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73" r:id="rId4"/>
    <p:sldId id="258" r:id="rId5"/>
    <p:sldId id="259" r:id="rId6"/>
    <p:sldId id="260" r:id="rId7"/>
    <p:sldId id="261" r:id="rId8"/>
    <p:sldId id="262" r:id="rId9"/>
    <p:sldId id="264" r:id="rId10"/>
    <p:sldId id="265" r:id="rId11"/>
    <p:sldId id="266" r:id="rId12"/>
    <p:sldId id="267" r:id="rId13"/>
    <p:sldId id="268" r:id="rId14"/>
    <p:sldId id="274" r:id="rId15"/>
    <p:sldId id="275"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F13B-FDED-CC15-9F90-71EDC743D1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9FA122-577F-2282-A4B7-F9CF327DF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034CA7-01A9-F5BE-50F2-BBF0E764D558}"/>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5" name="Footer Placeholder 4">
            <a:extLst>
              <a:ext uri="{FF2B5EF4-FFF2-40B4-BE49-F238E27FC236}">
                <a16:creationId xmlns:a16="http://schemas.microsoft.com/office/drawing/2014/main" id="{999BC7A0-4A69-0416-A22F-43DED4D5A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D5FFC-F4B8-463F-B28A-3C967BB31489}"/>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195990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65A7-2A9C-4E66-51D0-242020F1CF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5D9894-D42D-DF13-EC9F-7A8C64960F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AD62F-26D3-6B07-6CAF-ED43990586FF}"/>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5" name="Footer Placeholder 4">
            <a:extLst>
              <a:ext uri="{FF2B5EF4-FFF2-40B4-BE49-F238E27FC236}">
                <a16:creationId xmlns:a16="http://schemas.microsoft.com/office/drawing/2014/main" id="{146CED96-2BE6-56C5-A04C-E307C0654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47AF7-0478-830D-E57B-3501D730F58A}"/>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203923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FF82C8-BFB6-5220-FB16-F3DABEDCB4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896537-1746-5DDA-8B94-33B3E46435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CE5C8-5409-3987-209F-21C5B7BA9FAD}"/>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5" name="Footer Placeholder 4">
            <a:extLst>
              <a:ext uri="{FF2B5EF4-FFF2-40B4-BE49-F238E27FC236}">
                <a16:creationId xmlns:a16="http://schemas.microsoft.com/office/drawing/2014/main" id="{610DDDF4-8F7C-9304-09D8-AB9DE7340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01ADF-4B2D-AF49-05E7-5D2DD074A4C2}"/>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158040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43D3-D914-3BEC-75DA-A8E77192C8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FB528-D35F-2D5F-17B1-5C8CDA9772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4F7CB-8BA4-DB31-4660-971AE06F38E0}"/>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5" name="Footer Placeholder 4">
            <a:extLst>
              <a:ext uri="{FF2B5EF4-FFF2-40B4-BE49-F238E27FC236}">
                <a16:creationId xmlns:a16="http://schemas.microsoft.com/office/drawing/2014/main" id="{C5EB4616-1C06-344B-187E-4A18CDEA1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109B7-1C06-E327-DF44-CC2CE1290146}"/>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49950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56C5-AE30-80F7-30F8-47C7C025D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46A85-CC2F-BF23-3415-8D6F39309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9B33A-6DA4-FC39-283D-A79184A60FE0}"/>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5" name="Footer Placeholder 4">
            <a:extLst>
              <a:ext uri="{FF2B5EF4-FFF2-40B4-BE49-F238E27FC236}">
                <a16:creationId xmlns:a16="http://schemas.microsoft.com/office/drawing/2014/main" id="{47CAB3A6-C886-5FC6-3202-131F91BC6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2AB53-5646-B5D7-2113-F970102FD793}"/>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190883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48C9-2305-330F-D52F-DDEE09B07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F7821-4677-68D2-4C60-EA74D1360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D52886-9712-298D-58C3-9483F976D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6D785-7324-5AC6-F57E-793BFEFE064A}"/>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6" name="Footer Placeholder 5">
            <a:extLst>
              <a:ext uri="{FF2B5EF4-FFF2-40B4-BE49-F238E27FC236}">
                <a16:creationId xmlns:a16="http://schemas.microsoft.com/office/drawing/2014/main" id="{7E6D869F-1193-A784-3F53-6B4C9945B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06D56-3998-91BF-132D-4B6C68D54D4C}"/>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118060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0E70-2508-B59C-9508-6677A5C68E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7B54FD-1E05-DA00-A4E0-1C2E72484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E7B5A-B039-90EA-302A-B7A82C2BF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CF2AE0-B8D8-1607-8140-ADC9660F4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AD4225-D3D9-4AC8-B6EB-A45FCA208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B06D83-4159-DD13-275E-35DEA7765EAE}"/>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8" name="Footer Placeholder 7">
            <a:extLst>
              <a:ext uri="{FF2B5EF4-FFF2-40B4-BE49-F238E27FC236}">
                <a16:creationId xmlns:a16="http://schemas.microsoft.com/office/drawing/2014/main" id="{0F15AC7E-63E5-C680-2685-EACD17AA66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C608F2-AC10-875F-3B82-59ECF4AF94A1}"/>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413781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3E1D-2163-9C92-C5A9-A1F8E8D57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0D6363-0C70-B62A-589D-454FF78F2CB0}"/>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4" name="Footer Placeholder 3">
            <a:extLst>
              <a:ext uri="{FF2B5EF4-FFF2-40B4-BE49-F238E27FC236}">
                <a16:creationId xmlns:a16="http://schemas.microsoft.com/office/drawing/2014/main" id="{84D5E7D5-9202-3C24-64E2-B7CD504B9A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3816F-B3E3-0F3D-B19A-E99661C5A5EE}"/>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361357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8281E-27D1-6F84-BE3D-0683079B5954}"/>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3" name="Footer Placeholder 2">
            <a:extLst>
              <a:ext uri="{FF2B5EF4-FFF2-40B4-BE49-F238E27FC236}">
                <a16:creationId xmlns:a16="http://schemas.microsoft.com/office/drawing/2014/main" id="{2263B775-44F2-A5BB-E9FB-189A7B2B9E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5BA5C-9264-CB10-F692-B3A244FB9A8D}"/>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262196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91F9-EACA-5A07-033C-66C109E35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326421-41F0-8A74-4715-6696518C2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EF315-DBD9-679B-25F6-91C897D64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FEC62-07C2-E067-E80D-3AC2EC55E63E}"/>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6" name="Footer Placeholder 5">
            <a:extLst>
              <a:ext uri="{FF2B5EF4-FFF2-40B4-BE49-F238E27FC236}">
                <a16:creationId xmlns:a16="http://schemas.microsoft.com/office/drawing/2014/main" id="{6569AA3F-075F-5871-0041-77BCEEBFA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1522A-6515-C427-2CC4-9694CD58C777}"/>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124774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7CDD-978B-484C-AE7A-48DD6DB07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72E21B-41E3-1B5D-0F7E-2D5C33B8F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A01DF1-60B5-796D-3343-BD444C2DC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1ECC2-F9D5-2C3C-3BCF-23CED4140D01}"/>
              </a:ext>
            </a:extLst>
          </p:cNvPr>
          <p:cNvSpPr>
            <a:spLocks noGrp="1"/>
          </p:cNvSpPr>
          <p:nvPr>
            <p:ph type="dt" sz="half" idx="10"/>
          </p:nvPr>
        </p:nvSpPr>
        <p:spPr/>
        <p:txBody>
          <a:bodyPr/>
          <a:lstStyle/>
          <a:p>
            <a:fld id="{968248B8-A990-4C1F-9629-6AC236099594}" type="datetimeFigureOut">
              <a:rPr lang="en-US" smtClean="0"/>
              <a:t>11/2/2023</a:t>
            </a:fld>
            <a:endParaRPr lang="en-US"/>
          </a:p>
        </p:txBody>
      </p:sp>
      <p:sp>
        <p:nvSpPr>
          <p:cNvPr id="6" name="Footer Placeholder 5">
            <a:extLst>
              <a:ext uri="{FF2B5EF4-FFF2-40B4-BE49-F238E27FC236}">
                <a16:creationId xmlns:a16="http://schemas.microsoft.com/office/drawing/2014/main" id="{05D5049D-708C-0DCC-D1D0-397FC2490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67AEA-3A54-7CB4-DDF7-761A2764BDAA}"/>
              </a:ext>
            </a:extLst>
          </p:cNvPr>
          <p:cNvSpPr>
            <a:spLocks noGrp="1"/>
          </p:cNvSpPr>
          <p:nvPr>
            <p:ph type="sldNum" sz="quarter" idx="12"/>
          </p:nvPr>
        </p:nvSpPr>
        <p:spPr/>
        <p:txBody>
          <a:bodyPr/>
          <a:lstStyle/>
          <a:p>
            <a:fld id="{CEE2D1E4-1D7A-4466-8BAC-E4AE16754AB8}" type="slidenum">
              <a:rPr lang="en-US" smtClean="0"/>
              <a:t>‹#›</a:t>
            </a:fld>
            <a:endParaRPr lang="en-US"/>
          </a:p>
        </p:txBody>
      </p:sp>
    </p:spTree>
    <p:extLst>
      <p:ext uri="{BB962C8B-B14F-4D97-AF65-F5344CB8AC3E}">
        <p14:creationId xmlns:p14="http://schemas.microsoft.com/office/powerpoint/2010/main" val="208250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BB971E-2009-C6D5-ADA5-8106F0392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C4C381-F9B9-408F-63E1-C6D17757E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118CB-D3ED-97C7-5215-54F8BB020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248B8-A990-4C1F-9629-6AC236099594}" type="datetimeFigureOut">
              <a:rPr lang="en-US" smtClean="0"/>
              <a:t>11/2/2023</a:t>
            </a:fld>
            <a:endParaRPr lang="en-US"/>
          </a:p>
        </p:txBody>
      </p:sp>
      <p:sp>
        <p:nvSpPr>
          <p:cNvPr id="5" name="Footer Placeholder 4">
            <a:extLst>
              <a:ext uri="{FF2B5EF4-FFF2-40B4-BE49-F238E27FC236}">
                <a16:creationId xmlns:a16="http://schemas.microsoft.com/office/drawing/2014/main" id="{D0682A8E-0B98-61FB-BB11-65D82C573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8BDFD0-6119-02D8-9CDC-6085874DC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2D1E4-1D7A-4466-8BAC-E4AE16754AB8}" type="slidenum">
              <a:rPr lang="en-US" smtClean="0"/>
              <a:t>‹#›</a:t>
            </a:fld>
            <a:endParaRPr lang="en-US"/>
          </a:p>
        </p:txBody>
      </p:sp>
    </p:spTree>
    <p:extLst>
      <p:ext uri="{BB962C8B-B14F-4D97-AF65-F5344CB8AC3E}">
        <p14:creationId xmlns:p14="http://schemas.microsoft.com/office/powerpoint/2010/main" val="358417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8903-76A1-0D2C-92D1-F6F037716811}"/>
              </a:ext>
            </a:extLst>
          </p:cNvPr>
          <p:cNvSpPr>
            <a:spLocks noGrp="1"/>
          </p:cNvSpPr>
          <p:nvPr>
            <p:ph type="title"/>
          </p:nvPr>
        </p:nvSpPr>
        <p:spPr>
          <a:xfrm>
            <a:off x="838200" y="2935705"/>
            <a:ext cx="10515600" cy="3763478"/>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Department of Computer Science &amp; Engineering Artificial Intelligence &amp; Machine Learning</a:t>
            </a:r>
            <a:r>
              <a:rPr lang="en-US" sz="3600" dirty="0">
                <a:solidFill>
                  <a:schemeClr val="tx1"/>
                </a:solidFill>
                <a:latin typeface="Times New Roman" panose="02020603050405020304" pitchFamily="18" charset="0"/>
                <a:cs typeface="Times New Roman" panose="02020603050405020304" pitchFamily="18" charset="0"/>
              </a:rPr>
              <a:t> </a:t>
            </a: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A.P. Shah Institute of Technology</a:t>
            </a: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 G. B. Road, </a:t>
            </a:r>
            <a:r>
              <a:rPr lang="en-US" sz="3600" dirty="0" err="1">
                <a:solidFill>
                  <a:schemeClr val="tx1"/>
                </a:solidFill>
                <a:latin typeface="Times New Roman" panose="02020603050405020304" pitchFamily="18" charset="0"/>
                <a:cs typeface="Times New Roman" panose="02020603050405020304" pitchFamily="18" charset="0"/>
              </a:rPr>
              <a:t>Kasarvadavli</a:t>
            </a:r>
            <a:r>
              <a:rPr lang="en-US" sz="3600" dirty="0">
                <a:solidFill>
                  <a:schemeClr val="tx1"/>
                </a:solidFill>
                <a:latin typeface="Times New Roman" panose="02020603050405020304" pitchFamily="18" charset="0"/>
                <a:cs typeface="Times New Roman" panose="02020603050405020304" pitchFamily="18" charset="0"/>
              </a:rPr>
              <a:t>, Thane(W),</a:t>
            </a: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 Mumbai - 400615</a:t>
            </a: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 UNIVERSITY OF MUMBAI Academic Year </a:t>
            </a: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2023-2024</a:t>
            </a:r>
            <a:endParaRPr lang="en-US" sz="3600" dirty="0">
              <a:latin typeface="Times New Roman" panose="02020603050405020304" pitchFamily="18" charset="0"/>
              <a:cs typeface="Times New Roman" panose="02020603050405020304" pitchFamily="18" charset="0"/>
            </a:endParaRPr>
          </a:p>
        </p:txBody>
      </p:sp>
      <p:pic>
        <p:nvPicPr>
          <p:cNvPr id="3" name="Content Placeholder 6">
            <a:extLst>
              <a:ext uri="{FF2B5EF4-FFF2-40B4-BE49-F238E27FC236}">
                <a16:creationId xmlns:a16="http://schemas.microsoft.com/office/drawing/2014/main" id="{AD520669-30F6-075A-98E8-FD85B4735912}"/>
              </a:ext>
            </a:extLst>
          </p:cNvPr>
          <p:cNvPicPr>
            <a:picLocks noChangeAspect="1"/>
          </p:cNvPicPr>
          <p:nvPr/>
        </p:nvPicPr>
        <p:blipFill>
          <a:blip r:embed="rId2"/>
          <a:stretch>
            <a:fillRect/>
          </a:stretch>
        </p:blipFill>
        <p:spPr>
          <a:xfrm>
            <a:off x="4402956" y="0"/>
            <a:ext cx="3386087" cy="3022332"/>
          </a:xfrm>
          <a:prstGeom prst="rect">
            <a:avLst/>
          </a:prstGeom>
        </p:spPr>
      </p:pic>
    </p:spTree>
    <p:extLst>
      <p:ext uri="{BB962C8B-B14F-4D97-AF65-F5344CB8AC3E}">
        <p14:creationId xmlns:p14="http://schemas.microsoft.com/office/powerpoint/2010/main" val="48466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5A4D-5DE2-1BE0-CF08-4C57B0104CC0}"/>
              </a:ext>
            </a:extLst>
          </p:cNvPr>
          <p:cNvSpPr>
            <a:spLocks noGrp="1"/>
          </p:cNvSpPr>
          <p:nvPr>
            <p:ph type="title"/>
          </p:nvPr>
        </p:nvSpPr>
        <p:spPr>
          <a:xfrm>
            <a:off x="770822" y="2887579"/>
            <a:ext cx="10875745" cy="1796157"/>
          </a:xfrm>
        </p:spPr>
        <p:txBody>
          <a:bodyPr>
            <a:noAutofit/>
          </a:bodyPr>
          <a:lstStyle/>
          <a:p>
            <a:pPr algn="ctr"/>
            <a:r>
              <a:rPr lang="en-US" b="1" dirty="0">
                <a:latin typeface="Times New Roman" panose="02020603050405020304" pitchFamily="18" charset="0"/>
                <a:cs typeface="Times New Roman" panose="02020603050405020304" pitchFamily="18" charset="0"/>
              </a:rPr>
              <a:t>TOOLS/SOFTWARES, LANGUAGE USED</a:t>
            </a:r>
            <a:br>
              <a:rPr lang="en-US" sz="3600" b="1"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B81DD55-85DD-A3EB-B1EE-81B9F5DF9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385" y="4172150"/>
            <a:ext cx="2449229" cy="2449229"/>
          </a:xfrm>
          <a:prstGeom prst="rect">
            <a:avLst/>
          </a:prstGeom>
          <a:ln>
            <a:solidFill>
              <a:schemeClr val="tx1"/>
            </a:solidFill>
          </a:ln>
        </p:spPr>
      </p:pic>
      <p:pic>
        <p:nvPicPr>
          <p:cNvPr id="6" name="Picture 5">
            <a:extLst>
              <a:ext uri="{FF2B5EF4-FFF2-40B4-BE49-F238E27FC236}">
                <a16:creationId xmlns:a16="http://schemas.microsoft.com/office/drawing/2014/main" id="{C829906D-829A-405F-0F12-5CE628128ED4}"/>
              </a:ext>
            </a:extLst>
          </p:cNvPr>
          <p:cNvPicPr>
            <a:picLocks noChangeAspect="1"/>
          </p:cNvPicPr>
          <p:nvPr/>
        </p:nvPicPr>
        <p:blipFill rotWithShape="1">
          <a:blip r:embed="rId3">
            <a:extLst>
              <a:ext uri="{28A0092B-C50C-407E-A947-70E740481C1C}">
                <a14:useLocalDpi xmlns:a14="http://schemas.microsoft.com/office/drawing/2010/main" val="0"/>
              </a:ext>
            </a:extLst>
          </a:blip>
          <a:srcRect l="18671" t="15518" r="18218" b="18553"/>
          <a:stretch/>
        </p:blipFill>
        <p:spPr>
          <a:xfrm>
            <a:off x="3829248" y="236621"/>
            <a:ext cx="4533501" cy="2430754"/>
          </a:xfrm>
          <a:prstGeom prst="rect">
            <a:avLst/>
          </a:prstGeom>
          <a:ln>
            <a:solidFill>
              <a:schemeClr val="tx1"/>
            </a:solidFill>
          </a:ln>
        </p:spPr>
      </p:pic>
    </p:spTree>
    <p:extLst>
      <p:ext uri="{BB962C8B-B14F-4D97-AF65-F5344CB8AC3E}">
        <p14:creationId xmlns:p14="http://schemas.microsoft.com/office/powerpoint/2010/main" val="15927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E5998-22F1-F022-03EB-618DC6206915}"/>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MODULES USED WHILE CODING</a:t>
            </a:r>
          </a:p>
        </p:txBody>
      </p:sp>
      <p:sp>
        <p:nvSpPr>
          <p:cNvPr id="3" name="Content Placeholder 2">
            <a:extLst>
              <a:ext uri="{FF2B5EF4-FFF2-40B4-BE49-F238E27FC236}">
                <a16:creationId xmlns:a16="http://schemas.microsoft.com/office/drawing/2014/main" id="{A01105A6-2264-88AB-4588-5D00D7F8C452}"/>
              </a:ext>
            </a:extLst>
          </p:cNvPr>
          <p:cNvSpPr>
            <a:spLocks noGrp="1"/>
          </p:cNvSpPr>
          <p:nvPr>
            <p:ph idx="1"/>
          </p:nvPr>
        </p:nvSpPr>
        <p:spPr/>
        <p:txBody>
          <a:bodyPr/>
          <a:lstStyle/>
          <a:p>
            <a:pPr>
              <a:lnSpc>
                <a:spcPct val="150000"/>
              </a:lnSpc>
            </a:pPr>
            <a:r>
              <a:rPr lang="en-US" sz="2800" b="1" cap="none" dirty="0" err="1">
                <a:solidFill>
                  <a:schemeClr val="tx1"/>
                </a:solidFill>
                <a:latin typeface="Times New Roman" panose="02020603050405020304" pitchFamily="18" charset="0"/>
                <a:cs typeface="Times New Roman" panose="02020603050405020304" pitchFamily="18" charset="0"/>
              </a:rPr>
              <a:t>streamlit</a:t>
            </a:r>
            <a:r>
              <a:rPr lang="en-US" sz="2800" b="1" cap="none" dirty="0">
                <a:solidFill>
                  <a:schemeClr val="tx1"/>
                </a:solidFill>
                <a:latin typeface="Times New Roman" panose="02020603050405020304" pitchFamily="18" charset="0"/>
                <a:cs typeface="Times New Roman" panose="02020603050405020304" pitchFamily="18" charset="0"/>
              </a:rPr>
              <a:t> as </a:t>
            </a:r>
            <a:r>
              <a:rPr lang="en-US" sz="2800" b="1" cap="none" dirty="0" err="1">
                <a:solidFill>
                  <a:schemeClr val="tx1"/>
                </a:solidFill>
                <a:latin typeface="Times New Roman" panose="02020603050405020304" pitchFamily="18" charset="0"/>
                <a:cs typeface="Times New Roman" panose="02020603050405020304" pitchFamily="18" charset="0"/>
              </a:rPr>
              <a:t>st</a:t>
            </a:r>
            <a:endParaRPr lang="en-US" sz="2800" b="1" cap="none"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800" b="1" cap="none" dirty="0" err="1">
                <a:solidFill>
                  <a:schemeClr val="tx1"/>
                </a:solidFill>
                <a:latin typeface="Times New Roman" panose="02020603050405020304" pitchFamily="18" charset="0"/>
                <a:cs typeface="Times New Roman" panose="02020603050405020304" pitchFamily="18" charset="0"/>
              </a:rPr>
              <a:t>speech_recognition</a:t>
            </a:r>
            <a:r>
              <a:rPr lang="en-US" sz="2800" b="1" cap="none" dirty="0">
                <a:solidFill>
                  <a:schemeClr val="tx1"/>
                </a:solidFill>
                <a:latin typeface="Times New Roman" panose="02020603050405020304" pitchFamily="18" charset="0"/>
                <a:cs typeface="Times New Roman" panose="02020603050405020304" pitchFamily="18" charset="0"/>
              </a:rPr>
              <a:t> as </a:t>
            </a:r>
            <a:r>
              <a:rPr lang="en-US" sz="2800" b="1" cap="none" dirty="0" err="1">
                <a:solidFill>
                  <a:schemeClr val="tx1"/>
                </a:solidFill>
                <a:latin typeface="Times New Roman" panose="02020603050405020304" pitchFamily="18" charset="0"/>
                <a:cs typeface="Times New Roman" panose="02020603050405020304" pitchFamily="18" charset="0"/>
              </a:rPr>
              <a:t>sr</a:t>
            </a:r>
            <a:endParaRPr lang="en-US" sz="2800" b="1" cap="none"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800" b="1" cap="none" dirty="0">
                <a:solidFill>
                  <a:schemeClr val="tx1"/>
                </a:solidFill>
                <a:latin typeface="Times New Roman" panose="02020603050405020304" pitchFamily="18" charset="0"/>
                <a:cs typeface="Times New Roman" panose="02020603050405020304" pitchFamily="18" charset="0"/>
              </a:rPr>
              <a:t>from </a:t>
            </a:r>
            <a:r>
              <a:rPr lang="en-US" sz="2800" b="1" cap="none" dirty="0" err="1">
                <a:solidFill>
                  <a:schemeClr val="tx1"/>
                </a:solidFill>
                <a:latin typeface="Times New Roman" panose="02020603050405020304" pitchFamily="18" charset="0"/>
                <a:cs typeface="Times New Roman" panose="02020603050405020304" pitchFamily="18" charset="0"/>
              </a:rPr>
              <a:t>googletrans</a:t>
            </a:r>
            <a:r>
              <a:rPr lang="en-US" sz="2800" b="1" cap="none" dirty="0">
                <a:solidFill>
                  <a:schemeClr val="tx1"/>
                </a:solidFill>
                <a:latin typeface="Times New Roman" panose="02020603050405020304" pitchFamily="18" charset="0"/>
                <a:cs typeface="Times New Roman" panose="02020603050405020304" pitchFamily="18" charset="0"/>
              </a:rPr>
              <a:t>, Translator</a:t>
            </a:r>
          </a:p>
          <a:p>
            <a:pPr>
              <a:lnSpc>
                <a:spcPct val="150000"/>
              </a:lnSpc>
            </a:pPr>
            <a:r>
              <a:rPr lang="en-US" sz="2800" b="1" cap="none" dirty="0">
                <a:solidFill>
                  <a:schemeClr val="tx1"/>
                </a:solidFill>
                <a:latin typeface="Times New Roman" panose="02020603050405020304" pitchFamily="18" charset="0"/>
                <a:cs typeface="Times New Roman" panose="02020603050405020304" pitchFamily="18" charset="0"/>
              </a:rPr>
              <a:t>from </a:t>
            </a:r>
            <a:r>
              <a:rPr lang="en-US" sz="2800" b="1" cap="none" dirty="0" err="1">
                <a:solidFill>
                  <a:schemeClr val="tx1"/>
                </a:solidFill>
                <a:latin typeface="Times New Roman" panose="02020603050405020304" pitchFamily="18" charset="0"/>
                <a:cs typeface="Times New Roman" panose="02020603050405020304" pitchFamily="18" charset="0"/>
              </a:rPr>
              <a:t>gtts</a:t>
            </a:r>
            <a:r>
              <a:rPr lang="en-US" sz="2800" b="1" cap="none" dirty="0">
                <a:solidFill>
                  <a:schemeClr val="tx1"/>
                </a:solidFill>
                <a:latin typeface="Times New Roman" panose="02020603050405020304" pitchFamily="18" charset="0"/>
                <a:cs typeface="Times New Roman" panose="02020603050405020304" pitchFamily="18" charset="0"/>
              </a:rPr>
              <a:t>, </a:t>
            </a:r>
            <a:r>
              <a:rPr lang="en-US" sz="2800" b="1" cap="none" dirty="0" err="1">
                <a:solidFill>
                  <a:schemeClr val="tx1"/>
                </a:solidFill>
                <a:latin typeface="Times New Roman" panose="02020603050405020304" pitchFamily="18" charset="0"/>
                <a:cs typeface="Times New Roman" panose="02020603050405020304" pitchFamily="18" charset="0"/>
              </a:rPr>
              <a:t>gTTS</a:t>
            </a:r>
            <a:endParaRPr lang="en-US" sz="2800" b="1" cap="none"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800" b="1" cap="none" dirty="0">
                <a:solidFill>
                  <a:schemeClr val="tx1"/>
                </a:solidFill>
                <a:latin typeface="Times New Roman" panose="02020603050405020304" pitchFamily="18" charset="0"/>
                <a:cs typeface="Times New Roman" panose="02020603050405020304" pitchFamily="18" charset="0"/>
              </a:rPr>
              <a:t>from </a:t>
            </a:r>
            <a:r>
              <a:rPr lang="en-US" sz="2800" b="1" cap="none" dirty="0" err="1">
                <a:solidFill>
                  <a:schemeClr val="tx1"/>
                </a:solidFill>
                <a:latin typeface="Times New Roman" panose="02020603050405020304" pitchFamily="18" charset="0"/>
                <a:cs typeface="Times New Roman" panose="02020603050405020304" pitchFamily="18" charset="0"/>
              </a:rPr>
              <a:t>playsound</a:t>
            </a:r>
            <a:r>
              <a:rPr lang="en-US" sz="2800" b="1" cap="none" dirty="0">
                <a:solidFill>
                  <a:schemeClr val="tx1"/>
                </a:solidFill>
                <a:latin typeface="Times New Roman" panose="02020603050405020304" pitchFamily="18" charset="0"/>
                <a:cs typeface="Times New Roman" panose="02020603050405020304" pitchFamily="18" charset="0"/>
              </a:rPr>
              <a:t>, </a:t>
            </a:r>
            <a:r>
              <a:rPr lang="en-US" sz="2800" b="1" cap="none" dirty="0" err="1">
                <a:solidFill>
                  <a:schemeClr val="tx1"/>
                </a:solidFill>
                <a:latin typeface="Times New Roman" panose="02020603050405020304" pitchFamily="18" charset="0"/>
                <a:cs typeface="Times New Roman" panose="02020603050405020304" pitchFamily="18" charset="0"/>
              </a:rPr>
              <a:t>playsound</a:t>
            </a:r>
            <a:endParaRPr lang="en-US" sz="2800" b="1" cap="none"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663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2750-160A-DFAD-1177-C98963D42B88}"/>
              </a:ext>
            </a:extLst>
          </p:cNvPr>
          <p:cNvSpPr>
            <a:spLocks noGrp="1"/>
          </p:cNvSpPr>
          <p:nvPr>
            <p:ph type="title"/>
          </p:nvPr>
        </p:nvSpPr>
        <p:spPr>
          <a:xfrm>
            <a:off x="838200" y="2766218"/>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08781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F964BF-309C-C8F2-B2CF-97BE258D1C71}"/>
              </a:ext>
            </a:extLst>
          </p:cNvPr>
          <p:cNvPicPr>
            <a:picLocks noChangeAspect="1"/>
          </p:cNvPicPr>
          <p:nvPr/>
        </p:nvPicPr>
        <p:blipFill rotWithShape="1">
          <a:blip r:embed="rId2">
            <a:extLst>
              <a:ext uri="{28A0092B-C50C-407E-A947-70E740481C1C}">
                <a14:useLocalDpi xmlns:a14="http://schemas.microsoft.com/office/drawing/2010/main" val="0"/>
              </a:ext>
            </a:extLst>
          </a:blip>
          <a:srcRect l="711" t="8843" r="2972" b="5965"/>
          <a:stretch/>
        </p:blipFill>
        <p:spPr>
          <a:xfrm>
            <a:off x="224589" y="507733"/>
            <a:ext cx="11742821" cy="5842534"/>
          </a:xfrm>
          <a:prstGeom prst="rect">
            <a:avLst/>
          </a:prstGeom>
          <a:ln>
            <a:solidFill>
              <a:schemeClr val="tx1"/>
            </a:solidFill>
          </a:ln>
        </p:spPr>
      </p:pic>
    </p:spTree>
    <p:extLst>
      <p:ext uri="{BB962C8B-B14F-4D97-AF65-F5344CB8AC3E}">
        <p14:creationId xmlns:p14="http://schemas.microsoft.com/office/powerpoint/2010/main" val="315117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89C664-49E8-6FF6-A964-8F54F589AEBC}"/>
              </a:ext>
            </a:extLst>
          </p:cNvPr>
          <p:cNvPicPr>
            <a:picLocks noChangeAspect="1"/>
          </p:cNvPicPr>
          <p:nvPr/>
        </p:nvPicPr>
        <p:blipFill rotWithShape="1">
          <a:blip r:embed="rId2">
            <a:extLst>
              <a:ext uri="{28A0092B-C50C-407E-A947-70E740481C1C}">
                <a14:useLocalDpi xmlns:a14="http://schemas.microsoft.com/office/drawing/2010/main" val="0"/>
              </a:ext>
            </a:extLst>
          </a:blip>
          <a:srcRect l="1027" t="8982" r="3527" b="6947"/>
          <a:stretch/>
        </p:blipFill>
        <p:spPr>
          <a:xfrm>
            <a:off x="277528" y="546233"/>
            <a:ext cx="11636944" cy="5765533"/>
          </a:xfrm>
          <a:prstGeom prst="rect">
            <a:avLst/>
          </a:prstGeom>
          <a:ln>
            <a:solidFill>
              <a:schemeClr val="tx1"/>
            </a:solidFill>
          </a:ln>
        </p:spPr>
      </p:pic>
    </p:spTree>
    <p:extLst>
      <p:ext uri="{BB962C8B-B14F-4D97-AF65-F5344CB8AC3E}">
        <p14:creationId xmlns:p14="http://schemas.microsoft.com/office/powerpoint/2010/main" val="171536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0DC184-DBD5-5037-F49B-1CD04E08FBCD}"/>
              </a:ext>
            </a:extLst>
          </p:cNvPr>
          <p:cNvPicPr>
            <a:picLocks noChangeAspect="1"/>
          </p:cNvPicPr>
          <p:nvPr/>
        </p:nvPicPr>
        <p:blipFill rotWithShape="1">
          <a:blip r:embed="rId2">
            <a:extLst>
              <a:ext uri="{28A0092B-C50C-407E-A947-70E740481C1C}">
                <a14:useLocalDpi xmlns:a14="http://schemas.microsoft.com/office/drawing/2010/main" val="0"/>
              </a:ext>
            </a:extLst>
          </a:blip>
          <a:srcRect l="1658" t="7719" r="3526" b="7649"/>
          <a:stretch/>
        </p:blipFill>
        <p:spPr>
          <a:xfrm>
            <a:off x="316029" y="526982"/>
            <a:ext cx="11559942" cy="5804035"/>
          </a:xfrm>
          <a:prstGeom prst="rect">
            <a:avLst/>
          </a:prstGeom>
          <a:ln>
            <a:solidFill>
              <a:schemeClr val="tx1"/>
            </a:solidFill>
          </a:ln>
        </p:spPr>
      </p:pic>
    </p:spTree>
    <p:extLst>
      <p:ext uri="{BB962C8B-B14F-4D97-AF65-F5344CB8AC3E}">
        <p14:creationId xmlns:p14="http://schemas.microsoft.com/office/powerpoint/2010/main" val="233840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F260-6AD3-DD45-F05E-46A96C0F7E0E}"/>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2B2E398-8C6C-F3AF-A581-2A9BEE0BD431}"/>
              </a:ext>
            </a:extLst>
          </p:cNvPr>
          <p:cNvSpPr>
            <a:spLocks noGrp="1"/>
          </p:cNvSpPr>
          <p:nvPr>
            <p:ph idx="1"/>
          </p:nvPr>
        </p:nvSpPr>
        <p:spPr>
          <a:xfrm>
            <a:off x="838200" y="1825625"/>
            <a:ext cx="10515600" cy="4594426"/>
          </a:xfrm>
        </p:spPr>
        <p:txBody>
          <a:bodyPr/>
          <a:lstStyle/>
          <a:p>
            <a:pPr algn="just">
              <a:lnSpc>
                <a:spcPct val="100000"/>
              </a:lnSpc>
            </a:pPr>
            <a:r>
              <a:rPr lang="en-US" sz="2800" dirty="0">
                <a:latin typeface="Times New Roman" panose="02020603050405020304" pitchFamily="18" charset="0"/>
                <a:cs typeface="Times New Roman" panose="02020603050405020304" pitchFamily="18" charset="0"/>
              </a:rPr>
              <a:t>The app translates English speech into a different language of the user’s choice.</a:t>
            </a:r>
          </a:p>
          <a:p>
            <a:pPr algn="just">
              <a:lnSpc>
                <a:spcPct val="100000"/>
              </a:lnSpc>
            </a:pPr>
            <a:r>
              <a:rPr lang="en-US" sz="2800" dirty="0">
                <a:latin typeface="Times New Roman" panose="02020603050405020304" pitchFamily="18" charset="0"/>
                <a:cs typeface="Times New Roman" panose="02020603050405020304" pitchFamily="18" charset="0"/>
              </a:rPr>
              <a:t>User can give input in the form of speech or text.</a:t>
            </a:r>
          </a:p>
          <a:p>
            <a:pPr algn="just">
              <a:lnSpc>
                <a:spcPct val="100000"/>
              </a:lnSpc>
            </a:pPr>
            <a:r>
              <a:rPr lang="en-US" sz="2800" dirty="0">
                <a:latin typeface="Times New Roman" panose="02020603050405020304" pitchFamily="18" charset="0"/>
                <a:cs typeface="Times New Roman" panose="02020603050405020304" pitchFamily="18" charset="0"/>
              </a:rPr>
              <a:t>Users can choose their desired language using the shortcut keys provided.</a:t>
            </a:r>
          </a:p>
          <a:p>
            <a:pPr algn="just">
              <a:lnSpc>
                <a:spcPct val="100000"/>
              </a:lnSpc>
            </a:pPr>
            <a:r>
              <a:rPr lang="en-US" sz="2800" dirty="0">
                <a:latin typeface="Times New Roman" panose="02020603050405020304" pitchFamily="18" charset="0"/>
                <a:cs typeface="Times New Roman" panose="02020603050405020304" pitchFamily="18" charset="0"/>
              </a:rPr>
              <a:t>The output is in the form of the user’s desired language.</a:t>
            </a:r>
          </a:p>
          <a:p>
            <a:pPr algn="just">
              <a:lnSpc>
                <a:spcPct val="100000"/>
              </a:lnSpc>
            </a:pPr>
            <a:r>
              <a:rPr lang="en-US" sz="2800" dirty="0">
                <a:latin typeface="Times New Roman" panose="02020603050405020304" pitchFamily="18" charset="0"/>
                <a:cs typeface="Times New Roman" panose="02020603050405020304" pitchFamily="18" charset="0"/>
              </a:rPr>
              <a:t>A text-based and a voice based output is provided by the app.</a:t>
            </a:r>
          </a:p>
          <a:p>
            <a:endParaRPr lang="en-US" dirty="0"/>
          </a:p>
        </p:txBody>
      </p:sp>
    </p:spTree>
    <p:extLst>
      <p:ext uri="{BB962C8B-B14F-4D97-AF65-F5344CB8AC3E}">
        <p14:creationId xmlns:p14="http://schemas.microsoft.com/office/powerpoint/2010/main" val="352236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4337-85B1-968F-2CA7-E464625F589C}"/>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F2D6A17-CE36-B3A4-EDC0-5D797826E805}"/>
              </a:ext>
            </a:extLst>
          </p:cNvPr>
          <p:cNvSpPr>
            <a:spLocks noGrp="1"/>
          </p:cNvSpPr>
          <p:nvPr>
            <p:ph idx="1"/>
          </p:nvPr>
        </p:nvSpPr>
        <p:spPr>
          <a:xfrm>
            <a:off x="838200" y="1825624"/>
            <a:ext cx="10515600" cy="4786931"/>
          </a:xfrm>
        </p:spPr>
        <p:txBody>
          <a:bodyPr>
            <a:normAutofit/>
          </a:bodyPr>
          <a:lstStyle/>
          <a:p>
            <a:pPr marL="0" indent="0" algn="just">
              <a:buNone/>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 “Words echoing through time: the melody of learning with A voice translator app” article: </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article in pulchra lingua a journal of language study literature &amp; linguistics · </a:t>
            </a:r>
            <a:r>
              <a:rPr lang="en-US" sz="2400" i="1"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november</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2022.</a:t>
            </a:r>
          </a:p>
          <a:p>
            <a:pPr marL="0" indent="0" algn="just">
              <a:buNone/>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[2]“Speech recorder and translator using google cloud speech-to-text and translation” by J.Y. Chan and H.H. Wang 1, </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faculty of computer science &amp; information technology, </a:t>
            </a:r>
            <a:r>
              <a:rPr lang="en-US" sz="2400" i="1"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universiti</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malaysia</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sarawak</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kota</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samarahan</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journal of IT in </a:t>
            </a:r>
            <a:r>
              <a:rPr lang="en-US" sz="2400" i="1"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asia</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vol 09, 2021</a:t>
            </a:r>
          </a:p>
          <a:p>
            <a:pPr marL="0" indent="0" algn="just">
              <a:buNone/>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[3]“Analysis of voice recognition system on translator for daily use” by </a:t>
            </a:r>
            <a:r>
              <a:rPr lang="en-US" sz="2400"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yudi</a:t>
            </a: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aryatama</a:t>
            </a: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fonggi1*, </a:t>
            </a:r>
            <a:r>
              <a:rPr lang="en-US" sz="2400"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tio</a:t>
            </a: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oktavianus</a:t>
            </a: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JURNAL EMACS </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(engineering, mathematics &amp; computer science) vol.3 no.2 may 2021.</a:t>
            </a:r>
          </a:p>
          <a:p>
            <a:pPr marL="0" indent="0" algn="just">
              <a:buNone/>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[4]“Investigative study towards the development of mobile language translator art” </a:t>
            </a:r>
            <a:r>
              <a:rPr lang="en-US" sz="2400" i="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international journal of digital content technology and its applications · December 2012.</a:t>
            </a:r>
          </a:p>
          <a:p>
            <a:endParaRPr lang="en-US" dirty="0"/>
          </a:p>
        </p:txBody>
      </p:sp>
    </p:spTree>
    <p:extLst>
      <p:ext uri="{BB962C8B-B14F-4D97-AF65-F5344CB8AC3E}">
        <p14:creationId xmlns:p14="http://schemas.microsoft.com/office/powerpoint/2010/main" val="412380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5398-C01C-DFBD-51E2-F39861FE5391}"/>
              </a:ext>
            </a:extLst>
          </p:cNvPr>
          <p:cNvSpPr>
            <a:spLocks noGrp="1"/>
          </p:cNvSpPr>
          <p:nvPr>
            <p:ph type="title"/>
          </p:nvPr>
        </p:nvSpPr>
        <p:spPr>
          <a:xfrm>
            <a:off x="838200" y="2766218"/>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0589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B793-FEFA-CBB4-73CC-0DA28A3FD184}"/>
              </a:ext>
            </a:extLst>
          </p:cNvPr>
          <p:cNvSpPr>
            <a:spLocks noGrp="1"/>
          </p:cNvSpPr>
          <p:nvPr>
            <p:ph type="ctrTitle"/>
          </p:nvPr>
        </p:nvSpPr>
        <p:spPr>
          <a:xfrm>
            <a:off x="1198144" y="611204"/>
            <a:ext cx="9795711" cy="1448601"/>
          </a:xfrm>
        </p:spPr>
        <p:txBody>
          <a:bodyPr>
            <a:normAutofit fontScale="90000"/>
          </a:bodyPr>
          <a:lstStyle/>
          <a:p>
            <a:r>
              <a:rPr lang="en-US" sz="4000" b="1" dirty="0">
                <a:latin typeface="Times New Roman" panose="02020603050405020304" pitchFamily="18" charset="0"/>
                <a:cs typeface="Times New Roman" panose="02020603050405020304" pitchFamily="18" charset="0"/>
              </a:rPr>
              <a:t>Computer Science &amp; Engineering</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Artificial Intelligence and Machine Learning</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3853A5E-AD29-225F-DD3E-16E22B377B52}"/>
              </a:ext>
            </a:extLst>
          </p:cNvPr>
          <p:cNvSpPr>
            <a:spLocks noGrp="1"/>
          </p:cNvSpPr>
          <p:nvPr>
            <p:ph type="subTitle" idx="1"/>
          </p:nvPr>
        </p:nvSpPr>
        <p:spPr>
          <a:xfrm>
            <a:off x="1424539" y="2598821"/>
            <a:ext cx="9342922" cy="3647975"/>
          </a:xfrm>
        </p:spPr>
        <p:txBody>
          <a:bodyPr>
            <a:normAutofit/>
          </a:bodyPr>
          <a:lstStyle/>
          <a:p>
            <a:pPr algn="ctr"/>
            <a:r>
              <a:rPr lang="en-US" b="1" dirty="0">
                <a:latin typeface="Times New Roman" panose="02020603050405020304" pitchFamily="18" charset="0"/>
                <a:cs typeface="Times New Roman" panose="02020603050405020304" pitchFamily="18" charset="0"/>
              </a:rPr>
              <a:t>By</a:t>
            </a:r>
          </a:p>
          <a:p>
            <a:pPr algn="ct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Manasi Patil (22106042)</a:t>
            </a:r>
          </a:p>
          <a:p>
            <a:pPr algn="ctr"/>
            <a:r>
              <a:rPr lang="en-US" b="1" dirty="0">
                <a:latin typeface="Times New Roman" panose="02020603050405020304" pitchFamily="18" charset="0"/>
                <a:cs typeface="Times New Roman" panose="02020603050405020304" pitchFamily="18" charset="0"/>
              </a:rPr>
              <a:t>Aniruddha Pawar (22106009)</a:t>
            </a:r>
          </a:p>
          <a:p>
            <a:pPr algn="ctr"/>
            <a:r>
              <a:rPr lang="en-US" b="1" dirty="0">
                <a:latin typeface="Times New Roman" panose="02020603050405020304" pitchFamily="18" charset="0"/>
                <a:cs typeface="Times New Roman" panose="02020603050405020304" pitchFamily="18" charset="0"/>
              </a:rPr>
              <a:t>Yash </a:t>
            </a:r>
            <a:r>
              <a:rPr lang="en-US" b="1" dirty="0" err="1">
                <a:latin typeface="Times New Roman" panose="02020603050405020304" pitchFamily="18" charset="0"/>
                <a:cs typeface="Times New Roman" panose="02020603050405020304" pitchFamily="18" charset="0"/>
              </a:rPr>
              <a:t>Penkar</a:t>
            </a:r>
            <a:r>
              <a:rPr lang="en-US" b="1" dirty="0">
                <a:latin typeface="Times New Roman" panose="02020603050405020304" pitchFamily="18" charset="0"/>
                <a:cs typeface="Times New Roman" panose="02020603050405020304" pitchFamily="18" charset="0"/>
              </a:rPr>
              <a:t> (22106118) </a:t>
            </a:r>
          </a:p>
          <a:p>
            <a:pPr algn="ctr"/>
            <a:r>
              <a:rPr lang="en-US" b="1" dirty="0" err="1">
                <a:latin typeface="Times New Roman" panose="02020603050405020304" pitchFamily="18" charset="0"/>
                <a:cs typeface="Times New Roman" panose="02020603050405020304" pitchFamily="18" charset="0"/>
              </a:rPr>
              <a:t>Prarthana</a:t>
            </a:r>
            <a:r>
              <a:rPr lang="en-US" b="1" dirty="0">
                <a:latin typeface="Times New Roman" panose="02020603050405020304" pitchFamily="18" charset="0"/>
                <a:cs typeface="Times New Roman" panose="02020603050405020304" pitchFamily="18" charset="0"/>
              </a:rPr>
              <a:t> Patil (22106035) </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Under the Guidance of </a:t>
            </a:r>
          </a:p>
          <a:p>
            <a:pPr algn="ctr"/>
            <a:r>
              <a:rPr lang="en-US" b="1" dirty="0">
                <a:latin typeface="Times New Roman" panose="02020603050405020304" pitchFamily="18" charset="0"/>
                <a:cs typeface="Times New Roman" panose="02020603050405020304" pitchFamily="18" charset="0"/>
              </a:rPr>
              <a:t>Prof. Ranjita </a:t>
            </a:r>
            <a:r>
              <a:rPr lang="en-US" b="1" dirty="0" err="1">
                <a:latin typeface="Times New Roman" panose="02020603050405020304" pitchFamily="18" charset="0"/>
                <a:cs typeface="Times New Roman" panose="02020603050405020304" pitchFamily="18" charset="0"/>
              </a:rPr>
              <a:t>Asati</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900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5878-B95E-0D33-9B94-1C513B90A8E8}"/>
              </a:ext>
            </a:extLst>
          </p:cNvPr>
          <p:cNvSpPr>
            <a:spLocks noGrp="1"/>
          </p:cNvSpPr>
          <p:nvPr>
            <p:ph type="title"/>
          </p:nvPr>
        </p:nvSpPr>
        <p:spPr>
          <a:xfrm>
            <a:off x="838200" y="842168"/>
            <a:ext cx="10515600" cy="2852737"/>
          </a:xfrm>
        </p:spPr>
        <p:txBody>
          <a:bodyPr/>
          <a:lstStyle/>
          <a:p>
            <a:pPr algn="ctr"/>
            <a:r>
              <a:rPr lang="en-US" b="1" u="sng" dirty="0">
                <a:latin typeface="Times New Roman" panose="02020603050405020304" pitchFamily="18" charset="0"/>
                <a:cs typeface="Times New Roman" panose="02020603050405020304" pitchFamily="18" charset="0"/>
              </a:rPr>
              <a:t>AMPYtranslate</a:t>
            </a:r>
          </a:p>
        </p:txBody>
      </p:sp>
      <p:sp>
        <p:nvSpPr>
          <p:cNvPr id="3" name="Text Placeholder 2">
            <a:extLst>
              <a:ext uri="{FF2B5EF4-FFF2-40B4-BE49-F238E27FC236}">
                <a16:creationId xmlns:a16="http://schemas.microsoft.com/office/drawing/2014/main" id="{07B5B427-BAA2-4204-F7A0-364A62D70FD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542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325CFE-5949-69DF-A3D8-FBB7B6BB0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06707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E75F-CB5C-8283-2265-CB96AFB01A5F}"/>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TABLE OF CONTENTS</a:t>
            </a:r>
            <a:endParaRPr lang="en-US"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F7FE80-7A59-FB32-804B-FA7F0FB08B0D}"/>
              </a:ext>
            </a:extLst>
          </p:cNvPr>
          <p:cNvSpPr>
            <a:spLocks noGrp="1"/>
          </p:cNvSpPr>
          <p:nvPr>
            <p:ph idx="1"/>
          </p:nvPr>
        </p:nvSpPr>
        <p:spPr>
          <a:xfrm>
            <a:off x="838200" y="1825625"/>
            <a:ext cx="10515600" cy="4507798"/>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a:p>
            <a:r>
              <a:rPr lang="en-US" sz="3200" b="1" dirty="0">
                <a:latin typeface="Times New Roman" panose="02020603050405020304" pitchFamily="18" charset="0"/>
                <a:cs typeface="Times New Roman" panose="02020603050405020304" pitchFamily="18" charset="0"/>
              </a:rPr>
              <a:t>Objective </a:t>
            </a:r>
          </a:p>
          <a:p>
            <a:r>
              <a:rPr lang="en-US" sz="3200" b="1" dirty="0">
                <a:latin typeface="Times New Roman" panose="02020603050405020304" pitchFamily="18" charset="0"/>
                <a:cs typeface="Times New Roman" panose="02020603050405020304" pitchFamily="18" charset="0"/>
              </a:rPr>
              <a:t>Block Diagram</a:t>
            </a:r>
          </a:p>
          <a:p>
            <a:r>
              <a:rPr lang="en-US" sz="3200" b="1" dirty="0">
                <a:latin typeface="Times New Roman" panose="02020603050405020304" pitchFamily="18" charset="0"/>
                <a:cs typeface="Times New Roman" panose="02020603050405020304" pitchFamily="18" charset="0"/>
              </a:rPr>
              <a:t>Tools/Software, Language used</a:t>
            </a:r>
          </a:p>
          <a:p>
            <a:r>
              <a:rPr lang="en-US" sz="3200" b="1" dirty="0">
                <a:latin typeface="Times New Roman" panose="02020603050405020304" pitchFamily="18" charset="0"/>
                <a:cs typeface="Times New Roman" panose="02020603050405020304" pitchFamily="18" charset="0"/>
              </a:rPr>
              <a:t>Implementation</a:t>
            </a:r>
          </a:p>
          <a:p>
            <a:r>
              <a:rPr lang="en-US" sz="3200" b="1" dirty="0">
                <a:latin typeface="Times New Roman" panose="02020603050405020304" pitchFamily="18" charset="0"/>
                <a:cs typeface="Times New Roman" panose="02020603050405020304" pitchFamily="18" charset="0"/>
              </a:rPr>
              <a:t>Conclusion</a:t>
            </a:r>
          </a:p>
          <a:p>
            <a:r>
              <a:rPr lang="en-US" sz="3200" b="1" dirty="0">
                <a:latin typeface="Times New Roman" panose="02020603050405020304" pitchFamily="18" charset="0"/>
                <a:cs typeface="Times New Roman" panose="02020603050405020304" pitchFamily="18" charset="0"/>
              </a:rPr>
              <a:t>References</a:t>
            </a:r>
          </a:p>
          <a:p>
            <a:endParaRPr lang="en-US" sz="3200" b="1" dirty="0">
              <a:latin typeface="Times New Roman" panose="02020603050405020304" pitchFamily="18"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99408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E7C8-3FB9-D6D4-9536-4AF1CA4F7E91}"/>
              </a:ext>
            </a:extLst>
          </p:cNvPr>
          <p:cNvSpPr>
            <a:spLocks noGrp="1"/>
          </p:cNvSpPr>
          <p:nvPr>
            <p:ph type="title"/>
          </p:nvPr>
        </p:nvSpPr>
        <p:spPr/>
        <p:txBody>
          <a:bodyPr/>
          <a:lstStyle/>
          <a:p>
            <a:pPr algn="ctr"/>
            <a:r>
              <a:rPr lang="en-US" sz="4800"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9191E8-B075-AB33-3C1F-26176C4B9CD6}"/>
              </a:ext>
            </a:extLst>
          </p:cNvPr>
          <p:cNvSpPr>
            <a:spLocks noGrp="1"/>
          </p:cNvSpPr>
          <p:nvPr>
            <p:ph idx="1"/>
          </p:nvPr>
        </p:nvSpPr>
        <p:spPr>
          <a:xfrm>
            <a:off x="838200" y="1806374"/>
            <a:ext cx="10515600" cy="4351338"/>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A voice-based language translator is an innovative tool that harnesses advanced speech recognition and machine translation technologies to bridge linguistic barriers in real-time. This versatile device or application listens to spoken words, accurately transcribes them, identifies the source language, and seamlessly translates the content into the desired target language, ensuring clear and effective communication between individuals who speak different languages. With the aid of text-to-speech capabilities, the translated message is then articulated aloud, providing a convenient and accessible means of cross-cultural communication and fostering global connectivity.</a:t>
            </a:r>
          </a:p>
          <a:p>
            <a:endParaRPr lang="en-US" dirty="0"/>
          </a:p>
        </p:txBody>
      </p:sp>
    </p:spTree>
    <p:extLst>
      <p:ext uri="{BB962C8B-B14F-4D97-AF65-F5344CB8AC3E}">
        <p14:creationId xmlns:p14="http://schemas.microsoft.com/office/powerpoint/2010/main" val="183406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C34-60E2-BF39-5C8A-628875E5E745}"/>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FE944E3-8018-DDE9-DFA2-F004A2884C8C}"/>
              </a:ext>
            </a:extLst>
          </p:cNvPr>
          <p:cNvSpPr>
            <a:spLocks noGrp="1"/>
          </p:cNvSpPr>
          <p:nvPr>
            <p:ph idx="1"/>
          </p:nvPr>
        </p:nvSpPr>
        <p:spPr>
          <a:xfrm>
            <a:off x="838200" y="1825625"/>
            <a:ext cx="10515600" cy="4488548"/>
          </a:xfrm>
        </p:spPr>
        <p:txBody>
          <a:bodyPr>
            <a:normAutofit/>
          </a:bodyPr>
          <a:lstStyle/>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web application supports a wide variety of languages, for output, to cater to diverse user needs.</a:t>
            </a:r>
          </a:p>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Accurate speech recognition technology for converting spoken words into text for translation.</a:t>
            </a:r>
          </a:p>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Users will receive instant translations as they speak or shortly after, ensuring smooth and natural conversations.</a:t>
            </a:r>
          </a:p>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Text to speech functionality converts translated text back into spoken words, making it easier for users to understand and communicate.</a:t>
            </a:r>
          </a:p>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HAS</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an intuitive and user-friendly interface that is easy to navigate and understand.</a:t>
            </a:r>
          </a:p>
          <a:p>
            <a:endParaRPr lang="en-US" dirty="0"/>
          </a:p>
        </p:txBody>
      </p:sp>
    </p:spTree>
    <p:extLst>
      <p:ext uri="{BB962C8B-B14F-4D97-AF65-F5344CB8AC3E}">
        <p14:creationId xmlns:p14="http://schemas.microsoft.com/office/powerpoint/2010/main" val="370149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0303-B608-238F-4E6F-40AB8D800AC5}"/>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F92F1CF0-F1EC-A55A-1DD2-7FAE9B08D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42" y="2119966"/>
            <a:ext cx="11614484" cy="3340946"/>
          </a:xfrm>
          <a:prstGeom prst="rect">
            <a:avLst/>
          </a:prstGeom>
        </p:spPr>
      </p:pic>
    </p:spTree>
    <p:extLst>
      <p:ext uri="{BB962C8B-B14F-4D97-AF65-F5344CB8AC3E}">
        <p14:creationId xmlns:p14="http://schemas.microsoft.com/office/powerpoint/2010/main" val="306335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20D9-084A-9F49-FE9E-1DCB07FA2B29}"/>
              </a:ext>
            </a:extLst>
          </p:cNvPr>
          <p:cNvSpPr>
            <a:spLocks noGrp="1"/>
          </p:cNvSpPr>
          <p:nvPr>
            <p:ph type="title"/>
          </p:nvPr>
        </p:nvSpPr>
        <p:spPr>
          <a:xfrm>
            <a:off x="839788" y="471638"/>
            <a:ext cx="3932237" cy="1585762"/>
          </a:xfrm>
        </p:spPr>
        <p:txBody>
          <a:bodyPr/>
          <a:lstStyle/>
          <a:p>
            <a:pPr algn="just"/>
            <a:r>
              <a:rPr lang="en-US" sz="3200" b="1" dirty="0">
                <a:latin typeface="Times New Roman" panose="02020603050405020304" pitchFamily="18" charset="0"/>
                <a:cs typeface="Times New Roman" panose="02020603050405020304" pitchFamily="18" charset="0"/>
              </a:rPr>
              <a:t>LANGUAGES INCLUDED IN OUR APP</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7792529-AFD2-9769-2469-FA8838281065}"/>
              </a:ext>
            </a:extLst>
          </p:cNvPr>
          <p:cNvSpPr>
            <a:spLocks noGrp="1"/>
          </p:cNvSpPr>
          <p:nvPr>
            <p:ph type="body" sz="half" idx="2"/>
          </p:nvPr>
        </p:nvSpPr>
        <p:spPr>
          <a:xfrm>
            <a:off x="839788" y="2223436"/>
            <a:ext cx="3932237" cy="4162926"/>
          </a:xfrm>
        </p:spPr>
        <p:txBody>
          <a:bodyPr>
            <a:normAutofit lnSpcReduction="10000"/>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app translates English language into several other languages.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translate into a particular language, user will have to input a shortcut key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list of some languages included in our app is given:</a:t>
            </a:r>
          </a:p>
          <a:p>
            <a:endParaRPr lang="en-US" dirty="0"/>
          </a:p>
        </p:txBody>
      </p:sp>
      <p:graphicFrame>
        <p:nvGraphicFramePr>
          <p:cNvPr id="8" name="Content Placeholder 7">
            <a:extLst>
              <a:ext uri="{FF2B5EF4-FFF2-40B4-BE49-F238E27FC236}">
                <a16:creationId xmlns:a16="http://schemas.microsoft.com/office/drawing/2014/main" id="{7FB44B86-B9B5-5F83-D163-9839D7D1B680}"/>
              </a:ext>
            </a:extLst>
          </p:cNvPr>
          <p:cNvGraphicFramePr>
            <a:graphicFrameLocks noGrp="1"/>
          </p:cNvGraphicFramePr>
          <p:nvPr>
            <p:ph idx="1"/>
            <p:extLst>
              <p:ext uri="{D42A27DB-BD31-4B8C-83A1-F6EECF244321}">
                <p14:modId xmlns:p14="http://schemas.microsoft.com/office/powerpoint/2010/main" val="3762227862"/>
              </p:ext>
            </p:extLst>
          </p:nvPr>
        </p:nvGraphicFramePr>
        <p:xfrm>
          <a:off x="5183188" y="471638"/>
          <a:ext cx="6172200" cy="6146217"/>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482018417"/>
                    </a:ext>
                  </a:extLst>
                </a:gridCol>
                <a:gridCol w="2057400">
                  <a:extLst>
                    <a:ext uri="{9D8B030D-6E8A-4147-A177-3AD203B41FA5}">
                      <a16:colId xmlns:a16="http://schemas.microsoft.com/office/drawing/2014/main" val="3650594123"/>
                    </a:ext>
                  </a:extLst>
                </a:gridCol>
                <a:gridCol w="2057400">
                  <a:extLst>
                    <a:ext uri="{9D8B030D-6E8A-4147-A177-3AD203B41FA5}">
                      <a16:colId xmlns:a16="http://schemas.microsoft.com/office/drawing/2014/main" val="1512269198"/>
                    </a:ext>
                  </a:extLst>
                </a:gridCol>
              </a:tblGrid>
              <a:tr h="591473">
                <a:tc>
                  <a:txBody>
                    <a:bodyPr/>
                    <a:lstStyle/>
                    <a:p>
                      <a:pPr algn="ctr"/>
                      <a:r>
                        <a:rPr lang="en-US" sz="2400" b="1" dirty="0">
                          <a:latin typeface="Times New Roman" panose="02020603050405020304" pitchFamily="18" charset="0"/>
                          <a:cs typeface="Times New Roman" panose="02020603050405020304" pitchFamily="18" charset="0"/>
                        </a:rPr>
                        <a:t>Hindi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Sanskrit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386534"/>
                  </a:ext>
                </a:extLst>
              </a:tr>
              <a:tr h="591473">
                <a:tc>
                  <a:txBody>
                    <a:bodyPr/>
                    <a:lstStyle/>
                    <a:p>
                      <a:pPr algn="ctr"/>
                      <a:r>
                        <a:rPr lang="en-US" sz="2400" b="1" dirty="0">
                          <a:latin typeface="Times New Roman" panose="02020603050405020304" pitchFamily="18" charset="0"/>
                          <a:cs typeface="Times New Roman" panose="02020603050405020304" pitchFamily="18" charset="0"/>
                        </a:rPr>
                        <a:t>Marathi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Maithili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Dutch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815622"/>
                  </a:ext>
                </a:extLst>
              </a:tr>
              <a:tr h="591473">
                <a:tc>
                  <a:txBody>
                    <a:bodyPr/>
                    <a:lstStyle/>
                    <a:p>
                      <a:pPr algn="ctr"/>
                      <a:r>
                        <a:rPr lang="en-US" sz="2400" b="1" dirty="0">
                          <a:latin typeface="Times New Roman" panose="02020603050405020304" pitchFamily="18" charset="0"/>
                          <a:cs typeface="Times New Roman" panose="02020603050405020304" pitchFamily="18" charset="0"/>
                        </a:rPr>
                        <a:t>Punjabi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Malayalam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French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225928"/>
                  </a:ext>
                </a:extLst>
              </a:tr>
              <a:tr h="591473">
                <a:tc>
                  <a:txBody>
                    <a:bodyPr/>
                    <a:lstStyle/>
                    <a:p>
                      <a:pPr algn="ctr"/>
                      <a:r>
                        <a:rPr lang="en-US" sz="2400" b="1" dirty="0">
                          <a:latin typeface="Times New Roman" panose="02020603050405020304" pitchFamily="18" charset="0"/>
                          <a:cs typeface="Times New Roman" panose="02020603050405020304" pitchFamily="18" charset="0"/>
                        </a:rPr>
                        <a:t>Assamese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err="1">
                          <a:latin typeface="Times New Roman" panose="02020603050405020304" pitchFamily="18" charset="0"/>
                          <a:cs typeface="Times New Roman" panose="02020603050405020304" pitchFamily="18" charset="0"/>
                        </a:rPr>
                        <a:t>Meiteilon</a:t>
                      </a:r>
                      <a:r>
                        <a:rPr lang="en-US" sz="2400" b="1" dirty="0">
                          <a:latin typeface="Times New Roman" panose="02020603050405020304" pitchFamily="18" charset="0"/>
                          <a:cs typeface="Times New Roman" panose="02020603050405020304" pitchFamily="18" charset="0"/>
                        </a:rPr>
                        <a:t> (Manipuri)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0285118"/>
                  </a:ext>
                </a:extLst>
              </a:tr>
              <a:tr h="591473">
                <a:tc>
                  <a:txBody>
                    <a:bodyPr/>
                    <a:lstStyle/>
                    <a:p>
                      <a:pPr algn="ctr"/>
                      <a:r>
                        <a:rPr lang="en-US" sz="2400" b="1" dirty="0">
                          <a:latin typeface="Times New Roman" panose="02020603050405020304" pitchFamily="18" charset="0"/>
                          <a:cs typeface="Times New Roman" panose="02020603050405020304" pitchFamily="18" charset="0"/>
                        </a:rPr>
                        <a:t>Bengali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Odia (Oriya)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err="1">
                          <a:latin typeface="Times New Roman" panose="02020603050405020304" pitchFamily="18" charset="0"/>
                          <a:cs typeface="Times New Roman" panose="02020603050405020304" pitchFamily="18" charset="0"/>
                        </a:rPr>
                        <a:t>Japnese</a:t>
                      </a:r>
                      <a:endParaRPr lang="en-US"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2452573"/>
                  </a:ext>
                </a:extLst>
              </a:tr>
              <a:tr h="591473">
                <a:tc>
                  <a:txBody>
                    <a:bodyPr/>
                    <a:lstStyle/>
                    <a:p>
                      <a:pPr algn="ctr"/>
                      <a:r>
                        <a:rPr lang="en-US" sz="2400" b="1" dirty="0">
                          <a:latin typeface="Times New Roman" panose="02020603050405020304" pitchFamily="18" charset="0"/>
                          <a:cs typeface="Times New Roman" panose="02020603050405020304" pitchFamily="18" charset="0"/>
                        </a:rPr>
                        <a:t>Gujarati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Mongolian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Hawaiian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4801560"/>
                  </a:ext>
                </a:extLst>
              </a:tr>
              <a:tr h="591473">
                <a:tc>
                  <a:txBody>
                    <a:bodyPr/>
                    <a:lstStyle/>
                    <a:p>
                      <a:pPr algn="ctr"/>
                      <a:r>
                        <a:rPr lang="en-US" sz="2400" b="1" dirty="0">
                          <a:latin typeface="Times New Roman" panose="02020603050405020304" pitchFamily="18" charset="0"/>
                          <a:cs typeface="Times New Roman" panose="02020603050405020304" pitchFamily="18" charset="0"/>
                        </a:rPr>
                        <a:t>Tamil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Chinese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Hebrew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9157958"/>
                  </a:ext>
                </a:extLst>
              </a:tr>
              <a:tr h="591473">
                <a:tc>
                  <a:txBody>
                    <a:bodyPr/>
                    <a:lstStyle/>
                    <a:p>
                      <a:pPr algn="ctr"/>
                      <a:r>
                        <a:rPr lang="en-US" sz="2400" b="1" dirty="0">
                          <a:latin typeface="Times New Roman" panose="02020603050405020304" pitchFamily="18" charset="0"/>
                          <a:cs typeface="Times New Roman" panose="02020603050405020304" pitchFamily="18" charset="0"/>
                        </a:rPr>
                        <a:t>Telugu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Spanish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Latin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935133"/>
                  </a:ext>
                </a:extLst>
              </a:tr>
              <a:tr h="591473">
                <a:tc>
                  <a:txBody>
                    <a:bodyPr/>
                    <a:lstStyle/>
                    <a:p>
                      <a:pPr algn="ctr"/>
                      <a:r>
                        <a:rPr lang="en-US" sz="2400" b="1" dirty="0">
                          <a:latin typeface="Times New Roman" panose="02020603050405020304" pitchFamily="18" charset="0"/>
                          <a:cs typeface="Times New Roman" panose="02020603050405020304" pitchFamily="18" charset="0"/>
                        </a:rPr>
                        <a:t>Bhojpuri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Thai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Persian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364509"/>
                  </a:ext>
                </a:extLst>
              </a:tr>
              <a:tr h="591473">
                <a:tc>
                  <a:txBody>
                    <a:bodyPr/>
                    <a:lstStyle/>
                    <a:p>
                      <a:pPr algn="ctr"/>
                      <a:r>
                        <a:rPr lang="en-US" sz="2400" b="1" dirty="0">
                          <a:latin typeface="Times New Roman" panose="02020603050405020304" pitchFamily="18" charset="0"/>
                          <a:cs typeface="Times New Roman" panose="02020603050405020304" pitchFamily="18" charset="0"/>
                        </a:rPr>
                        <a:t>Kannada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Vietnamese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Ukrainian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53731"/>
                  </a:ext>
                </a:extLst>
              </a:tr>
            </a:tbl>
          </a:graphicData>
        </a:graphic>
      </p:graphicFrame>
    </p:spTree>
    <p:extLst>
      <p:ext uri="{BB962C8B-B14F-4D97-AF65-F5344CB8AC3E}">
        <p14:creationId xmlns:p14="http://schemas.microsoft.com/office/powerpoint/2010/main" val="234308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626</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Department of Computer Science &amp; Engineering Artificial Intelligence &amp; Machine Learning  A.P. Shah Institute of Technology  G. B. Road, Kasarvadavli, Thane(W),  Mumbai - 400615  UNIVERSITY OF MUMBAI Academic Year  2023-2024</vt:lpstr>
      <vt:lpstr>Computer Science &amp; Engineering  Artificial Intelligence and Machine Learning</vt:lpstr>
      <vt:lpstr>AMPYtranslate</vt:lpstr>
      <vt:lpstr>PowerPoint Presentation</vt:lpstr>
      <vt:lpstr>TABLE OF CONTENTS</vt:lpstr>
      <vt:lpstr>INTRODUCTION</vt:lpstr>
      <vt:lpstr>OBJECTIVE</vt:lpstr>
      <vt:lpstr>BLOCK DIAGRAM</vt:lpstr>
      <vt:lpstr>LANGUAGES INCLUDED IN OUR APP</vt:lpstr>
      <vt:lpstr>TOOLS/SOFTWARES, LANGUAGE USED </vt:lpstr>
      <vt:lpstr>MODULES USED WHILE CODING</vt:lpstr>
      <vt:lpstr>IMPLEMENTATION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Manasi Patil</dc:creator>
  <cp:lastModifiedBy>Manasi Patil</cp:lastModifiedBy>
  <cp:revision>17</cp:revision>
  <dcterms:created xsi:type="dcterms:W3CDTF">2023-10-29T05:16:16Z</dcterms:created>
  <dcterms:modified xsi:type="dcterms:W3CDTF">2023-11-02T18:15:13Z</dcterms:modified>
</cp:coreProperties>
</file>