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257" r:id="rId3"/>
    <p:sldId id="258" r:id="rId4"/>
    <p:sldId id="271" r:id="rId5"/>
    <p:sldId id="266" r:id="rId6"/>
    <p:sldId id="278" r:id="rId7"/>
    <p:sldId id="261" r:id="rId8"/>
    <p:sldId id="267" r:id="rId9"/>
    <p:sldId id="262" r:id="rId10"/>
    <p:sldId id="272" r:id="rId11"/>
    <p:sldId id="273" r:id="rId12"/>
    <p:sldId id="287" r:id="rId13"/>
    <p:sldId id="275" r:id="rId14"/>
    <p:sldId id="276" r:id="rId15"/>
    <p:sldId id="281" r:id="rId16"/>
    <p:sldId id="283" r:id="rId17"/>
    <p:sldId id="284" r:id="rId18"/>
    <p:sldId id="285" r:id="rId19"/>
    <p:sldId id="286" r:id="rId20"/>
    <p:sldId id="265" r:id="rId21"/>
    <p:sldId id="268" r:id="rId22"/>
    <p:sldId id="260" r:id="rId23"/>
  </p:sldIdLst>
  <p:sldSz cx="10080625" cy="7559675"/>
  <p:notesSz cx="6858000" cy="9144000"/>
  <p:defaultTextStyle>
    <a:defPPr>
      <a:defRPr lang="en-US"/>
    </a:defPPr>
    <a:lvl1pPr marL="0" lvl="0"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1pPr>
    <a:lvl2pPr marL="457200" lvl="1"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2pPr>
    <a:lvl3pPr marL="914400" lvl="2"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3pPr>
    <a:lvl4pPr marL="1371600" lvl="3"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4pPr>
    <a:lvl5pPr marL="1828800" lvl="4"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5pPr>
    <a:lvl6pPr marL="2286000" lvl="5"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6pPr>
    <a:lvl7pPr marL="2743200" lvl="6"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7pPr>
    <a:lvl8pPr marL="3200400" lvl="7"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8pPr>
    <a:lvl9pPr marL="3657600" lvl="8" indent="0" algn="l" defTabSz="457200" rtl="0" eaLnBrk="0" fontAlgn="base" latinLnBrk="0" hangingPunct="0">
      <a:lnSpc>
        <a:spcPct val="100000"/>
      </a:lnSpc>
      <a:spcBef>
        <a:spcPct val="0"/>
      </a:spcBef>
      <a:spcAft>
        <a:spcPct val="0"/>
      </a:spcAft>
      <a:buNone/>
      <a:defRPr b="0" i="0" u="none" kern="1200" baseline="0">
        <a:solidFill>
          <a:schemeClr val="tx1"/>
        </a:solidFill>
        <a:latin typeface="Trebuchet MS" panose="020B0603020202020204" pitchFamily="34" charset="0"/>
        <a:ea typeface="+mn-ea"/>
        <a:cs typeface="+mn-cs"/>
      </a:defRPr>
    </a:lvl9pPr>
  </p:defaultTextStyle>
  <p:extLst>
    <p:ext uri="{EFAFB233-063F-42B5-8137-9DF3F51BA10A}">
      <p15:sldGuideLst xmlns:p15="http://schemas.microsoft.com/office/powerpoint/2012/main" xmlns="">
        <p15:guide id="1" orient="horz" pos="216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0AE6D6-9930-4E10-9AE1-9431A5EBCDAA}" v="85" dt="2024-09-29T07:00:01.8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5"/>
    <p:restoredTop sz="95033" autoAdjust="0"/>
  </p:normalViewPr>
  <p:slideViewPr>
    <p:cSldViewPr showGuides="1">
      <p:cViewPr>
        <p:scale>
          <a:sx n="70" d="100"/>
          <a:sy n="70" d="100"/>
        </p:scale>
        <p:origin x="-1182" y="198"/>
      </p:cViewPr>
      <p:guideLst>
        <p:guide orient="horz" pos="2163"/>
        <p:guide pos="2880"/>
      </p:guideLst>
    </p:cSldViewPr>
  </p:slideViewPr>
  <p:outlineViewPr>
    <p:cViewPr varScale="1">
      <p:scale>
        <a:sx n="170" d="200"/>
        <a:sy n="170" d="2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1"/>
          <p:cNvSpPr>
            <a:spLocks noGrp="1" noRot="1" noChangeAspect="1"/>
          </p:cNvSpPr>
          <p:nvPr>
            <p:ph type="sldImg"/>
          </p:nvPr>
        </p:nvSpPr>
        <p:spPr>
          <a:xfrm>
            <a:off x="215900" y="812800"/>
            <a:ext cx="7126288" cy="4006850"/>
          </a:xfrm>
          <a:prstGeom prst="rect">
            <a:avLst/>
          </a:prstGeom>
          <a:noFill/>
          <a:ln w="9525">
            <a:noFill/>
          </a:ln>
        </p:spPr>
      </p:sp>
      <p:sp>
        <p:nvSpPr>
          <p:cNvPr id="2" name="Rectangle 2"/>
          <p:cNvSpPr>
            <a:spLocks noGrp="1" noChangeArrowheads="1"/>
          </p:cNvSpPr>
          <p:nvPr>
            <p:ph type="body"/>
          </p:nvPr>
        </p:nvSpPr>
        <p:spPr bwMode="auto">
          <a:xfrm>
            <a:off x="755650" y="5078413"/>
            <a:ext cx="6046788" cy="4810125"/>
          </a:xfrm>
          <a:prstGeom prst="rect">
            <a:avLst/>
          </a:prstGeom>
          <a:noFill/>
          <a:ln>
            <a:noFill/>
          </a:ln>
          <a:effectLst/>
        </p:spPr>
        <p:txBody>
          <a:bodyPr vert="horz" wrap="square" lIns="0" tIns="0" rIns="0" bIns="0" numCol="1" anchor="t" anchorCtr="0" compatLnSpc="1"/>
          <a:lstStyle/>
          <a:p>
            <a:pPr marL="0" marR="0" lvl="0" indent="0" algn="l" defTabSz="449580" rtl="0" eaLnBrk="0" fontAlgn="base" latinLnBrk="0" hangingPunct="0">
              <a:lnSpc>
                <a:spcPct val="100000"/>
              </a:lnSpc>
              <a:spcBef>
                <a:spcPct val="30000"/>
              </a:spcBef>
              <a:spcAft>
                <a:spcPct val="0"/>
              </a:spcAft>
              <a:buClr>
                <a:srgbClr val="000000"/>
              </a:buClr>
              <a:buSzPct val="100000"/>
              <a:buFont typeface="Times New Roman" panose="02020603050405020304" pitchFamily="16" charset="0"/>
              <a:buNone/>
              <a:defRPr/>
            </a:pPr>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6" charset="0"/>
              <a:ea typeface="+mn-ea"/>
              <a:cs typeface="+mn-cs"/>
            </a:endParaRPr>
          </a:p>
        </p:txBody>
      </p:sp>
      <p:sp>
        <p:nvSpPr>
          <p:cNvPr id="3075" name="Rectangle 3"/>
          <p:cNvSpPr>
            <a:spLocks noGrp="1" noChangeArrowheads="1"/>
          </p:cNvSpPr>
          <p:nvPr>
            <p:ph type="hdr"/>
          </p:nvPr>
        </p:nvSpPr>
        <p:spPr bwMode="auto">
          <a:xfrm>
            <a:off x="0" y="0"/>
            <a:ext cx="3279775" cy="533400"/>
          </a:xfrm>
          <a:prstGeom prst="rect">
            <a:avLst/>
          </a:prstGeom>
          <a:noFill/>
          <a:ln>
            <a:noFill/>
          </a:ln>
          <a:effectLst/>
        </p:spPr>
        <p:txBody>
          <a:bodyPr vert="horz" wrap="square" lIns="0" tIns="0" rIns="0" bIns="0" numCol="1" anchor="t"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6" name="Rectangle 4"/>
          <p:cNvSpPr>
            <a:spLocks noGrp="1" noChangeArrowheads="1"/>
          </p:cNvSpPr>
          <p:nvPr>
            <p:ph type="dt"/>
          </p:nvPr>
        </p:nvSpPr>
        <p:spPr bwMode="auto">
          <a:xfrm>
            <a:off x="4278313" y="0"/>
            <a:ext cx="3279775" cy="533400"/>
          </a:xfrm>
          <a:prstGeom prst="rect">
            <a:avLst/>
          </a:prstGeom>
          <a:noFill/>
          <a:ln>
            <a:noFill/>
          </a:ln>
          <a:effectLst/>
        </p:spPr>
        <p:txBody>
          <a:bodyPr vert="horz" wrap="square" lIns="0" tIns="0" rIns="0" bIns="0" numCol="1" anchor="t" anchorCtr="0" compatLnSpc="1"/>
          <a:lstStyle>
            <a:lvl1pPr algn="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7" name="Rectangle 5"/>
          <p:cNvSpPr>
            <a:spLocks noGrp="1" noChangeArrowheads="1"/>
          </p:cNvSpPr>
          <p:nvPr>
            <p:ph type="ftr"/>
          </p:nvPr>
        </p:nvSpPr>
        <p:spPr bwMode="auto">
          <a:xfrm>
            <a:off x="0" y="10156825"/>
            <a:ext cx="3279775" cy="533400"/>
          </a:xfrm>
          <a:prstGeom prst="rect">
            <a:avLst/>
          </a:prstGeom>
          <a:noFill/>
          <a:ln>
            <a:noFill/>
          </a:ln>
          <a:effectLst/>
        </p:spPr>
        <p:txBody>
          <a:bodyPr vert="horz" wrap="square" lIns="0" tIns="0" rIns="0" bIns="0" numCol="1" anchor="b" anchorCtr="0" compatLnSpc="1"/>
          <a:lstStyle>
            <a:lvl1pPr eaLnBrk="1" fontAlgn="auto"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sz="1400">
                <a:solidFill>
                  <a:srgbClr val="000000"/>
                </a:solidFill>
                <a:latin typeface="Times New Roman" panose="02020603050405020304" pitchFamily="16" charset="0"/>
                <a:cs typeface="DejaVu Sans" charset="0"/>
              </a:defRPr>
            </a:lvl1pPr>
          </a:lstStyle>
          <a:p>
            <a:pPr marL="0" marR="0" lvl="0" indent="0" algn="l"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Lst>
              <a:defRPr/>
            </a:pPr>
            <a:endParaRPr kumimoji="0" lang="en-IN" altLang="en-US" sz="1400" b="0" i="0" u="none" strike="noStrike" kern="1200" cap="none" spc="0" normalizeH="0" baseline="0" noProof="0">
              <a:ln>
                <a:noFill/>
              </a:ln>
              <a:solidFill>
                <a:srgbClr val="000000"/>
              </a:solidFill>
              <a:effectLst/>
              <a:uLnTx/>
              <a:uFillTx/>
              <a:latin typeface="Times New Roman" panose="02020603050405020304" pitchFamily="16" charset="0"/>
              <a:ea typeface="+mn-ea"/>
              <a:cs typeface="DejaVu Sans" charset="0"/>
            </a:endParaRPr>
          </a:p>
        </p:txBody>
      </p:sp>
      <p:sp>
        <p:nvSpPr>
          <p:cNvPr id="3078" name="Rectangle 6"/>
          <p:cNvSpPr>
            <a:spLocks noGrp="1" noChangeArrowheads="1"/>
          </p:cNvSpPr>
          <p:nvPr>
            <p:ph type="sldNum"/>
          </p:nvPr>
        </p:nvSpPr>
        <p:spPr bwMode="auto">
          <a:xfrm>
            <a:off x="4278313" y="10156825"/>
            <a:ext cx="3279775" cy="533400"/>
          </a:xfrm>
          <a:prstGeom prst="rect">
            <a:avLst/>
          </a:prstGeom>
          <a:noFill/>
          <a:ln>
            <a:noFill/>
          </a:ln>
          <a:effectLst/>
        </p:spPr>
        <p:txBody>
          <a:bodyPr vert="horz" wrap="square" lIns="0" tIns="0" rIns="0" bIns="0" numCol="1" anchor="b" anchorCtr="0" compatLnSpc="1"/>
          <a:lstStyle/>
          <a:p>
            <a:pPr lvl="0" algn="r" defTabSz="457200" eaLnBrk="1" hangingPunct="1">
              <a:lnSpc>
                <a:spcPct val="93000"/>
              </a:lnSpc>
              <a:buClr>
                <a:srgbClr val="000000"/>
              </a:buClr>
              <a:buSzPct val="100000"/>
              <a:buFont typeface="Times New Roman" panose="02020603050405020304" pitchFamily="16" charset="0"/>
              <a:buNone/>
              <a:tabLst>
                <a:tab pos="449580" algn="l"/>
                <a:tab pos="898525" algn="l"/>
                <a:tab pos="1348105" algn="l"/>
                <a:tab pos="1797050" algn="l"/>
                <a:tab pos="2246630" algn="l"/>
                <a:tab pos="2695575" algn="l"/>
                <a:tab pos="3145155" algn="l"/>
              </a:tabLst>
            </a:pPr>
            <a:fld id="{9A0DB2DC-4C9A-4742-B13C-FB6460FD3503}" type="slidenum">
              <a:rPr lang="en-IN" altLang="en-US" sz="1400" dirty="0">
                <a:solidFill>
                  <a:srgbClr val="000000"/>
                </a:solidFill>
                <a:latin typeface="Times New Roman" panose="02020603050405020304" pitchFamily="16" charset="0"/>
                <a:cs typeface="DejaVu Sans" charset="0"/>
              </a:rPr>
              <a:t>‹#›</a:t>
            </a:fld>
            <a:endParaRPr lang="en-IN" altLang="en-US" sz="1400" dirty="0">
              <a:solidFill>
                <a:srgbClr val="000000"/>
              </a:solidFill>
              <a:latin typeface="Times New Roman" panose="02020603050405020304" pitchFamily="16" charset="0"/>
              <a:ea typeface="DejaVu Sans" charset="0"/>
              <a:cs typeface="DejaVu Sans" charset="0"/>
            </a:endParaRPr>
          </a:p>
        </p:txBody>
      </p:sp>
    </p:spTree>
    <p:extLst>
      <p:ext uri="{BB962C8B-B14F-4D97-AF65-F5344CB8AC3E}">
        <p14:creationId xmlns:p14="http://schemas.microsoft.com/office/powerpoint/2010/main" val="1146670520"/>
      </p:ext>
    </p:extLst>
  </p:cSld>
  <p:clrMap bg1="lt1" tx1="dk1" bg2="lt2" tx2="dk2" accent1="accent1" accent2="accent2" accent3="accent3" accent4="accent4" accent5="accent5" accent6="accent6" hlink="hlink" folHlink="folHlink"/>
  <p:hf sldNum="0" hdr="0" ftr="0" dt="0"/>
  <p:notesStyle>
    <a:lvl1pPr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1pPr>
    <a:lvl2pPr marL="742950" indent="-28575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2pPr>
    <a:lvl3pPr marL="11430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3pPr>
    <a:lvl4pPr marL="16002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4pPr>
    <a:lvl5pPr marL="2057400" indent="-228600" algn="l" defTabSz="449580" rtl="0" eaLnBrk="0" fontAlgn="base" hangingPunct="0">
      <a:spcBef>
        <a:spcPct val="30000"/>
      </a:spcBef>
      <a:spcAft>
        <a:spcPct val="0"/>
      </a:spcAft>
      <a:buClr>
        <a:srgbClr val="000000"/>
      </a:buClr>
      <a:buSzPct val="100000"/>
      <a:buFont typeface="Times New Roman" panose="02020603050405020304" pitchFamily="16" charset="0"/>
      <a:defRPr sz="1200" kern="1200">
        <a:solidFill>
          <a:srgbClr val="000000"/>
        </a:solidFill>
        <a:latin typeface="Times New Roman" panose="02020603050405020304"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8"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1</a:t>
            </a:fld>
            <a:endParaRPr lang="en-IN" altLang="en-US" sz="1400" dirty="0">
              <a:ea typeface="DejaVu Sans" charset="0"/>
              <a:cs typeface="DejaVu Sans" charset="0"/>
            </a:endParaRPr>
          </a:p>
        </p:txBody>
      </p:sp>
      <p:sp>
        <p:nvSpPr>
          <p:cNvPr id="9219"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9220"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2</a:t>
            </a:fld>
            <a:endParaRPr lang="en-IN" altLang="en-US" sz="1400" dirty="0">
              <a:ea typeface="DejaVu Sans" charset="0"/>
              <a:cs typeface="DejaVu Sans" charset="0"/>
            </a:endParaRPr>
          </a:p>
        </p:txBody>
      </p:sp>
      <p:sp>
        <p:nvSpPr>
          <p:cNvPr id="1126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1268"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3</a:t>
            </a:fld>
            <a:endParaRPr lang="en-IN" altLang="en-US" sz="1400" dirty="0">
              <a:ea typeface="DejaVu Sans" charset="0"/>
              <a:cs typeface="DejaVu Sans" charset="0"/>
            </a:endParaRPr>
          </a:p>
        </p:txBody>
      </p:sp>
      <p:sp>
        <p:nvSpPr>
          <p:cNvPr id="1331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3316"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5</a:t>
            </a:fld>
            <a:endParaRPr lang="en-IN" altLang="en-US" sz="1400" dirty="0">
              <a:ea typeface="DejaVu Sans" charset="0"/>
              <a:cs typeface="DejaVu Sans" charset="0"/>
            </a:endParaRPr>
          </a:p>
        </p:txBody>
      </p:sp>
      <p:sp>
        <p:nvSpPr>
          <p:cNvPr id="1536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5364"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10"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7</a:t>
            </a:fld>
            <a:endParaRPr lang="en-IN" altLang="en-US" sz="1400" dirty="0">
              <a:ea typeface="DejaVu Sans" charset="0"/>
              <a:cs typeface="DejaVu Sans" charset="0"/>
            </a:endParaRPr>
          </a:p>
        </p:txBody>
      </p:sp>
      <p:sp>
        <p:nvSpPr>
          <p:cNvPr id="17411"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17412"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9</a:t>
            </a:fld>
            <a:endParaRPr lang="en-IN" altLang="en-US" sz="1400" dirty="0">
              <a:ea typeface="DejaVu Sans" charset="0"/>
              <a:cs typeface="DejaVu Sans" charset="0"/>
            </a:endParaRPr>
          </a:p>
        </p:txBody>
      </p:sp>
      <p:sp>
        <p:nvSpPr>
          <p:cNvPr id="2048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0484"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20</a:t>
            </a:fld>
            <a:endParaRPr lang="en-IN" altLang="en-US" sz="1400" dirty="0">
              <a:ea typeface="DejaVu Sans" charset="0"/>
              <a:cs typeface="DejaVu Sans" charset="0"/>
            </a:endParaRPr>
          </a:p>
        </p:txBody>
      </p:sp>
      <p:sp>
        <p:nvSpPr>
          <p:cNvPr id="26627"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6628"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21</a:t>
            </a:fld>
            <a:endParaRPr lang="en-IN" altLang="en-US" sz="1400" dirty="0">
              <a:ea typeface="DejaVu Sans" charset="0"/>
              <a:cs typeface="DejaVu Sans" charset="0"/>
            </a:endParaRPr>
          </a:p>
        </p:txBody>
      </p:sp>
      <p:sp>
        <p:nvSpPr>
          <p:cNvPr id="28675"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28676"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6"/>
          <p:cNvSpPr txBox="1">
            <a:spLocks noGrp="1"/>
          </p:cNvSpPr>
          <p:nvPr>
            <p:ph type="sldNum" sz="quarter"/>
          </p:nvPr>
        </p:nvSpPr>
        <p:spPr>
          <a:xfrm>
            <a:off x="4278313" y="10156825"/>
            <a:ext cx="3279775" cy="533400"/>
          </a:xfrm>
          <a:prstGeom prst="rect">
            <a:avLst/>
          </a:prstGeom>
          <a:noFill/>
          <a:ln w="9525">
            <a:noFill/>
          </a:ln>
        </p:spPr>
        <p:txBody>
          <a:bodyPr lIns="0" tIns="0" rIns="0" bIns="0" anchor="b" anchorCtr="0"/>
          <a:lstStyle/>
          <a:p>
            <a:pPr lvl="0" algn="r" defTabSz="457200" eaLnBrk="1" hangingPunct="1">
              <a:lnSpc>
                <a:spcPct val="93000"/>
              </a:lnSpc>
              <a:spcBef>
                <a:spcPct val="0"/>
              </a:spcBef>
              <a:tabLst>
                <a:tab pos="449580" algn="l"/>
                <a:tab pos="898525" algn="l"/>
                <a:tab pos="1348105" algn="l"/>
                <a:tab pos="1797050" algn="l"/>
                <a:tab pos="2246630" algn="l"/>
                <a:tab pos="2695575" algn="l"/>
                <a:tab pos="3145155" algn="l"/>
              </a:tabLst>
            </a:pPr>
            <a:fld id="{9A0DB2DC-4C9A-4742-B13C-FB6460FD3503}" type="slidenum">
              <a:rPr lang="en-IN" altLang="en-US" sz="1400" dirty="0">
                <a:cs typeface="DejaVu Sans" charset="0"/>
              </a:rPr>
              <a:t>22</a:t>
            </a:fld>
            <a:endParaRPr lang="en-IN" altLang="en-US" sz="1400" dirty="0">
              <a:ea typeface="DejaVu Sans" charset="0"/>
              <a:cs typeface="DejaVu Sans" charset="0"/>
            </a:endParaRPr>
          </a:p>
        </p:txBody>
      </p:sp>
      <p:sp>
        <p:nvSpPr>
          <p:cNvPr id="30723" name="Rectangle 1"/>
          <p:cNvSpPr>
            <a:spLocks noGrp="1" noRot="1" noChangeAspect="1" noTextEdit="1"/>
          </p:cNvSpPr>
          <p:nvPr>
            <p:ph type="sldImg"/>
          </p:nvPr>
        </p:nvSpPr>
        <p:spPr>
          <a:xfrm>
            <a:off x="1106488" y="812800"/>
            <a:ext cx="5346700" cy="4008438"/>
          </a:xfrm>
          <a:solidFill>
            <a:srgbClr val="FFFFFF">
              <a:alpha val="100000"/>
            </a:srgbClr>
          </a:solidFill>
          <a:ln>
            <a:solidFill>
              <a:srgbClr val="000000">
                <a:alpha val="100000"/>
              </a:srgbClr>
            </a:solidFill>
            <a:miter lim="800000"/>
          </a:ln>
        </p:spPr>
      </p:sp>
      <p:sp>
        <p:nvSpPr>
          <p:cNvPr id="30724" name="Rectangle 2"/>
          <p:cNvSpPr>
            <a:spLocks noGrp="1"/>
          </p:cNvSpPr>
          <p:nvPr>
            <p:ph type="body" idx="1"/>
          </p:nvPr>
        </p:nvSpPr>
        <p:spPr>
          <a:xfrm>
            <a:off x="755650" y="5078413"/>
            <a:ext cx="6048375" cy="4811712"/>
          </a:xfrm>
        </p:spPr>
        <p:txBody>
          <a:bodyPr wrap="none" lIns="0" tIns="0" rIns="0" bIns="0" anchor="ctr" anchorCtr="0"/>
          <a:lstStyle/>
          <a:p>
            <a:pPr lvl="0"/>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17"/>
          <p:cNvGrpSpPr/>
          <p:nvPr/>
        </p:nvGrpSpPr>
        <p:grpSpPr>
          <a:xfrm>
            <a:off x="-9525" y="-9525"/>
            <a:ext cx="10110788" cy="7578725"/>
            <a:chOff x="-8466" y="-8468"/>
            <a:chExt cx="9171316" cy="6874935"/>
          </a:xfrm>
        </p:grpSpPr>
        <p:cxnSp>
          <p:nvCxnSpPr>
            <p:cNvPr id="4" name="Straight Connector 2"/>
            <p:cNvCxnSpPr/>
            <p:nvPr/>
          </p:nvCxnSpPr>
          <p:spPr>
            <a:xfrm flipV="1">
              <a:off x="5130870"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8" name="Freeform 29"/>
            <p:cNvSpPr/>
            <p:nvPr/>
          </p:nvSpPr>
          <p:spPr>
            <a:xfrm>
              <a:off x="6891981"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3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31"/>
            <p:cNvSpPr/>
            <p:nvPr/>
          </p:nvSpPr>
          <p:spPr>
            <a:xfrm>
              <a:off x="6638542" y="3920066"/>
              <a:ext cx="2512788"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3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3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3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3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17"/>
            <p:cNvSpPr/>
            <p:nvPr/>
          </p:nvSpPr>
          <p:spPr>
            <a:xfrm>
              <a:off x="-8466" y="-8468"/>
              <a:ext cx="863996" cy="5698391"/>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246403" y="2650553"/>
            <a:ext cx="6423553" cy="1814743"/>
          </a:xfrm>
        </p:spPr>
        <p:txBody>
          <a:bodyPr anchor="b">
            <a:noAutofit/>
          </a:bodyPr>
          <a:lstStyle>
            <a:lvl1pPr algn="r">
              <a:defRPr sz="59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246403" y="4465295"/>
            <a:ext cx="6423553" cy="1209128"/>
          </a:xfrm>
        </p:spPr>
        <p:txBody>
          <a:bodyPr/>
          <a:lstStyle>
            <a:lvl1pPr marL="0" indent="0" algn="r">
              <a:buNone/>
              <a:defRPr>
                <a:solidFill>
                  <a:schemeClr val="tx1">
                    <a:lumMod val="50000"/>
                    <a:lumOff val="50000"/>
                  </a:schemeClr>
                </a:solidFill>
              </a:defRPr>
            </a:lvl1pPr>
            <a:lvl2pPr marL="504190" indent="0" algn="ctr">
              <a:buNone/>
              <a:defRPr>
                <a:solidFill>
                  <a:schemeClr val="tx1">
                    <a:tint val="75000"/>
                  </a:schemeClr>
                </a:solidFill>
              </a:defRPr>
            </a:lvl2pPr>
            <a:lvl3pPr marL="1007745" indent="0" algn="ctr">
              <a:buNone/>
              <a:defRPr>
                <a:solidFill>
                  <a:schemeClr val="tx1">
                    <a:tint val="75000"/>
                  </a:schemeClr>
                </a:solidFill>
              </a:defRPr>
            </a:lvl3pPr>
            <a:lvl4pPr marL="1511935" indent="0" algn="ctr">
              <a:buNone/>
              <a:defRPr>
                <a:solidFill>
                  <a:schemeClr val="tx1">
                    <a:tint val="75000"/>
                  </a:schemeClr>
                </a:solidFill>
              </a:defRPr>
            </a:lvl4pPr>
            <a:lvl5pPr marL="2016125" indent="0" algn="ctr">
              <a:buNone/>
              <a:defRPr>
                <a:solidFill>
                  <a:schemeClr val="tx1">
                    <a:tint val="75000"/>
                  </a:schemeClr>
                </a:solidFill>
              </a:defRPr>
            </a:lvl5pPr>
            <a:lvl6pPr marL="2519680" indent="0" algn="ctr">
              <a:buNone/>
              <a:defRPr>
                <a:solidFill>
                  <a:schemeClr val="tx1">
                    <a:tint val="75000"/>
                  </a:schemeClr>
                </a:solidFill>
              </a:defRPr>
            </a:lvl6pPr>
            <a:lvl7pPr marL="3023870" indent="0" algn="ctr">
              <a:buNone/>
              <a:defRPr>
                <a:solidFill>
                  <a:schemeClr val="tx1">
                    <a:tint val="75000"/>
                  </a:schemeClr>
                </a:solidFill>
              </a:defRPr>
            </a:lvl7pPr>
            <a:lvl8pPr marL="3528060" indent="0" algn="ctr">
              <a:buNone/>
              <a:defRPr>
                <a:solidFill>
                  <a:schemeClr val="tx1">
                    <a:tint val="75000"/>
                  </a:schemeClr>
                </a:solidFill>
              </a:defRPr>
            </a:lvl8pPr>
            <a:lvl9pPr marL="4031615" indent="0" algn="ctr">
              <a:buNone/>
              <a:defRPr>
                <a:solidFill>
                  <a:schemeClr val="tx1">
                    <a:tint val="75000"/>
                  </a:schemeClr>
                </a:solidFill>
              </a:defRPr>
            </a:lvl9pPr>
          </a:lstStyle>
          <a:p>
            <a:r>
              <a:rPr lang="en-US"/>
              <a:t>Click to edit Master subtitle style</a:t>
            </a:r>
            <a:endParaRPr lang="en-US" dirty="0"/>
          </a:p>
        </p:txBody>
      </p:sp>
      <p:sp>
        <p:nvSpPr>
          <p:cNvPr id="26"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1CE47191-30AB-440D-AC3A-669420F0C46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27"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28"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3751839"/>
          </a:xfrm>
        </p:spPr>
        <p:txBody>
          <a:bodyPr anchor="ctr"/>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2" y="4927788"/>
            <a:ext cx="6997914"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213857" y="4003828"/>
            <a:ext cx="5974958" cy="419982"/>
          </a:xfrm>
        </p:spPr>
        <p:txBody>
          <a:bodyPr anchor="ctr">
            <a:noAutofit/>
          </a:bodyPr>
          <a:lstStyle>
            <a:lvl1pPr marL="0" indent="0">
              <a:buFontTx/>
              <a:buNone/>
              <a:defRPr sz="1765">
                <a:solidFill>
                  <a:schemeClr val="tx1">
                    <a:lumMod val="50000"/>
                    <a:lumOff val="50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27788"/>
            <a:ext cx="6997915" cy="1731695"/>
          </a:xfrm>
        </p:spPr>
        <p:txBody>
          <a:bodyPr anchor="ct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AB59134B-FCC9-49CF-9F3C-43AF8A8493E2}"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2040" y="2129659"/>
            <a:ext cx="6997915" cy="2861014"/>
          </a:xfrm>
        </p:spPr>
        <p:txBody>
          <a:bodyPr anchor="b"/>
          <a:lstStyle>
            <a:lvl1pPr algn="l">
              <a:defRPr sz="485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75000"/>
                    <a:lumOff val="25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bg>
      <p:bgPr>
        <a:solidFill>
          <a:schemeClr val="bg1"/>
        </a:solidFill>
        <a:effectLst/>
      </p:bgPr>
    </p:bg>
    <p:spTree>
      <p:nvGrpSpPr>
        <p:cNvPr id="1" name=""/>
        <p:cNvGrpSpPr/>
        <p:nvPr/>
      </p:nvGrpSpPr>
      <p:grpSpPr>
        <a:xfrm>
          <a:off x="0" y="0"/>
          <a:ext cx="0" cy="0"/>
          <a:chOff x="0" y="0"/>
          <a:chExt cx="0" cy="0"/>
        </a:xfrm>
      </p:grpSpPr>
      <p:sp>
        <p:nvSpPr>
          <p:cNvPr id="4" name="TextBox 1"/>
          <p:cNvSpPr txBox="1"/>
          <p:nvPr/>
        </p:nvSpPr>
        <p:spPr>
          <a:xfrm>
            <a:off x="531813" y="871538"/>
            <a:ext cx="504825"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5" name="TextBox 2"/>
          <p:cNvSpPr txBox="1"/>
          <p:nvPr/>
        </p:nvSpPr>
        <p:spPr>
          <a:xfrm>
            <a:off x="7439025" y="3181350"/>
            <a:ext cx="503238" cy="644525"/>
          </a:xfrm>
          <a:prstGeom prst="rect">
            <a:avLst/>
          </a:prstGeom>
        </p:spPr>
        <p:txBody>
          <a:bodyPr lIns="100796" tIns="50398" rIns="100796" bIns="50398" anchor="ctr"/>
          <a:lstStyle/>
          <a:p>
            <a:pPr marL="0" marR="0" lvl="0" indent="0" algn="l" defTabSz="457200" rtl="0" eaLnBrk="1" fontAlgn="auto" latinLnBrk="0" hangingPunct="1">
              <a:lnSpc>
                <a:spcPct val="100000"/>
              </a:lnSpc>
              <a:spcBef>
                <a:spcPts val="0"/>
              </a:spcBef>
              <a:spcAft>
                <a:spcPts val="0"/>
              </a:spcAft>
              <a:buClrTx/>
              <a:buSzTx/>
              <a:buFontTx/>
              <a:buNone/>
              <a:defRPr/>
            </a:pPr>
            <a:r>
              <a:rPr kumimoji="0" lang="en-US" sz="8820" b="0" i="0" u="none" strike="noStrike" kern="1200" cap="none" spc="0" normalizeH="0" baseline="0" noProof="0" dirty="0">
                <a:ln w="3175" cmpd="sng">
                  <a:noFill/>
                </a:ln>
                <a:solidFill>
                  <a:schemeClr val="accent1">
                    <a:lumMod val="60000"/>
                    <a:lumOff val="40000"/>
                  </a:schemeClr>
                </a:solidFill>
                <a:effectLst/>
                <a:uLnTx/>
                <a:uFillTx/>
                <a:latin typeface="Arial" panose="020B0604020202020204"/>
                <a:ea typeface="+mn-ea"/>
                <a:cs typeface="+mn-cs"/>
              </a:rPr>
              <a:t>”</a:t>
            </a:r>
          </a:p>
        </p:txBody>
      </p:sp>
      <p:sp>
        <p:nvSpPr>
          <p:cNvPr id="2" name="Title 1"/>
          <p:cNvSpPr>
            <a:spLocks noGrp="1"/>
          </p:cNvSpPr>
          <p:nvPr>
            <p:ph type="title"/>
          </p:nvPr>
        </p:nvSpPr>
        <p:spPr>
          <a:xfrm>
            <a:off x="854257" y="671971"/>
            <a:ext cx="6694159"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tx1">
                    <a:lumMod val="75000"/>
                    <a:lumOff val="25000"/>
                  </a:schemeClr>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17"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2650DEA7-C779-41A7-92E9-98BA3CEE3C0B}"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8"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9"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p>
            <a:pPr algn="r" eaLnBrk="1" hangingPunct="1">
              <a:buNone/>
            </a:pPr>
            <a:fld id="{9A0DB2DC-4C9A-4742-B13C-FB6460FD3503}"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78930" y="671971"/>
            <a:ext cx="6991025" cy="3331857"/>
          </a:xfrm>
        </p:spPr>
        <p:txBody>
          <a:bodyPr anchor="ctr"/>
          <a:lstStyle>
            <a:lvl1pPr algn="l">
              <a:defRPr sz="485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2038" y="4423810"/>
            <a:ext cx="6997916" cy="566863"/>
          </a:xfrm>
        </p:spPr>
        <p:txBody>
          <a:bodyPr anchor="b">
            <a:noAutofit/>
          </a:bodyPr>
          <a:lstStyle>
            <a:lvl1pPr marL="0" indent="0">
              <a:buFontTx/>
              <a:buNone/>
              <a:defRPr sz="2645">
                <a:solidFill>
                  <a:schemeClr val="accent1"/>
                </a:solidFill>
              </a:defRPr>
            </a:lvl1pPr>
            <a:lvl2pPr marL="504190" indent="0">
              <a:buFontTx/>
              <a:buNone/>
              <a:defRPr/>
            </a:lvl2pPr>
            <a:lvl3pPr marL="1007745" indent="0">
              <a:buFontTx/>
              <a:buNone/>
              <a:defRPr/>
            </a:lvl3pPr>
            <a:lvl4pPr marL="1511935" indent="0">
              <a:buFontTx/>
              <a:buNone/>
              <a:defRPr/>
            </a:lvl4pPr>
            <a:lvl5pPr marL="2016125" indent="0">
              <a:buFontTx/>
              <a:buNone/>
              <a:defRPr/>
            </a:lvl5pPr>
          </a:lstStyle>
          <a:p>
            <a:pPr lvl="0"/>
            <a:r>
              <a:rPr lang="en-US"/>
              <a:t>Click to edit Master text styles</a:t>
            </a:r>
          </a:p>
        </p:txBody>
      </p:sp>
      <p:sp>
        <p:nvSpPr>
          <p:cNvPr id="3" name="Text Placeholder 2"/>
          <p:cNvSpPr>
            <a:spLocks noGrp="1"/>
          </p:cNvSpPr>
          <p:nvPr>
            <p:ph type="body" idx="1"/>
          </p:nvPr>
        </p:nvSpPr>
        <p:spPr>
          <a:xfrm>
            <a:off x="672040" y="4990673"/>
            <a:ext cx="6997915" cy="1668810"/>
          </a:xfrm>
        </p:spPr>
        <p:txBody>
          <a:bodyPr/>
          <a:lstStyle>
            <a:lvl1pPr marL="0" indent="0" algn="l">
              <a:buNone/>
              <a:defRPr sz="198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5"/>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6"/>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89572" y="671972"/>
            <a:ext cx="1079072" cy="5788752"/>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2041" y="671972"/>
            <a:ext cx="5727155" cy="57887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97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2040" y="2977208"/>
            <a:ext cx="6997915" cy="2013467"/>
          </a:xfrm>
        </p:spPr>
        <p:txBody>
          <a:bodyPr anchor="b"/>
          <a:lstStyle>
            <a:lvl1pPr algn="l">
              <a:defRPr sz="4410" b="0" cap="none"/>
            </a:lvl1pPr>
          </a:lstStyle>
          <a:p>
            <a:r>
              <a:rPr lang="en-US"/>
              <a:t>Click to edit Master title style</a:t>
            </a:r>
            <a:endParaRPr lang="en-US" dirty="0"/>
          </a:p>
        </p:txBody>
      </p:sp>
      <p:sp>
        <p:nvSpPr>
          <p:cNvPr id="3" name="Text Placeholder 2"/>
          <p:cNvSpPr>
            <a:spLocks noGrp="1"/>
          </p:cNvSpPr>
          <p:nvPr>
            <p:ph type="body" idx="1"/>
          </p:nvPr>
        </p:nvSpPr>
        <p:spPr>
          <a:xfrm>
            <a:off x="672040" y="4990673"/>
            <a:ext cx="6997915" cy="948432"/>
          </a:xfrm>
        </p:spPr>
        <p:txBody>
          <a:bodyPr/>
          <a:lstStyle>
            <a:lvl1pPr marL="0" indent="0" algn="l">
              <a:buNone/>
              <a:defRPr sz="2205">
                <a:solidFill>
                  <a:schemeClr val="tx1">
                    <a:lumMod val="50000"/>
                    <a:lumOff val="50000"/>
                  </a:schemeClr>
                </a:solidFill>
              </a:defRPr>
            </a:lvl1pPr>
            <a:lvl2pPr marL="504190" indent="0">
              <a:buNone/>
              <a:defRPr sz="1985">
                <a:solidFill>
                  <a:schemeClr val="tx1">
                    <a:tint val="75000"/>
                  </a:schemeClr>
                </a:solidFill>
              </a:defRPr>
            </a:lvl2pPr>
            <a:lvl3pPr marL="1007745" indent="0">
              <a:buNone/>
              <a:defRPr sz="1765">
                <a:solidFill>
                  <a:schemeClr val="tx1">
                    <a:tint val="75000"/>
                  </a:schemeClr>
                </a:solidFill>
              </a:defRPr>
            </a:lvl3pPr>
            <a:lvl4pPr marL="1511935" indent="0">
              <a:buNone/>
              <a:defRPr sz="1545">
                <a:solidFill>
                  <a:schemeClr val="tx1">
                    <a:tint val="75000"/>
                  </a:schemeClr>
                </a:solidFill>
              </a:defRPr>
            </a:lvl4pPr>
            <a:lvl5pPr marL="2016125" indent="0">
              <a:buNone/>
              <a:defRPr sz="1545">
                <a:solidFill>
                  <a:schemeClr val="tx1">
                    <a:tint val="75000"/>
                  </a:schemeClr>
                </a:solidFill>
              </a:defRPr>
            </a:lvl5pPr>
            <a:lvl6pPr marL="2519680" indent="0">
              <a:buNone/>
              <a:defRPr sz="1545">
                <a:solidFill>
                  <a:schemeClr val="tx1">
                    <a:tint val="75000"/>
                  </a:schemeClr>
                </a:solidFill>
              </a:defRPr>
            </a:lvl6pPr>
            <a:lvl7pPr marL="3023870" indent="0">
              <a:buNone/>
              <a:defRPr sz="1545">
                <a:solidFill>
                  <a:schemeClr val="tx1">
                    <a:tint val="75000"/>
                  </a:schemeClr>
                </a:solidFill>
              </a:defRPr>
            </a:lvl7pPr>
            <a:lvl8pPr marL="3528060" indent="0">
              <a:buNone/>
              <a:defRPr sz="1545">
                <a:solidFill>
                  <a:schemeClr val="tx1">
                    <a:tint val="75000"/>
                  </a:schemeClr>
                </a:solidFill>
              </a:defRPr>
            </a:lvl8pPr>
            <a:lvl9pPr marL="4031615" indent="0">
              <a:buNone/>
              <a:defRPr sz="154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2042" y="671971"/>
            <a:ext cx="6997914" cy="14559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72042" y="2381649"/>
            <a:ext cx="3404426" cy="4277832"/>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265529" y="2381651"/>
            <a:ext cx="3404427" cy="4277834"/>
          </a:xfrm>
        </p:spPr>
        <p:txBody>
          <a:bodyPr/>
          <a:lstStyle>
            <a:lvl1pPr>
              <a:defRPr sz="1985"/>
            </a:lvl1pPr>
            <a:lvl2pPr>
              <a:defRPr sz="1765"/>
            </a:lvl2pPr>
            <a:lvl3pPr>
              <a:defRPr sz="1545"/>
            </a:lvl3pPr>
            <a:lvl4pPr>
              <a:defRPr sz="1325"/>
            </a:lvl4pPr>
            <a:lvl5pPr>
              <a:defRPr sz="1325"/>
            </a:lvl5pPr>
            <a:lvl6pPr>
              <a:defRPr sz="1325"/>
            </a:lvl6pPr>
            <a:lvl7pPr>
              <a:defRPr sz="1325"/>
            </a:lvl7pPr>
            <a:lvl8pPr>
              <a:defRPr sz="1325"/>
            </a:lvl8pPr>
            <a:lvl9pPr>
              <a:defRPr sz="13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3" cy="1455937"/>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2041"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4" name="Content Placeholder 3"/>
          <p:cNvSpPr>
            <a:spLocks noGrp="1"/>
          </p:cNvSpPr>
          <p:nvPr>
            <p:ph sz="half" idx="2"/>
          </p:nvPr>
        </p:nvSpPr>
        <p:spPr>
          <a:xfrm>
            <a:off x="672041"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262702" y="2382084"/>
            <a:ext cx="3407251" cy="635222"/>
          </a:xfrm>
        </p:spPr>
        <p:txBody>
          <a:bodyPr anchor="b">
            <a:noAutofit/>
          </a:bodyPr>
          <a:lstStyle>
            <a:lvl1pPr marL="0" indent="0">
              <a:buNone/>
              <a:defRPr sz="2645" b="0"/>
            </a:lvl1pPr>
            <a:lvl2pPr marL="504190" indent="0">
              <a:buNone/>
              <a:defRPr sz="2205" b="1"/>
            </a:lvl2pPr>
            <a:lvl3pPr marL="1007745" indent="0">
              <a:buNone/>
              <a:defRPr sz="1985" b="1"/>
            </a:lvl3pPr>
            <a:lvl4pPr marL="1511935" indent="0">
              <a:buNone/>
              <a:defRPr sz="1765" b="1"/>
            </a:lvl4pPr>
            <a:lvl5pPr marL="2016125" indent="0">
              <a:buNone/>
              <a:defRPr sz="1765" b="1"/>
            </a:lvl5pPr>
            <a:lvl6pPr marL="2519680" indent="0">
              <a:buNone/>
              <a:defRPr sz="1765" b="1"/>
            </a:lvl6pPr>
            <a:lvl7pPr marL="3023870" indent="0">
              <a:buNone/>
              <a:defRPr sz="1765" b="1"/>
            </a:lvl7pPr>
            <a:lvl8pPr marL="3528060" indent="0">
              <a:buNone/>
              <a:defRPr sz="1765" b="1"/>
            </a:lvl8pPr>
            <a:lvl9pPr marL="4031615" indent="0">
              <a:buNone/>
              <a:defRPr sz="1765" b="1"/>
            </a:lvl9pPr>
          </a:lstStyle>
          <a:p>
            <a:pPr lvl="0"/>
            <a:r>
              <a:rPr lang="en-US"/>
              <a:t>Click to edit Master text styles</a:t>
            </a:r>
          </a:p>
        </p:txBody>
      </p:sp>
      <p:sp>
        <p:nvSpPr>
          <p:cNvPr id="6" name="Content Placeholder 5"/>
          <p:cNvSpPr>
            <a:spLocks noGrp="1"/>
          </p:cNvSpPr>
          <p:nvPr>
            <p:ph sz="quarter" idx="4"/>
          </p:nvPr>
        </p:nvSpPr>
        <p:spPr>
          <a:xfrm>
            <a:off x="4262702" y="3017307"/>
            <a:ext cx="3407251" cy="36421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2041" y="671971"/>
            <a:ext cx="6997914" cy="1455937"/>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1651933"/>
            <a:ext cx="3075982" cy="1409272"/>
          </a:xfrm>
        </p:spPr>
        <p:txBody>
          <a:bodyPr anchor="b"/>
          <a:lstStyle>
            <a:lvl1pPr>
              <a:defRPr sz="2205"/>
            </a:lvl1pPr>
          </a:lstStyle>
          <a:p>
            <a:r>
              <a:rPr lang="en-US"/>
              <a:t>Click to edit Master title style</a:t>
            </a:r>
            <a:endParaRPr lang="en-US" dirty="0"/>
          </a:p>
        </p:txBody>
      </p:sp>
      <p:sp>
        <p:nvSpPr>
          <p:cNvPr id="3" name="Content Placeholder 2"/>
          <p:cNvSpPr>
            <a:spLocks noGrp="1"/>
          </p:cNvSpPr>
          <p:nvPr>
            <p:ph idx="1"/>
          </p:nvPr>
        </p:nvSpPr>
        <p:spPr>
          <a:xfrm>
            <a:off x="3937083" y="567610"/>
            <a:ext cx="3732871" cy="60918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2041" y="3061205"/>
            <a:ext cx="3075982" cy="2848876"/>
          </a:xfrm>
        </p:spPr>
        <p:txBody>
          <a:bodyPr/>
          <a:lstStyle>
            <a:lvl1pPr marL="0" indent="0">
              <a:buNone/>
              <a:defRPr sz="1545"/>
            </a:lvl1pPr>
            <a:lvl2pPr marL="377825" indent="0">
              <a:buNone/>
              <a:defRPr sz="1155"/>
            </a:lvl2pPr>
            <a:lvl3pPr marL="755650" indent="0">
              <a:buNone/>
              <a:defRPr sz="990"/>
            </a:lvl3pPr>
            <a:lvl4pPr marL="1134110" indent="0">
              <a:buNone/>
              <a:defRPr sz="825"/>
            </a:lvl4pPr>
            <a:lvl5pPr marL="1511935" indent="0">
              <a:buNone/>
              <a:defRPr sz="825"/>
            </a:lvl5pPr>
            <a:lvl6pPr marL="1889760" indent="0">
              <a:buNone/>
              <a:defRPr sz="825"/>
            </a:lvl6pPr>
            <a:lvl7pPr marL="2267585" indent="0">
              <a:buNone/>
              <a:defRPr sz="825"/>
            </a:lvl7pPr>
            <a:lvl8pPr marL="2646045" indent="0">
              <a:buNone/>
              <a:defRPr sz="825"/>
            </a:lvl8pPr>
            <a:lvl9pPr marL="3023870" indent="0">
              <a:buNone/>
              <a:defRPr sz="825"/>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2041" y="5291772"/>
            <a:ext cx="6997914" cy="624724"/>
          </a:xfrm>
        </p:spPr>
        <p:txBody>
          <a:bodyPr anchor="b"/>
          <a:lstStyle>
            <a:lvl1pPr algn="l">
              <a:defRPr sz="2645"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2041" y="671971"/>
            <a:ext cx="6997914" cy="4239192"/>
          </a:xfrm>
        </p:spPr>
        <p:txBody>
          <a:bodyPr vert="horz" wrap="square" lIns="91440" tIns="45720" rIns="91440" bIns="45720" numCol="1" rtlCol="0" anchor="t" anchorCtr="0" compatLnSpc="1">
            <a:normAutofit/>
          </a:bodyPr>
          <a:lstStyle>
            <a:lvl1pPr marL="0" indent="0" algn="ctr">
              <a:buNone/>
              <a:defRPr sz="1765"/>
            </a:lvl1pPr>
            <a:lvl2pPr marL="504190" indent="0">
              <a:buNone/>
              <a:defRPr sz="1765"/>
            </a:lvl2pPr>
            <a:lvl3pPr marL="1007745" indent="0">
              <a:buNone/>
              <a:defRPr sz="1765"/>
            </a:lvl3pPr>
            <a:lvl4pPr marL="1511935" indent="0">
              <a:buNone/>
              <a:defRPr sz="1765"/>
            </a:lvl4pPr>
            <a:lvl5pPr marL="2016125" indent="0">
              <a:buNone/>
              <a:defRPr sz="1765"/>
            </a:lvl5pPr>
            <a:lvl6pPr marL="2519680" indent="0">
              <a:buNone/>
              <a:defRPr sz="1765"/>
            </a:lvl6pPr>
            <a:lvl7pPr marL="3023870" indent="0">
              <a:buNone/>
              <a:defRPr sz="1765"/>
            </a:lvl7pPr>
            <a:lvl8pPr marL="3528060" indent="0">
              <a:buNone/>
              <a:defRPr sz="1765"/>
            </a:lvl8pPr>
            <a:lvl9pPr marL="4031615" indent="0">
              <a:buNone/>
              <a:defRPr sz="1765"/>
            </a:lvl9pPr>
          </a:lstStyle>
          <a:p>
            <a:pPr marL="0" marR="0" lvl="0" indent="0" algn="ctr" defTabSz="503555" rtl="0" eaLnBrk="0" fontAlgn="base" latinLnBrk="0" hangingPunct="0">
              <a:lnSpc>
                <a:spcPct val="100000"/>
              </a:lnSpc>
              <a:spcBef>
                <a:spcPts val="1100"/>
              </a:spcBef>
              <a:spcAft>
                <a:spcPct val="0"/>
              </a:spcAft>
              <a:buClr>
                <a:schemeClr val="accent1"/>
              </a:buClr>
              <a:buSzPct val="80000"/>
              <a:buFont typeface="Wingdings 3" panose="05040102010807070707" pitchFamily="82" charset="2"/>
              <a:buNone/>
              <a:defRPr/>
            </a:pPr>
            <a:r>
              <a:rPr kumimoji="0" lang="en-US" sz="1765" b="0" i="0" u="none" strike="noStrike" kern="1200" cap="none" spc="0" normalizeH="0" baseline="0" noProof="0">
                <a:ln>
                  <a:noFill/>
                </a:ln>
                <a:solidFill>
                  <a:srgbClr val="404040"/>
                </a:solidFill>
                <a:effectLst/>
                <a:uLnTx/>
                <a:uFillTx/>
                <a:latin typeface="+mn-lt"/>
                <a:ea typeface="+mn-ea"/>
                <a:cs typeface="+mn-cs"/>
              </a:rPr>
              <a:t>Click icon to add picture</a:t>
            </a:r>
            <a:endParaRPr kumimoji="0" lang="en-US" sz="1765" b="0" i="0" u="none" strike="noStrike" kern="1200" cap="none" spc="0" normalizeH="0" baseline="0" noProof="0" dirty="0">
              <a:ln>
                <a:noFill/>
              </a:ln>
              <a:solidFill>
                <a:srgbClr val="404040"/>
              </a:solidFill>
              <a:effectLst/>
              <a:uLnTx/>
              <a:uFillTx/>
              <a:latin typeface="+mn-lt"/>
              <a:ea typeface="+mn-ea"/>
              <a:cs typeface="+mn-cs"/>
            </a:endParaRPr>
          </a:p>
        </p:txBody>
      </p:sp>
      <p:sp>
        <p:nvSpPr>
          <p:cNvPr id="4" name="Text Placeholder 3"/>
          <p:cNvSpPr>
            <a:spLocks noGrp="1"/>
          </p:cNvSpPr>
          <p:nvPr>
            <p:ph type="body" sz="half" idx="2"/>
          </p:nvPr>
        </p:nvSpPr>
        <p:spPr>
          <a:xfrm>
            <a:off x="672041" y="5916496"/>
            <a:ext cx="6997914" cy="742987"/>
          </a:xfrm>
        </p:spPr>
        <p:txBody>
          <a:bodyPr/>
          <a:lstStyle>
            <a:lvl1pPr marL="0" indent="0">
              <a:buNone/>
              <a:defRPr sz="1325"/>
            </a:lvl1pPr>
            <a:lvl2pPr marL="504190" indent="0">
              <a:buNone/>
              <a:defRPr sz="1325"/>
            </a:lvl2pPr>
            <a:lvl3pPr marL="1007745" indent="0">
              <a:buNone/>
              <a:defRPr sz="1100"/>
            </a:lvl3pPr>
            <a:lvl4pPr marL="1511935" indent="0">
              <a:buNone/>
              <a:defRPr sz="990"/>
            </a:lvl4pPr>
            <a:lvl5pPr marL="2016125" indent="0">
              <a:buNone/>
              <a:defRPr sz="990"/>
            </a:lvl5pPr>
            <a:lvl6pPr marL="2519680" indent="0">
              <a:buNone/>
              <a:defRPr sz="990"/>
            </a:lvl6pPr>
            <a:lvl7pPr marL="3023870" indent="0">
              <a:buNone/>
              <a:defRPr sz="990"/>
            </a:lvl7pPr>
            <a:lvl8pPr marL="3528060" indent="0">
              <a:buNone/>
              <a:defRPr sz="990"/>
            </a:lvl8pPr>
            <a:lvl9pPr marL="4031615"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16"/>
          <p:cNvGrpSpPr/>
          <p:nvPr/>
        </p:nvGrpSpPr>
        <p:grpSpPr>
          <a:xfrm>
            <a:off x="-9525" y="-9525"/>
            <a:ext cx="10110788" cy="7578725"/>
            <a:chOff x="-8467" y="-8468"/>
            <a:chExt cx="9171317" cy="6874935"/>
          </a:xfrm>
        </p:grpSpPr>
        <p:sp>
          <p:nvSpPr>
            <p:cNvPr id="7" name="Freeform 6"/>
            <p:cNvSpPr/>
            <p:nvPr/>
          </p:nvSpPr>
          <p:spPr>
            <a:xfrm>
              <a:off x="-8467" y="4013672"/>
              <a:ext cx="457918" cy="2852795"/>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69" y="4174961"/>
              <a:ext cx="4021900" cy="2682866"/>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3180" y="172"/>
              <a:ext cx="1218234" cy="6857654"/>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980" y="172"/>
              <a:ext cx="2269429" cy="6866295"/>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4459" y="-8468"/>
              <a:ext cx="1948310" cy="6866295"/>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8542" y="3920066"/>
              <a:ext cx="2512789" cy="2937760"/>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060" y="-8468"/>
              <a:ext cx="2142710" cy="6866295"/>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974" y="-8468"/>
              <a:ext cx="856795" cy="6866295"/>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94375" y="-8468"/>
              <a:ext cx="1067034" cy="6866295"/>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2">
                <a:lumMod val="75000"/>
                <a:alpha val="8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8455" y="4893559"/>
              <a:ext cx="1094395"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27" name="Title Placeholder 1"/>
          <p:cNvSpPr>
            <a:spLocks noGrp="1"/>
          </p:cNvSpPr>
          <p:nvPr>
            <p:ph type="title"/>
          </p:nvPr>
        </p:nvSpPr>
        <p:spPr>
          <a:xfrm>
            <a:off x="671513" y="671513"/>
            <a:ext cx="6997700" cy="1455737"/>
          </a:xfrm>
          <a:prstGeom prst="rect">
            <a:avLst/>
          </a:prstGeom>
          <a:noFill/>
          <a:ln w="9525">
            <a:noFill/>
          </a:ln>
        </p:spPr>
        <p:txBody>
          <a:bodyPr/>
          <a:lstStyle/>
          <a:p>
            <a:pPr lvl="0"/>
            <a:r>
              <a:rPr lang="en-US" altLang="en-US" dirty="0"/>
              <a:t>Click to edit Master title style</a:t>
            </a:r>
          </a:p>
        </p:txBody>
      </p:sp>
      <p:sp>
        <p:nvSpPr>
          <p:cNvPr id="1028" name="Text Placeholder 2"/>
          <p:cNvSpPr>
            <a:spLocks noGrp="1"/>
          </p:cNvSpPr>
          <p:nvPr>
            <p:ph type="body" idx="1"/>
          </p:nvPr>
        </p:nvSpPr>
        <p:spPr>
          <a:xfrm>
            <a:off x="671513" y="2381250"/>
            <a:ext cx="6997700" cy="4278313"/>
          </a:xfrm>
          <a:prstGeom prst="rect">
            <a:avLst/>
          </a:prstGeom>
          <a:noFill/>
          <a:ln w="9525">
            <a:noFill/>
          </a:ln>
        </p:spPr>
        <p:txBody>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4" name="Date Placeholder 3"/>
          <p:cNvSpPr>
            <a:spLocks noGrp="1"/>
          </p:cNvSpPr>
          <p:nvPr>
            <p:ph type="dt" sz="half" idx="2"/>
          </p:nvPr>
        </p:nvSpPr>
        <p:spPr>
          <a:xfrm>
            <a:off x="5959475" y="6659563"/>
            <a:ext cx="754063" cy="401638"/>
          </a:xfrm>
          <a:prstGeom prst="rect">
            <a:avLst/>
          </a:prstGeom>
        </p:spPr>
        <p:txBody>
          <a:bodyPr vert="horz" lIns="91440" tIns="45720" rIns="91440" bIns="45720" rtlCol="0" anchor="ctr"/>
          <a:lstStyle>
            <a:lvl1pPr algn="r" eaLnBrk="1" fontAlgn="auto" hangingPunct="1">
              <a:spcBef>
                <a:spcPts val="0"/>
              </a:spcBef>
              <a:spcAft>
                <a:spcPts val="0"/>
              </a:spcAft>
              <a:defRPr sz="990">
                <a:solidFill>
                  <a:schemeClr val="tx1">
                    <a:tint val="75000"/>
                  </a:schemeClr>
                </a:solidFill>
                <a:latin typeface="+mn-lt"/>
              </a:defRPr>
            </a:lvl1pPr>
          </a:lstStyle>
          <a:p>
            <a:pPr marL="0" marR="0" lvl="0" indent="0" algn="r" defTabSz="457200" rtl="0" eaLnBrk="1" fontAlgn="auto" latinLnBrk="0" hangingPunct="1">
              <a:lnSpc>
                <a:spcPct val="100000"/>
              </a:lnSpc>
              <a:spcBef>
                <a:spcPts val="0"/>
              </a:spcBef>
              <a:spcAft>
                <a:spcPts val="0"/>
              </a:spcAft>
              <a:buClrTx/>
              <a:buSzTx/>
              <a:buFontTx/>
              <a:buNone/>
              <a:defRPr/>
            </a:pPr>
            <a:fld id="{E9D1660E-7CEA-4285-8DE4-8C9183F4790A}" type="datetimeFigureOut">
              <a:rPr kumimoji="0" lang="en-US" sz="990" b="0" i="0" u="none" strike="noStrike" kern="1200" cap="none" spc="0" normalizeH="0" baseline="0" noProof="0">
                <a:ln>
                  <a:noFill/>
                </a:ln>
                <a:solidFill>
                  <a:schemeClr val="tx1">
                    <a:tint val="75000"/>
                  </a:schemeClr>
                </a:solidFill>
                <a:effectLst/>
                <a:uLnTx/>
                <a:uFillTx/>
                <a:latin typeface="+mn-lt"/>
                <a:ea typeface="+mn-ea"/>
                <a:cs typeface="+mn-cs"/>
              </a:rPr>
              <a:t>10/3/2024</a:t>
            </a:fld>
            <a:endParaRPr kumimoji="0" lang="en-US" sz="99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671513" y="6659563"/>
            <a:ext cx="5097463" cy="401638"/>
          </a:xfrm>
          <a:prstGeom prst="rect">
            <a:avLst/>
          </a:prstGeom>
        </p:spPr>
        <p:txBody>
          <a:bodyPr vert="horz" lIns="91440" tIns="45720" rIns="91440" bIns="45720" rtlCol="0" anchor="ctr"/>
          <a:lstStyle>
            <a:lvl1pPr algn="l" eaLnBrk="1" fontAlgn="auto" hangingPunct="1">
              <a:spcBef>
                <a:spcPts val="0"/>
              </a:spcBef>
              <a:spcAft>
                <a:spcPts val="0"/>
              </a:spcAft>
              <a:defRPr sz="990">
                <a:solidFill>
                  <a:schemeClr val="tx1">
                    <a:tint val="75000"/>
                  </a:schemeClr>
                </a:solidFill>
                <a:latin typeface="+mn-lt"/>
              </a:defRPr>
            </a:lvl1p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en-US" sz="99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7104063" y="6659563"/>
            <a:ext cx="565150" cy="401638"/>
          </a:xfrm>
          <a:prstGeom prst="rect">
            <a:avLst/>
          </a:prstGeom>
        </p:spPr>
        <p:txBody>
          <a:bodyPr vert="horz" lIns="91440" tIns="45720" rIns="91440" bIns="45720" rtlCol="0" anchor="ctr"/>
          <a:lstStyle>
            <a:lvl1pPr algn="r">
              <a:defRPr sz="900">
                <a:solidFill>
                  <a:schemeClr val="accent1"/>
                </a:solidFill>
              </a:defRPr>
            </a:lvl1pPr>
          </a:lstStyle>
          <a:p>
            <a:pPr lvl="0" eaLnBrk="1" hangingPunct="1">
              <a:buNone/>
            </a:pPr>
            <a:fld id="{9A0DB2DC-4C9A-4742-B13C-FB6460FD3503}" type="slidenum">
              <a:rPr lang="en-US" dirty="0">
                <a:latin typeface="Trebuchet MS" panose="020B0603020202020204" pitchFamily="34" charset="0"/>
              </a:rPr>
              <a:t>‹#›</a:t>
            </a:fld>
            <a:endParaRPr lang="en-US" dirty="0">
              <a:latin typeface="Trebuchet MS" panose="020B0603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l" defTabSz="503555" rtl="0" eaLnBrk="0" fontAlgn="base" hangingPunct="0">
        <a:spcBef>
          <a:spcPct val="0"/>
        </a:spcBef>
        <a:spcAft>
          <a:spcPct val="0"/>
        </a:spcAft>
        <a:defRPr sz="3900" kern="1200">
          <a:solidFill>
            <a:schemeClr val="accent1"/>
          </a:solidFill>
          <a:latin typeface="+mj-lt"/>
          <a:ea typeface="+mj-ea"/>
          <a:cs typeface="+mj-cs"/>
        </a:defRPr>
      </a:lvl1pPr>
      <a:lvl2pPr algn="l" defTabSz="503555" rtl="0" eaLnBrk="0" fontAlgn="base" hangingPunct="0">
        <a:spcBef>
          <a:spcPct val="0"/>
        </a:spcBef>
        <a:spcAft>
          <a:spcPct val="0"/>
        </a:spcAft>
        <a:defRPr sz="3900">
          <a:solidFill>
            <a:schemeClr val="accent1"/>
          </a:solidFill>
          <a:latin typeface="Trebuchet MS" panose="020B0603020202020204" pitchFamily="34" charset="0"/>
        </a:defRPr>
      </a:lvl2pPr>
      <a:lvl3pPr algn="l" defTabSz="503555" rtl="0" eaLnBrk="0" fontAlgn="base" hangingPunct="0">
        <a:spcBef>
          <a:spcPct val="0"/>
        </a:spcBef>
        <a:spcAft>
          <a:spcPct val="0"/>
        </a:spcAft>
        <a:defRPr sz="3900">
          <a:solidFill>
            <a:schemeClr val="accent1"/>
          </a:solidFill>
          <a:latin typeface="Trebuchet MS" panose="020B0603020202020204" pitchFamily="34" charset="0"/>
        </a:defRPr>
      </a:lvl3pPr>
      <a:lvl4pPr algn="l" defTabSz="503555" rtl="0" eaLnBrk="0" fontAlgn="base" hangingPunct="0">
        <a:spcBef>
          <a:spcPct val="0"/>
        </a:spcBef>
        <a:spcAft>
          <a:spcPct val="0"/>
        </a:spcAft>
        <a:defRPr sz="3900">
          <a:solidFill>
            <a:schemeClr val="accent1"/>
          </a:solidFill>
          <a:latin typeface="Trebuchet MS" panose="020B0603020202020204" pitchFamily="34" charset="0"/>
        </a:defRPr>
      </a:lvl4pPr>
      <a:lvl5pPr algn="l" defTabSz="503555" rtl="0" eaLnBrk="0" fontAlgn="base" hangingPunct="0">
        <a:spcBef>
          <a:spcPct val="0"/>
        </a:spcBef>
        <a:spcAft>
          <a:spcPct val="0"/>
        </a:spcAft>
        <a:defRPr sz="3900">
          <a:solidFill>
            <a:schemeClr val="accent1"/>
          </a:solidFill>
          <a:latin typeface="Trebuchet MS" panose="020B0603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vl6pPr marL="277177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6pPr>
      <a:lvl7pPr marL="3275965"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7pPr>
      <a:lvl8pPr marL="377952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8pPr>
      <a:lvl9pPr marL="4283710" indent="-252095" algn="l" defTabSz="504190" rtl="0" eaLnBrk="1" latinLnBrk="0" hangingPunct="1">
        <a:spcBef>
          <a:spcPts val="1100"/>
        </a:spcBef>
        <a:spcAft>
          <a:spcPts val="0"/>
        </a:spcAft>
        <a:buClr>
          <a:schemeClr val="accent1"/>
        </a:buClr>
        <a:buSzPct val="80000"/>
        <a:buFont typeface="Wingdings 3" panose="05040102010807070707" pitchFamily="82" charset="2"/>
        <a:buChar char=""/>
        <a:defRPr sz="1325" kern="1200">
          <a:solidFill>
            <a:schemeClr val="tx1">
              <a:lumMod val="75000"/>
              <a:lumOff val="25000"/>
            </a:schemeClr>
          </a:solidFill>
          <a:latin typeface="+mn-lt"/>
          <a:ea typeface="+mn-ea"/>
          <a:cs typeface="+mn-cs"/>
        </a:defRPr>
      </a:lvl9pPr>
    </p:bodyStyle>
    <p:otherStyle>
      <a:defPPr>
        <a:defRPr lang="en-US"/>
      </a:defPPr>
      <a:lvl1pPr marL="0" algn="l" defTabSz="504190" rtl="0" eaLnBrk="1" latinLnBrk="0" hangingPunct="1">
        <a:defRPr sz="1985" kern="1200">
          <a:solidFill>
            <a:schemeClr val="tx1"/>
          </a:solidFill>
          <a:latin typeface="+mn-lt"/>
          <a:ea typeface="+mn-ea"/>
          <a:cs typeface="+mn-cs"/>
        </a:defRPr>
      </a:lvl1pPr>
      <a:lvl2pPr marL="504190" algn="l" defTabSz="504190" rtl="0" eaLnBrk="1" latinLnBrk="0" hangingPunct="1">
        <a:defRPr sz="1985" kern="1200">
          <a:solidFill>
            <a:schemeClr val="tx1"/>
          </a:solidFill>
          <a:latin typeface="+mn-lt"/>
          <a:ea typeface="+mn-ea"/>
          <a:cs typeface="+mn-cs"/>
        </a:defRPr>
      </a:lvl2pPr>
      <a:lvl3pPr marL="1007745" algn="l" defTabSz="504190" rtl="0" eaLnBrk="1" latinLnBrk="0" hangingPunct="1">
        <a:defRPr sz="1985" kern="1200">
          <a:solidFill>
            <a:schemeClr val="tx1"/>
          </a:solidFill>
          <a:latin typeface="+mn-lt"/>
          <a:ea typeface="+mn-ea"/>
          <a:cs typeface="+mn-cs"/>
        </a:defRPr>
      </a:lvl3pPr>
      <a:lvl4pPr marL="1511935" algn="l" defTabSz="504190" rtl="0" eaLnBrk="1" latinLnBrk="0" hangingPunct="1">
        <a:defRPr sz="1985" kern="1200">
          <a:solidFill>
            <a:schemeClr val="tx1"/>
          </a:solidFill>
          <a:latin typeface="+mn-lt"/>
          <a:ea typeface="+mn-ea"/>
          <a:cs typeface="+mn-cs"/>
        </a:defRPr>
      </a:lvl4pPr>
      <a:lvl5pPr marL="2016125" algn="l" defTabSz="504190" rtl="0" eaLnBrk="1" latinLnBrk="0" hangingPunct="1">
        <a:defRPr sz="1985" kern="1200">
          <a:solidFill>
            <a:schemeClr val="tx1"/>
          </a:solidFill>
          <a:latin typeface="+mn-lt"/>
          <a:ea typeface="+mn-ea"/>
          <a:cs typeface="+mn-cs"/>
        </a:defRPr>
      </a:lvl5pPr>
      <a:lvl6pPr marL="2519680" algn="l" defTabSz="504190" rtl="0" eaLnBrk="1" latinLnBrk="0" hangingPunct="1">
        <a:defRPr sz="1985" kern="1200">
          <a:solidFill>
            <a:schemeClr val="tx1"/>
          </a:solidFill>
          <a:latin typeface="+mn-lt"/>
          <a:ea typeface="+mn-ea"/>
          <a:cs typeface="+mn-cs"/>
        </a:defRPr>
      </a:lvl6pPr>
      <a:lvl7pPr marL="3023870" algn="l" defTabSz="504190" rtl="0" eaLnBrk="1" latinLnBrk="0" hangingPunct="1">
        <a:defRPr sz="1985" kern="1200">
          <a:solidFill>
            <a:schemeClr val="tx1"/>
          </a:solidFill>
          <a:latin typeface="+mn-lt"/>
          <a:ea typeface="+mn-ea"/>
          <a:cs typeface="+mn-cs"/>
        </a:defRPr>
      </a:lvl7pPr>
      <a:lvl8pPr marL="3528060" algn="l" defTabSz="504190" rtl="0" eaLnBrk="1" latinLnBrk="0" hangingPunct="1">
        <a:defRPr sz="1985" kern="1200">
          <a:solidFill>
            <a:schemeClr val="tx1"/>
          </a:solidFill>
          <a:latin typeface="+mn-lt"/>
          <a:ea typeface="+mn-ea"/>
          <a:cs typeface="+mn-cs"/>
        </a:defRPr>
      </a:lvl8pPr>
      <a:lvl9pPr marL="4031615" algn="l" defTabSz="504190" rtl="0" eaLnBrk="1" latinLnBrk="0" hangingPunct="1">
        <a:defRPr sz="198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503555" y="1551305"/>
            <a:ext cx="9070975" cy="568452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AI-Powered Medical E-Card System for Specialists </a:t>
            </a:r>
            <a:r>
              <a:rPr kumimoji="0" lang="en-US" altLang="en-IN" sz="3600" b="1" i="0" u="none" strike="noStrike" kern="120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Recommendations</a:t>
            </a:r>
            <a:r>
              <a:rPr kumimoji="0" lang="en-IN" altLang="en-US" sz="3600" b="1" i="0" u="none" strike="noStrike" kern="120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a:t>
            </a: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BY</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Karan Saji Vethody - 22106023</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Suraj Vishwakarma - 22106019</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b="1"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Disha</a:t>
            </a:r>
            <a:r>
              <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a:t>
            </a:r>
            <a:r>
              <a:rPr kumimoji="0" lang="en-US" altLang="en-IN" sz="3200" b="1" i="0" u="none" strike="noStrike" kern="1200" cap="none" spc="0" normalizeH="0" baseline="0" noProof="0" dirty="0" err="1">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Waghmare</a:t>
            </a:r>
            <a:r>
              <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- 22106033</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US" altLang="en-IN"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Shikshita Yadav - 22106092</a:t>
            </a:r>
            <a:endParaRPr kumimoji="0" lang="en-IN" altLang="en-US" sz="32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200" b="0"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28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rPr>
              <a:t>Project Guide</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lang="en-US" altLang="en-US" sz="2400" b="1" dirty="0">
                <a:solidFill>
                  <a:srgbClr val="000000"/>
                </a:solidFill>
                <a:effectLst>
                  <a:outerShdw blurRad="38100" dist="38100" dir="2700000" algn="tl">
                    <a:srgbClr val="000000">
                      <a:alpha val="43137"/>
                    </a:srgbClr>
                  </a:outerShdw>
                </a:effectLst>
                <a:latin typeface="Times New Roman" panose="02020603050405020304" pitchFamily="16" charset="0"/>
                <a:cs typeface="Times New Roman" panose="02020603050405020304" pitchFamily="16" charset="0"/>
              </a:rPr>
              <a:t>Dr. Jaya Gupta</a:t>
            </a:r>
            <a:endParaRPr kumimoji="0" lang="en-IN" altLang="en-US" sz="24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Times New Roman" panose="02020603050405020304" pitchFamily="16" charset="0"/>
            </a:endParaRPr>
          </a:p>
        </p:txBody>
      </p:sp>
      <p:cxnSp>
        <p:nvCxnSpPr>
          <p:cNvPr id="3" name="Straight Connector 2"/>
          <p:cNvCxnSpPr/>
          <p:nvPr/>
        </p:nvCxnSpPr>
        <p:spPr>
          <a:xfrm>
            <a:off x="0" y="1743075"/>
            <a:ext cx="10080625" cy="0"/>
          </a:xfrm>
          <a:prstGeom prst="line">
            <a:avLst/>
          </a:prstGeom>
          <a:ln>
            <a:solidFill>
              <a:schemeClr val="tx1"/>
            </a:solidFill>
          </a:ln>
        </p:spPr>
        <p:style>
          <a:lnRef idx="3">
            <a:schemeClr val="accent1"/>
          </a:lnRef>
          <a:fillRef idx="0">
            <a:schemeClr val="accent1"/>
          </a:fillRef>
          <a:effectRef idx="2">
            <a:schemeClr val="accent1"/>
          </a:effectRef>
          <a:fontRef idx="minor">
            <a:schemeClr val="tx1"/>
          </a:fontRef>
        </p:style>
      </p:cxnSp>
      <p:pic>
        <p:nvPicPr>
          <p:cNvPr id="8196" name="Picture 3"/>
          <p:cNvPicPr>
            <a:picLocks noChangeAspect="1"/>
          </p:cNvPicPr>
          <p:nvPr/>
        </p:nvPicPr>
        <p:blipFill>
          <a:blip r:embed="rId3"/>
          <a:stretch>
            <a:fillRect/>
          </a:stretch>
        </p:blipFill>
        <p:spPr>
          <a:xfrm>
            <a:off x="863600" y="179388"/>
            <a:ext cx="7705725" cy="1371600"/>
          </a:xfrm>
          <a:prstGeom prst="rect">
            <a:avLst/>
          </a:prstGeom>
          <a:noFill/>
          <a:ln w="9525">
            <a:noFill/>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624610-96C1-A66A-8D57-F42DB52D2DB8}"/>
              </a:ext>
            </a:extLst>
          </p:cNvPr>
          <p:cNvSpPr>
            <a:spLocks noGrp="1"/>
          </p:cNvSpPr>
          <p:nvPr>
            <p:ph type="title"/>
          </p:nvPr>
        </p:nvSpPr>
        <p:spPr/>
        <p:txBody>
          <a:bodyPr/>
          <a:lstStyle/>
          <a:p>
            <a:r>
              <a:rPr lang="en-IN" sz="3600" b="1" dirty="0">
                <a:solidFill>
                  <a:schemeClr val="tx2"/>
                </a:solidFill>
                <a:latin typeface="Times New Roman" panose="02020603050405020304" pitchFamily="18" charset="0"/>
                <a:cs typeface="Times New Roman" panose="02020603050405020304" pitchFamily="18" charset="0"/>
              </a:rPr>
              <a:t>Framework/Algorithm </a:t>
            </a:r>
          </a:p>
        </p:txBody>
      </p:sp>
      <p:sp>
        <p:nvSpPr>
          <p:cNvPr id="3" name="Content Placeholder 2">
            <a:extLst>
              <a:ext uri="{FF2B5EF4-FFF2-40B4-BE49-F238E27FC236}">
                <a16:creationId xmlns:a16="http://schemas.microsoft.com/office/drawing/2014/main" xmlns="" id="{04BBB58A-91F2-F974-EC8D-ABDBCCE82FEF}"/>
              </a:ext>
            </a:extLst>
          </p:cNvPr>
          <p:cNvSpPr>
            <a:spLocks noGrp="1"/>
          </p:cNvSpPr>
          <p:nvPr>
            <p:ph idx="1"/>
          </p:nvPr>
        </p:nvSpPr>
        <p:spPr>
          <a:xfrm>
            <a:off x="671512" y="1619597"/>
            <a:ext cx="7537151" cy="5039967"/>
          </a:xfrm>
        </p:spPr>
        <p:txBody>
          <a:bodyPr/>
          <a:lstStyle/>
          <a:p>
            <a:pPr marL="0" indent="0" algn="just">
              <a:buNone/>
            </a:pPr>
            <a:r>
              <a:rPr lang="en-IN" sz="1800" b="1" dirty="0">
                <a:solidFill>
                  <a:schemeClr val="tx2"/>
                </a:solidFill>
                <a:latin typeface="Times New Roman" panose="02020603050405020304" pitchFamily="18" charset="0"/>
                <a:cs typeface="Times New Roman" panose="02020603050405020304" pitchFamily="18" charset="0"/>
              </a:rPr>
              <a:t>Logistic regression: </a:t>
            </a:r>
            <a:r>
              <a:rPr lang="en-US" sz="1800" dirty="0">
                <a:latin typeface="Times New Roman" panose="02020603050405020304" pitchFamily="18" charset="0"/>
                <a:cs typeface="Times New Roman" panose="02020603050405020304" pitchFamily="18" charset="0"/>
              </a:rPr>
              <a:t>Logistic Regression is a binary classification model that predicts the probability of an outcome using the logistic function. It’s best for linear relationships between features and the target and outputs probabilities between 0 and 1.</a:t>
            </a:r>
          </a:p>
          <a:p>
            <a:pPr marL="0" indent="0" algn="just">
              <a:buNone/>
            </a:pPr>
            <a:r>
              <a:rPr lang="en-US" sz="1800" b="1" dirty="0">
                <a:solidFill>
                  <a:schemeClr val="tx2"/>
                </a:solidFill>
                <a:latin typeface="Times New Roman" panose="02020603050405020304" pitchFamily="18" charset="0"/>
                <a:cs typeface="Times New Roman" panose="02020603050405020304" pitchFamily="18" charset="0"/>
              </a:rPr>
              <a:t>Support Vector Machine: </a:t>
            </a:r>
            <a:r>
              <a:rPr lang="en-US" sz="1800" dirty="0">
                <a:latin typeface="Times New Roman" panose="02020603050405020304" pitchFamily="18" charset="0"/>
                <a:cs typeface="Times New Roman" panose="02020603050405020304" pitchFamily="18" charset="0"/>
              </a:rPr>
              <a:t>SVM is a supervised learning algorithm that finds the optimal hyperplane to separate classes in high-dimensional space. It can handle both linear and non-linear classification using kernel functions.</a:t>
            </a:r>
          </a:p>
          <a:p>
            <a:pPr marL="0" indent="0" algn="just">
              <a:buNone/>
            </a:pPr>
            <a:r>
              <a:rPr lang="en-US" sz="1800" b="1" dirty="0">
                <a:solidFill>
                  <a:schemeClr val="tx2"/>
                </a:solidFill>
                <a:latin typeface="Times New Roman" panose="02020603050405020304" pitchFamily="18" charset="0"/>
                <a:cs typeface="Times New Roman" panose="02020603050405020304" pitchFamily="18" charset="0"/>
              </a:rPr>
              <a:t>K-Nearest Neighbors: </a:t>
            </a:r>
            <a:r>
              <a:rPr lang="en-US" sz="1800" dirty="0">
                <a:latin typeface="Times New Roman" panose="02020603050405020304" pitchFamily="18" charset="0"/>
                <a:cs typeface="Times New Roman" panose="02020603050405020304" pitchFamily="18" charset="0"/>
              </a:rPr>
              <a:t>KNN classifies samples based on the majority class of their k-nearest neighbors. It’s non-parametric and sensitive to the choice of distance metric and the number of neighbors (k).</a:t>
            </a:r>
          </a:p>
          <a:p>
            <a:pPr marL="0" indent="0" algn="just">
              <a:buNone/>
            </a:pPr>
            <a:r>
              <a:rPr lang="en-US" sz="1800" b="1" dirty="0">
                <a:solidFill>
                  <a:schemeClr val="tx2"/>
                </a:solidFill>
                <a:latin typeface="Times New Roman" panose="02020603050405020304" pitchFamily="18" charset="0"/>
                <a:cs typeface="Times New Roman" panose="02020603050405020304" pitchFamily="18" charset="0"/>
              </a:rPr>
              <a:t>Random Forest: </a:t>
            </a:r>
            <a:r>
              <a:rPr lang="en-US" sz="1800" dirty="0">
                <a:latin typeface="Times New Roman" panose="02020603050405020304" pitchFamily="18" charset="0"/>
                <a:cs typeface="Times New Roman" panose="02020603050405020304" pitchFamily="18" charset="0"/>
              </a:rPr>
              <a:t>Random Forest is an ensemble method combining multiple decision trees to improve classification or regression accuracy. It reduces overfitting and provides feature importance, making it effective for complex tasks.</a:t>
            </a:r>
            <a:endParaRPr lang="en-IN" sz="18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60127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xmlns="" id="{60DF1BF2-9542-BAB2-FD42-367C4D7CFC7B}"/>
              </a:ext>
            </a:extLst>
          </p:cNvPr>
          <p:cNvSpPr>
            <a:spLocks noGrp="1"/>
          </p:cNvSpPr>
          <p:nvPr>
            <p:ph type="title"/>
          </p:nvPr>
        </p:nvSpPr>
        <p:spPr>
          <a:xfrm>
            <a:off x="431800" y="107429"/>
            <a:ext cx="3801523" cy="403149"/>
          </a:xfrm>
        </p:spPr>
        <p:txBody>
          <a:bodyPr anchor="b">
            <a:normAutofit fontScale="90000"/>
          </a:bodyPr>
          <a:lstStyle/>
          <a:p>
            <a:r>
              <a:rPr lang="en-IN" sz="3100" b="1" dirty="0">
                <a:solidFill>
                  <a:schemeClr val="tx1"/>
                </a:solidFill>
                <a:latin typeface="Times New Roman" panose="02020603050405020304" pitchFamily="18" charset="0"/>
                <a:cs typeface="Times New Roman" panose="02020603050405020304" pitchFamily="18" charset="0"/>
              </a:rPr>
              <a:t>Implementation</a:t>
            </a:r>
          </a:p>
        </p:txBody>
      </p:sp>
      <p:sp>
        <p:nvSpPr>
          <p:cNvPr id="9" name="Content Placeholder 8">
            <a:extLst>
              <a:ext uri="{FF2B5EF4-FFF2-40B4-BE49-F238E27FC236}">
                <a16:creationId xmlns:a16="http://schemas.microsoft.com/office/drawing/2014/main" xmlns="" id="{3E5D6B6A-41D8-A974-840A-9991A63D4CC8}"/>
              </a:ext>
            </a:extLst>
          </p:cNvPr>
          <p:cNvSpPr>
            <a:spLocks noGrp="1"/>
          </p:cNvSpPr>
          <p:nvPr>
            <p:ph idx="1"/>
          </p:nvPr>
        </p:nvSpPr>
        <p:spPr>
          <a:xfrm>
            <a:off x="431801" y="847289"/>
            <a:ext cx="3801522" cy="3800596"/>
          </a:xfrm>
        </p:spPr>
        <p:txBody>
          <a:bodyPr anchor="t">
            <a:normAutofit/>
          </a:bodyPr>
          <a:lstStyle/>
          <a:p>
            <a:pPr marL="0" indent="0">
              <a:buNone/>
            </a:pPr>
            <a:r>
              <a:rPr lang="en-US" sz="1800" b="1" dirty="0">
                <a:latin typeface="Times New Roman" panose="02020603050405020304" pitchFamily="18" charset="0"/>
                <a:cs typeface="Times New Roman" panose="02020603050405020304" pitchFamily="18" charset="0"/>
              </a:rPr>
              <a:t>CONFUSION MATRIX</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F1-score% = 94.10676945338828</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Accuracy% = 94.6341463414634</a:t>
            </a:r>
          </a:p>
        </p:txBody>
      </p:sp>
      <p:grpSp>
        <p:nvGrpSpPr>
          <p:cNvPr id="1056" name="Group 1055">
            <a:extLst>
              <a:ext uri="{FF2B5EF4-FFF2-40B4-BE49-F238E27FC236}">
                <a16:creationId xmlns:a16="http://schemas.microsoft.com/office/drawing/2014/main" xmlns="" id="{1FD67D68-9B83-C338-8342-3348D8F2234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54" y="7427086"/>
            <a:ext cx="10093191" cy="135985"/>
            <a:chOff x="-5025" y="6737718"/>
            <a:chExt cx="12207200" cy="123363"/>
          </a:xfrm>
        </p:grpSpPr>
        <p:sp>
          <p:nvSpPr>
            <p:cNvPr id="1057" name="Rectangle 1056">
              <a:extLst>
                <a:ext uri="{FF2B5EF4-FFF2-40B4-BE49-F238E27FC236}">
                  <a16:creationId xmlns:a16="http://schemas.microsoft.com/office/drawing/2014/main" xmlns="" id="{1E397F34-6B84-0D3B-0F29-B1D134B3B8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a:extLst>
                <a:ext uri="{FF2B5EF4-FFF2-40B4-BE49-F238E27FC236}">
                  <a16:creationId xmlns:a16="http://schemas.microsoft.com/office/drawing/2014/main" xmlns="" id="{9BD98075-BFC1-BE9C-7FB7-23FE55E433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a:extLst>
              <a:ext uri="{FF2B5EF4-FFF2-40B4-BE49-F238E27FC236}">
                <a16:creationId xmlns:a16="http://schemas.microsoft.com/office/drawing/2014/main" xmlns="" id="{A62409F0-1D2C-86B1-0217-86F19DE905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824" y="2463706"/>
            <a:ext cx="6552728" cy="4327408"/>
          </a:xfrm>
          <a:prstGeom prst="rect">
            <a:avLst/>
          </a:prstGeom>
        </p:spPr>
      </p:pic>
    </p:spTree>
    <p:extLst>
      <p:ext uri="{BB962C8B-B14F-4D97-AF65-F5344CB8AC3E}">
        <p14:creationId xmlns:p14="http://schemas.microsoft.com/office/powerpoint/2010/main" val="1510554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3808" y="683493"/>
            <a:ext cx="6997700" cy="1455737"/>
          </a:xfrm>
        </p:spPr>
        <p:txBody>
          <a:bodyPr/>
          <a:lstStyle/>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3600" b="1" dirty="0" smtClean="0">
                <a:solidFill>
                  <a:schemeClr val="tx2"/>
                </a:solidFill>
                <a:latin typeface="Times New Roman" panose="02020603050405020304" pitchFamily="18" charset="0"/>
                <a:cs typeface="Times New Roman" panose="02020603050405020304" pitchFamily="18" charset="0"/>
              </a:rPr>
              <a:t>Technologies and methodology</a:t>
            </a:r>
            <a:endParaRPr lang="en-US" altLang="en-US" sz="40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1513" y="1907630"/>
            <a:ext cx="6997700" cy="4751934"/>
          </a:xfrm>
        </p:spPr>
        <p:txBody>
          <a:bodyPr/>
          <a:lstStyle/>
          <a:p>
            <a:pPr algn="just">
              <a:buFont typeface="Arial" pitchFamily="34" charset="0"/>
              <a:buChar char="•"/>
            </a:pPr>
            <a:r>
              <a:rPr lang="en-US" dirty="0" smtClean="0">
                <a:latin typeface="Times New Roman" pitchFamily="18" charset="0"/>
                <a:cs typeface="Times New Roman" pitchFamily="18" charset="0"/>
              </a:rPr>
              <a:t>Finding </a:t>
            </a:r>
            <a:r>
              <a:rPr lang="en-US" dirty="0">
                <a:latin typeface="Times New Roman" pitchFamily="18" charset="0"/>
                <a:cs typeface="Times New Roman" pitchFamily="18" charset="0"/>
              </a:rPr>
              <a:t>a suitable dataset that is relevant to the aim of our project</a:t>
            </a:r>
            <a:r>
              <a:rPr lang="en-US" dirty="0" smtClean="0">
                <a:latin typeface="Times New Roman" pitchFamily="18" charset="0"/>
                <a:cs typeface="Times New Roman" pitchFamily="18" charset="0"/>
              </a:rPr>
              <a:t>.</a:t>
            </a:r>
          </a:p>
          <a:p>
            <a:pPr algn="just">
              <a:buFont typeface="Arial" pitchFamily="34" charset="0"/>
              <a:buChar char="•"/>
            </a:pPr>
            <a:r>
              <a:rPr lang="en-US" dirty="0" smtClean="0">
                <a:latin typeface="Times New Roman" pitchFamily="18" charset="0"/>
                <a:cs typeface="Times New Roman" pitchFamily="18" charset="0"/>
              </a:rPr>
              <a:t>Determining </a:t>
            </a:r>
            <a:r>
              <a:rPr lang="en-US" dirty="0">
                <a:latin typeface="Times New Roman" pitchFamily="18" charset="0"/>
                <a:cs typeface="Times New Roman" pitchFamily="18" charset="0"/>
              </a:rPr>
              <a:t>the usability of the dataset, cleaning the data (if required) and preprocessing the data</a:t>
            </a:r>
            <a:r>
              <a:rPr lang="en-US" dirty="0" smtClean="0">
                <a:latin typeface="Times New Roman" pitchFamily="18" charset="0"/>
                <a:cs typeface="Times New Roman" pitchFamily="18" charset="0"/>
              </a:rPr>
              <a:t>.</a:t>
            </a:r>
          </a:p>
          <a:p>
            <a:pPr algn="just">
              <a:buFont typeface="Arial" pitchFamily="34" charset="0"/>
              <a:buChar char="•"/>
            </a:pPr>
            <a:r>
              <a:rPr lang="en-US" dirty="0" smtClean="0">
                <a:latin typeface="Times New Roman" pitchFamily="18" charset="0"/>
                <a:cs typeface="Times New Roman" pitchFamily="18" charset="0"/>
              </a:rPr>
              <a:t>Visualizing </a:t>
            </a:r>
            <a:r>
              <a:rPr lang="en-US" dirty="0">
                <a:latin typeface="Times New Roman" pitchFamily="18" charset="0"/>
                <a:cs typeface="Times New Roman" pitchFamily="18" charset="0"/>
              </a:rPr>
              <a:t>the dataset for better understanding of the data present in it</a:t>
            </a:r>
            <a:r>
              <a:rPr lang="en-US" dirty="0" smtClean="0">
                <a:latin typeface="Times New Roman" pitchFamily="18" charset="0"/>
                <a:cs typeface="Times New Roman" pitchFamily="18" charset="0"/>
              </a:rPr>
              <a:t>.</a:t>
            </a:r>
          </a:p>
          <a:p>
            <a:pPr algn="just">
              <a:buFont typeface="Arial" pitchFamily="34" charset="0"/>
              <a:buChar char="•"/>
            </a:pPr>
            <a:r>
              <a:rPr lang="en-US" dirty="0" smtClean="0">
                <a:latin typeface="Times New Roman" pitchFamily="18" charset="0"/>
                <a:cs typeface="Times New Roman" pitchFamily="18" charset="0"/>
              </a:rPr>
              <a:t>Finding </a:t>
            </a:r>
            <a:r>
              <a:rPr lang="en-US" dirty="0">
                <a:latin typeface="Times New Roman" pitchFamily="18" charset="0"/>
                <a:cs typeface="Times New Roman" pitchFamily="18" charset="0"/>
              </a:rPr>
              <a:t>an apt Machine Learning algorithm that yields a great prediction accuracy</a:t>
            </a:r>
            <a:r>
              <a:rPr lang="en-US" dirty="0" smtClean="0">
                <a:latin typeface="Times New Roman" pitchFamily="18" charset="0"/>
                <a:cs typeface="Times New Roman" pitchFamily="18" charset="0"/>
              </a:rPr>
              <a:t>.</a:t>
            </a:r>
          </a:p>
          <a:p>
            <a:pPr algn="just">
              <a:buFont typeface="Arial" pitchFamily="34" charset="0"/>
              <a:buChar char="•"/>
            </a:pPr>
            <a:r>
              <a:rPr lang="en-US" dirty="0" smtClean="0">
                <a:latin typeface="Times New Roman" pitchFamily="18" charset="0"/>
                <a:cs typeface="Times New Roman" pitchFamily="18" charset="0"/>
              </a:rPr>
              <a:t>Working </a:t>
            </a:r>
            <a:r>
              <a:rPr lang="en-US" dirty="0">
                <a:latin typeface="Times New Roman" pitchFamily="18" charset="0"/>
                <a:cs typeface="Times New Roman" pitchFamily="18" charset="0"/>
              </a:rPr>
              <a:t>on the </a:t>
            </a:r>
            <a:r>
              <a:rPr lang="en-US" dirty="0" err="1">
                <a:latin typeface="Times New Roman" pitchFamily="18" charset="0"/>
                <a:cs typeface="Times New Roman" pitchFamily="18" charset="0"/>
              </a:rPr>
              <a:t>overfitting</a:t>
            </a:r>
            <a:r>
              <a:rPr lang="en-US" dirty="0">
                <a:latin typeface="Times New Roman" pitchFamily="18" charset="0"/>
                <a:cs typeface="Times New Roman" pitchFamily="18" charset="0"/>
              </a:rPr>
              <a:t> of the model (in case it is </a:t>
            </a:r>
            <a:r>
              <a:rPr lang="en-US" dirty="0" err="1">
                <a:latin typeface="Times New Roman" pitchFamily="18" charset="0"/>
                <a:cs typeface="Times New Roman" pitchFamily="18" charset="0"/>
              </a:rPr>
              <a:t>overfitted</a:t>
            </a:r>
            <a:r>
              <a:rPr lang="en-US" dirty="0" smtClean="0">
                <a:latin typeface="Times New Roman" pitchFamily="18" charset="0"/>
                <a:cs typeface="Times New Roman" pitchFamily="18" charset="0"/>
              </a:rPr>
              <a:t>)</a:t>
            </a:r>
          </a:p>
          <a:p>
            <a:pPr algn="just">
              <a:buFont typeface="Arial" pitchFamily="34" charset="0"/>
              <a:buChar char="•"/>
            </a:pPr>
            <a:r>
              <a:rPr lang="en-US" dirty="0" smtClean="0">
                <a:latin typeface="Times New Roman" pitchFamily="18" charset="0"/>
                <a:cs typeface="Times New Roman" pitchFamily="18" charset="0"/>
              </a:rPr>
              <a:t>Building </a:t>
            </a:r>
            <a:r>
              <a:rPr lang="en-US" dirty="0">
                <a:latin typeface="Times New Roman" pitchFamily="18" charset="0"/>
                <a:cs typeface="Times New Roman" pitchFamily="18" charset="0"/>
              </a:rPr>
              <a:t>a user interface that interacts with the patients in the front end</a:t>
            </a:r>
            <a:r>
              <a:rPr lang="en-US" dirty="0" smtClean="0">
                <a:latin typeface="Times New Roman" pitchFamily="18" charset="0"/>
                <a:cs typeface="Times New Roman" pitchFamily="18" charset="0"/>
              </a:rPr>
              <a:t>.</a:t>
            </a:r>
          </a:p>
          <a:p>
            <a:pPr algn="just">
              <a:buFont typeface="Arial" pitchFamily="34" charset="0"/>
              <a:buChar char="•"/>
            </a:pPr>
            <a:r>
              <a:rPr lang="en-US" dirty="0" smtClean="0">
                <a:latin typeface="Times New Roman" pitchFamily="18" charset="0"/>
                <a:cs typeface="Times New Roman" pitchFamily="18" charset="0"/>
              </a:rPr>
              <a:t>Connecting </a:t>
            </a:r>
            <a:r>
              <a:rPr lang="en-US" dirty="0">
                <a:latin typeface="Times New Roman" pitchFamily="18" charset="0"/>
                <a:cs typeface="Times New Roman" pitchFamily="18" charset="0"/>
              </a:rPr>
              <a:t>the ML model in the back end to the front end.</a:t>
            </a:r>
          </a:p>
        </p:txBody>
      </p:sp>
    </p:spTree>
    <p:extLst>
      <p:ext uri="{BB962C8B-B14F-4D97-AF65-F5344CB8AC3E}">
        <p14:creationId xmlns:p14="http://schemas.microsoft.com/office/powerpoint/2010/main" val="31703831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F43A08E7-9F63-8798-E4CD-D502CE175E77}"/>
              </a:ext>
            </a:extLst>
          </p:cNvPr>
          <p:cNvSpPr>
            <a:spLocks noGrp="1"/>
          </p:cNvSpPr>
          <p:nvPr>
            <p:ph idx="1"/>
          </p:nvPr>
        </p:nvSpPr>
        <p:spPr>
          <a:xfrm>
            <a:off x="791840" y="1403573"/>
            <a:ext cx="3801522" cy="3800596"/>
          </a:xfrm>
        </p:spPr>
        <p:txBody>
          <a:bodyPr anchor="t">
            <a:normAutofit/>
          </a:bodyPr>
          <a:lstStyle/>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F1 Score for Decision Tree: </a:t>
            </a:r>
            <a:r>
              <a:rPr lang="en-US" sz="2000" dirty="0" smtClean="0">
                <a:latin typeface="Times New Roman" panose="02020603050405020304" pitchFamily="18" charset="0"/>
                <a:cs typeface="Times New Roman" panose="02020603050405020304" pitchFamily="18" charset="0"/>
              </a:rPr>
              <a:t>0.9349593495934958</a:t>
            </a:r>
          </a:p>
          <a:p>
            <a:pPr marL="0" indent="0">
              <a:buNone/>
            </a:pPr>
            <a:r>
              <a:rPr lang="en-US" sz="2000" dirty="0">
                <a:latin typeface="Times New Roman" panose="02020603050405020304" pitchFamily="18" charset="0"/>
                <a:cs typeface="Times New Roman" panose="02020603050405020304" pitchFamily="18" charset="0"/>
              </a:rPr>
              <a:t>Accuracy% </a:t>
            </a:r>
            <a:r>
              <a:rPr lang="en-US" sz="2000" dirty="0" smtClean="0">
                <a:latin typeface="Times New Roman" panose="02020603050405020304" pitchFamily="18" charset="0"/>
                <a:cs typeface="Times New Roman" panose="02020603050405020304" pitchFamily="18" charset="0"/>
              </a:rPr>
              <a:t>=Between 93 to 95</a:t>
            </a:r>
            <a:endParaRPr lang="en-US" sz="2000" dirty="0">
              <a:latin typeface="Times New Roman" panose="02020603050405020304" pitchFamily="18" charset="0"/>
              <a:cs typeface="Times New Roman" panose="02020603050405020304" pitchFamily="18" charset="0"/>
            </a:endParaRPr>
          </a:p>
        </p:txBody>
      </p:sp>
      <p:grpSp>
        <p:nvGrpSpPr>
          <p:cNvPr id="3086" name="Group 3085">
            <a:extLst>
              <a:ext uri="{FF2B5EF4-FFF2-40B4-BE49-F238E27FC236}">
                <a16:creationId xmlns:a16="http://schemas.microsoft.com/office/drawing/2014/main" xmlns="" id="{1FD67D68-9B83-C338-8342-3348D8F2234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54" y="7427086"/>
            <a:ext cx="10093191" cy="135985"/>
            <a:chOff x="-5025" y="6737718"/>
            <a:chExt cx="12207200" cy="123363"/>
          </a:xfrm>
        </p:grpSpPr>
        <p:sp>
          <p:nvSpPr>
            <p:cNvPr id="3087" name="Rectangle 3086">
              <a:extLst>
                <a:ext uri="{FF2B5EF4-FFF2-40B4-BE49-F238E27FC236}">
                  <a16:creationId xmlns:a16="http://schemas.microsoft.com/office/drawing/2014/main" xmlns="" id="{1E397F34-6B84-0D3B-0F29-B1D134B3B8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8" name="Rectangle 3087">
              <a:extLst>
                <a:ext uri="{FF2B5EF4-FFF2-40B4-BE49-F238E27FC236}">
                  <a16:creationId xmlns:a16="http://schemas.microsoft.com/office/drawing/2014/main" xmlns="" id="{9BD98075-BFC1-BE9C-7FB7-23FE55E433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xmlns="" id="{F00B9BD3-36E5-A165-B0DD-FEBD08D0F0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312" y="1475581"/>
            <a:ext cx="4720487" cy="3800597"/>
          </a:xfrm>
          <a:prstGeom prst="rect">
            <a:avLst/>
          </a:prstGeom>
        </p:spPr>
      </p:pic>
    </p:spTree>
    <p:extLst>
      <p:ext uri="{BB962C8B-B14F-4D97-AF65-F5344CB8AC3E}">
        <p14:creationId xmlns:p14="http://schemas.microsoft.com/office/powerpoint/2010/main" val="3681117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BE59A0-12E0-985B-1D39-28F4BC34AA14}"/>
              </a:ext>
            </a:extLst>
          </p:cNvPr>
          <p:cNvSpPr>
            <a:spLocks noGrp="1"/>
          </p:cNvSpPr>
          <p:nvPr>
            <p:ph idx="1"/>
          </p:nvPr>
        </p:nvSpPr>
        <p:spPr>
          <a:xfrm>
            <a:off x="935856" y="2483693"/>
            <a:ext cx="3801522" cy="3800596"/>
          </a:xfrm>
        </p:spPr>
        <p:txBody>
          <a:bodyPr anchor="t">
            <a:normAutofit/>
          </a:bodyPr>
          <a:lstStyle/>
          <a:p>
            <a:pPr marL="0" indent="0">
              <a:buNone/>
            </a:pPr>
            <a:endParaRPr lang="da-DK" dirty="0"/>
          </a:p>
          <a:p>
            <a:pPr marL="0" indent="0">
              <a:buNone/>
            </a:pPr>
            <a:r>
              <a:rPr lang="da-DK" dirty="0"/>
              <a:t>F1 Score for Random Forest: 0.93495934959349</a:t>
            </a:r>
            <a:r>
              <a:rPr lang="en-US" dirty="0" smtClean="0"/>
              <a:t>58</a:t>
            </a:r>
          </a:p>
          <a:p>
            <a:pPr marL="0" indent="0">
              <a:buNone/>
            </a:pPr>
            <a:r>
              <a:rPr lang="en-US" sz="1800" b="1" dirty="0">
                <a:latin typeface="Times New Roman" panose="02020603050405020304" pitchFamily="18" charset="0"/>
                <a:cs typeface="Times New Roman" panose="02020603050405020304" pitchFamily="18" charset="0"/>
              </a:rPr>
              <a:t>Accuracy% =Between 93 to 95</a:t>
            </a:r>
          </a:p>
          <a:p>
            <a:pPr marL="0" indent="0">
              <a:buNone/>
            </a:pPr>
            <a:endParaRPr lang="en-US" dirty="0"/>
          </a:p>
        </p:txBody>
      </p:sp>
      <p:grpSp>
        <p:nvGrpSpPr>
          <p:cNvPr id="4114" name="Group 4113">
            <a:extLst>
              <a:ext uri="{FF2B5EF4-FFF2-40B4-BE49-F238E27FC236}">
                <a16:creationId xmlns:a16="http://schemas.microsoft.com/office/drawing/2014/main" xmlns="" id="{1FD67D68-9B83-C338-8342-3348D8F2234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54" y="7427086"/>
            <a:ext cx="10093191" cy="135985"/>
            <a:chOff x="-5025" y="6737718"/>
            <a:chExt cx="12207200" cy="123363"/>
          </a:xfrm>
        </p:grpSpPr>
        <p:sp>
          <p:nvSpPr>
            <p:cNvPr id="4115" name="Rectangle 4114">
              <a:extLst>
                <a:ext uri="{FF2B5EF4-FFF2-40B4-BE49-F238E27FC236}">
                  <a16:creationId xmlns:a16="http://schemas.microsoft.com/office/drawing/2014/main" xmlns="" id="{1E397F34-6B84-0D3B-0F29-B1D134B3B8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xmlns="" id="{9BD98075-BFC1-BE9C-7FB7-23FE55E433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a:extLst>
              <a:ext uri="{FF2B5EF4-FFF2-40B4-BE49-F238E27FC236}">
                <a16:creationId xmlns:a16="http://schemas.microsoft.com/office/drawing/2014/main" xmlns="" id="{4DBB53AC-9857-9D72-0AD7-AED5D2E8B6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288" y="1475581"/>
            <a:ext cx="4787990" cy="3854946"/>
          </a:xfrm>
          <a:prstGeom prst="rect">
            <a:avLst/>
          </a:prstGeom>
        </p:spPr>
      </p:pic>
    </p:spTree>
    <p:extLst>
      <p:ext uri="{BB962C8B-B14F-4D97-AF65-F5344CB8AC3E}">
        <p14:creationId xmlns:p14="http://schemas.microsoft.com/office/powerpoint/2010/main" val="1859667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94BE59A0-12E0-985B-1D39-28F4BC34AA14}"/>
              </a:ext>
            </a:extLst>
          </p:cNvPr>
          <p:cNvSpPr>
            <a:spLocks noGrp="1"/>
          </p:cNvSpPr>
          <p:nvPr>
            <p:ph idx="1"/>
          </p:nvPr>
        </p:nvSpPr>
        <p:spPr>
          <a:xfrm>
            <a:off x="724869" y="2792688"/>
            <a:ext cx="3801522" cy="3800596"/>
          </a:xfrm>
        </p:spPr>
        <p:txBody>
          <a:bodyPr anchor="t">
            <a:normAutofit/>
          </a:bodyPr>
          <a:lstStyle/>
          <a:p>
            <a:pPr marL="0" indent="0">
              <a:buNone/>
            </a:pPr>
            <a:endParaRPr lang="en-US" dirty="0"/>
          </a:p>
          <a:p>
            <a:pPr marL="0" indent="0">
              <a:buNone/>
            </a:pPr>
            <a:r>
              <a:rPr lang="en-US" dirty="0"/>
              <a:t>F1 Score for Naive Bayes: </a:t>
            </a:r>
            <a:r>
              <a:rPr lang="en-US" dirty="0" smtClean="0"/>
              <a:t>0.9349593495934958</a:t>
            </a:r>
          </a:p>
          <a:p>
            <a:pPr marL="0" indent="0">
              <a:buNone/>
            </a:pPr>
            <a:r>
              <a:rPr lang="en-US" sz="1800" b="1" dirty="0">
                <a:latin typeface="Times New Roman" panose="02020603050405020304" pitchFamily="18" charset="0"/>
                <a:cs typeface="Times New Roman" panose="02020603050405020304" pitchFamily="18" charset="0"/>
              </a:rPr>
              <a:t>Accuracy% =Between 93 to 95</a:t>
            </a:r>
          </a:p>
          <a:p>
            <a:pPr marL="0" indent="0">
              <a:buNone/>
            </a:pPr>
            <a:endParaRPr lang="en-US" dirty="0"/>
          </a:p>
        </p:txBody>
      </p:sp>
      <p:grpSp>
        <p:nvGrpSpPr>
          <p:cNvPr id="4114" name="Group 4113">
            <a:extLst>
              <a:ext uri="{FF2B5EF4-FFF2-40B4-BE49-F238E27FC236}">
                <a16:creationId xmlns:a16="http://schemas.microsoft.com/office/drawing/2014/main" xmlns="" id="{1FD67D68-9B83-C338-8342-3348D8F22347}"/>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a:off x="-4154" y="7427086"/>
            <a:ext cx="10093191" cy="135985"/>
            <a:chOff x="-5025" y="6737718"/>
            <a:chExt cx="12207200" cy="123363"/>
          </a:xfrm>
        </p:grpSpPr>
        <p:sp>
          <p:nvSpPr>
            <p:cNvPr id="4115" name="Rectangle 4114">
              <a:extLst>
                <a:ext uri="{FF2B5EF4-FFF2-40B4-BE49-F238E27FC236}">
                  <a16:creationId xmlns:a16="http://schemas.microsoft.com/office/drawing/2014/main" xmlns="" id="{1E397F34-6B84-0D3B-0F29-B1D134B3B88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6" name="Rectangle 4115">
              <a:extLst>
                <a:ext uri="{FF2B5EF4-FFF2-40B4-BE49-F238E27FC236}">
                  <a16:creationId xmlns:a16="http://schemas.microsoft.com/office/drawing/2014/main" xmlns="" id="{9BD98075-BFC1-BE9C-7FB7-23FE55E4339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xmlns="" id="{09E51979-435E-2A86-3929-8C089E5804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6295" y="1843489"/>
            <a:ext cx="4720485" cy="3800596"/>
          </a:xfrm>
          <a:prstGeom prst="rect">
            <a:avLst/>
          </a:prstGeom>
        </p:spPr>
      </p:pic>
    </p:spTree>
    <p:extLst>
      <p:ext uri="{BB962C8B-B14F-4D97-AF65-F5344CB8AC3E}">
        <p14:creationId xmlns:p14="http://schemas.microsoft.com/office/powerpoint/2010/main" val="2606233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791840" y="2339677"/>
            <a:ext cx="6997700" cy="4278313"/>
          </a:xfrm>
        </p:spPr>
        <p:txBody>
          <a:bodyPr/>
          <a:lstStyle/>
          <a:p>
            <a:endParaRPr lang="en-US"/>
          </a:p>
        </p:txBody>
      </p:sp>
      <p:pic>
        <p:nvPicPr>
          <p:cNvPr id="1026" name="Picture 2" descr="C:\Users\suraj\AppData\Local\Packages\Microsoft.Windows.Photos_8wekyb3d8bbwe\TempState\ShareServiceTempFolder\Capture.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824" y="611485"/>
            <a:ext cx="7992888" cy="6192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055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xmlns="" id="{C2DC02BB-BAA6-1036-92DE-55C663C5FB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7904" y="683493"/>
            <a:ext cx="7272808" cy="5904656"/>
          </a:xfrm>
        </p:spPr>
      </p:pic>
    </p:spTree>
    <p:extLst>
      <p:ext uri="{BB962C8B-B14F-4D97-AF65-F5344CB8AC3E}">
        <p14:creationId xmlns:p14="http://schemas.microsoft.com/office/powerpoint/2010/main" val="2457337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960" y="2051645"/>
            <a:ext cx="192335" cy="155995"/>
          </a:xfrm>
        </p:spPr>
        <p:txBody>
          <a:bodyPr/>
          <a:lstStyle/>
          <a:p>
            <a:endParaRPr lang="en-US" dirty="0"/>
          </a:p>
        </p:txBody>
      </p:sp>
      <p:pic>
        <p:nvPicPr>
          <p:cNvPr id="4" name="Content Placeholder 3">
            <a:extLst>
              <a:ext uri="{FF2B5EF4-FFF2-40B4-BE49-F238E27FC236}">
                <a16:creationId xmlns:a16="http://schemas.microsoft.com/office/drawing/2014/main" xmlns="" id="{92D25B18-162A-88CC-FC20-49ECD3529C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512" y="971525"/>
            <a:ext cx="7825183" cy="5832648"/>
          </a:xfrm>
          <a:prstGeom prst="rect">
            <a:avLst/>
          </a:prstGeom>
        </p:spPr>
      </p:pic>
    </p:spTree>
    <p:extLst>
      <p:ext uri="{BB962C8B-B14F-4D97-AF65-F5344CB8AC3E}">
        <p14:creationId xmlns:p14="http://schemas.microsoft.com/office/powerpoint/2010/main" val="16379345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 name="Content Placeholder 3"/>
          <p:cNvPicPr>
            <a:picLocks noGrp="1"/>
          </p:cNvPicPr>
          <p:nvPr>
            <p:ph idx="1"/>
          </p:nvPr>
        </p:nvPicPr>
        <p:blipFill>
          <a:blip r:embed="rId2"/>
          <a:stretch>
            <a:fillRect/>
          </a:stretch>
        </p:blipFill>
        <p:spPr>
          <a:xfrm>
            <a:off x="503808" y="395461"/>
            <a:ext cx="8113215" cy="5976664"/>
          </a:xfrm>
          <a:prstGeom prst="rect">
            <a:avLst/>
          </a:prstGeom>
        </p:spPr>
      </p:pic>
    </p:spTree>
    <p:extLst>
      <p:ext uri="{BB962C8B-B14F-4D97-AF65-F5344CB8AC3E}">
        <p14:creationId xmlns:p14="http://schemas.microsoft.com/office/powerpoint/2010/main" val="3730631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p:nvPr/>
        </p:nvSpPr>
        <p:spPr>
          <a:xfrm>
            <a:off x="504825" y="144463"/>
            <a:ext cx="9070975" cy="1057275"/>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Outline</a:t>
            </a:r>
            <a:endParaRPr lang="en-IN" altLang="en-US" sz="3600" b="1" dirty="0">
              <a:solidFill>
                <a:srgbClr val="000000"/>
              </a:solidFill>
              <a:latin typeface="Times New Roman" panose="02020603050405020304" pitchFamily="16" charset="0"/>
              <a:ea typeface="DejaVu Sans" charset="0"/>
            </a:endParaRPr>
          </a:p>
        </p:txBody>
      </p:sp>
      <p:sp>
        <p:nvSpPr>
          <p:cNvPr id="10243" name="Rectangle 2"/>
          <p:cNvSpPr/>
          <p:nvPr/>
        </p:nvSpPr>
        <p:spPr>
          <a:xfrm>
            <a:off x="504825" y="1236663"/>
            <a:ext cx="9323388" cy="6178549"/>
          </a:xfrm>
          <a:prstGeom prst="rect">
            <a:avLst/>
          </a:prstGeom>
          <a:noFill/>
          <a:ln w="9525">
            <a:noFill/>
          </a:ln>
        </p:spPr>
        <p:txBody>
          <a:bodyPr lIns="0" tIns="21240" rIns="0" bIns="0"/>
          <a:lstStyle/>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latin typeface="Times New Roman" panose="02020603050405020304" pitchFamily="18" charset="0"/>
                <a:cs typeface="Times New Roman" panose="02020603050405020304" pitchFamily="18" charset="0"/>
              </a:rPr>
              <a:t>Introduction</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latin typeface="Times New Roman" panose="02020603050405020304" pitchFamily="18" charset="0"/>
                <a:cs typeface="Times New Roman" panose="02020603050405020304" pitchFamily="18" charset="0"/>
              </a:rPr>
              <a:t>Literature Survey of the existing systems</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latin typeface="Times New Roman" panose="02020603050405020304" pitchFamily="18" charset="0"/>
                <a:cs typeface="Times New Roman" panose="02020603050405020304" pitchFamily="18" charset="0"/>
              </a:rPr>
              <a:t>Limitations of the existing systems</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latin typeface="Times New Roman" panose="02020603050405020304" pitchFamily="18" charset="0"/>
                <a:cs typeface="Times New Roman" panose="02020603050405020304" pitchFamily="18" charset="0"/>
              </a:rPr>
              <a:t>Problem statement </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b="1" dirty="0">
                <a:latin typeface="Times New Roman" panose="02020603050405020304" pitchFamily="18" charset="0"/>
                <a:cs typeface="Times New Roman" panose="02020603050405020304" pitchFamily="18" charset="0"/>
              </a:rPr>
              <a:t>System Design</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b="1" dirty="0">
                <a:latin typeface="Times New Roman" panose="02020603050405020304" pitchFamily="18" charset="0"/>
                <a:cs typeface="Times New Roman" panose="02020603050405020304" pitchFamily="18" charset="0"/>
              </a:rPr>
              <a:t>Framework/ Algorithm</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b="1" dirty="0">
                <a:latin typeface="Times New Roman" panose="02020603050405020304" pitchFamily="18" charset="0"/>
                <a:cs typeface="Times New Roman" panose="02020603050405020304" pitchFamily="18" charset="0"/>
              </a:rPr>
              <a:t>Technologies and methodologies</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b="1" dirty="0" smtClean="0">
                <a:latin typeface="Times New Roman" panose="02020603050405020304" pitchFamily="18" charset="0"/>
                <a:cs typeface="Times New Roman" panose="02020603050405020304" pitchFamily="18" charset="0"/>
              </a:rPr>
              <a:t>Implementation</a:t>
            </a:r>
            <a:endParaRPr lang="en-US" altLang="en-US" sz="2400" b="1" dirty="0">
              <a:latin typeface="Times New Roman" panose="02020603050405020304" pitchFamily="18" charset="0"/>
              <a:cs typeface="Times New Roman" panose="02020603050405020304" pitchFamily="18" charset="0"/>
            </a:endParaRP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US" altLang="en-US" sz="2400" b="1" dirty="0">
                <a:latin typeface="Times New Roman" panose="02020603050405020304" pitchFamily="18" charset="0"/>
                <a:cs typeface="Times New Roman" panose="02020603050405020304" pitchFamily="18" charset="0"/>
              </a:rPr>
              <a:t>Conclusion </a:t>
            </a:r>
          </a:p>
          <a:p>
            <a:pPr marL="430530" indent="-322580" algn="just" defTabSz="457200">
              <a:lnSpc>
                <a:spcPct val="150000"/>
              </a:lnSpc>
              <a:buFont typeface="Wingdings" panose="05000000000000000000" pitchFamily="2" charset="2"/>
              <a:buChar char="§"/>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2400" b="1" dirty="0">
                <a:latin typeface="Times New Roman" panose="02020603050405020304" pitchFamily="18" charset="0"/>
                <a:cs typeface="Times New Roman" panose="02020603050405020304" pitchFamily="18" charset="0"/>
              </a:rPr>
              <a:t>References</a:t>
            </a:r>
            <a:endParaRPr lang="en-IN" altLang="en-US" sz="2400" b="1" dirty="0">
              <a:solidFill>
                <a:srgbClr val="000000"/>
              </a:solidFill>
              <a:latin typeface="Times New Roman" panose="02020603050405020304" pitchFamily="18" charset="0"/>
              <a:ea typeface="DejaVu Sans" charset="0"/>
              <a:cs typeface="Times New Roman" panose="02020603050405020304" pitchFamily="18"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Conclusion </a:t>
            </a:r>
          </a:p>
        </p:txBody>
      </p:sp>
      <p:sp>
        <p:nvSpPr>
          <p:cNvPr id="25603" name="Rectangle 2"/>
          <p:cNvSpPr/>
          <p:nvPr/>
        </p:nvSpPr>
        <p:spPr>
          <a:xfrm>
            <a:off x="503238" y="1563688"/>
            <a:ext cx="7993457" cy="5194300"/>
          </a:xfrm>
          <a:prstGeom prst="rect">
            <a:avLst/>
          </a:prstGeom>
          <a:noFill/>
          <a:ln w="9525">
            <a:noFill/>
          </a:ln>
        </p:spPr>
        <p:txBody>
          <a:bodyPr lIns="0" tIns="21240" rIns="0" bIns="0"/>
          <a:lstStyle/>
          <a:p>
            <a:pPr marL="285750" indent="-285750" algn="just" defTabSz="503555">
              <a:lnSpc>
                <a:spcPct val="100000"/>
              </a:lnSpc>
              <a:buClrTx/>
              <a:buSzTx/>
              <a:buFont typeface="Arial" panose="020B0604020202020204" pitchFamily="34" charset="0"/>
              <a:buChar char="•"/>
            </a:pPr>
            <a:r>
              <a:rPr lang="en-US" altLang="en-US" sz="1800" b="1"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Transformative Approach: </a:t>
            </a:r>
            <a:r>
              <a:rPr lang="en-US" altLang="en-US" sz="18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AI-powered medical e-card systems revolutionize personalized healthcare.</a:t>
            </a:r>
          </a:p>
          <a:p>
            <a:pPr marL="285750" indent="-285750" algn="just" defTabSz="503555">
              <a:lnSpc>
                <a:spcPct val="100000"/>
              </a:lnSpc>
              <a:buClrTx/>
              <a:buSzTx/>
              <a:buFont typeface="Arial" panose="020B0604020202020204" pitchFamily="34" charset="0"/>
              <a:buChar char="•"/>
            </a:pPr>
            <a:r>
              <a:rPr lang="en-US" altLang="en-US" sz="1800" b="1"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Advanced Algorithms: </a:t>
            </a:r>
            <a:r>
              <a:rPr lang="en-US" altLang="en-US" sz="18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Utilize AI to analyze patient data and provide tailored specialist referrals.</a:t>
            </a:r>
          </a:p>
          <a:p>
            <a:pPr marL="285750" indent="-285750" algn="just" defTabSz="503555">
              <a:lnSpc>
                <a:spcPct val="100000"/>
              </a:lnSpc>
              <a:buClrTx/>
              <a:buSzTx/>
              <a:buFont typeface="Arial" panose="020B0604020202020204" pitchFamily="34" charset="0"/>
              <a:buChar char="•"/>
            </a:pPr>
            <a:r>
              <a:rPr lang="en-US" altLang="en-US" sz="1800" b="1"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Enhanced Accuracy and Efficiency: </a:t>
            </a:r>
            <a:r>
              <a:rPr lang="en-US" altLang="en-US" sz="18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Significantly improve the accuracy and efficiency of the referral process.</a:t>
            </a:r>
          </a:p>
          <a:p>
            <a:pPr marL="285750" indent="-285750" algn="just" defTabSz="503555">
              <a:lnSpc>
                <a:spcPct val="100000"/>
              </a:lnSpc>
              <a:buClrTx/>
              <a:buSzTx/>
              <a:buFont typeface="Arial" panose="020B0604020202020204" pitchFamily="34" charset="0"/>
              <a:buChar char="•"/>
            </a:pPr>
            <a:r>
              <a:rPr lang="en-US" altLang="en-US" sz="1800" b="1"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Improved Patient Outcomes: </a:t>
            </a:r>
            <a:r>
              <a:rPr lang="en-US" altLang="en-US" sz="18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Lead to better patient outcomes through precise and relevant recommendations.</a:t>
            </a:r>
          </a:p>
          <a:p>
            <a:pPr marL="285750" indent="-285750" algn="just" defTabSz="503555">
              <a:lnSpc>
                <a:spcPct val="100000"/>
              </a:lnSpc>
              <a:buClrTx/>
              <a:buSzTx/>
              <a:buFont typeface="Arial" panose="020B0604020202020204" pitchFamily="34" charset="0"/>
              <a:buChar char="•"/>
            </a:pPr>
            <a:r>
              <a:rPr lang="en-US" altLang="en-US" sz="1800" b="1"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Streamlined Healthcare Delivery: </a:t>
            </a:r>
            <a:r>
              <a:rPr lang="en-US" altLang="en-US" sz="18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Contribute to a more efficient healthcare delivery system.</a:t>
            </a:r>
          </a:p>
          <a:p>
            <a:pPr marL="285750" indent="-285750" algn="just" defTabSz="503555">
              <a:lnSpc>
                <a:spcPct val="100000"/>
              </a:lnSpc>
              <a:buClrTx/>
              <a:buSzTx/>
              <a:buFont typeface="Arial" panose="020B0604020202020204" pitchFamily="34" charset="0"/>
              <a:buChar char="•"/>
            </a:pPr>
            <a:r>
              <a:rPr lang="en-US" altLang="en-US" sz="1800" b="1"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Integration of Diverse Data: </a:t>
            </a:r>
            <a:r>
              <a:rPr lang="en-US" altLang="en-US" sz="18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Effectively integrate and interpret diverse data sources like EHRs and medical histories.</a:t>
            </a:r>
          </a:p>
          <a:p>
            <a:pPr marL="285750" indent="-285750" algn="just" defTabSz="503555">
              <a:lnSpc>
                <a:spcPct val="100000"/>
              </a:lnSpc>
              <a:buClrTx/>
              <a:buSzTx/>
              <a:buFont typeface="Arial" panose="020B0604020202020204" pitchFamily="34" charset="0"/>
              <a:buChar char="•"/>
            </a:pPr>
            <a:r>
              <a:rPr lang="en-US" altLang="en-US" sz="1800" b="1"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Better Care and Treatment Decisions: </a:t>
            </a:r>
            <a:r>
              <a:rPr lang="en-US" altLang="en-US" sz="18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Facilitate more accurate care and treatment decisions based on comprehensive patient data analysis.</a:t>
            </a:r>
          </a:p>
          <a:p>
            <a:pPr algn="l" defTabSz="503555">
              <a:lnSpc>
                <a:spcPct val="100000"/>
              </a:lnSpc>
              <a:buClrTx/>
              <a:buSzTx/>
              <a:buFont typeface="Arial" panose="020B0604020202020204" pitchFamily="34" charset="0"/>
            </a:pPr>
            <a:endParaRPr lang="en-US" altLang="en-US" sz="1800" noProof="0" dirty="0">
              <a:ln>
                <a:noFill/>
              </a:ln>
              <a:solidFill>
                <a:sysClr val="windowText" lastClr="000000"/>
              </a:solidFill>
              <a:effectLst/>
              <a:uLnTx/>
              <a:uFillTx/>
              <a:latin typeface="Source Sans Pro" pitchFamily="34"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References</a:t>
            </a:r>
          </a:p>
        </p:txBody>
      </p:sp>
      <p:sp>
        <p:nvSpPr>
          <p:cNvPr id="27651" name="Rectangle 2"/>
          <p:cNvSpPr/>
          <p:nvPr/>
        </p:nvSpPr>
        <p:spPr>
          <a:xfrm>
            <a:off x="503238" y="1563688"/>
            <a:ext cx="9070975" cy="5194300"/>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27652" name="Content Placeholder 2"/>
          <p:cNvSpPr txBox="1"/>
          <p:nvPr/>
        </p:nvSpPr>
        <p:spPr>
          <a:xfrm>
            <a:off x="539750" y="1484313"/>
            <a:ext cx="7956945" cy="5608637"/>
          </a:xfrm>
          <a:prstGeom prst="rect">
            <a:avLst/>
          </a:prstGeom>
          <a:noFill/>
          <a:ln w="9525">
            <a:noFill/>
          </a:ln>
        </p:spPr>
        <p:txBody>
          <a:bodyPr/>
          <a:lstStyle>
            <a:lvl1pPr marL="377825" indent="-377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900" kern="1200">
                <a:solidFill>
                  <a:srgbClr val="404040"/>
                </a:solidFill>
                <a:latin typeface="+mn-lt"/>
                <a:ea typeface="+mn-ea"/>
                <a:cs typeface="+mn-cs"/>
              </a:defRPr>
            </a:lvl1pPr>
            <a:lvl2pPr marL="817880" indent="-3143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700" kern="1200">
                <a:solidFill>
                  <a:srgbClr val="404040"/>
                </a:solidFill>
                <a:latin typeface="+mn-lt"/>
                <a:ea typeface="+mn-ea"/>
                <a:cs typeface="+mn-cs"/>
              </a:defRPr>
            </a:lvl2pPr>
            <a:lvl3pPr marL="1259205"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500" kern="1200">
                <a:solidFill>
                  <a:srgbClr val="404040"/>
                </a:solidFill>
                <a:latin typeface="+mn-lt"/>
                <a:ea typeface="+mn-ea"/>
                <a:cs typeface="+mn-cs"/>
              </a:defRPr>
            </a:lvl3pPr>
            <a:lvl4pPr marL="176403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4pPr>
            <a:lvl5pPr marL="2266950" indent="-250825" algn="l" defTabSz="503555" rtl="0" eaLnBrk="0" fontAlgn="base" hangingPunct="0">
              <a:spcBef>
                <a:spcPts val="1100"/>
              </a:spcBef>
              <a:spcAft>
                <a:spcPct val="0"/>
              </a:spcAft>
              <a:buClr>
                <a:schemeClr val="accent1"/>
              </a:buClr>
              <a:buSzPct val="80000"/>
              <a:buFont typeface="Wingdings 3" panose="05040102010807070707" pitchFamily="82" charset="2"/>
              <a:buChar char=""/>
              <a:defRPr sz="1300" kern="1200">
                <a:solidFill>
                  <a:srgbClr val="404040"/>
                </a:solidFill>
                <a:latin typeface="+mn-lt"/>
                <a:ea typeface="+mn-ea"/>
                <a:cs typeface="+mn-cs"/>
              </a:defRPr>
            </a:lvl5pPr>
          </a:lstStyle>
          <a:p>
            <a:pPr marL="0" marR="0" lvl="0" indent="0" algn="just" defTabSz="503555" rtl="0" fontAlgn="base" latinLnBrk="0">
              <a:lnSpc>
                <a:spcPct val="100000"/>
              </a:lnSpc>
              <a:buClrTx/>
              <a:buSzTx/>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1] Xiao </a:t>
            </a:r>
            <a:r>
              <a:rPr lang="en-IN" sz="1800" dirty="0">
                <a:latin typeface="Times New Roman" panose="02020603050405020304" pitchFamily="18" charset="0"/>
                <a:cs typeface="Times New Roman" panose="02020603050405020304" pitchFamily="18" charset="0"/>
              </a:rPr>
              <a:t>et al., Deep Learning for Healthcare Recommendation Systems: A Survey, IEEE Access, Volume 10, 2022. </a:t>
            </a:r>
          </a:p>
          <a:p>
            <a:pPr marL="0" marR="0" lvl="0" indent="0" algn="just" defTabSz="503555" rtl="0" fontAlgn="base" latinLnBrk="0">
              <a:lnSpc>
                <a:spcPct val="100000"/>
              </a:lnSpc>
              <a:buClrTx/>
              <a:buSzTx/>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2] Kumar </a:t>
            </a:r>
            <a:r>
              <a:rPr lang="en-IN" sz="1800" dirty="0">
                <a:latin typeface="Times New Roman" panose="02020603050405020304" pitchFamily="18" charset="0"/>
                <a:cs typeface="Times New Roman" panose="02020603050405020304" pitchFamily="18" charset="0"/>
              </a:rPr>
              <a:t>et al., Healthcare Recommendation Systems: A Systematic Review, Journal of Healthcare Engineering, Volume 2022, 2022. </a:t>
            </a:r>
          </a:p>
          <a:p>
            <a:pPr marL="0" marR="0" lvl="0" indent="0" algn="just" defTabSz="503555" rtl="0" fontAlgn="base" latinLnBrk="0">
              <a:lnSpc>
                <a:spcPct val="100000"/>
              </a:lnSpc>
              <a:buClrTx/>
              <a:buSzTx/>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3] Lee </a:t>
            </a:r>
            <a:r>
              <a:rPr lang="en-IN" sz="1800" dirty="0">
                <a:latin typeface="Times New Roman" panose="02020603050405020304" pitchFamily="18" charset="0"/>
                <a:cs typeface="Times New Roman" panose="02020603050405020304" pitchFamily="18" charset="0"/>
              </a:rPr>
              <a:t>et al., AI-Powered Personalized Medicine: A Survey of Healthcare Recommendation Systems, Artificial Intelligence Review, Volume 55, 2022. </a:t>
            </a:r>
          </a:p>
          <a:p>
            <a:pPr marL="0" marR="0" lvl="0" indent="0" algn="just" defTabSz="503555" rtl="0" fontAlgn="base" latinLnBrk="0">
              <a:lnSpc>
                <a:spcPct val="100000"/>
              </a:lnSpc>
              <a:buClrTx/>
              <a:buSzTx/>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[4] </a:t>
            </a:r>
            <a:r>
              <a:rPr lang="en-IN" sz="1800" dirty="0" err="1">
                <a:latin typeface="Times New Roman" panose="02020603050405020304" pitchFamily="18" charset="0"/>
                <a:cs typeface="Times New Roman" panose="02020603050405020304" pitchFamily="18" charset="0"/>
              </a:rPr>
              <a:t>Saibene</a:t>
            </a:r>
            <a:r>
              <a:rPr lang="en-IN" sz="1800" dirty="0">
                <a:latin typeface="Times New Roman" panose="02020603050405020304" pitchFamily="18" charset="0"/>
                <a:cs typeface="Times New Roman" panose="02020603050405020304" pitchFamily="18" charset="0"/>
              </a:rPr>
              <a:t>, A., </a:t>
            </a:r>
            <a:r>
              <a:rPr lang="en-IN" sz="1800" dirty="0" err="1">
                <a:latin typeface="Times New Roman" panose="02020603050405020304" pitchFamily="18" charset="0"/>
                <a:cs typeface="Times New Roman" panose="02020603050405020304" pitchFamily="18" charset="0"/>
              </a:rPr>
              <a:t>Assale</a:t>
            </a:r>
            <a:r>
              <a:rPr lang="en-IN" sz="1800" dirty="0">
                <a:latin typeface="Times New Roman" panose="02020603050405020304" pitchFamily="18" charset="0"/>
                <a:cs typeface="Times New Roman" panose="02020603050405020304" pitchFamily="18" charset="0"/>
              </a:rPr>
              <a:t>, M., &amp; </a:t>
            </a:r>
            <a:r>
              <a:rPr lang="en-IN" sz="1800" dirty="0" err="1">
                <a:latin typeface="Times New Roman" panose="02020603050405020304" pitchFamily="18" charset="0"/>
                <a:cs typeface="Times New Roman" panose="02020603050405020304" pitchFamily="18" charset="0"/>
              </a:rPr>
              <a:t>Giltri</a:t>
            </a:r>
            <a:r>
              <a:rPr lang="en-IN" sz="1800" dirty="0">
                <a:latin typeface="Times New Roman" panose="02020603050405020304" pitchFamily="18" charset="0"/>
                <a:cs typeface="Times New Roman" panose="02020603050405020304" pitchFamily="18" charset="0"/>
              </a:rPr>
              <a:t>, M., Expert systems: Definitions, advantages and issues in medical field applications, Expert Systems with Applications, Volume 177, Page 114900, 2021. </a:t>
            </a:r>
          </a:p>
          <a:p>
            <a:pPr marL="0" marR="0" lvl="0" indent="0" algn="just" defTabSz="503555" rtl="0" fontAlgn="base" latinLnBrk="0">
              <a:lnSpc>
                <a:spcPct val="100000"/>
              </a:lnSpc>
              <a:buClrTx/>
              <a:buSzTx/>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[5] Chen et al., </a:t>
            </a:r>
            <a:r>
              <a:rPr lang="en-IN" sz="1800" dirty="0" err="1">
                <a:latin typeface="Times New Roman" panose="02020603050405020304" pitchFamily="18" charset="0"/>
                <a:cs typeface="Times New Roman" panose="02020603050405020304" pitchFamily="18" charset="0"/>
              </a:rPr>
              <a:t>HealthRec</a:t>
            </a:r>
            <a:r>
              <a:rPr lang="en-IN" sz="1800" dirty="0">
                <a:latin typeface="Times New Roman" panose="02020603050405020304" pitchFamily="18" charset="0"/>
                <a:cs typeface="Times New Roman" panose="02020603050405020304" pitchFamily="18" charset="0"/>
              </a:rPr>
              <a:t>: A Deep Learning-Based Healthcare Recommendation System, IEEE Transactions on Neural Networks and Learning Systems, Volume 30, 2019. </a:t>
            </a:r>
          </a:p>
          <a:p>
            <a:pPr marL="0" marR="0" lvl="0" indent="0" algn="just" defTabSz="503555" rtl="0" fontAlgn="base" latinLnBrk="0">
              <a:lnSpc>
                <a:spcPct val="100000"/>
              </a:lnSpc>
              <a:buClrTx/>
              <a:buSzTx/>
              <a:buFont typeface="Arial" panose="020B0604020202020204" pitchFamily="34" charset="0"/>
              <a:buNone/>
            </a:pPr>
            <a:r>
              <a:rPr lang="en-IN" sz="1800" dirty="0">
                <a:latin typeface="Times New Roman" panose="02020603050405020304" pitchFamily="18" charset="0"/>
                <a:cs typeface="Times New Roman" panose="02020603050405020304" pitchFamily="18" charset="0"/>
              </a:rPr>
              <a:t>[</a:t>
            </a:r>
            <a:r>
              <a:rPr lang="en-IN" sz="1800" dirty="0" smtClean="0">
                <a:latin typeface="Times New Roman" panose="02020603050405020304" pitchFamily="18" charset="0"/>
                <a:cs typeface="Times New Roman" panose="02020603050405020304" pitchFamily="18" charset="0"/>
              </a:rPr>
              <a:t>6] Abu-Nasser</a:t>
            </a:r>
            <a:r>
              <a:rPr lang="en-IN" sz="1800" dirty="0">
                <a:latin typeface="Times New Roman" panose="02020603050405020304" pitchFamily="18" charset="0"/>
                <a:cs typeface="Times New Roman" panose="02020603050405020304" pitchFamily="18" charset="0"/>
              </a:rPr>
              <a:t>, B., Medical expert systems survey, International Journal of Engineering and Information Systems (IJEAIS), Volume 1(7), Pages 218-224, 2017</a:t>
            </a:r>
            <a:r>
              <a:rPr lang="en-US" altLang="en-US" sz="18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ea"/>
              </a:rPr>
              <a:t/>
            </a:r>
            <a:br>
              <a:rPr lang="en-US" altLang="en-US" sz="18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ea"/>
              </a:rPr>
            </a:br>
            <a:endParaRPr lang="en-US" altLang="en-US" sz="1800" noProof="0" dirty="0">
              <a:ln>
                <a:noFill/>
              </a:ln>
              <a:solidFill>
                <a:sysClr val="windowText" lastClr="000000"/>
              </a:solidFill>
              <a:effectLst/>
              <a:uLnTx/>
              <a:uFillTx/>
              <a:latin typeface="Times New Roman" panose="02020603050405020304" pitchFamily="18" charset="0"/>
              <a:cs typeface="Times New Roman" panose="02020603050405020304" pitchFamily="18" charset="0"/>
              <a:sym typeface="+mn-ea"/>
            </a:endParaRPr>
          </a:p>
          <a:p>
            <a:pPr marL="0" marR="0" lvl="0" indent="0" algn="l" defTabSz="503555" rtl="0" fontAlgn="base" latinLnBrk="0">
              <a:lnSpc>
                <a:spcPct val="100000"/>
              </a:lnSpc>
              <a:buClrTx/>
              <a:buSzTx/>
              <a:buFont typeface="Arial" panose="020B0604020202020204" pitchFamily="34" charset="0"/>
              <a:buNone/>
            </a:pPr>
            <a:endParaRPr kumimoji="0" lang="en-US" altLang="en-US" sz="1800" u="none" strike="noStrike" kern="1200" cap="none" spc="0" normalizeH="0" baseline="0" noProof="0" dirty="0">
              <a:ln>
                <a:noFill/>
              </a:ln>
              <a:solidFill>
                <a:sysClr val="windowText" lastClr="000000"/>
              </a:solidFill>
              <a:effectLst/>
              <a:uLnTx/>
              <a:uFillTx/>
              <a:latin typeface="Times New Roman" panose="02020603050405020304" pitchFamily="16" charset="0"/>
              <a:ea typeface="+mn-ea"/>
              <a:cs typeface="Times New Roman" panose="02020603050405020304" pitchFamily="16" charset="0"/>
            </a:endParaRPr>
          </a:p>
          <a:p>
            <a:pPr marL="0" marR="0" lvl="0" indent="0" algn="l" defTabSz="503555" rtl="0" fontAlgn="base" latinLnBrk="0">
              <a:lnSpc>
                <a:spcPct val="100000"/>
              </a:lnSpc>
              <a:buClrTx/>
              <a:buSzTx/>
              <a:buFont typeface="Arial" panose="020B0604020202020204" pitchFamily="34" charset="0"/>
              <a:buNone/>
            </a:pPr>
            <a:endParaRPr lang="en-GB" altLang="en-US" sz="1800" dirty="0">
              <a:solidFill>
                <a:srgbClr val="000000"/>
              </a:solidFill>
              <a:latin typeface="Source Sans Pro" pitchFamily="34"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
          <p:cNvSpPr/>
          <p:nvPr/>
        </p:nvSpPr>
        <p:spPr>
          <a:xfrm>
            <a:off x="647700" y="3057525"/>
            <a:ext cx="9070975" cy="1262063"/>
          </a:xfrm>
          <a:prstGeom prst="rect">
            <a:avLst/>
          </a:prstGeom>
          <a:noFill/>
          <a:ln w="9525">
            <a:noFill/>
          </a:ln>
        </p:spPr>
        <p:txBody>
          <a:bodyPr lIns="0" tIns="31680" rIns="0" bIns="0" anchor="ctr" anchorCtr="0"/>
          <a:lstStyle/>
          <a:p>
            <a:pPr algn="ctr" defTabSz="457200" eaLnBrk="1" hangingPunct="1">
              <a:lnSpc>
                <a:spcPct val="93000"/>
              </a:lnSpc>
              <a:buClr>
                <a:srgbClr val="000000"/>
              </a:buClr>
              <a:buSzPct val="100000"/>
              <a:buFont typeface="Times New Roman" panose="02020603050405020304" pitchFamily="16" charset="0"/>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r>
              <a:rPr lang="en-IN" altLang="en-US" sz="3600" b="1" dirty="0">
                <a:solidFill>
                  <a:srgbClr val="000000"/>
                </a:solidFill>
                <a:latin typeface="Times New Roman" panose="02020603050405020304" pitchFamily="16" charset="0"/>
                <a:cs typeface="DejaVu Sans" charset="0"/>
              </a:rPr>
              <a:t>Thank You...!!</a:t>
            </a:r>
            <a:endParaRPr lang="en-IN" altLang="en-US" sz="3600" b="1" dirty="0">
              <a:solidFill>
                <a:srgbClr val="000000"/>
              </a:solidFill>
              <a:latin typeface="Times New Roman" panose="02020603050405020304" pitchFamily="16" charset="0"/>
              <a:ea typeface="DejaVu Sans"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Introduction</a:t>
            </a:r>
          </a:p>
        </p:txBody>
      </p:sp>
      <p:sp>
        <p:nvSpPr>
          <p:cNvPr id="2" name="Content Placeholder 2"/>
          <p:cNvSpPr txBox="1"/>
          <p:nvPr/>
        </p:nvSpPr>
        <p:spPr bwMode="auto">
          <a:xfrm>
            <a:off x="412750" y="1563688"/>
            <a:ext cx="8227962" cy="5535613"/>
          </a:xfrm>
          <a:prstGeom prst="rect">
            <a:avLst/>
          </a:prstGeom>
          <a:noFill/>
          <a:ln>
            <a:noFill/>
          </a:ln>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1600" kern="1200">
                <a:solidFill>
                  <a:schemeClr val="tx1"/>
                </a:solidFill>
                <a:latin typeface="Source Sans Pro" pitchFamily="34" charset="0"/>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just" defTabSz="914400">
              <a:defRPr/>
            </a:pPr>
            <a:r>
              <a:rPr kumimoji="0" lang="en-US" altLang="en-US" sz="1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Revolutionary Healthcare Shift: </a:t>
            </a:r>
            <a:r>
              <a:rPr kumimoji="0" lang="en-US" altLang="en-US" sz="18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The AI-powered Medical E-Card System is leading a major transformation in healthcare.</a:t>
            </a:r>
          </a:p>
          <a:p>
            <a:pPr algn="just" defTabSz="914400">
              <a:defRPr/>
            </a:pPr>
            <a:r>
              <a:rPr kumimoji="0" lang="en-US" altLang="en-US" sz="1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AI-Enhanced Referral Process: </a:t>
            </a:r>
            <a:r>
              <a:rPr kumimoji="0" lang="en-US" altLang="en-US" sz="18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Utilizes advanced AI to streamline and improve specialist care referrals.</a:t>
            </a:r>
          </a:p>
          <a:p>
            <a:pPr algn="just" defTabSz="914400">
              <a:defRPr/>
            </a:pPr>
            <a:r>
              <a:rPr kumimoji="0" lang="en-US" altLang="en-US" sz="1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Comprehensive Digital Repository: </a:t>
            </a:r>
            <a:r>
              <a:rPr kumimoji="0" lang="en-US" altLang="en-US" sz="18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Serves as a digital repository for detailed patient data, including medical histories, diagnostic results, and ongoing treatments.</a:t>
            </a:r>
          </a:p>
          <a:p>
            <a:pPr algn="just" defTabSz="914400">
              <a:defRPr/>
            </a:pPr>
            <a:r>
              <a:rPr kumimoji="0" lang="en-US" altLang="en-US" sz="1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Real-Time Data Analysis: </a:t>
            </a:r>
            <a:r>
              <a:rPr kumimoji="0" lang="en-US" altLang="en-US" sz="18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Processes and analyzes vast amounts of patient data in real-time for accurate and timely specialist recommendations.</a:t>
            </a:r>
          </a:p>
          <a:p>
            <a:pPr algn="just" defTabSz="914400">
              <a:defRPr/>
            </a:pPr>
            <a:r>
              <a:rPr kumimoji="0" lang="en-US" altLang="en-US" sz="18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Enhanced Patient Care: </a:t>
            </a:r>
            <a:r>
              <a:rPr kumimoji="0" lang="en-US" altLang="en-US" sz="180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Improves the efficiency and accuracy of connecting patients with the right specialists based on comprehensive data.</a:t>
            </a:r>
          </a:p>
          <a:p>
            <a:pPr algn="just" defTabSz="914400">
              <a:defRPr/>
            </a:pPr>
            <a:endParaRPr kumimoji="0" lang="en-US" altLang="en-US" sz="20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endParaRPr kumimoji="0" lang="en-US" altLang="en-US" sz="2000" b="1"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a:p>
            <a:pPr marL="342900" marR="0" lvl="0" indent="-342900" algn="just" defTabSz="914400" rtl="0" eaLnBrk="0" fontAlgn="base" latinLnBrk="0" hangingPunct="0">
              <a:lnSpc>
                <a:spcPct val="100000"/>
              </a:lnSpc>
              <a:spcBef>
                <a:spcPct val="20000"/>
              </a:spcBef>
              <a:spcAft>
                <a:spcPct val="0"/>
              </a:spcAft>
              <a:buClrTx/>
              <a:buSzTx/>
              <a:buFont typeface="Arial" panose="020B0604020202020204" pitchFamily="34" charset="0"/>
              <a:buChar char="•"/>
              <a:defRPr/>
            </a:pPr>
            <a:endParaRPr kumimoji="0" lang="en-US" altLang="en-US" sz="2000" b="1" i="0" u="none" strike="noStrike" kern="1200" cap="none" spc="0" normalizeH="0" baseline="0" noProof="0" dirty="0">
              <a:ln>
                <a:noFill/>
              </a:ln>
              <a:solidFill>
                <a:sysClr val="windowText" lastClr="000000"/>
              </a:solidFill>
              <a:effectLst/>
              <a:uLnTx/>
              <a:uFillTx/>
              <a:latin typeface="Source Sans Pro" pitchFamily="34" charset="0"/>
              <a:ea typeface="+mn-ea"/>
              <a:cs typeface="+mn-cs"/>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xmlns="" id="{3CE52E49-B019-509E-EB41-97B73675CD29}"/>
              </a:ext>
            </a:extLst>
          </p:cNvPr>
          <p:cNvSpPr txBox="1"/>
          <p:nvPr/>
        </p:nvSpPr>
        <p:spPr>
          <a:xfrm>
            <a:off x="719832" y="594349"/>
            <a:ext cx="7632848" cy="637097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Motivation:</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the efficiency and accuracy of the specialist referral process.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Ensure patients are quickly and accurately connected with the most appropriate specialists.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Leverage AI to analyze complex medical data for personalized recommendations.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Integrate diverse data sources, such as medical history and genetics, to support personalized medicine.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 patient outcomes by providing timely and relevant care.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Facilitate the shift towards data-driven, personalized healthcare solutions.</a:t>
            </a:r>
          </a:p>
          <a:p>
            <a:pPr algn="just"/>
            <a:r>
              <a:rPr lang="en-US" sz="2400" b="1" dirty="0">
                <a:latin typeface="Times New Roman" panose="02020603050405020304" pitchFamily="18" charset="0"/>
                <a:cs typeface="Times New Roman" panose="02020603050405020304" pitchFamily="18" charset="0"/>
              </a:rPr>
              <a:t>Objective:</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Develop a seamless, efficient, and accurate tool for personalized specialist referrals.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Automatically analyze patient data to match individuals with the right medical experts.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 patient care by ensuring appropriate and timely specialist recommendations.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Improve the overall efficiency of the healthcare process by reducing referral time and effort.</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Minimize errors in the referral process.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Support the integration of personalized medicine into everyday clinical practice.</a:t>
            </a:r>
          </a:p>
        </p:txBody>
      </p:sp>
    </p:spTree>
    <p:extLst>
      <p:ext uri="{BB962C8B-B14F-4D97-AF65-F5344CB8AC3E}">
        <p14:creationId xmlns:p14="http://schemas.microsoft.com/office/powerpoint/2010/main" val="1653559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359792" y="-2572"/>
            <a:ext cx="9070975" cy="990427"/>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Literature Survey of the existing system</a:t>
            </a: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8435" name="Rectangle 2"/>
          <p:cNvSpPr>
            <a:spLocks noChangeArrowheads="1"/>
          </p:cNvSpPr>
          <p:nvPr/>
        </p:nvSpPr>
        <p:spPr bwMode="auto">
          <a:xfrm>
            <a:off x="575628" y="1403350"/>
            <a:ext cx="8065083" cy="5544839"/>
          </a:xfrm>
          <a:prstGeom prst="rect">
            <a:avLst/>
          </a:prstGeom>
          <a:noFill/>
          <a:ln>
            <a:noFill/>
          </a:ln>
        </p:spPr>
        <p:txBody>
          <a:bodyPr lIns="0" tIns="21240" rIns="0" bIns="0"/>
          <a:lstStyle>
            <a:lvl1pPr marL="10795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1pPr>
            <a:lvl2pPr marL="742950" indent="-28575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2pPr>
            <a:lvl3pPr marL="11430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3pPr>
            <a:lvl4pPr marL="16002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4pPr>
            <a:lvl5pPr marL="2057400" indent="-22860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5pPr>
            <a:lvl6pPr marL="25146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6pPr>
            <a:lvl7pPr marL="29718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7pPr>
            <a:lvl8pPr marL="34290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8pPr>
            <a:lvl9pPr marL="3886200" indent="-228600" defTabSz="457200" eaLnBrk="0" fontAlgn="base" hangingPunct="0">
              <a:spcBef>
                <a:spcPct val="0"/>
              </a:spcBef>
              <a:spcAft>
                <a:spcPct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Trebuchet MS" panose="020B0603020202020204" pitchFamily="34" charset="0"/>
              </a:defRPr>
            </a:lvl9pPr>
          </a:lstStyle>
          <a:p>
            <a:pPr marL="0" marR="0" lvl="0" algn="just" defTabSz="503555" rtl="0" fontAlgn="base" latinLnBrk="0">
              <a:lnSpc>
                <a:spcPct val="100000"/>
              </a:lnSpc>
              <a:buClrTx/>
              <a:buSzTx/>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ndParaRPr>
          </a:p>
          <a:p>
            <a:pPr marL="0" marR="0" lvl="0" algn="just" defTabSz="503555" rtl="0" fontAlgn="base" latinLnBrk="0">
              <a:lnSpc>
                <a:spcPct val="100000"/>
              </a:lnSpc>
              <a:buClrTx/>
              <a:buSzTx/>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u="none" strike="noStrike" kern="1200" cap="none" spc="0" normalizeH="0" baseline="0" noProof="0" dirty="0">
              <a:ln>
                <a:noFill/>
              </a:ln>
              <a:solidFill>
                <a:sysClr val="windowText" lastClr="000000"/>
              </a:solidFill>
              <a:effectLst/>
              <a:uLnTx/>
              <a:uFillTx/>
              <a:latin typeface="Source Sans Pro" pitchFamily="34" charset="0"/>
              <a:ea typeface="+mn-ea"/>
            </a:endParaRPr>
          </a:p>
          <a:p>
            <a:pPr marL="285750" marR="0" lvl="0" indent="-285750" algn="l" defTabSz="503555" rtl="0" fontAlgn="base" latinLnBrk="0">
              <a:lnSpc>
                <a:spcPct val="100000"/>
              </a:lnSpc>
              <a:buClrTx/>
              <a:buSzTx/>
              <a:buFont typeface="Arial" panose="020B0604020202020204" pitchFamily="34" charset="0"/>
              <a:buChar char="•"/>
            </a:pPr>
            <a:endParaRPr kumimoji="0" lang="en-US" altLang="en-US" sz="1800" b="0" i="0" u="none" strike="noStrike" kern="1200" cap="none" spc="0" normalizeH="0" baseline="0" noProof="0" dirty="0">
              <a:ln>
                <a:noFill/>
              </a:ln>
              <a:solidFill>
                <a:sysClr val="windowText" lastClr="000000"/>
              </a:solidFill>
              <a:effectLst/>
              <a:uLnTx/>
              <a:uFillTx/>
              <a:latin typeface="Source Sans Pro" pitchFamily="34" charset="0"/>
              <a:ea typeface="+mn-ea"/>
            </a:endParaRPr>
          </a:p>
        </p:txBody>
      </p:sp>
      <p:graphicFrame>
        <p:nvGraphicFramePr>
          <p:cNvPr id="2" name="Table 1">
            <a:extLst>
              <a:ext uri="{FF2B5EF4-FFF2-40B4-BE49-F238E27FC236}">
                <a16:creationId xmlns:a16="http://schemas.microsoft.com/office/drawing/2014/main" xmlns="" id="{C44B2C0B-D811-A42B-DB86-BA5810F55DDE}"/>
              </a:ext>
            </a:extLst>
          </p:cNvPr>
          <p:cNvGraphicFramePr>
            <a:graphicFrameLocks noGrp="1"/>
          </p:cNvGraphicFramePr>
          <p:nvPr>
            <p:extLst>
              <p:ext uri="{D42A27DB-BD31-4B8C-83A1-F6EECF244321}">
                <p14:modId xmlns:p14="http://schemas.microsoft.com/office/powerpoint/2010/main" val="4228308176"/>
              </p:ext>
            </p:extLst>
          </p:nvPr>
        </p:nvGraphicFramePr>
        <p:xfrm>
          <a:off x="0" y="539477"/>
          <a:ext cx="10080625" cy="6731102"/>
        </p:xfrm>
        <a:graphic>
          <a:graphicData uri="http://schemas.openxmlformats.org/drawingml/2006/table">
            <a:tbl>
              <a:tblPr firstRow="1" bandRow="1">
                <a:tableStyleId>{5C22544A-7EE6-4342-B048-85BDC9FD1C3A}</a:tableStyleId>
              </a:tblPr>
              <a:tblGrid>
                <a:gridCol w="2268141">
                  <a:extLst>
                    <a:ext uri="{9D8B030D-6E8A-4147-A177-3AD203B41FA5}">
                      <a16:colId xmlns:a16="http://schemas.microsoft.com/office/drawing/2014/main" xmlns="" val="3288760202"/>
                    </a:ext>
                  </a:extLst>
                </a:gridCol>
                <a:gridCol w="3060203">
                  <a:extLst>
                    <a:ext uri="{9D8B030D-6E8A-4147-A177-3AD203B41FA5}">
                      <a16:colId xmlns:a16="http://schemas.microsoft.com/office/drawing/2014/main" xmlns="" val="1319797049"/>
                    </a:ext>
                  </a:extLst>
                </a:gridCol>
                <a:gridCol w="2520280">
                  <a:extLst>
                    <a:ext uri="{9D8B030D-6E8A-4147-A177-3AD203B41FA5}">
                      <a16:colId xmlns:a16="http://schemas.microsoft.com/office/drawing/2014/main" xmlns="" val="2576751729"/>
                    </a:ext>
                  </a:extLst>
                </a:gridCol>
                <a:gridCol w="2232001">
                  <a:extLst>
                    <a:ext uri="{9D8B030D-6E8A-4147-A177-3AD203B41FA5}">
                      <a16:colId xmlns:a16="http://schemas.microsoft.com/office/drawing/2014/main" xmlns="" val="3873591873"/>
                    </a:ext>
                  </a:extLst>
                </a:gridCol>
              </a:tblGrid>
              <a:tr h="398526">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Research Paper</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Summary</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Limitation</a:t>
                      </a:r>
                    </a:p>
                  </a:txBody>
                  <a:tcPr/>
                </a:tc>
                <a:tc>
                  <a:txBody>
                    <a:bodyPr/>
                    <a:lstStyle/>
                    <a:p>
                      <a:pPr algn="ctr"/>
                      <a:r>
                        <a:rPr lang="en-IN" sz="2000" dirty="0">
                          <a:solidFill>
                            <a:schemeClr val="tx1"/>
                          </a:solidFill>
                          <a:latin typeface="Times New Roman" panose="02020603050405020304" pitchFamily="18" charset="0"/>
                          <a:cs typeface="Times New Roman" panose="02020603050405020304" pitchFamily="18" charset="0"/>
                        </a:rPr>
                        <a:t>Adaption</a:t>
                      </a:r>
                    </a:p>
                  </a:txBody>
                  <a:tcPr/>
                </a:tc>
                <a:extLst>
                  <a:ext uri="{0D108BD9-81ED-4DB2-BD59-A6C34878D82A}">
                    <a16:rowId xmlns:a16="http://schemas.microsoft.com/office/drawing/2014/main" xmlns="" val="2027968240"/>
                  </a:ext>
                </a:extLst>
              </a:tr>
              <a:tr h="2023288">
                <a:tc>
                  <a:txBody>
                    <a:bodyPr/>
                    <a:lstStyle/>
                    <a:p>
                      <a:pPr algn="l">
                        <a:lnSpc>
                          <a:spcPct val="100000"/>
                        </a:lnSpc>
                      </a:pPr>
                      <a:r>
                        <a:rPr lang="en-US" sz="1800" b="1" dirty="0">
                          <a:latin typeface="Times New Roman" panose="02020603050405020304" pitchFamily="18" charset="0"/>
                          <a:cs typeface="Times New Roman" panose="02020603050405020304" pitchFamily="18" charset="0"/>
                        </a:rPr>
                        <a:t>Deep Learning for Healthcare Recommendation Systems: A Survey</a:t>
                      </a:r>
                    </a:p>
                    <a:p>
                      <a:pPr algn="l">
                        <a:lnSpc>
                          <a:spcPct val="100000"/>
                        </a:lnSpc>
                      </a:pPr>
                      <a:r>
                        <a:rPr lang="en-US" sz="1800" b="1" dirty="0">
                          <a:latin typeface="Times New Roman" panose="02020603050405020304" pitchFamily="18" charset="0"/>
                          <a:cs typeface="Times New Roman" panose="02020603050405020304" pitchFamily="18" charset="0"/>
                        </a:rPr>
                        <a:t>(2022)</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Xiao et al. review deep learning in healthcare, focusing on diagnosis, treatment, and personalized medicine, while addressing data privacy and interpretability challenges.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Data </a:t>
                      </a:r>
                      <a:r>
                        <a:rPr lang="en-US" sz="1800" dirty="0">
                          <a:latin typeface="Times New Roman" panose="02020603050405020304" pitchFamily="18" charset="0"/>
                          <a:cs typeface="Times New Roman" panose="02020603050405020304" pitchFamily="18" charset="0"/>
                        </a:rPr>
                        <a:t>privacy, large dataset needs, model interpretability, generalizability, and potential bias.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Challenges </a:t>
                      </a:r>
                      <a:r>
                        <a:rPr lang="en-US" sz="1800" dirty="0">
                          <a:latin typeface="Times New Roman" panose="02020603050405020304" pitchFamily="18" charset="0"/>
                          <a:cs typeface="Times New Roman" panose="02020603050405020304" pitchFamily="18" charset="0"/>
                        </a:rPr>
                        <a:t>in adapting deep learning to healthcare, including data privacy, dataset size, interpretability, and bias.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370404183"/>
                  </a:ext>
                </a:extLst>
              </a:tr>
              <a:tr h="2023288">
                <a:tc>
                  <a:txBody>
                    <a:bodyPr/>
                    <a:lstStyle/>
                    <a:p>
                      <a:r>
                        <a:rPr lang="en-US" sz="1800" b="1" dirty="0">
                          <a:latin typeface="Times New Roman" panose="02020603050405020304" pitchFamily="18" charset="0"/>
                          <a:cs typeface="Times New Roman" panose="02020603050405020304" pitchFamily="18" charset="0"/>
                        </a:rPr>
                        <a:t>Healthcare Recommendation Systems: A Systematic Review</a:t>
                      </a:r>
                      <a:endParaRPr lang="en-US"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(2022)</a:t>
                      </a:r>
                    </a:p>
                  </a:txBody>
                  <a:tcPr/>
                </a:tc>
                <a:tc>
                  <a:txBody>
                    <a:bodyPr/>
                    <a:lstStyle/>
                    <a:p>
                      <a:r>
                        <a:rPr lang="en-US" sz="1800" dirty="0">
                          <a:latin typeface="Times New Roman" panose="02020603050405020304" pitchFamily="18" charset="0"/>
                          <a:cs typeface="Times New Roman" panose="02020603050405020304" pitchFamily="18" charset="0"/>
                        </a:rPr>
                        <a:t>Kumar et al. review healthcare recommendation systems, highlighting collaborative and content-based filtering methods along with challenges like data quality and privacy.</a:t>
                      </a:r>
                    </a:p>
                    <a:p>
                      <a:endParaRPr lang="en-IN" sz="1800" b="1" dirty="0"/>
                    </a:p>
                  </a:txBody>
                  <a:tcPr/>
                </a:tc>
                <a:tc>
                  <a:txBody>
                    <a:bodyPr/>
                    <a:lstStyle/>
                    <a:p>
                      <a:r>
                        <a:rPr lang="en-US" sz="1800" dirty="0" smtClean="0">
                          <a:latin typeface="Times New Roman" panose="02020603050405020304" pitchFamily="18" charset="0"/>
                          <a:cs typeface="Times New Roman" panose="02020603050405020304" pitchFamily="18" charset="0"/>
                        </a:rPr>
                        <a:t>In </a:t>
                      </a:r>
                      <a:r>
                        <a:rPr lang="en-US" sz="1800" dirty="0">
                          <a:latin typeface="Times New Roman" panose="02020603050405020304" pitchFamily="18" charset="0"/>
                          <a:cs typeface="Times New Roman" panose="02020603050405020304" pitchFamily="18" charset="0"/>
                        </a:rPr>
                        <a:t>healthcare recommendation systems, including data quality, privacy, and interpretability issues.</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Challenges </a:t>
                      </a:r>
                      <a:r>
                        <a:rPr lang="en-US" sz="1800" dirty="0">
                          <a:latin typeface="Times New Roman" panose="02020603050405020304" pitchFamily="18" charset="0"/>
                          <a:cs typeface="Times New Roman" panose="02020603050405020304" pitchFamily="18" charset="0"/>
                        </a:rPr>
                        <a:t>in adapting healthcare recommendation systems, emphasizing data quality, privacy, and interpretability.</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80367553"/>
                  </a:ext>
                </a:extLst>
              </a:tr>
              <a:tr h="2023288">
                <a:tc>
                  <a:txBody>
                    <a:bodyPr/>
                    <a:lstStyle/>
                    <a:p>
                      <a:r>
                        <a:rPr lang="en-US" sz="1800" b="1" dirty="0">
                          <a:latin typeface="Times New Roman" panose="02020603050405020304" pitchFamily="18" charset="0"/>
                          <a:cs typeface="Times New Roman" panose="02020603050405020304" pitchFamily="18" charset="0"/>
                        </a:rPr>
                        <a:t>AI-Powered Personalized Medicine: A Survey of Healthcare Recommendation Systems</a:t>
                      </a:r>
                      <a:endParaRPr lang="en-US"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(2022)</a:t>
                      </a:r>
                    </a:p>
                  </a:txBody>
                  <a:tcPr/>
                </a:tc>
                <a:tc>
                  <a:txBody>
                    <a:bodyPr/>
                    <a:lstStyle/>
                    <a:p>
                      <a:r>
                        <a:rPr lang="en-US" sz="1800" dirty="0">
                          <a:latin typeface="Times New Roman" panose="02020603050405020304" pitchFamily="18" charset="0"/>
                          <a:cs typeface="Times New Roman" panose="02020603050405020304" pitchFamily="18" charset="0"/>
                        </a:rPr>
                        <a:t>Lee et al. review AI in personalized healthcare recommendation systems, highlighting benefits like accuracy and challenges such as data privacy, bias, and interpretability.</a:t>
                      </a:r>
                    </a:p>
                    <a:p>
                      <a:endParaRPr lang="en-IN" sz="1800" b="1" dirty="0"/>
                    </a:p>
                  </a:txBody>
                  <a:tcPr/>
                </a:tc>
                <a:tc>
                  <a:txBody>
                    <a:bodyPr/>
                    <a:lstStyle/>
                    <a:p>
                      <a:r>
                        <a:rPr lang="en-US" sz="1800" dirty="0" smtClean="0">
                          <a:latin typeface="Times New Roman" panose="02020603050405020304" pitchFamily="18" charset="0"/>
                          <a:cs typeface="Times New Roman" panose="02020603050405020304" pitchFamily="18" charset="0"/>
                        </a:rPr>
                        <a:t>In</a:t>
                      </a:r>
                      <a:r>
                        <a:rPr lang="en-US" sz="1800" baseline="0" dirty="0" smtClean="0">
                          <a:latin typeface="Times New Roman" panose="02020603050405020304" pitchFamily="18" charset="0"/>
                          <a:cs typeface="Times New Roman" panose="02020603050405020304" pitchFamily="18" charset="0"/>
                        </a:rPr>
                        <a:t> </a:t>
                      </a:r>
                      <a:r>
                        <a:rPr lang="en-US" sz="1800" dirty="0" smtClean="0">
                          <a:latin typeface="Times New Roman" panose="02020603050405020304" pitchFamily="18" charset="0"/>
                          <a:cs typeface="Times New Roman" panose="02020603050405020304" pitchFamily="18" charset="0"/>
                        </a:rPr>
                        <a:t>AI-powered </a:t>
                      </a:r>
                      <a:r>
                        <a:rPr lang="en-US" sz="1800" dirty="0">
                          <a:latin typeface="Times New Roman" panose="02020603050405020304" pitchFamily="18" charset="0"/>
                          <a:cs typeface="Times New Roman" panose="02020603050405020304" pitchFamily="18" charset="0"/>
                        </a:rPr>
                        <a:t>healthcare recommendation systems, including data privacy concerns, bias, and challenges with model interpretability.</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IN" sz="1800" dirty="0" smtClean="0">
                          <a:latin typeface="Times New Roman" panose="02020603050405020304" pitchFamily="18" charset="0"/>
                          <a:cs typeface="Times New Roman" panose="02020603050405020304" pitchFamily="18" charset="0"/>
                        </a:rPr>
                        <a:t>Adaptation </a:t>
                      </a:r>
                      <a:r>
                        <a:rPr lang="en-IN" sz="1800" dirty="0">
                          <a:latin typeface="Times New Roman" panose="02020603050405020304" pitchFamily="18" charset="0"/>
                          <a:cs typeface="Times New Roman" panose="02020603050405020304" pitchFamily="18" charset="0"/>
                        </a:rPr>
                        <a:t>challenges for AI-powered healthcare recommendation systems, focusing on data privacy, bias, and model interpretability.</a:t>
                      </a:r>
                    </a:p>
                  </a:txBody>
                  <a:tcPr/>
                </a:tc>
                <a:extLst>
                  <a:ext uri="{0D108BD9-81ED-4DB2-BD59-A6C34878D82A}">
                    <a16:rowId xmlns:a16="http://schemas.microsoft.com/office/drawing/2014/main" xmlns="" val="3040327937"/>
                  </a:ext>
                </a:extLst>
              </a:tr>
            </a:tbl>
          </a:graphicData>
        </a:graphic>
      </p:graphicFrame>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4C2472-3910-C531-5366-8CAACE1209DE}"/>
              </a:ext>
            </a:extLst>
          </p:cNvPr>
          <p:cNvSpPr>
            <a:spLocks noGrp="1"/>
          </p:cNvSpPr>
          <p:nvPr>
            <p:ph type="title"/>
          </p:nvPr>
        </p:nvSpPr>
        <p:spPr>
          <a:xfrm>
            <a:off x="287784" y="0"/>
            <a:ext cx="8185223" cy="1455737"/>
          </a:xfrm>
        </p:spPr>
        <p:txBody>
          <a:bodyPr/>
          <a:lstStyle/>
          <a:p>
            <a:pPr marL="0" marR="0" lvl="0" indent="0" defTabSz="457200" rtl="0" eaLnBrk="1" fontAlgn="auto" latinLnBrk="0" hangingPunct="1">
              <a:lnSpc>
                <a:spcPct val="93000"/>
              </a:lnSpc>
              <a:spcBef>
                <a:spcPts val="0"/>
              </a:spcBef>
              <a:spcAft>
                <a:spcPts val="0"/>
              </a:spcAft>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Literature Survey of the existing system</a:t>
            </a:r>
            <a:endParaRPr lang="en-IN" sz="3600" dirty="0">
              <a:solidFill>
                <a:schemeClr val="tx1"/>
              </a:solidFill>
              <a:latin typeface="Times New Roman" panose="02020603050405020304" pitchFamily="18" charset="0"/>
              <a:cs typeface="Times New Roman" panose="02020603050405020304" pitchFamily="18" charset="0"/>
            </a:endParaRPr>
          </a:p>
        </p:txBody>
      </p:sp>
      <p:graphicFrame>
        <p:nvGraphicFramePr>
          <p:cNvPr id="5" name="Content Placeholder 4">
            <a:extLst>
              <a:ext uri="{FF2B5EF4-FFF2-40B4-BE49-F238E27FC236}">
                <a16:creationId xmlns:a16="http://schemas.microsoft.com/office/drawing/2014/main" xmlns="" id="{0FBFB585-35A6-407E-3D37-AE41032290FD}"/>
              </a:ext>
            </a:extLst>
          </p:cNvPr>
          <p:cNvGraphicFramePr>
            <a:graphicFrameLocks noGrp="1"/>
          </p:cNvGraphicFramePr>
          <p:nvPr>
            <p:ph idx="1"/>
            <p:extLst>
              <p:ext uri="{D42A27DB-BD31-4B8C-83A1-F6EECF244321}">
                <p14:modId xmlns:p14="http://schemas.microsoft.com/office/powerpoint/2010/main" val="82554057"/>
              </p:ext>
            </p:extLst>
          </p:nvPr>
        </p:nvGraphicFramePr>
        <p:xfrm>
          <a:off x="0" y="539477"/>
          <a:ext cx="10080624" cy="7020198"/>
        </p:xfrm>
        <a:graphic>
          <a:graphicData uri="http://schemas.openxmlformats.org/drawingml/2006/table">
            <a:tbl>
              <a:tblPr firstRow="1" bandRow="1">
                <a:tableStyleId>{5C22544A-7EE6-4342-B048-85BDC9FD1C3A}</a:tableStyleId>
              </a:tblPr>
              <a:tblGrid>
                <a:gridCol w="2520156">
                  <a:extLst>
                    <a:ext uri="{9D8B030D-6E8A-4147-A177-3AD203B41FA5}">
                      <a16:colId xmlns:a16="http://schemas.microsoft.com/office/drawing/2014/main" xmlns="" val="619160394"/>
                    </a:ext>
                  </a:extLst>
                </a:gridCol>
                <a:gridCol w="2520156">
                  <a:extLst>
                    <a:ext uri="{9D8B030D-6E8A-4147-A177-3AD203B41FA5}">
                      <a16:colId xmlns:a16="http://schemas.microsoft.com/office/drawing/2014/main" xmlns="" val="2999760373"/>
                    </a:ext>
                  </a:extLst>
                </a:gridCol>
                <a:gridCol w="2736304">
                  <a:extLst>
                    <a:ext uri="{9D8B030D-6E8A-4147-A177-3AD203B41FA5}">
                      <a16:colId xmlns:a16="http://schemas.microsoft.com/office/drawing/2014/main" xmlns="" val="2969574628"/>
                    </a:ext>
                  </a:extLst>
                </a:gridCol>
                <a:gridCol w="2304008">
                  <a:extLst>
                    <a:ext uri="{9D8B030D-6E8A-4147-A177-3AD203B41FA5}">
                      <a16:colId xmlns:a16="http://schemas.microsoft.com/office/drawing/2014/main" xmlns="" val="2714366187"/>
                    </a:ext>
                  </a:extLst>
                </a:gridCol>
              </a:tblGrid>
              <a:tr h="398527">
                <a:tc>
                  <a:txBody>
                    <a:bodyPr/>
                    <a:lstStyle/>
                    <a:p>
                      <a:r>
                        <a:rPr lang="en-IN" sz="2000" dirty="0">
                          <a:solidFill>
                            <a:schemeClr val="tx1"/>
                          </a:solidFill>
                          <a:latin typeface="Times New Roman" panose="02020603050405020304" pitchFamily="18" charset="0"/>
                          <a:cs typeface="Times New Roman" panose="02020603050405020304" pitchFamily="18" charset="0"/>
                        </a:rPr>
                        <a:t>Research Paper</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Summary</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Limitation</a:t>
                      </a:r>
                    </a:p>
                  </a:txBody>
                  <a:tcPr/>
                </a:tc>
                <a:tc>
                  <a:txBody>
                    <a:bodyPr/>
                    <a:lstStyle/>
                    <a:p>
                      <a:r>
                        <a:rPr lang="en-IN" sz="2000" dirty="0">
                          <a:solidFill>
                            <a:schemeClr val="tx1"/>
                          </a:solidFill>
                          <a:latin typeface="Times New Roman" panose="02020603050405020304" pitchFamily="18" charset="0"/>
                          <a:cs typeface="Times New Roman" panose="02020603050405020304" pitchFamily="18" charset="0"/>
                        </a:rPr>
                        <a:t>Adaption</a:t>
                      </a:r>
                    </a:p>
                  </a:txBody>
                  <a:tcPr/>
                </a:tc>
                <a:extLst>
                  <a:ext uri="{0D108BD9-81ED-4DB2-BD59-A6C34878D82A}">
                    <a16:rowId xmlns:a16="http://schemas.microsoft.com/office/drawing/2014/main" xmlns="" val="604935089"/>
                  </a:ext>
                </a:extLst>
              </a:tr>
              <a:tr h="2023289">
                <a:tc>
                  <a:txBody>
                    <a:bodyPr/>
                    <a:lstStyle/>
                    <a:p>
                      <a:r>
                        <a:rPr lang="en-US" sz="1800" b="1" dirty="0">
                          <a:latin typeface="Times New Roman" panose="02020603050405020304" pitchFamily="18" charset="0"/>
                          <a:cs typeface="Times New Roman" panose="02020603050405020304" pitchFamily="18" charset="0"/>
                        </a:rPr>
                        <a:t>Expert Systems: Definitions, Advantages and Issues in Medical Field Applications. (2021) </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dirty="0" err="1">
                          <a:latin typeface="Times New Roman" panose="02020603050405020304" pitchFamily="18" charset="0"/>
                          <a:cs typeface="Times New Roman" panose="02020603050405020304" pitchFamily="18" charset="0"/>
                        </a:rPr>
                        <a:t>Saibene</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Assale</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Giltri</a:t>
                      </a:r>
                      <a:r>
                        <a:rPr lang="en-US" sz="1800" dirty="0">
                          <a:latin typeface="Times New Roman" panose="02020603050405020304" pitchFamily="18" charset="0"/>
                          <a:cs typeface="Times New Roman" panose="02020603050405020304" pitchFamily="18" charset="0"/>
                        </a:rPr>
                        <a:t> review expert systems in medicine, focusing on clinical decisions and challenges like reliability and integration.</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Expert </a:t>
                      </a:r>
                      <a:r>
                        <a:rPr lang="en-US" sz="1800" dirty="0">
                          <a:latin typeface="Times New Roman" panose="02020603050405020304" pitchFamily="18" charset="0"/>
                          <a:cs typeface="Times New Roman" panose="02020603050405020304" pitchFamily="18" charset="0"/>
                        </a:rPr>
                        <a:t>systems in medicine, including reliability and integration challenges..</a:t>
                      </a:r>
                    </a:p>
                    <a:p>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Challenges </a:t>
                      </a:r>
                      <a:r>
                        <a:rPr lang="en-US" sz="1800" dirty="0">
                          <a:latin typeface="Times New Roman" panose="02020603050405020304" pitchFamily="18" charset="0"/>
                          <a:cs typeface="Times New Roman" panose="02020603050405020304" pitchFamily="18" charset="0"/>
                        </a:rPr>
                        <a:t>in adapting expert systems in medicine, focusing on reliability and clinical integration.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133549591"/>
                  </a:ext>
                </a:extLst>
              </a:tr>
              <a:tr h="2299191">
                <a:tc>
                  <a:txBody>
                    <a:bodyPr/>
                    <a:lstStyle/>
                    <a:p>
                      <a:r>
                        <a:rPr lang="en-US" sz="1800" b="1" dirty="0" err="1">
                          <a:latin typeface="Times New Roman" panose="02020603050405020304" pitchFamily="18" charset="0"/>
                          <a:cs typeface="Times New Roman" panose="02020603050405020304" pitchFamily="18" charset="0"/>
                        </a:rPr>
                        <a:t>HealthRec</a:t>
                      </a:r>
                      <a:r>
                        <a:rPr lang="en-US" sz="1800" b="1" dirty="0">
                          <a:latin typeface="Times New Roman" panose="02020603050405020304" pitchFamily="18" charset="0"/>
                          <a:cs typeface="Times New Roman" panose="02020603050405020304" pitchFamily="18" charset="0"/>
                        </a:rPr>
                        <a:t>: A Deep Learning-Based Healthcare Recommendation System (2019)</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Chen et al. explore deep learning in </a:t>
                      </a:r>
                      <a:r>
                        <a:rPr lang="en-US" sz="1800" dirty="0" err="1">
                          <a:latin typeface="Times New Roman" panose="02020603050405020304" pitchFamily="18" charset="0"/>
                          <a:cs typeface="Times New Roman" panose="02020603050405020304" pitchFamily="18" charset="0"/>
                        </a:rPr>
                        <a:t>HealthRec</a:t>
                      </a:r>
                      <a:r>
                        <a:rPr lang="en-US" sz="1800" dirty="0">
                          <a:latin typeface="Times New Roman" panose="02020603050405020304" pitchFamily="18" charset="0"/>
                          <a:cs typeface="Times New Roman" panose="02020603050405020304" pitchFamily="18" charset="0"/>
                        </a:rPr>
                        <a:t>, emphasizing treatment recommendations and prediction accuracy, while addressing data quality and integration challenges.</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I</a:t>
                      </a:r>
                      <a:r>
                        <a:rPr lang="en-US" sz="1800" dirty="0" smtClean="0">
                          <a:latin typeface="Times New Roman" panose="02020603050405020304" pitchFamily="18" charset="0"/>
                          <a:cs typeface="Times New Roman" panose="02020603050405020304" pitchFamily="18" charset="0"/>
                        </a:rPr>
                        <a:t>n </a:t>
                      </a:r>
                      <a:r>
                        <a:rPr lang="en-US" sz="1800" dirty="0">
                          <a:latin typeface="Times New Roman" panose="02020603050405020304" pitchFamily="18" charset="0"/>
                          <a:cs typeface="Times New Roman" panose="02020603050405020304" pitchFamily="18" charset="0"/>
                        </a:rPr>
                        <a:t>using deep learning for </a:t>
                      </a:r>
                      <a:r>
                        <a:rPr lang="en-US" sz="1800" dirty="0" err="1">
                          <a:latin typeface="Times New Roman" panose="02020603050405020304" pitchFamily="18" charset="0"/>
                          <a:cs typeface="Times New Roman" panose="02020603050405020304" pitchFamily="18" charset="0"/>
                        </a:rPr>
                        <a:t>HealthRec</a:t>
                      </a:r>
                      <a:r>
                        <a:rPr lang="en-US" sz="1800" dirty="0">
                          <a:latin typeface="Times New Roman" panose="02020603050405020304" pitchFamily="18" charset="0"/>
                          <a:cs typeface="Times New Roman" panose="02020603050405020304" pitchFamily="18" charset="0"/>
                        </a:rPr>
                        <a:t>, including data quality, system integration, and managing diverse patient data.</a:t>
                      </a:r>
                    </a:p>
                  </a:txBody>
                  <a:tcPr/>
                </a:tc>
                <a:tc>
                  <a:txBody>
                    <a:bodyPr/>
                    <a:lstStyle/>
                    <a:p>
                      <a:r>
                        <a:rPr lang="en-US" sz="1800" dirty="0" smtClean="0">
                          <a:latin typeface="Times New Roman" panose="02020603050405020304" pitchFamily="18" charset="0"/>
                          <a:cs typeface="Times New Roman" panose="02020603050405020304" pitchFamily="18" charset="0"/>
                        </a:rPr>
                        <a:t>Challenges </a:t>
                      </a:r>
                      <a:r>
                        <a:rPr lang="en-US" sz="1800" dirty="0">
                          <a:latin typeface="Times New Roman" panose="02020603050405020304" pitchFamily="18" charset="0"/>
                          <a:cs typeface="Times New Roman" panose="02020603050405020304" pitchFamily="18" charset="0"/>
                        </a:rPr>
                        <a:t>in adapting deep learning for </a:t>
                      </a:r>
                      <a:r>
                        <a:rPr lang="en-US" sz="1800" dirty="0" err="1">
                          <a:latin typeface="Times New Roman" panose="02020603050405020304" pitchFamily="18" charset="0"/>
                          <a:cs typeface="Times New Roman" panose="02020603050405020304" pitchFamily="18" charset="0"/>
                        </a:rPr>
                        <a:t>HealthRec</a:t>
                      </a:r>
                      <a:r>
                        <a:rPr lang="en-US" sz="1800" dirty="0">
                          <a:latin typeface="Times New Roman" panose="02020603050405020304" pitchFamily="18" charset="0"/>
                          <a:cs typeface="Times New Roman" panose="02020603050405020304" pitchFamily="18" charset="0"/>
                        </a:rPr>
                        <a:t>, including data quality, system integration, and managing diverse patient data.</a:t>
                      </a:r>
                    </a:p>
                  </a:txBody>
                  <a:tcPr/>
                </a:tc>
                <a:extLst>
                  <a:ext uri="{0D108BD9-81ED-4DB2-BD59-A6C34878D82A}">
                    <a16:rowId xmlns:a16="http://schemas.microsoft.com/office/drawing/2014/main" xmlns="" val="2636368038"/>
                  </a:ext>
                </a:extLst>
              </a:tr>
              <a:tr h="2299191">
                <a:tc>
                  <a:txBody>
                    <a:bodyPr/>
                    <a:lstStyle/>
                    <a:p>
                      <a:pPr marL="0" marR="0" lvl="0" indent="0" algn="l" defTabSz="504190" rtl="0" eaLnBrk="1" fontAlgn="auto" latinLnBrk="0" hangingPunct="1">
                        <a:lnSpc>
                          <a:spcPct val="100000"/>
                        </a:lnSpc>
                        <a:spcBef>
                          <a:spcPts val="0"/>
                        </a:spcBef>
                        <a:spcAft>
                          <a:spcPts val="0"/>
                        </a:spcAft>
                        <a:buClrTx/>
                        <a:buSzTx/>
                        <a:buFontTx/>
                        <a:buNone/>
                        <a:tabLst/>
                        <a:defRPr/>
                      </a:pPr>
                      <a:r>
                        <a:rPr lang="en-IN" sz="1800" b="1" dirty="0">
                          <a:latin typeface="Times New Roman" panose="02020603050405020304" pitchFamily="18" charset="0"/>
                          <a:cs typeface="Times New Roman" panose="02020603050405020304" pitchFamily="18" charset="0"/>
                        </a:rPr>
                        <a:t>Medical Expert Systems Survey (2017)</a:t>
                      </a:r>
                    </a:p>
                    <a:p>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Abu-Nasser surveys medical expert systems, exploring their development, applications, and effectiveness in diagnosis and treatment planning.</a:t>
                      </a:r>
                      <a:endParaRPr lang="en-IN" sz="1800" b="1"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Medical </a:t>
                      </a:r>
                      <a:r>
                        <a:rPr lang="en-US" sz="1800" dirty="0">
                          <a:latin typeface="Times New Roman" panose="02020603050405020304" pitchFamily="18" charset="0"/>
                          <a:cs typeface="Times New Roman" panose="02020603050405020304" pitchFamily="18" charset="0"/>
                        </a:rPr>
                        <a:t>expert systems, including diagnostic accuracy, system complexity, and integration challenges.</a:t>
                      </a:r>
                    </a:p>
                    <a:p>
                      <a:endParaRPr lang="en-US" sz="1800" dirty="0">
                        <a:latin typeface="Times New Roman" panose="02020603050405020304" pitchFamily="18" charset="0"/>
                        <a:cs typeface="Times New Roman" panose="02020603050405020304" pitchFamily="18" charset="0"/>
                      </a:endParaRPr>
                    </a:p>
                  </a:txBody>
                  <a:tcPr/>
                </a:tc>
                <a:tc>
                  <a:txBody>
                    <a:bodyPr/>
                    <a:lstStyle/>
                    <a:p>
                      <a:r>
                        <a:rPr lang="en-US" sz="1800" dirty="0" smtClean="0">
                          <a:latin typeface="Times New Roman" panose="02020603050405020304" pitchFamily="18" charset="0"/>
                          <a:cs typeface="Times New Roman" panose="02020603050405020304" pitchFamily="18" charset="0"/>
                        </a:rPr>
                        <a:t>Adaptation </a:t>
                      </a:r>
                      <a:r>
                        <a:rPr lang="en-US" sz="1800" dirty="0">
                          <a:latin typeface="Times New Roman" panose="02020603050405020304" pitchFamily="18" charset="0"/>
                          <a:cs typeface="Times New Roman" panose="02020603050405020304" pitchFamily="18" charset="0"/>
                        </a:rPr>
                        <a:t>challenges for medical expert systems, focusing on system complexity, integration, and diagnostic accuracy.</a:t>
                      </a:r>
                    </a:p>
                    <a:p>
                      <a:endParaRPr lang="en-US"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xmlns="" val="2747197957"/>
                  </a:ext>
                </a:extLst>
              </a:tr>
            </a:tbl>
          </a:graphicData>
        </a:graphic>
      </p:graphicFrame>
    </p:spTree>
    <p:extLst>
      <p:ext uri="{BB962C8B-B14F-4D97-AF65-F5344CB8AC3E}">
        <p14:creationId xmlns:p14="http://schemas.microsoft.com/office/powerpoint/2010/main" val="3720989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
          <p:cNvSpPr>
            <a:spLocks noChangeArrowheads="1"/>
          </p:cNvSpPr>
          <p:nvPr/>
        </p:nvSpPr>
        <p:spPr bwMode="auto">
          <a:xfrm>
            <a:off x="503238" y="301625"/>
            <a:ext cx="9070975" cy="1262063"/>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rPr>
              <a:t> </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rPr>
              <a:t>Limitations </a:t>
            </a:r>
          </a:p>
        </p:txBody>
      </p:sp>
      <p:sp>
        <p:nvSpPr>
          <p:cNvPr id="16387" name="Rectangle 2"/>
          <p:cNvSpPr/>
          <p:nvPr/>
        </p:nvSpPr>
        <p:spPr>
          <a:xfrm>
            <a:off x="503238" y="1768475"/>
            <a:ext cx="9070975" cy="4989513"/>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sp>
        <p:nvSpPr>
          <p:cNvPr id="2" name="Text Box 1"/>
          <p:cNvSpPr txBox="1"/>
          <p:nvPr/>
        </p:nvSpPr>
        <p:spPr>
          <a:xfrm>
            <a:off x="1079872" y="1809749"/>
            <a:ext cx="7344816" cy="3940175"/>
          </a:xfrm>
          <a:prstGeom prst="rect">
            <a:avLst/>
          </a:prstGeom>
          <a:noFill/>
        </p:spPr>
        <p:txBody>
          <a:bodyPr wrap="square" rtlCol="0">
            <a:noAutofit/>
          </a:bodyPr>
          <a:lstStyle/>
          <a:p>
            <a:pPr marL="285750" indent="-285750" algn="just">
              <a:buFont typeface="Arial" panose="020B0604020202020204" pitchFamily="34" charset="0"/>
              <a:buChar char="•"/>
            </a:pPr>
            <a:r>
              <a:rPr lang="en-US" b="1" dirty="0">
                <a:latin typeface="Times New Roman" panose="02020603050405020304" pitchFamily="16" charset="0"/>
                <a:cs typeface="Times New Roman" panose="02020603050405020304" pitchFamily="16" charset="0"/>
              </a:rPr>
              <a:t>Data Quality and Availability:</a:t>
            </a:r>
            <a:r>
              <a:rPr lang="en-US" dirty="0">
                <a:latin typeface="Times New Roman" panose="02020603050405020304" pitchFamily="16" charset="0"/>
                <a:cs typeface="Times New Roman" panose="02020603050405020304" pitchFamily="16" charset="0"/>
              </a:rPr>
              <a:t> These systems heavily rely on the quality and availability of data. Inaccurate or incomplete patient data can lead to erroneous recommendations.</a:t>
            </a:r>
          </a:p>
          <a:p>
            <a:pPr marL="285750" indent="-285750" algn="just">
              <a:buFont typeface="Arial" panose="020B0604020202020204" pitchFamily="34" charset="0"/>
              <a:buChar char="•"/>
            </a:pPr>
            <a:r>
              <a:rPr lang="en-US" b="1" dirty="0">
                <a:latin typeface="Times New Roman" panose="02020603050405020304" pitchFamily="16" charset="0"/>
                <a:cs typeface="Times New Roman" panose="02020603050405020304" pitchFamily="16" charset="0"/>
              </a:rPr>
              <a:t>Bias and Fairness:</a:t>
            </a:r>
            <a:r>
              <a:rPr lang="en-US" dirty="0">
                <a:latin typeface="Times New Roman" panose="02020603050405020304" pitchFamily="16" charset="0"/>
                <a:cs typeface="Times New Roman" panose="02020603050405020304" pitchFamily="16" charset="0"/>
              </a:rPr>
              <a:t> AI models can inherit biases present in the data used for training, potentially leading to unfair or inequitable recommendations across different demographic groups.</a:t>
            </a:r>
          </a:p>
          <a:p>
            <a:pPr marL="285750" indent="-285750" algn="just">
              <a:buFont typeface="Arial" panose="020B0604020202020204" pitchFamily="34" charset="0"/>
              <a:buChar char="•"/>
            </a:pPr>
            <a:r>
              <a:rPr lang="en-US" b="1" dirty="0">
                <a:latin typeface="Times New Roman" panose="02020603050405020304" pitchFamily="16" charset="0"/>
                <a:cs typeface="Times New Roman" panose="02020603050405020304" pitchFamily="16" charset="0"/>
              </a:rPr>
              <a:t>Interpretability:</a:t>
            </a:r>
            <a:r>
              <a:rPr lang="en-US" dirty="0">
                <a:latin typeface="Times New Roman" panose="02020603050405020304" pitchFamily="16" charset="0"/>
                <a:cs typeface="Times New Roman" panose="02020603050405020304" pitchFamily="16" charset="0"/>
              </a:rPr>
              <a:t> Deep learning models used in these systems often lack transparency, making it difficult for healthcare providers to understand how recommendations are generated.</a:t>
            </a:r>
            <a:endParaRPr lang="en-US" dirty="0"/>
          </a:p>
          <a:p>
            <a:pPr marL="285750" indent="-285750" algn="just">
              <a:buFont typeface="Arial" panose="020B0604020202020204" pitchFamily="34" charset="0"/>
              <a:buChar char="•"/>
            </a:pPr>
            <a:r>
              <a:rPr lang="en-US" b="1" dirty="0">
                <a:latin typeface="Times New Roman" panose="02020603050405020304" pitchFamily="16" charset="0"/>
                <a:cs typeface="Times New Roman" panose="02020603050405020304" pitchFamily="16" charset="0"/>
                <a:sym typeface="+mn-ea"/>
              </a:rPr>
              <a:t>Integration with Existing Systems:</a:t>
            </a:r>
            <a:r>
              <a:rPr lang="en-US" dirty="0">
                <a:latin typeface="Times New Roman" panose="02020603050405020304" pitchFamily="16" charset="0"/>
                <a:cs typeface="Times New Roman" panose="02020603050405020304" pitchFamily="16" charset="0"/>
                <a:sym typeface="+mn-ea"/>
              </a:rPr>
              <a:t> Compatibility and integration with existing healthcare IT infrastructure and electronic health records (EHR) systems can be challenging, affecting the adoption and usability of AI recommendations.</a:t>
            </a:r>
            <a:endParaRPr lang="en-US" dirty="0">
              <a:latin typeface="Times New Roman" panose="02020603050405020304" pitchFamily="16" charset="0"/>
              <a:cs typeface="Times New Roman" panose="02020603050405020304" pitchFamily="16" charset="0"/>
            </a:endParaRPr>
          </a:p>
          <a:p>
            <a:pPr algn="just"/>
            <a:endParaRPr lang="en-US" dirty="0">
              <a:latin typeface="Times New Roman" panose="02020603050405020304" pitchFamily="16" charset="0"/>
              <a:cs typeface="Times New Roman" panose="02020603050405020304" pitchFamily="16" charset="0"/>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1513" y="671513"/>
            <a:ext cx="6997700" cy="1455738"/>
          </a:xfrm>
        </p:spPr>
        <p:txBody>
          <a:bodyPr vert="horz" wrap="square" lIns="91440" tIns="45720" rIns="91440" bIns="45720" numCol="1" anchor="t" anchorCtr="0" compatLnSpc="1"/>
          <a:lstStyle/>
          <a:p>
            <a:pPr marL="0" marR="0" lvl="0" indent="0" algn="ctr" defTabSz="503555" rtl="0" eaLnBrk="0" fontAlgn="base" latinLnBrk="0" hangingPunct="0">
              <a:lnSpc>
                <a:spcPct val="100000"/>
              </a:lnSpc>
              <a:spcBef>
                <a:spcPct val="0"/>
              </a:spcBef>
              <a:spcAft>
                <a:spcPct val="0"/>
              </a:spcAft>
              <a:buClrTx/>
              <a:buSzTx/>
              <a:buFontTx/>
              <a:buNone/>
              <a:defRPr/>
            </a:pPr>
            <a:r>
              <a:rPr kumimoji="0" lang="en-US" alt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rPr>
              <a:t>          </a:t>
            </a:r>
            <a:r>
              <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rPr>
              <a:t> Problem statement </a:t>
            </a:r>
            <a:endParaRPr kumimoji="0" lang="en-IN"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mj-cs"/>
            </a:endParaRPr>
          </a:p>
        </p:txBody>
      </p:sp>
      <p:sp>
        <p:nvSpPr>
          <p:cNvPr id="3" name="Content Placeholder 2"/>
          <p:cNvSpPr>
            <a:spLocks noGrp="1"/>
          </p:cNvSpPr>
          <p:nvPr>
            <p:ph idx="1"/>
          </p:nvPr>
        </p:nvSpPr>
        <p:spPr>
          <a:xfrm>
            <a:off x="215900" y="1763713"/>
            <a:ext cx="8640763" cy="5616575"/>
          </a:xfrm>
        </p:spPr>
        <p:txBody>
          <a:bodyPr vert="horz" wrap="square" lIns="91440" tIns="45720" rIns="91440" bIns="45720" numCol="1" anchor="t" anchorCtr="0" compatLnSpc="1"/>
          <a:lstStyle/>
          <a:p>
            <a:pPr marL="0" marR="0" lvl="0" indent="0" algn="just" defTabSz="914400" rtl="0" eaLnBrk="0" fontAlgn="base" latinLnBrk="0" hangingPunct="0">
              <a:lnSpc>
                <a:spcPct val="100000"/>
              </a:lnSpc>
              <a:spcBef>
                <a:spcPct val="20000"/>
              </a:spcBef>
              <a:spcAft>
                <a:spcPct val="0"/>
              </a:spcAft>
              <a:buClrTx/>
              <a:buSzTx/>
              <a:buFont typeface="Arial" panose="020B0604020202020204" pitchFamily="34" charset="0"/>
              <a:buNone/>
              <a:defRPr/>
            </a:pPr>
            <a:r>
              <a:rPr lang="en-US" sz="1800" dirty="0">
                <a:latin typeface="Times New Roman" panose="02020603050405020304" pitchFamily="18" charset="0"/>
                <a:cs typeface="Times New Roman" panose="02020603050405020304" pitchFamily="18" charset="0"/>
              </a:rPr>
              <a:t>The problem statement for an AI-powered medical e-card system for specialist recommendations revolves around several key challenges. Integrating diverse data sources, such as EHRs and patient history, into a standardized and interoperable system is crucial for accurate recommendations. Ensuring high accuracy and reliability is essential to avoid delays or incorrect care. Data privacy and security must be rigorously maintained to comply with regulations. The system must also be interpretable to build trust among healthcare professionals, while addressing biases to ensure fairness. Scalability and adaptability to various medical contexts are needed, along with seamless integration into existing workflows and effective user training for successful adoption.</a:t>
            </a:r>
            <a:endParaRPr kumimoji="0" lang="en-US" altLang="en-US"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71830" y="349885"/>
            <a:ext cx="7841615" cy="830580"/>
          </a:xfrm>
        </p:spPr>
        <p:txBody>
          <a:bodyPr/>
          <a:lstStyle/>
          <a:p>
            <a:pPr algn="ctr"/>
            <a:r>
              <a:rPr lang="en-US" b="1">
                <a:solidFill>
                  <a:schemeClr val="tx1"/>
                </a:solidFill>
                <a:latin typeface="Times New Roman" panose="02020603050405020304" pitchFamily="16" charset="0"/>
                <a:cs typeface="Times New Roman" panose="02020603050405020304" pitchFamily="16" charset="0"/>
              </a:rPr>
              <a:t>Syste</a:t>
            </a:r>
            <a:r>
              <a:rPr lang="en-US" sz="3600" b="1">
                <a:solidFill>
                  <a:schemeClr val="tx1"/>
                </a:solidFill>
                <a:latin typeface="Times New Roman" panose="02020603050405020304" pitchFamily="16" charset="0"/>
                <a:cs typeface="Times New Roman" panose="02020603050405020304" pitchFamily="16" charset="0"/>
              </a:rPr>
              <a:t>m Desi</a:t>
            </a:r>
            <a:r>
              <a:rPr lang="en-US" b="1">
                <a:solidFill>
                  <a:schemeClr val="tx1"/>
                </a:solidFill>
                <a:latin typeface="Times New Roman" panose="02020603050405020304" pitchFamily="16" charset="0"/>
                <a:cs typeface="Times New Roman" panose="02020603050405020304" pitchFamily="16" charset="0"/>
              </a:rPr>
              <a:t>gn</a:t>
            </a:r>
          </a:p>
        </p:txBody>
      </p:sp>
      <p:sp>
        <p:nvSpPr>
          <p:cNvPr id="8194" name="Rectangle 1"/>
          <p:cNvSpPr>
            <a:spLocks noChangeArrowheads="1"/>
          </p:cNvSpPr>
          <p:nvPr/>
        </p:nvSpPr>
        <p:spPr bwMode="auto">
          <a:xfrm>
            <a:off x="503555" y="288925"/>
            <a:ext cx="8907145" cy="1275080"/>
          </a:xfrm>
          <a:prstGeom prst="rect">
            <a:avLst/>
          </a:prstGeom>
          <a:noFill/>
          <a:ln>
            <a:noFill/>
          </a:ln>
          <a:effectLst/>
        </p:spPr>
        <p:txBody>
          <a:bodyPr lIns="0" tIns="31680" rIns="0" bIns="0" anchor="ctr"/>
          <a:lstStyle>
            <a:lvl1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1pPr>
            <a:lvl2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2pPr>
            <a:lvl3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3pPr>
            <a:lvl4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4pPr>
            <a:lvl5pPr>
              <a:lnSpc>
                <a:spcPct val="93000"/>
              </a:lnSpc>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5pPr>
            <a:lvl6pPr marL="25146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6pPr>
            <a:lvl7pPr marL="29718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7pPr>
            <a:lvl8pPr marL="34290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8pPr>
            <a:lvl9pPr marL="3886200" indent="-228600" defTabSz="449580" eaLnBrk="0" fontAlgn="base" hangingPunct="0">
              <a:lnSpc>
                <a:spcPct val="93000"/>
              </a:lnSpc>
              <a:spcBef>
                <a:spcPct val="0"/>
              </a:spcBef>
              <a:spcAft>
                <a:spcPct val="0"/>
              </a:spcAft>
              <a:buClr>
                <a:srgbClr val="000000"/>
              </a:buClr>
              <a:buSzPct val="100000"/>
              <a:buFont typeface="Times New Roman" panose="02020603050405020304" pitchFamily="16" charset="0"/>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solidFill>
                  <a:schemeClr val="tx1"/>
                </a:solidFill>
                <a:latin typeface="Arial" panose="020B0604020202020204" pitchFamily="34" charset="0"/>
                <a:cs typeface="Noto Sans CJK SC Regular" charset="0"/>
              </a:defRPr>
            </a:lvl9pPr>
          </a:lstStyle>
          <a:p>
            <a:pPr marL="0" marR="0" lvl="0" indent="0" algn="ctr" defTabSz="457200" rtl="0" eaLnBrk="1" fontAlgn="auto" latinLnBrk="0" hangingPunct="1">
              <a:lnSpc>
                <a:spcPct val="93000"/>
              </a:lnSpc>
              <a:spcBef>
                <a:spcPts val="0"/>
              </a:spcBef>
              <a:spcAft>
                <a:spcPts val="0"/>
              </a:spcAft>
              <a:buClr>
                <a:srgbClr val="000000"/>
              </a:buClr>
              <a:buSzPct val="100000"/>
              <a:buFont typeface="Times New Roman" panose="02020603050405020304" pitchFamily="16" charset="0"/>
              <a:buNone/>
              <a:tabLst>
                <a:tab pos="448945" algn="l"/>
                <a:tab pos="898525" algn="l"/>
                <a:tab pos="1347470" algn="l"/>
                <a:tab pos="1797050" algn="l"/>
                <a:tab pos="2245995" algn="l"/>
                <a:tab pos="2695575" algn="l"/>
                <a:tab pos="3144520" algn="l"/>
                <a:tab pos="3594100" algn="l"/>
                <a:tab pos="4043045" algn="l"/>
                <a:tab pos="4492625" algn="l"/>
                <a:tab pos="4941570" algn="l"/>
                <a:tab pos="5391150" algn="l"/>
                <a:tab pos="5840095" algn="l"/>
                <a:tab pos="6289675" algn="l"/>
                <a:tab pos="6738620" algn="l"/>
                <a:tab pos="7188200" algn="l"/>
                <a:tab pos="7637145" algn="l"/>
                <a:tab pos="8086725" algn="l"/>
                <a:tab pos="8535670" algn="l"/>
                <a:tab pos="8985250" algn="l"/>
              </a:tabLst>
              <a:defRPr/>
            </a:pPr>
            <a:endParaRPr kumimoji="0" lang="en-IN" altLang="en-US" sz="3600" b="1" i="0" u="none" strike="noStrike" kern="1200" cap="none" spc="0" normalizeH="0" baseline="0" noProof="0" dirty="0">
              <a:ln>
                <a:noFill/>
              </a:ln>
              <a:solidFill>
                <a:srgbClr val="000000"/>
              </a:solidFill>
              <a:effectLst>
                <a:outerShdw blurRad="38100" dist="38100" dir="2700000" algn="tl">
                  <a:srgbClr val="000000">
                    <a:alpha val="43137"/>
                  </a:srgbClr>
                </a:outerShdw>
              </a:effectLst>
              <a:uLnTx/>
              <a:uFillTx/>
              <a:latin typeface="Times New Roman" panose="02020603050405020304" pitchFamily="16" charset="0"/>
              <a:ea typeface="+mn-ea"/>
              <a:cs typeface="DejaVu Sans" charset="0"/>
            </a:endParaRPr>
          </a:p>
        </p:txBody>
      </p:sp>
      <p:sp>
        <p:nvSpPr>
          <p:cNvPr id="19459" name="Rectangle 2"/>
          <p:cNvSpPr/>
          <p:nvPr/>
        </p:nvSpPr>
        <p:spPr>
          <a:xfrm>
            <a:off x="503238" y="2381250"/>
            <a:ext cx="9070975" cy="4989513"/>
          </a:xfrm>
          <a:prstGeom prst="rect">
            <a:avLst/>
          </a:prstGeom>
          <a:noFill/>
          <a:ln w="9525">
            <a:noFill/>
          </a:ln>
        </p:spPr>
        <p:txBody>
          <a:bodyPr lIns="0" tIns="21240" rIns="0" bIns="0"/>
          <a:lstStyle/>
          <a:p>
            <a:pPr marL="107950" defTabSz="457200" eaLnBrk="1" hangingPunct="1">
              <a:lnSpc>
                <a:spcPct val="93000"/>
              </a:lnSpc>
              <a:spcAft>
                <a:spcPts val="1415"/>
              </a:spcAft>
              <a:tabLst>
                <a:tab pos="449580" algn="l"/>
                <a:tab pos="898525" algn="l"/>
                <a:tab pos="1348105" algn="l"/>
                <a:tab pos="1797050" algn="l"/>
                <a:tab pos="2246630" algn="l"/>
                <a:tab pos="2695575" algn="l"/>
                <a:tab pos="3145155" algn="l"/>
                <a:tab pos="3594100" algn="l"/>
                <a:tab pos="4043680" algn="l"/>
                <a:tab pos="4492625" algn="l"/>
                <a:tab pos="4942205" algn="l"/>
                <a:tab pos="5391150" algn="l"/>
                <a:tab pos="5840730" algn="l"/>
                <a:tab pos="6289675" algn="l"/>
                <a:tab pos="6739255" algn="l"/>
                <a:tab pos="7188200" algn="l"/>
                <a:tab pos="7637780" algn="l"/>
                <a:tab pos="8086725" algn="l"/>
                <a:tab pos="8536305" algn="l"/>
                <a:tab pos="8985250" algn="l"/>
              </a:tabLst>
            </a:pPr>
            <a:endParaRPr lang="en-IN" altLang="en-US" sz="2400" dirty="0">
              <a:solidFill>
                <a:srgbClr val="000000"/>
              </a:solidFill>
              <a:latin typeface="Times New Roman" panose="02020603050405020304" pitchFamily="16" charset="0"/>
              <a:ea typeface="Times New Roman" panose="02020603050405020304" pitchFamily="16" charset="0"/>
            </a:endParaRPr>
          </a:p>
        </p:txBody>
      </p:sp>
      <p:pic>
        <p:nvPicPr>
          <p:cNvPr id="5" name="Picture 4">
            <a:extLst>
              <a:ext uri="{FF2B5EF4-FFF2-40B4-BE49-F238E27FC236}">
                <a16:creationId xmlns:a16="http://schemas.microsoft.com/office/drawing/2014/main" xmlns="" id="{63B63701-CA56-6075-46C8-A77D4DDF54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1840" y="1110647"/>
            <a:ext cx="7416825" cy="5922600"/>
          </a:xfrm>
          <a:prstGeom prst="rect">
            <a:avLst/>
          </a:prstGeom>
        </p:spPr>
      </p:pic>
    </p:spTree>
  </p:cSld>
  <p:clrMapOvr>
    <a:masterClrMapping/>
  </p:clrMapOvr>
  <p:transition spd="med"/>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1769</TotalTime>
  <Words>1584</Words>
  <Application>Microsoft Office PowerPoint</Application>
  <PresentationFormat>Custom</PresentationFormat>
  <Paragraphs>153</Paragraphs>
  <Slides>22</Slides>
  <Notes>9</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Facet</vt:lpstr>
      <vt:lpstr>PowerPoint Presentation</vt:lpstr>
      <vt:lpstr>PowerPoint Presentation</vt:lpstr>
      <vt:lpstr>PowerPoint Presentation</vt:lpstr>
      <vt:lpstr>PowerPoint Presentation</vt:lpstr>
      <vt:lpstr>PowerPoint Presentation</vt:lpstr>
      <vt:lpstr>Literature Survey of the existing system</vt:lpstr>
      <vt:lpstr>PowerPoint Presentation</vt:lpstr>
      <vt:lpstr>           Problem statement </vt:lpstr>
      <vt:lpstr>System Design</vt:lpstr>
      <vt:lpstr>Framework/Algorithm </vt:lpstr>
      <vt:lpstr>Implementation</vt:lpstr>
      <vt:lpstr>Technologies and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 b</dc:creator>
  <cp:lastModifiedBy>Suraj Vishwakarma</cp:lastModifiedBy>
  <cp:revision>33</cp:revision>
  <dcterms:created xsi:type="dcterms:W3CDTF">2017-10-25T08:22:00Z</dcterms:created>
  <dcterms:modified xsi:type="dcterms:W3CDTF">2024-10-03T05:33:42Z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12.0000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6</vt:i4>
  </property>
  <property fmtid="{D5CDD505-2E9C-101B-9397-08002B2CF9AE}" pid="12" name="ICV">
    <vt:lpwstr>0D512B1FA4A54D9E84C936C943B9D637_13</vt:lpwstr>
  </property>
  <property fmtid="{D5CDD505-2E9C-101B-9397-08002B2CF9AE}" pid="13" name="KSOProductBuildVer">
    <vt:lpwstr>1033-12.2.0.17119</vt:lpwstr>
  </property>
</Properties>
</file>