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7559675" cy="10691800"/>
  <p:embeddedFontLst>
    <p:embeddedFont>
      <p:font typeface="Libre Baskerville"/>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676BE28-2472-498F-AD28-0448182A10F8}">
  <a:tblStyle styleId="{3676BE28-2472-498F-AD28-0448182A10F8}" styleName="Table_0"/>
</a:tblStyleLst>
</file>

<file path=ppt/_rels/presentation.xml.rels><?xml version="1.0" encoding="UTF-8" standalone="yes"?><Relationships xmlns="http://schemas.openxmlformats.org/package/2006/relationships"><Relationship Id="rId20" Type="http://schemas.openxmlformats.org/officeDocument/2006/relationships/font" Target="fonts/LibreBaskerville-regular.fntdata"/><Relationship Id="rId11" Type="http://schemas.openxmlformats.org/officeDocument/2006/relationships/slide" Target="slides/slide6.xml"/><Relationship Id="rId22" Type="http://schemas.openxmlformats.org/officeDocument/2006/relationships/font" Target="fonts/LibreBaskerville-italic.fntdata"/><Relationship Id="rId10" Type="http://schemas.openxmlformats.org/officeDocument/2006/relationships/slide" Target="slides/slide5.xml"/><Relationship Id="rId21" Type="http://schemas.openxmlformats.org/officeDocument/2006/relationships/font" Target="fonts/LibreBaskerville-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 name="Shape 2"/>
        <p:cNvGrpSpPr/>
        <p:nvPr/>
      </p:nvGrpSpPr>
      <p:grpSpPr>
        <a:xfrm>
          <a:off x="0" y="0"/>
          <a:ext cx="0" cy="0"/>
          <a:chOff x="0" y="0"/>
          <a:chExt cx="0" cy="0"/>
        </a:xfrm>
      </p:grpSpPr>
      <p:sp>
        <p:nvSpPr>
          <p:cNvPr id="3" name="Shape 3"/>
          <p:cNvSpPr txBox="1"/>
          <p:nvPr>
            <p:ph idx="10" type="dt"/>
          </p:nvPr>
        </p:nvSpPr>
        <p:spPr>
          <a:xfrm>
            <a:off x="4278312" y="0"/>
            <a:ext cx="3279775" cy="5333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1pPr>
            <a:lvl2pPr indent="-285750" lvl="1" marL="74295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4" name="Shape 4"/>
          <p:cNvSpPr txBox="1"/>
          <p:nvPr>
            <p:ph idx="12" type="sldNum"/>
          </p:nvPr>
        </p:nvSpPr>
        <p:spPr>
          <a:xfrm>
            <a:off x="4278312" y="10156825"/>
            <a:ext cx="3279775" cy="533399"/>
          </a:xfrm>
          <a:prstGeom prst="rect">
            <a:avLst/>
          </a:prstGeom>
          <a:noFill/>
          <a:ln>
            <a:noFill/>
          </a:ln>
        </p:spPr>
        <p:txBody>
          <a:bodyPr anchorCtr="0" anchor="b" bIns="0" lIns="0" rIns="0" tIns="0">
            <a:noAutofit/>
          </a:bodyPr>
          <a:lstStyle/>
          <a:p>
            <a:pPr indent="0" lvl="0" marL="0" marR="0" rtl="0" algn="l">
              <a:lnSpc>
                <a:spcPct val="100000"/>
              </a:lnSpc>
              <a:spcBef>
                <a:spcPts val="0"/>
              </a:spcBef>
              <a:spcAft>
                <a:spcPts val="0"/>
              </a:spcAft>
              <a:buSzPct val="25000"/>
              <a:buNone/>
            </a:pPr>
            <a:fld id="{00000000-1234-1234-1234-123412341234}" type="slidenum">
              <a:rPr b="0" i="0" lang="en-US" sz="1800" u="none" cap="none" strike="noStrike">
                <a:solidFill>
                  <a:srgbClr val="000000"/>
                </a:solidFill>
                <a:latin typeface="Arial"/>
                <a:ea typeface="Arial"/>
                <a:cs typeface="Arial"/>
                <a:sym typeface="Arial"/>
              </a:rPr>
              <a:t>‹#›</a:t>
            </a:fld>
          </a:p>
        </p:txBody>
      </p:sp>
      <p:sp>
        <p:nvSpPr>
          <p:cNvPr id="5" name="Shape 5"/>
          <p:cNvSpPr/>
          <p:nvPr>
            <p:ph idx="2" type="sldImg"/>
          </p:nvPr>
        </p:nvSpPr>
        <p:spPr>
          <a:xfrm>
            <a:off x="720725" y="900112"/>
            <a:ext cx="6118225" cy="3440111"/>
          </a:xfrm>
          <a:custGeom>
            <a:pathLst>
              <a:path extrusionOk="0" h="120000" w="120000">
                <a:moveTo>
                  <a:pt x="0" y="0"/>
                </a:moveTo>
                <a:lnTo>
                  <a:pt x="120000" y="0"/>
                </a:lnTo>
                <a:lnTo>
                  <a:pt x="120000" y="120000"/>
                </a:lnTo>
                <a:lnTo>
                  <a:pt x="0" y="120000"/>
                </a:lnTo>
                <a:close/>
              </a:path>
            </a:pathLst>
          </a:custGeom>
          <a:noFill/>
          <a:ln>
            <a:noFill/>
          </a:ln>
        </p:spPr>
      </p:sp>
      <p:sp>
        <p:nvSpPr>
          <p:cNvPr id="6" name="Shape 6"/>
          <p:cNvSpPr txBox="1"/>
          <p:nvPr>
            <p:ph idx="1" type="body"/>
          </p:nvPr>
        </p:nvSpPr>
        <p:spPr>
          <a:xfrm>
            <a:off x="720725" y="4679950"/>
            <a:ext cx="6118225" cy="5038724"/>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3" type="hdr"/>
          </p:nvPr>
        </p:nvSpPr>
        <p:spPr>
          <a:xfrm>
            <a:off x="0" y="0"/>
            <a:ext cx="3279775" cy="533399"/>
          </a:xfrm>
          <a:prstGeom prst="rect">
            <a:avLst/>
          </a:prstGeom>
          <a:noFill/>
          <a:ln>
            <a:noFill/>
          </a:ln>
        </p:spPr>
        <p:txBody>
          <a:bodyPr anchorCtr="0" anchor="t" bIns="91425" lIns="91425" rIns="91425" tIns="91425"/>
          <a:lstStyle>
            <a:lvl1pPr indent="0" lvl="0" marL="0" marR="0" rtl="0" algn="l">
              <a:lnSpc>
                <a:spcPct val="93000"/>
              </a:lnSpc>
              <a:spcBef>
                <a:spcPts val="0"/>
              </a:spcBef>
              <a:spcAft>
                <a:spcPts val="0"/>
              </a:spcAft>
              <a:buNone/>
              <a:defRPr b="0" i="0" sz="1400" u="none">
                <a:solidFill>
                  <a:srgbClr val="000000"/>
                </a:solidFill>
                <a:latin typeface="Times New Roman"/>
                <a:ea typeface="Times New Roman"/>
                <a:cs typeface="Times New Roman"/>
                <a:sym typeface="Times New Roman"/>
              </a:defRPr>
            </a:lvl1pPr>
            <a:lvl2pPr indent="-285750" lvl="1" marL="74295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4" type="dt"/>
          </p:nvPr>
        </p:nvSpPr>
        <p:spPr>
          <a:xfrm>
            <a:off x="4278312" y="0"/>
            <a:ext cx="3279775" cy="533399"/>
          </a:xfrm>
          <a:prstGeom prst="rect">
            <a:avLst/>
          </a:prstGeom>
          <a:noFill/>
          <a:ln>
            <a:noFill/>
          </a:ln>
        </p:spPr>
        <p:txBody>
          <a:bodyPr anchorCtr="0" anchor="t" bIns="91425" lIns="91425" rIns="91425" tIns="91425"/>
          <a:lstStyle>
            <a:lvl1pPr indent="0" lvl="0" marL="0" marR="0" rtl="0" algn="r">
              <a:lnSpc>
                <a:spcPct val="93000"/>
              </a:lnSpc>
              <a:spcBef>
                <a:spcPts val="0"/>
              </a:spcBef>
              <a:spcAft>
                <a:spcPts val="0"/>
              </a:spcAft>
              <a:buNone/>
              <a:defRPr b="0" i="0" sz="1400" u="none">
                <a:solidFill>
                  <a:srgbClr val="000000"/>
                </a:solidFill>
                <a:latin typeface="Times New Roman"/>
                <a:ea typeface="Times New Roman"/>
                <a:cs typeface="Times New Roman"/>
                <a:sym typeface="Times New Roman"/>
              </a:defRPr>
            </a:lvl1pPr>
            <a:lvl2pPr indent="-285750" lvl="1" marL="74295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9" name="Shape 9"/>
          <p:cNvSpPr txBox="1"/>
          <p:nvPr>
            <p:ph idx="11" type="ftr"/>
          </p:nvPr>
        </p:nvSpPr>
        <p:spPr>
          <a:xfrm>
            <a:off x="0" y="10156825"/>
            <a:ext cx="3279775" cy="533399"/>
          </a:xfrm>
          <a:prstGeom prst="rect">
            <a:avLst/>
          </a:prstGeom>
          <a:noFill/>
          <a:ln>
            <a:noFill/>
          </a:ln>
        </p:spPr>
        <p:txBody>
          <a:bodyPr anchorCtr="0" anchor="b" bIns="91425" lIns="91425" rIns="91425" tIns="91425"/>
          <a:lstStyle>
            <a:lvl1pPr indent="0" lvl="0" marL="0" marR="0" rtl="0" algn="l">
              <a:lnSpc>
                <a:spcPct val="93000"/>
              </a:lnSpc>
              <a:spcBef>
                <a:spcPts val="0"/>
              </a:spcBef>
              <a:spcAft>
                <a:spcPts val="0"/>
              </a:spcAft>
              <a:buNone/>
              <a:defRPr b="0" i="0" sz="1400" u="none">
                <a:solidFill>
                  <a:srgbClr val="000000"/>
                </a:solidFill>
                <a:latin typeface="Times New Roman"/>
                <a:ea typeface="Times New Roman"/>
                <a:cs typeface="Times New Roman"/>
                <a:sym typeface="Times New Roman"/>
              </a:defRPr>
            </a:lvl1pPr>
            <a:lvl2pPr indent="-285750" lvl="1" marL="74295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10" name="Shape 10"/>
          <p:cNvSpPr txBox="1"/>
          <p:nvPr>
            <p:ph idx="5" type="sldNum"/>
          </p:nvPr>
        </p:nvSpPr>
        <p:spPr>
          <a:xfrm>
            <a:off x="4278312" y="10156825"/>
            <a:ext cx="3279775" cy="533399"/>
          </a:xfrm>
          <a:prstGeom prst="rect">
            <a:avLst/>
          </a:prstGeom>
          <a:noFill/>
          <a:ln>
            <a:noFill/>
          </a:ln>
        </p:spPr>
        <p:txBody>
          <a:bodyPr anchorCtr="0" anchor="b" bIns="0" lIns="0" rIns="0" tIns="0">
            <a:noAutofit/>
          </a:bodyPr>
          <a:lstStyle/>
          <a:p>
            <a:pPr indent="0" lvl="0" marL="0" marR="0" rtl="0" algn="r">
              <a:lnSpc>
                <a:spcPct val="93000"/>
              </a:lnSpc>
              <a:spcBef>
                <a:spcPts val="0"/>
              </a:spcBef>
              <a:spcAft>
                <a:spcPts val="0"/>
              </a:spcAft>
              <a:buClr>
                <a:srgbClr val="000000"/>
              </a:buClr>
              <a:buSzPct val="250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 name="Shape 22"/>
        <p:cNvGrpSpPr/>
        <p:nvPr/>
      </p:nvGrpSpPr>
      <p:grpSpPr>
        <a:xfrm>
          <a:off x="0" y="0"/>
          <a:ext cx="0" cy="0"/>
          <a:chOff x="0" y="0"/>
          <a:chExt cx="0" cy="0"/>
        </a:xfrm>
      </p:grpSpPr>
      <p:sp>
        <p:nvSpPr>
          <p:cNvPr id="23" name="Shape 23"/>
          <p:cNvSpPr/>
          <p:nvPr>
            <p:ph idx="2" type="sldImg"/>
          </p:nvPr>
        </p:nvSpPr>
        <p:spPr>
          <a:xfrm>
            <a:off x="1106487" y="801687"/>
            <a:ext cx="5346700" cy="40100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4" name="Shape 24"/>
          <p:cNvSpPr txBox="1"/>
          <p:nvPr/>
        </p:nvSpPr>
        <p:spPr>
          <a:xfrm>
            <a:off x="755650" y="5078412"/>
            <a:ext cx="6048374" cy="481171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Calibri"/>
              <a:buNone/>
            </a:pPr>
            <a:r>
              <a:rPr b="0" i="0" lang="en-US" sz="1200" u="none">
                <a:solidFill>
                  <a:srgbClr val="000000"/>
                </a:solidFill>
                <a:latin typeface="Calibri"/>
                <a:ea typeface="Calibri"/>
                <a:cs typeface="Calibri"/>
                <a:sym typeface="Calibri"/>
              </a:rPr>
              <a:t>A Reliable Topical Diversity Measure for Text</a:t>
            </a:r>
          </a:p>
          <a:p>
            <a:pPr indent="0" lvl="0" marL="0" marR="0" rtl="0" algn="l">
              <a:lnSpc>
                <a:spcPct val="100000"/>
              </a:lnSpc>
              <a:spcBef>
                <a:spcPts val="0"/>
              </a:spcBef>
              <a:spcAft>
                <a:spcPts val="0"/>
              </a:spcAft>
              <a:buClr>
                <a:srgbClr val="000000"/>
              </a:buClr>
              <a:buSzPct val="25000"/>
              <a:buFont typeface="Calibri"/>
              <a:buNone/>
            </a:pPr>
            <a:r>
              <a:rPr b="0" i="0" lang="en-US" sz="1200" u="none">
                <a:solidFill>
                  <a:srgbClr val="000000"/>
                </a:solidFill>
                <a:latin typeface="Calibri"/>
                <a:ea typeface="Calibri"/>
                <a:cs typeface="Calibri"/>
                <a:sym typeface="Calibri"/>
              </a:rPr>
              <a:t>Summarization</a:t>
            </a:r>
          </a:p>
        </p:txBody>
      </p:sp>
      <p:sp>
        <p:nvSpPr>
          <p:cNvPr id="25" name="Shape 25"/>
          <p:cNvSpPr txBox="1"/>
          <p:nvPr/>
        </p:nvSpPr>
        <p:spPr>
          <a:xfrm>
            <a:off x="4281487" y="10155236"/>
            <a:ext cx="3276600" cy="534987"/>
          </a:xfrm>
          <a:prstGeom prst="rect">
            <a:avLst/>
          </a:prstGeom>
          <a:noFill/>
          <a:ln>
            <a:noFill/>
          </a:ln>
        </p:spPr>
        <p:txBody>
          <a:bodyPr anchorCtr="0" anchor="b" bIns="46800" lIns="90000" rIns="90000" tIns="468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
        <p:nvSpPr>
          <p:cNvPr id="26" name="Shape 26"/>
          <p:cNvSpPr txBox="1"/>
          <p:nvPr>
            <p:ph idx="1" type="body"/>
          </p:nvPr>
        </p:nvSpPr>
        <p:spPr>
          <a:xfrm>
            <a:off x="720725" y="4679950"/>
            <a:ext cx="6118225" cy="5038724"/>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06487" y="801687"/>
            <a:ext cx="5346700" cy="40100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3" name="Shape 93"/>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 name="Shape 94"/>
          <p:cNvSpPr txBox="1"/>
          <p:nvPr>
            <p:ph idx="1" type="body"/>
          </p:nvPr>
        </p:nvSpPr>
        <p:spPr>
          <a:xfrm>
            <a:off x="720725" y="4679950"/>
            <a:ext cx="6118225" cy="5038724"/>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06487" y="801687"/>
            <a:ext cx="5346600" cy="4010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0" name="Shape 100"/>
          <p:cNvSpPr/>
          <p:nvPr/>
        </p:nvSpPr>
        <p:spPr>
          <a:xfrm>
            <a:off x="755650" y="5078412"/>
            <a:ext cx="6048300" cy="48116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 name="Shape 101"/>
          <p:cNvSpPr txBox="1"/>
          <p:nvPr>
            <p:ph idx="1" type="body"/>
          </p:nvPr>
        </p:nvSpPr>
        <p:spPr>
          <a:xfrm>
            <a:off x="720725" y="4679950"/>
            <a:ext cx="6118200" cy="5038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06487" y="801687"/>
            <a:ext cx="5346700" cy="40100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7" name="Shape 107"/>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 name="Shape 108"/>
          <p:cNvSpPr txBox="1"/>
          <p:nvPr>
            <p:ph idx="1" type="body"/>
          </p:nvPr>
        </p:nvSpPr>
        <p:spPr>
          <a:xfrm>
            <a:off x="720725" y="4679950"/>
            <a:ext cx="6118225" cy="5038724"/>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2" type="sldNum"/>
          </p:nvPr>
        </p:nvSpPr>
        <p:spPr>
          <a:xfrm>
            <a:off x="4278312" y="10156825"/>
            <a:ext cx="3279899" cy="533400"/>
          </a:xfrm>
          <a:prstGeom prst="rect">
            <a:avLst/>
          </a:prstGeom>
        </p:spPr>
        <p:txBody>
          <a:bodyPr anchorCtr="0" anchor="b" bIns="0" lIns="0" rIns="0" tIns="0">
            <a:noAutofit/>
          </a:bodyPr>
          <a:lstStyle/>
          <a:p>
            <a:pPr lvl="0">
              <a:spcBef>
                <a:spcPts val="0"/>
              </a:spcBef>
              <a:buClr>
                <a:srgbClr val="000000"/>
              </a:buClr>
              <a:buSzPct val="25000"/>
              <a:buFont typeface="Arial"/>
              <a:buNone/>
            </a:pPr>
            <a:fld id="{00000000-1234-1234-1234-123412341234}" type="slidenum">
              <a:rPr lang="en-US"/>
              <a:t>‹#›</a:t>
            </a:fld>
          </a:p>
        </p:txBody>
      </p:sp>
      <p:sp>
        <p:nvSpPr>
          <p:cNvPr id="115" name="Shape 115"/>
          <p:cNvSpPr/>
          <p:nvPr>
            <p:ph idx="2" type="sldImg"/>
          </p:nvPr>
        </p:nvSpPr>
        <p:spPr>
          <a:xfrm>
            <a:off x="720725" y="900112"/>
            <a:ext cx="6118200" cy="34401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720725" y="4679950"/>
            <a:ext cx="6118200" cy="5038800"/>
          </a:xfrm>
          <a:prstGeom prst="rect">
            <a:avLst/>
          </a:prstGeom>
        </p:spPr>
        <p:txBody>
          <a:bodyPr anchorCtr="0" anchor="t" bIns="91425" lIns="91425" rIns="91425" tIns="91425">
            <a:noAutofit/>
          </a:bodyPr>
          <a:lstStyle/>
          <a:p>
            <a:pPr lvl="0">
              <a:spcBef>
                <a:spcPts val="0"/>
              </a:spcBef>
              <a:buNone/>
            </a:pPr>
            <a:r>
              <a:t/>
            </a:r>
            <a:endParaRPr/>
          </a:p>
        </p:txBody>
      </p:sp>
      <p:sp>
        <p:nvSpPr>
          <p:cNvPr id="117" name="Shape 117"/>
          <p:cNvSpPr txBox="1"/>
          <p:nvPr>
            <p:ph idx="3" type="sldNum"/>
          </p:nvPr>
        </p:nvSpPr>
        <p:spPr>
          <a:xfrm>
            <a:off x="4278312" y="10156825"/>
            <a:ext cx="3279899" cy="533400"/>
          </a:xfrm>
          <a:prstGeom prst="rect">
            <a:avLst/>
          </a:prstGeom>
        </p:spPr>
        <p:txBody>
          <a:bodyPr anchorCtr="0" anchor="b" bIns="0" lIns="0" rIns="0" tIns="0">
            <a:noAutofit/>
          </a:bodyPr>
          <a:lstStyle/>
          <a:p>
            <a:pPr lvl="0">
              <a:spcBef>
                <a:spcPts val="0"/>
              </a:spcBef>
              <a:buClr>
                <a:srgbClr val="000000"/>
              </a:buClr>
              <a:buSzPct val="25000"/>
              <a:buFont typeface="Times New Roman"/>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2" type="sldNum"/>
          </p:nvPr>
        </p:nvSpPr>
        <p:spPr>
          <a:xfrm>
            <a:off x="4278312" y="10156825"/>
            <a:ext cx="3279899" cy="533400"/>
          </a:xfrm>
          <a:prstGeom prst="rect">
            <a:avLst/>
          </a:prstGeom>
        </p:spPr>
        <p:txBody>
          <a:bodyPr anchorCtr="0" anchor="b" bIns="0" lIns="0" rIns="0" tIns="0">
            <a:noAutofit/>
          </a:bodyPr>
          <a:lstStyle/>
          <a:p>
            <a:pPr lvl="0">
              <a:spcBef>
                <a:spcPts val="0"/>
              </a:spcBef>
              <a:buClr>
                <a:srgbClr val="000000"/>
              </a:buClr>
              <a:buSzPct val="25000"/>
              <a:buFont typeface="Arial"/>
              <a:buNone/>
            </a:pPr>
            <a:fld id="{00000000-1234-1234-1234-123412341234}" type="slidenum">
              <a:rPr lang="en-US"/>
              <a:t>‹#›</a:t>
            </a:fld>
          </a:p>
        </p:txBody>
      </p:sp>
      <p:sp>
        <p:nvSpPr>
          <p:cNvPr id="124" name="Shape 124"/>
          <p:cNvSpPr/>
          <p:nvPr>
            <p:ph idx="2" type="sldImg"/>
          </p:nvPr>
        </p:nvSpPr>
        <p:spPr>
          <a:xfrm>
            <a:off x="720725" y="900112"/>
            <a:ext cx="6118200" cy="34401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720725" y="4679950"/>
            <a:ext cx="6118200" cy="5038800"/>
          </a:xfrm>
          <a:prstGeom prst="rect">
            <a:avLst/>
          </a:prstGeom>
        </p:spPr>
        <p:txBody>
          <a:bodyPr anchorCtr="0" anchor="t" bIns="91425" lIns="91425" rIns="91425" tIns="91425">
            <a:noAutofit/>
          </a:bodyPr>
          <a:lstStyle/>
          <a:p>
            <a:pPr lvl="0">
              <a:spcBef>
                <a:spcPts val="0"/>
              </a:spcBef>
              <a:buNone/>
            </a:pPr>
            <a:r>
              <a:t/>
            </a:r>
            <a:endParaRPr/>
          </a:p>
        </p:txBody>
      </p:sp>
      <p:sp>
        <p:nvSpPr>
          <p:cNvPr id="126" name="Shape 126"/>
          <p:cNvSpPr txBox="1"/>
          <p:nvPr>
            <p:ph idx="3" type="sldNum"/>
          </p:nvPr>
        </p:nvSpPr>
        <p:spPr>
          <a:xfrm>
            <a:off x="4278312" y="10156825"/>
            <a:ext cx="3279899" cy="533400"/>
          </a:xfrm>
          <a:prstGeom prst="rect">
            <a:avLst/>
          </a:prstGeom>
        </p:spPr>
        <p:txBody>
          <a:bodyPr anchorCtr="0" anchor="b" bIns="0" lIns="0" rIns="0" tIns="0">
            <a:noAutofit/>
          </a:bodyPr>
          <a:lstStyle/>
          <a:p>
            <a:pPr lvl="0">
              <a:spcBef>
                <a:spcPts val="0"/>
              </a:spcBef>
              <a:buClr>
                <a:srgbClr val="000000"/>
              </a:buClr>
              <a:buSzPct val="25000"/>
              <a:buFont typeface="Times New Roman"/>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1106487" y="801687"/>
            <a:ext cx="5346700" cy="40100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4" name="Shape 34"/>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 name="Shape 35"/>
          <p:cNvSpPr txBox="1"/>
          <p:nvPr>
            <p:ph idx="1" type="body"/>
          </p:nvPr>
        </p:nvSpPr>
        <p:spPr>
          <a:xfrm>
            <a:off x="720725" y="4679950"/>
            <a:ext cx="6118225" cy="5038724"/>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1106487" y="801687"/>
            <a:ext cx="5346600" cy="4010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1" name="Shape 41"/>
          <p:cNvSpPr/>
          <p:nvPr/>
        </p:nvSpPr>
        <p:spPr>
          <a:xfrm>
            <a:off x="755650" y="5078412"/>
            <a:ext cx="6048300" cy="48116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 name="Shape 42"/>
          <p:cNvSpPr txBox="1"/>
          <p:nvPr>
            <p:ph idx="1" type="body"/>
          </p:nvPr>
        </p:nvSpPr>
        <p:spPr>
          <a:xfrm>
            <a:off x="720725" y="4679950"/>
            <a:ext cx="6118200" cy="5038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06487" y="801687"/>
            <a:ext cx="5346700" cy="40100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8" name="Shape 48"/>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9" name="Shape 49"/>
          <p:cNvSpPr txBox="1"/>
          <p:nvPr>
            <p:ph idx="1" type="body"/>
          </p:nvPr>
        </p:nvSpPr>
        <p:spPr>
          <a:xfrm>
            <a:off x="720725" y="4679950"/>
            <a:ext cx="6118225" cy="5038724"/>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06487" y="801687"/>
            <a:ext cx="5346700" cy="40100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7" name="Shape 57"/>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 name="Shape 58"/>
          <p:cNvSpPr txBox="1"/>
          <p:nvPr>
            <p:ph idx="1" type="body"/>
          </p:nvPr>
        </p:nvSpPr>
        <p:spPr>
          <a:xfrm>
            <a:off x="720725" y="4679950"/>
            <a:ext cx="6118225" cy="5038724"/>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06487" y="801687"/>
            <a:ext cx="5346700" cy="40100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4" name="Shape 64"/>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5" name="Shape 65"/>
          <p:cNvSpPr txBox="1"/>
          <p:nvPr>
            <p:ph idx="1" type="body"/>
          </p:nvPr>
        </p:nvSpPr>
        <p:spPr>
          <a:xfrm>
            <a:off x="720725" y="4679950"/>
            <a:ext cx="6118225" cy="5038724"/>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06487" y="801687"/>
            <a:ext cx="5346700" cy="40100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71" name="Shape 71"/>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 name="Shape 72"/>
          <p:cNvSpPr txBox="1"/>
          <p:nvPr>
            <p:ph idx="1" type="body"/>
          </p:nvPr>
        </p:nvSpPr>
        <p:spPr>
          <a:xfrm>
            <a:off x="720725" y="4679950"/>
            <a:ext cx="6118225" cy="5038724"/>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06487" y="801687"/>
            <a:ext cx="5346700" cy="40100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78" name="Shape 78"/>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9" name="Shape 79"/>
          <p:cNvSpPr txBox="1"/>
          <p:nvPr>
            <p:ph idx="1" type="body"/>
          </p:nvPr>
        </p:nvSpPr>
        <p:spPr>
          <a:xfrm>
            <a:off x="720725" y="4679950"/>
            <a:ext cx="6118225" cy="5038724"/>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06487" y="801687"/>
            <a:ext cx="5346700" cy="40100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6" name="Shape 86"/>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 name="Shape 87"/>
          <p:cNvSpPr txBox="1"/>
          <p:nvPr>
            <p:ph idx="1" type="body"/>
          </p:nvPr>
        </p:nvSpPr>
        <p:spPr>
          <a:xfrm>
            <a:off x="720725" y="4679950"/>
            <a:ext cx="6118225" cy="5038724"/>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8" name="Shape 18"/>
        <p:cNvGrpSpPr/>
        <p:nvPr/>
      </p:nvGrpSpPr>
      <p:grpSpPr>
        <a:xfrm>
          <a:off x="0" y="0"/>
          <a:ext cx="0" cy="0"/>
          <a:chOff x="0" y="0"/>
          <a:chExt cx="0" cy="0"/>
        </a:xfrm>
      </p:grpSpPr>
      <p:sp>
        <p:nvSpPr>
          <p:cNvPr id="19" name="Shape 19"/>
          <p:cNvSpPr txBox="1"/>
          <p:nvPr>
            <p:ph idx="10" type="dt"/>
          </p:nvPr>
        </p:nvSpPr>
        <p:spPr>
          <a:xfrm>
            <a:off x="1436687" y="6246812"/>
            <a:ext cx="2128800" cy="471599"/>
          </a:xfrm>
          <a:prstGeom prst="rect">
            <a:avLst/>
          </a:prstGeom>
          <a:noFill/>
          <a:ln>
            <a:noFill/>
          </a:ln>
        </p:spPr>
        <p:txBody>
          <a:bodyPr anchorCtr="0" anchor="t" bIns="91425" lIns="91425" rIns="91425" tIns="91425"/>
          <a:lstStyle>
            <a:lvl1pPr indent="0" lvl="0" marL="0" marR="0" rtl="0" algn="l">
              <a:lnSpc>
                <a:spcPct val="94000"/>
              </a:lnSpc>
              <a:spcBef>
                <a:spcPts val="0"/>
              </a:spcBef>
              <a:spcAft>
                <a:spcPts val="0"/>
              </a:spcAft>
              <a:buNone/>
              <a:defRPr b="0" i="0" sz="1400" u="none">
                <a:solidFill>
                  <a:srgbClr val="000000"/>
                </a:solidFill>
                <a:latin typeface="Arial"/>
                <a:ea typeface="Arial"/>
                <a:cs typeface="Arial"/>
                <a:sym typeface="Arial"/>
              </a:defRPr>
            </a:lvl1pPr>
            <a:lvl2pPr indent="-285750" lvl="1" marL="74295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20" name="Shape 20"/>
          <p:cNvSpPr txBox="1"/>
          <p:nvPr>
            <p:ph idx="11" type="ftr"/>
          </p:nvPr>
        </p:nvSpPr>
        <p:spPr>
          <a:xfrm>
            <a:off x="3616325" y="6246812"/>
            <a:ext cx="2897100" cy="471599"/>
          </a:xfrm>
          <a:prstGeom prst="rect">
            <a:avLst/>
          </a:prstGeom>
          <a:noFill/>
          <a:ln>
            <a:noFill/>
          </a:ln>
        </p:spPr>
        <p:txBody>
          <a:bodyPr anchorCtr="0" anchor="t" bIns="91425" lIns="91425" rIns="91425" tIns="91425"/>
          <a:lstStyle>
            <a:lvl1pPr indent="0" lvl="0" marL="0" marR="0" rtl="0" algn="r">
              <a:lnSpc>
                <a:spcPct val="94000"/>
              </a:lnSpc>
              <a:spcBef>
                <a:spcPts val="0"/>
              </a:spcBef>
              <a:spcAft>
                <a:spcPts val="0"/>
              </a:spcAft>
              <a:buNone/>
              <a:defRPr b="0" i="0" sz="1400" u="none">
                <a:solidFill>
                  <a:srgbClr val="000000"/>
                </a:solidFill>
                <a:latin typeface="Arial"/>
                <a:ea typeface="Arial"/>
                <a:cs typeface="Arial"/>
                <a:sym typeface="Arial"/>
              </a:defRPr>
            </a:lvl1pPr>
            <a:lvl2pPr indent="-285750" lvl="1" marL="74295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21" name="Shape 21"/>
          <p:cNvSpPr txBox="1"/>
          <p:nvPr>
            <p:ph idx="12" type="sldNum"/>
          </p:nvPr>
        </p:nvSpPr>
        <p:spPr>
          <a:xfrm>
            <a:off x="6556375" y="6246812"/>
            <a:ext cx="2128800" cy="471599"/>
          </a:xfrm>
          <a:prstGeom prst="rect">
            <a:avLst/>
          </a:prstGeom>
          <a:noFill/>
          <a:ln>
            <a:noFill/>
          </a:ln>
        </p:spPr>
        <p:txBody>
          <a:bodyPr anchorCtr="0" anchor="t" bIns="0" lIns="0" rIns="0" tIns="0">
            <a:noAutofit/>
          </a:bodyPr>
          <a:lstStyle/>
          <a:p>
            <a:pPr indent="0" lvl="0" marL="0" marR="0" rtl="0" algn="r">
              <a:lnSpc>
                <a:spcPct val="94000"/>
              </a:lnSpc>
              <a:spcBef>
                <a:spcPts val="0"/>
              </a:spcBef>
              <a:spcAft>
                <a:spcPts val="0"/>
              </a:spcAft>
              <a:buSzPct val="25000"/>
              <a:buNone/>
            </a:pPr>
            <a:fld id="{00000000-1234-1234-1234-123412341234}" type="slidenum">
              <a:rPr b="0" i="0" lang="en-US" sz="1400" u="non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1" name="Shape 11"/>
        <p:cNvGrpSpPr/>
        <p:nvPr/>
      </p:nvGrpSpPr>
      <p:grpSpPr>
        <a:xfrm>
          <a:off x="0" y="0"/>
          <a:ext cx="0" cy="0"/>
          <a:chOff x="0" y="0"/>
          <a:chExt cx="0" cy="0"/>
        </a:xfrm>
      </p:grpSpPr>
      <p:pic>
        <p:nvPicPr>
          <p:cNvPr id="12" name="Shape 12"/>
          <p:cNvPicPr preferRelativeResize="0"/>
          <p:nvPr/>
        </p:nvPicPr>
        <p:blipFill rotWithShape="1">
          <a:blip r:embed="rId1">
            <a:alphaModFix/>
          </a:blip>
          <a:srcRect b="0" l="0" r="0" t="0"/>
          <a:stretch/>
        </p:blipFill>
        <p:spPr>
          <a:xfrm>
            <a:off x="0" y="0"/>
            <a:ext cx="9148800" cy="6858000"/>
          </a:xfrm>
          <a:prstGeom prst="rect">
            <a:avLst/>
          </a:prstGeom>
          <a:noFill/>
          <a:ln>
            <a:noFill/>
          </a:ln>
        </p:spPr>
      </p:pic>
      <p:sp>
        <p:nvSpPr>
          <p:cNvPr id="13" name="Shape 13"/>
          <p:cNvSpPr txBox="1"/>
          <p:nvPr>
            <p:ph type="title"/>
          </p:nvPr>
        </p:nvSpPr>
        <p:spPr>
          <a:xfrm>
            <a:off x="1470025" y="260350"/>
            <a:ext cx="7347000" cy="1130400"/>
          </a:xfrm>
          <a:prstGeom prst="rect">
            <a:avLst/>
          </a:prstGeom>
          <a:noFill/>
          <a:ln>
            <a:noFill/>
          </a:ln>
        </p:spPr>
        <p:txBody>
          <a:bodyPr anchorCtr="0" anchor="ctr" bIns="91425" lIns="91425" rIns="91425" tIns="91425"/>
          <a:lstStyle>
            <a:lvl1pPr indent="0" lvl="0" marL="0" marR="0" rtl="0" algn="ctr">
              <a:lnSpc>
                <a:spcPct val="93000"/>
              </a:lnSpc>
              <a:spcBef>
                <a:spcPts val="0"/>
              </a:spcBef>
              <a:spcAft>
                <a:spcPts val="0"/>
              </a:spcAft>
              <a:buNone/>
              <a:defRPr b="0" i="0" sz="4000" u="none" cap="none" strike="noStrike">
                <a:solidFill>
                  <a:srgbClr val="050505"/>
                </a:solidFill>
                <a:latin typeface="Times New Roman"/>
                <a:ea typeface="Times New Roman"/>
                <a:cs typeface="Times New Roman"/>
                <a:sym typeface="Times New Roman"/>
              </a:defRPr>
            </a:lvl1pPr>
            <a:lvl2pPr indent="-285750" lvl="1" marL="742950" marR="0" rtl="0" algn="ctr">
              <a:lnSpc>
                <a:spcPct val="93000"/>
              </a:lnSpc>
              <a:spcBef>
                <a:spcPts val="0"/>
              </a:spcBef>
              <a:spcAft>
                <a:spcPts val="0"/>
              </a:spcAft>
              <a:buNone/>
              <a:defRPr b="0" i="0" sz="4000" u="none" cap="none" strike="noStrike">
                <a:solidFill>
                  <a:srgbClr val="050505"/>
                </a:solidFill>
                <a:latin typeface="Times New Roman"/>
                <a:ea typeface="Times New Roman"/>
                <a:cs typeface="Times New Roman"/>
                <a:sym typeface="Times New Roman"/>
              </a:defRPr>
            </a:lvl2pPr>
            <a:lvl3pPr indent="-228600" lvl="2" marL="1143000" marR="0" rtl="0" algn="ctr">
              <a:lnSpc>
                <a:spcPct val="93000"/>
              </a:lnSpc>
              <a:spcBef>
                <a:spcPts val="0"/>
              </a:spcBef>
              <a:spcAft>
                <a:spcPts val="0"/>
              </a:spcAft>
              <a:buNone/>
              <a:defRPr b="0" i="0" sz="4000" u="none" cap="none" strike="noStrike">
                <a:solidFill>
                  <a:srgbClr val="050505"/>
                </a:solidFill>
                <a:latin typeface="Times New Roman"/>
                <a:ea typeface="Times New Roman"/>
                <a:cs typeface="Times New Roman"/>
                <a:sym typeface="Times New Roman"/>
              </a:defRPr>
            </a:lvl3pPr>
            <a:lvl4pPr indent="-228600" lvl="3" marL="1600200" marR="0" rtl="0" algn="ctr">
              <a:lnSpc>
                <a:spcPct val="93000"/>
              </a:lnSpc>
              <a:spcBef>
                <a:spcPts val="0"/>
              </a:spcBef>
              <a:spcAft>
                <a:spcPts val="0"/>
              </a:spcAft>
              <a:buNone/>
              <a:defRPr b="0" i="0" sz="4000" u="none" cap="none" strike="noStrike">
                <a:solidFill>
                  <a:srgbClr val="050505"/>
                </a:solidFill>
                <a:latin typeface="Times New Roman"/>
                <a:ea typeface="Times New Roman"/>
                <a:cs typeface="Times New Roman"/>
                <a:sym typeface="Times New Roman"/>
              </a:defRPr>
            </a:lvl4pPr>
            <a:lvl5pPr indent="-228600" lvl="4" marL="2057400" marR="0" rtl="0" algn="ctr">
              <a:lnSpc>
                <a:spcPct val="93000"/>
              </a:lnSpc>
              <a:spcBef>
                <a:spcPts val="0"/>
              </a:spcBef>
              <a:spcAft>
                <a:spcPts val="0"/>
              </a:spcAft>
              <a:buNone/>
              <a:defRPr b="0" i="0" sz="4000" u="none" cap="none" strike="noStrike">
                <a:solidFill>
                  <a:srgbClr val="050505"/>
                </a:solidFill>
                <a:latin typeface="Times New Roman"/>
                <a:ea typeface="Times New Roman"/>
                <a:cs typeface="Times New Roman"/>
                <a:sym typeface="Times New Roman"/>
              </a:defRPr>
            </a:lvl5pPr>
            <a:lvl6pPr indent="-228600" lvl="5" marL="2514600" marR="0" rtl="0" algn="ctr">
              <a:lnSpc>
                <a:spcPct val="93000"/>
              </a:lnSpc>
              <a:spcBef>
                <a:spcPts val="0"/>
              </a:spcBef>
              <a:spcAft>
                <a:spcPts val="0"/>
              </a:spcAft>
              <a:buNone/>
              <a:defRPr b="0" i="0" sz="4000" u="none" cap="none" strike="noStrike">
                <a:solidFill>
                  <a:srgbClr val="050505"/>
                </a:solidFill>
                <a:latin typeface="Times New Roman"/>
                <a:ea typeface="Times New Roman"/>
                <a:cs typeface="Times New Roman"/>
                <a:sym typeface="Times New Roman"/>
              </a:defRPr>
            </a:lvl6pPr>
            <a:lvl7pPr indent="-228600" lvl="6" marL="3429000" marR="0" rtl="0" algn="ctr">
              <a:lnSpc>
                <a:spcPct val="93000"/>
              </a:lnSpc>
              <a:spcBef>
                <a:spcPts val="0"/>
              </a:spcBef>
              <a:spcAft>
                <a:spcPts val="0"/>
              </a:spcAft>
              <a:buNone/>
              <a:defRPr b="0" i="0" sz="4000" u="none" cap="none" strike="noStrike">
                <a:solidFill>
                  <a:srgbClr val="050505"/>
                </a:solidFill>
                <a:latin typeface="Times New Roman"/>
                <a:ea typeface="Times New Roman"/>
                <a:cs typeface="Times New Roman"/>
                <a:sym typeface="Times New Roman"/>
              </a:defRPr>
            </a:lvl7pPr>
            <a:lvl8pPr indent="-228600" lvl="7" marL="4800600" marR="0" rtl="0" algn="ctr">
              <a:lnSpc>
                <a:spcPct val="93000"/>
              </a:lnSpc>
              <a:spcBef>
                <a:spcPts val="0"/>
              </a:spcBef>
              <a:spcAft>
                <a:spcPts val="0"/>
              </a:spcAft>
              <a:buNone/>
              <a:defRPr b="0" i="0" sz="4000" u="none" cap="none" strike="noStrike">
                <a:solidFill>
                  <a:srgbClr val="050505"/>
                </a:solidFill>
                <a:latin typeface="Times New Roman"/>
                <a:ea typeface="Times New Roman"/>
                <a:cs typeface="Times New Roman"/>
                <a:sym typeface="Times New Roman"/>
              </a:defRPr>
            </a:lvl8pPr>
            <a:lvl9pPr indent="-228600" lvl="8" marL="6629400" marR="0" rtl="0" algn="ctr">
              <a:lnSpc>
                <a:spcPct val="93000"/>
              </a:lnSpc>
              <a:spcBef>
                <a:spcPts val="0"/>
              </a:spcBef>
              <a:spcAft>
                <a:spcPts val="0"/>
              </a:spcAft>
              <a:buNone/>
              <a:defRPr b="0" i="0" sz="4000" u="none" cap="none" strike="noStrike">
                <a:solidFill>
                  <a:srgbClr val="050505"/>
                </a:solidFill>
                <a:latin typeface="Times New Roman"/>
                <a:ea typeface="Times New Roman"/>
                <a:cs typeface="Times New Roman"/>
                <a:sym typeface="Times New Roman"/>
              </a:defRPr>
            </a:lvl9pPr>
          </a:lstStyle>
          <a:p/>
        </p:txBody>
      </p:sp>
      <p:sp>
        <p:nvSpPr>
          <p:cNvPr id="14" name="Shape 14"/>
          <p:cNvSpPr txBox="1"/>
          <p:nvPr>
            <p:ph idx="1" type="body"/>
          </p:nvPr>
        </p:nvSpPr>
        <p:spPr>
          <a:xfrm>
            <a:off x="1470025" y="1654175"/>
            <a:ext cx="7347000" cy="3975000"/>
          </a:xfrm>
          <a:prstGeom prst="rect">
            <a:avLst/>
          </a:prstGeom>
          <a:noFill/>
          <a:ln>
            <a:noFill/>
          </a:ln>
        </p:spPr>
        <p:txBody>
          <a:bodyPr anchorCtr="0" anchor="t" bIns="91425" lIns="91425" rIns="91425" tIns="91425"/>
          <a:lstStyle>
            <a:lvl1pPr indent="-342900" lvl="0" marL="342900" marR="0" rtl="0" algn="l">
              <a:lnSpc>
                <a:spcPct val="94000"/>
              </a:lnSpc>
              <a:spcBef>
                <a:spcPts val="0"/>
              </a:spcBef>
              <a:spcAft>
                <a:spcPts val="1200"/>
              </a:spcAft>
              <a:buNone/>
              <a:defRPr b="0" i="0" sz="2900" u="none" cap="none" strike="noStrike">
                <a:solidFill>
                  <a:srgbClr val="050505"/>
                </a:solidFill>
                <a:latin typeface="Arial"/>
                <a:ea typeface="Arial"/>
                <a:cs typeface="Arial"/>
                <a:sym typeface="Arial"/>
              </a:defRPr>
            </a:lvl1pPr>
            <a:lvl2pPr indent="-285750" lvl="1" marL="742950" marR="0" rtl="0" algn="l">
              <a:lnSpc>
                <a:spcPct val="94000"/>
              </a:lnSpc>
              <a:spcBef>
                <a:spcPts val="0"/>
              </a:spcBef>
              <a:spcAft>
                <a:spcPts val="1000"/>
              </a:spcAft>
              <a:buNone/>
              <a:defRPr b="0" i="0" sz="2500" u="none" cap="none" strike="noStrike">
                <a:solidFill>
                  <a:srgbClr val="050505"/>
                </a:solidFill>
                <a:latin typeface="Arial"/>
                <a:ea typeface="Arial"/>
                <a:cs typeface="Arial"/>
                <a:sym typeface="Arial"/>
              </a:defRPr>
            </a:lvl2pPr>
            <a:lvl3pPr indent="-228600" lvl="2" marL="1143000" marR="0" rtl="0" algn="l">
              <a:lnSpc>
                <a:spcPct val="94000"/>
              </a:lnSpc>
              <a:spcBef>
                <a:spcPts val="0"/>
              </a:spcBef>
              <a:spcAft>
                <a:spcPts val="700"/>
              </a:spcAft>
              <a:buNone/>
              <a:defRPr b="0" i="0" sz="2200" u="none" cap="none" strike="noStrike">
                <a:solidFill>
                  <a:srgbClr val="050505"/>
                </a:solidFill>
                <a:latin typeface="Arial"/>
                <a:ea typeface="Arial"/>
                <a:cs typeface="Arial"/>
                <a:sym typeface="Arial"/>
              </a:defRPr>
            </a:lvl3pPr>
            <a:lvl4pPr indent="-228600" lvl="3" marL="1600200" marR="0" rtl="0" algn="l">
              <a:lnSpc>
                <a:spcPct val="94000"/>
              </a:lnSpc>
              <a:spcBef>
                <a:spcPts val="0"/>
              </a:spcBef>
              <a:spcAft>
                <a:spcPts val="500"/>
              </a:spcAft>
              <a:buNone/>
              <a:defRPr b="0" i="0" sz="1800" u="none" cap="none" strike="noStrike">
                <a:solidFill>
                  <a:srgbClr val="050505"/>
                </a:solidFill>
                <a:latin typeface="Arial"/>
                <a:ea typeface="Arial"/>
                <a:cs typeface="Arial"/>
                <a:sym typeface="Arial"/>
              </a:defRPr>
            </a:lvl4pPr>
            <a:lvl5pPr indent="-228600" lvl="4" marL="2057400" marR="0" rtl="0" algn="l">
              <a:lnSpc>
                <a:spcPct val="94000"/>
              </a:lnSpc>
              <a:spcBef>
                <a:spcPts val="0"/>
              </a:spcBef>
              <a:spcAft>
                <a:spcPts val="200"/>
              </a:spcAft>
              <a:buNone/>
              <a:defRPr b="0" i="0" sz="1800" u="none" cap="none" strike="noStrike">
                <a:solidFill>
                  <a:srgbClr val="050505"/>
                </a:solidFill>
                <a:latin typeface="Arial"/>
                <a:ea typeface="Arial"/>
                <a:cs typeface="Arial"/>
                <a:sym typeface="Arial"/>
              </a:defRPr>
            </a:lvl5pPr>
            <a:lvl6pPr indent="-228600" lvl="5" marL="2514600" marR="0" rtl="0" algn="l">
              <a:lnSpc>
                <a:spcPct val="94000"/>
              </a:lnSpc>
              <a:spcBef>
                <a:spcPts val="0"/>
              </a:spcBef>
              <a:spcAft>
                <a:spcPts val="200"/>
              </a:spcAft>
              <a:buNone/>
              <a:defRPr b="0" i="0" sz="1800" u="none" cap="none" strike="noStrike">
                <a:solidFill>
                  <a:srgbClr val="050505"/>
                </a:solidFill>
                <a:latin typeface="Arial"/>
                <a:ea typeface="Arial"/>
                <a:cs typeface="Arial"/>
                <a:sym typeface="Arial"/>
              </a:defRPr>
            </a:lvl6pPr>
            <a:lvl7pPr indent="-228600" lvl="6" marL="3429000" marR="0" rtl="0" algn="l">
              <a:lnSpc>
                <a:spcPct val="94000"/>
              </a:lnSpc>
              <a:spcBef>
                <a:spcPts val="0"/>
              </a:spcBef>
              <a:spcAft>
                <a:spcPts val="200"/>
              </a:spcAft>
              <a:buNone/>
              <a:defRPr b="0" i="0" sz="1800" u="none" cap="none" strike="noStrike">
                <a:solidFill>
                  <a:srgbClr val="050505"/>
                </a:solidFill>
                <a:latin typeface="Arial"/>
                <a:ea typeface="Arial"/>
                <a:cs typeface="Arial"/>
                <a:sym typeface="Arial"/>
              </a:defRPr>
            </a:lvl7pPr>
            <a:lvl8pPr indent="-228600" lvl="7" marL="4800600" marR="0" rtl="0" algn="l">
              <a:lnSpc>
                <a:spcPct val="94000"/>
              </a:lnSpc>
              <a:spcBef>
                <a:spcPts val="0"/>
              </a:spcBef>
              <a:spcAft>
                <a:spcPts val="200"/>
              </a:spcAft>
              <a:buNone/>
              <a:defRPr b="0" i="0" sz="1800" u="none" cap="none" strike="noStrike">
                <a:solidFill>
                  <a:srgbClr val="050505"/>
                </a:solidFill>
                <a:latin typeface="Arial"/>
                <a:ea typeface="Arial"/>
                <a:cs typeface="Arial"/>
                <a:sym typeface="Arial"/>
              </a:defRPr>
            </a:lvl8pPr>
            <a:lvl9pPr indent="-228600" lvl="8" marL="6629400" marR="0" rtl="0" algn="l">
              <a:lnSpc>
                <a:spcPct val="94000"/>
              </a:lnSpc>
              <a:spcBef>
                <a:spcPts val="0"/>
              </a:spcBef>
              <a:spcAft>
                <a:spcPts val="200"/>
              </a:spcAft>
              <a:buNone/>
              <a:defRPr b="0" i="0" sz="1800" u="none" cap="none" strike="noStrike">
                <a:solidFill>
                  <a:srgbClr val="050505"/>
                </a:solidFill>
                <a:latin typeface="Arial"/>
                <a:ea typeface="Arial"/>
                <a:cs typeface="Arial"/>
                <a:sym typeface="Arial"/>
              </a:defRPr>
            </a:lvl9pPr>
          </a:lstStyle>
          <a:p/>
        </p:txBody>
      </p:sp>
      <p:sp>
        <p:nvSpPr>
          <p:cNvPr id="15" name="Shape 15"/>
          <p:cNvSpPr txBox="1"/>
          <p:nvPr>
            <p:ph idx="10" type="dt"/>
          </p:nvPr>
        </p:nvSpPr>
        <p:spPr>
          <a:xfrm>
            <a:off x="1436687" y="6246812"/>
            <a:ext cx="2128800" cy="471599"/>
          </a:xfrm>
          <a:prstGeom prst="rect">
            <a:avLst/>
          </a:prstGeom>
          <a:noFill/>
          <a:ln>
            <a:noFill/>
          </a:ln>
        </p:spPr>
        <p:txBody>
          <a:bodyPr anchorCtr="0" anchor="t" bIns="91425" lIns="91425" rIns="91425" tIns="91425"/>
          <a:lstStyle>
            <a:lvl1pPr indent="0" lvl="0" marL="0" marR="0" rtl="0" algn="l">
              <a:lnSpc>
                <a:spcPct val="94000"/>
              </a:lnSpc>
              <a:spcBef>
                <a:spcPts val="0"/>
              </a:spcBef>
              <a:spcAft>
                <a:spcPts val="0"/>
              </a:spcAft>
              <a:buNone/>
              <a:defRPr b="0" i="0" sz="1400" u="none">
                <a:solidFill>
                  <a:srgbClr val="000000"/>
                </a:solidFill>
                <a:latin typeface="Arial"/>
                <a:ea typeface="Arial"/>
                <a:cs typeface="Arial"/>
                <a:sym typeface="Arial"/>
              </a:defRPr>
            </a:lvl1pPr>
            <a:lvl2pPr indent="-285750" lvl="1" marL="74295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16" name="Shape 16"/>
          <p:cNvSpPr txBox="1"/>
          <p:nvPr>
            <p:ph idx="11" type="ftr"/>
          </p:nvPr>
        </p:nvSpPr>
        <p:spPr>
          <a:xfrm>
            <a:off x="3616325" y="6246812"/>
            <a:ext cx="2897100" cy="471599"/>
          </a:xfrm>
          <a:prstGeom prst="rect">
            <a:avLst/>
          </a:prstGeom>
          <a:noFill/>
          <a:ln>
            <a:noFill/>
          </a:ln>
        </p:spPr>
        <p:txBody>
          <a:bodyPr anchorCtr="0" anchor="t" bIns="91425" lIns="91425" rIns="91425" tIns="91425"/>
          <a:lstStyle>
            <a:lvl1pPr indent="0" lvl="0" marL="0" marR="0" rtl="0" algn="r">
              <a:lnSpc>
                <a:spcPct val="94000"/>
              </a:lnSpc>
              <a:spcBef>
                <a:spcPts val="0"/>
              </a:spcBef>
              <a:spcAft>
                <a:spcPts val="0"/>
              </a:spcAft>
              <a:buNone/>
              <a:defRPr b="0" i="0" sz="1400" u="none">
                <a:solidFill>
                  <a:srgbClr val="000000"/>
                </a:solidFill>
                <a:latin typeface="Arial"/>
                <a:ea typeface="Arial"/>
                <a:cs typeface="Arial"/>
                <a:sym typeface="Arial"/>
              </a:defRPr>
            </a:lvl1pPr>
            <a:lvl2pPr indent="-285750" lvl="1" marL="74295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17" name="Shape 17"/>
          <p:cNvSpPr txBox="1"/>
          <p:nvPr>
            <p:ph idx="12" type="sldNum"/>
          </p:nvPr>
        </p:nvSpPr>
        <p:spPr>
          <a:xfrm>
            <a:off x="6556375" y="6246812"/>
            <a:ext cx="2128800" cy="471599"/>
          </a:xfrm>
          <a:prstGeom prst="rect">
            <a:avLst/>
          </a:prstGeom>
          <a:noFill/>
          <a:ln>
            <a:noFill/>
          </a:ln>
        </p:spPr>
        <p:txBody>
          <a:bodyPr anchorCtr="0" anchor="t" bIns="0" lIns="0" rIns="0" tIns="0">
            <a:noAutofit/>
          </a:bodyPr>
          <a:lstStyle/>
          <a:p>
            <a:pPr indent="0" lvl="0" marL="0" marR="0" rtl="0" algn="r">
              <a:lnSpc>
                <a:spcPct val="94000"/>
              </a:lnSpc>
              <a:spcBef>
                <a:spcPts val="0"/>
              </a:spcBef>
              <a:spcAft>
                <a:spcPts val="0"/>
              </a:spcAft>
              <a:buClr>
                <a:srgbClr val="000000"/>
              </a:buClr>
              <a:buSzPct val="25000"/>
              <a:buFont typeface="Arial"/>
              <a:buNone/>
            </a:pPr>
            <a:fld id="{00000000-1234-1234-1234-123412341234}" type="slidenum">
              <a:rPr b="0" i="0" lang="en-US" sz="1400" u="non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7" name="Shape 27"/>
        <p:cNvGrpSpPr/>
        <p:nvPr/>
      </p:nvGrpSpPr>
      <p:grpSpPr>
        <a:xfrm>
          <a:off x="0" y="0"/>
          <a:ext cx="0" cy="0"/>
          <a:chOff x="0" y="0"/>
          <a:chExt cx="0" cy="0"/>
        </a:xfrm>
      </p:grpSpPr>
      <p:sp>
        <p:nvSpPr>
          <p:cNvPr id="28" name="Shape 28"/>
          <p:cNvSpPr txBox="1"/>
          <p:nvPr/>
        </p:nvSpPr>
        <p:spPr>
          <a:xfrm>
            <a:off x="1882575" y="1093225"/>
            <a:ext cx="6172200" cy="1025400"/>
          </a:xfrm>
          <a:prstGeom prst="rect">
            <a:avLst/>
          </a:prstGeom>
          <a:noFill/>
          <a:ln>
            <a:noFill/>
          </a:ln>
        </p:spPr>
        <p:txBody>
          <a:bodyPr anchorCtr="0" anchor="b" bIns="45000" lIns="90000" rIns="90000" tIns="45000">
            <a:noAutofit/>
          </a:bodyPr>
          <a:lstStyle/>
          <a:p>
            <a:pPr indent="0" lvl="0" marL="0" marR="0" rtl="0" algn="l">
              <a:lnSpc>
                <a:spcPct val="100000"/>
              </a:lnSpc>
              <a:spcBef>
                <a:spcPts val="0"/>
              </a:spcBef>
              <a:spcAft>
                <a:spcPts val="0"/>
              </a:spcAft>
              <a:buClr>
                <a:srgbClr val="575F6D"/>
              </a:buClr>
              <a:buSzPct val="25000"/>
              <a:buFont typeface="Libre Baskerville"/>
              <a:buNone/>
            </a:pPr>
            <a:r>
              <a:rPr b="1" i="0" lang="en-US" sz="3000" u="none">
                <a:solidFill>
                  <a:srgbClr val="575F6D"/>
                </a:solidFill>
                <a:latin typeface="Libre Baskerville"/>
                <a:ea typeface="Libre Baskerville"/>
                <a:cs typeface="Libre Baskerville"/>
                <a:sym typeface="Libre Baskerville"/>
              </a:rPr>
              <a:t>Diversity Measure for text Summarization</a:t>
            </a:r>
          </a:p>
        </p:txBody>
      </p:sp>
      <p:sp>
        <p:nvSpPr>
          <p:cNvPr id="29" name="Shape 29"/>
          <p:cNvSpPr txBox="1"/>
          <p:nvPr/>
        </p:nvSpPr>
        <p:spPr>
          <a:xfrm>
            <a:off x="2184000" y="4562725"/>
            <a:ext cx="5759100" cy="15858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30" name="Shape 30"/>
          <p:cNvSpPr txBox="1"/>
          <p:nvPr/>
        </p:nvSpPr>
        <p:spPr>
          <a:xfrm>
            <a:off x="2809975" y="2253550"/>
            <a:ext cx="5634000" cy="598200"/>
          </a:xfrm>
          <a:prstGeom prst="rect">
            <a:avLst/>
          </a:prstGeom>
          <a:noFill/>
          <a:ln>
            <a:noFill/>
          </a:ln>
        </p:spPr>
        <p:txBody>
          <a:bodyPr anchorCtr="0" anchor="t" bIns="91425" lIns="91425" rIns="91425" tIns="91425">
            <a:noAutofit/>
          </a:bodyPr>
          <a:lstStyle/>
          <a:p>
            <a:pPr indent="0" lvl="0" marL="0" rtl="0">
              <a:spcBef>
                <a:spcPts val="0"/>
              </a:spcBef>
              <a:buClr>
                <a:srgbClr val="575F6D"/>
              </a:buClr>
              <a:buSzPct val="25000"/>
              <a:buFont typeface="Libre Baskerville"/>
              <a:buNone/>
            </a:pPr>
            <a:r>
              <a:rPr b="1" lang="en-US" sz="2200">
                <a:solidFill>
                  <a:srgbClr val="575F6D"/>
                </a:solidFill>
                <a:latin typeface="Libre Baskerville"/>
                <a:ea typeface="Libre Baskerville"/>
                <a:cs typeface="Libre Baskerville"/>
                <a:sym typeface="Libre Baskerville"/>
              </a:rPr>
              <a:t>Guided by: Dr.Vasudev Verma</a:t>
            </a:r>
          </a:p>
          <a:p>
            <a:pPr indent="0" lvl="0" marL="0" rtl="0">
              <a:spcBef>
                <a:spcPts val="0"/>
              </a:spcBef>
              <a:buClr>
                <a:srgbClr val="575F6D"/>
              </a:buClr>
              <a:buSzPct val="25000"/>
              <a:buFont typeface="Libre Baskerville"/>
              <a:buNone/>
            </a:pPr>
            <a:r>
              <a:rPr b="1" lang="en-US" sz="2200">
                <a:solidFill>
                  <a:srgbClr val="575F6D"/>
                </a:solidFill>
                <a:latin typeface="Libre Baskerville"/>
                <a:ea typeface="Libre Baskerville"/>
                <a:cs typeface="Libre Baskerville"/>
                <a:sym typeface="Libre Baskerville"/>
              </a:rPr>
              <a:t>Mentor: Litton J Kurisinkel</a:t>
            </a:r>
          </a:p>
        </p:txBody>
      </p:sp>
      <p:sp>
        <p:nvSpPr>
          <p:cNvPr id="31" name="Shape 31"/>
          <p:cNvSpPr txBox="1"/>
          <p:nvPr/>
        </p:nvSpPr>
        <p:spPr>
          <a:xfrm>
            <a:off x="4395800" y="5439100"/>
            <a:ext cx="4590600" cy="1251900"/>
          </a:xfrm>
          <a:prstGeom prst="rect">
            <a:avLst/>
          </a:prstGeom>
          <a:noFill/>
          <a:ln>
            <a:noFill/>
          </a:ln>
        </p:spPr>
        <p:txBody>
          <a:bodyPr anchorCtr="0" anchor="t" bIns="91425" lIns="91425" rIns="91425" tIns="91425">
            <a:noAutofit/>
          </a:bodyPr>
          <a:lstStyle/>
          <a:p>
            <a:pPr lvl="0" rtl="0" algn="r">
              <a:spcBef>
                <a:spcPts val="0"/>
              </a:spcBef>
              <a:buNone/>
            </a:pPr>
            <a:r>
              <a:rPr b="1" lang="en-US" sz="1800">
                <a:solidFill>
                  <a:srgbClr val="575F6D"/>
                </a:solidFill>
                <a:latin typeface="Libre Baskerville"/>
                <a:ea typeface="Libre Baskerville"/>
                <a:cs typeface="Libre Baskerville"/>
                <a:sym typeface="Libre Baskerville"/>
              </a:rPr>
              <a:t>Submitted By:- Group No.27</a:t>
            </a:r>
          </a:p>
          <a:p>
            <a:pPr lvl="0" rtl="0" algn="r">
              <a:spcBef>
                <a:spcPts val="0"/>
              </a:spcBef>
              <a:buNone/>
            </a:pPr>
            <a:r>
              <a:rPr b="1" lang="en-US" sz="1800">
                <a:solidFill>
                  <a:srgbClr val="575F6D"/>
                </a:solidFill>
                <a:latin typeface="Libre Baskerville"/>
                <a:ea typeface="Libre Baskerville"/>
                <a:cs typeface="Libre Baskerville"/>
                <a:sym typeface="Libre Baskerville"/>
              </a:rPr>
              <a:t>Nirat Attri (201201013)</a:t>
            </a:r>
          </a:p>
          <a:p>
            <a:pPr lvl="0" rtl="0" algn="r">
              <a:spcBef>
                <a:spcPts val="0"/>
              </a:spcBef>
              <a:buNone/>
            </a:pPr>
            <a:r>
              <a:rPr b="1" lang="en-US" sz="1800">
                <a:solidFill>
                  <a:srgbClr val="575F6D"/>
                </a:solidFill>
                <a:latin typeface="Libre Baskerville"/>
                <a:ea typeface="Libre Baskerville"/>
                <a:cs typeface="Libre Baskerville"/>
                <a:sym typeface="Libre Baskerville"/>
              </a:rPr>
              <a:t>Dhruva Das (201301151)</a:t>
            </a:r>
          </a:p>
          <a:p>
            <a:pPr lvl="0" rtl="0" algn="r">
              <a:spcBef>
                <a:spcPts val="0"/>
              </a:spcBef>
              <a:buNone/>
            </a:pPr>
            <a:r>
              <a:rPr b="1" lang="en-US" sz="1800">
                <a:solidFill>
                  <a:srgbClr val="575F6D"/>
                </a:solidFill>
                <a:latin typeface="Libre Baskerville"/>
                <a:ea typeface="Libre Baskerville"/>
                <a:cs typeface="Libre Baskerville"/>
                <a:sym typeface="Libre Baskerville"/>
              </a:rPr>
              <a:t>Siddharth Saklecha (201505570)</a:t>
            </a:r>
          </a:p>
        </p:txBody>
      </p:sp>
    </p:spTree>
  </p:cSld>
  <p:clrMapOvr>
    <a:masterClrMapping/>
  </p:clrMapOvr>
  <p:transition spd="med">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5" name="Shape 95"/>
        <p:cNvGrpSpPr/>
        <p:nvPr/>
      </p:nvGrpSpPr>
      <p:grpSpPr>
        <a:xfrm>
          <a:off x="0" y="0"/>
          <a:ext cx="0" cy="0"/>
          <a:chOff x="0" y="0"/>
          <a:chExt cx="0" cy="0"/>
        </a:xfrm>
      </p:grpSpPr>
      <p:sp>
        <p:nvSpPr>
          <p:cNvPr id="96" name="Shape 96"/>
          <p:cNvSpPr txBox="1"/>
          <p:nvPr/>
        </p:nvSpPr>
        <p:spPr>
          <a:xfrm>
            <a:off x="533400" y="228600"/>
            <a:ext cx="7467600" cy="762000"/>
          </a:xfrm>
          <a:prstGeom prst="rect">
            <a:avLst/>
          </a:prstGeom>
          <a:noFill/>
          <a:ln>
            <a:noFill/>
          </a:ln>
        </p:spPr>
        <p:txBody>
          <a:bodyPr anchorCtr="0" anchor="b" bIns="45000" lIns="90000" rIns="90000" tIns="45000">
            <a:noAutofit/>
          </a:bodyPr>
          <a:lstStyle/>
          <a:p>
            <a:pPr indent="0" lvl="0" marL="0" marR="0" rtl="0" algn="l">
              <a:lnSpc>
                <a:spcPct val="100000"/>
              </a:lnSpc>
              <a:spcBef>
                <a:spcPts val="0"/>
              </a:spcBef>
              <a:spcAft>
                <a:spcPts val="0"/>
              </a:spcAft>
              <a:buClr>
                <a:srgbClr val="575F6D"/>
              </a:buClr>
              <a:buSzPct val="25000"/>
              <a:buFont typeface="Libre Baskerville"/>
              <a:buNone/>
            </a:pPr>
            <a:r>
              <a:rPr b="0" i="0" lang="en-US" sz="3000" u="none">
                <a:solidFill>
                  <a:srgbClr val="575F6D"/>
                </a:solidFill>
                <a:latin typeface="Libre Baskerville"/>
                <a:ea typeface="Libre Baskerville"/>
                <a:cs typeface="Libre Baskerville"/>
                <a:sym typeface="Libre Baskerville"/>
              </a:rPr>
              <a:t>Approach 2 </a:t>
            </a:r>
            <a:r>
              <a:rPr lang="en-US" sz="3000">
                <a:solidFill>
                  <a:srgbClr val="575F6D"/>
                </a:solidFill>
                <a:latin typeface="Libre Baskerville"/>
                <a:ea typeface="Libre Baskerville"/>
                <a:cs typeface="Libre Baskerville"/>
                <a:sym typeface="Libre Baskerville"/>
              </a:rPr>
              <a:t>: Agglomerative</a:t>
            </a:r>
            <a:r>
              <a:rPr b="0" i="0" lang="en-US" sz="3000" u="none">
                <a:solidFill>
                  <a:srgbClr val="575F6D"/>
                </a:solidFill>
                <a:latin typeface="Libre Baskerville"/>
                <a:ea typeface="Libre Baskerville"/>
                <a:cs typeface="Libre Baskerville"/>
                <a:sym typeface="Libre Baskerville"/>
              </a:rPr>
              <a:t> Clustering</a:t>
            </a:r>
          </a:p>
        </p:txBody>
      </p:sp>
      <p:sp>
        <p:nvSpPr>
          <p:cNvPr id="97" name="Shape 97"/>
          <p:cNvSpPr txBox="1"/>
          <p:nvPr/>
        </p:nvSpPr>
        <p:spPr>
          <a:xfrm>
            <a:off x="457200" y="990600"/>
            <a:ext cx="7467600" cy="5867400"/>
          </a:xfrm>
          <a:prstGeom prst="rect">
            <a:avLst/>
          </a:prstGeom>
          <a:noFill/>
          <a:ln>
            <a:noFill/>
          </a:ln>
        </p:spPr>
        <p:txBody>
          <a:bodyPr anchorCtr="0" anchor="t" bIns="46800" lIns="90000" rIns="90000" tIns="46800">
            <a:noAutofit/>
          </a:bodyPr>
          <a:lstStyle/>
          <a:p>
            <a:pPr indent="-339725" lvl="0" marL="339725" marR="0" rtl="0" algn="l">
              <a:lnSpc>
                <a:spcPct val="100000"/>
              </a:lnSpc>
              <a:spcBef>
                <a:spcPts val="0"/>
              </a:spcBef>
              <a:spcAft>
                <a:spcPts val="0"/>
              </a:spcAft>
              <a:buClr>
                <a:srgbClr val="000000"/>
              </a:buClr>
              <a:buSzPct val="100000"/>
              <a:buFont typeface="Arial"/>
              <a:buChar char="➢"/>
            </a:pPr>
            <a:r>
              <a:rPr lang="en-US" sz="1800">
                <a:latin typeface="Libre Baskerville"/>
                <a:ea typeface="Libre Baskerville"/>
                <a:cs typeface="Libre Baskerville"/>
                <a:sym typeface="Libre Baskerville"/>
              </a:rPr>
              <a:t>Agglomerative clustering(also called Hierarchical clustering analysis or HCA) is a method of cluster analysis which seeks to build a hierarchy of cluster.</a:t>
            </a:r>
          </a:p>
          <a:p>
            <a:pPr indent="-339725" lvl="0" marL="339725" marR="0" rtl="0" algn="l">
              <a:lnSpc>
                <a:spcPct val="100000"/>
              </a:lnSpc>
              <a:spcBef>
                <a:spcPts val="0"/>
              </a:spcBef>
              <a:spcAft>
                <a:spcPts val="0"/>
              </a:spcAft>
              <a:buClr>
                <a:srgbClr val="000000"/>
              </a:buClr>
              <a:buSzPct val="100000"/>
              <a:buFont typeface="Libre Baskerville"/>
              <a:buChar char="➢"/>
            </a:pPr>
            <a:r>
              <a:rPr lang="en-US" sz="1800">
                <a:latin typeface="Libre Baskerville"/>
                <a:ea typeface="Libre Baskerville"/>
                <a:cs typeface="Libre Baskerville"/>
                <a:sym typeface="Libre Baskerville"/>
              </a:rPr>
              <a:t>It is a bottom up approac. Each observation starts in its own cluster, and pairs of clusters are merged as one moves up the hierarchy.</a:t>
            </a:r>
          </a:p>
          <a:p>
            <a:pPr indent="-339725" lvl="0" marL="339725" marR="0" rtl="0" algn="l">
              <a:lnSpc>
                <a:spcPct val="100000"/>
              </a:lnSpc>
              <a:spcBef>
                <a:spcPts val="0"/>
              </a:spcBef>
              <a:spcAft>
                <a:spcPts val="0"/>
              </a:spcAft>
              <a:buClr>
                <a:srgbClr val="000000"/>
              </a:buClr>
              <a:buSzPct val="100000"/>
              <a:buFont typeface="Libre Baskerville"/>
              <a:buChar char="➢"/>
            </a:pPr>
            <a:r>
              <a:rPr lang="en-US" sz="1800">
                <a:latin typeface="Libre Baskerville"/>
                <a:ea typeface="Libre Baskerville"/>
                <a:cs typeface="Libre Baskerville"/>
                <a:sym typeface="Libre Baskerville"/>
              </a:rPr>
              <a:t>O(n^3) approach.</a:t>
            </a:r>
          </a:p>
          <a:p>
            <a:pPr indent="-339725" lvl="0" marL="339725" marR="0" rtl="0" algn="l">
              <a:lnSpc>
                <a:spcPct val="100000"/>
              </a:lnSpc>
              <a:spcBef>
                <a:spcPts val="0"/>
              </a:spcBef>
              <a:spcAft>
                <a:spcPts val="0"/>
              </a:spcAft>
              <a:buClr>
                <a:srgbClr val="000000"/>
              </a:buClr>
              <a:buSzPct val="100000"/>
              <a:buFont typeface="Libre Baskerville"/>
              <a:buChar char="➢"/>
            </a:pPr>
            <a:r>
              <a:rPr lang="en-US" sz="1800">
                <a:latin typeface="Libre Baskerville"/>
                <a:ea typeface="Libre Baskerville"/>
                <a:cs typeface="Libre Baskerville"/>
                <a:sym typeface="Libre Baskerville"/>
              </a:rPr>
              <a:t>Each observation starts in its own cluster and clusters are succesively merged together. The linkage criteria determines the metric used for the merge strategy.</a:t>
            </a:r>
          </a:p>
          <a:p>
            <a:pPr indent="-339725" lvl="0" marL="339725" marR="0" rtl="0" algn="l">
              <a:lnSpc>
                <a:spcPct val="100000"/>
              </a:lnSpc>
              <a:spcBef>
                <a:spcPts val="0"/>
              </a:spcBef>
              <a:spcAft>
                <a:spcPts val="0"/>
              </a:spcAft>
              <a:buClr>
                <a:srgbClr val="000000"/>
              </a:buClr>
              <a:buSzPct val="100000"/>
              <a:buFont typeface="Libre Baskerville"/>
              <a:buChar char="➢"/>
            </a:pPr>
            <a:r>
              <a:rPr lang="en-US" sz="1800">
                <a:latin typeface="Libre Baskerville"/>
                <a:ea typeface="Libre Baskerville"/>
                <a:cs typeface="Libre Baskerville"/>
                <a:sym typeface="Libre Baskerville"/>
              </a:rPr>
              <a:t>In computing the clusters, we used Cosine Similarity criteria.</a:t>
            </a:r>
          </a:p>
        </p:txBody>
      </p:sp>
    </p:spTree>
  </p:cSld>
  <p:clrMapOvr>
    <a:masterClrMapping/>
  </p:clrMapOvr>
  <p:transition spd="med">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2" name="Shape 102"/>
        <p:cNvGrpSpPr/>
        <p:nvPr/>
      </p:nvGrpSpPr>
      <p:grpSpPr>
        <a:xfrm>
          <a:off x="0" y="0"/>
          <a:ext cx="0" cy="0"/>
          <a:chOff x="0" y="0"/>
          <a:chExt cx="0" cy="0"/>
        </a:xfrm>
      </p:grpSpPr>
      <p:sp>
        <p:nvSpPr>
          <p:cNvPr id="103" name="Shape 103"/>
          <p:cNvSpPr txBox="1"/>
          <p:nvPr/>
        </p:nvSpPr>
        <p:spPr>
          <a:xfrm>
            <a:off x="533400" y="228600"/>
            <a:ext cx="7467600" cy="762000"/>
          </a:xfrm>
          <a:prstGeom prst="rect">
            <a:avLst/>
          </a:prstGeom>
          <a:noFill/>
          <a:ln>
            <a:noFill/>
          </a:ln>
        </p:spPr>
        <p:txBody>
          <a:bodyPr anchorCtr="0" anchor="b" bIns="45000" lIns="90000" rIns="90000" tIns="45000">
            <a:noAutofit/>
          </a:bodyPr>
          <a:lstStyle/>
          <a:p>
            <a:pPr indent="0" lvl="0" marL="0" marR="0" rtl="0" algn="l">
              <a:lnSpc>
                <a:spcPct val="100000"/>
              </a:lnSpc>
              <a:spcBef>
                <a:spcPts val="0"/>
              </a:spcBef>
              <a:spcAft>
                <a:spcPts val="0"/>
              </a:spcAft>
              <a:buClr>
                <a:srgbClr val="575F6D"/>
              </a:buClr>
              <a:buSzPct val="25000"/>
              <a:buFont typeface="Libre Baskerville"/>
              <a:buNone/>
            </a:pPr>
            <a:r>
              <a:rPr lang="en-US" sz="3000">
                <a:solidFill>
                  <a:srgbClr val="575F6D"/>
                </a:solidFill>
                <a:latin typeface="Libre Baskerville"/>
                <a:ea typeface="Libre Baskerville"/>
                <a:cs typeface="Libre Baskerville"/>
                <a:sym typeface="Libre Baskerville"/>
              </a:rPr>
              <a:t>Challenges Faced</a:t>
            </a:r>
          </a:p>
        </p:txBody>
      </p:sp>
      <p:sp>
        <p:nvSpPr>
          <p:cNvPr id="104" name="Shape 104"/>
          <p:cNvSpPr txBox="1"/>
          <p:nvPr/>
        </p:nvSpPr>
        <p:spPr>
          <a:xfrm>
            <a:off x="457200" y="990600"/>
            <a:ext cx="7467600" cy="5867400"/>
          </a:xfrm>
          <a:prstGeom prst="rect">
            <a:avLst/>
          </a:prstGeom>
          <a:noFill/>
          <a:ln>
            <a:noFill/>
          </a:ln>
        </p:spPr>
        <p:txBody>
          <a:bodyPr anchorCtr="0" anchor="t" bIns="46800" lIns="90000" rIns="90000" tIns="46800">
            <a:noAutofit/>
          </a:bodyPr>
          <a:lstStyle/>
          <a:p>
            <a:pPr indent="-339725" lvl="0" marL="339725" rtl="0">
              <a:spcBef>
                <a:spcPts val="0"/>
              </a:spcBef>
              <a:buClr>
                <a:schemeClr val="dk1"/>
              </a:buClr>
              <a:buSzPct val="100000"/>
              <a:buFont typeface="Libre Baskerville"/>
              <a:buChar char="➢"/>
            </a:pPr>
            <a:r>
              <a:rPr lang="en-US" sz="1800">
                <a:solidFill>
                  <a:schemeClr val="dk1"/>
                </a:solidFill>
                <a:latin typeface="Libre Baskerville"/>
                <a:ea typeface="Libre Baskerville"/>
                <a:cs typeface="Libre Baskerville"/>
                <a:sym typeface="Libre Baskerville"/>
              </a:rPr>
              <a:t>One the challenges that we faced was to understand the Output given by the Tool Cluto, which Clusters the given sentences. After which finding the summary of the folder was just a basic implementation of the formula given in the paper.</a:t>
            </a:r>
          </a:p>
          <a:p>
            <a:pPr indent="-339725" lvl="0" marL="339725" rtl="0">
              <a:spcBef>
                <a:spcPts val="0"/>
              </a:spcBef>
              <a:buClr>
                <a:schemeClr val="dk1"/>
              </a:buClr>
              <a:buSzPct val="100000"/>
              <a:buFont typeface="Libre Baskerville"/>
              <a:buChar char="➢"/>
            </a:pPr>
            <a:r>
              <a:rPr lang="en-US" sz="1800">
                <a:solidFill>
                  <a:schemeClr val="dk1"/>
                </a:solidFill>
                <a:latin typeface="Libre Baskerville"/>
                <a:ea typeface="Libre Baskerville"/>
                <a:cs typeface="Libre Baskerville"/>
                <a:sym typeface="Libre Baskerville"/>
              </a:rPr>
              <a:t>Another challenge was that the time taken to find the summary for a single folder was quite large. This time could be drastically reduced by not using the condition of Sub-modular formula f(A+v) - f(A) &gt; f(B+v) - f(B), that is, the incremental value of v decreases as the context in which v is considered grows from A to  B. But this would be at the cost of accuracy.</a:t>
            </a:r>
          </a:p>
        </p:txBody>
      </p:sp>
    </p:spTree>
  </p:cSld>
  <p:clrMapOvr>
    <a:masterClrMapping/>
  </p:clrMapOvr>
  <p:transition spd="med">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9" name="Shape 109"/>
        <p:cNvGrpSpPr/>
        <p:nvPr/>
      </p:nvGrpSpPr>
      <p:grpSpPr>
        <a:xfrm>
          <a:off x="0" y="0"/>
          <a:ext cx="0" cy="0"/>
          <a:chOff x="0" y="0"/>
          <a:chExt cx="0" cy="0"/>
        </a:xfrm>
      </p:grpSpPr>
      <p:sp>
        <p:nvSpPr>
          <p:cNvPr id="110" name="Shape 110"/>
          <p:cNvSpPr txBox="1"/>
          <p:nvPr/>
        </p:nvSpPr>
        <p:spPr>
          <a:xfrm>
            <a:off x="533400" y="152400"/>
            <a:ext cx="7467600" cy="685799"/>
          </a:xfrm>
          <a:prstGeom prst="rect">
            <a:avLst/>
          </a:prstGeom>
          <a:noFill/>
          <a:ln>
            <a:noFill/>
          </a:ln>
        </p:spPr>
        <p:txBody>
          <a:bodyPr anchorCtr="0" anchor="b" bIns="45000" lIns="90000" rIns="90000" tIns="45000">
            <a:noAutofit/>
          </a:bodyPr>
          <a:lstStyle/>
          <a:p>
            <a:pPr indent="0" lvl="0" marL="0" marR="0" rtl="0" algn="l">
              <a:lnSpc>
                <a:spcPct val="100000"/>
              </a:lnSpc>
              <a:spcBef>
                <a:spcPts val="0"/>
              </a:spcBef>
              <a:spcAft>
                <a:spcPts val="0"/>
              </a:spcAft>
              <a:buClr>
                <a:srgbClr val="575F6D"/>
              </a:buClr>
              <a:buSzPct val="25000"/>
              <a:buFont typeface="Libre Baskerville"/>
              <a:buNone/>
            </a:pPr>
            <a:r>
              <a:rPr b="0" i="0" lang="en-US" sz="3000" u="none">
                <a:solidFill>
                  <a:srgbClr val="575F6D"/>
                </a:solidFill>
                <a:latin typeface="Libre Baskerville"/>
                <a:ea typeface="Libre Baskerville"/>
                <a:cs typeface="Libre Baskerville"/>
                <a:sym typeface="Libre Baskerville"/>
              </a:rPr>
              <a:t>Results and Conclusion</a:t>
            </a:r>
          </a:p>
        </p:txBody>
      </p:sp>
      <p:sp>
        <p:nvSpPr>
          <p:cNvPr id="111" name="Shape 111"/>
          <p:cNvSpPr txBox="1"/>
          <p:nvPr/>
        </p:nvSpPr>
        <p:spPr>
          <a:xfrm>
            <a:off x="457200" y="990600"/>
            <a:ext cx="7467600" cy="5486399"/>
          </a:xfrm>
          <a:prstGeom prst="rect">
            <a:avLst/>
          </a:prstGeom>
          <a:noFill/>
          <a:ln>
            <a:noFill/>
          </a:ln>
        </p:spPr>
        <p:txBody>
          <a:bodyPr anchorCtr="0" anchor="t" bIns="46800" lIns="90000" rIns="90000" tIns="46800">
            <a:noAutofit/>
          </a:bodyPr>
          <a:lstStyle/>
          <a:p>
            <a:pPr indent="-339725" lvl="0" marL="339725" marR="0" rtl="0" algn="l">
              <a:lnSpc>
                <a:spcPct val="100000"/>
              </a:lnSpc>
              <a:spcBef>
                <a:spcPts val="0"/>
              </a:spcBef>
              <a:spcAft>
                <a:spcPts val="0"/>
              </a:spcAft>
              <a:buClr>
                <a:srgbClr val="000000"/>
              </a:buClr>
              <a:buSzPct val="100000"/>
              <a:buFont typeface="Noto Sans Symbols"/>
              <a:buChar char="➢"/>
            </a:pPr>
            <a:r>
              <a:rPr b="0" i="0" lang="en-US" sz="1800" u="none">
                <a:solidFill>
                  <a:srgbClr val="000000"/>
                </a:solidFill>
                <a:latin typeface="Libre Baskerville"/>
                <a:ea typeface="Libre Baskerville"/>
                <a:cs typeface="Libre Baskerville"/>
                <a:sym typeface="Libre Baskerville"/>
              </a:rPr>
              <a:t>The values for  λ and  α values for the diversity and coverage measures giving us the submodular function were calculated using a sweep search for the best values of ROGUE scores.</a:t>
            </a:r>
          </a:p>
          <a:p>
            <a:pPr indent="-339725" lvl="0" marL="339725" marR="0" rtl="0" algn="l">
              <a:lnSpc>
                <a:spcPct val="100000"/>
              </a:lnSpc>
              <a:spcBef>
                <a:spcPts val="0"/>
              </a:spcBef>
              <a:spcAft>
                <a:spcPts val="0"/>
              </a:spcAft>
              <a:buClr>
                <a:srgbClr val="000000"/>
              </a:buClr>
              <a:buSzPct val="100000"/>
              <a:buFont typeface="Noto Sans Symbols"/>
              <a:buChar char="➢"/>
            </a:pPr>
            <a:r>
              <a:rPr b="0" i="0" lang="en-US" sz="1800" u="none">
                <a:solidFill>
                  <a:srgbClr val="000000"/>
                </a:solidFill>
                <a:latin typeface="Libre Baskerville"/>
                <a:ea typeface="Libre Baskerville"/>
                <a:cs typeface="Libre Baskerville"/>
                <a:sym typeface="Libre Baskerville"/>
              </a:rPr>
              <a:t>We recovered the best values as follows :</a:t>
            </a:r>
          </a:p>
          <a:p>
            <a:pPr indent="-339725" lvl="0" marL="339725" marR="0" rtl="0" algn="l">
              <a:lnSpc>
                <a:spcPct val="100000"/>
              </a:lnSpc>
              <a:spcBef>
                <a:spcPts val="0"/>
              </a:spcBef>
              <a:spcAft>
                <a:spcPts val="0"/>
              </a:spcAft>
              <a:buClr>
                <a:srgbClr val="000000"/>
              </a:buClr>
              <a:buSzPct val="25000"/>
              <a:buFont typeface="Libre Baskerville"/>
              <a:buNone/>
            </a:pPr>
            <a:r>
              <a:rPr b="0" i="0" lang="en-US" sz="1800" u="none">
                <a:solidFill>
                  <a:srgbClr val="000000"/>
                </a:solidFill>
                <a:latin typeface="Libre Baskerville"/>
                <a:ea typeface="Libre Baskerville"/>
                <a:cs typeface="Libre Baskerville"/>
                <a:sym typeface="Libre Baskerville"/>
              </a:rPr>
              <a:t>		α = 15</a:t>
            </a:r>
          </a:p>
          <a:p>
            <a:pPr indent="-339725" lvl="0" marL="339725" marR="0" rtl="0" algn="l">
              <a:lnSpc>
                <a:spcPct val="100000"/>
              </a:lnSpc>
              <a:spcBef>
                <a:spcPts val="0"/>
              </a:spcBef>
              <a:spcAft>
                <a:spcPts val="0"/>
              </a:spcAft>
              <a:buClr>
                <a:srgbClr val="000000"/>
              </a:buClr>
              <a:buSzPct val="25000"/>
              <a:buFont typeface="Libre Baskerville"/>
              <a:buNone/>
            </a:pPr>
            <a:r>
              <a:rPr b="0" i="0" lang="en-US" sz="1800" u="none">
                <a:solidFill>
                  <a:srgbClr val="000000"/>
                </a:solidFill>
                <a:latin typeface="Libre Baskerville"/>
                <a:ea typeface="Libre Baskerville"/>
                <a:cs typeface="Libre Baskerville"/>
                <a:sym typeface="Libre Baskerville"/>
              </a:rPr>
              <a:t>		λ = 4</a:t>
            </a:r>
          </a:p>
          <a:p>
            <a:pPr indent="-339725" lvl="0" marL="339725" marR="0" rtl="0" algn="l">
              <a:lnSpc>
                <a:spcPct val="100000"/>
              </a:lnSpc>
              <a:spcBef>
                <a:spcPts val="0"/>
              </a:spcBef>
              <a:spcAft>
                <a:spcPts val="0"/>
              </a:spcAft>
              <a:buClr>
                <a:srgbClr val="000000"/>
              </a:buClr>
              <a:buSzPct val="100000"/>
              <a:buFont typeface="Noto Sans Symbols"/>
              <a:buChar char="➢"/>
            </a:pPr>
            <a:r>
              <a:rPr b="0" i="0" lang="en-US" sz="1800" u="none">
                <a:solidFill>
                  <a:srgbClr val="000000"/>
                </a:solidFill>
                <a:latin typeface="Libre Baskerville"/>
                <a:ea typeface="Libre Baskerville"/>
                <a:cs typeface="Libre Baskerville"/>
                <a:sym typeface="Libre Baskerville"/>
              </a:rPr>
              <a:t>The clusters were summarized and their ROGUE scores calculated to estimate the efficiency</a:t>
            </a:r>
          </a:p>
          <a:p>
            <a:pPr indent="-339725" lvl="0" marL="339725" marR="0" rtl="0" algn="l">
              <a:lnSpc>
                <a:spcPct val="100000"/>
              </a:lnSpc>
              <a:spcBef>
                <a:spcPts val="0"/>
              </a:spcBef>
              <a:spcAft>
                <a:spcPts val="0"/>
              </a:spcAft>
              <a:buClr>
                <a:srgbClr val="000000"/>
              </a:buClr>
              <a:buFont typeface="Arial"/>
              <a:buNone/>
            </a:pPr>
            <a:r>
              <a:t/>
            </a:r>
            <a:endParaRPr b="0" i="0" sz="1800" u="none">
              <a:solidFill>
                <a:srgbClr val="000000"/>
              </a:solidFill>
              <a:latin typeface="Libre Baskerville"/>
              <a:ea typeface="Libre Baskerville"/>
              <a:cs typeface="Libre Baskerville"/>
              <a:sym typeface="Libre Baskerville"/>
            </a:endParaRPr>
          </a:p>
          <a:p>
            <a:pPr indent="-339725" lvl="0" marL="339725" marR="0" rtl="0" algn="l">
              <a:lnSpc>
                <a:spcPct val="100000"/>
              </a:lnSpc>
              <a:spcBef>
                <a:spcPts val="0"/>
              </a:spcBef>
              <a:spcAft>
                <a:spcPts val="0"/>
              </a:spcAft>
              <a:buClr>
                <a:srgbClr val="000000"/>
              </a:buClr>
              <a:buFont typeface="Arial"/>
              <a:buNone/>
            </a:pPr>
            <a:r>
              <a:t/>
            </a:r>
            <a:endParaRPr b="0" i="0" sz="1800" u="none">
              <a:solidFill>
                <a:srgbClr val="000000"/>
              </a:solidFill>
              <a:latin typeface="Libre Baskerville"/>
              <a:ea typeface="Libre Baskerville"/>
              <a:cs typeface="Libre Baskerville"/>
              <a:sym typeface="Libre Baskerville"/>
            </a:endParaRPr>
          </a:p>
          <a:p>
            <a:pPr indent="-339725" lvl="0" marL="339725" marR="0" rtl="0" algn="l">
              <a:lnSpc>
                <a:spcPct val="100000"/>
              </a:lnSpc>
              <a:spcBef>
                <a:spcPts val="0"/>
              </a:spcBef>
              <a:spcAft>
                <a:spcPts val="0"/>
              </a:spcAft>
              <a:buClr>
                <a:srgbClr val="000000"/>
              </a:buClr>
              <a:buFont typeface="Arial"/>
              <a:buNone/>
            </a:pPr>
            <a:r>
              <a:t/>
            </a:r>
            <a:endParaRPr b="0" i="0" sz="1800" u="none">
              <a:solidFill>
                <a:srgbClr val="000000"/>
              </a:solidFill>
              <a:latin typeface="Libre Baskerville"/>
              <a:ea typeface="Libre Baskerville"/>
              <a:cs typeface="Libre Baskerville"/>
              <a:sym typeface="Libre Baskerville"/>
            </a:endParaRPr>
          </a:p>
          <a:p>
            <a:pPr indent="-339725" lvl="0" marL="339725" marR="0" rtl="0" algn="l">
              <a:lnSpc>
                <a:spcPct val="100000"/>
              </a:lnSpc>
              <a:spcBef>
                <a:spcPts val="0"/>
              </a:spcBef>
              <a:spcAft>
                <a:spcPts val="0"/>
              </a:spcAft>
              <a:buClr>
                <a:srgbClr val="000000"/>
              </a:buClr>
              <a:buFont typeface="Arial"/>
              <a:buNone/>
            </a:pPr>
            <a:r>
              <a:t/>
            </a:r>
            <a:endParaRPr b="0" i="0" sz="1800" u="none">
              <a:solidFill>
                <a:srgbClr val="000000"/>
              </a:solidFill>
              <a:latin typeface="Libre Baskerville"/>
              <a:ea typeface="Libre Baskerville"/>
              <a:cs typeface="Libre Baskerville"/>
              <a:sym typeface="Libre Baskerville"/>
            </a:endParaRPr>
          </a:p>
          <a:p>
            <a:pPr indent="-339725" lvl="0" marL="339725" marR="0" rtl="0" algn="l">
              <a:lnSpc>
                <a:spcPct val="100000"/>
              </a:lnSpc>
              <a:spcBef>
                <a:spcPts val="0"/>
              </a:spcBef>
              <a:spcAft>
                <a:spcPts val="0"/>
              </a:spcAft>
              <a:buClr>
                <a:srgbClr val="000000"/>
              </a:buClr>
              <a:buFont typeface="Arial"/>
              <a:buNone/>
            </a:pPr>
            <a:r>
              <a:t/>
            </a:r>
            <a:endParaRPr b="0" i="0" sz="1800" u="none">
              <a:solidFill>
                <a:srgbClr val="000000"/>
              </a:solidFill>
              <a:latin typeface="Libre Baskerville"/>
              <a:ea typeface="Libre Baskerville"/>
              <a:cs typeface="Libre Baskerville"/>
              <a:sym typeface="Libre Baskerville"/>
            </a:endParaRPr>
          </a:p>
          <a:p>
            <a:pPr indent="-339725" lvl="0" marL="339725" marR="0" rtl="0" algn="l">
              <a:lnSpc>
                <a:spcPct val="100000"/>
              </a:lnSpc>
              <a:spcBef>
                <a:spcPts val="0"/>
              </a:spcBef>
              <a:spcAft>
                <a:spcPts val="0"/>
              </a:spcAft>
              <a:buClr>
                <a:srgbClr val="000000"/>
              </a:buClr>
              <a:buFont typeface="Arial"/>
              <a:buNone/>
            </a:pPr>
            <a:r>
              <a:t/>
            </a:r>
            <a:endParaRPr b="0" i="0" sz="1800" u="none">
              <a:solidFill>
                <a:srgbClr val="000000"/>
              </a:solidFill>
              <a:latin typeface="Libre Baskerville"/>
              <a:ea typeface="Libre Baskerville"/>
              <a:cs typeface="Libre Baskerville"/>
              <a:sym typeface="Libre Baskerville"/>
            </a:endParaRPr>
          </a:p>
          <a:p>
            <a:pPr indent="-339725" lvl="0" marL="339725" marR="0" rtl="0" algn="l">
              <a:lnSpc>
                <a:spcPct val="100000"/>
              </a:lnSpc>
              <a:spcBef>
                <a:spcPts val="0"/>
              </a:spcBef>
              <a:spcAft>
                <a:spcPts val="0"/>
              </a:spcAft>
              <a:buClr>
                <a:srgbClr val="000000"/>
              </a:buClr>
              <a:buFont typeface="Arial"/>
              <a:buNone/>
            </a:pPr>
            <a:r>
              <a:t/>
            </a:r>
            <a:endParaRPr b="0" i="0" sz="1800" u="none">
              <a:solidFill>
                <a:srgbClr val="000000"/>
              </a:solidFill>
              <a:latin typeface="Libre Baskerville"/>
              <a:ea typeface="Libre Baskerville"/>
              <a:cs typeface="Libre Baskerville"/>
              <a:sym typeface="Libre Baskerville"/>
            </a:endParaRPr>
          </a:p>
          <a:p>
            <a:pPr indent="-339725" lvl="0" marL="339725" marR="0" rtl="0" algn="l">
              <a:lnSpc>
                <a:spcPct val="100000"/>
              </a:lnSpc>
              <a:spcBef>
                <a:spcPts val="0"/>
              </a:spcBef>
              <a:spcAft>
                <a:spcPts val="0"/>
              </a:spcAft>
              <a:buClr>
                <a:srgbClr val="000000"/>
              </a:buClr>
              <a:buSzPct val="100000"/>
              <a:buFont typeface="Noto Sans Symbols"/>
              <a:buChar char="➢"/>
            </a:pPr>
            <a:r>
              <a:rPr b="0" i="0" lang="en-US" sz="1800" u="none">
                <a:solidFill>
                  <a:srgbClr val="000000"/>
                </a:solidFill>
                <a:latin typeface="Libre Baskerville"/>
                <a:ea typeface="Libre Baskerville"/>
                <a:cs typeface="Libre Baskerville"/>
                <a:sym typeface="Libre Baskerville"/>
              </a:rPr>
              <a:t>We can conclude by saying that K-means and Heirarchical clustering using a weighted consideration for both, the diversity and coverage, gives us the best scores in Text Summarization.</a:t>
            </a:r>
          </a:p>
        </p:txBody>
      </p:sp>
      <p:graphicFrame>
        <p:nvGraphicFramePr>
          <p:cNvPr id="112" name="Shape 112"/>
          <p:cNvGraphicFramePr/>
          <p:nvPr/>
        </p:nvGraphicFramePr>
        <p:xfrm>
          <a:off x="1028700" y="3686675"/>
          <a:ext cx="3000000" cy="3000000"/>
        </p:xfrm>
        <a:graphic>
          <a:graphicData uri="http://schemas.openxmlformats.org/drawingml/2006/table">
            <a:tbl>
              <a:tblPr>
                <a:noFill/>
                <a:tableStyleId>{3676BE28-2472-498F-AD28-0448182A10F8}</a:tableStyleId>
              </a:tblPr>
              <a:tblGrid>
                <a:gridCol w="2895600"/>
                <a:gridCol w="1676400"/>
                <a:gridCol w="1752600"/>
              </a:tblGrid>
              <a:tr h="296175">
                <a:tc>
                  <a:txBody>
                    <a:bodyPr>
                      <a:noAutofit/>
                    </a:bodyPr>
                    <a:lstStyle/>
                    <a:p>
                      <a:pPr indent="0" lvl="0" marL="0" marR="0" rtl="0" algn="ctr">
                        <a:lnSpc>
                          <a:spcPct val="89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Apporach</a:t>
                      </a:r>
                    </a:p>
                  </a:txBody>
                  <a:tcPr marT="85425" marB="46800" marR="90000" marL="900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89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ROUGE-R</a:t>
                      </a:r>
                    </a:p>
                  </a:txBody>
                  <a:tcPr marT="85425" marB="46800" marR="90000" marL="900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89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ROUGE-F</a:t>
                      </a:r>
                    </a:p>
                  </a:txBody>
                  <a:tcPr marT="85425" marB="46800" marR="90000" marL="900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4F81BD"/>
                    </a:solidFill>
                  </a:tcPr>
                </a:tc>
              </a:tr>
              <a:tr h="296175">
                <a:tc>
                  <a:txBody>
                    <a:bodyPr>
                      <a:noAutofit/>
                    </a:bodyPr>
                    <a:lstStyle/>
                    <a:p>
                      <a:pPr indent="0" lvl="0" marL="0" marR="0" rtl="0" algn="ctr">
                        <a:lnSpc>
                          <a:spcPct val="89000"/>
                        </a:lnSpc>
                        <a:spcBef>
                          <a:spcPts val="0"/>
                        </a:spcBef>
                        <a:spcAft>
                          <a:spcPts val="0"/>
                        </a:spcAft>
                        <a:buClr>
                          <a:srgbClr val="000000"/>
                        </a:buClr>
                        <a:buSzPct val="25000"/>
                        <a:buFont typeface="Arial"/>
                        <a:buNone/>
                      </a:pPr>
                      <a:r>
                        <a:rPr b="0" i="0" lang="en-US" sz="1800" u="none" cap="none" strike="noStrike">
                          <a:solidFill>
                            <a:srgbClr val="000000"/>
                          </a:solidFill>
                        </a:rPr>
                        <a:t>K-Means and hierarchical </a:t>
                      </a:r>
                    </a:p>
                  </a:txBody>
                  <a:tcPr marT="85425" marB="46800" marR="90000" marL="900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89000"/>
                        </a:lnSpc>
                        <a:spcBef>
                          <a:spcPts val="0"/>
                        </a:spcBef>
                        <a:spcAft>
                          <a:spcPts val="0"/>
                        </a:spcAft>
                        <a:buClr>
                          <a:srgbClr val="000000"/>
                        </a:buClr>
                        <a:buSzPct val="25000"/>
                        <a:buFont typeface="Arial"/>
                        <a:buNone/>
                      </a:pPr>
                      <a:r>
                        <a:rPr lang="en-US" sz="1800"/>
                        <a:t>0</a:t>
                      </a:r>
                      <a:r>
                        <a:rPr b="0" i="0" lang="en-US" sz="1800" u="none" cap="none" strike="noStrike">
                          <a:solidFill>
                            <a:srgbClr val="000000"/>
                          </a:solidFill>
                          <a:latin typeface="Arial"/>
                          <a:ea typeface="Arial"/>
                          <a:cs typeface="Arial"/>
                          <a:sym typeface="Arial"/>
                        </a:rPr>
                        <a:t>.3843</a:t>
                      </a:r>
                    </a:p>
                  </a:txBody>
                  <a:tcPr marT="85425" marB="46800" marR="90000" marL="900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89000"/>
                        </a:lnSpc>
                        <a:spcBef>
                          <a:spcPts val="0"/>
                        </a:spcBef>
                        <a:spcAft>
                          <a:spcPts val="0"/>
                        </a:spcAft>
                        <a:buClr>
                          <a:srgbClr val="000000"/>
                        </a:buClr>
                        <a:buSzPct val="25000"/>
                        <a:buFont typeface="Arial"/>
                        <a:buNone/>
                      </a:pPr>
                      <a:r>
                        <a:rPr lang="en-US" sz="1800"/>
                        <a:t>0</a:t>
                      </a:r>
                      <a:r>
                        <a:rPr b="0" i="0" lang="en-US" sz="1800" u="none" cap="none" strike="noStrike">
                          <a:solidFill>
                            <a:srgbClr val="000000"/>
                          </a:solidFill>
                          <a:latin typeface="Arial"/>
                          <a:ea typeface="Arial"/>
                          <a:cs typeface="Arial"/>
                          <a:sym typeface="Arial"/>
                        </a:rPr>
                        <a:t>.3792</a:t>
                      </a:r>
                    </a:p>
                  </a:txBody>
                  <a:tcPr marT="85425" marB="46800" marR="90000" marL="900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D0D8E8"/>
                    </a:solidFill>
                  </a:tcPr>
                </a:tc>
              </a:tr>
              <a:tr h="296175">
                <a:tc>
                  <a:txBody>
                    <a:bodyPr>
                      <a:noAutofit/>
                    </a:bodyPr>
                    <a:lstStyle/>
                    <a:p>
                      <a:pPr indent="0" lvl="0" marL="0" marR="0" rtl="0" algn="ctr">
                        <a:lnSpc>
                          <a:spcPct val="89000"/>
                        </a:lnSpc>
                        <a:spcBef>
                          <a:spcPts val="0"/>
                        </a:spcBef>
                        <a:spcAft>
                          <a:spcPts val="0"/>
                        </a:spcAft>
                        <a:buClr>
                          <a:srgbClr val="000000"/>
                        </a:buClr>
                        <a:buSzPct val="25000"/>
                        <a:buFont typeface="Arial"/>
                        <a:buNone/>
                      </a:pPr>
                      <a:r>
                        <a:rPr lang="en-US" sz="1800"/>
                        <a:t>Agglomerative</a:t>
                      </a:r>
                    </a:p>
                  </a:txBody>
                  <a:tcPr marT="85425" marB="46800" marR="90000" marL="900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89000"/>
                        </a:lnSpc>
                        <a:spcBef>
                          <a:spcPts val="0"/>
                        </a:spcBef>
                        <a:spcAft>
                          <a:spcPts val="0"/>
                        </a:spcAft>
                        <a:buClr>
                          <a:srgbClr val="000000"/>
                        </a:buClr>
                        <a:buSzPct val="25000"/>
                        <a:buFont typeface="Arial"/>
                        <a:buNone/>
                      </a:pPr>
                      <a:r>
                        <a:rPr b="0" i="0" lang="en-US" sz="1800" u="none" cap="none" strike="noStrike">
                          <a:solidFill>
                            <a:srgbClr val="000000"/>
                          </a:solidFill>
                          <a:latin typeface="Arial"/>
                          <a:ea typeface="Arial"/>
                          <a:cs typeface="Arial"/>
                          <a:sym typeface="Arial"/>
                        </a:rPr>
                        <a:t>0.3724</a:t>
                      </a:r>
                    </a:p>
                  </a:txBody>
                  <a:tcPr marT="85425" marB="46800" marR="90000" marL="900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89000"/>
                        </a:lnSpc>
                        <a:spcBef>
                          <a:spcPts val="0"/>
                        </a:spcBef>
                        <a:spcAft>
                          <a:spcPts val="0"/>
                        </a:spcAft>
                        <a:buClr>
                          <a:srgbClr val="000000"/>
                        </a:buClr>
                        <a:buSzPct val="25000"/>
                        <a:buFont typeface="Arial"/>
                        <a:buNone/>
                      </a:pPr>
                      <a:r>
                        <a:rPr b="0" i="0" lang="en-US" sz="1800" u="none" cap="none" strike="noStrike">
                          <a:solidFill>
                            <a:srgbClr val="000000"/>
                          </a:solidFill>
                          <a:latin typeface="Arial"/>
                          <a:ea typeface="Arial"/>
                          <a:cs typeface="Arial"/>
                          <a:sym typeface="Arial"/>
                        </a:rPr>
                        <a:t>0.3674</a:t>
                      </a:r>
                    </a:p>
                  </a:txBody>
                  <a:tcPr marT="85425" marB="46800" marR="90000" marL="900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E9EDF4"/>
                    </a:solidFill>
                  </a:tcPr>
                </a:tc>
              </a:tr>
            </a:tbl>
          </a:graphicData>
        </a:graphic>
      </p:graphicFrame>
    </p:spTree>
  </p:cSld>
  <p:clrMapOvr>
    <a:masterClrMapping/>
  </p:clrMapOvr>
  <p:transition spd="med">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nvSpPr>
        <p:spPr>
          <a:xfrm>
            <a:off x="2782150" y="1071125"/>
            <a:ext cx="2810100" cy="2781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20" name="Shape 120"/>
          <p:cNvSpPr txBox="1"/>
          <p:nvPr/>
        </p:nvSpPr>
        <p:spPr>
          <a:xfrm>
            <a:off x="612050" y="375575"/>
            <a:ext cx="3658500" cy="779100"/>
          </a:xfrm>
          <a:prstGeom prst="rect">
            <a:avLst/>
          </a:prstGeom>
          <a:noFill/>
          <a:ln>
            <a:noFill/>
          </a:ln>
        </p:spPr>
        <p:txBody>
          <a:bodyPr anchorCtr="0" anchor="t" bIns="91425" lIns="91425" rIns="91425" tIns="91425">
            <a:noAutofit/>
          </a:bodyPr>
          <a:lstStyle/>
          <a:p>
            <a:pPr lvl="0" rtl="0">
              <a:spcBef>
                <a:spcPts val="0"/>
              </a:spcBef>
              <a:buClr>
                <a:srgbClr val="575F6D"/>
              </a:buClr>
              <a:buSzPct val="25000"/>
              <a:buFont typeface="Libre Baskerville"/>
              <a:buNone/>
            </a:pPr>
            <a:r>
              <a:rPr b="1" lang="en-US" sz="3000">
                <a:solidFill>
                  <a:srgbClr val="575F6D"/>
                </a:solidFill>
                <a:latin typeface="Libre Baskerville"/>
                <a:ea typeface="Libre Baskerville"/>
                <a:cs typeface="Libre Baskerville"/>
                <a:sym typeface="Libre Baskerville"/>
              </a:rPr>
              <a:t>References</a:t>
            </a:r>
          </a:p>
        </p:txBody>
      </p:sp>
      <p:sp>
        <p:nvSpPr>
          <p:cNvPr id="121" name="Shape 121"/>
          <p:cNvSpPr txBox="1"/>
          <p:nvPr/>
        </p:nvSpPr>
        <p:spPr>
          <a:xfrm>
            <a:off x="820725" y="1349225"/>
            <a:ext cx="7136100" cy="4980300"/>
          </a:xfrm>
          <a:prstGeom prst="rect">
            <a:avLst/>
          </a:prstGeom>
          <a:noFill/>
          <a:ln>
            <a:noFill/>
          </a:ln>
        </p:spPr>
        <p:txBody>
          <a:bodyPr anchorCtr="0" anchor="t" bIns="91425" lIns="91425" rIns="91425" tIns="91425">
            <a:noAutofit/>
          </a:bodyPr>
          <a:lstStyle/>
          <a:p>
            <a:pPr indent="-339725" lvl="0" marL="339725" rtl="0">
              <a:spcBef>
                <a:spcPts val="0"/>
              </a:spcBef>
              <a:buClr>
                <a:schemeClr val="dk1"/>
              </a:buClr>
              <a:buSzPct val="100000"/>
              <a:buFont typeface="Noto Sans Symbols"/>
              <a:buChar char="➢"/>
            </a:pPr>
            <a:r>
              <a:rPr lang="en-US" sz="1800">
                <a:solidFill>
                  <a:schemeClr val="dk1"/>
                </a:solidFill>
                <a:latin typeface="Libre Baskerville"/>
                <a:ea typeface="Libre Baskerville"/>
                <a:cs typeface="Libre Baskerville"/>
                <a:sym typeface="Libre Baskerville"/>
              </a:rPr>
              <a:t>Vishal Gupta and Gurpreet Singh Lehal, </a:t>
            </a:r>
            <a:r>
              <a:rPr i="1" lang="en-US" sz="1800">
                <a:solidFill>
                  <a:schemeClr val="dk1"/>
                </a:solidFill>
                <a:latin typeface="Libre Baskerville"/>
                <a:ea typeface="Libre Baskerville"/>
                <a:cs typeface="Libre Baskerville"/>
                <a:sym typeface="Libre Baskerville"/>
              </a:rPr>
              <a:t>A Survey of Text Summarization Extractive Techniques</a:t>
            </a:r>
            <a:r>
              <a:rPr lang="en-US" sz="1800">
                <a:solidFill>
                  <a:schemeClr val="dk1"/>
                </a:solidFill>
                <a:latin typeface="Libre Baskerville"/>
                <a:ea typeface="Libre Baskerville"/>
                <a:cs typeface="Libre Baskerville"/>
                <a:sym typeface="Libre Baskerville"/>
              </a:rPr>
              <a:t>.</a:t>
            </a:r>
          </a:p>
          <a:p>
            <a:pPr lvl="0" rtl="0">
              <a:spcBef>
                <a:spcPts val="0"/>
              </a:spcBef>
              <a:buNone/>
            </a:pPr>
            <a:r>
              <a:t/>
            </a:r>
            <a:endParaRPr sz="1800">
              <a:solidFill>
                <a:schemeClr val="dk1"/>
              </a:solidFill>
              <a:latin typeface="Libre Baskerville"/>
              <a:ea typeface="Libre Baskerville"/>
              <a:cs typeface="Libre Baskerville"/>
              <a:sym typeface="Libre Baskerville"/>
            </a:endParaRPr>
          </a:p>
          <a:p>
            <a:pPr indent="-339725" lvl="0" marL="339725" rtl="0">
              <a:spcBef>
                <a:spcPts val="0"/>
              </a:spcBef>
              <a:buClr>
                <a:schemeClr val="dk1"/>
              </a:buClr>
              <a:buSzPct val="100000"/>
              <a:buFont typeface="Libre Baskerville"/>
              <a:buChar char="➢"/>
            </a:pPr>
            <a:r>
              <a:rPr lang="en-US" sz="1800">
                <a:solidFill>
                  <a:schemeClr val="dk1"/>
                </a:solidFill>
                <a:latin typeface="Libre Baskerville"/>
                <a:ea typeface="Libre Baskerville"/>
                <a:cs typeface="Libre Baskerville"/>
                <a:sym typeface="Libre Baskerville"/>
              </a:rPr>
              <a:t>Hui Lin and Jeff Bilmes, </a:t>
            </a:r>
            <a:r>
              <a:rPr i="1" lang="en-US" sz="1800">
                <a:solidFill>
                  <a:schemeClr val="dk1"/>
                </a:solidFill>
                <a:latin typeface="Libre Baskerville"/>
                <a:ea typeface="Libre Baskerville"/>
                <a:cs typeface="Libre Baskerville"/>
                <a:sym typeface="Libre Baskerville"/>
              </a:rPr>
              <a:t>A Class of Submodular Functions for Document Summerization.</a:t>
            </a:r>
          </a:p>
          <a:p>
            <a:pPr lvl="0" rtl="0">
              <a:spcBef>
                <a:spcPts val="0"/>
              </a:spcBef>
              <a:buNone/>
            </a:pPr>
            <a:r>
              <a:t/>
            </a:r>
            <a:endParaRPr i="1" sz="1800">
              <a:solidFill>
                <a:schemeClr val="dk1"/>
              </a:solidFill>
              <a:latin typeface="Libre Baskerville"/>
              <a:ea typeface="Libre Baskerville"/>
              <a:cs typeface="Libre Baskerville"/>
              <a:sym typeface="Libre Baskerville"/>
            </a:endParaRPr>
          </a:p>
          <a:p>
            <a:pPr indent="-339725" lvl="0" marL="339725" rtl="0">
              <a:spcBef>
                <a:spcPts val="0"/>
              </a:spcBef>
              <a:buClr>
                <a:schemeClr val="dk1"/>
              </a:buClr>
              <a:buSzPct val="100000"/>
              <a:buFont typeface="Libre Baskerville"/>
              <a:buChar char="➢"/>
            </a:pPr>
            <a:r>
              <a:rPr lang="en-US" sz="1800">
                <a:solidFill>
                  <a:schemeClr val="dk1"/>
                </a:solidFill>
                <a:latin typeface="Libre Baskerville"/>
                <a:ea typeface="Libre Baskerville"/>
                <a:cs typeface="Libre Baskerville"/>
                <a:sym typeface="Libre Baskerville"/>
              </a:rPr>
              <a:t>Hui Lin and Jeff Bilmes, </a:t>
            </a:r>
            <a:r>
              <a:rPr i="1" lang="en-US" sz="1800">
                <a:solidFill>
                  <a:schemeClr val="dk1"/>
                </a:solidFill>
                <a:latin typeface="Libre Baskerville"/>
                <a:ea typeface="Libre Baskerville"/>
                <a:cs typeface="Libre Baskerville"/>
                <a:sym typeface="Libre Baskerville"/>
              </a:rPr>
              <a:t>Multi-document Summarization via Budgeted Maximization of Submodular Function.</a:t>
            </a:r>
          </a:p>
          <a:p>
            <a:pPr lvl="0" rtl="0">
              <a:spcBef>
                <a:spcPts val="0"/>
              </a:spcBef>
              <a:buNone/>
            </a:pPr>
            <a:r>
              <a:t/>
            </a:r>
            <a:endParaRPr i="1" sz="1800">
              <a:solidFill>
                <a:schemeClr val="dk1"/>
              </a:solidFill>
              <a:latin typeface="Libre Baskerville"/>
              <a:ea typeface="Libre Baskerville"/>
              <a:cs typeface="Libre Baskerville"/>
              <a:sym typeface="Libre Baskerville"/>
            </a:endParaRPr>
          </a:p>
          <a:p>
            <a:pPr indent="-339725" lvl="0" marL="339725" rtl="0">
              <a:spcBef>
                <a:spcPts val="0"/>
              </a:spcBef>
              <a:buClr>
                <a:schemeClr val="dk1"/>
              </a:buClr>
              <a:buSzPct val="100000"/>
              <a:buFont typeface="Libre Baskerville"/>
              <a:buChar char="➢"/>
            </a:pPr>
            <a:r>
              <a:rPr lang="en-US" sz="1800">
                <a:solidFill>
                  <a:schemeClr val="dk1"/>
                </a:solidFill>
                <a:latin typeface="Libre Baskerville"/>
                <a:ea typeface="Libre Baskerville"/>
                <a:cs typeface="Libre Baskerville"/>
                <a:sym typeface="Libre Baskerville"/>
              </a:rPr>
              <a:t>Ying Zhao and George Karypis</a:t>
            </a:r>
            <a:r>
              <a:rPr i="1" lang="en-US" sz="1800">
                <a:solidFill>
                  <a:schemeClr val="dk1"/>
                </a:solidFill>
                <a:latin typeface="Libre Baskerville"/>
                <a:ea typeface="Libre Baskerville"/>
                <a:cs typeface="Libre Baskerville"/>
                <a:sym typeface="Libre Baskerville"/>
              </a:rPr>
              <a:t>, Criterion Functions for Document Clustering Experiments and Analysis.</a:t>
            </a:r>
          </a:p>
          <a:p>
            <a:pPr lvl="0" rtl="0">
              <a:spcBef>
                <a:spcPts val="0"/>
              </a:spcBef>
              <a:buNone/>
            </a:pPr>
            <a:r>
              <a:t/>
            </a:r>
            <a:endParaRPr i="1" sz="1800">
              <a:solidFill>
                <a:schemeClr val="dk1"/>
              </a:solidFill>
              <a:latin typeface="Libre Baskerville"/>
              <a:ea typeface="Libre Baskerville"/>
              <a:cs typeface="Libre Baskerville"/>
              <a:sym typeface="Libre Baskerville"/>
            </a:endParaRPr>
          </a:p>
          <a:p>
            <a:pPr indent="-339725" lvl="0" marL="339725" rtl="0">
              <a:spcBef>
                <a:spcPts val="0"/>
              </a:spcBef>
              <a:buClr>
                <a:schemeClr val="dk1"/>
              </a:buClr>
              <a:buSzPct val="100000"/>
              <a:buFont typeface="Libre Baskerville"/>
              <a:buChar char="➢"/>
            </a:pPr>
            <a:r>
              <a:rPr lang="en-US" sz="1800">
                <a:solidFill>
                  <a:schemeClr val="dk1"/>
                </a:solidFill>
                <a:latin typeface="Libre Baskerville"/>
                <a:ea typeface="Libre Baskerville"/>
                <a:cs typeface="Libre Baskerville"/>
                <a:sym typeface="Libre Baskerville"/>
              </a:rPr>
              <a:t>Chin-Yew LIN</a:t>
            </a:r>
            <a:r>
              <a:rPr i="1" lang="en-US" sz="1800">
                <a:solidFill>
                  <a:schemeClr val="dk1"/>
                </a:solidFill>
                <a:latin typeface="Libre Baskerville"/>
                <a:ea typeface="Libre Baskerville"/>
                <a:cs typeface="Libre Baskerville"/>
                <a:sym typeface="Libre Baskerville"/>
              </a:rPr>
              <a:t>, A Package for Automatic Evaluation of Summaries.</a:t>
            </a:r>
          </a:p>
          <a:p>
            <a:pPr lvl="0" rtl="0">
              <a:spcBef>
                <a:spcPts val="0"/>
              </a:spcBef>
              <a:buNone/>
            </a:pPr>
            <a:r>
              <a:t/>
            </a:r>
            <a:endParaRPr i="1" sz="1800">
              <a:solidFill>
                <a:schemeClr val="dk1"/>
              </a:solidFill>
              <a:latin typeface="Libre Baskerville"/>
              <a:ea typeface="Libre Baskerville"/>
              <a:cs typeface="Libre Baskerville"/>
              <a:sym typeface="Libre Baskerville"/>
            </a:endParaRPr>
          </a:p>
          <a:p>
            <a:pPr indent="-339725" lvl="0" marL="339725" rtl="0">
              <a:spcBef>
                <a:spcPts val="0"/>
              </a:spcBef>
              <a:buClr>
                <a:schemeClr val="dk1"/>
              </a:buClr>
              <a:buSzPct val="100000"/>
              <a:buFont typeface="Libre Baskerville"/>
              <a:buChar char="➢"/>
            </a:pPr>
            <a:r>
              <a:rPr i="1" lang="en-US" sz="1800">
                <a:solidFill>
                  <a:schemeClr val="dk1"/>
                </a:solidFill>
                <a:latin typeface="Libre Baskerville"/>
                <a:ea typeface="Libre Baskerville"/>
                <a:cs typeface="Libre Baskerville"/>
                <a:sym typeface="Libre Baskerville"/>
              </a:rPr>
              <a:t>DUC 2004,http://duc.nist.gov/data.html</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nvSpPr>
        <p:spPr>
          <a:xfrm>
            <a:off x="2768225" y="2705700"/>
            <a:ext cx="4674000" cy="1446600"/>
          </a:xfrm>
          <a:prstGeom prst="rect">
            <a:avLst/>
          </a:prstGeom>
          <a:noFill/>
          <a:ln>
            <a:noFill/>
          </a:ln>
        </p:spPr>
        <p:txBody>
          <a:bodyPr anchorCtr="0" anchor="t" bIns="91425" lIns="91425" rIns="91425" tIns="91425">
            <a:noAutofit/>
          </a:bodyPr>
          <a:lstStyle/>
          <a:p>
            <a:pPr lvl="0" rtl="0" algn="ctr">
              <a:spcBef>
                <a:spcPts val="0"/>
              </a:spcBef>
              <a:buClr>
                <a:srgbClr val="575F6D"/>
              </a:buClr>
              <a:buSzPct val="25000"/>
              <a:buFont typeface="Libre Baskerville"/>
              <a:buNone/>
            </a:pPr>
            <a:r>
              <a:rPr b="1" lang="en-US" sz="3000">
                <a:solidFill>
                  <a:srgbClr val="575F6D"/>
                </a:solidFill>
                <a:latin typeface="Libre Baskerville"/>
                <a:ea typeface="Libre Baskerville"/>
                <a:cs typeface="Libre Baskerville"/>
                <a:sym typeface="Libre Baskerville"/>
              </a:rPr>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36" name="Shape 36"/>
        <p:cNvGrpSpPr/>
        <p:nvPr/>
      </p:nvGrpSpPr>
      <p:grpSpPr>
        <a:xfrm>
          <a:off x="0" y="0"/>
          <a:ext cx="0" cy="0"/>
          <a:chOff x="0" y="0"/>
          <a:chExt cx="0" cy="0"/>
        </a:xfrm>
      </p:grpSpPr>
      <p:sp>
        <p:nvSpPr>
          <p:cNvPr id="37" name="Shape 37"/>
          <p:cNvSpPr txBox="1"/>
          <p:nvPr/>
        </p:nvSpPr>
        <p:spPr>
          <a:xfrm>
            <a:off x="457200" y="274637"/>
            <a:ext cx="7467600" cy="1143000"/>
          </a:xfrm>
          <a:prstGeom prst="rect">
            <a:avLst/>
          </a:prstGeom>
          <a:noFill/>
          <a:ln>
            <a:noFill/>
          </a:ln>
        </p:spPr>
        <p:txBody>
          <a:bodyPr anchorCtr="0" anchor="b" bIns="45000" lIns="90000" rIns="90000" tIns="45000">
            <a:noAutofit/>
          </a:bodyPr>
          <a:lstStyle/>
          <a:p>
            <a:pPr indent="0" lvl="0" marL="0" marR="0" rtl="0" algn="l">
              <a:lnSpc>
                <a:spcPct val="100000"/>
              </a:lnSpc>
              <a:spcBef>
                <a:spcPts val="0"/>
              </a:spcBef>
              <a:spcAft>
                <a:spcPts val="0"/>
              </a:spcAft>
              <a:buClr>
                <a:srgbClr val="575F6D"/>
              </a:buClr>
              <a:buSzPct val="25000"/>
              <a:buFont typeface="Libre Baskerville"/>
              <a:buNone/>
            </a:pPr>
            <a:r>
              <a:rPr lang="en-US" sz="3000">
                <a:solidFill>
                  <a:srgbClr val="575F6D"/>
                </a:solidFill>
                <a:latin typeface="Libre Baskerville"/>
                <a:ea typeface="Libre Baskerville"/>
                <a:cs typeface="Libre Baskerville"/>
                <a:sym typeface="Libre Baskerville"/>
              </a:rPr>
              <a:t>Introduction</a:t>
            </a:r>
          </a:p>
        </p:txBody>
      </p:sp>
      <p:sp>
        <p:nvSpPr>
          <p:cNvPr id="38" name="Shape 38"/>
          <p:cNvSpPr txBox="1"/>
          <p:nvPr/>
        </p:nvSpPr>
        <p:spPr>
          <a:xfrm>
            <a:off x="457200" y="1600200"/>
            <a:ext cx="7467600" cy="5029199"/>
          </a:xfrm>
          <a:prstGeom prst="rect">
            <a:avLst/>
          </a:prstGeom>
          <a:noFill/>
          <a:ln>
            <a:noFill/>
          </a:ln>
        </p:spPr>
        <p:txBody>
          <a:bodyPr anchorCtr="0" anchor="t" bIns="46800" lIns="90000" rIns="90000" tIns="46800">
            <a:noAutofit/>
          </a:bodyPr>
          <a:lstStyle/>
          <a:p>
            <a:pPr indent="-457200" lvl="0" marL="457200" marR="0" rtl="0" algn="l">
              <a:lnSpc>
                <a:spcPct val="100000"/>
              </a:lnSpc>
              <a:spcBef>
                <a:spcPts val="0"/>
              </a:spcBef>
              <a:spcAft>
                <a:spcPts val="0"/>
              </a:spcAft>
              <a:buClr>
                <a:srgbClr val="000000"/>
              </a:buClr>
              <a:buFont typeface="Arial"/>
              <a:buNone/>
            </a:pPr>
            <a:r>
              <a:t/>
            </a:r>
            <a:endParaRPr b="0" i="0" sz="1800" u="non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ct val="70000"/>
              <a:buFont typeface="Noto Sans Symbols"/>
              <a:buChar char="➢"/>
            </a:pPr>
            <a:r>
              <a:rPr b="0" i="0" lang="en-US" sz="2400" u="none">
                <a:solidFill>
                  <a:srgbClr val="000000"/>
                </a:solidFill>
                <a:latin typeface="Libre Baskerville"/>
                <a:ea typeface="Libre Baskerville"/>
                <a:cs typeface="Libre Baskerville"/>
                <a:sym typeface="Libre Baskerville"/>
              </a:rPr>
              <a:t>A summary is brief</a:t>
            </a:r>
            <a:r>
              <a:rPr lang="en-US" sz="2400">
                <a:latin typeface="Libre Baskerville"/>
                <a:ea typeface="Libre Baskerville"/>
                <a:cs typeface="Libre Baskerville"/>
                <a:sym typeface="Libre Baskerville"/>
              </a:rPr>
              <a:t> but</a:t>
            </a:r>
            <a:r>
              <a:rPr b="0" i="0" lang="en-US" sz="2400" u="none">
                <a:solidFill>
                  <a:srgbClr val="000000"/>
                </a:solidFill>
                <a:latin typeface="Libre Baskerville"/>
                <a:ea typeface="Libre Baskerville"/>
                <a:cs typeface="Libre Baskerville"/>
                <a:sym typeface="Libre Baskerville"/>
              </a:rPr>
              <a:t> detailed outline of a do</a:t>
            </a:r>
            <a:r>
              <a:rPr lang="en-US" sz="2400">
                <a:latin typeface="Libre Baskerville"/>
                <a:ea typeface="Libre Baskerville"/>
                <a:cs typeface="Libre Baskerville"/>
                <a:sym typeface="Libre Baskerville"/>
              </a:rPr>
              <a:t>cument</a:t>
            </a:r>
            <a:r>
              <a:rPr b="0" i="0" lang="en-US" sz="2400" u="none">
                <a:solidFill>
                  <a:srgbClr val="000000"/>
                </a:solidFill>
                <a:latin typeface="Libre Baskerville"/>
                <a:ea typeface="Libre Baskerville"/>
                <a:cs typeface="Libre Baskerville"/>
                <a:sym typeface="Libre Baskerville"/>
              </a:rPr>
              <a:t>, which conveys the essence of the document</a:t>
            </a:r>
            <a:r>
              <a:rPr lang="en-US" sz="2400">
                <a:latin typeface="Libre Baskerville"/>
                <a:ea typeface="Libre Baskerville"/>
                <a:cs typeface="Libre Baskerville"/>
                <a:sym typeface="Libre Baskerville"/>
              </a:rPr>
              <a:t>.</a:t>
            </a:r>
          </a:p>
          <a:p>
            <a:pPr indent="-457200" lvl="0" marL="457200" marR="0" rtl="0" algn="l">
              <a:lnSpc>
                <a:spcPct val="100000"/>
              </a:lnSpc>
              <a:spcBef>
                <a:spcPts val="0"/>
              </a:spcBef>
              <a:spcAft>
                <a:spcPts val="0"/>
              </a:spcAft>
              <a:buClr>
                <a:srgbClr val="000000"/>
              </a:buClr>
              <a:buFont typeface="Arial"/>
              <a:buNone/>
            </a:pPr>
            <a:r>
              <a:t/>
            </a:r>
            <a:endParaRPr b="0" i="0" sz="1800" u="non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ct val="70000"/>
              <a:buFont typeface="Noto Sans Symbols"/>
              <a:buChar char="➢"/>
            </a:pPr>
            <a:r>
              <a:rPr b="0" i="0" lang="en-US" sz="2400" u="none">
                <a:solidFill>
                  <a:srgbClr val="000000"/>
                </a:solidFill>
                <a:latin typeface="Libre Baskerville"/>
                <a:ea typeface="Libre Baskerville"/>
                <a:cs typeface="Libre Baskerville"/>
                <a:sym typeface="Libre Baskerville"/>
              </a:rPr>
              <a:t>T</a:t>
            </a:r>
            <a:r>
              <a:rPr lang="en-US" sz="2400">
                <a:latin typeface="Libre Baskerville"/>
                <a:ea typeface="Libre Baskerville"/>
                <a:cs typeface="Libre Baskerville"/>
                <a:sym typeface="Libre Baskerville"/>
              </a:rPr>
              <a:t>he goal of a text Summarizer is condensing the source text into a shorter version while its overall information and meaning remains same.</a:t>
            </a:r>
          </a:p>
          <a:p>
            <a:pPr lvl="0" marR="0" rtl="0" algn="l">
              <a:lnSpc>
                <a:spcPct val="100000"/>
              </a:lnSpc>
              <a:spcBef>
                <a:spcPts val="0"/>
              </a:spcBef>
              <a:spcAft>
                <a:spcPts val="0"/>
              </a:spcAft>
              <a:buNone/>
            </a:pPr>
            <a:r>
              <a:t/>
            </a:r>
            <a:endParaRPr sz="2400">
              <a:latin typeface="Libre Baskerville"/>
              <a:ea typeface="Libre Baskerville"/>
              <a:cs typeface="Libre Baskerville"/>
              <a:sym typeface="Libre Baskerville"/>
            </a:endParaRPr>
          </a:p>
          <a:p>
            <a:pPr indent="-457200" lvl="0" marL="457200" marR="0" rtl="0" algn="l">
              <a:lnSpc>
                <a:spcPct val="100000"/>
              </a:lnSpc>
              <a:spcBef>
                <a:spcPts val="0"/>
              </a:spcBef>
              <a:spcAft>
                <a:spcPts val="0"/>
              </a:spcAft>
              <a:buClr>
                <a:srgbClr val="000000"/>
              </a:buClr>
              <a:buSzPct val="70000"/>
              <a:buFont typeface="Noto Sans Symbols"/>
              <a:buChar char="➢"/>
            </a:pPr>
            <a:r>
              <a:rPr lang="en-US" sz="2400">
                <a:latin typeface="Libre Baskerville"/>
                <a:ea typeface="Libre Baskerville"/>
                <a:cs typeface="Libre Baskerville"/>
                <a:sym typeface="Libre Baskerville"/>
              </a:rPr>
              <a:t>The</a:t>
            </a:r>
            <a:r>
              <a:rPr b="0" i="0" lang="en-US" sz="2400" u="none">
                <a:solidFill>
                  <a:srgbClr val="000000"/>
                </a:solidFill>
                <a:latin typeface="Libre Baskerville"/>
                <a:ea typeface="Libre Baskerville"/>
                <a:cs typeface="Libre Baskerville"/>
                <a:sym typeface="Libre Baskerville"/>
              </a:rPr>
              <a:t> Generated Summar</a:t>
            </a:r>
            <a:r>
              <a:rPr lang="en-US" sz="2400">
                <a:latin typeface="Libre Baskerville"/>
                <a:ea typeface="Libre Baskerville"/>
                <a:cs typeface="Libre Baskerville"/>
                <a:sym typeface="Libre Baskerville"/>
              </a:rPr>
              <a:t>y should cover relevant topics in the original corpus and diverse enough. </a:t>
            </a:r>
          </a:p>
          <a:p>
            <a:pPr indent="0" lvl="0" marL="0" marR="0" rtl="0" algn="l">
              <a:lnSpc>
                <a:spcPct val="100000"/>
              </a:lnSpc>
              <a:spcBef>
                <a:spcPts val="0"/>
              </a:spcBef>
              <a:spcAft>
                <a:spcPts val="0"/>
              </a:spcAft>
              <a:buNone/>
            </a:pPr>
            <a:r>
              <a:t/>
            </a:r>
            <a:endParaRPr b="0" i="0" sz="2400" u="none">
              <a:solidFill>
                <a:srgbClr val="000000"/>
              </a:solidFill>
              <a:latin typeface="Libre Baskerville"/>
              <a:ea typeface="Libre Baskerville"/>
              <a:cs typeface="Libre Baskerville"/>
              <a:sym typeface="Libre Baskerville"/>
            </a:endParaRPr>
          </a:p>
        </p:txBody>
      </p:sp>
    </p:spTree>
  </p:cSld>
  <p:clrMapOvr>
    <a:masterClrMapping/>
  </p:clrMapOvr>
  <p:transition spd="med">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3" name="Shape 43"/>
        <p:cNvGrpSpPr/>
        <p:nvPr/>
      </p:nvGrpSpPr>
      <p:grpSpPr>
        <a:xfrm>
          <a:off x="0" y="0"/>
          <a:ext cx="0" cy="0"/>
          <a:chOff x="0" y="0"/>
          <a:chExt cx="0" cy="0"/>
        </a:xfrm>
      </p:grpSpPr>
      <p:sp>
        <p:nvSpPr>
          <p:cNvPr id="44" name="Shape 44"/>
          <p:cNvSpPr txBox="1"/>
          <p:nvPr/>
        </p:nvSpPr>
        <p:spPr>
          <a:xfrm>
            <a:off x="457200" y="274637"/>
            <a:ext cx="7467600" cy="1143000"/>
          </a:xfrm>
          <a:prstGeom prst="rect">
            <a:avLst/>
          </a:prstGeom>
          <a:noFill/>
          <a:ln>
            <a:noFill/>
          </a:ln>
        </p:spPr>
        <p:txBody>
          <a:bodyPr anchorCtr="0" anchor="b" bIns="45000" lIns="90000" rIns="90000" tIns="45000">
            <a:noAutofit/>
          </a:bodyPr>
          <a:lstStyle/>
          <a:p>
            <a:pPr indent="0" lvl="0" marL="0" marR="0" rtl="0" algn="l">
              <a:lnSpc>
                <a:spcPct val="100000"/>
              </a:lnSpc>
              <a:spcBef>
                <a:spcPts val="0"/>
              </a:spcBef>
              <a:spcAft>
                <a:spcPts val="0"/>
              </a:spcAft>
              <a:buClr>
                <a:srgbClr val="575F6D"/>
              </a:buClr>
              <a:buSzPct val="25000"/>
              <a:buFont typeface="Libre Baskerville"/>
              <a:buNone/>
            </a:pPr>
            <a:r>
              <a:rPr b="0" i="0" lang="en-US" sz="3000" u="none">
                <a:solidFill>
                  <a:srgbClr val="575F6D"/>
                </a:solidFill>
                <a:latin typeface="Libre Baskerville"/>
                <a:ea typeface="Libre Baskerville"/>
                <a:cs typeface="Libre Baskerville"/>
                <a:sym typeface="Libre Baskerville"/>
              </a:rPr>
              <a:t>Motivation</a:t>
            </a:r>
          </a:p>
        </p:txBody>
      </p:sp>
      <p:sp>
        <p:nvSpPr>
          <p:cNvPr id="45" name="Shape 45"/>
          <p:cNvSpPr txBox="1"/>
          <p:nvPr/>
        </p:nvSpPr>
        <p:spPr>
          <a:xfrm>
            <a:off x="457200" y="1600200"/>
            <a:ext cx="7467600" cy="5029200"/>
          </a:xfrm>
          <a:prstGeom prst="rect">
            <a:avLst/>
          </a:prstGeom>
          <a:noFill/>
          <a:ln>
            <a:noFill/>
          </a:ln>
        </p:spPr>
        <p:txBody>
          <a:bodyPr anchorCtr="0" anchor="t" bIns="46800" lIns="90000" rIns="90000" tIns="46800">
            <a:noAutofit/>
          </a:bodyPr>
          <a:lstStyle/>
          <a:p>
            <a:pPr indent="-457200" lvl="0" marL="457200" marR="0" rtl="0" algn="l">
              <a:lnSpc>
                <a:spcPct val="100000"/>
              </a:lnSpc>
              <a:spcBef>
                <a:spcPts val="0"/>
              </a:spcBef>
              <a:spcAft>
                <a:spcPts val="0"/>
              </a:spcAft>
              <a:buClr>
                <a:srgbClr val="000000"/>
              </a:buClr>
              <a:buFont typeface="Arial"/>
              <a:buNone/>
            </a:pPr>
            <a:r>
              <a:t/>
            </a:r>
            <a:endParaRPr b="0" i="0" sz="1800" u="non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ct val="70000"/>
              <a:buFont typeface="Noto Sans Symbols"/>
              <a:buChar char="➢"/>
            </a:pPr>
            <a:r>
              <a:rPr b="0" i="0" lang="en-US" sz="2400" u="none">
                <a:solidFill>
                  <a:srgbClr val="000000"/>
                </a:solidFill>
                <a:latin typeface="Libre Baskerville"/>
                <a:ea typeface="Libre Baskerville"/>
                <a:cs typeface="Libre Baskerville"/>
                <a:sym typeface="Libre Baskerville"/>
              </a:rPr>
              <a:t>A short summary, which conveys the essence of the document, helps in finding relevant information quickly</a:t>
            </a:r>
          </a:p>
          <a:p>
            <a:pPr indent="-457200" lvl="0" marL="457200" marR="0" rtl="0" algn="l">
              <a:lnSpc>
                <a:spcPct val="100000"/>
              </a:lnSpc>
              <a:spcBef>
                <a:spcPts val="0"/>
              </a:spcBef>
              <a:spcAft>
                <a:spcPts val="0"/>
              </a:spcAft>
              <a:buClr>
                <a:srgbClr val="000000"/>
              </a:buClr>
              <a:buFont typeface="Arial"/>
              <a:buNone/>
            </a:pPr>
            <a:r>
              <a:t/>
            </a:r>
            <a:endParaRPr b="0" i="0" sz="1800" u="non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ct val="70000"/>
              <a:buFont typeface="Noto Sans Symbols"/>
              <a:buChar char="➢"/>
            </a:pPr>
            <a:r>
              <a:rPr b="0" i="0" lang="en-US" sz="2400" u="none">
                <a:solidFill>
                  <a:srgbClr val="000000"/>
                </a:solidFill>
                <a:latin typeface="Libre Baskerville"/>
                <a:ea typeface="Libre Baskerville"/>
                <a:cs typeface="Libre Baskerville"/>
                <a:sym typeface="Libre Baskerville"/>
              </a:rPr>
              <a:t>Text summarization also provides a way to cluster similar documents and present a summary.</a:t>
            </a:r>
          </a:p>
          <a:p>
            <a:pPr indent="-457200" lvl="0" marL="457200" marR="0" rtl="0" algn="l">
              <a:lnSpc>
                <a:spcPct val="100000"/>
              </a:lnSpc>
              <a:spcBef>
                <a:spcPts val="0"/>
              </a:spcBef>
              <a:spcAft>
                <a:spcPts val="0"/>
              </a:spcAft>
              <a:buClr>
                <a:srgbClr val="000000"/>
              </a:buClr>
              <a:buSzPct val="70000"/>
              <a:buFont typeface="Noto Sans Symbols"/>
              <a:buChar char="➢"/>
            </a:pPr>
            <a:r>
              <a:rPr b="0" i="0" lang="en-US" sz="2400" u="none">
                <a:solidFill>
                  <a:srgbClr val="000000"/>
                </a:solidFill>
                <a:latin typeface="Libre Baskerville"/>
                <a:ea typeface="Libre Baskerville"/>
                <a:cs typeface="Libre Baskerville"/>
                <a:sym typeface="Libre Baskerville"/>
              </a:rPr>
              <a:t>Text summarization has become an important and timely tool for assisting and interpreting text information in today’ fast-growing information age.</a:t>
            </a:r>
          </a:p>
          <a:p>
            <a:pPr indent="0" lvl="0" marL="0" marR="0" rtl="0" algn="l">
              <a:lnSpc>
                <a:spcPct val="100000"/>
              </a:lnSpc>
              <a:spcBef>
                <a:spcPts val="0"/>
              </a:spcBef>
              <a:spcAft>
                <a:spcPts val="0"/>
              </a:spcAft>
              <a:buNone/>
            </a:pPr>
            <a:r>
              <a:t/>
            </a:r>
            <a:endParaRPr b="0" i="0" sz="2400" u="none">
              <a:solidFill>
                <a:srgbClr val="000000"/>
              </a:solidFill>
              <a:latin typeface="Libre Baskerville"/>
              <a:ea typeface="Libre Baskerville"/>
              <a:cs typeface="Libre Baskerville"/>
              <a:sym typeface="Libre Baskerville"/>
            </a:endParaRPr>
          </a:p>
        </p:txBody>
      </p:sp>
    </p:spTree>
  </p:cSld>
  <p:clrMapOvr>
    <a:masterClrMapping/>
  </p:clrMapOvr>
  <p:transition spd="med">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0" name="Shape 50"/>
        <p:cNvGrpSpPr/>
        <p:nvPr/>
      </p:nvGrpSpPr>
      <p:grpSpPr>
        <a:xfrm>
          <a:off x="0" y="0"/>
          <a:ext cx="0" cy="0"/>
          <a:chOff x="0" y="0"/>
          <a:chExt cx="0" cy="0"/>
        </a:xfrm>
      </p:grpSpPr>
      <p:sp>
        <p:nvSpPr>
          <p:cNvPr id="51" name="Shape 51"/>
          <p:cNvSpPr txBox="1"/>
          <p:nvPr/>
        </p:nvSpPr>
        <p:spPr>
          <a:xfrm>
            <a:off x="457200" y="274637"/>
            <a:ext cx="7467600" cy="563562"/>
          </a:xfrm>
          <a:prstGeom prst="rect">
            <a:avLst/>
          </a:prstGeom>
          <a:noFill/>
          <a:ln>
            <a:noFill/>
          </a:ln>
        </p:spPr>
        <p:txBody>
          <a:bodyPr anchorCtr="0" anchor="b" bIns="45000" lIns="90000" rIns="90000" tIns="45000">
            <a:noAutofit/>
          </a:bodyPr>
          <a:lstStyle/>
          <a:p>
            <a:pPr indent="0" lvl="0" marL="0" marR="0" rtl="0" algn="l">
              <a:lnSpc>
                <a:spcPct val="100000"/>
              </a:lnSpc>
              <a:spcBef>
                <a:spcPts val="0"/>
              </a:spcBef>
              <a:spcAft>
                <a:spcPts val="0"/>
              </a:spcAft>
              <a:buClr>
                <a:srgbClr val="575F6D"/>
              </a:buClr>
              <a:buSzPct val="25000"/>
              <a:buFont typeface="Libre Baskerville"/>
              <a:buNone/>
            </a:pPr>
            <a:r>
              <a:rPr b="0" i="0" lang="en-US" sz="3000" u="none">
                <a:solidFill>
                  <a:srgbClr val="575F6D"/>
                </a:solidFill>
                <a:latin typeface="Libre Baskerville"/>
                <a:ea typeface="Libre Baskerville"/>
                <a:cs typeface="Libre Baskerville"/>
                <a:sym typeface="Libre Baskerville"/>
              </a:rPr>
              <a:t>Problem Statement :</a:t>
            </a:r>
          </a:p>
        </p:txBody>
      </p:sp>
      <p:sp>
        <p:nvSpPr>
          <p:cNvPr id="52" name="Shape 52"/>
          <p:cNvSpPr txBox="1"/>
          <p:nvPr/>
        </p:nvSpPr>
        <p:spPr>
          <a:xfrm>
            <a:off x="457200" y="914400"/>
            <a:ext cx="8686800" cy="762000"/>
          </a:xfrm>
          <a:prstGeom prst="rect">
            <a:avLst/>
          </a:prstGeom>
          <a:noFill/>
          <a:ln>
            <a:noFill/>
          </a:ln>
        </p:spPr>
        <p:txBody>
          <a:bodyPr anchorCtr="0" anchor="t" bIns="46800" lIns="90000" rIns="90000" tIns="46800">
            <a:noAutofit/>
          </a:bodyPr>
          <a:lstStyle/>
          <a:p>
            <a:pPr indent="-457200" lvl="0" marL="457200" marR="0" rtl="0" algn="l">
              <a:lnSpc>
                <a:spcPct val="100000"/>
              </a:lnSpc>
              <a:spcBef>
                <a:spcPts val="0"/>
              </a:spcBef>
              <a:spcAft>
                <a:spcPts val="0"/>
              </a:spcAft>
              <a:buClr>
                <a:srgbClr val="000000"/>
              </a:buClr>
              <a:buSzPct val="100000"/>
              <a:buFont typeface="Noto Sans Symbols"/>
              <a:buChar char="➢"/>
            </a:pPr>
            <a:r>
              <a:rPr b="0" i="0" lang="en-US" sz="2400" u="none">
                <a:solidFill>
                  <a:srgbClr val="000000"/>
                </a:solidFill>
                <a:latin typeface="Libre Baskerville"/>
                <a:ea typeface="Libre Baskerville"/>
                <a:cs typeface="Libre Baskerville"/>
                <a:sym typeface="Libre Baskerville"/>
              </a:rPr>
              <a:t>Derive a method to improve efficiency of the task of Text Summarization.</a:t>
            </a:r>
          </a:p>
          <a:p>
            <a:pPr indent="0" lvl="0" marL="0" marR="0" rtl="0" algn="l">
              <a:lnSpc>
                <a:spcPct val="100000"/>
              </a:lnSpc>
              <a:spcBef>
                <a:spcPts val="0"/>
              </a:spcBef>
              <a:spcAft>
                <a:spcPts val="0"/>
              </a:spcAft>
              <a:buNone/>
            </a:pPr>
            <a:r>
              <a:t/>
            </a:r>
            <a:endParaRPr b="0" i="0" sz="2400" u="none">
              <a:solidFill>
                <a:srgbClr val="000000"/>
              </a:solidFill>
              <a:latin typeface="Libre Baskerville"/>
              <a:ea typeface="Libre Baskerville"/>
              <a:cs typeface="Libre Baskerville"/>
              <a:sym typeface="Libre Baskerville"/>
            </a:endParaRPr>
          </a:p>
        </p:txBody>
      </p:sp>
      <p:sp>
        <p:nvSpPr>
          <p:cNvPr id="53" name="Shape 53"/>
          <p:cNvSpPr txBox="1"/>
          <p:nvPr/>
        </p:nvSpPr>
        <p:spPr>
          <a:xfrm>
            <a:off x="457200" y="2438400"/>
            <a:ext cx="8686800" cy="4837500"/>
          </a:xfrm>
          <a:prstGeom prst="rect">
            <a:avLst/>
          </a:prstGeom>
          <a:noFill/>
          <a:ln>
            <a:noFill/>
          </a:ln>
        </p:spPr>
        <p:txBody>
          <a:bodyPr anchorCtr="0" anchor="t" bIns="46800" lIns="90000" rIns="90000" tIns="46800">
            <a:noAutofit/>
          </a:bodyPr>
          <a:lstStyle/>
          <a:p>
            <a:pPr indent="-444500" lvl="0" marL="457200" marR="0" rtl="0" algn="l">
              <a:lnSpc>
                <a:spcPct val="100000"/>
              </a:lnSpc>
              <a:spcBef>
                <a:spcPts val="0"/>
              </a:spcBef>
              <a:spcAft>
                <a:spcPts val="0"/>
              </a:spcAft>
              <a:buClr>
                <a:srgbClr val="000000"/>
              </a:buClr>
              <a:buSzPct val="100000"/>
              <a:buFont typeface="Noto Sans Symbols"/>
              <a:buChar char="➢"/>
            </a:pPr>
            <a:r>
              <a:rPr b="0" i="0" lang="en-US" sz="2200" u="none">
                <a:solidFill>
                  <a:srgbClr val="000000"/>
                </a:solidFill>
                <a:latin typeface="Libre Baskerville"/>
                <a:ea typeface="Libre Baskerville"/>
                <a:cs typeface="Libre Baskerville"/>
                <a:sym typeface="Libre Baskerville"/>
              </a:rPr>
              <a:t>We design novel methods to improve efficiency of the task of Text Summarization using a class of sub modular functions.</a:t>
            </a:r>
          </a:p>
          <a:p>
            <a:pPr lvl="0" marR="0" rtl="0" algn="l">
              <a:lnSpc>
                <a:spcPct val="100000"/>
              </a:lnSpc>
              <a:spcBef>
                <a:spcPts val="0"/>
              </a:spcBef>
              <a:spcAft>
                <a:spcPts val="0"/>
              </a:spcAft>
              <a:buNone/>
            </a:pPr>
            <a:r>
              <a:t/>
            </a:r>
            <a:endParaRPr sz="2200">
              <a:latin typeface="Libre Baskerville"/>
              <a:ea typeface="Libre Baskerville"/>
              <a:cs typeface="Libre Baskerville"/>
              <a:sym typeface="Libre Baskerville"/>
            </a:endParaRPr>
          </a:p>
          <a:p>
            <a:pPr indent="-444500" lvl="0" marL="457200" marR="0" rtl="0" algn="l">
              <a:lnSpc>
                <a:spcPct val="100000"/>
              </a:lnSpc>
              <a:spcBef>
                <a:spcPts val="0"/>
              </a:spcBef>
              <a:spcAft>
                <a:spcPts val="0"/>
              </a:spcAft>
              <a:buClr>
                <a:srgbClr val="000000"/>
              </a:buClr>
              <a:buSzPct val="100000"/>
              <a:buFont typeface="Noto Sans Symbols"/>
              <a:buChar char="➢"/>
            </a:pPr>
            <a:r>
              <a:rPr b="0" i="0" lang="en-US" sz="2200" u="none">
                <a:solidFill>
                  <a:srgbClr val="000000"/>
                </a:solidFill>
                <a:latin typeface="Libre Baskerville"/>
                <a:ea typeface="Libre Baskerville"/>
                <a:cs typeface="Libre Baskerville"/>
                <a:sym typeface="Libre Baskerville"/>
              </a:rPr>
              <a:t>These functions each combine two terms, one which encourages the summary to be representative of the corpus (coverage), and the other which positively rewards diversity.</a:t>
            </a:r>
          </a:p>
          <a:p>
            <a:pPr lvl="0" marR="0" rtl="0" algn="l">
              <a:lnSpc>
                <a:spcPct val="100000"/>
              </a:lnSpc>
              <a:spcBef>
                <a:spcPts val="0"/>
              </a:spcBef>
              <a:spcAft>
                <a:spcPts val="0"/>
              </a:spcAft>
              <a:buNone/>
            </a:pPr>
            <a:r>
              <a:t/>
            </a:r>
            <a:endParaRPr sz="2200">
              <a:latin typeface="Libre Baskerville"/>
              <a:ea typeface="Libre Baskerville"/>
              <a:cs typeface="Libre Baskerville"/>
              <a:sym typeface="Libre Baskerville"/>
            </a:endParaRPr>
          </a:p>
          <a:p>
            <a:pPr indent="-444500" lvl="0" marL="457200" marR="0" rtl="0" algn="l">
              <a:lnSpc>
                <a:spcPct val="100000"/>
              </a:lnSpc>
              <a:spcBef>
                <a:spcPts val="0"/>
              </a:spcBef>
              <a:spcAft>
                <a:spcPts val="0"/>
              </a:spcAft>
              <a:buClr>
                <a:srgbClr val="000000"/>
              </a:buClr>
              <a:buSzPct val="100000"/>
              <a:buFont typeface="Noto Sans Symbols"/>
              <a:buChar char="➢"/>
            </a:pPr>
            <a:r>
              <a:rPr b="0" i="0" lang="en-US" sz="2200" u="none">
                <a:solidFill>
                  <a:srgbClr val="000000"/>
                </a:solidFill>
                <a:latin typeface="Libre Baskerville"/>
                <a:ea typeface="Libre Baskerville"/>
                <a:cs typeface="Libre Baskerville"/>
                <a:sym typeface="Libre Baskerville"/>
              </a:rPr>
              <a:t>Our functions are monotone non-decreasing and submodular, which means that an efficient scalable greedy optimization scheme has a constant factor guarantee of optimality.</a:t>
            </a:r>
          </a:p>
        </p:txBody>
      </p:sp>
      <p:sp>
        <p:nvSpPr>
          <p:cNvPr id="54" name="Shape 54"/>
          <p:cNvSpPr txBox="1"/>
          <p:nvPr/>
        </p:nvSpPr>
        <p:spPr>
          <a:xfrm>
            <a:off x="533400" y="1752600"/>
            <a:ext cx="7467600" cy="563700"/>
          </a:xfrm>
          <a:prstGeom prst="rect">
            <a:avLst/>
          </a:prstGeom>
          <a:noFill/>
          <a:ln>
            <a:noFill/>
          </a:ln>
        </p:spPr>
        <p:txBody>
          <a:bodyPr anchorCtr="0" anchor="b" bIns="45000" lIns="90000" rIns="90000" tIns="45000">
            <a:noAutofit/>
          </a:bodyPr>
          <a:lstStyle/>
          <a:p>
            <a:pPr indent="0" lvl="0" marL="0" marR="0" rtl="0" algn="l">
              <a:lnSpc>
                <a:spcPct val="100000"/>
              </a:lnSpc>
              <a:spcBef>
                <a:spcPts val="0"/>
              </a:spcBef>
              <a:spcAft>
                <a:spcPts val="0"/>
              </a:spcAft>
              <a:buClr>
                <a:srgbClr val="575F6D"/>
              </a:buClr>
              <a:buSzPct val="25000"/>
              <a:buFont typeface="Libre Baskerville"/>
              <a:buNone/>
            </a:pPr>
            <a:r>
              <a:rPr b="0" i="0" lang="en-US" sz="3000" u="none">
                <a:solidFill>
                  <a:srgbClr val="575F6D"/>
                </a:solidFill>
                <a:latin typeface="Libre Baskerville"/>
                <a:ea typeface="Libre Baskerville"/>
                <a:cs typeface="Libre Baskerville"/>
                <a:sym typeface="Libre Baskerville"/>
              </a:rPr>
              <a:t>Proposed Solution :</a:t>
            </a:r>
          </a:p>
        </p:txBody>
      </p:sp>
    </p:spTree>
  </p:cSld>
  <p:clrMapOvr>
    <a:masterClrMapping/>
  </p:clrMapOvr>
  <p:transition spd="med">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9" name="Shape 59"/>
        <p:cNvGrpSpPr/>
        <p:nvPr/>
      </p:nvGrpSpPr>
      <p:grpSpPr>
        <a:xfrm>
          <a:off x="0" y="0"/>
          <a:ext cx="0" cy="0"/>
          <a:chOff x="0" y="0"/>
          <a:chExt cx="0" cy="0"/>
        </a:xfrm>
      </p:grpSpPr>
      <p:sp>
        <p:nvSpPr>
          <p:cNvPr id="60" name="Shape 60"/>
          <p:cNvSpPr txBox="1"/>
          <p:nvPr/>
        </p:nvSpPr>
        <p:spPr>
          <a:xfrm>
            <a:off x="457200" y="274637"/>
            <a:ext cx="7467600" cy="1143000"/>
          </a:xfrm>
          <a:prstGeom prst="rect">
            <a:avLst/>
          </a:prstGeom>
          <a:noFill/>
          <a:ln>
            <a:noFill/>
          </a:ln>
        </p:spPr>
        <p:txBody>
          <a:bodyPr anchorCtr="0" anchor="b" bIns="45000" lIns="90000" rIns="90000" tIns="45000">
            <a:noAutofit/>
          </a:bodyPr>
          <a:lstStyle/>
          <a:p>
            <a:pPr indent="0" lvl="0" marL="0" marR="0" rtl="0" algn="l">
              <a:lnSpc>
                <a:spcPct val="100000"/>
              </a:lnSpc>
              <a:spcBef>
                <a:spcPts val="0"/>
              </a:spcBef>
              <a:spcAft>
                <a:spcPts val="0"/>
              </a:spcAft>
              <a:buClr>
                <a:srgbClr val="575F6D"/>
              </a:buClr>
              <a:buSzPct val="25000"/>
              <a:buFont typeface="Libre Baskerville"/>
              <a:buNone/>
            </a:pPr>
            <a:r>
              <a:rPr b="0" i="0" lang="en-US" sz="2600" u="none">
                <a:solidFill>
                  <a:srgbClr val="575F6D"/>
                </a:solidFill>
                <a:latin typeface="Libre Baskerville"/>
                <a:ea typeface="Libre Baskerville"/>
                <a:cs typeface="Libre Baskerville"/>
                <a:sym typeface="Libre Baskerville"/>
              </a:rPr>
              <a:t>Submodular Function:</a:t>
            </a:r>
          </a:p>
        </p:txBody>
      </p:sp>
      <p:sp>
        <p:nvSpPr>
          <p:cNvPr id="61" name="Shape 61"/>
          <p:cNvSpPr txBox="1"/>
          <p:nvPr/>
        </p:nvSpPr>
        <p:spPr>
          <a:xfrm>
            <a:off x="457200" y="1600200"/>
            <a:ext cx="7467600" cy="4873624"/>
          </a:xfrm>
          <a:prstGeom prst="rect">
            <a:avLst/>
          </a:prstGeom>
          <a:noFill/>
          <a:ln>
            <a:noFill/>
          </a:ln>
        </p:spPr>
        <p:txBody>
          <a:bodyPr anchorCtr="0" anchor="t" bIns="46800" lIns="90000" rIns="90000" tIns="46800">
            <a:noAutofit/>
          </a:bodyPr>
          <a:lstStyle/>
          <a:p>
            <a:pPr indent="-457200" lvl="0" marL="457200" marR="0" rtl="0" algn="l">
              <a:lnSpc>
                <a:spcPct val="100000"/>
              </a:lnSpc>
              <a:spcBef>
                <a:spcPts val="0"/>
              </a:spcBef>
              <a:spcAft>
                <a:spcPts val="0"/>
              </a:spcAft>
              <a:buClr>
                <a:srgbClr val="000000"/>
              </a:buClr>
              <a:buSzPct val="100000"/>
              <a:buFont typeface="Noto Sans Symbols"/>
              <a:buChar char="➢"/>
            </a:pPr>
            <a:r>
              <a:rPr b="0" i="0" lang="en-US" sz="2400" u="none">
                <a:solidFill>
                  <a:srgbClr val="000000"/>
                </a:solidFill>
                <a:latin typeface="Arial"/>
                <a:ea typeface="Arial"/>
                <a:cs typeface="Arial"/>
                <a:sym typeface="Arial"/>
              </a:rPr>
              <a:t>Sub-modular functions are those that satisfy the property of diminishing returns: for any A</a:t>
            </a:r>
            <a:r>
              <a:rPr b="0" i="0" lang="en-US" sz="2400" u="none">
                <a:solidFill>
                  <a:srgbClr val="000000"/>
                </a:solidFill>
                <a:latin typeface="Libre Baskerville"/>
                <a:ea typeface="Libre Baskerville"/>
                <a:cs typeface="Libre Baskerville"/>
                <a:sym typeface="Libre Baskerville"/>
              </a:rPr>
              <a:t>⊆</a:t>
            </a:r>
            <a:r>
              <a:rPr b="0" i="0" lang="en-US" sz="2400" u="none">
                <a:solidFill>
                  <a:srgbClr val="000000"/>
                </a:solidFill>
                <a:latin typeface="Arial"/>
                <a:ea typeface="Arial"/>
                <a:cs typeface="Arial"/>
                <a:sym typeface="Arial"/>
              </a:rPr>
              <a:t>B</a:t>
            </a:r>
            <a:r>
              <a:rPr b="0" i="0" lang="en-US" sz="2400" u="none">
                <a:solidFill>
                  <a:srgbClr val="000000"/>
                </a:solidFill>
                <a:latin typeface="Libre Baskerville"/>
                <a:ea typeface="Libre Baskerville"/>
                <a:cs typeface="Libre Baskerville"/>
                <a:sym typeface="Libre Baskerville"/>
              </a:rPr>
              <a:t>⊆</a:t>
            </a:r>
            <a:r>
              <a:rPr b="0" i="0" lang="en-US" sz="2400" u="none">
                <a:solidFill>
                  <a:srgbClr val="000000"/>
                </a:solidFill>
                <a:latin typeface="Arial"/>
                <a:ea typeface="Arial"/>
                <a:cs typeface="Arial"/>
                <a:sym typeface="Arial"/>
              </a:rPr>
              <a:t> V\ v, a sub-modular function F must satisfy 			F(A+v) - F(A) &gt;= F(B + v) - F(B).</a:t>
            </a:r>
          </a:p>
          <a:p>
            <a:pPr indent="-457200" lvl="0" marL="457200" marR="0" rtl="0" algn="l">
              <a:lnSpc>
                <a:spcPct val="100000"/>
              </a:lnSpc>
              <a:spcBef>
                <a:spcPts val="0"/>
              </a:spcBef>
              <a:spcAft>
                <a:spcPts val="0"/>
              </a:spcAft>
              <a:buClr>
                <a:srgbClr val="000000"/>
              </a:buClr>
              <a:buSzPct val="25000"/>
              <a:buFont typeface="Arial"/>
              <a:buNone/>
            </a:pPr>
            <a:r>
              <a:rPr b="0" i="0" lang="en-US" sz="2400" u="none">
                <a:solidFill>
                  <a:srgbClr val="000000"/>
                </a:solidFill>
                <a:latin typeface="Arial"/>
                <a:ea typeface="Arial"/>
                <a:cs typeface="Arial"/>
                <a:sym typeface="Arial"/>
              </a:rPr>
              <a:t>	That is, the incremental value of v decreases as the context in which v is considered grows from A to B.</a:t>
            </a:r>
          </a:p>
          <a:p>
            <a:pPr indent="-457200" lvl="0" marL="457200" marR="0" rtl="0" algn="l">
              <a:lnSpc>
                <a:spcPct val="100000"/>
              </a:lnSpc>
              <a:spcBef>
                <a:spcPts val="0"/>
              </a:spcBef>
              <a:spcAft>
                <a:spcPts val="0"/>
              </a:spcAft>
              <a:buClr>
                <a:srgbClr val="000000"/>
              </a:buClr>
              <a:buFont typeface="Arial"/>
              <a:buNone/>
            </a:pPr>
            <a:r>
              <a:t/>
            </a:r>
            <a:endParaRPr b="0" i="0" sz="2400" u="non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ct val="100000"/>
              <a:buFont typeface="Noto Sans Symbols"/>
              <a:buChar char="➢"/>
            </a:pPr>
            <a:r>
              <a:rPr b="0" i="0" lang="en-US" sz="2400" u="none">
                <a:solidFill>
                  <a:srgbClr val="000000"/>
                </a:solidFill>
                <a:latin typeface="Arial"/>
                <a:ea typeface="Arial"/>
                <a:cs typeface="Arial"/>
                <a:sym typeface="Arial"/>
              </a:rPr>
              <a:t>An equivalent definition, useful mathematically, is that for any A,B</a:t>
            </a:r>
            <a:r>
              <a:rPr b="0" i="0" lang="en-US" sz="2400" u="none">
                <a:solidFill>
                  <a:srgbClr val="000000"/>
                </a:solidFill>
                <a:latin typeface="Libre Baskerville"/>
                <a:ea typeface="Libre Baskerville"/>
                <a:cs typeface="Libre Baskerville"/>
                <a:sym typeface="Libre Baskerville"/>
              </a:rPr>
              <a:t>⊆</a:t>
            </a:r>
            <a:r>
              <a:rPr b="0" i="0" lang="en-US" sz="2400" u="none">
                <a:solidFill>
                  <a:srgbClr val="000000"/>
                </a:solidFill>
                <a:latin typeface="Arial"/>
                <a:ea typeface="Arial"/>
                <a:cs typeface="Arial"/>
                <a:sym typeface="Arial"/>
              </a:rPr>
              <a:t>V, we must have that </a:t>
            </a:r>
          </a:p>
          <a:p>
            <a:pPr indent="-457200" lvl="0" marL="457200" marR="0" rtl="0" algn="l">
              <a:lnSpc>
                <a:spcPct val="100000"/>
              </a:lnSpc>
              <a:spcBef>
                <a:spcPts val="0"/>
              </a:spcBef>
              <a:spcAft>
                <a:spcPts val="0"/>
              </a:spcAft>
              <a:buClr>
                <a:srgbClr val="000000"/>
              </a:buClr>
              <a:buSzPct val="25000"/>
              <a:buFont typeface="Arial"/>
              <a:buNone/>
            </a:pPr>
            <a:r>
              <a:rPr b="0" i="0" lang="en-US" sz="2400" u="none">
                <a:solidFill>
                  <a:srgbClr val="000000"/>
                </a:solidFill>
                <a:latin typeface="Arial"/>
                <a:ea typeface="Arial"/>
                <a:cs typeface="Arial"/>
                <a:sym typeface="Arial"/>
              </a:rPr>
              <a:t>			F(A)+F(B) &gt;= F(A</a:t>
            </a:r>
            <a:r>
              <a:rPr lang="en-US" sz="2400"/>
              <a:t>U</a:t>
            </a:r>
            <a:r>
              <a:rPr b="0" i="0" lang="en-US" sz="2400" u="none">
                <a:solidFill>
                  <a:srgbClr val="000000"/>
                </a:solidFill>
                <a:latin typeface="Arial"/>
                <a:ea typeface="Arial"/>
                <a:cs typeface="Arial"/>
                <a:sym typeface="Arial"/>
              </a:rPr>
              <a:t>B)+F(A</a:t>
            </a:r>
            <a:r>
              <a:rPr lang="en-US" sz="2400"/>
              <a:t>n</a:t>
            </a:r>
            <a:r>
              <a:rPr b="0" i="0" lang="en-US" sz="2400" u="none">
                <a:solidFill>
                  <a:srgbClr val="000000"/>
                </a:solidFill>
                <a:latin typeface="Arial"/>
                <a:ea typeface="Arial"/>
                <a:cs typeface="Arial"/>
                <a:sym typeface="Arial"/>
              </a:rPr>
              <a:t>B). </a:t>
            </a:r>
          </a:p>
          <a:p>
            <a:pPr indent="-457200" lvl="0" marL="457200" marR="0" rtl="0" algn="l">
              <a:lnSpc>
                <a:spcPct val="100000"/>
              </a:lnSpc>
              <a:spcBef>
                <a:spcPts val="0"/>
              </a:spcBef>
              <a:spcAft>
                <a:spcPts val="0"/>
              </a:spcAft>
              <a:buClr>
                <a:srgbClr val="000000"/>
              </a:buClr>
              <a:buSzPct val="25000"/>
              <a:buFont typeface="Arial"/>
              <a:buNone/>
            </a:pPr>
            <a:r>
              <a:rPr b="0" i="0" lang="en-US" sz="2400" u="none">
                <a:solidFill>
                  <a:srgbClr val="000000"/>
                </a:solidFill>
                <a:latin typeface="Arial"/>
                <a:ea typeface="Arial"/>
                <a:cs typeface="Arial"/>
                <a:sym typeface="Arial"/>
              </a:rPr>
              <a:t>	If this is satisfied everywhere with equality, then the function F is called modular.</a:t>
            </a:r>
          </a:p>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Tree>
  </p:cSld>
  <p:clrMapOvr>
    <a:masterClrMapping/>
  </p:clrMapOvr>
  <p:transition spd="med">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6" name="Shape 66"/>
        <p:cNvGrpSpPr/>
        <p:nvPr/>
      </p:nvGrpSpPr>
      <p:grpSpPr>
        <a:xfrm>
          <a:off x="0" y="0"/>
          <a:ext cx="0" cy="0"/>
          <a:chOff x="0" y="0"/>
          <a:chExt cx="0" cy="0"/>
        </a:xfrm>
      </p:grpSpPr>
      <p:sp>
        <p:nvSpPr>
          <p:cNvPr id="67" name="Shape 67"/>
          <p:cNvSpPr txBox="1"/>
          <p:nvPr/>
        </p:nvSpPr>
        <p:spPr>
          <a:xfrm>
            <a:off x="457200" y="274637"/>
            <a:ext cx="7467600" cy="1143000"/>
          </a:xfrm>
          <a:prstGeom prst="rect">
            <a:avLst/>
          </a:prstGeom>
          <a:noFill/>
          <a:ln>
            <a:noFill/>
          </a:ln>
        </p:spPr>
        <p:txBody>
          <a:bodyPr anchorCtr="0" anchor="b" bIns="45000" lIns="90000" rIns="90000" tIns="45000">
            <a:noAutofit/>
          </a:bodyPr>
          <a:lstStyle/>
          <a:p>
            <a:pPr indent="0" lvl="0" marL="0" marR="0" rtl="0" algn="l">
              <a:lnSpc>
                <a:spcPct val="100000"/>
              </a:lnSpc>
              <a:spcBef>
                <a:spcPts val="0"/>
              </a:spcBef>
              <a:spcAft>
                <a:spcPts val="0"/>
              </a:spcAft>
              <a:buClr>
                <a:srgbClr val="575F6D"/>
              </a:buClr>
              <a:buSzPct val="25000"/>
              <a:buFont typeface="Libre Baskerville"/>
              <a:buNone/>
            </a:pPr>
            <a:r>
              <a:rPr b="0" i="0" lang="en-US" sz="2600" u="none">
                <a:solidFill>
                  <a:srgbClr val="575F6D"/>
                </a:solidFill>
                <a:latin typeface="Libre Baskerville"/>
                <a:ea typeface="Libre Baskerville"/>
                <a:cs typeface="Libre Baskerville"/>
                <a:sym typeface="Libre Baskerville"/>
              </a:rPr>
              <a:t>Summarization Tools :</a:t>
            </a:r>
          </a:p>
        </p:txBody>
      </p:sp>
      <p:sp>
        <p:nvSpPr>
          <p:cNvPr id="68" name="Shape 68"/>
          <p:cNvSpPr txBox="1"/>
          <p:nvPr/>
        </p:nvSpPr>
        <p:spPr>
          <a:xfrm>
            <a:off x="457200" y="1371600"/>
            <a:ext cx="7467600" cy="4873624"/>
          </a:xfrm>
          <a:prstGeom prst="rect">
            <a:avLst/>
          </a:prstGeom>
          <a:noFill/>
          <a:ln>
            <a:noFill/>
          </a:ln>
        </p:spPr>
        <p:txBody>
          <a:bodyPr anchorCtr="0" anchor="t" bIns="46800" lIns="90000" rIns="90000" tIns="46800">
            <a:noAutofit/>
          </a:bodyPr>
          <a:lstStyle/>
          <a:p>
            <a:pPr indent="-457200" lvl="0" marL="457200" marR="0" rtl="0" algn="l">
              <a:lnSpc>
                <a:spcPct val="100000"/>
              </a:lnSpc>
              <a:spcBef>
                <a:spcPts val="0"/>
              </a:spcBef>
              <a:spcAft>
                <a:spcPts val="0"/>
              </a:spcAft>
              <a:buClr>
                <a:srgbClr val="000000"/>
              </a:buClr>
              <a:buFont typeface="Arial"/>
              <a:buNone/>
            </a:pPr>
            <a:r>
              <a:t/>
            </a:r>
            <a:endParaRPr b="0" i="0" sz="2400" u="none">
              <a:solidFill>
                <a:srgbClr val="000000"/>
              </a:solidFill>
              <a:latin typeface="Libre Baskerville"/>
              <a:ea typeface="Libre Baskerville"/>
              <a:cs typeface="Libre Baskerville"/>
              <a:sym typeface="Libre Baskerville"/>
            </a:endParaRPr>
          </a:p>
          <a:p>
            <a:pPr indent="-457200" lvl="0" marL="457200" marR="0" rtl="0" algn="l">
              <a:lnSpc>
                <a:spcPct val="100000"/>
              </a:lnSpc>
              <a:spcBef>
                <a:spcPts val="0"/>
              </a:spcBef>
              <a:spcAft>
                <a:spcPts val="0"/>
              </a:spcAft>
              <a:buClr>
                <a:srgbClr val="000000"/>
              </a:buClr>
              <a:buSzPct val="100000"/>
              <a:buFont typeface="Noto Sans Symbols"/>
              <a:buChar char="➢"/>
            </a:pPr>
            <a:r>
              <a:rPr b="0" i="0" lang="en-US" sz="2400" u="none">
                <a:solidFill>
                  <a:srgbClr val="000000"/>
                </a:solidFill>
                <a:latin typeface="Libre Baskerville"/>
                <a:ea typeface="Libre Baskerville"/>
                <a:cs typeface="Libre Baskerville"/>
                <a:sym typeface="Libre Baskerville"/>
              </a:rPr>
              <a:t>CLUTO</a:t>
            </a:r>
          </a:p>
          <a:p>
            <a:pPr indent="-457200" lvl="0" marL="457200" marR="0" rtl="0" algn="l">
              <a:lnSpc>
                <a:spcPct val="100000"/>
              </a:lnSpc>
              <a:spcBef>
                <a:spcPts val="0"/>
              </a:spcBef>
              <a:spcAft>
                <a:spcPts val="0"/>
              </a:spcAft>
              <a:buClr>
                <a:srgbClr val="000000"/>
              </a:buClr>
              <a:buSzPct val="25000"/>
              <a:buFont typeface="Libre Baskerville"/>
              <a:buNone/>
            </a:pPr>
            <a:r>
              <a:rPr b="0" i="0" lang="en-US" sz="2400" u="none">
                <a:solidFill>
                  <a:srgbClr val="000000"/>
                </a:solidFill>
                <a:latin typeface="Libre Baskerville"/>
                <a:ea typeface="Libre Baskerville"/>
                <a:cs typeface="Libre Baskerville"/>
                <a:sym typeface="Libre Baskerville"/>
              </a:rPr>
              <a:t>	It is a software package for clustering low and high dimensional datasets and for analyzing the characteristics of the various clusters.</a:t>
            </a:r>
          </a:p>
          <a:p>
            <a:pPr indent="-457200" lvl="0" marL="457200" marR="0" rtl="0" algn="l">
              <a:lnSpc>
                <a:spcPct val="100000"/>
              </a:lnSpc>
              <a:spcBef>
                <a:spcPts val="0"/>
              </a:spcBef>
              <a:spcAft>
                <a:spcPts val="0"/>
              </a:spcAft>
              <a:buClr>
                <a:srgbClr val="000000"/>
              </a:buClr>
              <a:buFont typeface="Arial"/>
              <a:buNone/>
            </a:pPr>
            <a:r>
              <a:t/>
            </a:r>
            <a:endParaRPr b="0" i="0" sz="2400" u="none">
              <a:solidFill>
                <a:srgbClr val="000000"/>
              </a:solidFill>
              <a:latin typeface="Libre Baskerville"/>
              <a:ea typeface="Libre Baskerville"/>
              <a:cs typeface="Libre Baskerville"/>
              <a:sym typeface="Libre Baskerville"/>
            </a:endParaRPr>
          </a:p>
          <a:p>
            <a:pPr indent="-457200" lvl="0" marL="457200" marR="0" rtl="0" algn="l">
              <a:lnSpc>
                <a:spcPct val="100000"/>
              </a:lnSpc>
              <a:spcBef>
                <a:spcPts val="0"/>
              </a:spcBef>
              <a:spcAft>
                <a:spcPts val="0"/>
              </a:spcAft>
              <a:buClr>
                <a:srgbClr val="000000"/>
              </a:buClr>
              <a:buSzPct val="100000"/>
              <a:buFont typeface="Noto Sans Symbols"/>
              <a:buChar char="➢"/>
            </a:pPr>
            <a:r>
              <a:rPr b="0" i="0" lang="en-US" sz="2400" u="none">
                <a:solidFill>
                  <a:srgbClr val="000000"/>
                </a:solidFill>
                <a:latin typeface="Libre Baskerville"/>
                <a:ea typeface="Libre Baskerville"/>
                <a:cs typeface="Libre Baskerville"/>
                <a:sym typeface="Libre Baskerville"/>
              </a:rPr>
              <a:t> ROUGE</a:t>
            </a:r>
          </a:p>
          <a:p>
            <a:pPr indent="-457200" lvl="0" marL="457200" marR="0" rtl="0" algn="l">
              <a:lnSpc>
                <a:spcPct val="100000"/>
              </a:lnSpc>
              <a:spcBef>
                <a:spcPts val="0"/>
              </a:spcBef>
              <a:spcAft>
                <a:spcPts val="0"/>
              </a:spcAft>
              <a:buClr>
                <a:srgbClr val="000000"/>
              </a:buClr>
              <a:buSzPct val="25000"/>
              <a:buFont typeface="Libre Baskerville"/>
              <a:buNone/>
            </a:pPr>
            <a:r>
              <a:rPr b="0" i="0" lang="en-US" sz="2400" u="none">
                <a:solidFill>
                  <a:srgbClr val="000000"/>
                </a:solidFill>
                <a:latin typeface="Libre Baskerville"/>
                <a:ea typeface="Libre Baskerville"/>
                <a:cs typeface="Libre Baskerville"/>
                <a:sym typeface="Libre Baskerville"/>
              </a:rPr>
              <a:t>	Recall-Oriented Understudy for Gisting Evaluation, is a set of metrics and a software package used for evaluating automatic summarization and machine translation software in natural language processing.</a:t>
            </a:r>
          </a:p>
        </p:txBody>
      </p:sp>
    </p:spTree>
  </p:cSld>
  <p:clrMapOvr>
    <a:masterClrMapping/>
  </p:clrMapOvr>
  <p:transition spd="med">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3" name="Shape 73"/>
        <p:cNvGrpSpPr/>
        <p:nvPr/>
      </p:nvGrpSpPr>
      <p:grpSpPr>
        <a:xfrm>
          <a:off x="0" y="0"/>
          <a:ext cx="0" cy="0"/>
          <a:chOff x="0" y="0"/>
          <a:chExt cx="0" cy="0"/>
        </a:xfrm>
      </p:grpSpPr>
      <p:sp>
        <p:nvSpPr>
          <p:cNvPr id="74" name="Shape 74"/>
          <p:cNvSpPr txBox="1"/>
          <p:nvPr/>
        </p:nvSpPr>
        <p:spPr>
          <a:xfrm>
            <a:off x="457200" y="274637"/>
            <a:ext cx="7467600" cy="563562"/>
          </a:xfrm>
          <a:prstGeom prst="rect">
            <a:avLst/>
          </a:prstGeom>
          <a:noFill/>
          <a:ln>
            <a:noFill/>
          </a:ln>
        </p:spPr>
        <p:txBody>
          <a:bodyPr anchorCtr="0" anchor="b" bIns="45000" lIns="90000" rIns="90000" tIns="45000">
            <a:noAutofit/>
          </a:bodyPr>
          <a:lstStyle/>
          <a:p>
            <a:pPr indent="0" lvl="0" marL="0" marR="0" rtl="0" algn="l">
              <a:lnSpc>
                <a:spcPct val="100000"/>
              </a:lnSpc>
              <a:spcBef>
                <a:spcPts val="0"/>
              </a:spcBef>
              <a:spcAft>
                <a:spcPts val="0"/>
              </a:spcAft>
              <a:buClr>
                <a:srgbClr val="575F6D"/>
              </a:buClr>
              <a:buSzPct val="25000"/>
              <a:buFont typeface="Libre Baskerville"/>
              <a:buNone/>
            </a:pPr>
            <a:r>
              <a:rPr b="0" i="0" lang="en-US" sz="3000" u="none">
                <a:solidFill>
                  <a:srgbClr val="575F6D"/>
                </a:solidFill>
                <a:latin typeface="Libre Baskerville"/>
                <a:ea typeface="Libre Baskerville"/>
                <a:cs typeface="Libre Baskerville"/>
                <a:sym typeface="Libre Baskerville"/>
              </a:rPr>
              <a:t>Approach</a:t>
            </a:r>
          </a:p>
        </p:txBody>
      </p:sp>
      <p:sp>
        <p:nvSpPr>
          <p:cNvPr id="75" name="Shape 75"/>
          <p:cNvSpPr txBox="1"/>
          <p:nvPr/>
        </p:nvSpPr>
        <p:spPr>
          <a:xfrm>
            <a:off x="457200" y="990600"/>
            <a:ext cx="7467600" cy="5937000"/>
          </a:xfrm>
          <a:prstGeom prst="rect">
            <a:avLst/>
          </a:prstGeom>
          <a:noFill/>
          <a:ln>
            <a:noFill/>
          </a:ln>
        </p:spPr>
        <p:txBody>
          <a:bodyPr anchorCtr="0" anchor="t" bIns="46800" lIns="90000" rIns="90000" tIns="46800">
            <a:noAutofit/>
          </a:bodyPr>
          <a:lstStyle/>
          <a:p>
            <a:pPr indent="-339725" lvl="0" marL="339725" marR="0" rtl="0" algn="l">
              <a:lnSpc>
                <a:spcPct val="100000"/>
              </a:lnSpc>
              <a:spcBef>
                <a:spcPts val="0"/>
              </a:spcBef>
              <a:spcAft>
                <a:spcPts val="0"/>
              </a:spcAft>
              <a:buClr>
                <a:srgbClr val="000000"/>
              </a:buClr>
              <a:buSzPct val="70000"/>
              <a:buFont typeface="Noto Sans Symbols"/>
              <a:buChar char="➢"/>
            </a:pPr>
            <a:r>
              <a:rPr b="0" i="0" lang="en-US" sz="1800" u="none">
                <a:solidFill>
                  <a:srgbClr val="000000"/>
                </a:solidFill>
                <a:latin typeface="Libre Baskerville"/>
                <a:ea typeface="Libre Baskerville"/>
                <a:cs typeface="Libre Baskerville"/>
                <a:sym typeface="Libre Baskerville"/>
              </a:rPr>
              <a:t>Two properties of a good summary are relevance and non redundancy.</a:t>
            </a:r>
          </a:p>
          <a:p>
            <a:pPr indent="-339725" lvl="0" marL="339725" marR="0" rtl="0" algn="l">
              <a:lnSpc>
                <a:spcPct val="100000"/>
              </a:lnSpc>
              <a:spcBef>
                <a:spcPts val="0"/>
              </a:spcBef>
              <a:spcAft>
                <a:spcPts val="0"/>
              </a:spcAft>
              <a:buClr>
                <a:srgbClr val="000000"/>
              </a:buClr>
              <a:buSzPct val="70000"/>
              <a:buFont typeface="Noto Sans Symbols"/>
              <a:buChar char="➢"/>
            </a:pPr>
            <a:r>
              <a:rPr b="0" i="0" lang="en-US" sz="1800" u="none">
                <a:solidFill>
                  <a:srgbClr val="000000"/>
                </a:solidFill>
                <a:latin typeface="Libre Baskerville"/>
                <a:ea typeface="Libre Baskerville"/>
                <a:cs typeface="Libre Baskerville"/>
                <a:sym typeface="Libre Baskerville"/>
              </a:rPr>
              <a:t>Objective functions for extractive summarization usually measure these two separately and then mix them together trading off encouraging relevance and penalizing Redundancy.</a:t>
            </a:r>
          </a:p>
          <a:p>
            <a:pPr indent="-339725" lvl="0" marL="339725" marR="0" rtl="0" algn="l">
              <a:lnSpc>
                <a:spcPct val="100000"/>
              </a:lnSpc>
              <a:spcBef>
                <a:spcPts val="0"/>
              </a:spcBef>
              <a:spcAft>
                <a:spcPts val="0"/>
              </a:spcAft>
              <a:buClr>
                <a:srgbClr val="000000"/>
              </a:buClr>
              <a:buSzPct val="70000"/>
              <a:buFont typeface="Noto Sans Symbols"/>
              <a:buChar char="➢"/>
            </a:pPr>
            <a:r>
              <a:rPr b="0" i="0" lang="en-US" sz="1800" u="none">
                <a:solidFill>
                  <a:srgbClr val="000000"/>
                </a:solidFill>
                <a:latin typeface="Libre Baskerville"/>
                <a:ea typeface="Libre Baskerville"/>
                <a:cs typeface="Libre Baskerville"/>
                <a:sym typeface="Libre Baskerville"/>
              </a:rPr>
              <a:t>The redundancy penalty usually violates the monotonicity of the objective functions.</a:t>
            </a:r>
          </a:p>
          <a:p>
            <a:pPr indent="-339725" lvl="0" marL="339725" marR="0" rtl="0" algn="l">
              <a:lnSpc>
                <a:spcPct val="100000"/>
              </a:lnSpc>
              <a:spcBef>
                <a:spcPts val="0"/>
              </a:spcBef>
              <a:spcAft>
                <a:spcPts val="0"/>
              </a:spcAft>
              <a:buClr>
                <a:srgbClr val="000000"/>
              </a:buClr>
              <a:buSzPct val="70000"/>
              <a:buFont typeface="Noto Sans Symbols"/>
              <a:buChar char="➢"/>
            </a:pPr>
            <a:r>
              <a:rPr b="0" i="0" lang="en-US" sz="1800" u="none">
                <a:solidFill>
                  <a:srgbClr val="000000"/>
                </a:solidFill>
                <a:latin typeface="Libre Baskerville"/>
                <a:ea typeface="Libre Baskerville"/>
                <a:cs typeface="Libre Baskerville"/>
                <a:sym typeface="Libre Baskerville"/>
              </a:rPr>
              <a:t>In particular, we model the summary quality as </a:t>
            </a:r>
          </a:p>
          <a:p>
            <a:pPr indent="-342900" lvl="1" marL="800100" marR="0" rtl="0" algn="l">
              <a:lnSpc>
                <a:spcPct val="100000"/>
              </a:lnSpc>
              <a:spcBef>
                <a:spcPts val="0"/>
              </a:spcBef>
              <a:spcAft>
                <a:spcPts val="0"/>
              </a:spcAft>
              <a:buClr>
                <a:srgbClr val="000000"/>
              </a:buClr>
              <a:buSzPct val="25000"/>
              <a:buFont typeface="Libre Baskerville"/>
              <a:buNone/>
            </a:pPr>
            <a:r>
              <a:rPr b="0" i="0" lang="en-US" sz="1800" u="none" cap="none" strike="noStrike">
                <a:solidFill>
                  <a:srgbClr val="000000"/>
                </a:solidFill>
                <a:latin typeface="Libre Baskerville"/>
                <a:ea typeface="Libre Baskerville"/>
                <a:cs typeface="Libre Baskerville"/>
                <a:sym typeface="Libre Baskerville"/>
              </a:rPr>
              <a:t>			F(S) = L(S) +</a:t>
            </a:r>
            <a:r>
              <a:rPr b="0" i="0" lang="en-US" sz="1800" u="none" cap="none" strike="noStrike">
                <a:solidFill>
                  <a:srgbClr val="000000"/>
                </a:solidFill>
                <a:latin typeface="Arial"/>
                <a:ea typeface="Arial"/>
                <a:cs typeface="Arial"/>
                <a:sym typeface="Arial"/>
              </a:rPr>
              <a:t>  λ</a:t>
            </a:r>
            <a:r>
              <a:rPr b="0" i="0" lang="en-US" sz="1800" u="none" cap="none" strike="noStrike">
                <a:solidFill>
                  <a:srgbClr val="000000"/>
                </a:solidFill>
                <a:latin typeface="Libre Baskerville"/>
                <a:ea typeface="Libre Baskerville"/>
                <a:cs typeface="Libre Baskerville"/>
                <a:sym typeface="Libre Baskerville"/>
              </a:rPr>
              <a:t> R(S)</a:t>
            </a:r>
          </a:p>
          <a:p>
            <a:pPr indent="-339725" lvl="0" marL="339725" marR="0" rtl="0" algn="l">
              <a:lnSpc>
                <a:spcPct val="100000"/>
              </a:lnSpc>
              <a:spcBef>
                <a:spcPts val="0"/>
              </a:spcBef>
              <a:spcAft>
                <a:spcPts val="0"/>
              </a:spcAft>
              <a:buClr>
                <a:srgbClr val="000000"/>
              </a:buClr>
              <a:buSzPct val="25000"/>
              <a:buFont typeface="Libre Baskerville"/>
              <a:buNone/>
            </a:pPr>
            <a:r>
              <a:rPr b="0" i="0" lang="en-US" sz="1800" u="none">
                <a:solidFill>
                  <a:srgbClr val="000000"/>
                </a:solidFill>
                <a:latin typeface="Libre Baskerville"/>
                <a:ea typeface="Libre Baskerville"/>
                <a:cs typeface="Libre Baskerville"/>
                <a:sym typeface="Libre Baskerville"/>
              </a:rPr>
              <a:t>	where, L(S) measures the coverage, or fidelity, of summary set S to the document, R(S) rewards diversity in S, and </a:t>
            </a:r>
            <a:r>
              <a:rPr b="0" i="0" lang="en-US" sz="1800" u="none">
                <a:solidFill>
                  <a:srgbClr val="000000"/>
                </a:solidFill>
                <a:latin typeface="Arial"/>
                <a:ea typeface="Arial"/>
                <a:cs typeface="Arial"/>
                <a:sym typeface="Arial"/>
              </a:rPr>
              <a:t> λ</a:t>
            </a:r>
            <a:r>
              <a:rPr b="0" i="0" lang="en-US" sz="1800" u="none">
                <a:solidFill>
                  <a:srgbClr val="000000"/>
                </a:solidFill>
                <a:latin typeface="Libre Baskerville"/>
                <a:ea typeface="Libre Baskerville"/>
                <a:cs typeface="Libre Baskerville"/>
                <a:sym typeface="Libre Baskerville"/>
              </a:rPr>
              <a:t> is a trade-off coefficient.</a:t>
            </a:r>
          </a:p>
          <a:p>
            <a:pPr indent="-339725" lvl="0" marL="339725" marR="0" rtl="0" algn="l">
              <a:lnSpc>
                <a:spcPct val="100000"/>
              </a:lnSpc>
              <a:spcBef>
                <a:spcPts val="0"/>
              </a:spcBef>
              <a:spcAft>
                <a:spcPts val="0"/>
              </a:spcAft>
              <a:buClr>
                <a:srgbClr val="000000"/>
              </a:buClr>
              <a:buFont typeface="Arial"/>
              <a:buNone/>
            </a:pPr>
            <a:r>
              <a:t/>
            </a:r>
            <a:endParaRPr b="0" i="0" sz="1800" u="none">
              <a:solidFill>
                <a:srgbClr val="000000"/>
              </a:solidFill>
              <a:latin typeface="Libre Baskerville"/>
              <a:ea typeface="Libre Baskerville"/>
              <a:cs typeface="Libre Baskerville"/>
              <a:sym typeface="Libre Baskerville"/>
            </a:endParaRPr>
          </a:p>
          <a:p>
            <a:pPr indent="-339725" lvl="0" marL="339725" marR="0" rtl="0" algn="l">
              <a:lnSpc>
                <a:spcPct val="100000"/>
              </a:lnSpc>
              <a:spcBef>
                <a:spcPts val="0"/>
              </a:spcBef>
              <a:spcAft>
                <a:spcPts val="0"/>
              </a:spcAft>
              <a:buClr>
                <a:srgbClr val="000000"/>
              </a:buClr>
              <a:buSzPct val="100000"/>
              <a:buFont typeface="Noto Sans Symbols"/>
              <a:buChar char="➢"/>
            </a:pPr>
            <a:r>
              <a:rPr b="1" i="0" lang="en-US" sz="1800" u="none">
                <a:solidFill>
                  <a:srgbClr val="000000"/>
                </a:solidFill>
                <a:latin typeface="Libre Baskerville"/>
                <a:ea typeface="Libre Baskerville"/>
                <a:cs typeface="Libre Baskerville"/>
                <a:sym typeface="Libre Baskerville"/>
              </a:rPr>
              <a:t>Coverage Measure:</a:t>
            </a:r>
          </a:p>
          <a:p>
            <a:pPr indent="-339725" lvl="0" marL="339725" marR="0" rtl="0" algn="l">
              <a:lnSpc>
                <a:spcPct val="100000"/>
              </a:lnSpc>
              <a:spcBef>
                <a:spcPts val="0"/>
              </a:spcBef>
              <a:spcAft>
                <a:spcPts val="0"/>
              </a:spcAft>
              <a:buClr>
                <a:srgbClr val="000000"/>
              </a:buClr>
              <a:buSzPct val="25000"/>
              <a:buFont typeface="Libre Baskerville"/>
              <a:buNone/>
            </a:pPr>
            <a:r>
              <a:rPr b="0" i="0" lang="en-US" sz="1800" u="none">
                <a:solidFill>
                  <a:srgbClr val="000000"/>
                </a:solidFill>
                <a:latin typeface="Libre Baskerville"/>
                <a:ea typeface="Libre Baskerville"/>
                <a:cs typeface="Libre Baskerville"/>
                <a:sym typeface="Libre Baskerville"/>
              </a:rPr>
              <a:t>	L(S) can be interpreted either as a set function that measures the similarity of summary set S to the document to be summarized, or as a function representing some form of coverage of V by S.</a:t>
            </a:r>
          </a:p>
          <a:p>
            <a:pPr indent="-339725" lvl="0" marL="339725" marR="0" rtl="0" algn="l">
              <a:lnSpc>
                <a:spcPct val="100000"/>
              </a:lnSpc>
              <a:spcBef>
                <a:spcPts val="0"/>
              </a:spcBef>
              <a:spcAft>
                <a:spcPts val="0"/>
              </a:spcAft>
              <a:buClr>
                <a:srgbClr val="000000"/>
              </a:buClr>
              <a:buSzPct val="25000"/>
              <a:buFont typeface="Libre Baskerville"/>
              <a:buNone/>
            </a:pPr>
            <a:r>
              <a:rPr b="0" i="0" lang="en-US" sz="1800" u="none">
                <a:solidFill>
                  <a:srgbClr val="000000"/>
                </a:solidFill>
                <a:latin typeface="Libre Baskerville"/>
                <a:ea typeface="Libre Baskerville"/>
                <a:cs typeface="Libre Baskerville"/>
                <a:sym typeface="Libre Baskerville"/>
              </a:rPr>
              <a:t>     L(S) should be monotone, as coverage improves with a larger summary.</a:t>
            </a:r>
          </a:p>
        </p:txBody>
      </p:sp>
    </p:spTree>
  </p:cSld>
  <p:clrMapOvr>
    <a:masterClrMapping/>
  </p:clrMapOvr>
  <p:transition spd="med">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0" name="Shape 80"/>
        <p:cNvGrpSpPr/>
        <p:nvPr/>
      </p:nvGrpSpPr>
      <p:grpSpPr>
        <a:xfrm>
          <a:off x="0" y="0"/>
          <a:ext cx="0" cy="0"/>
          <a:chOff x="0" y="0"/>
          <a:chExt cx="0" cy="0"/>
        </a:xfrm>
      </p:grpSpPr>
      <p:sp>
        <p:nvSpPr>
          <p:cNvPr id="81" name="Shape 81"/>
          <p:cNvSpPr txBox="1"/>
          <p:nvPr/>
        </p:nvSpPr>
        <p:spPr>
          <a:xfrm>
            <a:off x="457200" y="274637"/>
            <a:ext cx="7467600" cy="563562"/>
          </a:xfrm>
          <a:prstGeom prst="rect">
            <a:avLst/>
          </a:prstGeom>
          <a:noFill/>
          <a:ln>
            <a:noFill/>
          </a:ln>
        </p:spPr>
        <p:txBody>
          <a:bodyPr anchorCtr="0" anchor="b" bIns="45000" lIns="90000" rIns="90000" tIns="45000">
            <a:noAutofit/>
          </a:bodyPr>
          <a:lstStyle/>
          <a:p>
            <a:pPr indent="0" lvl="0" marL="0" marR="0" rtl="0" algn="l">
              <a:lnSpc>
                <a:spcPct val="100000"/>
              </a:lnSpc>
              <a:spcBef>
                <a:spcPts val="0"/>
              </a:spcBef>
              <a:spcAft>
                <a:spcPts val="0"/>
              </a:spcAft>
              <a:buClr>
                <a:srgbClr val="575F6D"/>
              </a:buClr>
              <a:buSzPct val="25000"/>
              <a:buFont typeface="Libre Baskerville"/>
              <a:buNone/>
            </a:pPr>
            <a:r>
              <a:rPr b="0" i="0" lang="en-US" sz="3000" u="none">
                <a:solidFill>
                  <a:srgbClr val="575F6D"/>
                </a:solidFill>
                <a:latin typeface="Libre Baskerville"/>
                <a:ea typeface="Libre Baskerville"/>
                <a:cs typeface="Libre Baskerville"/>
                <a:sym typeface="Libre Baskerville"/>
              </a:rPr>
              <a:t>Approach Continue…</a:t>
            </a:r>
          </a:p>
        </p:txBody>
      </p:sp>
      <p:sp>
        <p:nvSpPr>
          <p:cNvPr id="82" name="Shape 82"/>
          <p:cNvSpPr txBox="1"/>
          <p:nvPr/>
        </p:nvSpPr>
        <p:spPr>
          <a:xfrm>
            <a:off x="457200" y="990600"/>
            <a:ext cx="7467600" cy="5486399"/>
          </a:xfrm>
          <a:prstGeom prst="rect">
            <a:avLst/>
          </a:prstGeom>
          <a:noFill/>
          <a:ln>
            <a:noFill/>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Libre Baskerville"/>
              <a:buNone/>
            </a:pPr>
            <a:r>
              <a:rPr b="0" i="0" lang="en-US" sz="1800" u="none">
                <a:solidFill>
                  <a:srgbClr val="000000"/>
                </a:solidFill>
                <a:latin typeface="Libre Baskerville"/>
                <a:ea typeface="Libre Baskerville"/>
                <a:cs typeface="Libre Baskerville"/>
                <a:sym typeface="Libre Baskerville"/>
              </a:rPr>
              <a:t>Shannon entropy is a well-known monotone submodular function. So, we take our coverage function as:</a:t>
            </a:r>
          </a:p>
          <a:p>
            <a:pPr indent="0" lvl="0" marL="0" marR="0" rtl="0" algn="l">
              <a:lnSpc>
                <a:spcPct val="100000"/>
              </a:lnSpc>
              <a:spcBef>
                <a:spcPts val="0"/>
              </a:spcBef>
              <a:spcAft>
                <a:spcPts val="0"/>
              </a:spcAft>
              <a:buClr>
                <a:srgbClr val="000000"/>
              </a:buClr>
              <a:buSzPct val="25000"/>
              <a:buFont typeface="Libre Baskerville"/>
              <a:buNone/>
            </a:pPr>
            <a:r>
              <a:rPr b="0" i="0" lang="en-US" sz="1800" u="none">
                <a:solidFill>
                  <a:srgbClr val="000000"/>
                </a:solidFill>
                <a:latin typeface="Libre Baskerville"/>
                <a:ea typeface="Libre Baskerville"/>
                <a:cs typeface="Libre Baskerville"/>
                <a:sym typeface="Libre Baskerville"/>
              </a:rPr>
              <a:t>	L(S) =  </a:t>
            </a:r>
            <a:r>
              <a:rPr b="0" i="0" lang="en-US" sz="2400" u="none">
                <a:solidFill>
                  <a:srgbClr val="000000"/>
                </a:solidFill>
                <a:latin typeface="Libre Baskerville"/>
                <a:ea typeface="Libre Baskerville"/>
                <a:cs typeface="Libre Baskerville"/>
                <a:sym typeface="Libre Baskerville"/>
              </a:rPr>
              <a:t>Σ</a:t>
            </a:r>
            <a:r>
              <a:rPr b="0" i="0" lang="en-US" sz="1800" u="none">
                <a:solidFill>
                  <a:srgbClr val="000000"/>
                </a:solidFill>
                <a:latin typeface="Libre Baskerville"/>
                <a:ea typeface="Libre Baskerville"/>
                <a:cs typeface="Libre Baskerville"/>
                <a:sym typeface="Libre Baskerville"/>
              </a:rPr>
              <a:t> min { C</a:t>
            </a:r>
            <a:r>
              <a:rPr b="0" baseline="-25000" i="0" lang="en-US" sz="1800" u="none">
                <a:solidFill>
                  <a:srgbClr val="000000"/>
                </a:solidFill>
                <a:latin typeface="Libre Baskerville"/>
                <a:ea typeface="Libre Baskerville"/>
                <a:cs typeface="Libre Baskerville"/>
                <a:sym typeface="Libre Baskerville"/>
              </a:rPr>
              <a:t>i</a:t>
            </a:r>
            <a:r>
              <a:rPr b="0" i="0" lang="en-US" sz="1800" u="none">
                <a:solidFill>
                  <a:srgbClr val="000000"/>
                </a:solidFill>
                <a:latin typeface="Libre Baskerville"/>
                <a:ea typeface="Libre Baskerville"/>
                <a:cs typeface="Libre Baskerville"/>
                <a:sym typeface="Libre Baskerville"/>
              </a:rPr>
              <a:t>(S) , α C</a:t>
            </a:r>
            <a:r>
              <a:rPr b="0" baseline="-25000" i="0" lang="en-US" sz="1800" u="none">
                <a:solidFill>
                  <a:srgbClr val="000000"/>
                </a:solidFill>
                <a:latin typeface="Libre Baskerville"/>
                <a:ea typeface="Libre Baskerville"/>
                <a:cs typeface="Libre Baskerville"/>
                <a:sym typeface="Libre Baskerville"/>
              </a:rPr>
              <a:t>i</a:t>
            </a:r>
            <a:r>
              <a:rPr b="0" i="0" lang="en-US" sz="1800" u="none">
                <a:solidFill>
                  <a:srgbClr val="000000"/>
                </a:solidFill>
                <a:latin typeface="Libre Baskerville"/>
                <a:ea typeface="Libre Baskerville"/>
                <a:cs typeface="Libre Baskerville"/>
                <a:sym typeface="Libre Baskerville"/>
              </a:rPr>
              <a:t>(V) }  and i  ∈ V</a:t>
            </a:r>
          </a:p>
          <a:p>
            <a:pPr indent="0" lvl="0" marL="0" marR="0" rtl="0" algn="l">
              <a:lnSpc>
                <a:spcPct val="100000"/>
              </a:lnSpc>
              <a:spcBef>
                <a:spcPts val="0"/>
              </a:spcBef>
              <a:spcAft>
                <a:spcPts val="0"/>
              </a:spcAft>
              <a:buClr>
                <a:srgbClr val="000000"/>
              </a:buClr>
              <a:buFont typeface="Arial"/>
              <a:buNone/>
            </a:pPr>
            <a:r>
              <a:t/>
            </a:r>
            <a:endParaRPr b="0" i="0" sz="1800" u="non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ct val="25000"/>
              <a:buFont typeface="Libre Baskerville"/>
              <a:buNone/>
            </a:pPr>
            <a:r>
              <a:rPr b="0" i="0" lang="en-US" sz="1800" u="none">
                <a:solidFill>
                  <a:srgbClr val="000000"/>
                </a:solidFill>
                <a:latin typeface="Libre Baskerville"/>
                <a:ea typeface="Libre Baskerville"/>
                <a:cs typeface="Libre Baskerville"/>
                <a:sym typeface="Libre Baskerville"/>
              </a:rPr>
              <a:t>Basically, Ci(S) measures how similar S is to element i, or how much of i is covered by S and Ci (V) is just the largest value that Ci(S) can achieve.</a:t>
            </a:r>
          </a:p>
          <a:p>
            <a:pPr indent="0" lvl="0" marL="0" marR="0" rtl="0" algn="l">
              <a:lnSpc>
                <a:spcPct val="100000"/>
              </a:lnSpc>
              <a:spcBef>
                <a:spcPts val="0"/>
              </a:spcBef>
              <a:spcAft>
                <a:spcPts val="0"/>
              </a:spcAft>
              <a:buClr>
                <a:srgbClr val="000000"/>
              </a:buClr>
              <a:buFont typeface="Arial"/>
              <a:buNone/>
            </a:pPr>
            <a:r>
              <a:t/>
            </a:r>
            <a:endParaRPr b="0" i="0" sz="1800" u="non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ct val="100000"/>
              <a:buFont typeface="Noto Sans Symbols"/>
              <a:buChar char="➢"/>
            </a:pPr>
            <a:r>
              <a:rPr b="1" i="0" lang="en-US" sz="1800" u="none">
                <a:solidFill>
                  <a:srgbClr val="000000"/>
                </a:solidFill>
                <a:latin typeface="Arial"/>
                <a:ea typeface="Arial"/>
                <a:cs typeface="Arial"/>
                <a:sym typeface="Arial"/>
              </a:rPr>
              <a:t>Diversity Measure :</a:t>
            </a:r>
          </a:p>
          <a:p>
            <a:pPr indent="0" lvl="0" marL="0" marR="0" rtl="0" algn="l">
              <a:lnSpc>
                <a:spcPct val="100000"/>
              </a:lnSpc>
              <a:spcBef>
                <a:spcPts val="0"/>
              </a:spcBef>
              <a:spcAft>
                <a:spcPts val="0"/>
              </a:spcAft>
              <a:buClr>
                <a:srgbClr val="000000"/>
              </a:buClr>
              <a:buFont typeface="Arial"/>
              <a:buNone/>
            </a:pPr>
            <a:r>
              <a:t/>
            </a:r>
            <a:endParaRPr b="0" i="0" sz="1800" u="non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Font typeface="Arial"/>
              <a:buNone/>
            </a:pPr>
            <a:r>
              <a:t/>
            </a:r>
            <a:endParaRPr b="0" i="0" sz="1800" u="non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Font typeface="Arial"/>
              <a:buNone/>
            </a:pPr>
            <a:r>
              <a:t/>
            </a:r>
            <a:endParaRPr b="0" i="0" sz="1800" u="non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Font typeface="Arial"/>
              <a:buNone/>
            </a:pPr>
            <a:r>
              <a:t/>
            </a:r>
            <a:endParaRPr b="0" i="0" sz="1800" u="non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ct val="25000"/>
              <a:buFont typeface="Libre Baskerville"/>
              <a:buNone/>
            </a:pPr>
            <a:r>
              <a:rPr b="0" i="0" lang="en-US" sz="1800" u="none">
                <a:solidFill>
                  <a:srgbClr val="000000"/>
                </a:solidFill>
                <a:latin typeface="Libre Baskerville"/>
                <a:ea typeface="Libre Baskerville"/>
                <a:cs typeface="Libre Baskerville"/>
                <a:sym typeface="Libre Baskerville"/>
              </a:rPr>
              <a:t>where </a:t>
            </a:r>
            <a:r>
              <a:rPr b="0" i="0" lang="en-US" sz="1800" u="none">
                <a:solidFill>
                  <a:srgbClr val="000000"/>
                </a:solidFill>
                <a:latin typeface="Arial"/>
                <a:ea typeface="Arial"/>
                <a:cs typeface="Arial"/>
                <a:sym typeface="Arial"/>
              </a:rPr>
              <a:t>P</a:t>
            </a:r>
            <a:r>
              <a:rPr b="0" baseline="-25000" i="0" lang="en-US" sz="1800" u="none">
                <a:solidFill>
                  <a:srgbClr val="000000"/>
                </a:solidFill>
                <a:latin typeface="Arial"/>
                <a:ea typeface="Arial"/>
                <a:cs typeface="Arial"/>
                <a:sym typeface="Arial"/>
              </a:rPr>
              <a:t>i</a:t>
            </a:r>
            <a:r>
              <a:rPr b="0" i="0" lang="en-US" sz="1800" u="none">
                <a:solidFill>
                  <a:srgbClr val="000000"/>
                </a:solidFill>
                <a:latin typeface="Libre Baskerville"/>
                <a:ea typeface="Libre Baskerville"/>
                <a:cs typeface="Libre Baskerville"/>
                <a:sym typeface="Libre Baskerville"/>
              </a:rPr>
              <a:t>, i = 1, ...,K is a partition of the ground set V into separate clusters, and </a:t>
            </a:r>
            <a:r>
              <a:rPr b="0" i="0" lang="en-US" sz="1800" u="none">
                <a:solidFill>
                  <a:srgbClr val="000000"/>
                </a:solidFill>
                <a:latin typeface="Arial"/>
                <a:ea typeface="Arial"/>
                <a:cs typeface="Arial"/>
                <a:sym typeface="Arial"/>
              </a:rPr>
              <a:t>r</a:t>
            </a:r>
            <a:r>
              <a:rPr b="0" baseline="-25000" i="0" lang="en-US" sz="1800" u="none">
                <a:solidFill>
                  <a:srgbClr val="000000"/>
                </a:solidFill>
                <a:latin typeface="Arial"/>
                <a:ea typeface="Arial"/>
                <a:cs typeface="Arial"/>
                <a:sym typeface="Arial"/>
              </a:rPr>
              <a:t>i</a:t>
            </a:r>
            <a:r>
              <a:rPr b="0" i="0" lang="en-US" sz="1800" u="none">
                <a:solidFill>
                  <a:srgbClr val="000000"/>
                </a:solidFill>
                <a:latin typeface="Libre Baskerville"/>
                <a:ea typeface="Libre Baskerville"/>
                <a:cs typeface="Libre Baskerville"/>
                <a:sym typeface="Libre Baskerville"/>
              </a:rPr>
              <a:t> ≥ 0 indicates the singleton reward of i (i.e., the reward of adding i into the empty set). The value ri estimates the</a:t>
            </a:r>
          </a:p>
          <a:p>
            <a:pPr indent="0" lvl="0" marL="0" marR="0" rtl="0" algn="l">
              <a:lnSpc>
                <a:spcPct val="100000"/>
              </a:lnSpc>
              <a:spcBef>
                <a:spcPts val="0"/>
              </a:spcBef>
              <a:spcAft>
                <a:spcPts val="0"/>
              </a:spcAft>
              <a:buClr>
                <a:srgbClr val="000000"/>
              </a:buClr>
              <a:buSzPct val="25000"/>
              <a:buFont typeface="Libre Baskerville"/>
              <a:buNone/>
            </a:pPr>
            <a:r>
              <a:rPr b="0" i="0" lang="en-US" sz="1800" u="none">
                <a:solidFill>
                  <a:srgbClr val="000000"/>
                </a:solidFill>
                <a:latin typeface="Libre Baskerville"/>
                <a:ea typeface="Libre Baskerville"/>
                <a:cs typeface="Libre Baskerville"/>
                <a:sym typeface="Libre Baskerville"/>
              </a:rPr>
              <a:t>importance of i to the summary.</a:t>
            </a:r>
          </a:p>
        </p:txBody>
      </p:sp>
      <p:pic>
        <p:nvPicPr>
          <p:cNvPr id="83" name="Shape 83"/>
          <p:cNvPicPr preferRelativeResize="0"/>
          <p:nvPr/>
        </p:nvPicPr>
        <p:blipFill rotWithShape="1">
          <a:blip r:embed="rId3">
            <a:alphaModFix/>
          </a:blip>
          <a:srcRect b="0" l="0" r="0" t="0"/>
          <a:stretch/>
        </p:blipFill>
        <p:spPr>
          <a:xfrm>
            <a:off x="1295400" y="3733800"/>
            <a:ext cx="6126161" cy="990599"/>
          </a:xfrm>
          <a:prstGeom prst="rect">
            <a:avLst/>
          </a:prstGeom>
          <a:noFill/>
          <a:ln>
            <a:noFill/>
          </a:ln>
        </p:spPr>
      </p:pic>
    </p:spTree>
  </p:cSld>
  <p:clrMapOvr>
    <a:masterClrMapping/>
  </p:clrMapOvr>
  <p:transition spd="med">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8" name="Shape 88"/>
        <p:cNvGrpSpPr/>
        <p:nvPr/>
      </p:nvGrpSpPr>
      <p:grpSpPr>
        <a:xfrm>
          <a:off x="0" y="0"/>
          <a:ext cx="0" cy="0"/>
          <a:chOff x="0" y="0"/>
          <a:chExt cx="0" cy="0"/>
        </a:xfrm>
      </p:grpSpPr>
      <p:sp>
        <p:nvSpPr>
          <p:cNvPr id="89" name="Shape 89"/>
          <p:cNvSpPr txBox="1"/>
          <p:nvPr/>
        </p:nvSpPr>
        <p:spPr>
          <a:xfrm>
            <a:off x="457200" y="274637"/>
            <a:ext cx="7467600" cy="1143000"/>
          </a:xfrm>
          <a:prstGeom prst="rect">
            <a:avLst/>
          </a:prstGeom>
          <a:noFill/>
          <a:ln>
            <a:noFill/>
          </a:ln>
        </p:spPr>
        <p:txBody>
          <a:bodyPr anchorCtr="0" anchor="b" bIns="45000" lIns="90000" rIns="90000" tIns="45000">
            <a:noAutofit/>
          </a:bodyPr>
          <a:lstStyle/>
          <a:p>
            <a:pPr indent="0" lvl="0" marL="0" marR="0" rtl="0" algn="l">
              <a:lnSpc>
                <a:spcPct val="100000"/>
              </a:lnSpc>
              <a:spcBef>
                <a:spcPts val="0"/>
              </a:spcBef>
              <a:spcAft>
                <a:spcPts val="0"/>
              </a:spcAft>
              <a:buClr>
                <a:srgbClr val="575F6D"/>
              </a:buClr>
              <a:buSzPct val="25000"/>
              <a:buFont typeface="Libre Baskerville"/>
              <a:buNone/>
            </a:pPr>
            <a:r>
              <a:rPr b="0" i="0" lang="en-US" sz="3000" u="none">
                <a:solidFill>
                  <a:srgbClr val="575F6D"/>
                </a:solidFill>
                <a:latin typeface="Libre Baskerville"/>
                <a:ea typeface="Libre Baskerville"/>
                <a:cs typeface="Libre Baskerville"/>
                <a:sym typeface="Libre Baskerville"/>
              </a:rPr>
              <a:t>Approach 1 : K-means Clustering</a:t>
            </a:r>
          </a:p>
        </p:txBody>
      </p:sp>
      <p:sp>
        <p:nvSpPr>
          <p:cNvPr id="90" name="Shape 90"/>
          <p:cNvSpPr txBox="1"/>
          <p:nvPr/>
        </p:nvSpPr>
        <p:spPr>
          <a:xfrm>
            <a:off x="457200" y="1600200"/>
            <a:ext cx="7467600" cy="4873624"/>
          </a:xfrm>
          <a:prstGeom prst="rect">
            <a:avLst/>
          </a:prstGeom>
          <a:noFill/>
          <a:ln>
            <a:noFill/>
          </a:ln>
        </p:spPr>
        <p:txBody>
          <a:bodyPr anchorCtr="0" anchor="t" bIns="46800" lIns="90000" rIns="90000" tIns="46800">
            <a:noAutofit/>
          </a:bodyPr>
          <a:lstStyle/>
          <a:p>
            <a:pPr indent="-339725" lvl="0" marL="339725" marR="0" rtl="0" algn="l">
              <a:lnSpc>
                <a:spcPct val="100000"/>
              </a:lnSpc>
              <a:spcBef>
                <a:spcPts val="0"/>
              </a:spcBef>
              <a:spcAft>
                <a:spcPts val="0"/>
              </a:spcAft>
              <a:buClr>
                <a:srgbClr val="000000"/>
              </a:buClr>
              <a:buSzPct val="100000"/>
              <a:buFont typeface="Noto Sans Symbols"/>
              <a:buChar char="➢"/>
            </a:pPr>
            <a:r>
              <a:rPr b="0" i="0" lang="en-US" sz="1800" u="none">
                <a:solidFill>
                  <a:srgbClr val="000000"/>
                </a:solidFill>
                <a:latin typeface="Libre Baskerville"/>
                <a:ea typeface="Libre Baskerville"/>
                <a:cs typeface="Libre Baskerville"/>
                <a:sym typeface="Libre Baskerville"/>
              </a:rPr>
              <a:t>The dataset was fed into CLUTO to perform K-means and Hierarchical Clustering to obtain clusters referring to similar data.</a:t>
            </a:r>
          </a:p>
          <a:p>
            <a:pPr indent="-339725" lvl="0" marL="339725" marR="0" rtl="0" algn="l">
              <a:lnSpc>
                <a:spcPct val="100000"/>
              </a:lnSpc>
              <a:spcBef>
                <a:spcPts val="0"/>
              </a:spcBef>
              <a:spcAft>
                <a:spcPts val="0"/>
              </a:spcAft>
              <a:buClr>
                <a:srgbClr val="000000"/>
              </a:buClr>
              <a:buSzPct val="100000"/>
              <a:buFont typeface="Noto Sans Symbols"/>
              <a:buChar char="➢"/>
            </a:pPr>
            <a:r>
              <a:rPr b="0" i="0" lang="en-US" sz="1800" u="none">
                <a:solidFill>
                  <a:srgbClr val="000000"/>
                </a:solidFill>
                <a:latin typeface="Libre Baskerville"/>
                <a:ea typeface="Libre Baskerville"/>
                <a:cs typeface="Libre Baskerville"/>
                <a:sym typeface="Libre Baskerville"/>
              </a:rPr>
              <a:t>We ran a Grid Search on the values of  and  to get the best optimal value to maximize the sub modular function.</a:t>
            </a:r>
          </a:p>
          <a:p>
            <a:pPr indent="-339725" lvl="0" marL="339725" marR="0" rtl="0" algn="l">
              <a:lnSpc>
                <a:spcPct val="100000"/>
              </a:lnSpc>
              <a:spcBef>
                <a:spcPts val="0"/>
              </a:spcBef>
              <a:spcAft>
                <a:spcPts val="0"/>
              </a:spcAft>
              <a:buClr>
                <a:srgbClr val="000000"/>
              </a:buClr>
              <a:buSzPct val="100000"/>
              <a:buFont typeface="Noto Sans Symbols"/>
              <a:buChar char="➢"/>
            </a:pPr>
            <a:r>
              <a:rPr b="1" i="0" lang="en-US" sz="1800" u="none">
                <a:solidFill>
                  <a:srgbClr val="000000"/>
                </a:solidFill>
                <a:latin typeface="Libre Baskerville"/>
                <a:ea typeface="Libre Baskerville"/>
                <a:cs typeface="Libre Baskerville"/>
                <a:sym typeface="Libre Baskerville"/>
              </a:rPr>
              <a:t>Algorithm:</a:t>
            </a:r>
          </a:p>
          <a:p>
            <a:pPr indent="-339725" lvl="0" marL="339725" marR="0" rtl="0" algn="l">
              <a:lnSpc>
                <a:spcPct val="100000"/>
              </a:lnSpc>
              <a:spcBef>
                <a:spcPts val="0"/>
              </a:spcBef>
              <a:spcAft>
                <a:spcPts val="0"/>
              </a:spcAft>
              <a:buClr>
                <a:srgbClr val="000000"/>
              </a:buClr>
              <a:buSzPct val="111111"/>
              <a:buFont typeface="Arial"/>
              <a:buChar char="➢"/>
            </a:pPr>
            <a:r>
              <a:rPr b="0" i="0" lang="en-US" sz="1800" u="none">
                <a:solidFill>
                  <a:srgbClr val="000000"/>
                </a:solidFill>
                <a:latin typeface="Libre Baskerville"/>
                <a:ea typeface="Libre Baskerville"/>
                <a:cs typeface="Libre Baskerville"/>
                <a:sym typeface="Libre Baskerville"/>
              </a:rPr>
              <a:t> Summary → </a:t>
            </a:r>
            <a:r>
              <a:rPr b="0" i="0" lang="en-US" sz="2000" u="none">
                <a:solidFill>
                  <a:srgbClr val="000000"/>
                </a:solidFill>
                <a:latin typeface="Libre Baskerville"/>
                <a:ea typeface="Libre Baskerville"/>
                <a:cs typeface="Libre Baskerville"/>
                <a:sym typeface="Libre Baskerville"/>
              </a:rPr>
              <a:t>⌀</a:t>
            </a:r>
          </a:p>
          <a:p>
            <a:pPr indent="-339725" lvl="0" marL="339725" marR="0" rtl="0" algn="l">
              <a:lnSpc>
                <a:spcPct val="100000"/>
              </a:lnSpc>
              <a:spcBef>
                <a:spcPts val="0"/>
              </a:spcBef>
              <a:spcAft>
                <a:spcPts val="0"/>
              </a:spcAft>
              <a:buClr>
                <a:srgbClr val="000000"/>
              </a:buClr>
              <a:buSzPct val="100000"/>
              <a:buFont typeface="Arial"/>
              <a:buChar char="➢"/>
            </a:pPr>
            <a:r>
              <a:rPr b="0" i="0" lang="en-US" sz="1800" u="none">
                <a:solidFill>
                  <a:srgbClr val="000000"/>
                </a:solidFill>
                <a:latin typeface="Libre Baskerville"/>
                <a:ea typeface="Libre Baskerville"/>
                <a:cs typeface="Libre Baskerville"/>
                <a:sym typeface="Libre Baskerville"/>
              </a:rPr>
              <a:t> allowedClusters  ← allClusters</a:t>
            </a:r>
          </a:p>
          <a:p>
            <a:pPr indent="-339725" lvl="0" marL="339725" marR="0" rtl="0" algn="l">
              <a:lnSpc>
                <a:spcPct val="100000"/>
              </a:lnSpc>
              <a:spcBef>
                <a:spcPts val="0"/>
              </a:spcBef>
              <a:spcAft>
                <a:spcPts val="0"/>
              </a:spcAft>
              <a:buClr>
                <a:srgbClr val="000000"/>
              </a:buClr>
              <a:buSzPct val="100000"/>
              <a:buFont typeface="Arial"/>
              <a:buChar char="➢"/>
            </a:pPr>
            <a:r>
              <a:rPr b="0" i="0" lang="en-US" sz="1800" u="none">
                <a:solidFill>
                  <a:srgbClr val="000000"/>
                </a:solidFill>
                <a:latin typeface="Libre Baskerville"/>
                <a:ea typeface="Libre Baskerville"/>
                <a:cs typeface="Libre Baskerville"/>
                <a:sym typeface="Libre Baskerville"/>
              </a:rPr>
              <a:t> while size(Summary) ≤ 665:</a:t>
            </a:r>
          </a:p>
          <a:p>
            <a:pPr indent="-339725" lvl="2" marL="1254125" marR="0" rtl="0" algn="l">
              <a:lnSpc>
                <a:spcPct val="100000"/>
              </a:lnSpc>
              <a:spcBef>
                <a:spcPts val="0"/>
              </a:spcBef>
              <a:spcAft>
                <a:spcPts val="0"/>
              </a:spcAft>
              <a:buClr>
                <a:srgbClr val="000000"/>
              </a:buClr>
              <a:buSzPct val="100000"/>
              <a:buFont typeface="Arial"/>
              <a:buChar char="•"/>
            </a:pPr>
            <a:r>
              <a:rPr b="0" i="0" lang="en-US" sz="1800" u="none" cap="none" strike="noStrike">
                <a:solidFill>
                  <a:srgbClr val="000000"/>
                </a:solidFill>
                <a:latin typeface="Libre Baskerville"/>
                <a:ea typeface="Libre Baskerville"/>
                <a:cs typeface="Libre Baskerville"/>
                <a:sym typeface="Libre Baskerville"/>
              </a:rPr>
              <a:t>pick the cluster most similar to corpus from allowedClusters → chosenCluster</a:t>
            </a:r>
          </a:p>
          <a:p>
            <a:pPr indent="-339725" lvl="2" marL="1254125" marR="0" rtl="0" algn="l">
              <a:lnSpc>
                <a:spcPct val="100000"/>
              </a:lnSpc>
              <a:spcBef>
                <a:spcPts val="0"/>
              </a:spcBef>
              <a:spcAft>
                <a:spcPts val="0"/>
              </a:spcAft>
              <a:buClr>
                <a:srgbClr val="000000"/>
              </a:buClr>
              <a:buSzPct val="100000"/>
              <a:buFont typeface="Arial"/>
              <a:buChar char="•"/>
            </a:pPr>
            <a:r>
              <a:rPr b="0" i="0" lang="en-US" sz="1800" u="none" cap="none" strike="noStrike">
                <a:solidFill>
                  <a:srgbClr val="000000"/>
                </a:solidFill>
                <a:latin typeface="Libre Baskerville"/>
                <a:ea typeface="Libre Baskerville"/>
                <a:cs typeface="Libre Baskerville"/>
                <a:sym typeface="Libre Baskerville"/>
              </a:rPr>
              <a:t>chosenSentence ←  highest ranking sentence of chosenCluster based on coverage and diversity measure</a:t>
            </a:r>
          </a:p>
          <a:p>
            <a:pPr indent="-339725" lvl="2" marL="1254125" marR="0" rtl="0" algn="l">
              <a:lnSpc>
                <a:spcPct val="100000"/>
              </a:lnSpc>
              <a:spcBef>
                <a:spcPts val="0"/>
              </a:spcBef>
              <a:spcAft>
                <a:spcPts val="0"/>
              </a:spcAft>
              <a:buClr>
                <a:srgbClr val="000000"/>
              </a:buClr>
              <a:buSzPct val="100000"/>
              <a:buFont typeface="Arial"/>
              <a:buChar char="•"/>
            </a:pPr>
            <a:r>
              <a:rPr b="0" i="0" lang="en-US" sz="1800" u="none" cap="none" strike="noStrike">
                <a:solidFill>
                  <a:srgbClr val="000000"/>
                </a:solidFill>
                <a:latin typeface="Libre Baskerville"/>
                <a:ea typeface="Libre Baskerville"/>
                <a:cs typeface="Libre Baskerville"/>
                <a:sym typeface="Libre Baskerville"/>
              </a:rPr>
              <a:t>Summary ← chosenSentence</a:t>
            </a:r>
          </a:p>
        </p:txBody>
      </p:sp>
    </p:spTree>
  </p:cSld>
  <p:clrMapOvr>
    <a:masterClrMapping/>
  </p:clrMapOvr>
  <p:transition spd="med">
    <p:cut/>
  </p:transition>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