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7559675" cy="10691800"/>
  <p:embeddedFontLst>
    <p:embeddedFont>
      <p:font typeface="Libre Baskerville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2C89AD1-82AF-460E-9A5C-8751AC43E4D3}">
  <a:tblStyle styleId="{32C89AD1-82AF-460E-9A5C-8751AC43E4D3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Baskerville-regular.fntdata"/><Relationship Id="rId11" Type="http://schemas.openxmlformats.org/officeDocument/2006/relationships/slide" Target="slides/slide6.xml"/><Relationship Id="rId22" Type="http://schemas.openxmlformats.org/officeDocument/2006/relationships/font" Target="fonts/LibreBaskerville-italic.fntdata"/><Relationship Id="rId10" Type="http://schemas.openxmlformats.org/officeDocument/2006/relationships/slide" Target="slides/slide5.xml"/><Relationship Id="rId21" Type="http://schemas.openxmlformats.org/officeDocument/2006/relationships/font" Target="fonts/LibreBaskervill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10" type="dt"/>
          </p:nvPr>
        </p:nvSpPr>
        <p:spPr>
          <a:xfrm>
            <a:off x="4278312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2" type="sldNum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" name="Shape 5"/>
          <p:cNvSpPr/>
          <p:nvPr>
            <p:ph idx="2" type="sldImg"/>
          </p:nvPr>
        </p:nvSpPr>
        <p:spPr>
          <a:xfrm>
            <a:off x="720725" y="900112"/>
            <a:ext cx="6118225" cy="344011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20725" y="4679950"/>
            <a:ext cx="6118225" cy="5038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3" type="hdr"/>
          </p:nvPr>
        </p:nvSpPr>
        <p:spPr>
          <a:xfrm>
            <a:off x="0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4" type="dt"/>
          </p:nvPr>
        </p:nvSpPr>
        <p:spPr>
          <a:xfrm>
            <a:off x="4278312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0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5" type="sldNum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1106487" y="801687"/>
            <a:ext cx="5346700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4" name="Shape 24"/>
          <p:cNvSpPr txBox="1"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Reliable Topical Diversity Measure for Text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Summarization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4281487" y="10155236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20725" y="4679950"/>
            <a:ext cx="6118225" cy="50387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06487" y="801687"/>
            <a:ext cx="5346700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3" name="Shape 93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20725" y="4679950"/>
            <a:ext cx="6118225" cy="50387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06487" y="801687"/>
            <a:ext cx="5346600" cy="4010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0" name="Shape 100"/>
          <p:cNvSpPr/>
          <p:nvPr/>
        </p:nvSpPr>
        <p:spPr>
          <a:xfrm>
            <a:off x="755650" y="5078412"/>
            <a:ext cx="6048300" cy="481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20725" y="4679950"/>
            <a:ext cx="6118200" cy="503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06487" y="801687"/>
            <a:ext cx="5346700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7" name="Shape 107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20725" y="4679950"/>
            <a:ext cx="6118225" cy="50387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2" type="sldNum"/>
          </p:nvPr>
        </p:nvSpPr>
        <p:spPr>
          <a:xfrm>
            <a:off x="4278312" y="10156825"/>
            <a:ext cx="3279899" cy="5334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720725" y="900112"/>
            <a:ext cx="6118200" cy="3440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720725" y="4679950"/>
            <a:ext cx="6118200" cy="503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3" type="sldNum"/>
          </p:nvPr>
        </p:nvSpPr>
        <p:spPr>
          <a:xfrm>
            <a:off x="4278312" y="10156825"/>
            <a:ext cx="3279899" cy="5334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4278312" y="10156825"/>
            <a:ext cx="3279899" cy="5334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720725" y="900112"/>
            <a:ext cx="6118200" cy="3440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20725" y="4679950"/>
            <a:ext cx="6118200" cy="503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3" type="sldNum"/>
          </p:nvPr>
        </p:nvSpPr>
        <p:spPr>
          <a:xfrm>
            <a:off x="4278312" y="10156825"/>
            <a:ext cx="3279899" cy="533400"/>
          </a:xfrm>
          <a:prstGeom prst="rect">
            <a:avLst/>
          </a:prstGeom>
        </p:spPr>
        <p:txBody>
          <a:bodyPr anchorCtr="0" anchor="b" bIns="0" lIns="0" rIns="0" tIns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106487" y="801687"/>
            <a:ext cx="5346700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4" name="Shape 34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720725" y="4679950"/>
            <a:ext cx="6118225" cy="50387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1106487" y="801687"/>
            <a:ext cx="5346600" cy="4010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1" name="Shape 41"/>
          <p:cNvSpPr/>
          <p:nvPr/>
        </p:nvSpPr>
        <p:spPr>
          <a:xfrm>
            <a:off x="755650" y="5078412"/>
            <a:ext cx="6048300" cy="481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20725" y="4679950"/>
            <a:ext cx="6118200" cy="503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06487" y="801687"/>
            <a:ext cx="5346700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8" name="Shape 48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720725" y="4679950"/>
            <a:ext cx="6118225" cy="50387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06487" y="801687"/>
            <a:ext cx="5346700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7" name="Shape 57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720725" y="4679950"/>
            <a:ext cx="6118225" cy="50387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06487" y="801687"/>
            <a:ext cx="5346700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4" name="Shape 64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720725" y="4679950"/>
            <a:ext cx="6118225" cy="50387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06487" y="801687"/>
            <a:ext cx="5346700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1" name="Shape 71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0725" y="4679950"/>
            <a:ext cx="6118225" cy="50387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06487" y="801687"/>
            <a:ext cx="5346700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8" name="Shape 78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720725" y="4679950"/>
            <a:ext cx="6118225" cy="50387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06487" y="801687"/>
            <a:ext cx="5346700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720725" y="4679950"/>
            <a:ext cx="6118225" cy="50387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0" type="dt"/>
          </p:nvPr>
        </p:nvSpPr>
        <p:spPr>
          <a:xfrm>
            <a:off x="1436687" y="6246812"/>
            <a:ext cx="2128800" cy="4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616325" y="6246812"/>
            <a:ext cx="2897100" cy="4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6375" y="6246812"/>
            <a:ext cx="2128800" cy="4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8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title"/>
          </p:nvPr>
        </p:nvSpPr>
        <p:spPr>
          <a:xfrm>
            <a:off x="1470025" y="260350"/>
            <a:ext cx="73470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470025" y="1654175"/>
            <a:ext cx="7347000" cy="3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200"/>
              </a:spcAft>
              <a:buNone/>
              <a:defRPr b="0" i="0" sz="29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4000"/>
              </a:lnSpc>
              <a:spcBef>
                <a:spcPts val="0"/>
              </a:spcBef>
              <a:spcAft>
                <a:spcPts val="1000"/>
              </a:spcAft>
              <a:buNone/>
              <a:defRPr b="0" i="0" sz="25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4000"/>
              </a:lnSpc>
              <a:spcBef>
                <a:spcPts val="0"/>
              </a:spcBef>
              <a:spcAft>
                <a:spcPts val="700"/>
              </a:spcAft>
              <a:buNone/>
              <a:defRPr b="0" i="0" sz="22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4000"/>
              </a:lnSpc>
              <a:spcBef>
                <a:spcPts val="0"/>
              </a:spcBef>
              <a:spcAft>
                <a:spcPts val="500"/>
              </a:spcAft>
              <a:buNone/>
              <a:defRPr b="0" i="0" sz="18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None/>
              <a:defRPr b="0" i="0" sz="18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None/>
              <a:defRPr b="0" i="0" sz="18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None/>
              <a:defRPr b="0" i="0" sz="18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None/>
              <a:defRPr b="0" i="0" sz="18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None/>
              <a:defRPr b="0" i="0" sz="18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1436687" y="6246812"/>
            <a:ext cx="2128800" cy="4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616325" y="6246812"/>
            <a:ext cx="2897100" cy="4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6375" y="6246812"/>
            <a:ext cx="2128800" cy="4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1882575" y="1093225"/>
            <a:ext cx="61722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ct val="25000"/>
              <a:buFont typeface="Libre Baskerville"/>
              <a:buNone/>
            </a:pPr>
            <a:r>
              <a:rPr b="1" i="0" lang="en-US" sz="3000" u="none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Diversity Measure for text Summarization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x="2184000" y="4562725"/>
            <a:ext cx="5759100" cy="15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2809975" y="2253550"/>
            <a:ext cx="56340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575F6D"/>
              </a:buClr>
              <a:buSzPct val="25000"/>
              <a:buFont typeface="Libre Baskerville"/>
              <a:buNone/>
            </a:pPr>
            <a:r>
              <a:rPr b="1" lang="en-US" sz="2200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Guided by: Dr.Vasudev Verma</a:t>
            </a:r>
          </a:p>
          <a:p>
            <a:pPr indent="0" lvl="0" marL="0" rtl="0">
              <a:spcBef>
                <a:spcPts val="0"/>
              </a:spcBef>
              <a:buClr>
                <a:srgbClr val="575F6D"/>
              </a:buClr>
              <a:buSzPct val="25000"/>
              <a:buFont typeface="Libre Baskerville"/>
              <a:buNone/>
            </a:pPr>
            <a:r>
              <a:rPr b="1" lang="en-US" sz="2200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Mentor: Litton J Kurisinkel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4395800" y="5439100"/>
            <a:ext cx="45906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-US" sz="1800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Submitted By:- Group No.27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1" lang="en-US" sz="1800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Nirat Attri (201201013)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1" lang="en-US" sz="1800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Dhruva Das (201301151)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1" lang="en-US" sz="1800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Siddharth Saklecha (201505570)</a:t>
            </a:r>
          </a:p>
        </p:txBody>
      </p:sp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103725" y="7433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ct val="25000"/>
              <a:buFont typeface="Libre Baskerville"/>
              <a:buNone/>
            </a:pPr>
            <a:r>
              <a:rPr b="0" i="0" lang="en-US" sz="3000" u="none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Approach 2 </a:t>
            </a:r>
            <a:r>
              <a:rPr lang="en-US" sz="3000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Agglomerative</a:t>
            </a:r>
            <a:r>
              <a:rPr b="0" i="0" lang="en-US" sz="3000" u="none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Clustering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838200" y="1936550"/>
            <a:ext cx="74676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Agglomerative clustering(also called Hierarchical clustering analysis or HCA) is a method of cluster analysis which seeks to build a hierarchy of cluster.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ibre Baskerville"/>
              <a:buChar char="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It is a bottom up approach. Each observation starts in its own cluster, and pairs of clusters are merged as one moves up the hierarchy.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ibre Baskerville"/>
              <a:buChar char="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O(n^3) approach.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ibre Baskerville"/>
              <a:buChar char="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Each observation starts in its own cluster and clusters are succesively merged together. The linkage criteria determines the metric used for the merge strategy.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ibre Baskerville"/>
              <a:buChar char="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In computing the clusters, we used Cosine Similarity criteria.</a:t>
            </a:r>
          </a:p>
        </p:txBody>
      </p:sp>
    </p:spTree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1194475" y="632025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ct val="25000"/>
              <a:buFont typeface="Libre Baskerville"/>
              <a:buNone/>
            </a:pPr>
            <a:r>
              <a:rPr lang="en-US" sz="3000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Challenges Faced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194475" y="1908700"/>
            <a:ext cx="74676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-339725" lvl="0" marL="339725" rtl="0">
              <a:spcBef>
                <a:spcPts val="0"/>
              </a:spcBef>
              <a:buClr>
                <a:schemeClr val="dk1"/>
              </a:buClr>
              <a:buSzPct val="100000"/>
              <a:buFont typeface="Libre Baskerville"/>
              <a:buChar char="➢"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One of the challenges that we faced was to understand the Output given by the Tool Cluto, which Clusters the given sentences. Finding the summary of the folder was just a basic implementation of the formula given in the paper.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9725" lvl="0" marL="339725" rtl="0">
              <a:spcBef>
                <a:spcPts val="0"/>
              </a:spcBef>
              <a:buClr>
                <a:schemeClr val="dk1"/>
              </a:buClr>
              <a:buSzPct val="100000"/>
              <a:buFont typeface="Libre Baskerville"/>
              <a:buChar char="➢"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Another challenge was that the time taken to find the summary for a single folder was quite large. This time could be drastically reduced by not using the condition of Sub-modular formula f(A+v) - f(A) &gt; f(B+v) - f(B), that is, the incremental value of v decreases as the context in which v is considered grows from A to  B. But this would be at the cost of accuracy.</a:t>
            </a:r>
          </a:p>
        </p:txBody>
      </p:sp>
    </p:spTree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533400" y="152400"/>
            <a:ext cx="74676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ct val="25000"/>
              <a:buFont typeface="Libre Baskerville"/>
              <a:buNone/>
            </a:pPr>
            <a:r>
              <a:rPr b="0" i="0" lang="en-US" sz="3000" u="none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Results and Conclusion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57200" y="990600"/>
            <a:ext cx="74676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values for  λ and  α for the diversity and coverage measures giving us the submodular function were calculated using a sweep search for the best values of ROGUE scores.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recovered the best values as follows :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ibre Baskerville"/>
              <a:buNone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α = 15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ibre Baskerville"/>
              <a:buNone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λ = 4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clusters were summarized and their ROGUE scores calculated to estimate the efficiency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can conclude by saying that </a:t>
            </a: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Agglomerative clustering </a:t>
            </a: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using a weighted consideration for both, the diversity and coverage, gives us the best scores in Text Summarization.</a:t>
            </a:r>
          </a:p>
        </p:txBody>
      </p:sp>
      <p:graphicFrame>
        <p:nvGraphicFramePr>
          <p:cNvPr id="112" name="Shape 112"/>
          <p:cNvGraphicFramePr/>
          <p:nvPr/>
        </p:nvGraphicFramePr>
        <p:xfrm>
          <a:off x="1028700" y="368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{32C89AD1-82AF-460E-9A5C-8751AC43E4D3}</a:tableStyleId>
              </a:tblPr>
              <a:tblGrid>
                <a:gridCol w="2895600"/>
                <a:gridCol w="1676400"/>
                <a:gridCol w="1752600"/>
              </a:tblGrid>
              <a:tr h="296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Approach</a:t>
                      </a:r>
                    </a:p>
                  </a:txBody>
                  <a:tcPr marT="854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ROUGE-R</a:t>
                      </a:r>
                    </a:p>
                  </a:txBody>
                  <a:tcPr marT="854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ROUGE-F</a:t>
                      </a:r>
                    </a:p>
                  </a:txBody>
                  <a:tcPr marT="854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F81BD"/>
                    </a:solidFill>
                  </a:tcPr>
                </a:tc>
              </a:tr>
              <a:tr h="296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Aggl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omerative</a:t>
                      </a:r>
                    </a:p>
                  </a:txBody>
                  <a:tcPr marT="854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0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.3843</a:t>
                      </a:r>
                    </a:p>
                  </a:txBody>
                  <a:tcPr marT="854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0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.3792</a:t>
                      </a:r>
                    </a:p>
                  </a:txBody>
                  <a:tcPr marT="854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0D8E8"/>
                    </a:solidFill>
                  </a:tcPr>
                </a:tc>
              </a:tr>
              <a:tr h="296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89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K-Means</a:t>
                      </a:r>
                    </a:p>
                  </a:txBody>
                  <a:tcPr marT="854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0.3724</a:t>
                      </a:r>
                    </a:p>
                  </a:txBody>
                  <a:tcPr marT="854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0.3674</a:t>
                      </a:r>
                    </a:p>
                  </a:txBody>
                  <a:tcPr marT="854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2782150" y="1071125"/>
            <a:ext cx="28101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612050" y="375575"/>
            <a:ext cx="36585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575F6D"/>
              </a:buClr>
              <a:buSzPct val="25000"/>
              <a:buFont typeface="Libre Baskerville"/>
              <a:buNone/>
            </a:pPr>
            <a:r>
              <a:rPr b="1" lang="en-US" sz="3000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References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820725" y="1349225"/>
            <a:ext cx="71361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9725" lvl="0" marL="339725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Vishal Gupta and Gurpreet Singh Lehal, </a:t>
            </a:r>
            <a:r>
              <a:rPr i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Survey of Text Summarization Extractive Techniques</a:t>
            </a: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9725" lvl="0" marL="339725" rtl="0">
              <a:spcBef>
                <a:spcPts val="0"/>
              </a:spcBef>
              <a:buClr>
                <a:schemeClr val="dk1"/>
              </a:buClr>
              <a:buSzPct val="100000"/>
              <a:buFont typeface="Libre Baskerville"/>
              <a:buChar char="➢"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Hui Lin and Jeff Bilmes, </a:t>
            </a:r>
            <a:r>
              <a:rPr i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Class of Submodular Functions for Document Summerization.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9725" lvl="0" marL="339725" rtl="0">
              <a:spcBef>
                <a:spcPts val="0"/>
              </a:spcBef>
              <a:buClr>
                <a:schemeClr val="dk1"/>
              </a:buClr>
              <a:buSzPct val="100000"/>
              <a:buFont typeface="Libre Baskerville"/>
              <a:buChar char="➢"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Hui Lin and Jeff Bilmes, </a:t>
            </a:r>
            <a:r>
              <a:rPr i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Multi-document Summarization via Budgeted Maximization of Submodular Function.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9725" lvl="0" marL="339725" rtl="0">
              <a:spcBef>
                <a:spcPts val="0"/>
              </a:spcBef>
              <a:buClr>
                <a:schemeClr val="dk1"/>
              </a:buClr>
              <a:buSzPct val="100000"/>
              <a:buFont typeface="Libre Baskerville"/>
              <a:buChar char="➢"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Ying Zhao and George Karypis</a:t>
            </a:r>
            <a:r>
              <a:rPr i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Criterion Functions for Document Clustering Experiments and Analysis.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9725" lvl="0" marL="339725" rtl="0">
              <a:spcBef>
                <a:spcPts val="0"/>
              </a:spcBef>
              <a:buClr>
                <a:schemeClr val="dk1"/>
              </a:buClr>
              <a:buSzPct val="100000"/>
              <a:buFont typeface="Libre Baskerville"/>
              <a:buChar char="➢"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Chin-Yew LIN</a:t>
            </a:r>
            <a:r>
              <a:rPr i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 Package for Automatic Evaluation of Summaries.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9725" lvl="0" marL="339725" rtl="0">
              <a:spcBef>
                <a:spcPts val="0"/>
              </a:spcBef>
              <a:buClr>
                <a:schemeClr val="dk1"/>
              </a:buClr>
              <a:buSzPct val="100000"/>
              <a:buFont typeface="Libre Baskerville"/>
              <a:buChar char="➢"/>
            </a:pPr>
            <a:r>
              <a:rPr i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DUC 2004,http://duc.nist.gov/data.html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2768225" y="2705700"/>
            <a:ext cx="46740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575F6D"/>
              </a:buClr>
              <a:buSzPct val="25000"/>
              <a:buFont typeface="Libre Baskerville"/>
              <a:buNone/>
            </a:pPr>
            <a:r>
              <a:rPr b="1" lang="en-US" sz="3000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You!!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ct val="25000"/>
              <a:buFont typeface="Libre Baskerville"/>
              <a:buNone/>
            </a:pPr>
            <a:r>
              <a:rPr lang="en-US" sz="3000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Introduction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457200" y="1600200"/>
            <a:ext cx="74676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Noto Sans Symbols"/>
              <a:buChar char="➢"/>
            </a:pP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summary is brief</a:t>
            </a: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 but</a:t>
            </a: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detailed outline of a do</a:t>
            </a: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cument</a:t>
            </a: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which conveys the essence of the document</a:t>
            </a: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Noto Sans Symbols"/>
              <a:buChar char="➢"/>
            </a:pP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</a:t>
            </a: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he goal of a text Summarizer is condensing the source text into a shorter version while its overall information and meaning remains same.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Noto Sans Symbols"/>
              <a:buChar char="➢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The</a:t>
            </a: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Generated Summar</a:t>
            </a: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y should cover relevant topics in the original corpus and be diverse enough.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/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ct val="25000"/>
              <a:buFont typeface="Libre Baskerville"/>
              <a:buNone/>
            </a:pPr>
            <a:r>
              <a:rPr b="0" i="0" lang="en-US" sz="3000" u="none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Motivation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457200" y="1600200"/>
            <a:ext cx="7467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Noto Sans Symbols"/>
              <a:buChar char="➢"/>
            </a:pP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short summary, which conveys the essence of the document, helps in finding relevant information quickly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Noto Sans Symbols"/>
              <a:buChar char="➢"/>
            </a:pP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Text summarization also provides a way to cluster similar documents and present a summary.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Noto Sans Symbols"/>
              <a:buChar char="➢"/>
            </a:pP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Text summarization has become an important and timely tool for assisting and interpreting text information in today’ fast-growing information age.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/>
        </p:nvSpPr>
        <p:spPr>
          <a:xfrm>
            <a:off x="457200" y="274637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ct val="25000"/>
              <a:buFont typeface="Libre Baskerville"/>
              <a:buNone/>
            </a:pPr>
            <a:r>
              <a:rPr b="0" i="0" lang="en-US" sz="3000" u="none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 Statement :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457200" y="914400"/>
            <a:ext cx="8686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Derive a method to improve efficiency of the task of Text Summarization.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457200" y="2438400"/>
            <a:ext cx="8686800" cy="4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b="0" i="0" lang="en-US" sz="22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design novel methods to improve efficiency of the task of Text Summarization using a class of sub modular functions.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b="0" i="0" lang="en-US" sz="22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These functions each combine two terms, one which encourages the summary to be representative of the corpus (coverage), and the other which positively rewards diversity.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b="0" i="0" lang="en-US" sz="22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Our functions are monotone non-decreasing and submodular, which means that an efficient scalable greedy optimization scheme has a constant factor guarantee of optimality.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533400" y="1752600"/>
            <a:ext cx="7467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ct val="25000"/>
              <a:buFont typeface="Libre Baskerville"/>
              <a:buNone/>
            </a:pPr>
            <a:r>
              <a:rPr b="0" i="0" lang="en-US" sz="3000" u="none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Proposed Solution :</a:t>
            </a:r>
          </a:p>
        </p:txBody>
      </p:sp>
    </p:spTree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ct val="25000"/>
              <a:buFont typeface="Libre Baskerville"/>
              <a:buNone/>
            </a:pPr>
            <a:r>
              <a:rPr b="0" i="0" lang="en-US" sz="2600" u="none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Submodular Function: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57200" y="1600200"/>
            <a:ext cx="746760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Sub-modular functions are those that satisfy the property of diminishing returns: for any A</a:t>
            </a: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⊆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⊆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V\ v, a sub-modular function F must satisfy 			F(A+v) - F(A) &gt;= F(B + v) - F(B).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That is, the incremental value of v decreases as the context in which v is considered grows from A to B.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equivalent definition, useful mathematically, is that for any A,B</a:t>
            </a: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⊆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V, we must have that 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F(A)+F(B) &gt;= F(A</a:t>
            </a:r>
            <a:r>
              <a:rPr lang="en-US" sz="2400"/>
              <a:t>U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B)+F(A</a:t>
            </a:r>
            <a:r>
              <a:rPr lang="en-US" sz="2400"/>
              <a:t>n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B). 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this is satisfied everywhere with equality, then the function F is called modular.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ct val="25000"/>
              <a:buFont typeface="Libre Baskerville"/>
              <a:buNone/>
            </a:pPr>
            <a:r>
              <a:rPr b="0" i="0" lang="en-US" sz="2600" u="none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Summarization Tools :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57200" y="1371600"/>
            <a:ext cx="746760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CLUTO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ibre Baskerville"/>
              <a:buNone/>
            </a:pP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It is a software package for clustering low and high dimensional datasets and for analyzing the characteristics of the various clusters.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ROUGE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ibre Baskerville"/>
              <a:buNone/>
            </a:pP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Recall-Oriented Understudy for Gisting Evaluation, is a set of metrics and a software package used for evaluating automatic summarization and machine translation software in natural language processing.</a:t>
            </a:r>
          </a:p>
        </p:txBody>
      </p:sp>
    </p:spTree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457200" y="274637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ct val="25000"/>
              <a:buFont typeface="Libre Baskerville"/>
              <a:buNone/>
            </a:pPr>
            <a:r>
              <a:rPr b="0" i="0" lang="en-US" sz="3000" u="none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Approach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57200" y="990600"/>
            <a:ext cx="7467600" cy="5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Noto Sans Symbols"/>
              <a:buChar char="➢"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properties of a good summary are relevance and non redundancy.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Noto Sans Symbols"/>
              <a:buChar char="➢"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Objective functions for extractive summarization usually measure these two separately and then mix them together trading off encouraging relevance and penalizing Redundancy.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Noto Sans Symbols"/>
              <a:buChar char="➢"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redundancy penalty usually violates the monotonicity of the objective functions.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Noto Sans Symbols"/>
              <a:buChar char="➢"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particular, we model the summary quality as </a:t>
            </a: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ibre Baskervill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F(S) = L(S) +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 λ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R(S)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ibre Baskerville"/>
              <a:buNone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where, L(S) measures the coverage, or fidelity, of summary set S to the document, R(S) rewards diversity in S, and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λ</a:t>
            </a: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 trade-off coefficient.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b="1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Coverage Measure: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ibre Baskerville"/>
              <a:buNone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L(S) can be interpreted either as a set function that measures the similarity of summary set S to the document to be summarized, or as a function representing some form of coverage of V by S.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ibre Baskerville"/>
              <a:buNone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L(S) should be monotone, as coverage improves with a larger summary.</a:t>
            </a:r>
          </a:p>
        </p:txBody>
      </p:sp>
    </p:spTree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274637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ct val="25000"/>
              <a:buFont typeface="Libre Baskerville"/>
              <a:buNone/>
            </a:pPr>
            <a:r>
              <a:rPr b="0" i="0" lang="en-US" sz="3000" u="none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Approach Continue…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57200" y="990600"/>
            <a:ext cx="74676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ibre Baskerville"/>
              <a:buNone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Shannon entropy is a well-known monotone submodular function. So, we take our coverage function as: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ibre Baskerville"/>
              <a:buNone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L(S) =  </a:t>
            </a:r>
            <a:r>
              <a:rPr b="0" i="0" lang="en-US" sz="24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Σ</a:t>
            </a: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min { C</a:t>
            </a:r>
            <a:r>
              <a:rPr b="0" baseline="-2500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(S) , α C</a:t>
            </a:r>
            <a:r>
              <a:rPr b="0" baseline="-2500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(V) }  and i  ∈ 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ibre Baskerville"/>
              <a:buNone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Basically, Ci(S) measures how similar S is to element i, or how much of i is covered by S and Ci (V) is just the largest value that Ci(S) can achieve.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Diversity Measure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ibre Baskerville"/>
              <a:buNone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where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i = 1, ...,K is a partition of the ground set V into separate clusters, and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≥ 0 indicates the singleton reward of i (i.e., the reward of adding i into the empty set). The value ri estimates the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ibre Baskerville"/>
              <a:buNone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importance of i to the summary.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733800"/>
            <a:ext cx="6126161" cy="99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ct val="25000"/>
              <a:buFont typeface="Libre Baskerville"/>
              <a:buNone/>
            </a:pPr>
            <a:r>
              <a:rPr b="0" i="0" lang="en-US" sz="3000" u="none">
                <a:solidFill>
                  <a:srgbClr val="575F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Approach 1 : K-means Clustering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57200" y="1600200"/>
            <a:ext cx="746760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dataset was fed into CLUTO to perform K-means Clustering to obtain clusters referring to similar data.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ran a Grid Search on the values to get the best optimal value to maximize the sub modular function.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➢"/>
            </a:pPr>
            <a:r>
              <a:rPr b="1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Algorithm: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Char char="➢"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Summary → </a:t>
            </a:r>
            <a:r>
              <a:rPr b="0" i="0" lang="en-US" sz="20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⌀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allowedClusters  ← allClusters</a:t>
            </a: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0" i="0" lang="en-US" sz="1800" u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while size(Summary) ≤ 665:</a:t>
            </a:r>
          </a:p>
          <a:p>
            <a:pPr indent="-339725" lvl="2" marL="1254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pick the cluster most similar to corpus from allowedClusters → chosenCluster</a:t>
            </a:r>
          </a:p>
          <a:p>
            <a:pPr indent="-339725" lvl="2" marL="1254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chosenSentence ←  highest ranking sentence of chosenCluster based on coverage and diversity measure</a:t>
            </a:r>
          </a:p>
          <a:p>
            <a:pPr indent="-339725" lvl="2" marL="1254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Summary ← chosenSentence</a:t>
            </a:r>
          </a:p>
        </p:txBody>
      </p:sp>
    </p:spTree>
  </p:cSld>
  <p:clrMapOvr>
    <a:masterClrMapping/>
  </p:clrMapOvr>
  <p:transition spd="med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