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BED152-9044-49C0-8258-D2EF2D5CB308}">
  <a:tblStyle styleId="{85BED152-9044-49C0-8258-D2EF2D5CB3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62ae9a3f4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62ae9a3f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62a89f6a46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62a89f6a4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62ae9a3f4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62ae9a3f4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2a89f6a46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2a89f6a46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2ae9a3f47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2ae9a3f4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62b185c6b2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62b185c6b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62ae9a3f47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62ae9a3f4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62b185c6b2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62b185c6b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62b185c6b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62b185c6b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62b185c6b2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62b185c6b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62a89f6a46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62a89f6a4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62b185c6b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62b185c6b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62b185c6b2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62b185c6b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62b185c6b2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62b185c6b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62a9ae68f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62a9ae68f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62a9ae68fd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62a9ae68fd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2a9ae68fd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2a9ae68fd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62b185c6b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62b185c6b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62a89f6a46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62a89f6a46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62a89f6a46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62a89f6a46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2a89f6a46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62a89f6a46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Blockchain based DApp for VANET</a:t>
            </a:r>
            <a:endParaRPr/>
          </a:p>
        </p:txBody>
      </p:sp>
      <p:sp>
        <p:nvSpPr>
          <p:cNvPr id="55" name="Google Shape;55;p13"/>
          <p:cNvSpPr txBox="1">
            <a:spLocks noGrp="1"/>
          </p:cNvSpPr>
          <p:nvPr>
            <p:ph type="subTitle" idx="1"/>
          </p:nvPr>
        </p:nvSpPr>
        <p:spPr>
          <a:xfrm>
            <a:off x="5752950" y="3769025"/>
            <a:ext cx="3079500" cy="1012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 sz="1679">
                <a:solidFill>
                  <a:schemeClr val="dk1"/>
                </a:solidFill>
              </a:rPr>
              <a:t>Guide:Prof.Umesh Bodkhe</a:t>
            </a:r>
            <a:endParaRPr sz="1679">
              <a:solidFill>
                <a:schemeClr val="dk1"/>
              </a:solidFill>
            </a:endParaRPr>
          </a:p>
          <a:p>
            <a:pPr marL="0" lvl="0" indent="0" algn="l" rtl="0">
              <a:lnSpc>
                <a:spcPct val="95000"/>
              </a:lnSpc>
              <a:spcBef>
                <a:spcPts val="0"/>
              </a:spcBef>
              <a:spcAft>
                <a:spcPts val="0"/>
              </a:spcAft>
              <a:buSzPts val="605"/>
              <a:buNone/>
            </a:pPr>
            <a:r>
              <a:rPr lang="en" sz="1679">
                <a:solidFill>
                  <a:schemeClr val="dk1"/>
                </a:solidFill>
              </a:rPr>
              <a:t>-20BCE028 Kelvi Bavariya</a:t>
            </a:r>
            <a:endParaRPr sz="1679">
              <a:solidFill>
                <a:schemeClr val="dk1"/>
              </a:solidFill>
            </a:endParaRPr>
          </a:p>
          <a:p>
            <a:pPr marL="0" lvl="0" indent="0" algn="l" rtl="0">
              <a:lnSpc>
                <a:spcPct val="95000"/>
              </a:lnSpc>
              <a:spcBef>
                <a:spcPts val="0"/>
              </a:spcBef>
              <a:spcAft>
                <a:spcPts val="0"/>
              </a:spcAft>
              <a:buSzPts val="605"/>
              <a:buNone/>
            </a:pPr>
            <a:r>
              <a:rPr lang="en" sz="1679">
                <a:solidFill>
                  <a:schemeClr val="dk1"/>
                </a:solidFill>
              </a:rPr>
              <a:t>-20BCE045 Dhruva Chopda</a:t>
            </a:r>
            <a:endParaRPr sz="1679">
              <a:solidFill>
                <a:schemeClr val="dk1"/>
              </a:solidFill>
            </a:endParaRPr>
          </a:p>
          <a:p>
            <a:pPr marL="0" lvl="0" indent="0" algn="ctr" rtl="0">
              <a:lnSpc>
                <a:spcPct val="80000"/>
              </a:lnSpc>
              <a:spcBef>
                <a:spcPts val="0"/>
              </a:spcBef>
              <a:spcAft>
                <a:spcPts val="0"/>
              </a:spcAft>
              <a:buSzPts val="605"/>
              <a:buNone/>
            </a:pPr>
            <a:endParaRPr sz="2340">
              <a:solidFill>
                <a:schemeClr val="dk1"/>
              </a:solidFill>
            </a:endParaRPr>
          </a:p>
        </p:txBody>
      </p:sp>
      <p:pic>
        <p:nvPicPr>
          <p:cNvPr id="56" name="Google Shape;56;p13"/>
          <p:cNvPicPr preferRelativeResize="0"/>
          <p:nvPr/>
        </p:nvPicPr>
        <p:blipFill>
          <a:blip r:embed="rId3">
            <a:alphaModFix/>
          </a:blip>
          <a:stretch>
            <a:fillRect/>
          </a:stretch>
        </p:blipFill>
        <p:spPr>
          <a:xfrm>
            <a:off x="3252132" y="2206836"/>
            <a:ext cx="2795622" cy="1211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0" name="Google Shape;110;p22"/>
          <p:cNvPicPr preferRelativeResize="0"/>
          <p:nvPr/>
        </p:nvPicPr>
        <p:blipFill>
          <a:blip r:embed="rId3">
            <a:alphaModFix/>
          </a:blip>
          <a:stretch>
            <a:fillRect/>
          </a:stretch>
        </p:blipFill>
        <p:spPr>
          <a:xfrm>
            <a:off x="0" y="150576"/>
            <a:ext cx="9144001" cy="4842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500"/>
              <a:t>Message dissemination phase</a:t>
            </a:r>
            <a:endParaRPr sz="2500"/>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 The sendMessage function facilitates communication between registered vehicles.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We take sender's and recipient's information, along with the message content and geographical coordinates, if sender vehicle and recipient vehicle both are registered and different then it is stored in the memos array of smart contract and messages array of JSON file server.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Additionally, the message is added to the sentMessages of the sender and the receivedMessages of the recipient in smart contract.</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3" name="Google Shape;123;p24"/>
          <p:cNvPicPr preferRelativeResize="0"/>
          <p:nvPr/>
        </p:nvPicPr>
        <p:blipFill>
          <a:blip r:embed="rId3">
            <a:alphaModFix/>
          </a:blip>
          <a:stretch>
            <a:fillRect/>
          </a:stretch>
        </p:blipFill>
        <p:spPr>
          <a:xfrm>
            <a:off x="0" y="175524"/>
            <a:ext cx="9143999" cy="47924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Display chat phase</a:t>
            </a:r>
            <a:endParaRPr/>
          </a:p>
        </p:txBody>
      </p:sp>
      <p:sp>
        <p:nvSpPr>
          <p:cNvPr id="129" name="Google Shape;12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This phase allows user to enter vehicle id and check their chatting history.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When user give vehicle id, smart contract will check if vehicle is registered then dapp will display all sent message which are send by this vehicle and all received messages that are received by this vehicle.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Send messages are fetched by sentMessages and received messages are fetched by receivedMessages.</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5" name="Google Shape;13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6" name="Google Shape;136;p26"/>
          <p:cNvPicPr preferRelativeResize="0"/>
          <p:nvPr/>
        </p:nvPicPr>
        <p:blipFill>
          <a:blip r:embed="rId3">
            <a:alphaModFix/>
          </a:blip>
          <a:stretch>
            <a:fillRect/>
          </a:stretch>
        </p:blipFill>
        <p:spPr>
          <a:xfrm>
            <a:off x="0" y="172653"/>
            <a:ext cx="9144002" cy="47981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293725"/>
            <a:ext cx="8520600" cy="49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00" b="1"/>
              <a:t>Result: Performance and Security analysis</a:t>
            </a:r>
            <a:endParaRPr sz="3000" b="1"/>
          </a:p>
        </p:txBody>
      </p:sp>
      <p:sp>
        <p:nvSpPr>
          <p:cNvPr id="142" name="Google Shape;142;p27"/>
          <p:cNvSpPr txBox="1">
            <a:spLocks noGrp="1"/>
          </p:cNvSpPr>
          <p:nvPr>
            <p:ph type="body" idx="1"/>
          </p:nvPr>
        </p:nvSpPr>
        <p:spPr>
          <a:xfrm>
            <a:off x="134000" y="937925"/>
            <a:ext cx="4041300" cy="399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F3F3F3"/>
                </a:solidFill>
              </a:rPr>
              <a:t>The security issues we found before:</a:t>
            </a:r>
            <a:endParaRPr>
              <a:solidFill>
                <a:srgbClr val="F3F3F3"/>
              </a:solidFill>
            </a:endParaRPr>
          </a:p>
          <a:p>
            <a:pPr marL="457200" lvl="0" indent="-342900" algn="l" rtl="0">
              <a:spcBef>
                <a:spcPts val="1200"/>
              </a:spcBef>
              <a:spcAft>
                <a:spcPts val="0"/>
              </a:spcAft>
              <a:buClr>
                <a:srgbClr val="F3F3F3"/>
              </a:buClr>
              <a:buSzPts val="1800"/>
              <a:buChar char="-"/>
            </a:pPr>
            <a:r>
              <a:rPr lang="en">
                <a:solidFill>
                  <a:srgbClr val="F3F3F3"/>
                </a:solidFill>
              </a:rPr>
              <a:t>Reentrancy</a:t>
            </a:r>
            <a:endParaRPr>
              <a:solidFill>
                <a:srgbClr val="F3F3F3"/>
              </a:solidFill>
            </a:endParaRPr>
          </a:p>
          <a:p>
            <a:pPr marL="457200" lvl="0" indent="-342900" algn="l" rtl="0">
              <a:spcBef>
                <a:spcPts val="0"/>
              </a:spcBef>
              <a:spcAft>
                <a:spcPts val="0"/>
              </a:spcAft>
              <a:buClr>
                <a:srgbClr val="F3F3F3"/>
              </a:buClr>
              <a:buSzPts val="1800"/>
              <a:buChar char="-"/>
            </a:pPr>
            <a:r>
              <a:rPr lang="en">
                <a:solidFill>
                  <a:srgbClr val="F3F3F3"/>
                </a:solidFill>
              </a:rPr>
              <a:t>Use of floating pragma</a:t>
            </a:r>
            <a:endParaRPr>
              <a:solidFill>
                <a:srgbClr val="F3F3F3"/>
              </a:solidFill>
            </a:endParaRPr>
          </a:p>
          <a:p>
            <a:pPr marL="457200" lvl="0" indent="-342900" algn="l" rtl="0">
              <a:spcBef>
                <a:spcPts val="0"/>
              </a:spcBef>
              <a:spcAft>
                <a:spcPts val="0"/>
              </a:spcAft>
              <a:buClr>
                <a:srgbClr val="F3F3F3"/>
              </a:buClr>
              <a:buSzPts val="1800"/>
              <a:buChar char="-"/>
            </a:pPr>
            <a:r>
              <a:rPr lang="en">
                <a:solidFill>
                  <a:srgbClr val="F3F3F3"/>
                </a:solidFill>
              </a:rPr>
              <a:t>Compiler version too recent</a:t>
            </a:r>
            <a:endParaRPr>
              <a:solidFill>
                <a:srgbClr val="F3F3F3"/>
              </a:solidFill>
            </a:endParaRPr>
          </a:p>
          <a:p>
            <a:pPr marL="457200" lvl="0" indent="-342900" algn="l" rtl="0">
              <a:spcBef>
                <a:spcPts val="0"/>
              </a:spcBef>
              <a:spcAft>
                <a:spcPts val="0"/>
              </a:spcAft>
              <a:buClr>
                <a:srgbClr val="F3F3F3"/>
              </a:buClr>
              <a:buSzPts val="1800"/>
              <a:buChar char="-"/>
            </a:pPr>
            <a:r>
              <a:rPr lang="en">
                <a:solidFill>
                  <a:srgbClr val="F3F3F3"/>
                </a:solidFill>
              </a:rPr>
              <a:t>Outdated compiler version</a:t>
            </a:r>
            <a:endParaRPr>
              <a:solidFill>
                <a:srgbClr val="F3F3F3"/>
              </a:solidFill>
            </a:endParaRPr>
          </a:p>
          <a:p>
            <a:pPr marL="457200" lvl="0" indent="-342900" algn="l" rtl="0">
              <a:spcBef>
                <a:spcPts val="0"/>
              </a:spcBef>
              <a:spcAft>
                <a:spcPts val="0"/>
              </a:spcAft>
              <a:buClr>
                <a:srgbClr val="F3F3F3"/>
              </a:buClr>
              <a:buSzPts val="1800"/>
              <a:buChar char="-"/>
            </a:pPr>
            <a:r>
              <a:rPr lang="en">
                <a:solidFill>
                  <a:srgbClr val="F3F3F3"/>
                </a:solidFill>
              </a:rPr>
              <a:t>Missing events</a:t>
            </a:r>
            <a:endParaRPr>
              <a:solidFill>
                <a:srgbClr val="F3F3F3"/>
              </a:solidFill>
            </a:endParaRPr>
          </a:p>
          <a:p>
            <a:pPr marL="457200" lvl="0" indent="-342900" algn="l" rtl="0">
              <a:spcBef>
                <a:spcPts val="0"/>
              </a:spcBef>
              <a:spcAft>
                <a:spcPts val="0"/>
              </a:spcAft>
              <a:buClr>
                <a:srgbClr val="F3F3F3"/>
              </a:buClr>
              <a:buSzPts val="1800"/>
              <a:buChar char="-"/>
            </a:pPr>
            <a:r>
              <a:rPr lang="en">
                <a:solidFill>
                  <a:srgbClr val="F3F3F3"/>
                </a:solidFill>
              </a:rPr>
              <a:t>Missing state variable visibility</a:t>
            </a:r>
            <a:endParaRPr>
              <a:solidFill>
                <a:srgbClr val="F3F3F3"/>
              </a:solidFill>
            </a:endParaRPr>
          </a:p>
          <a:p>
            <a:pPr marL="457200" lvl="0" indent="-342900" algn="l" rtl="0">
              <a:spcBef>
                <a:spcPts val="0"/>
              </a:spcBef>
              <a:spcAft>
                <a:spcPts val="0"/>
              </a:spcAft>
              <a:buClr>
                <a:srgbClr val="F3F3F3"/>
              </a:buClr>
              <a:buSzPts val="1800"/>
              <a:buChar char="-"/>
            </a:pPr>
            <a:r>
              <a:rPr lang="en">
                <a:solidFill>
                  <a:srgbClr val="F3F3F3"/>
                </a:solidFill>
              </a:rPr>
              <a:t>Variables should be immutable</a:t>
            </a:r>
            <a:endParaRPr>
              <a:solidFill>
                <a:srgbClr val="F3F3F3"/>
              </a:solidFill>
            </a:endParaRPr>
          </a:p>
          <a:p>
            <a:pPr marL="457200" lvl="0" indent="-342900" algn="l" rtl="0">
              <a:spcBef>
                <a:spcPts val="0"/>
              </a:spcBef>
              <a:spcAft>
                <a:spcPts val="0"/>
              </a:spcAft>
              <a:buClr>
                <a:srgbClr val="F3F3F3"/>
              </a:buClr>
              <a:buSzPts val="1800"/>
              <a:buChar char="-"/>
            </a:pPr>
            <a:r>
              <a:rPr lang="en">
                <a:solidFill>
                  <a:srgbClr val="F3F3F3"/>
                </a:solidFill>
              </a:rPr>
              <a:t>Name mapping parameters</a:t>
            </a:r>
            <a:endParaRPr>
              <a:solidFill>
                <a:srgbClr val="F3F3F3"/>
              </a:solidFill>
            </a:endParaRPr>
          </a:p>
          <a:p>
            <a:pPr marL="457200" lvl="0" indent="-342900" algn="l" rtl="0">
              <a:spcBef>
                <a:spcPts val="0"/>
              </a:spcBef>
              <a:spcAft>
                <a:spcPts val="0"/>
              </a:spcAft>
              <a:buClr>
                <a:srgbClr val="F3F3F3"/>
              </a:buClr>
              <a:buSzPts val="1800"/>
              <a:buChar char="-"/>
            </a:pPr>
            <a:r>
              <a:rPr lang="en">
                <a:solidFill>
                  <a:srgbClr val="F3F3F3"/>
                </a:solidFill>
              </a:rPr>
              <a:t>Use call instead of transfer</a:t>
            </a:r>
            <a:endParaRPr>
              <a:solidFill>
                <a:srgbClr val="F3F3F3"/>
              </a:solidFill>
            </a:endParaRPr>
          </a:p>
          <a:p>
            <a:pPr marL="457200" lvl="0" indent="-342900" algn="l" rtl="0">
              <a:spcBef>
                <a:spcPts val="0"/>
              </a:spcBef>
              <a:spcAft>
                <a:spcPts val="0"/>
              </a:spcAft>
              <a:buClr>
                <a:srgbClr val="F3F3F3"/>
              </a:buClr>
              <a:buSzPts val="1800"/>
              <a:buChar char="-"/>
            </a:pPr>
            <a:r>
              <a:rPr lang="en">
                <a:solidFill>
                  <a:srgbClr val="F3F3F3"/>
                </a:solidFill>
              </a:rPr>
              <a:t>Block values as a proxy for time</a:t>
            </a:r>
            <a:endParaRPr>
              <a:solidFill>
                <a:srgbClr val="F3F3F3"/>
              </a:solidFill>
            </a:endParaRPr>
          </a:p>
        </p:txBody>
      </p:sp>
      <p:sp>
        <p:nvSpPr>
          <p:cNvPr id="143" name="Google Shape;143;p27"/>
          <p:cNvSpPr txBox="1"/>
          <p:nvPr/>
        </p:nvSpPr>
        <p:spPr>
          <a:xfrm>
            <a:off x="4391425" y="1175650"/>
            <a:ext cx="4793400" cy="37866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accent2"/>
              </a:buClr>
              <a:buSzPts val="1800"/>
              <a:buChar char="-"/>
            </a:pPr>
            <a:r>
              <a:rPr lang="en" sz="1800">
                <a:solidFill>
                  <a:schemeClr val="accent2"/>
                </a:solidFill>
              </a:rPr>
              <a:t>Define constructor as payable</a:t>
            </a:r>
            <a:endParaRPr sz="1800">
              <a:solidFill>
                <a:schemeClr val="accent2"/>
              </a:solidFill>
            </a:endParaRPr>
          </a:p>
          <a:p>
            <a:pPr marL="457200" lvl="0" indent="-342900" algn="l" rtl="0">
              <a:spcBef>
                <a:spcPts val="0"/>
              </a:spcBef>
              <a:spcAft>
                <a:spcPts val="0"/>
              </a:spcAft>
              <a:buClr>
                <a:schemeClr val="accent2"/>
              </a:buClr>
              <a:buSzPts val="1800"/>
              <a:buChar char="-"/>
            </a:pPr>
            <a:r>
              <a:rPr lang="en" sz="1800">
                <a:solidFill>
                  <a:schemeClr val="accent2"/>
                </a:solidFill>
              </a:rPr>
              <a:t>Function should be External</a:t>
            </a:r>
            <a:endParaRPr sz="1800">
              <a:solidFill>
                <a:schemeClr val="accent2"/>
              </a:solidFill>
            </a:endParaRPr>
          </a:p>
          <a:p>
            <a:pPr marL="457200" lvl="0" indent="-342900" algn="l" rtl="0">
              <a:spcBef>
                <a:spcPts val="0"/>
              </a:spcBef>
              <a:spcAft>
                <a:spcPts val="0"/>
              </a:spcAft>
              <a:buClr>
                <a:schemeClr val="accent2"/>
              </a:buClr>
              <a:buSzPts val="1800"/>
              <a:buChar char="-"/>
            </a:pPr>
            <a:r>
              <a:rPr lang="en" sz="1800">
                <a:solidFill>
                  <a:schemeClr val="accent2"/>
                </a:solidFill>
              </a:rPr>
              <a:t>Cheaper conditional operator</a:t>
            </a:r>
            <a:endParaRPr sz="1800">
              <a:solidFill>
                <a:schemeClr val="accent2"/>
              </a:solidFill>
            </a:endParaRPr>
          </a:p>
          <a:p>
            <a:pPr marL="457200" lvl="0" indent="-342900" algn="l" rtl="0">
              <a:spcBef>
                <a:spcPts val="0"/>
              </a:spcBef>
              <a:spcAft>
                <a:spcPts val="0"/>
              </a:spcAft>
              <a:buClr>
                <a:schemeClr val="accent2"/>
              </a:buClr>
              <a:buSzPts val="1800"/>
              <a:buChar char="-"/>
            </a:pPr>
            <a:r>
              <a:rPr lang="en" sz="1800">
                <a:solidFill>
                  <a:schemeClr val="accent2"/>
                </a:solidFill>
              </a:rPr>
              <a:t>Long require/revert string</a:t>
            </a:r>
            <a:endParaRPr sz="1800">
              <a:solidFill>
                <a:schemeClr val="accent2"/>
              </a:solidFill>
            </a:endParaRPr>
          </a:p>
          <a:p>
            <a:pPr marL="457200" lvl="0" indent="-342900" algn="l" rtl="0">
              <a:spcBef>
                <a:spcPts val="0"/>
              </a:spcBef>
              <a:spcAft>
                <a:spcPts val="0"/>
              </a:spcAft>
              <a:buClr>
                <a:schemeClr val="accent2"/>
              </a:buClr>
              <a:buSzPts val="1800"/>
              <a:buChar char="-"/>
            </a:pPr>
            <a:r>
              <a:rPr lang="en" sz="1800">
                <a:solidFill>
                  <a:schemeClr val="accent2"/>
                </a:solidFill>
              </a:rPr>
              <a:t>Strong variable caching in memory</a:t>
            </a:r>
            <a:endParaRPr sz="1800">
              <a:solidFill>
                <a:schemeClr val="accent2"/>
              </a:solidFill>
            </a:endParaRPr>
          </a:p>
          <a:p>
            <a:pPr marL="457200" lvl="0" indent="0" algn="l" rtl="0">
              <a:spcBef>
                <a:spcPts val="0"/>
              </a:spcBef>
              <a:spcAft>
                <a:spcPts val="0"/>
              </a:spcAft>
              <a:buNone/>
            </a:pPr>
            <a:endParaRPr sz="1800">
              <a:solidFill>
                <a:schemeClr val="accent2"/>
              </a:solidFill>
            </a:endParaRPr>
          </a:p>
          <a:p>
            <a:pPr marL="0" lvl="0" indent="0" algn="l" rtl="0">
              <a:spcBef>
                <a:spcPts val="0"/>
              </a:spcBef>
              <a:spcAft>
                <a:spcPts val="0"/>
              </a:spcAft>
              <a:buNone/>
            </a:pPr>
            <a:endParaRPr sz="1800">
              <a:solidFill>
                <a:schemeClr val="accent2"/>
              </a:solidFill>
            </a:endParaRPr>
          </a:p>
          <a:p>
            <a:pPr marL="0" lvl="0" indent="0" algn="l" rtl="0">
              <a:spcBef>
                <a:spcPts val="0"/>
              </a:spcBef>
              <a:spcAft>
                <a:spcPts val="0"/>
              </a:spcAft>
              <a:buNone/>
            </a:pPr>
            <a:r>
              <a:rPr lang="en" sz="1800">
                <a:solidFill>
                  <a:schemeClr val="accent2"/>
                </a:solidFill>
              </a:rPr>
              <a:t>From this we are able to remove following issues : Define constructor as payable ,Function should be External and Long require/revert string and achieved 70.59% of security from 44.44%.</a:t>
            </a:r>
            <a:endParaRPr sz="1800">
              <a:solidFill>
                <a:schemeClr val="accent2"/>
              </a:solidFill>
            </a:endParaRPr>
          </a:p>
          <a:p>
            <a:pPr marL="0" lvl="0" indent="0" algn="l" rtl="0">
              <a:spcBef>
                <a:spcPts val="0"/>
              </a:spcBef>
              <a:spcAft>
                <a:spcPts val="0"/>
              </a:spcAft>
              <a:buNone/>
            </a:pPr>
            <a:endParaRPr sz="1800">
              <a:solidFill>
                <a:schemeClr val="accen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Result: Performance and Security analysis</a:t>
            </a:r>
            <a:endParaRPr sz="2500"/>
          </a:p>
          <a:p>
            <a:pPr marL="0" lvl="0" indent="0" algn="l" rtl="0">
              <a:spcBef>
                <a:spcPts val="0"/>
              </a:spcBef>
              <a:spcAft>
                <a:spcPts val="0"/>
              </a:spcAft>
              <a:buNone/>
            </a:pPr>
            <a:endParaRPr sz="2500"/>
          </a:p>
        </p:txBody>
      </p:sp>
      <p:sp>
        <p:nvSpPr>
          <p:cNvPr id="149" name="Google Shape;14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0" name="Google Shape;150;p28"/>
          <p:cNvPicPr preferRelativeResize="0"/>
          <p:nvPr/>
        </p:nvPicPr>
        <p:blipFill>
          <a:blip r:embed="rId3">
            <a:alphaModFix/>
          </a:blip>
          <a:stretch>
            <a:fillRect/>
          </a:stretch>
        </p:blipFill>
        <p:spPr>
          <a:xfrm>
            <a:off x="0" y="1017725"/>
            <a:ext cx="9144000" cy="41257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00"/>
              <a:t>Result: Performance and Security analysis</a:t>
            </a:r>
            <a:endParaRPr sz="2500"/>
          </a:p>
          <a:p>
            <a:pPr marL="0" lvl="0" indent="0" algn="l" rtl="0">
              <a:spcBef>
                <a:spcPts val="0"/>
              </a:spcBef>
              <a:spcAft>
                <a:spcPts val="0"/>
              </a:spcAft>
              <a:buNone/>
            </a:pPr>
            <a:endParaRPr sz="2500"/>
          </a:p>
          <a:p>
            <a:pPr marL="0" lvl="0" indent="0" algn="l" rtl="0">
              <a:spcBef>
                <a:spcPts val="0"/>
              </a:spcBef>
              <a:spcAft>
                <a:spcPts val="0"/>
              </a:spcAft>
              <a:buNone/>
            </a:pPr>
            <a:endParaRPr/>
          </a:p>
        </p:txBody>
      </p:sp>
      <p:pic>
        <p:nvPicPr>
          <p:cNvPr id="156" name="Google Shape;156;p29"/>
          <p:cNvPicPr preferRelativeResize="0"/>
          <p:nvPr/>
        </p:nvPicPr>
        <p:blipFill>
          <a:blip r:embed="rId3">
            <a:alphaModFix/>
          </a:blip>
          <a:stretch>
            <a:fillRect/>
          </a:stretch>
        </p:blipFill>
        <p:spPr>
          <a:xfrm>
            <a:off x="152400" y="1170125"/>
            <a:ext cx="8839200" cy="3760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00" dirty="0"/>
              <a:t>Future work</a:t>
            </a:r>
            <a:endParaRPr sz="2500" dirty="0"/>
          </a:p>
          <a:p>
            <a:pPr marL="0" lvl="0" indent="0" algn="l" rtl="0">
              <a:spcBef>
                <a:spcPts val="1200"/>
              </a:spcBef>
              <a:spcAft>
                <a:spcPts val="0"/>
              </a:spcAft>
              <a:buNone/>
            </a:pPr>
            <a:endParaRPr sz="2500" dirty="0"/>
          </a:p>
        </p:txBody>
      </p:sp>
      <p:sp>
        <p:nvSpPr>
          <p:cNvPr id="162" name="Google Shape;16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dirty="0">
                <a:solidFill>
                  <a:schemeClr val="dk1"/>
                </a:solidFill>
              </a:rPr>
              <a:t>We will try to make our smart contract more secure.</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We will try to integrate our Dapp with google Maps and sumo simulator.</a:t>
            </a:r>
            <a:endParaRPr dirty="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500" b="1"/>
              <a:t>Conclusion</a:t>
            </a:r>
            <a:endParaRPr sz="2500" b="1"/>
          </a:p>
        </p:txBody>
      </p:sp>
      <p:sp>
        <p:nvSpPr>
          <p:cNvPr id="168" name="Google Shape;168;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			We have proposed Blockchain based Decentralized application for vehicular Ad-hoc Network , in which we have included registration , message and display chat phases by this application we have achieved security,decentralization of data,data transparency and auditability , immutability and trustless transactions.</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Agenda</a:t>
            </a:r>
            <a:endParaRPr b="1"/>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FFFFFF"/>
              </a:buClr>
              <a:buSzPts val="1800"/>
              <a:buChar char="●"/>
            </a:pPr>
            <a:r>
              <a:rPr lang="en">
                <a:solidFill>
                  <a:srgbClr val="FFFFFF"/>
                </a:solidFill>
              </a:rPr>
              <a:t>Introduction of VANET</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Security issues and Attack vectors in VANET</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Why Blockchain?</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Blockchain based decentralized application: Proposed system</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Result: Performance and Security analysis</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Future work</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Conclusion</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References</a:t>
            </a:r>
            <a:endParaRPr>
              <a:solidFill>
                <a:srgbClr val="FFFFFF"/>
              </a:solidFill>
            </a:endParaRPr>
          </a:p>
          <a:p>
            <a:pPr marL="457200" lvl="0" indent="0" algn="l" rtl="0">
              <a:spcBef>
                <a:spcPts val="1200"/>
              </a:spcBef>
              <a:spcAft>
                <a:spcPts val="1200"/>
              </a:spcAft>
              <a:buNone/>
            </a:pP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References</a:t>
            </a:r>
            <a:endParaRPr b="1"/>
          </a:p>
        </p:txBody>
      </p:sp>
      <p:sp>
        <p:nvSpPr>
          <p:cNvPr id="174" name="Google Shape;174;p32"/>
          <p:cNvSpPr txBox="1">
            <a:spLocks noGrp="1"/>
          </p:cNvSpPr>
          <p:nvPr>
            <p:ph type="body" idx="1"/>
          </p:nvPr>
        </p:nvSpPr>
        <p:spPr>
          <a:xfrm>
            <a:off x="311700" y="1152475"/>
            <a:ext cx="8520600" cy="3740400"/>
          </a:xfrm>
          <a:prstGeom prst="rect">
            <a:avLst/>
          </a:prstGeom>
        </p:spPr>
        <p:txBody>
          <a:bodyPr spcFirstLastPara="1" wrap="square" lIns="91425" tIns="91425" rIns="91425" bIns="91425" anchor="t" anchorCtr="0">
            <a:noAutofit/>
          </a:bodyPr>
          <a:lstStyle/>
          <a:p>
            <a:pPr marL="457200" lvl="0" indent="-323850" algn="l" rtl="0">
              <a:lnSpc>
                <a:spcPct val="100000"/>
              </a:lnSpc>
              <a:spcBef>
                <a:spcPts val="255"/>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Sumra, Irshad Ahmed, Iftikhar Ahmad, and Halabi Hasbullah. "Behavior of attacker and some new possible attacks in vehicular ad hoc network (VANET)." 2011 3rd international congress on ultra modern telecommunications and control systems and workshops (ICUMT). IEEE, 2011.</a:t>
            </a:r>
            <a:endParaRPr sz="1500">
              <a:solidFill>
                <a:schemeClr val="dk1"/>
              </a:solidFill>
              <a:latin typeface="Calibri"/>
              <a:ea typeface="Calibri"/>
              <a:cs typeface="Calibri"/>
              <a:sym typeface="Calibri"/>
            </a:endParaRPr>
          </a:p>
          <a:p>
            <a:pPr marL="457200" lvl="0" indent="-323850" algn="l" rtl="0">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Al Junaid, Mohammed Ali Hezam,  \textit{et al}. "Classification of security attacks in VANET: A review of requirements and perspectives." MATEC web of conferences. Vol. 150. EDP Sciences, 2018.</a:t>
            </a:r>
            <a:endParaRPr sz="1500">
              <a:solidFill>
                <a:schemeClr val="dk1"/>
              </a:solidFill>
              <a:latin typeface="Calibri"/>
              <a:ea typeface="Calibri"/>
              <a:cs typeface="Calibri"/>
              <a:sym typeface="Calibri"/>
            </a:endParaRPr>
          </a:p>
          <a:p>
            <a:pPr marL="457200" lvl="0" indent="-323850" algn="l" rtl="0">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Khan, Abdullah Ayub,  \textit{et al}. "Vehicle to everything (V2X) and edge computing: A secure lifecycle for UAV-assisted vehicle network and offloading with blockchain." Drones 6.12 (2022): 377.</a:t>
            </a:r>
            <a:endParaRPr sz="1500">
              <a:solidFill>
                <a:schemeClr val="dk1"/>
              </a:solidFill>
              <a:latin typeface="Calibri"/>
              <a:ea typeface="Calibri"/>
              <a:cs typeface="Calibri"/>
              <a:sym typeface="Calibri"/>
            </a:endParaRPr>
          </a:p>
          <a:p>
            <a:pPr marL="457200" lvl="0" indent="-323850" algn="l" rtl="0">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Dahmani, Nadia,  \textit{et al}. "Welcome Wagons: A Block Chain based Web Application for Car Booking." 2022 IEEE/ACS 19th International Conference on Computer Systems and Applications (AICCSA). IEEE, 2022.</a:t>
            </a:r>
            <a:endParaRPr sz="1500">
              <a:solidFill>
                <a:schemeClr val="dk1"/>
              </a:solidFill>
              <a:latin typeface="Calibri"/>
              <a:ea typeface="Calibri"/>
              <a:cs typeface="Calibri"/>
              <a:sym typeface="Calibri"/>
            </a:endParaRPr>
          </a:p>
          <a:p>
            <a:pPr marL="457200" lvl="0" indent="-323850" algn="l" rtl="0">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Narayan, Sangeeta,  \textit{et al}. "Blockchain and IPFS-based Data Storage for VANET." 2022 13th International Conference on Information and Communication Technology Convergence (ICTC). IEEE, 2022.</a:t>
            </a:r>
            <a:endParaRPr sz="1500">
              <a:solidFill>
                <a:schemeClr val="dk1"/>
              </a:solidFill>
              <a:latin typeface="Calibri"/>
              <a:ea typeface="Calibri"/>
              <a:cs typeface="Calibri"/>
              <a:sym typeface="Calibri"/>
            </a:endParaRPr>
          </a:p>
          <a:p>
            <a:pPr marL="457200" lvl="0" indent="-323850" algn="l" rtl="0">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Feng, Hailin, Dongliang Chen, and Zhihan Lv. "Blockchain in digital twins-based vehicle management in VANETs." IEEE Transactions on Intelligent Transportation Systems 23.10 (2022): 19613-19623.</a:t>
            </a:r>
            <a:endParaRPr sz="1500">
              <a:solidFill>
                <a:schemeClr val="dk1"/>
              </a:solidFill>
              <a:latin typeface="Calibri"/>
              <a:ea typeface="Calibri"/>
              <a:cs typeface="Calibri"/>
              <a:sym typeface="Calibri"/>
            </a:endParaRPr>
          </a:p>
          <a:p>
            <a:pPr marL="0" lvl="0" indent="0" algn="l" rtl="0">
              <a:spcBef>
                <a:spcPts val="0"/>
              </a:spcBef>
              <a:spcAft>
                <a:spcPts val="1200"/>
              </a:spcAft>
              <a:buNone/>
            </a:pPr>
            <a:endParaRPr sz="15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References</a:t>
            </a:r>
            <a:endParaRPr b="1"/>
          </a:p>
          <a:p>
            <a:pPr marL="0" lvl="0" indent="0" algn="l" rtl="0">
              <a:spcBef>
                <a:spcPts val="0"/>
              </a:spcBef>
              <a:spcAft>
                <a:spcPts val="0"/>
              </a:spcAft>
              <a:buNone/>
            </a:pPr>
            <a:endParaRPr/>
          </a:p>
        </p:txBody>
      </p:sp>
      <p:sp>
        <p:nvSpPr>
          <p:cNvPr id="180" name="Google Shape;180;p33"/>
          <p:cNvSpPr txBox="1">
            <a:spLocks noGrp="1"/>
          </p:cNvSpPr>
          <p:nvPr>
            <p:ph type="body" idx="1"/>
          </p:nvPr>
        </p:nvSpPr>
        <p:spPr>
          <a:xfrm>
            <a:off x="311700" y="1017725"/>
            <a:ext cx="8520600" cy="40263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255"/>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Mir, Farooq Ahmad, and Mohamad Tariq Banday. "Control of Spam: A Comparative Approach with special reference to India." Information &amp; Communications Technology Law 19.1 (2010): 27-59.</a:t>
            </a:r>
            <a:endParaRPr sz="1400">
              <a:solidFill>
                <a:schemeClr val="dk1"/>
              </a:solidFill>
              <a:latin typeface="Calibri"/>
              <a:ea typeface="Calibri"/>
              <a:cs typeface="Calibri"/>
              <a:sym typeface="Calibri"/>
            </a:endParaRPr>
          </a:p>
          <a:p>
            <a:pPr marL="457200" lvl="0" indent="-317500" algn="l" rtl="0">
              <a:lnSpc>
                <a:spcPct val="100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Rehman, Sabih-Ur, et al. "Vehicular ad-hoc networks (VANETs): an overview and challenges." Journal of Wireless Networking and communications 3.3 (2013): 29-38.</a:t>
            </a:r>
            <a:endParaRPr sz="1400">
              <a:solidFill>
                <a:schemeClr val="dk1"/>
              </a:solidFill>
              <a:latin typeface="Calibri"/>
              <a:ea typeface="Calibri"/>
              <a:cs typeface="Calibri"/>
              <a:sym typeface="Calibri"/>
            </a:endParaRPr>
          </a:p>
          <a:p>
            <a:pPr marL="457200" lvl="0" indent="-317500" algn="l" rtl="0">
              <a:lnSpc>
                <a:spcPct val="100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Mohammad, Sajjad Akbar, Asim Rasheed, and Amir Qayyum. "VANET architectures and protocol stacks: a survey." Communication Technologies for Vehicles: Third International Workshop, Nets4Cars/Nets4Trains 2011, Oberpfaffenhofen, Germany, March 23-24, 2011. Proceedings 3. Springer Berlin Heidelberg, 2011.</a:t>
            </a:r>
            <a:endParaRPr sz="1400">
              <a:solidFill>
                <a:schemeClr val="dk1"/>
              </a:solidFill>
              <a:latin typeface="Calibri"/>
              <a:ea typeface="Calibri"/>
              <a:cs typeface="Calibri"/>
              <a:sym typeface="Calibri"/>
            </a:endParaRPr>
          </a:p>
          <a:p>
            <a:pPr marL="457200" lvl="0" indent="-317500" algn="l" rtl="0">
              <a:lnSpc>
                <a:spcPct val="100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Mishra, Rashmi, Akhilesh Singh, and Rakesh Kumar. "VANET security: Issues, challenges and solutions." 2016 international conference on electrical, electronics, and optimization techniques (ICEEOT). IEEE, 2016.</a:t>
            </a:r>
            <a:endParaRPr sz="1400">
              <a:solidFill>
                <a:schemeClr val="dk1"/>
              </a:solidFill>
              <a:latin typeface="Calibri"/>
              <a:ea typeface="Calibri"/>
              <a:cs typeface="Calibri"/>
              <a:sym typeface="Calibri"/>
            </a:endParaRPr>
          </a:p>
          <a:p>
            <a:pPr marL="457200" lvl="0" indent="-317500" algn="l" rtl="0">
              <a:lnSpc>
                <a:spcPct val="100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Sharma, Sparsh, et al. "A detailed tutorial survey on VANETs: Emerging architectures, applications, security issues, and solutions." International Journal of Communication Systems 34.14 (2021): e4905.</a:t>
            </a:r>
            <a:endParaRPr sz="1400">
              <a:solidFill>
                <a:schemeClr val="dk1"/>
              </a:solidFill>
              <a:latin typeface="Calibri"/>
              <a:ea typeface="Calibri"/>
              <a:cs typeface="Calibri"/>
              <a:sym typeface="Calibri"/>
            </a:endParaRPr>
          </a:p>
          <a:p>
            <a:pPr marL="457200" lvl="0" indent="-317500" algn="l" rtl="0">
              <a:lnSpc>
                <a:spcPct val="100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Inedjaren, Youssef, et al. "Blockchain-based distributed management system for trust in VANET." Vehicular Communications 30 (2021): 100350.</a:t>
            </a:r>
            <a:endParaRPr sz="1400">
              <a:solidFill>
                <a:schemeClr val="dk1"/>
              </a:solidFill>
              <a:latin typeface="Calibri"/>
              <a:ea typeface="Calibri"/>
              <a:cs typeface="Calibri"/>
              <a:sym typeface="Calibri"/>
            </a:endParaRPr>
          </a:p>
          <a:p>
            <a:pPr marL="457200" lvl="0" indent="-317500" algn="l" rtl="0">
              <a:lnSpc>
                <a:spcPct val="100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Ma, Zhuo, et al. "An efficient decentralized key management mechanism for VANET with blockchain." IEEE Transactions on Vehicular Technology 69.6 (2020): 5836-5849.</a:t>
            </a:r>
            <a:endParaRPr sz="1400">
              <a:solidFill>
                <a:schemeClr val="dk1"/>
              </a:solidFill>
              <a:latin typeface="Calibri"/>
              <a:ea typeface="Calibri"/>
              <a:cs typeface="Calibri"/>
              <a:sym typeface="Calibri"/>
            </a:endParaRPr>
          </a:p>
          <a:p>
            <a:pPr marL="457200" lvl="0" indent="-317500" algn="l" rtl="0">
              <a:lnSpc>
                <a:spcPct val="100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Nema, Megha et al. “Analysis of Attacks and Challenges in VANET.” (2014).</a:t>
            </a:r>
            <a:endParaRPr sz="1400">
              <a:solidFill>
                <a:schemeClr val="dk1"/>
              </a:solidFill>
              <a:latin typeface="Calibri"/>
              <a:ea typeface="Calibri"/>
              <a:cs typeface="Calibri"/>
              <a:sym typeface="Calibri"/>
            </a:endParaRPr>
          </a:p>
          <a:p>
            <a:pPr marL="0" lvl="0" indent="0" algn="l" rtl="0">
              <a:spcBef>
                <a:spcPts val="0"/>
              </a:spcBef>
              <a:spcAft>
                <a:spcPts val="1200"/>
              </a:spcAft>
              <a:buNone/>
            </a:pP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4"/>
          <p:cNvSpPr txBox="1">
            <a:spLocks noGrp="1"/>
          </p:cNvSpPr>
          <p:nvPr>
            <p:ph type="title"/>
          </p:nvPr>
        </p:nvSpPr>
        <p:spPr>
          <a:xfrm>
            <a:off x="2305275" y="1979550"/>
            <a:ext cx="4230900" cy="118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400"/>
              <a:t>Thank you.</a:t>
            </a:r>
            <a:endParaRPr sz="6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00" b="1"/>
              <a:t>Introduction of VANET</a:t>
            </a:r>
            <a:endParaRPr sz="2500" b="1"/>
          </a:p>
        </p:txBody>
      </p:sp>
      <p:sp>
        <p:nvSpPr>
          <p:cNvPr id="68" name="Google Shape;68;p15"/>
          <p:cNvSpPr txBox="1">
            <a:spLocks noGrp="1"/>
          </p:cNvSpPr>
          <p:nvPr>
            <p:ph type="body" idx="1"/>
          </p:nvPr>
        </p:nvSpPr>
        <p:spPr>
          <a:xfrm>
            <a:off x="311700" y="142455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VANET, or Vehicular Ad Hoc Network, is a specialized form of Mobile Ad Hoc Network (MANET) designed for communication among vehicles on the road.</a:t>
            </a:r>
            <a:endParaRPr>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It leverages the capabilities of wireless communication to enable vehicles to exchange information, enhancing road safety, traffic efficiency, and overall transportation systems.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306875" y="678600"/>
            <a:ext cx="8525400" cy="3890100"/>
          </a:xfrm>
          <a:prstGeom prst="rect">
            <a:avLst/>
          </a:prstGeom>
        </p:spPr>
        <p:txBody>
          <a:bodyPr spcFirstLastPara="1" wrap="square" lIns="91425" tIns="91425" rIns="91425" bIns="91425" anchor="t" anchorCtr="0">
            <a:noAutofit/>
          </a:bodyPr>
          <a:lstStyle/>
          <a:p>
            <a:pPr marL="457200" lvl="0" indent="-387350" algn="l" rtl="0">
              <a:spcBef>
                <a:spcPts val="0"/>
              </a:spcBef>
              <a:spcAft>
                <a:spcPts val="0"/>
              </a:spcAft>
              <a:buClr>
                <a:schemeClr val="dk1"/>
              </a:buClr>
              <a:buSzPts val="2500"/>
              <a:buFont typeface="Roboto"/>
              <a:buChar char="●"/>
            </a:pPr>
            <a:r>
              <a:rPr lang="en" sz="2500">
                <a:solidFill>
                  <a:schemeClr val="dk1"/>
                </a:solidFill>
                <a:latin typeface="Roboto"/>
                <a:ea typeface="Roboto"/>
                <a:cs typeface="Roboto"/>
                <a:sym typeface="Roboto"/>
              </a:rPr>
              <a:t>Key Features:</a:t>
            </a:r>
            <a:endParaRPr sz="2500">
              <a:solidFill>
                <a:schemeClr val="dk1"/>
              </a:solidFill>
              <a:latin typeface="Roboto"/>
              <a:ea typeface="Roboto"/>
              <a:cs typeface="Roboto"/>
              <a:sym typeface="Roboto"/>
            </a:endParaRPr>
          </a:p>
          <a:p>
            <a:pPr marL="457200" lvl="0" indent="0" algn="l" rtl="0">
              <a:spcBef>
                <a:spcPts val="0"/>
              </a:spcBef>
              <a:spcAft>
                <a:spcPts val="0"/>
              </a:spcAft>
              <a:buNone/>
            </a:pPr>
            <a:r>
              <a:rPr lang="en" sz="2600">
                <a:solidFill>
                  <a:schemeClr val="dk1"/>
                </a:solidFill>
                <a:latin typeface="Roboto"/>
                <a:ea typeface="Roboto"/>
                <a:cs typeface="Roboto"/>
                <a:sym typeface="Roboto"/>
              </a:rPr>
              <a:t>- </a:t>
            </a:r>
            <a:r>
              <a:rPr lang="en">
                <a:solidFill>
                  <a:schemeClr val="dk1"/>
                </a:solidFill>
                <a:latin typeface="Roboto"/>
                <a:ea typeface="Roboto"/>
                <a:cs typeface="Roboto"/>
                <a:sym typeface="Roboto"/>
              </a:rPr>
              <a:t>Dynamic Topology</a:t>
            </a:r>
            <a:endParaRPr>
              <a:solidFill>
                <a:schemeClr val="dk1"/>
              </a:solidFill>
              <a:latin typeface="Roboto"/>
              <a:ea typeface="Roboto"/>
              <a:cs typeface="Roboto"/>
              <a:sym typeface="Roboto"/>
            </a:endParaRPr>
          </a:p>
          <a:p>
            <a:pPr marL="457200" lvl="0" indent="0" algn="l" rtl="0">
              <a:spcBef>
                <a:spcPts val="0"/>
              </a:spcBef>
              <a:spcAft>
                <a:spcPts val="0"/>
              </a:spcAft>
              <a:buNone/>
            </a:pPr>
            <a:r>
              <a:rPr lang="en">
                <a:solidFill>
                  <a:schemeClr val="dk1"/>
                </a:solidFill>
                <a:latin typeface="Roboto"/>
                <a:ea typeface="Roboto"/>
                <a:cs typeface="Roboto"/>
                <a:sym typeface="Roboto"/>
              </a:rPr>
              <a:t>- Vehicle-to-Vehicle (V2V) Communication</a:t>
            </a:r>
            <a:endParaRPr>
              <a:solidFill>
                <a:schemeClr val="dk1"/>
              </a:solidFill>
              <a:latin typeface="Roboto"/>
              <a:ea typeface="Roboto"/>
              <a:cs typeface="Roboto"/>
              <a:sym typeface="Roboto"/>
            </a:endParaRPr>
          </a:p>
          <a:p>
            <a:pPr marL="457200" lvl="0" indent="0" algn="l" rtl="0">
              <a:spcBef>
                <a:spcPts val="0"/>
              </a:spcBef>
              <a:spcAft>
                <a:spcPts val="0"/>
              </a:spcAft>
              <a:buNone/>
            </a:pPr>
            <a:r>
              <a:rPr lang="en">
                <a:solidFill>
                  <a:schemeClr val="dk1"/>
                </a:solidFill>
                <a:latin typeface="Roboto"/>
                <a:ea typeface="Roboto"/>
                <a:cs typeface="Roboto"/>
                <a:sym typeface="Roboto"/>
              </a:rPr>
              <a:t>- Vehicle-to-Infrastructure (V2I) Communication</a:t>
            </a:r>
            <a:endParaRPr>
              <a:solidFill>
                <a:schemeClr val="dk1"/>
              </a:solidFill>
              <a:latin typeface="Roboto"/>
              <a:ea typeface="Roboto"/>
              <a:cs typeface="Roboto"/>
              <a:sym typeface="Roboto"/>
            </a:endParaRPr>
          </a:p>
          <a:p>
            <a:pPr marL="457200" lvl="0" indent="0" algn="l" rtl="0">
              <a:spcBef>
                <a:spcPts val="0"/>
              </a:spcBef>
              <a:spcAft>
                <a:spcPts val="0"/>
              </a:spcAft>
              <a:buNone/>
            </a:pPr>
            <a:endParaRPr>
              <a:solidFill>
                <a:schemeClr val="dk1"/>
              </a:solidFill>
              <a:latin typeface="Roboto"/>
              <a:ea typeface="Roboto"/>
              <a:cs typeface="Roboto"/>
              <a:sym typeface="Roboto"/>
            </a:endParaRPr>
          </a:p>
          <a:p>
            <a:pPr marL="457200" lvl="0" indent="-387350" algn="l" rtl="0">
              <a:spcBef>
                <a:spcPts val="0"/>
              </a:spcBef>
              <a:spcAft>
                <a:spcPts val="0"/>
              </a:spcAft>
              <a:buClr>
                <a:schemeClr val="dk1"/>
              </a:buClr>
              <a:buSzPts val="2500"/>
              <a:buFont typeface="Roboto"/>
              <a:buChar char="●"/>
            </a:pPr>
            <a:r>
              <a:rPr lang="en" sz="2500">
                <a:solidFill>
                  <a:schemeClr val="dk1"/>
                </a:solidFill>
                <a:latin typeface="Roboto"/>
                <a:ea typeface="Roboto"/>
                <a:cs typeface="Roboto"/>
                <a:sym typeface="Roboto"/>
              </a:rPr>
              <a:t>Applications:</a:t>
            </a:r>
            <a:endParaRPr sz="2500">
              <a:solidFill>
                <a:schemeClr val="dk1"/>
              </a:solidFill>
              <a:latin typeface="Roboto"/>
              <a:ea typeface="Roboto"/>
              <a:cs typeface="Roboto"/>
              <a:sym typeface="Roboto"/>
            </a:endParaRPr>
          </a:p>
          <a:p>
            <a:pPr marL="457200" lvl="0" indent="0" algn="l" rtl="0">
              <a:spcBef>
                <a:spcPts val="0"/>
              </a:spcBef>
              <a:spcAft>
                <a:spcPts val="0"/>
              </a:spcAft>
              <a:buNone/>
            </a:pPr>
            <a:r>
              <a:rPr lang="en" sz="2600">
                <a:solidFill>
                  <a:schemeClr val="dk1"/>
                </a:solidFill>
                <a:latin typeface="Roboto"/>
                <a:ea typeface="Roboto"/>
                <a:cs typeface="Roboto"/>
                <a:sym typeface="Roboto"/>
              </a:rPr>
              <a:t>- </a:t>
            </a:r>
            <a:r>
              <a:rPr lang="en">
                <a:solidFill>
                  <a:schemeClr val="dk1"/>
                </a:solidFill>
                <a:latin typeface="Roboto"/>
                <a:ea typeface="Roboto"/>
                <a:cs typeface="Roboto"/>
                <a:sym typeface="Roboto"/>
              </a:rPr>
              <a:t>Collision Avoidance</a:t>
            </a:r>
            <a:endParaRPr>
              <a:solidFill>
                <a:schemeClr val="dk1"/>
              </a:solidFill>
              <a:latin typeface="Roboto"/>
              <a:ea typeface="Roboto"/>
              <a:cs typeface="Roboto"/>
              <a:sym typeface="Roboto"/>
            </a:endParaRPr>
          </a:p>
          <a:p>
            <a:pPr marL="457200" lvl="0" indent="0" algn="l" rtl="0">
              <a:spcBef>
                <a:spcPts val="0"/>
              </a:spcBef>
              <a:spcAft>
                <a:spcPts val="0"/>
              </a:spcAft>
              <a:buNone/>
            </a:pPr>
            <a:r>
              <a:rPr lang="en">
                <a:solidFill>
                  <a:schemeClr val="dk1"/>
                </a:solidFill>
                <a:latin typeface="Roboto"/>
                <a:ea typeface="Roboto"/>
                <a:cs typeface="Roboto"/>
                <a:sym typeface="Roboto"/>
              </a:rPr>
              <a:t>- Traffic Management</a:t>
            </a:r>
            <a:endParaRPr>
              <a:solidFill>
                <a:schemeClr val="dk1"/>
              </a:solidFill>
              <a:latin typeface="Roboto"/>
              <a:ea typeface="Roboto"/>
              <a:cs typeface="Roboto"/>
              <a:sym typeface="Roboto"/>
            </a:endParaRPr>
          </a:p>
          <a:p>
            <a:pPr marL="457200" lvl="0" indent="0" algn="l" rtl="0">
              <a:spcBef>
                <a:spcPts val="0"/>
              </a:spcBef>
              <a:spcAft>
                <a:spcPts val="0"/>
              </a:spcAft>
              <a:buNone/>
            </a:pPr>
            <a:r>
              <a:rPr lang="en">
                <a:solidFill>
                  <a:schemeClr val="dk1"/>
                </a:solidFill>
                <a:latin typeface="Roboto"/>
                <a:ea typeface="Roboto"/>
                <a:cs typeface="Roboto"/>
                <a:sym typeface="Roboto"/>
              </a:rPr>
              <a:t>- Emergency Services</a:t>
            </a:r>
            <a:endParaRPr>
              <a:solidFill>
                <a:schemeClr val="dk1"/>
              </a:solidFill>
              <a:latin typeface="Roboto"/>
              <a:ea typeface="Roboto"/>
              <a:cs typeface="Roboto"/>
              <a:sym typeface="Roboto"/>
            </a:endParaRPr>
          </a:p>
          <a:p>
            <a:pPr marL="457200" lvl="0" indent="0" algn="l" rtl="0">
              <a:spcBef>
                <a:spcPts val="0"/>
              </a:spcBef>
              <a:spcAft>
                <a:spcPts val="0"/>
              </a:spcAft>
              <a:buNone/>
            </a:pPr>
            <a:endParaRPr sz="26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2500"/>
              <a:t>Security issues and Attack vectors in VANET</a:t>
            </a:r>
            <a:endParaRPr sz="2500"/>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Attack on privacy</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Authentication and authorization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Attack on Data Integrity</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DoS attack</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latin typeface="Roboto"/>
                <a:ea typeface="Roboto"/>
                <a:cs typeface="Roboto"/>
                <a:sym typeface="Roboto"/>
              </a:rPr>
              <a:t>Routing Attacks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latin typeface="Roboto"/>
                <a:ea typeface="Roboto"/>
                <a:cs typeface="Roboto"/>
                <a:sym typeface="Roboto"/>
              </a:rPr>
              <a:t>Sensor and Hardware Attacks</a:t>
            </a:r>
            <a:endParaRPr>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Malware and Software Attacks</a:t>
            </a:r>
            <a:endParaRPr>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Trust Management</a:t>
            </a:r>
            <a:endParaRPr>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157175" y="992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b="1"/>
              <a:t>Why Blockchain?</a:t>
            </a:r>
            <a:endParaRPr b="1"/>
          </a:p>
        </p:txBody>
      </p:sp>
      <p:graphicFrame>
        <p:nvGraphicFramePr>
          <p:cNvPr id="85" name="Google Shape;85;p18"/>
          <p:cNvGraphicFramePr/>
          <p:nvPr/>
        </p:nvGraphicFramePr>
        <p:xfrm>
          <a:off x="157175" y="888050"/>
          <a:ext cx="8743200" cy="4233820"/>
        </p:xfrm>
        <a:graphic>
          <a:graphicData uri="http://schemas.openxmlformats.org/drawingml/2006/table">
            <a:tbl>
              <a:tblPr>
                <a:noFill/>
                <a:tableStyleId>{85BED152-9044-49C0-8258-D2EF2D5CB308}</a:tableStyleId>
              </a:tblPr>
              <a:tblGrid>
                <a:gridCol w="4414825">
                  <a:extLst>
                    <a:ext uri="{9D8B030D-6E8A-4147-A177-3AD203B41FA5}">
                      <a16:colId xmlns:a16="http://schemas.microsoft.com/office/drawing/2014/main" val="20000"/>
                    </a:ext>
                  </a:extLst>
                </a:gridCol>
                <a:gridCol w="4328375">
                  <a:extLst>
                    <a:ext uri="{9D8B030D-6E8A-4147-A177-3AD203B41FA5}">
                      <a16:colId xmlns:a16="http://schemas.microsoft.com/office/drawing/2014/main" val="20001"/>
                    </a:ext>
                  </a:extLst>
                </a:gridCol>
              </a:tblGrid>
              <a:tr h="785625">
                <a:tc>
                  <a:txBody>
                    <a:bodyPr/>
                    <a:lstStyle/>
                    <a:p>
                      <a:pPr marL="0" lvl="0" indent="0" algn="l" rtl="0">
                        <a:spcBef>
                          <a:spcPts val="0"/>
                        </a:spcBef>
                        <a:spcAft>
                          <a:spcPts val="0"/>
                        </a:spcAft>
                        <a:buNone/>
                      </a:pPr>
                      <a:r>
                        <a:rPr lang="en" sz="2200" b="1">
                          <a:solidFill>
                            <a:schemeClr val="dk1"/>
                          </a:solidFill>
                        </a:rPr>
                        <a:t>Problems in Traditional Security Mechanisms</a:t>
                      </a:r>
                      <a:endParaRPr sz="2200" b="1">
                        <a:solidFill>
                          <a:schemeClr val="dk1"/>
                        </a:solidFill>
                      </a:endParaRPr>
                    </a:p>
                  </a:txBody>
                  <a:tcPr marL="91425" marR="91425" marT="91425" marB="91425"/>
                </a:tc>
                <a:tc>
                  <a:txBody>
                    <a:bodyPr/>
                    <a:lstStyle/>
                    <a:p>
                      <a:pPr marL="0" lvl="0" indent="0" algn="l" rtl="0">
                        <a:spcBef>
                          <a:spcPts val="0"/>
                        </a:spcBef>
                        <a:spcAft>
                          <a:spcPts val="0"/>
                        </a:spcAft>
                        <a:buNone/>
                      </a:pPr>
                      <a:r>
                        <a:rPr lang="en" sz="2200" b="1">
                          <a:solidFill>
                            <a:schemeClr val="dk1"/>
                          </a:solidFill>
                        </a:rPr>
                        <a:t>Solution as Block-chain </a:t>
                      </a:r>
                      <a:endParaRPr sz="2200" b="1">
                        <a:solidFill>
                          <a:schemeClr val="dk1"/>
                        </a:solidFill>
                      </a:endParaRPr>
                    </a:p>
                  </a:txBody>
                  <a:tcPr marL="91425" marR="91425" marT="91425" marB="91425"/>
                </a:tc>
                <a:extLst>
                  <a:ext uri="{0D108BD9-81ED-4DB2-BD59-A6C34878D82A}">
                    <a16:rowId xmlns:a16="http://schemas.microsoft.com/office/drawing/2014/main" val="10000"/>
                  </a:ext>
                </a:extLst>
              </a:tr>
              <a:tr h="533100">
                <a:tc>
                  <a:txBody>
                    <a:bodyPr/>
                    <a:lstStyle/>
                    <a:p>
                      <a:pPr marL="0" lvl="0" indent="0" algn="l" rtl="0">
                        <a:spcBef>
                          <a:spcPts val="0"/>
                        </a:spcBef>
                        <a:spcAft>
                          <a:spcPts val="0"/>
                        </a:spcAft>
                        <a:buNone/>
                      </a:pPr>
                      <a:r>
                        <a:rPr lang="en" sz="1300">
                          <a:solidFill>
                            <a:schemeClr val="dk1"/>
                          </a:solidFill>
                        </a:rPr>
                        <a:t>Centralized system:</a:t>
                      </a:r>
                      <a:r>
                        <a:rPr lang="en" sz="1300">
                          <a:solidFill>
                            <a:schemeClr val="dk1"/>
                          </a:solidFill>
                          <a:latin typeface="Roboto"/>
                          <a:ea typeface="Roboto"/>
                          <a:cs typeface="Roboto"/>
                          <a:sym typeface="Roboto"/>
                        </a:rPr>
                        <a:t>single point of failure</a:t>
                      </a:r>
                      <a:endParaRPr sz="1300">
                        <a:solidFill>
                          <a:schemeClr val="dk1"/>
                        </a:solidFill>
                      </a:endParaRPr>
                    </a:p>
                  </a:txBody>
                  <a:tcPr marL="91425" marR="91425" marT="91425" marB="91425"/>
                </a:tc>
                <a:tc>
                  <a:txBody>
                    <a:bodyPr/>
                    <a:lstStyle/>
                    <a:p>
                      <a:pPr marL="0" lvl="0" indent="0" algn="l" rtl="0">
                        <a:spcBef>
                          <a:spcPts val="0"/>
                        </a:spcBef>
                        <a:spcAft>
                          <a:spcPts val="0"/>
                        </a:spcAft>
                        <a:buNone/>
                      </a:pPr>
                      <a:r>
                        <a:rPr lang="en" sz="1300">
                          <a:solidFill>
                            <a:schemeClr val="dk1"/>
                          </a:solidFill>
                        </a:rPr>
                        <a:t>Decentralized System: </a:t>
                      </a:r>
                      <a:r>
                        <a:rPr lang="en" sz="1300">
                          <a:solidFill>
                            <a:schemeClr val="dk1"/>
                          </a:solidFill>
                          <a:latin typeface="Roboto"/>
                          <a:ea typeface="Roboto"/>
                          <a:cs typeface="Roboto"/>
                          <a:sym typeface="Roboto"/>
                        </a:rPr>
                        <a:t>control across a network of nodes</a:t>
                      </a:r>
                      <a:endParaRPr sz="1300">
                        <a:solidFill>
                          <a:schemeClr val="dk1"/>
                        </a:solidFill>
                      </a:endParaRPr>
                    </a:p>
                  </a:txBody>
                  <a:tcPr marL="91425" marR="91425" marT="91425" marB="91425"/>
                </a:tc>
                <a:extLst>
                  <a:ext uri="{0D108BD9-81ED-4DB2-BD59-A6C34878D82A}">
                    <a16:rowId xmlns:a16="http://schemas.microsoft.com/office/drawing/2014/main" val="10001"/>
                  </a:ext>
                </a:extLst>
              </a:tr>
              <a:tr h="533100">
                <a:tc>
                  <a:txBody>
                    <a:bodyPr/>
                    <a:lstStyle/>
                    <a:p>
                      <a:pPr marL="0" lvl="0" indent="0" algn="l" rtl="0">
                        <a:spcBef>
                          <a:spcPts val="0"/>
                        </a:spcBef>
                        <a:spcAft>
                          <a:spcPts val="0"/>
                        </a:spcAft>
                        <a:buNone/>
                      </a:pPr>
                      <a:r>
                        <a:rPr lang="en" sz="1300">
                          <a:solidFill>
                            <a:schemeClr val="dk1"/>
                          </a:solidFill>
                        </a:rPr>
                        <a:t>Data </a:t>
                      </a:r>
                      <a:r>
                        <a:rPr lang="en" sz="1300">
                          <a:solidFill>
                            <a:schemeClr val="dk1"/>
                          </a:solidFill>
                          <a:latin typeface="Roboto"/>
                          <a:ea typeface="Roboto"/>
                          <a:cs typeface="Roboto"/>
                          <a:sym typeface="Roboto"/>
                        </a:rPr>
                        <a:t>can be vulnerable to tampering or unauthorized alterations</a:t>
                      </a:r>
                      <a:endParaRPr sz="1300">
                        <a:solidFill>
                          <a:schemeClr val="dk1"/>
                        </a:solidFill>
                      </a:endParaRPr>
                    </a:p>
                  </a:txBody>
                  <a:tcPr marL="91425" marR="91425" marT="91425" marB="91425"/>
                </a:tc>
                <a:tc>
                  <a:txBody>
                    <a:bodyPr/>
                    <a:lstStyle/>
                    <a:p>
                      <a:pPr marL="0" lvl="0" indent="0" algn="l" rtl="0">
                        <a:spcBef>
                          <a:spcPts val="0"/>
                        </a:spcBef>
                        <a:spcAft>
                          <a:spcPts val="0"/>
                        </a:spcAft>
                        <a:buNone/>
                      </a:pPr>
                      <a:r>
                        <a:rPr lang="en" sz="1300">
                          <a:solidFill>
                            <a:schemeClr val="dk1"/>
                          </a:solidFill>
                        </a:rPr>
                        <a:t>Data is </a:t>
                      </a:r>
                      <a:r>
                        <a:rPr lang="en" sz="1300">
                          <a:solidFill>
                            <a:schemeClr val="dk1"/>
                          </a:solidFill>
                          <a:latin typeface="Roboto"/>
                          <a:ea typeface="Roboto"/>
                          <a:cs typeface="Roboto"/>
                          <a:sym typeface="Roboto"/>
                        </a:rPr>
                        <a:t>cryptographically secured in blocks</a:t>
                      </a:r>
                      <a:endParaRPr sz="1300">
                        <a:solidFill>
                          <a:schemeClr val="dk1"/>
                        </a:solidFill>
                      </a:endParaRPr>
                    </a:p>
                  </a:txBody>
                  <a:tcPr marL="91425" marR="91425" marT="91425" marB="91425"/>
                </a:tc>
                <a:extLst>
                  <a:ext uri="{0D108BD9-81ED-4DB2-BD59-A6C34878D82A}">
                    <a16:rowId xmlns:a16="http://schemas.microsoft.com/office/drawing/2014/main" val="10002"/>
                  </a:ext>
                </a:extLst>
              </a:tr>
              <a:tr h="715475">
                <a:tc>
                  <a:txBody>
                    <a:bodyPr/>
                    <a:lstStyle/>
                    <a:p>
                      <a:pPr marL="0" lvl="0" indent="0" algn="l" rtl="0">
                        <a:spcBef>
                          <a:spcPts val="0"/>
                        </a:spcBef>
                        <a:spcAft>
                          <a:spcPts val="0"/>
                        </a:spcAft>
                        <a:buNone/>
                      </a:pPr>
                      <a:r>
                        <a:rPr lang="en" sz="1300">
                          <a:solidFill>
                            <a:schemeClr val="dk1"/>
                          </a:solidFill>
                          <a:latin typeface="Roboto"/>
                          <a:ea typeface="Roboto"/>
                          <a:cs typeface="Roboto"/>
                          <a:sym typeface="Roboto"/>
                        </a:rPr>
                        <a:t>Centralized systems might lack transparency, and auditing can be challenging due to limited access to records.</a:t>
                      </a:r>
                      <a:endParaRPr sz="1300">
                        <a:solidFill>
                          <a:schemeClr val="dk1"/>
                        </a:solidFill>
                      </a:endParaRPr>
                    </a:p>
                  </a:txBody>
                  <a:tcPr marL="91425" marR="91425" marT="91425" marB="91425"/>
                </a:tc>
                <a:tc>
                  <a:txBody>
                    <a:bodyPr/>
                    <a:lstStyle/>
                    <a:p>
                      <a:pPr marL="0" lvl="0" indent="0" algn="l" rtl="0">
                        <a:spcBef>
                          <a:spcPts val="0"/>
                        </a:spcBef>
                        <a:spcAft>
                          <a:spcPts val="0"/>
                        </a:spcAft>
                        <a:buNone/>
                      </a:pPr>
                      <a:r>
                        <a:rPr lang="en" sz="1300">
                          <a:solidFill>
                            <a:schemeClr val="dk1"/>
                          </a:solidFill>
                          <a:latin typeface="Roboto"/>
                          <a:ea typeface="Roboto"/>
                          <a:cs typeface="Roboto"/>
                          <a:sym typeface="Roboto"/>
                        </a:rPr>
                        <a:t>Blockchain provides transparency by allowing all participants in the network to view the entire transaction history.</a:t>
                      </a:r>
                      <a:endParaRPr sz="1300">
                        <a:solidFill>
                          <a:schemeClr val="dk1"/>
                        </a:solidFill>
                      </a:endParaRPr>
                    </a:p>
                  </a:txBody>
                  <a:tcPr marL="91425" marR="91425" marT="91425" marB="91425"/>
                </a:tc>
                <a:extLst>
                  <a:ext uri="{0D108BD9-81ED-4DB2-BD59-A6C34878D82A}">
                    <a16:rowId xmlns:a16="http://schemas.microsoft.com/office/drawing/2014/main" val="10003"/>
                  </a:ext>
                </a:extLst>
              </a:tr>
              <a:tr h="683050">
                <a:tc>
                  <a:txBody>
                    <a:bodyPr/>
                    <a:lstStyle/>
                    <a:p>
                      <a:pPr marL="0" lvl="0" indent="0" algn="l" rtl="0">
                        <a:spcBef>
                          <a:spcPts val="0"/>
                        </a:spcBef>
                        <a:spcAft>
                          <a:spcPts val="0"/>
                        </a:spcAft>
                        <a:buNone/>
                      </a:pPr>
                      <a:r>
                        <a:rPr lang="en" sz="1300">
                          <a:solidFill>
                            <a:schemeClr val="dk1"/>
                          </a:solidFill>
                          <a:latin typeface="Roboto"/>
                          <a:ea typeface="Roboto"/>
                          <a:cs typeface="Roboto"/>
                          <a:sym typeface="Roboto"/>
                        </a:rPr>
                        <a:t>contracts and agreements often require intermediaries or legal processes for enforcement.</a:t>
                      </a:r>
                      <a:endParaRPr sz="1300">
                        <a:solidFill>
                          <a:schemeClr val="dk1"/>
                        </a:solidFill>
                      </a:endParaRPr>
                    </a:p>
                  </a:txBody>
                  <a:tcPr marL="91425" marR="91425" marT="91425" marB="91425"/>
                </a:tc>
                <a:tc>
                  <a:txBody>
                    <a:bodyPr/>
                    <a:lstStyle/>
                    <a:p>
                      <a:pPr marL="0" lvl="0" indent="0" algn="l" rtl="0">
                        <a:spcBef>
                          <a:spcPts val="0"/>
                        </a:spcBef>
                        <a:spcAft>
                          <a:spcPts val="0"/>
                        </a:spcAft>
                        <a:buNone/>
                      </a:pPr>
                      <a:r>
                        <a:rPr lang="en" sz="1300">
                          <a:solidFill>
                            <a:schemeClr val="dk1"/>
                          </a:solidFill>
                          <a:latin typeface="Roboto"/>
                          <a:ea typeface="Roboto"/>
                          <a:cs typeface="Roboto"/>
                          <a:sym typeface="Roboto"/>
                        </a:rPr>
                        <a:t>Smart contracts are self-executing contracts with the terms of the agreement directly written into code.</a:t>
                      </a:r>
                      <a:endParaRPr sz="1300">
                        <a:solidFill>
                          <a:schemeClr val="dk1"/>
                        </a:solidFill>
                      </a:endParaRPr>
                    </a:p>
                  </a:txBody>
                  <a:tcPr marL="91425" marR="91425" marT="91425" marB="91425"/>
                </a:tc>
                <a:extLst>
                  <a:ext uri="{0D108BD9-81ED-4DB2-BD59-A6C34878D82A}">
                    <a16:rowId xmlns:a16="http://schemas.microsoft.com/office/drawing/2014/main" val="10004"/>
                  </a:ext>
                </a:extLst>
              </a:tr>
              <a:tr h="589050">
                <a:tc>
                  <a:txBody>
                    <a:bodyPr/>
                    <a:lstStyle/>
                    <a:p>
                      <a:pPr marL="0" lvl="0" indent="0" algn="l" rtl="0">
                        <a:spcBef>
                          <a:spcPts val="0"/>
                        </a:spcBef>
                        <a:spcAft>
                          <a:spcPts val="0"/>
                        </a:spcAft>
                        <a:buNone/>
                      </a:pPr>
                      <a:r>
                        <a:rPr lang="en" sz="1200">
                          <a:solidFill>
                            <a:schemeClr val="dk1"/>
                          </a:solidFill>
                          <a:latin typeface="Roboto"/>
                          <a:ea typeface="Roboto"/>
                          <a:cs typeface="Roboto"/>
                          <a:sym typeface="Roboto"/>
                        </a:rPr>
                        <a:t>Trust is often placed in central authorities</a:t>
                      </a:r>
                      <a:endParaRPr sz="1300">
                        <a:solidFill>
                          <a:schemeClr val="dk1"/>
                        </a:solidFill>
                      </a:endParaRPr>
                    </a:p>
                    <a:p>
                      <a:pPr marL="0" lvl="0" indent="0" algn="l" rtl="0">
                        <a:spcBef>
                          <a:spcPts val="0"/>
                        </a:spcBef>
                        <a:spcAft>
                          <a:spcPts val="0"/>
                        </a:spcAft>
                        <a:buNone/>
                      </a:pPr>
                      <a:endParaRPr sz="1300">
                        <a:solidFill>
                          <a:schemeClr val="dk1"/>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en" sz="1300">
                          <a:solidFill>
                            <a:schemeClr val="dk1"/>
                          </a:solidFill>
                        </a:rPr>
                        <a:t>No </a:t>
                      </a:r>
                      <a:r>
                        <a:rPr lang="en" sz="1200">
                          <a:solidFill>
                            <a:schemeClr val="dk1"/>
                          </a:solidFill>
                          <a:latin typeface="Roboto"/>
                          <a:ea typeface="Roboto"/>
                          <a:cs typeface="Roboto"/>
                          <a:sym typeface="Roboto"/>
                        </a:rPr>
                        <a:t>need for intermediaries. Trust is established through consensus mechanisms and cryptographic verification </a:t>
                      </a:r>
                      <a:endParaRPr sz="1300">
                        <a:solidFill>
                          <a:schemeClr val="dk1"/>
                        </a:solidFill>
                      </a:endParaRPr>
                    </a:p>
                    <a:p>
                      <a:pPr marL="0" lvl="0" indent="0" algn="l" rtl="0">
                        <a:spcBef>
                          <a:spcPts val="0"/>
                        </a:spcBef>
                        <a:spcAft>
                          <a:spcPts val="0"/>
                        </a:spcAft>
                        <a:buNone/>
                      </a:pPr>
                      <a:endParaRPr sz="1300">
                        <a:solidFill>
                          <a:schemeClr val="dk1"/>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2500"/>
              <a:t>Blockchain based decentralized application: Proposed system</a:t>
            </a:r>
            <a:endParaRPr sz="2500"/>
          </a:p>
        </p:txBody>
      </p:sp>
      <p:sp>
        <p:nvSpPr>
          <p:cNvPr id="91" name="Google Shape;91;p19"/>
          <p:cNvSpPr txBox="1">
            <a:spLocks noGrp="1"/>
          </p:cNvSpPr>
          <p:nvPr>
            <p:ph type="body" idx="1"/>
          </p:nvPr>
        </p:nvSpPr>
        <p:spPr>
          <a:xfrm>
            <a:off x="311700" y="1694325"/>
            <a:ext cx="8520600" cy="2226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chemeClr val="dk1"/>
                </a:solidFill>
              </a:rPr>
              <a:t>System is made using following tools &amp; technologies:</a:t>
            </a: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ReactJS - for frontend</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Hardhat - for dapp</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Metamask (sepolia test network) - for transaction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JSON file server - for data storage in file server</a:t>
            </a:r>
            <a:endParaRPr>
              <a:solidFill>
                <a:schemeClr val="dk1"/>
              </a:solidFill>
            </a:endParaRPr>
          </a:p>
          <a:p>
            <a:pPr marL="457200" lvl="0" indent="0" algn="l" rtl="0">
              <a:spcBef>
                <a:spcPts val="1200"/>
              </a:spcBef>
              <a:spcAft>
                <a:spcPts val="1200"/>
              </a:spcAft>
              <a:buNone/>
            </a:pPr>
            <a:r>
              <a:rPr lang="en">
                <a:solidFill>
                  <a:schemeClr val="dk1"/>
                </a:solidFill>
              </a:rPr>
              <a:t>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Phases of the system</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Proposed system have 3 phases:</a:t>
            </a:r>
            <a:endParaRPr>
              <a:solidFill>
                <a:schemeClr val="dk1"/>
              </a:solidFill>
            </a:endParaRPr>
          </a:p>
          <a:p>
            <a:pPr marL="457200" lvl="0" indent="-342900" algn="l" rtl="0">
              <a:spcBef>
                <a:spcPts val="1200"/>
              </a:spcBef>
              <a:spcAft>
                <a:spcPts val="0"/>
              </a:spcAft>
              <a:buClr>
                <a:schemeClr val="dk1"/>
              </a:buClr>
              <a:buSzPts val="1800"/>
              <a:buAutoNum type="arabicPeriod"/>
            </a:pPr>
            <a:r>
              <a:rPr lang="en">
                <a:solidFill>
                  <a:schemeClr val="dk1"/>
                </a:solidFill>
              </a:rPr>
              <a:t>Registration Phase: In this phase, We register vehicle into network</a:t>
            </a:r>
            <a:endParaRPr>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Message dissemination phase: This phase is responsible for communication between registered vehicles.</a:t>
            </a:r>
            <a:endParaRPr>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Display chats phase: This phase display all chats information of given vehicle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Registration phase</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The registerVehicle function allows customers to register their vehicles in the system by taking its details such as ID, coordinates (x and y), speed, acceleration, and heading.</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 This phase has some constraint like vehicle id can not be empty and registered vehicle can not register again.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if input satisfy all above requirements then it will add that vehicle in registeredVehicles array of smart contract and vehicles array of JSON file server</a:t>
            </a:r>
            <a:endParaRPr>
              <a:solidFill>
                <a:schemeClr val="dk1"/>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1330</Words>
  <Application>Microsoft Office PowerPoint</Application>
  <PresentationFormat>On-screen Show (16:9)</PresentationFormat>
  <Paragraphs>115</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Roboto</vt:lpstr>
      <vt:lpstr>Calibri</vt:lpstr>
      <vt:lpstr>Arial</vt:lpstr>
      <vt:lpstr>Simple Dark</vt:lpstr>
      <vt:lpstr>Blockchain based DApp for VANET</vt:lpstr>
      <vt:lpstr>Agenda</vt:lpstr>
      <vt:lpstr>Introduction of VANET</vt:lpstr>
      <vt:lpstr>PowerPoint Presentation</vt:lpstr>
      <vt:lpstr>Security issues and Attack vectors in VANET</vt:lpstr>
      <vt:lpstr>Why Blockchain?</vt:lpstr>
      <vt:lpstr>Blockchain based decentralized application: Proposed system</vt:lpstr>
      <vt:lpstr>Phases of the system</vt:lpstr>
      <vt:lpstr>Registration phase</vt:lpstr>
      <vt:lpstr>PowerPoint Presentation</vt:lpstr>
      <vt:lpstr>Message dissemination phase</vt:lpstr>
      <vt:lpstr>PowerPoint Presentation</vt:lpstr>
      <vt:lpstr>Display chat phase</vt:lpstr>
      <vt:lpstr>PowerPoint Presentation</vt:lpstr>
      <vt:lpstr>Result: Performance and Security analysis</vt:lpstr>
      <vt:lpstr>Result: Performance and Security analysis </vt:lpstr>
      <vt:lpstr>Result: Performance and Security analysis  </vt:lpstr>
      <vt:lpstr>Future work </vt:lpstr>
      <vt:lpstr>Conclusion</vt:lpstr>
      <vt:lpstr>References</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DApp for VANET</dc:title>
  <cp:lastModifiedBy>Dhruva</cp:lastModifiedBy>
  <cp:revision>1</cp:revision>
  <dcterms:modified xsi:type="dcterms:W3CDTF">2024-02-29T10:40:38Z</dcterms:modified>
</cp:coreProperties>
</file>