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89" r:id="rId5"/>
    <p:sldId id="286" r:id="rId6"/>
    <p:sldId id="280" r:id="rId7"/>
    <p:sldId id="298" r:id="rId8"/>
    <p:sldId id="268" r:id="rId9"/>
    <p:sldId id="299" r:id="rId10"/>
    <p:sldId id="306" r:id="rId11"/>
    <p:sldId id="302" r:id="rId12"/>
    <p:sldId id="307" r:id="rId13"/>
    <p:sldId id="308" r:id="rId14"/>
    <p:sldId id="304" r:id="rId15"/>
    <p:sldId id="309" r:id="rId16"/>
    <p:sldId id="310" r:id="rId17"/>
    <p:sldId id="311" r:id="rId18"/>
    <p:sldId id="312" r:id="rId19"/>
    <p:sldId id="315"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86"/>
    <a:srgbClr val="006B7A"/>
    <a:srgbClr val="0090A2"/>
    <a:srgbClr val="EA3650"/>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033" autoAdjust="0"/>
  </p:normalViewPr>
  <p:slideViewPr>
    <p:cSldViewPr snapToGrid="0">
      <p:cViewPr varScale="1">
        <p:scale>
          <a:sx n="65" d="100"/>
          <a:sy n="65" d="100"/>
        </p:scale>
        <p:origin x="936" y="78"/>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GRADE</c:v>
                </c:pt>
              </c:strCache>
            </c:strRef>
          </c:tx>
          <c:spPr>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EF69-4944-B6BA-5C0F2F8C0514}"/>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EF69-4944-B6BA-5C0F2F8C0514}"/>
              </c:ext>
            </c:extLst>
          </c:dPt>
          <c:cat>
            <c:strRef>
              <c:f>Sheet1!$A$2:$A$3</c:f>
              <c:strCache>
                <c:ptCount val="2"/>
                <c:pt idx="0">
                  <c:v>A</c:v>
                </c:pt>
                <c:pt idx="1">
                  <c:v>OTHER</c:v>
                </c:pt>
              </c:strCache>
            </c:strRef>
          </c:cat>
          <c:val>
            <c:numRef>
              <c:f>Sheet1!$B$2:$B$3</c:f>
              <c:numCache>
                <c:formatCode>General</c:formatCode>
                <c:ptCount val="2"/>
                <c:pt idx="0">
                  <c:v>22</c:v>
                </c:pt>
                <c:pt idx="1">
                  <c:v>78</c:v>
                </c:pt>
              </c:numCache>
            </c:numRef>
          </c:val>
          <c:extLst>
            <c:ext xmlns:c16="http://schemas.microsoft.com/office/drawing/2014/chart" uri="{C3380CC4-5D6E-409C-BE32-E72D297353CC}">
              <c16:uniqueId val="{00000004-EF69-4944-B6BA-5C0F2F8C0514}"/>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36027797208936"/>
          <c:y val="0.10938685652320336"/>
          <c:w val="0.59528011926979663"/>
          <c:h val="0.75934891564895257"/>
        </c:manualLayout>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6CEB-481D-A7AA-E0D8309A70DE}"/>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6CEB-481D-A7AA-E0D8309A70DE}"/>
              </c:ext>
            </c:extLst>
          </c:dPt>
          <c:cat>
            <c:strRef>
              <c:f>Sheet1!$A$2:$A$3</c:f>
              <c:strCache>
                <c:ptCount val="2"/>
                <c:pt idx="0">
                  <c:v>B</c:v>
                </c:pt>
                <c:pt idx="1">
                  <c:v>OTHER</c:v>
                </c:pt>
              </c:strCache>
            </c:strRef>
          </c:cat>
          <c:val>
            <c:numRef>
              <c:f>Sheet1!$B$2:$B$3</c:f>
              <c:numCache>
                <c:formatCode>General</c:formatCode>
                <c:ptCount val="2"/>
                <c:pt idx="0">
                  <c:v>30</c:v>
                </c:pt>
                <c:pt idx="1">
                  <c:v>78</c:v>
                </c:pt>
              </c:numCache>
            </c:numRef>
          </c:val>
          <c:extLst>
            <c:ext xmlns:c16="http://schemas.microsoft.com/office/drawing/2014/chart" uri="{C3380CC4-5D6E-409C-BE32-E72D297353CC}">
              <c16:uniqueId val="{00000004-6CEB-481D-A7AA-E0D8309A70DE}"/>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GRADE</c:v>
                </c:pt>
              </c:strCache>
            </c:strRef>
          </c:tx>
          <c:spPr>
            <a:solidFill>
              <a:schemeClr val="tx1"/>
            </a:solidFill>
            <a:ln>
              <a:solidFill>
                <a:schemeClr val="tx2"/>
              </a:solidFill>
            </a:ln>
          </c:spPr>
          <c:dPt>
            <c:idx val="0"/>
            <c:bubble3D val="0"/>
            <c:spPr>
              <a:solidFill>
                <a:schemeClr val="tx1"/>
              </a:solidFill>
              <a:ln w="19050">
                <a:solidFill>
                  <a:schemeClr val="tx2"/>
                </a:solidFill>
              </a:ln>
              <a:effectLst/>
            </c:spPr>
            <c:extLst>
              <c:ext xmlns:c16="http://schemas.microsoft.com/office/drawing/2014/chart" uri="{C3380CC4-5D6E-409C-BE32-E72D297353CC}">
                <c16:uniqueId val="{00000001-E1E8-4C65-A82F-874D05F1A1AD}"/>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E1E8-4C65-A82F-874D05F1A1AD}"/>
              </c:ext>
            </c:extLst>
          </c:dPt>
          <c:cat>
            <c:strRef>
              <c:f>Sheet1!$A$2:$A$3</c:f>
              <c:strCache>
                <c:ptCount val="2"/>
                <c:pt idx="0">
                  <c:v>C</c:v>
                </c:pt>
                <c:pt idx="1">
                  <c:v>OTHER</c:v>
                </c:pt>
              </c:strCache>
            </c:strRef>
          </c:cat>
          <c:val>
            <c:numRef>
              <c:f>Sheet1!$B$2:$B$3</c:f>
              <c:numCache>
                <c:formatCode>General</c:formatCode>
                <c:ptCount val="2"/>
                <c:pt idx="0">
                  <c:v>21</c:v>
                </c:pt>
                <c:pt idx="1">
                  <c:v>79</c:v>
                </c:pt>
              </c:numCache>
            </c:numRef>
          </c:val>
          <c:extLst>
            <c:ext xmlns:c16="http://schemas.microsoft.com/office/drawing/2014/chart" uri="{C3380CC4-5D6E-409C-BE32-E72D297353CC}">
              <c16:uniqueId val="{00000004-E1E8-4C65-A82F-874D05F1A1AD}"/>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7607072658405"/>
          <c:y val="0.11735279051677898"/>
          <c:w val="0.59528011926979663"/>
          <c:h val="0.75934891564895257"/>
        </c:manualLayout>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904A-417C-A8DA-B197451600B8}"/>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904A-417C-A8DA-B197451600B8}"/>
              </c:ext>
            </c:extLst>
          </c:dPt>
          <c:cat>
            <c:strRef>
              <c:f>Sheet1!$A$2:$A$3</c:f>
              <c:strCache>
                <c:ptCount val="2"/>
                <c:pt idx="0">
                  <c:v>A</c:v>
                </c:pt>
                <c:pt idx="1">
                  <c:v>OTHER</c:v>
                </c:pt>
              </c:strCache>
            </c:strRef>
          </c:cat>
          <c:val>
            <c:numRef>
              <c:f>Sheet1!$B$2:$B$3</c:f>
              <c:numCache>
                <c:formatCode>General</c:formatCode>
                <c:ptCount val="2"/>
                <c:pt idx="0">
                  <c:v>14</c:v>
                </c:pt>
                <c:pt idx="1">
                  <c:v>78</c:v>
                </c:pt>
              </c:numCache>
            </c:numRef>
          </c:val>
          <c:extLst>
            <c:ext xmlns:c16="http://schemas.microsoft.com/office/drawing/2014/chart" uri="{C3380CC4-5D6E-409C-BE32-E72D297353CC}">
              <c16:uniqueId val="{00000004-904A-417C-A8DA-B197451600B8}"/>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31519403178972"/>
          <c:y val="0.12433084285987638"/>
          <c:w val="0.58337030295743175"/>
          <c:h val="0.75133831428024722"/>
        </c:manualLayout>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3B3E-456E-9E32-CFADAD1772EF}"/>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3B3E-456E-9E32-CFADAD1772EF}"/>
              </c:ext>
            </c:extLst>
          </c:dPt>
          <c:cat>
            <c:strRef>
              <c:f>Sheet1!$A$2:$A$3</c:f>
              <c:strCache>
                <c:ptCount val="2"/>
                <c:pt idx="0">
                  <c:v>E</c:v>
                </c:pt>
                <c:pt idx="1">
                  <c:v>OTHER</c:v>
                </c:pt>
              </c:strCache>
            </c:strRef>
          </c:cat>
          <c:val>
            <c:numRef>
              <c:f>Sheet1!$B$2:$B$3</c:f>
              <c:numCache>
                <c:formatCode>General</c:formatCode>
                <c:ptCount val="2"/>
                <c:pt idx="0">
                  <c:v>9</c:v>
                </c:pt>
                <c:pt idx="1">
                  <c:v>91</c:v>
                </c:pt>
              </c:numCache>
            </c:numRef>
          </c:val>
          <c:extLst>
            <c:ext xmlns:c16="http://schemas.microsoft.com/office/drawing/2014/chart" uri="{C3380CC4-5D6E-409C-BE32-E72D297353CC}">
              <c16:uniqueId val="{00000004-3B3E-456E-9E32-CFADAD1772EF}"/>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19050">
                <a:solidFill>
                  <a:schemeClr val="tx2"/>
                </a:solidFill>
              </a:ln>
              <a:effectLst/>
            </c:spPr>
            <c:extLst>
              <c:ext xmlns:c16="http://schemas.microsoft.com/office/drawing/2014/chart" uri="{C3380CC4-5D6E-409C-BE32-E72D297353CC}">
                <c16:uniqueId val="{00000001-9368-4C04-9003-ADC1A1B6281F}"/>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9368-4C04-9003-ADC1A1B6281F}"/>
              </c:ext>
            </c:extLst>
          </c:dPt>
          <c:cat>
            <c:strRef>
              <c:f>Sheet1!$A$2:$A$3</c:f>
              <c:strCache>
                <c:ptCount val="2"/>
                <c:pt idx="0">
                  <c:v>F</c:v>
                </c:pt>
                <c:pt idx="1">
                  <c:v>OTHER</c:v>
                </c:pt>
              </c:strCache>
            </c:strRef>
          </c:cat>
          <c:val>
            <c:numRef>
              <c:f>Sheet1!$B$2:$B$3</c:f>
              <c:numCache>
                <c:formatCode>General</c:formatCode>
                <c:ptCount val="2"/>
                <c:pt idx="0">
                  <c:v>3</c:v>
                </c:pt>
                <c:pt idx="1">
                  <c:v>97</c:v>
                </c:pt>
              </c:numCache>
            </c:numRef>
          </c:val>
          <c:extLst>
            <c:ext xmlns:c16="http://schemas.microsoft.com/office/drawing/2014/chart" uri="{C3380CC4-5D6E-409C-BE32-E72D297353CC}">
              <c16:uniqueId val="{00000004-9368-4C04-9003-ADC1A1B6281F}"/>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20984299924642"/>
          <c:y val="0.1203255421755237"/>
          <c:w val="0.59528011926979663"/>
          <c:h val="0.75934891564895257"/>
        </c:manualLayout>
      </c:layout>
      <c:doughnutChart>
        <c:varyColors val="1"/>
        <c:ser>
          <c:idx val="0"/>
          <c:order val="0"/>
          <c:tx>
            <c:strRef>
              <c:f>Sheet1!$B$1</c:f>
              <c:strCache>
                <c:ptCount val="1"/>
                <c:pt idx="0">
                  <c:v>GRADE</c:v>
                </c:pt>
              </c:strCache>
            </c:strRef>
          </c:tx>
          <c:spPr>
            <a:solidFill>
              <a:schemeClr val="bg2"/>
            </a:solidFill>
            <a:ln>
              <a:solidFill>
                <a:schemeClr val="bg2"/>
              </a:solidFill>
            </a:ln>
          </c:spPr>
          <c:dPt>
            <c:idx val="0"/>
            <c:bubble3D val="0"/>
            <c:spPr>
              <a:solidFill>
                <a:schemeClr val="tx2"/>
              </a:solidFill>
              <a:ln w="3175">
                <a:solidFill>
                  <a:schemeClr val="tx2"/>
                </a:solidFill>
              </a:ln>
              <a:effectLst/>
            </c:spPr>
            <c:extLst>
              <c:ext xmlns:c16="http://schemas.microsoft.com/office/drawing/2014/chart" uri="{C3380CC4-5D6E-409C-BE32-E72D297353CC}">
                <c16:uniqueId val="{00000001-E00C-4050-8872-067AEA025513}"/>
              </c:ext>
            </c:extLst>
          </c:dPt>
          <c:dPt>
            <c:idx val="1"/>
            <c:bubble3D val="0"/>
            <c:spPr>
              <a:solidFill>
                <a:schemeClr val="bg2"/>
              </a:solidFill>
              <a:ln w="19050">
                <a:solidFill>
                  <a:schemeClr val="bg2"/>
                </a:solidFill>
              </a:ln>
              <a:effectLst/>
            </c:spPr>
            <c:extLst>
              <c:ext xmlns:c16="http://schemas.microsoft.com/office/drawing/2014/chart" uri="{C3380CC4-5D6E-409C-BE32-E72D297353CC}">
                <c16:uniqueId val="{00000003-E00C-4050-8872-067AEA025513}"/>
              </c:ext>
            </c:extLst>
          </c:dPt>
          <c:cat>
            <c:strRef>
              <c:f>Sheet1!$A$2:$A$3</c:f>
              <c:strCache>
                <c:ptCount val="2"/>
                <c:pt idx="0">
                  <c:v>A</c:v>
                </c:pt>
                <c:pt idx="1">
                  <c:v>OTHER</c:v>
                </c:pt>
              </c:strCache>
            </c:strRef>
          </c:cat>
          <c:val>
            <c:numRef>
              <c:f>Sheet1!$B$2:$B$3</c:f>
              <c:numCache>
                <c:formatCode>General</c:formatCode>
                <c:ptCount val="2"/>
                <c:pt idx="0">
                  <c:v>1</c:v>
                </c:pt>
                <c:pt idx="1">
                  <c:v>99</c:v>
                </c:pt>
              </c:numCache>
            </c:numRef>
          </c:val>
          <c:extLst>
            <c:ext xmlns:c16="http://schemas.microsoft.com/office/drawing/2014/chart" uri="{C3380CC4-5D6E-409C-BE32-E72D297353CC}">
              <c16:uniqueId val="{00000004-E00C-4050-8872-067AEA025513}"/>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28-Sep-23</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28-Sep-23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373888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226386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28-Sep-23</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28-Sep-23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63328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28-Sep-23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564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28-Sep-23</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28-Sep-23</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28-Sep-23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28-Sep-23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28-Sep-23</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28-Sep-23</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28-Sep-23</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28-Sep-23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28-Sep-23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 id="2147483662"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scibit.com/announcement/mysql/" TargetMode="External"/><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entrepreneur.com/article/24821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400" dirty="0">
                <a:solidFill>
                  <a:schemeClr val="bg1">
                    <a:lumMod val="95000"/>
                  </a:schemeClr>
                </a:solidFill>
                <a:latin typeface="Gill Sans MT" panose="020B0502020104020203" pitchFamily="34" charset="0"/>
              </a:rPr>
              <a:t>Bank Analytics</a:t>
            </a:r>
            <a:br>
              <a:rPr lang="en-US" sz="5000" dirty="0">
                <a:solidFill>
                  <a:schemeClr val="bg1"/>
                </a:solidFill>
                <a:latin typeface="Gill Sans MT" panose="020B0502020104020203" pitchFamily="34" charset="0"/>
              </a:rPr>
            </a:br>
            <a:endParaRPr lang="en-US" sz="5000" dirty="0">
              <a:solidFill>
                <a:schemeClr val="bg1"/>
              </a:solidFill>
              <a:latin typeface="Gill Sans MT" panose="020B0502020104020203" pitchFamily="34" charset="0"/>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8" name="TextBox 7">
            <a:extLst>
              <a:ext uri="{FF2B5EF4-FFF2-40B4-BE49-F238E27FC236}">
                <a16:creationId xmlns:a16="http://schemas.microsoft.com/office/drawing/2014/main" id="{0B758283-F165-C0A1-468D-799EED726886}"/>
              </a:ext>
            </a:extLst>
          </p:cNvPr>
          <p:cNvSpPr txBox="1"/>
          <p:nvPr/>
        </p:nvSpPr>
        <p:spPr>
          <a:xfrm>
            <a:off x="3329863" y="3283108"/>
            <a:ext cx="6097554" cy="400110"/>
          </a:xfrm>
          <a:prstGeom prst="rect">
            <a:avLst/>
          </a:prstGeom>
          <a:noFill/>
        </p:spPr>
        <p:txBody>
          <a:bodyPr wrap="square">
            <a:spAutoFit/>
          </a:bodyPr>
          <a:lstStyle/>
          <a:p>
            <a:r>
              <a:rPr lang="en-US" dirty="0">
                <a:solidFill>
                  <a:schemeClr val="bg1">
                    <a:lumMod val="95000"/>
                  </a:schemeClr>
                </a:solidFill>
                <a:effectLst/>
                <a:latin typeface="Söhne"/>
              </a:rPr>
              <a:t>"A Closer Look at Banking Data: Analysis and </a:t>
            </a:r>
            <a:r>
              <a:rPr lang="en-US" sz="2000" dirty="0">
                <a:solidFill>
                  <a:schemeClr val="bg1">
                    <a:lumMod val="95000"/>
                  </a:schemeClr>
                </a:solidFill>
                <a:effectLst/>
                <a:latin typeface="Söhne"/>
              </a:rPr>
              <a:t>Strategies</a:t>
            </a:r>
            <a:r>
              <a:rPr lang="en-US" dirty="0">
                <a:solidFill>
                  <a:schemeClr val="bg1">
                    <a:lumMod val="95000"/>
                  </a:schemeClr>
                </a:solidFill>
                <a:effectLst/>
                <a:latin typeface="Söhne"/>
              </a:rPr>
              <a:t>"</a:t>
            </a:r>
            <a:endParaRPr lang="en-US" dirty="0">
              <a:solidFill>
                <a:schemeClr val="bg1">
                  <a:lumMod val="95000"/>
                </a:schemeClr>
              </a:solidFill>
            </a:endParaRPr>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FF648D-03EA-77AA-95D6-ABB4623E92F3}"/>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5" name="Title 1">
            <a:extLst>
              <a:ext uri="{FF2B5EF4-FFF2-40B4-BE49-F238E27FC236}">
                <a16:creationId xmlns:a16="http://schemas.microsoft.com/office/drawing/2014/main" id="{1924CB4E-B937-F9FD-42B0-FB78AB81DFAB}"/>
              </a:ext>
            </a:extLst>
          </p:cNvPr>
          <p:cNvSpPr>
            <a:spLocks noGrp="1"/>
          </p:cNvSpPr>
          <p:nvPr>
            <p:ph type="title"/>
          </p:nvPr>
        </p:nvSpPr>
        <p:spPr>
          <a:xfrm>
            <a:off x="150818" y="88490"/>
            <a:ext cx="9563452" cy="1012723"/>
          </a:xfrm>
        </p:spPr>
        <p:txBody>
          <a:bodyPr>
            <a:normAutofit/>
          </a:bodyPr>
          <a:lstStyle/>
          <a:p>
            <a:r>
              <a:rPr lang="en-US" sz="3200" dirty="0"/>
              <a:t>KPI 4</a:t>
            </a:r>
            <a:br>
              <a:rPr lang="en-US" sz="3200" dirty="0"/>
            </a:br>
            <a:r>
              <a:rPr lang="en-US" sz="3200" dirty="0"/>
              <a:t>Month wise Loan Status</a:t>
            </a:r>
            <a:endParaRPr lang="en-IN" sz="3200" dirty="0"/>
          </a:p>
        </p:txBody>
      </p:sp>
      <p:sp>
        <p:nvSpPr>
          <p:cNvPr id="6" name="object 27" descr="Beige rectangle">
            <a:extLst>
              <a:ext uri="{FF2B5EF4-FFF2-40B4-BE49-F238E27FC236}">
                <a16:creationId xmlns:a16="http://schemas.microsoft.com/office/drawing/2014/main" id="{AC21D4F0-9C81-D1BB-732A-BB6F5134EC6A}"/>
              </a:ext>
            </a:extLst>
          </p:cNvPr>
          <p:cNvSpPr/>
          <p:nvPr/>
        </p:nvSpPr>
        <p:spPr>
          <a:xfrm flipV="1">
            <a:off x="124834" y="941025"/>
            <a:ext cx="6590598" cy="160187"/>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7" name="Picture 6">
            <a:extLst>
              <a:ext uri="{FF2B5EF4-FFF2-40B4-BE49-F238E27FC236}">
                <a16:creationId xmlns:a16="http://schemas.microsoft.com/office/drawing/2014/main" id="{889BB457-163A-A213-6DAB-09B0DD0B6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 y="1843904"/>
            <a:ext cx="6721930" cy="3464458"/>
          </a:xfrm>
          <a:prstGeom prst="rect">
            <a:avLst/>
          </a:prstGeom>
        </p:spPr>
      </p:pic>
      <p:sp>
        <p:nvSpPr>
          <p:cNvPr id="8" name="Rectangle 7">
            <a:extLst>
              <a:ext uri="{FF2B5EF4-FFF2-40B4-BE49-F238E27FC236}">
                <a16:creationId xmlns:a16="http://schemas.microsoft.com/office/drawing/2014/main" id="{CEA91F32-C93F-94CC-6A82-59294FC06C9D}"/>
              </a:ext>
            </a:extLst>
          </p:cNvPr>
          <p:cNvSpPr/>
          <p:nvPr/>
        </p:nvSpPr>
        <p:spPr>
          <a:xfrm>
            <a:off x="6941574" y="0"/>
            <a:ext cx="5250426" cy="6858000"/>
          </a:xfrm>
          <a:prstGeom prst="rect">
            <a:avLst/>
          </a:prstGeom>
          <a:solidFill>
            <a:srgbClr val="007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
            <a:extLst>
              <a:ext uri="{FF2B5EF4-FFF2-40B4-BE49-F238E27FC236}">
                <a16:creationId xmlns:a16="http://schemas.microsoft.com/office/drawing/2014/main" id="{DE9ADA59-3D67-4EE8-30CD-2805843D29F4}"/>
              </a:ext>
            </a:extLst>
          </p:cNvPr>
          <p:cNvSpPr txBox="1">
            <a:spLocks/>
          </p:cNvSpPr>
          <p:nvPr/>
        </p:nvSpPr>
        <p:spPr>
          <a:xfrm>
            <a:off x="7098890" y="533133"/>
            <a:ext cx="5093110" cy="14908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solidFill>
                  <a:schemeClr val="bg1"/>
                </a:solidFill>
                <a:latin typeface="Century" panose="02040604050505020304" pitchFamily="18" charset="0"/>
              </a:rPr>
              <a:t>The visualization shows three loan statuses: Charged Off, Current, and Fully Paid, with December having the highest number of Fully Paid accounts and January having the lowest.</a:t>
            </a:r>
            <a:endParaRPr lang="en-IN" dirty="0">
              <a:solidFill>
                <a:schemeClr val="bg1"/>
              </a:solidFill>
              <a:latin typeface="Century" panose="02040604050505020304" pitchFamily="18" charset="0"/>
            </a:endParaRPr>
          </a:p>
        </p:txBody>
      </p:sp>
      <p:sp>
        <p:nvSpPr>
          <p:cNvPr id="10" name="Picture Placeholder 5">
            <a:extLst>
              <a:ext uri="{FF2B5EF4-FFF2-40B4-BE49-F238E27FC236}">
                <a16:creationId xmlns:a16="http://schemas.microsoft.com/office/drawing/2014/main" id="{9D6D0C8D-8DBD-5CC9-A545-D976AC5FE292}"/>
              </a:ext>
            </a:extLst>
          </p:cNvPr>
          <p:cNvSpPr txBox="1">
            <a:spLocks/>
          </p:cNvSpPr>
          <p:nvPr/>
        </p:nvSpPr>
        <p:spPr>
          <a:xfrm>
            <a:off x="7109726" y="175823"/>
            <a:ext cx="1817963" cy="2733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Observation :</a:t>
            </a:r>
            <a:endParaRPr lang="en-IN" b="1" dirty="0">
              <a:solidFill>
                <a:srgbClr val="FFFF00"/>
              </a:solidFill>
            </a:endParaRPr>
          </a:p>
        </p:txBody>
      </p:sp>
      <p:sp>
        <p:nvSpPr>
          <p:cNvPr id="11" name="Text Placeholder 7">
            <a:extLst>
              <a:ext uri="{FF2B5EF4-FFF2-40B4-BE49-F238E27FC236}">
                <a16:creationId xmlns:a16="http://schemas.microsoft.com/office/drawing/2014/main" id="{0522959C-E725-0BA0-2F64-E403A6D3EE28}"/>
              </a:ext>
            </a:extLst>
          </p:cNvPr>
          <p:cNvSpPr txBox="1">
            <a:spLocks/>
          </p:cNvSpPr>
          <p:nvPr/>
        </p:nvSpPr>
        <p:spPr>
          <a:xfrm>
            <a:off x="7109726" y="2639261"/>
            <a:ext cx="5093110" cy="187374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solidFill>
                  <a:schemeClr val="bg1"/>
                </a:solidFill>
                <a:latin typeface="Century" panose="02040604050505020304" pitchFamily="18" charset="0"/>
              </a:rPr>
              <a:t>Understanding monthly loan variations is crucial for managing and strategizing, and investigating factors like external economic events or operational changes can optimize loan management and customer engagement strategies.</a:t>
            </a:r>
            <a:endParaRPr lang="en-IN" dirty="0">
              <a:solidFill>
                <a:schemeClr val="bg1"/>
              </a:solidFill>
              <a:latin typeface="Century" panose="02040604050505020304" pitchFamily="18" charset="0"/>
            </a:endParaRPr>
          </a:p>
        </p:txBody>
      </p:sp>
      <p:sp>
        <p:nvSpPr>
          <p:cNvPr id="12" name="Picture Placeholder 8">
            <a:extLst>
              <a:ext uri="{FF2B5EF4-FFF2-40B4-BE49-F238E27FC236}">
                <a16:creationId xmlns:a16="http://schemas.microsoft.com/office/drawing/2014/main" id="{F42FE4D9-23F9-0B75-01D8-B0A7F3FC66DF}"/>
              </a:ext>
            </a:extLst>
          </p:cNvPr>
          <p:cNvSpPr txBox="1">
            <a:spLocks/>
          </p:cNvSpPr>
          <p:nvPr/>
        </p:nvSpPr>
        <p:spPr>
          <a:xfrm>
            <a:off x="7276874" y="4735744"/>
            <a:ext cx="1886790" cy="2942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Conclusion :</a:t>
            </a:r>
            <a:endParaRPr lang="en-IN" b="1" dirty="0">
              <a:solidFill>
                <a:srgbClr val="FFFF00"/>
              </a:solidFill>
            </a:endParaRPr>
          </a:p>
        </p:txBody>
      </p:sp>
      <p:sp>
        <p:nvSpPr>
          <p:cNvPr id="13" name="Text Placeholder 9">
            <a:extLst>
              <a:ext uri="{FF2B5EF4-FFF2-40B4-BE49-F238E27FC236}">
                <a16:creationId xmlns:a16="http://schemas.microsoft.com/office/drawing/2014/main" id="{B1C0874C-9CF8-77C1-D205-E3629C5952DD}"/>
              </a:ext>
            </a:extLst>
          </p:cNvPr>
          <p:cNvSpPr txBox="1">
            <a:spLocks/>
          </p:cNvSpPr>
          <p:nvPr/>
        </p:nvSpPr>
        <p:spPr>
          <a:xfrm>
            <a:off x="7178550" y="5128332"/>
            <a:ext cx="4894188" cy="16854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solidFill>
                  <a:schemeClr val="bg1"/>
                </a:solidFill>
                <a:latin typeface="Century" panose="02040604050505020304" pitchFamily="18" charset="0"/>
              </a:rPr>
              <a:t>The visual representation reveals fluctuating loan status accounts over 12 months, with December having the highest number of Fully Paid accounts and January having the lowest.</a:t>
            </a:r>
            <a:endParaRPr lang="en-IN" dirty="0">
              <a:solidFill>
                <a:schemeClr val="bg1"/>
              </a:solidFill>
              <a:latin typeface="Century" panose="02040604050505020304" pitchFamily="18" charset="0"/>
            </a:endParaRPr>
          </a:p>
        </p:txBody>
      </p:sp>
      <p:sp>
        <p:nvSpPr>
          <p:cNvPr id="14" name="Picture Placeholder 12">
            <a:extLst>
              <a:ext uri="{FF2B5EF4-FFF2-40B4-BE49-F238E27FC236}">
                <a16:creationId xmlns:a16="http://schemas.microsoft.com/office/drawing/2014/main" id="{062C4D6C-6984-8E62-70A9-31A863EA281A}"/>
              </a:ext>
            </a:extLst>
          </p:cNvPr>
          <p:cNvSpPr txBox="1">
            <a:spLocks/>
          </p:cNvSpPr>
          <p:nvPr/>
        </p:nvSpPr>
        <p:spPr>
          <a:xfrm>
            <a:off x="7178550" y="2218664"/>
            <a:ext cx="1680313" cy="3951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Suggestion :</a:t>
            </a:r>
          </a:p>
          <a:p>
            <a:endParaRPr lang="en-IN" dirty="0">
              <a:solidFill>
                <a:srgbClr val="FFFF00"/>
              </a:solidFill>
            </a:endParaRPr>
          </a:p>
        </p:txBody>
      </p:sp>
      <p:pic>
        <p:nvPicPr>
          <p:cNvPr id="3" name="Picture 2">
            <a:extLst>
              <a:ext uri="{FF2B5EF4-FFF2-40B4-BE49-F238E27FC236}">
                <a16:creationId xmlns:a16="http://schemas.microsoft.com/office/drawing/2014/main" id="{09AE6DEF-1AA6-CC0A-C48D-C4AC35D47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944" y="5537404"/>
            <a:ext cx="3276600" cy="266700"/>
          </a:xfrm>
          <a:prstGeom prst="rect">
            <a:avLst/>
          </a:prstGeom>
        </p:spPr>
      </p:pic>
    </p:spTree>
    <p:extLst>
      <p:ext uri="{BB962C8B-B14F-4D97-AF65-F5344CB8AC3E}">
        <p14:creationId xmlns:p14="http://schemas.microsoft.com/office/powerpoint/2010/main" val="322672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1BD5-6030-03EA-5EF2-5FA85E0E95F3}"/>
              </a:ext>
            </a:extLst>
          </p:cNvPr>
          <p:cNvSpPr>
            <a:spLocks noGrp="1"/>
          </p:cNvSpPr>
          <p:nvPr>
            <p:ph type="title"/>
          </p:nvPr>
        </p:nvSpPr>
        <p:spPr>
          <a:xfrm>
            <a:off x="103961" y="88490"/>
            <a:ext cx="4969681" cy="1791413"/>
          </a:xfrm>
        </p:spPr>
        <p:txBody>
          <a:bodyPr>
            <a:noAutofit/>
          </a:bodyPr>
          <a:lstStyle/>
          <a:p>
            <a:r>
              <a:rPr lang="en-US" dirty="0"/>
              <a:t>KPI 5</a:t>
            </a:r>
            <a:br>
              <a:rPr lang="en-US" dirty="0"/>
            </a:br>
            <a:r>
              <a:rPr lang="en-US" dirty="0"/>
              <a:t>Home Ownership VS Last Payment Date Status</a:t>
            </a:r>
            <a:endParaRPr lang="en-IN" dirty="0"/>
          </a:p>
        </p:txBody>
      </p:sp>
      <p:sp>
        <p:nvSpPr>
          <p:cNvPr id="3" name="Text Placeholder 2">
            <a:extLst>
              <a:ext uri="{FF2B5EF4-FFF2-40B4-BE49-F238E27FC236}">
                <a16:creationId xmlns:a16="http://schemas.microsoft.com/office/drawing/2014/main" id="{E80E78DD-40EC-B274-5643-9653C89475D1}"/>
              </a:ext>
            </a:extLst>
          </p:cNvPr>
          <p:cNvSpPr>
            <a:spLocks noGrp="1"/>
          </p:cNvSpPr>
          <p:nvPr>
            <p:ph type="body" sz="half" idx="2"/>
          </p:nvPr>
        </p:nvSpPr>
        <p:spPr>
          <a:xfrm>
            <a:off x="7118359" y="603905"/>
            <a:ext cx="4707601" cy="1302111"/>
          </a:xfrm>
        </p:spPr>
        <p:txBody>
          <a:bodyPr>
            <a:normAutofit/>
          </a:bodyPr>
          <a:lstStyle/>
          <a:p>
            <a:pPr>
              <a:lnSpc>
                <a:spcPct val="150000"/>
              </a:lnSpc>
            </a:pPr>
            <a:r>
              <a:rPr lang="en-US" b="0" i="0" dirty="0">
                <a:solidFill>
                  <a:schemeClr val="bg1"/>
                </a:solidFill>
                <a:effectLst/>
                <a:latin typeface="Century" panose="02040604050505020304" pitchFamily="18" charset="0"/>
              </a:rPr>
              <a:t>The bar plot shows three types of home ownership: mortgage, own, and rent, with 2013 being the highest and 2008 the lowest.</a:t>
            </a:r>
            <a:endParaRPr lang="en-IN" dirty="0">
              <a:solidFill>
                <a:schemeClr val="bg1"/>
              </a:solidFill>
              <a:latin typeface="Century" panose="02040604050505020304" pitchFamily="18" charset="0"/>
            </a:endParaRPr>
          </a:p>
        </p:txBody>
      </p:sp>
      <p:sp>
        <p:nvSpPr>
          <p:cNvPr id="4" name="Slide Number Placeholder 3">
            <a:extLst>
              <a:ext uri="{FF2B5EF4-FFF2-40B4-BE49-F238E27FC236}">
                <a16:creationId xmlns:a16="http://schemas.microsoft.com/office/drawing/2014/main" id="{A156817F-9DFD-A020-2A66-7931C9ADFB71}"/>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6" name="Picture Placeholder 5">
            <a:extLst>
              <a:ext uri="{FF2B5EF4-FFF2-40B4-BE49-F238E27FC236}">
                <a16:creationId xmlns:a16="http://schemas.microsoft.com/office/drawing/2014/main" id="{75423D4B-734B-D91C-3AF1-6B4255D55603}"/>
              </a:ext>
            </a:extLst>
          </p:cNvPr>
          <p:cNvSpPr>
            <a:spLocks noGrp="1"/>
          </p:cNvSpPr>
          <p:nvPr>
            <p:ph type="pic" sz="quarter" idx="19"/>
          </p:nvPr>
        </p:nvSpPr>
        <p:spPr>
          <a:xfrm>
            <a:off x="5402209" y="1093706"/>
            <a:ext cx="1716150" cy="395180"/>
          </a:xfrm>
        </p:spPr>
        <p:txBody>
          <a:bodyPr>
            <a:normAutofit/>
          </a:bodyPr>
          <a:lstStyle/>
          <a:p>
            <a:r>
              <a:rPr lang="en-US" sz="1600" b="1" dirty="0">
                <a:solidFill>
                  <a:srgbClr val="FFFF00"/>
                </a:solidFill>
              </a:rPr>
              <a:t>Observation :</a:t>
            </a:r>
            <a:endParaRPr lang="en-IN" sz="1600" b="1" dirty="0">
              <a:solidFill>
                <a:srgbClr val="FFFF00"/>
              </a:solidFill>
            </a:endParaRPr>
          </a:p>
        </p:txBody>
      </p:sp>
      <p:sp>
        <p:nvSpPr>
          <p:cNvPr id="8" name="Text Placeholder 7">
            <a:extLst>
              <a:ext uri="{FF2B5EF4-FFF2-40B4-BE49-F238E27FC236}">
                <a16:creationId xmlns:a16="http://schemas.microsoft.com/office/drawing/2014/main" id="{C8C6BD58-D464-6985-EABF-1681049C2259}"/>
              </a:ext>
            </a:extLst>
          </p:cNvPr>
          <p:cNvSpPr>
            <a:spLocks noGrp="1"/>
          </p:cNvSpPr>
          <p:nvPr>
            <p:ph type="body" sz="half" idx="23"/>
          </p:nvPr>
        </p:nvSpPr>
        <p:spPr>
          <a:xfrm>
            <a:off x="7118359" y="2002819"/>
            <a:ext cx="4911407" cy="2489937"/>
          </a:xfrm>
        </p:spPr>
        <p:txBody>
          <a:bodyPr>
            <a:noAutofit/>
          </a:bodyPr>
          <a:lstStyle/>
          <a:p>
            <a:pPr>
              <a:lnSpc>
                <a:spcPct val="150000"/>
              </a:lnSpc>
            </a:pPr>
            <a:r>
              <a:rPr lang="en-US" b="0" i="0" dirty="0">
                <a:solidFill>
                  <a:schemeClr val="bg1"/>
                </a:solidFill>
                <a:effectLst/>
                <a:latin typeface="Century" panose="02040604050505020304" pitchFamily="18" charset="0"/>
              </a:rPr>
              <a:t>Understanding housing trends requires analyzing fluctuations in home ownership, examining underlying factors like economic conditions, government policies, and demographic shifts, to make informed decisions.</a:t>
            </a:r>
            <a:endParaRPr lang="en-IN" dirty="0">
              <a:solidFill>
                <a:schemeClr val="bg1"/>
              </a:solidFill>
              <a:latin typeface="Century" panose="02040604050505020304" pitchFamily="18" charset="0"/>
            </a:endParaRPr>
          </a:p>
        </p:txBody>
      </p:sp>
      <p:sp>
        <p:nvSpPr>
          <p:cNvPr id="9" name="Picture Placeholder 8">
            <a:extLst>
              <a:ext uri="{FF2B5EF4-FFF2-40B4-BE49-F238E27FC236}">
                <a16:creationId xmlns:a16="http://schemas.microsoft.com/office/drawing/2014/main" id="{4EBC2545-8B4B-0CA4-9C90-C456CA6A577A}"/>
              </a:ext>
            </a:extLst>
          </p:cNvPr>
          <p:cNvSpPr>
            <a:spLocks noGrp="1"/>
          </p:cNvSpPr>
          <p:nvPr>
            <p:ph type="pic" sz="quarter" idx="24"/>
          </p:nvPr>
        </p:nvSpPr>
        <p:spPr>
          <a:xfrm>
            <a:off x="5558225" y="4898571"/>
            <a:ext cx="1560134" cy="395180"/>
          </a:xfrm>
        </p:spPr>
        <p:txBody>
          <a:bodyPr>
            <a:noAutofit/>
          </a:bodyPr>
          <a:lstStyle/>
          <a:p>
            <a:r>
              <a:rPr lang="en-US" sz="1600" b="1" dirty="0">
                <a:solidFill>
                  <a:srgbClr val="FFFF00"/>
                </a:solidFill>
              </a:rPr>
              <a:t>Conclusion :</a:t>
            </a:r>
            <a:endParaRPr lang="en-IN" sz="1600" b="1" dirty="0">
              <a:solidFill>
                <a:srgbClr val="FFFF00"/>
              </a:solidFill>
            </a:endParaRPr>
          </a:p>
        </p:txBody>
      </p:sp>
      <p:sp>
        <p:nvSpPr>
          <p:cNvPr id="10" name="Text Placeholder 9">
            <a:extLst>
              <a:ext uri="{FF2B5EF4-FFF2-40B4-BE49-F238E27FC236}">
                <a16:creationId xmlns:a16="http://schemas.microsoft.com/office/drawing/2014/main" id="{AF0EDB0B-E147-E251-7BD3-83E9AC152F88}"/>
              </a:ext>
            </a:extLst>
          </p:cNvPr>
          <p:cNvSpPr>
            <a:spLocks noGrp="1"/>
          </p:cNvSpPr>
          <p:nvPr>
            <p:ph type="body" sz="half" idx="25"/>
          </p:nvPr>
        </p:nvSpPr>
        <p:spPr>
          <a:xfrm>
            <a:off x="7235257" y="4282104"/>
            <a:ext cx="4705828" cy="2045043"/>
          </a:xfrm>
        </p:spPr>
        <p:txBody>
          <a:bodyPr>
            <a:normAutofit/>
          </a:bodyPr>
          <a:lstStyle/>
          <a:p>
            <a:pPr>
              <a:lnSpc>
                <a:spcPct val="150000"/>
              </a:lnSpc>
            </a:pPr>
            <a:r>
              <a:rPr lang="en-US" b="0" i="0" dirty="0">
                <a:solidFill>
                  <a:schemeClr val="bg1"/>
                </a:solidFill>
                <a:effectLst/>
                <a:latin typeface="Century" panose="02040604050505020304" pitchFamily="18" charset="0"/>
              </a:rPr>
              <a:t>The bar plot reveals the dynamic nature of home ownership from 2008 to 2016, with 2013's peak indicating a housing boom and 2008's lower figure possibly due to the global financial crisis.</a:t>
            </a:r>
            <a:endParaRPr lang="en-IN" dirty="0">
              <a:solidFill>
                <a:schemeClr val="bg1"/>
              </a:solidFill>
              <a:latin typeface="Century" panose="02040604050505020304" pitchFamily="18" charset="0"/>
            </a:endParaRPr>
          </a:p>
        </p:txBody>
      </p:sp>
      <p:sp>
        <p:nvSpPr>
          <p:cNvPr id="11" name="object 27" descr="Beige rectangle">
            <a:extLst>
              <a:ext uri="{FF2B5EF4-FFF2-40B4-BE49-F238E27FC236}">
                <a16:creationId xmlns:a16="http://schemas.microsoft.com/office/drawing/2014/main" id="{CD102693-E5E4-510B-D1C9-5DB2490D3539}"/>
              </a:ext>
            </a:extLst>
          </p:cNvPr>
          <p:cNvSpPr/>
          <p:nvPr/>
        </p:nvSpPr>
        <p:spPr>
          <a:xfrm flipV="1">
            <a:off x="103960" y="1701273"/>
            <a:ext cx="4458207" cy="17862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3" name="Picture Placeholder 12">
            <a:extLst>
              <a:ext uri="{FF2B5EF4-FFF2-40B4-BE49-F238E27FC236}">
                <a16:creationId xmlns:a16="http://schemas.microsoft.com/office/drawing/2014/main" id="{D69FD475-A99A-233F-0B4F-5DD7262D796B}"/>
              </a:ext>
            </a:extLst>
          </p:cNvPr>
          <p:cNvSpPr>
            <a:spLocks noGrp="1"/>
          </p:cNvSpPr>
          <p:nvPr>
            <p:ph type="pic" sz="quarter" idx="22"/>
          </p:nvPr>
        </p:nvSpPr>
        <p:spPr>
          <a:xfrm>
            <a:off x="5558225" y="2798548"/>
            <a:ext cx="1560134" cy="395180"/>
          </a:xfrm>
        </p:spPr>
        <p:txBody>
          <a:bodyPr>
            <a:normAutofit/>
          </a:bodyPr>
          <a:lstStyle/>
          <a:p>
            <a:r>
              <a:rPr lang="en-US" sz="1600" b="1" dirty="0">
                <a:solidFill>
                  <a:srgbClr val="FFFF00"/>
                </a:solidFill>
              </a:rPr>
              <a:t>Suggestion :</a:t>
            </a:r>
          </a:p>
          <a:p>
            <a:endParaRPr lang="en-IN" sz="1600" dirty="0">
              <a:solidFill>
                <a:srgbClr val="FFFF00"/>
              </a:solidFill>
            </a:endParaRPr>
          </a:p>
        </p:txBody>
      </p:sp>
      <p:pic>
        <p:nvPicPr>
          <p:cNvPr id="5" name="Picture 4">
            <a:extLst>
              <a:ext uri="{FF2B5EF4-FFF2-40B4-BE49-F238E27FC236}">
                <a16:creationId xmlns:a16="http://schemas.microsoft.com/office/drawing/2014/main" id="{382EE13F-122F-A9E0-56CE-12E38BA07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7185"/>
            <a:ext cx="5277394" cy="3605348"/>
          </a:xfrm>
          <a:prstGeom prst="rect">
            <a:avLst/>
          </a:prstGeom>
        </p:spPr>
      </p:pic>
      <p:pic>
        <p:nvPicPr>
          <p:cNvPr id="7" name="Picture 6">
            <a:extLst>
              <a:ext uri="{FF2B5EF4-FFF2-40B4-BE49-F238E27FC236}">
                <a16:creationId xmlns:a16="http://schemas.microsoft.com/office/drawing/2014/main" id="{9B6354E8-4174-6CD9-7DD0-9E649C50A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15" y="5999252"/>
            <a:ext cx="4467849" cy="238158"/>
          </a:xfrm>
          <a:prstGeom prst="rect">
            <a:avLst/>
          </a:prstGeom>
        </p:spPr>
      </p:pic>
    </p:spTree>
    <p:extLst>
      <p:ext uri="{BB962C8B-B14F-4D97-AF65-F5344CB8AC3E}">
        <p14:creationId xmlns:p14="http://schemas.microsoft.com/office/powerpoint/2010/main" val="390706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3C88B5-E028-AA59-5B45-61C1B32AB463}"/>
              </a:ext>
            </a:extLst>
          </p:cNvPr>
          <p:cNvSpPr>
            <a:spLocks noGrp="1"/>
          </p:cNvSpPr>
          <p:nvPr>
            <p:ph type="sldNum" sz="quarter" idx="12"/>
          </p:nvPr>
        </p:nvSpPr>
        <p:spPr/>
        <p:txBody>
          <a:bodyPr/>
          <a:lstStyle/>
          <a:p>
            <a:fld id="{82EE24B5-652C-4DB5-B7C3-B5BBEC1280B1}" type="slidenum">
              <a:rPr lang="en-US" noProof="0" smtClean="0"/>
              <a:t>12</a:t>
            </a:fld>
            <a:endParaRPr lang="en-US" noProof="0"/>
          </a:p>
        </p:txBody>
      </p:sp>
      <p:pic>
        <p:nvPicPr>
          <p:cNvPr id="3" name="Picture 2">
            <a:extLst>
              <a:ext uri="{FF2B5EF4-FFF2-40B4-BE49-F238E27FC236}">
                <a16:creationId xmlns:a16="http://schemas.microsoft.com/office/drawing/2014/main" id="{E239D22F-B5DD-B362-8712-35C7AE58ECAA}"/>
              </a:ext>
            </a:extLst>
          </p:cNvPr>
          <p:cNvPicPr>
            <a:picLocks noChangeAspect="1"/>
          </p:cNvPicPr>
          <p:nvPr/>
        </p:nvPicPr>
        <p:blipFill>
          <a:blip r:embed="rId2"/>
          <a:stretch>
            <a:fillRect/>
          </a:stretch>
        </p:blipFill>
        <p:spPr>
          <a:xfrm>
            <a:off x="5365485" y="141518"/>
            <a:ext cx="849082" cy="849082"/>
          </a:xfrm>
          <a:prstGeom prst="rect">
            <a:avLst/>
          </a:prstGeom>
        </p:spPr>
      </p:pic>
      <p:pic>
        <p:nvPicPr>
          <p:cNvPr id="5" name="Picture 4">
            <a:extLst>
              <a:ext uri="{FF2B5EF4-FFF2-40B4-BE49-F238E27FC236}">
                <a16:creationId xmlns:a16="http://schemas.microsoft.com/office/drawing/2014/main" id="{A8413B47-0480-8CB8-5458-DD412A89C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32" y="1135626"/>
            <a:ext cx="11887200" cy="5580856"/>
          </a:xfrm>
          <a:prstGeom prst="rect">
            <a:avLst/>
          </a:prstGeom>
        </p:spPr>
      </p:pic>
    </p:spTree>
    <p:extLst>
      <p:ext uri="{BB962C8B-B14F-4D97-AF65-F5344CB8AC3E}">
        <p14:creationId xmlns:p14="http://schemas.microsoft.com/office/powerpoint/2010/main" val="235446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A13EEA-7CED-45FA-A233-D4474ABB56C7}"/>
              </a:ext>
            </a:extLst>
          </p:cNvPr>
          <p:cNvSpPr>
            <a:spLocks noGrp="1"/>
          </p:cNvSpPr>
          <p:nvPr>
            <p:ph type="sldNum" sz="quarter" idx="12"/>
          </p:nvPr>
        </p:nvSpPr>
        <p:spPr/>
        <p:txBody>
          <a:bodyPr/>
          <a:lstStyle/>
          <a:p>
            <a:fld id="{82EE24B5-652C-4DB5-B7C3-B5BBEC1280B1}" type="slidenum">
              <a:rPr lang="en-US" noProof="0" smtClean="0"/>
              <a:t>13</a:t>
            </a:fld>
            <a:endParaRPr lang="en-US" noProof="0"/>
          </a:p>
        </p:txBody>
      </p:sp>
      <p:pic>
        <p:nvPicPr>
          <p:cNvPr id="3" name="Picture 2">
            <a:extLst>
              <a:ext uri="{FF2B5EF4-FFF2-40B4-BE49-F238E27FC236}">
                <a16:creationId xmlns:a16="http://schemas.microsoft.com/office/drawing/2014/main" id="{6C652F1B-9252-9A47-DBBC-389513E1D6E5}"/>
              </a:ext>
            </a:extLst>
          </p:cNvPr>
          <p:cNvPicPr>
            <a:picLocks noChangeAspect="1"/>
          </p:cNvPicPr>
          <p:nvPr/>
        </p:nvPicPr>
        <p:blipFill>
          <a:blip r:embed="rId2"/>
          <a:stretch>
            <a:fillRect/>
          </a:stretch>
        </p:blipFill>
        <p:spPr>
          <a:xfrm>
            <a:off x="4576972" y="85752"/>
            <a:ext cx="2413764" cy="499850"/>
          </a:xfrm>
          <a:prstGeom prst="rect">
            <a:avLst/>
          </a:prstGeom>
        </p:spPr>
      </p:pic>
      <p:pic>
        <p:nvPicPr>
          <p:cNvPr id="5" name="Picture 4">
            <a:extLst>
              <a:ext uri="{FF2B5EF4-FFF2-40B4-BE49-F238E27FC236}">
                <a16:creationId xmlns:a16="http://schemas.microsoft.com/office/drawing/2014/main" id="{127992B0-3DA0-DE5C-0EA8-A458A7939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65" y="660413"/>
            <a:ext cx="11316595" cy="6111835"/>
          </a:xfrm>
          <a:prstGeom prst="rect">
            <a:avLst/>
          </a:prstGeom>
        </p:spPr>
      </p:pic>
    </p:spTree>
    <p:extLst>
      <p:ext uri="{BB962C8B-B14F-4D97-AF65-F5344CB8AC3E}">
        <p14:creationId xmlns:p14="http://schemas.microsoft.com/office/powerpoint/2010/main" val="220146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D5618B-72A6-1DB1-0A6C-3751FBA7C8CD}"/>
              </a:ext>
            </a:extLst>
          </p:cNvPr>
          <p:cNvSpPr>
            <a:spLocks noGrp="1"/>
          </p:cNvSpPr>
          <p:nvPr>
            <p:ph type="sldNum" sz="quarter" idx="12"/>
          </p:nvPr>
        </p:nvSpPr>
        <p:spPr/>
        <p:txBody>
          <a:bodyPr/>
          <a:lstStyle/>
          <a:p>
            <a:fld id="{82EE24B5-652C-4DB5-B7C3-B5BBEC1280B1}" type="slidenum">
              <a:rPr lang="en-US" noProof="0" smtClean="0"/>
              <a:t>14</a:t>
            </a:fld>
            <a:endParaRPr lang="en-US" noProof="0"/>
          </a:p>
        </p:txBody>
      </p:sp>
      <p:pic>
        <p:nvPicPr>
          <p:cNvPr id="3" name="Picture 2">
            <a:extLst>
              <a:ext uri="{FF2B5EF4-FFF2-40B4-BE49-F238E27FC236}">
                <a16:creationId xmlns:a16="http://schemas.microsoft.com/office/drawing/2014/main" id="{7A6EE187-5055-ABC8-5DC5-38157DDC36B8}"/>
              </a:ext>
            </a:extLst>
          </p:cNvPr>
          <p:cNvPicPr>
            <a:picLocks noChangeAspect="1"/>
          </p:cNvPicPr>
          <p:nvPr/>
        </p:nvPicPr>
        <p:blipFill>
          <a:blip r:embed="rId2"/>
          <a:stretch>
            <a:fillRect/>
          </a:stretch>
        </p:blipFill>
        <p:spPr>
          <a:xfrm>
            <a:off x="4439112" y="-137651"/>
            <a:ext cx="2187829" cy="1093915"/>
          </a:xfrm>
          <a:prstGeom prst="rect">
            <a:avLst/>
          </a:prstGeom>
        </p:spPr>
      </p:pic>
      <p:pic>
        <p:nvPicPr>
          <p:cNvPr id="4" name="Picture 3">
            <a:extLst>
              <a:ext uri="{FF2B5EF4-FFF2-40B4-BE49-F238E27FC236}">
                <a16:creationId xmlns:a16="http://schemas.microsoft.com/office/drawing/2014/main" id="{A019561F-02B7-4A9C-3093-F5E5B7748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40" y="956264"/>
            <a:ext cx="11648979" cy="5690113"/>
          </a:xfrm>
          <a:prstGeom prst="rect">
            <a:avLst/>
          </a:prstGeom>
        </p:spPr>
      </p:pic>
    </p:spTree>
    <p:extLst>
      <p:ext uri="{BB962C8B-B14F-4D97-AF65-F5344CB8AC3E}">
        <p14:creationId xmlns:p14="http://schemas.microsoft.com/office/powerpoint/2010/main" val="394364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CB3635-3A15-421F-9E64-6804F4AAAA7D}"/>
              </a:ext>
            </a:extLst>
          </p:cNvPr>
          <p:cNvSpPr>
            <a:spLocks noGrp="1"/>
          </p:cNvSpPr>
          <p:nvPr>
            <p:ph type="sldNum" sz="quarter" idx="12"/>
          </p:nvPr>
        </p:nvSpPr>
        <p:spPr/>
        <p:txBody>
          <a:bodyPr/>
          <a:lstStyle/>
          <a:p>
            <a:fld id="{82EE24B5-652C-4DB5-B7C3-B5BBEC1280B1}" type="slidenum">
              <a:rPr lang="en-US" noProof="0" smtClean="0"/>
              <a:t>15</a:t>
            </a:fld>
            <a:endParaRPr lang="en-US" noProof="0"/>
          </a:p>
        </p:txBody>
      </p:sp>
      <p:pic>
        <p:nvPicPr>
          <p:cNvPr id="5" name="Picture 4">
            <a:extLst>
              <a:ext uri="{FF2B5EF4-FFF2-40B4-BE49-F238E27FC236}">
                <a16:creationId xmlns:a16="http://schemas.microsoft.com/office/drawing/2014/main" id="{84AB6074-350D-9061-8298-1D5B892054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46240" y="58994"/>
            <a:ext cx="1425063" cy="633361"/>
          </a:xfrm>
          <a:prstGeom prst="rect">
            <a:avLst/>
          </a:prstGeom>
        </p:spPr>
      </p:pic>
      <p:pic>
        <p:nvPicPr>
          <p:cNvPr id="9" name="Picture 8">
            <a:extLst>
              <a:ext uri="{FF2B5EF4-FFF2-40B4-BE49-F238E27FC236}">
                <a16:creationId xmlns:a16="http://schemas.microsoft.com/office/drawing/2014/main" id="{B00AE359-9EA7-2A11-1108-B41D6A346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040" y="837653"/>
            <a:ext cx="11459920" cy="5884067"/>
          </a:xfrm>
          <a:prstGeom prst="rect">
            <a:avLst/>
          </a:prstGeom>
        </p:spPr>
      </p:pic>
    </p:spTree>
    <p:extLst>
      <p:ext uri="{BB962C8B-B14F-4D97-AF65-F5344CB8AC3E}">
        <p14:creationId xmlns:p14="http://schemas.microsoft.com/office/powerpoint/2010/main" val="324259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3055"/>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normAutofit/>
          </a:bodyPr>
          <a:lstStyle/>
          <a:p>
            <a:r>
              <a:rPr lang="en-US" sz="6000" b="1" dirty="0">
                <a:solidFill>
                  <a:schemeClr val="accent6">
                    <a:lumMod val="60000"/>
                    <a:lumOff val="40000"/>
                  </a:schemeClr>
                </a:solidFill>
              </a:rPr>
              <a:t>Conclusion</a:t>
            </a:r>
            <a:endParaRPr lang="en-US" sz="6000" dirty="0">
              <a:solidFill>
                <a:schemeClr val="accent6">
                  <a:lumMod val="60000"/>
                  <a:lumOff val="40000"/>
                </a:schemeClr>
              </a:solidFill>
            </a:endParaRPr>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16</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flipV="1">
            <a:off x="870284" y="1219200"/>
            <a:ext cx="4163270" cy="156618"/>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3" name="TextBox 2">
            <a:extLst>
              <a:ext uri="{FF2B5EF4-FFF2-40B4-BE49-F238E27FC236}">
                <a16:creationId xmlns:a16="http://schemas.microsoft.com/office/drawing/2014/main" id="{A982761B-EF3C-1A5E-2702-0624BD0D0E66}"/>
              </a:ext>
            </a:extLst>
          </p:cNvPr>
          <p:cNvSpPr txBox="1"/>
          <p:nvPr/>
        </p:nvSpPr>
        <p:spPr>
          <a:xfrm>
            <a:off x="806116" y="2112719"/>
            <a:ext cx="10437272" cy="2340513"/>
          </a:xfrm>
          <a:prstGeom prst="rect">
            <a:avLst/>
          </a:prstGeom>
          <a:noFill/>
        </p:spPr>
        <p:txBody>
          <a:bodyPr wrap="square" rtlCol="0">
            <a:spAutoFit/>
          </a:bodyPr>
          <a:lstStyle/>
          <a:p>
            <a:pPr algn="just">
              <a:lnSpc>
                <a:spcPct val="150000"/>
              </a:lnSpc>
            </a:pPr>
            <a:r>
              <a:rPr lang="en-US" sz="2000" b="0" i="0" dirty="0">
                <a:solidFill>
                  <a:srgbClr val="D1D5DB"/>
                </a:solidFill>
                <a:effectLst/>
                <a:latin typeface="Century" panose="02040604050505020304" pitchFamily="18" charset="0"/>
              </a:rPr>
              <a:t>We use data analysis to find important insights from dashboards and reports, helping organizations make smart decisions. By looking at key indicators in finance data, we enable precise and strategic choices, revealing current operations and ensuring business health. This data-driven approach keeps businesses adaptable and confident in a changing world.</a:t>
            </a:r>
            <a:endParaRPr lang="en-US" sz="2000" dirty="0">
              <a:solidFill>
                <a:schemeClr val="bg1"/>
              </a:solidFill>
              <a:latin typeface="Century" panose="02040604050505020304" pitchFamily="18" charset="0"/>
            </a:endParaRPr>
          </a:p>
        </p:txBody>
      </p:sp>
    </p:spTree>
    <p:extLst>
      <p:ext uri="{BB962C8B-B14F-4D97-AF65-F5344CB8AC3E}">
        <p14:creationId xmlns:p14="http://schemas.microsoft.com/office/powerpoint/2010/main" val="2049483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5D0859-4280-8E63-CA58-44B80CB0EB1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14" name="object 3" descr="People with documents">
            <a:extLst>
              <a:ext uri="{FF2B5EF4-FFF2-40B4-BE49-F238E27FC236}">
                <a16:creationId xmlns:a16="http://schemas.microsoft.com/office/drawing/2014/main" id="{1470D160-A413-7DEE-D567-CAB0042B151F}"/>
              </a:ext>
            </a:extLst>
          </p:cNvPr>
          <p:cNvSpPr/>
          <p:nvPr/>
        </p:nvSpPr>
        <p:spPr>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16" name="TextBox 15">
            <a:extLst>
              <a:ext uri="{FF2B5EF4-FFF2-40B4-BE49-F238E27FC236}">
                <a16:creationId xmlns:a16="http://schemas.microsoft.com/office/drawing/2014/main" id="{36711ED3-EF02-8FEA-3A2D-C40007BEE976}"/>
              </a:ext>
            </a:extLst>
          </p:cNvPr>
          <p:cNvSpPr txBox="1"/>
          <p:nvPr/>
        </p:nvSpPr>
        <p:spPr>
          <a:xfrm>
            <a:off x="3333136" y="5046095"/>
            <a:ext cx="6096000" cy="1200329"/>
          </a:xfrm>
          <a:prstGeom prst="rect">
            <a:avLst/>
          </a:prstGeom>
          <a:noFill/>
        </p:spPr>
        <p:txBody>
          <a:bodyPr wrap="square">
            <a:spAutoFit/>
          </a:bodyPr>
          <a:lstStyle/>
          <a:p>
            <a:r>
              <a:rPr lang="en-US" sz="7200" dirty="0">
                <a:solidFill>
                  <a:schemeClr val="accent1">
                    <a:lumMod val="75000"/>
                  </a:schemeClr>
                </a:solidFill>
                <a:latin typeface="+mj-lt"/>
              </a:rPr>
              <a:t>THANK YOU!</a:t>
            </a:r>
            <a:endParaRPr lang="en-IN" sz="7200" dirty="0">
              <a:solidFill>
                <a:schemeClr val="accent1">
                  <a:lumMod val="75000"/>
                </a:schemeClr>
              </a:solidFill>
              <a:latin typeface="+mj-lt"/>
            </a:endParaRPr>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499735" y="1664970"/>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096000" y="1951275"/>
            <a:ext cx="5165558" cy="833856"/>
          </a:xfrm>
        </p:spPr>
        <p:txBody>
          <a:bodyPr/>
          <a:lstStyle/>
          <a:p>
            <a:r>
              <a:rPr lang="en-US" dirty="0">
                <a:solidFill>
                  <a:schemeClr val="bg1"/>
                </a:solidFill>
                <a:latin typeface="Gill Sans MT" panose="020B0502020104020203" pitchFamily="34" charset="0"/>
              </a:rPr>
              <a:t>Group No. 4</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096000" y="26926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096000" y="2949946"/>
            <a:ext cx="5181600" cy="20782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b="1" dirty="0">
                <a:solidFill>
                  <a:schemeClr val="bg1"/>
                </a:solidFill>
                <a:latin typeface="Century" panose="02040604050505020304" pitchFamily="18" charset="0"/>
              </a:rPr>
              <a:t>Dhruva Darshan C</a:t>
            </a:r>
          </a:p>
          <a:p>
            <a:pPr marL="342900" indent="-342900">
              <a:buFont typeface="+mj-lt"/>
              <a:buAutoNum type="arabicPeriod"/>
            </a:pPr>
            <a:r>
              <a:rPr lang="en-US" b="1" dirty="0">
                <a:solidFill>
                  <a:schemeClr val="bg1"/>
                </a:solidFill>
                <a:latin typeface="Century" panose="02040604050505020304" pitchFamily="18" charset="0"/>
              </a:rPr>
              <a:t>Shivarathri Karthik</a:t>
            </a:r>
          </a:p>
          <a:p>
            <a:pPr marL="342900" indent="-342900">
              <a:buFont typeface="+mj-lt"/>
              <a:buAutoNum type="arabicPeriod"/>
            </a:pPr>
            <a:r>
              <a:rPr lang="en-US" b="1" dirty="0">
                <a:solidFill>
                  <a:schemeClr val="bg1"/>
                </a:solidFill>
                <a:latin typeface="Century" panose="02040604050505020304" pitchFamily="18" charset="0"/>
              </a:rPr>
              <a:t>Adla Malasri</a:t>
            </a:r>
          </a:p>
          <a:p>
            <a:pPr marL="342900" indent="-342900">
              <a:buFont typeface="+mj-lt"/>
              <a:buAutoNum type="arabicPeriod"/>
            </a:pPr>
            <a:r>
              <a:rPr lang="en-US" b="1" dirty="0">
                <a:solidFill>
                  <a:schemeClr val="bg1"/>
                </a:solidFill>
                <a:latin typeface="Century" panose="02040604050505020304" pitchFamily="18" charset="0"/>
              </a:rPr>
              <a:t>Lakshmi RS </a:t>
            </a:r>
          </a:p>
          <a:p>
            <a:pPr marL="342900" indent="-342900">
              <a:buFont typeface="+mj-lt"/>
              <a:buAutoNum type="arabicPeriod"/>
            </a:pPr>
            <a:r>
              <a:rPr lang="en-US" b="1" dirty="0">
                <a:solidFill>
                  <a:schemeClr val="bg1"/>
                </a:solidFill>
                <a:latin typeface="Century" panose="02040604050505020304" pitchFamily="18" charset="0"/>
              </a:rPr>
              <a:t>Shubham Kumar</a:t>
            </a:r>
          </a:p>
          <a:p>
            <a:pPr marL="342900" indent="-342900">
              <a:buFont typeface="+mj-lt"/>
              <a:buAutoNum type="arabicPeriod"/>
            </a:pPr>
            <a:r>
              <a:rPr lang="en-US" b="1" dirty="0">
                <a:solidFill>
                  <a:schemeClr val="bg1"/>
                </a:solidFill>
                <a:latin typeface="Century" panose="02040604050505020304" pitchFamily="18" charset="0"/>
              </a:rPr>
              <a:t>Lingala Sai Teja Goud</a:t>
            </a:r>
          </a:p>
          <a:p>
            <a:pPr marL="342900" indent="-342900">
              <a:buFont typeface="+mj-lt"/>
              <a:buAutoNum type="arabicPeriod"/>
            </a:pPr>
            <a:endParaRPr lang="en-US" b="1" dirty="0">
              <a:solidFill>
                <a:schemeClr val="bg1"/>
              </a:solidFill>
              <a:latin typeface="Century" panose="02040604050505020304" pitchFamily="18" charset="0"/>
            </a:endParaRPr>
          </a:p>
          <a:p>
            <a:pPr marL="0" indent="0">
              <a:buNone/>
            </a:pPr>
            <a:endParaRPr lang="en-US" b="1" dirty="0">
              <a:solidFill>
                <a:schemeClr val="bg1"/>
              </a:solidFill>
              <a:latin typeface="Century" panose="02040604050505020304" pitchFamily="18" charset="0"/>
            </a:endParaRPr>
          </a:p>
          <a:p>
            <a:pPr marL="0" indent="0">
              <a:buNone/>
            </a:pPr>
            <a:endParaRPr lang="en-US" sz="600" i="1" spc="-25" dirty="0">
              <a:solidFill>
                <a:schemeClr val="bg2">
                  <a:lumMod val="20000"/>
                  <a:lumOff val="80000"/>
                </a:schemeClr>
              </a:solidFill>
              <a:latin typeface="Century" panose="02040604050505020304" pitchFamily="18" charset="0"/>
              <a:cs typeface="Arial"/>
            </a:endParaRPr>
          </a:p>
        </p:txBody>
      </p:sp>
      <p:pic>
        <p:nvPicPr>
          <p:cNvPr id="10" name="Picture 9">
            <a:extLst>
              <a:ext uri="{FF2B5EF4-FFF2-40B4-BE49-F238E27FC236}">
                <a16:creationId xmlns:a16="http://schemas.microsoft.com/office/drawing/2014/main" id="{9F16A812-A6C7-2710-2AC1-F36A107AD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 y="0"/>
            <a:ext cx="5392384" cy="6863144"/>
          </a:xfrm>
          <a:prstGeom prst="rect">
            <a:avLst/>
          </a:prstGeom>
        </p:spPr>
      </p:pic>
      <p:sp>
        <p:nvSpPr>
          <p:cNvPr id="11" name="object 3" descr="People with documents">
            <a:extLst>
              <a:ext uri="{FF2B5EF4-FFF2-40B4-BE49-F238E27FC236}">
                <a16:creationId xmlns:a16="http://schemas.microsoft.com/office/drawing/2014/main" id="{042FF80D-156D-6C01-DF74-56D3FA8E8181}"/>
              </a:ext>
            </a:extLst>
          </p:cNvPr>
          <p:cNvSpPr/>
          <p:nvPr/>
        </p:nvSpPr>
        <p:spPr>
          <a:xfrm>
            <a:off x="2540" y="0"/>
            <a:ext cx="5386414"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pic>
        <p:nvPicPr>
          <p:cNvPr id="13" name="Picture 12">
            <a:extLst>
              <a:ext uri="{FF2B5EF4-FFF2-40B4-BE49-F238E27FC236}">
                <a16:creationId xmlns:a16="http://schemas.microsoft.com/office/drawing/2014/main" id="{EEECFB1E-8ED0-F82A-ACD7-317380EFA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544" y="143714"/>
            <a:ext cx="1988709" cy="894919"/>
          </a:xfrm>
          <a:prstGeom prst="rect">
            <a:avLst/>
          </a:prstGeom>
        </p:spPr>
      </p:pic>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normAutofit/>
          </a:bodyPr>
          <a:lstStyle/>
          <a:p>
            <a:r>
              <a:rPr lang="en-US" sz="6000" dirty="0">
                <a:solidFill>
                  <a:schemeClr val="bg1"/>
                </a:solidFill>
              </a:rPr>
              <a:t>Project Objective</a:t>
            </a:r>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flipV="1">
            <a:off x="870284" y="1330099"/>
            <a:ext cx="6692566"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3" name="TextBox 2">
            <a:extLst>
              <a:ext uri="{FF2B5EF4-FFF2-40B4-BE49-F238E27FC236}">
                <a16:creationId xmlns:a16="http://schemas.microsoft.com/office/drawing/2014/main" id="{A982761B-EF3C-1A5E-2702-0624BD0D0E66}"/>
              </a:ext>
            </a:extLst>
          </p:cNvPr>
          <p:cNvSpPr txBox="1"/>
          <p:nvPr/>
        </p:nvSpPr>
        <p:spPr>
          <a:xfrm>
            <a:off x="1388688" y="1265938"/>
            <a:ext cx="10437272" cy="4324774"/>
          </a:xfrm>
          <a:prstGeom prst="rect">
            <a:avLst/>
          </a:prstGeom>
          <a:noFill/>
        </p:spPr>
        <p:txBody>
          <a:bodyPr wrap="square" rtlCol="0" anchor="ctr">
            <a:spAutoFit/>
          </a:bodyPr>
          <a:lstStyle/>
          <a:p>
            <a:pPr marL="0" indent="0">
              <a:lnSpc>
                <a:spcPct val="150000"/>
              </a:lnSpc>
              <a:buNone/>
            </a:pPr>
            <a:endParaRPr lang="en-US" sz="1800" dirty="0">
              <a:latin typeface="Century" panose="02040604050505020304" pitchFamily="18" charset="0"/>
            </a:endParaRPr>
          </a:p>
          <a:p>
            <a:pPr algn="just">
              <a:lnSpc>
                <a:spcPct val="150000"/>
              </a:lnSpc>
            </a:pPr>
            <a:r>
              <a:rPr lang="en-US" sz="2400" b="0" i="0" dirty="0">
                <a:solidFill>
                  <a:schemeClr val="bg1"/>
                </a:solidFill>
                <a:effectLst/>
                <a:latin typeface="Century" panose="02040604050505020304" pitchFamily="18" charset="0"/>
              </a:rPr>
              <a:t>The Bank Loan of Customers project involved analyzing the growth of a</a:t>
            </a:r>
            <a:r>
              <a:rPr lang="en-US" sz="2400" dirty="0">
                <a:solidFill>
                  <a:schemeClr val="bg1"/>
                </a:solidFill>
                <a:latin typeface="Century" panose="02040604050505020304" pitchFamily="18" charset="0"/>
              </a:rPr>
              <a:t>   </a:t>
            </a:r>
            <a:r>
              <a:rPr lang="en-US" sz="2400" b="0" i="0" dirty="0">
                <a:solidFill>
                  <a:schemeClr val="bg1"/>
                </a:solidFill>
                <a:effectLst/>
                <a:latin typeface="Century" panose="02040604050505020304" pitchFamily="18" charset="0"/>
              </a:rPr>
              <a:t>bank's loans over a period of years using two datasets with 39k rows each.</a:t>
            </a:r>
          </a:p>
          <a:p>
            <a:pPr marL="342900" indent="-342900" algn="just">
              <a:lnSpc>
                <a:spcPct val="150000"/>
              </a:lnSpc>
              <a:buFont typeface="Courier New" panose="02070309020205020404" pitchFamily="49" charset="0"/>
              <a:buChar char="o"/>
            </a:pPr>
            <a:endParaRPr lang="en-US" sz="2400" dirty="0">
              <a:solidFill>
                <a:schemeClr val="bg1"/>
              </a:solidFill>
              <a:latin typeface="Century" panose="02040604050505020304" pitchFamily="18" charset="0"/>
            </a:endParaRPr>
          </a:p>
          <a:p>
            <a:pPr algn="just">
              <a:lnSpc>
                <a:spcPct val="150000"/>
              </a:lnSpc>
            </a:pPr>
            <a:r>
              <a:rPr lang="en-US" sz="2400" b="0" i="0" dirty="0">
                <a:solidFill>
                  <a:schemeClr val="bg1"/>
                </a:solidFill>
                <a:effectLst/>
                <a:latin typeface="Century" panose="02040604050505020304" pitchFamily="18" charset="0"/>
              </a:rPr>
              <a:t>The analysis involved using MS-Excel, MySQL, Tableau, and PowerBI tools for </a:t>
            </a:r>
            <a:r>
              <a:rPr lang="en-US" sz="2400" dirty="0">
                <a:solidFill>
                  <a:schemeClr val="bg1"/>
                </a:solidFill>
                <a:latin typeface="Century" panose="02040604050505020304" pitchFamily="18" charset="0"/>
              </a:rPr>
              <a:t>cleaning, </a:t>
            </a:r>
            <a:r>
              <a:rPr lang="en-US" sz="2400" b="0" i="0" dirty="0">
                <a:solidFill>
                  <a:schemeClr val="bg1"/>
                </a:solidFill>
                <a:effectLst/>
                <a:latin typeface="Century" panose="02040604050505020304" pitchFamily="18" charset="0"/>
              </a:rPr>
              <a:t>calculations, merging, and creating interactive dashboards.</a:t>
            </a:r>
            <a:endParaRPr lang="en-IN" sz="2400" dirty="0">
              <a:solidFill>
                <a:schemeClr val="bg1"/>
              </a:solidFill>
              <a:latin typeface="Century" panose="02040604050505020304" pitchFamily="18" charset="0"/>
            </a:endParaRPr>
          </a:p>
        </p:txBody>
      </p:sp>
      <p:pic>
        <p:nvPicPr>
          <p:cNvPr id="4" name="Picture Placeholder 27" descr="Check icon">
            <a:extLst>
              <a:ext uri="{FF2B5EF4-FFF2-40B4-BE49-F238E27FC236}">
                <a16:creationId xmlns:a16="http://schemas.microsoft.com/office/drawing/2014/main" id="{37C843A3-FDD2-CD13-51A9-456FBF3D25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10284" y="1887146"/>
            <a:ext cx="720000" cy="720000"/>
          </a:xfrm>
          <a:prstGeom prst="rect">
            <a:avLst/>
          </a:prstGeom>
        </p:spPr>
      </p:pic>
      <p:pic>
        <p:nvPicPr>
          <p:cNvPr id="6" name="Picture Placeholder 27" descr="Check icon">
            <a:extLst>
              <a:ext uri="{FF2B5EF4-FFF2-40B4-BE49-F238E27FC236}">
                <a16:creationId xmlns:a16="http://schemas.microsoft.com/office/drawing/2014/main" id="{BC83162D-7F72-C8B0-5690-3D80D45A6C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89486" y="4134292"/>
            <a:ext cx="720000" cy="720000"/>
          </a:xfrm>
          <a:prstGeom prst="rect">
            <a:avLst/>
          </a:prstGeom>
        </p:spPr>
      </p:pic>
    </p:spTree>
    <p:extLst>
      <p:ext uri="{BB962C8B-B14F-4D97-AF65-F5344CB8AC3E}">
        <p14:creationId xmlns:p14="http://schemas.microsoft.com/office/powerpoint/2010/main" val="226321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71E2-D647-11F9-7697-EECC948A9DFF}"/>
              </a:ext>
            </a:extLst>
          </p:cNvPr>
          <p:cNvSpPr>
            <a:spLocks noGrp="1"/>
          </p:cNvSpPr>
          <p:nvPr>
            <p:ph type="title"/>
          </p:nvPr>
        </p:nvSpPr>
        <p:spPr/>
        <p:txBody>
          <a:bodyPr>
            <a:normAutofit/>
          </a:bodyPr>
          <a:lstStyle/>
          <a:p>
            <a:pPr algn="ctr"/>
            <a:r>
              <a:rPr lang="en-US" sz="6600" dirty="0"/>
              <a:t>Contents</a:t>
            </a:r>
            <a:endParaRPr lang="en-IN" sz="6600" dirty="0"/>
          </a:p>
        </p:txBody>
      </p:sp>
      <p:sp>
        <p:nvSpPr>
          <p:cNvPr id="3" name="Content Placeholder 2">
            <a:extLst>
              <a:ext uri="{FF2B5EF4-FFF2-40B4-BE49-F238E27FC236}">
                <a16:creationId xmlns:a16="http://schemas.microsoft.com/office/drawing/2014/main" id="{664938C1-257C-6379-29D1-92994EA6ABD6}"/>
              </a:ext>
            </a:extLst>
          </p:cNvPr>
          <p:cNvSpPr>
            <a:spLocks noGrp="1"/>
          </p:cNvSpPr>
          <p:nvPr>
            <p:ph idx="1"/>
          </p:nvPr>
        </p:nvSpPr>
        <p:spPr/>
        <p:txBody>
          <a:bodyPr/>
          <a:lstStyle/>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Year wise loan amount Stats </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Grade and Sub-Grade wise revolving balance </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Total Payment for Verified and Non-Verified Status </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State wise loan status </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Month wise loan status</a:t>
            </a:r>
          </a:p>
          <a:p>
            <a:pPr marL="285750" indent="-285750" algn="just">
              <a:buFont typeface="Wingdings" panose="05000000000000000000" pitchFamily="2" charset="2"/>
              <a:buChar char="Ø"/>
            </a:pPr>
            <a:endParaRPr lang="en-US" sz="1800" b="1" dirty="0">
              <a:solidFill>
                <a:schemeClr val="tx1">
                  <a:lumMod val="85000"/>
                  <a:lumOff val="15000"/>
                </a:schemeClr>
              </a:solidFill>
              <a:latin typeface="Century" panose="02040604050505020304" pitchFamily="18" charset="0"/>
              <a:cs typeface="Arial" panose="020B0604020202020204" pitchFamily="34" charset="0"/>
            </a:endParaRPr>
          </a:p>
          <a:p>
            <a:pPr marL="285750" indent="-285750" algn="just">
              <a:buFont typeface="Wingdings" panose="05000000000000000000" pitchFamily="2" charset="2"/>
              <a:buChar char="Ø"/>
            </a:pPr>
            <a:r>
              <a:rPr lang="en-US" sz="1800" b="1" dirty="0">
                <a:solidFill>
                  <a:schemeClr val="tx1">
                    <a:lumMod val="85000"/>
                    <a:lumOff val="15000"/>
                  </a:schemeClr>
                </a:solidFill>
                <a:latin typeface="Century" panose="02040604050505020304" pitchFamily="18" charset="0"/>
                <a:cs typeface="Arial" panose="020B0604020202020204" pitchFamily="34" charset="0"/>
              </a:rPr>
              <a:t>Home ownership Vs last payment date stats</a:t>
            </a:r>
            <a:endParaRPr lang="en-IN" sz="1800" b="1" dirty="0">
              <a:solidFill>
                <a:schemeClr val="tx1">
                  <a:lumMod val="85000"/>
                  <a:lumOff val="15000"/>
                </a:schemeClr>
              </a:solidFill>
              <a:latin typeface="Century" panose="02040604050505020304" pitchFamily="18" charset="0"/>
              <a:cs typeface="Arial" panose="020B0604020202020204" pitchFamily="34" charset="0"/>
            </a:endParaRPr>
          </a:p>
          <a:p>
            <a:pPr>
              <a:buFont typeface="Wingdings" panose="05000000000000000000" pitchFamily="2" charset="2"/>
              <a:buChar char="Ø"/>
            </a:pPr>
            <a:endParaRPr lang="en-IN" dirty="0">
              <a:solidFill>
                <a:schemeClr val="tx1">
                  <a:lumMod val="85000"/>
                  <a:lumOff val="15000"/>
                </a:schemeClr>
              </a:solidFill>
              <a:latin typeface="Century" panose="02040604050505020304" pitchFamily="18" charset="0"/>
            </a:endParaRPr>
          </a:p>
        </p:txBody>
      </p:sp>
      <p:sp>
        <p:nvSpPr>
          <p:cNvPr id="4" name="Slide Number Placeholder 3">
            <a:extLst>
              <a:ext uri="{FF2B5EF4-FFF2-40B4-BE49-F238E27FC236}">
                <a16:creationId xmlns:a16="http://schemas.microsoft.com/office/drawing/2014/main" id="{94E4B172-229B-82F9-00C2-2EFBAD2816FF}"/>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5" name="object 9" descr="Beige rectangle">
            <a:extLst>
              <a:ext uri="{FF2B5EF4-FFF2-40B4-BE49-F238E27FC236}">
                <a16:creationId xmlns:a16="http://schemas.microsoft.com/office/drawing/2014/main" id="{B9E6D725-01B1-BE1C-36E0-F0525321B346}"/>
              </a:ext>
            </a:extLst>
          </p:cNvPr>
          <p:cNvSpPr/>
          <p:nvPr/>
        </p:nvSpPr>
        <p:spPr>
          <a:xfrm flipV="1">
            <a:off x="4219003" y="1352550"/>
            <a:ext cx="3753993" cy="92329"/>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11916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2744"/>
            <a:ext cx="12190800" cy="6860744"/>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descr="Blue rectangle">
            <a:extLst>
              <a:ext uri="{FF2B5EF4-FFF2-40B4-BE49-F238E27FC236}">
                <a16:creationId xmlns:a16="http://schemas.microsoft.com/office/drawing/2014/main" id="{B743B096-6BB3-4330-9D5B-22EEBAF87BEE}"/>
              </a:ext>
            </a:extLst>
          </p:cNvPr>
          <p:cNvSpPr/>
          <p:nvPr/>
        </p:nvSpPr>
        <p:spPr>
          <a:xfrm>
            <a:off x="0" y="2770632"/>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descr="Blue circle">
            <a:extLst>
              <a:ext uri="{FF2B5EF4-FFF2-40B4-BE49-F238E27FC236}">
                <a16:creationId xmlns:a16="http://schemas.microsoft.com/office/drawing/2014/main" id="{48354ED0-9392-4301-B2D6-A5335876F77D}"/>
              </a:ext>
            </a:extLst>
          </p:cNvPr>
          <p:cNvSpPr/>
          <p:nvPr/>
        </p:nvSpPr>
        <p:spPr>
          <a:xfrm>
            <a:off x="1557528" y="2004364"/>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descr="Blue circle">
            <a:extLst>
              <a:ext uri="{FF2B5EF4-FFF2-40B4-BE49-F238E27FC236}">
                <a16:creationId xmlns:a16="http://schemas.microsoft.com/office/drawing/2014/main" id="{0AD89AAC-7A26-4BF6-8BF7-D301C467BE24}"/>
              </a:ext>
            </a:extLst>
          </p:cNvPr>
          <p:cNvSpPr/>
          <p:nvPr/>
        </p:nvSpPr>
        <p:spPr>
          <a:xfrm>
            <a:off x="7790688" y="1981199"/>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5</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dirty="0">
                <a:solidFill>
                  <a:schemeClr val="bg1"/>
                </a:solidFill>
              </a:rPr>
              <a:t>CARDS</a:t>
            </a:r>
            <a:br>
              <a:rPr lang="en-US" dirty="0">
                <a:solidFill>
                  <a:schemeClr val="bg1"/>
                </a:solidFill>
              </a:rPr>
            </a:br>
            <a:endParaRPr lang="en-US" dirty="0">
              <a:solidFill>
                <a:schemeClr val="bg1"/>
              </a:solidFill>
            </a:endParaRPr>
          </a:p>
        </p:txBody>
      </p:sp>
      <p:sp>
        <p:nvSpPr>
          <p:cNvPr id="42" name="Text Placeholder 41">
            <a:extLst>
              <a:ext uri="{FF2B5EF4-FFF2-40B4-BE49-F238E27FC236}">
                <a16:creationId xmlns:a16="http://schemas.microsoft.com/office/drawing/2014/main" id="{D70BF709-D6E1-4AFF-A538-E9F7D1A452C2}"/>
              </a:ext>
            </a:extLst>
          </p:cNvPr>
          <p:cNvSpPr>
            <a:spLocks noGrp="1"/>
          </p:cNvSpPr>
          <p:nvPr>
            <p:ph type="body" sz="quarter" idx="19"/>
          </p:nvPr>
        </p:nvSpPr>
        <p:spPr>
          <a:xfrm>
            <a:off x="4828639" y="5654953"/>
            <a:ext cx="2700338" cy="738187"/>
          </a:xfrm>
        </p:spPr>
        <p:txBody>
          <a:bodyPr>
            <a:normAutofit/>
          </a:bodyPr>
          <a:lstStyle/>
          <a:p>
            <a:pPr>
              <a:lnSpc>
                <a:spcPct val="100000"/>
              </a:lnSpc>
              <a:spcBef>
                <a:spcPts val="0"/>
              </a:spcBef>
            </a:pPr>
            <a:r>
              <a:rPr lang="en-US" dirty="0"/>
              <a:t>Total Customers</a:t>
            </a:r>
          </a:p>
        </p:txBody>
      </p:sp>
      <p:sp>
        <p:nvSpPr>
          <p:cNvPr id="43" name="Text Placeholder 42">
            <a:extLst>
              <a:ext uri="{FF2B5EF4-FFF2-40B4-BE49-F238E27FC236}">
                <a16:creationId xmlns:a16="http://schemas.microsoft.com/office/drawing/2014/main" id="{8CE3A891-B3D6-4B07-A0B9-8F86A9EE5882}"/>
              </a:ext>
            </a:extLst>
          </p:cNvPr>
          <p:cNvSpPr>
            <a:spLocks noGrp="1"/>
          </p:cNvSpPr>
          <p:nvPr>
            <p:ph type="body" sz="quarter" idx="20"/>
          </p:nvPr>
        </p:nvSpPr>
        <p:spPr>
          <a:xfrm>
            <a:off x="1700974" y="5112411"/>
            <a:ext cx="2700338" cy="738187"/>
          </a:xfrm>
        </p:spPr>
        <p:txBody>
          <a:bodyPr/>
          <a:lstStyle/>
          <a:p>
            <a:pPr>
              <a:lnSpc>
                <a:spcPct val="100000"/>
              </a:lnSpc>
              <a:spcBef>
                <a:spcPts val="0"/>
              </a:spcBef>
            </a:pPr>
            <a:r>
              <a:rPr lang="en-US" dirty="0"/>
              <a:t>Total Loan Amount</a:t>
            </a:r>
          </a:p>
        </p:txBody>
      </p:sp>
      <p:sp>
        <p:nvSpPr>
          <p:cNvPr id="44" name="Text Placeholder 43">
            <a:extLst>
              <a:ext uri="{FF2B5EF4-FFF2-40B4-BE49-F238E27FC236}">
                <a16:creationId xmlns:a16="http://schemas.microsoft.com/office/drawing/2014/main" id="{C7D8CB18-31C2-421A-B086-BCC239E2F5A9}"/>
              </a:ext>
            </a:extLst>
          </p:cNvPr>
          <p:cNvSpPr>
            <a:spLocks noGrp="1"/>
          </p:cNvSpPr>
          <p:nvPr>
            <p:ph type="body" sz="quarter" idx="21"/>
          </p:nvPr>
        </p:nvSpPr>
        <p:spPr/>
        <p:txBody>
          <a:bodyPr/>
          <a:lstStyle/>
          <a:p>
            <a:pPr>
              <a:lnSpc>
                <a:spcPct val="100000"/>
              </a:lnSpc>
              <a:spcBef>
                <a:spcPts val="0"/>
              </a:spcBef>
            </a:pPr>
            <a:r>
              <a:rPr lang="en-US" dirty="0"/>
              <a:t>Total Revol_Bal</a:t>
            </a: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flipV="1">
            <a:off x="852108" y="808063"/>
            <a:ext cx="1753440" cy="246984"/>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29" name="Oval 28" descr="Beige circle">
            <a:extLst>
              <a:ext uri="{FF2B5EF4-FFF2-40B4-BE49-F238E27FC236}">
                <a16:creationId xmlns:a16="http://schemas.microsoft.com/office/drawing/2014/main" id="{23AE393F-46ED-4451-AACA-7EC20B0EE16F}"/>
              </a:ext>
            </a:extLst>
          </p:cNvPr>
          <p:cNvSpPr/>
          <p:nvPr/>
        </p:nvSpPr>
        <p:spPr>
          <a:xfrm>
            <a:off x="4111752" y="1544325"/>
            <a:ext cx="3968496" cy="3967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Placeholder 45">
            <a:extLst>
              <a:ext uri="{FF2B5EF4-FFF2-40B4-BE49-F238E27FC236}">
                <a16:creationId xmlns:a16="http://schemas.microsoft.com/office/drawing/2014/main" id="{E8CA36F7-0CDC-5F26-BD61-74B367F6F84B}"/>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p:pic>
      <p:pic>
        <p:nvPicPr>
          <p:cNvPr id="52" name="Picture Placeholder 51">
            <a:extLst>
              <a:ext uri="{FF2B5EF4-FFF2-40B4-BE49-F238E27FC236}">
                <a16:creationId xmlns:a16="http://schemas.microsoft.com/office/drawing/2014/main" id="{368F0135-5FC6-5A74-A91A-15888C94C847}"/>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pic>
        <p:nvPicPr>
          <p:cNvPr id="58" name="Picture Placeholder 57">
            <a:extLst>
              <a:ext uri="{FF2B5EF4-FFF2-40B4-BE49-F238E27FC236}">
                <a16:creationId xmlns:a16="http://schemas.microsoft.com/office/drawing/2014/main" id="{EDC6799C-416D-AAC3-FA06-F437AB4589FF}"/>
              </a:ext>
            </a:extLst>
          </p:cNvPr>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6590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1BD5-6030-03EA-5EF2-5FA85E0E95F3}"/>
              </a:ext>
            </a:extLst>
          </p:cNvPr>
          <p:cNvSpPr>
            <a:spLocks noGrp="1"/>
          </p:cNvSpPr>
          <p:nvPr>
            <p:ph type="title"/>
          </p:nvPr>
        </p:nvSpPr>
        <p:spPr>
          <a:xfrm>
            <a:off x="68656" y="2556"/>
            <a:ext cx="5006190" cy="1302111"/>
          </a:xfrm>
        </p:spPr>
        <p:txBody>
          <a:bodyPr>
            <a:noAutofit/>
          </a:bodyPr>
          <a:lstStyle/>
          <a:p>
            <a:r>
              <a:rPr lang="en-US" dirty="0"/>
              <a:t>KPI 1</a:t>
            </a:r>
            <a:br>
              <a:rPr lang="en-US" dirty="0"/>
            </a:br>
            <a:r>
              <a:rPr lang="en-US" dirty="0"/>
              <a:t>Year wise Loan Amount</a:t>
            </a:r>
            <a:endParaRPr lang="en-IN" dirty="0"/>
          </a:p>
        </p:txBody>
      </p:sp>
      <p:sp>
        <p:nvSpPr>
          <p:cNvPr id="3" name="Text Placeholder 2">
            <a:extLst>
              <a:ext uri="{FF2B5EF4-FFF2-40B4-BE49-F238E27FC236}">
                <a16:creationId xmlns:a16="http://schemas.microsoft.com/office/drawing/2014/main" id="{E80E78DD-40EC-B274-5643-9653C89475D1}"/>
              </a:ext>
            </a:extLst>
          </p:cNvPr>
          <p:cNvSpPr>
            <a:spLocks noGrp="1"/>
          </p:cNvSpPr>
          <p:nvPr>
            <p:ph type="body" sz="half" idx="2"/>
          </p:nvPr>
        </p:nvSpPr>
        <p:spPr>
          <a:xfrm>
            <a:off x="7294250" y="575679"/>
            <a:ext cx="4057961" cy="1431234"/>
          </a:xfrm>
        </p:spPr>
        <p:txBody>
          <a:bodyPr/>
          <a:lstStyle/>
          <a:p>
            <a:pPr algn="l">
              <a:buFont typeface="Arial" panose="020B0604020202020204" pitchFamily="34" charset="0"/>
              <a:buChar char="•"/>
            </a:pPr>
            <a:r>
              <a:rPr lang="en-US" b="1" i="0" dirty="0">
                <a:solidFill>
                  <a:schemeClr val="bg1"/>
                </a:solidFill>
                <a:effectLst/>
                <a:latin typeface="Century" panose="02040604050505020304" pitchFamily="18" charset="0"/>
              </a:rPr>
              <a:t>2007</a:t>
            </a:r>
            <a:r>
              <a:rPr lang="en-US" b="0" i="0" dirty="0">
                <a:solidFill>
                  <a:schemeClr val="bg1"/>
                </a:solidFill>
                <a:effectLst/>
                <a:latin typeface="Century" panose="02040604050505020304" pitchFamily="18" charset="0"/>
              </a:rPr>
              <a:t>: Loan Amount - 22,19,275</a:t>
            </a:r>
          </a:p>
          <a:p>
            <a:pPr algn="l">
              <a:buFont typeface="Arial" panose="020B0604020202020204" pitchFamily="34" charset="0"/>
              <a:buChar char="•"/>
            </a:pPr>
            <a:r>
              <a:rPr lang="en-US" b="1" i="0" dirty="0">
                <a:solidFill>
                  <a:schemeClr val="bg1"/>
                </a:solidFill>
                <a:effectLst/>
                <a:latin typeface="Century" panose="02040604050505020304" pitchFamily="18" charset="0"/>
              </a:rPr>
              <a:t>2011</a:t>
            </a:r>
            <a:r>
              <a:rPr lang="en-US" b="0" i="0" dirty="0">
                <a:solidFill>
                  <a:schemeClr val="bg1"/>
                </a:solidFill>
                <a:effectLst/>
                <a:latin typeface="Century" panose="02040604050505020304" pitchFamily="18" charset="0"/>
              </a:rPr>
              <a:t>: Loan Amount - 26,05,06,575</a:t>
            </a:r>
          </a:p>
          <a:p>
            <a:pPr algn="l">
              <a:buFont typeface="Arial" panose="020B0604020202020204" pitchFamily="34" charset="0"/>
              <a:buChar char="•"/>
            </a:pPr>
            <a:r>
              <a:rPr lang="en-US" b="1" i="0" dirty="0">
                <a:solidFill>
                  <a:schemeClr val="bg1"/>
                </a:solidFill>
                <a:effectLst/>
                <a:latin typeface="Century" panose="02040604050505020304" pitchFamily="18" charset="0"/>
              </a:rPr>
              <a:t>Increase</a:t>
            </a:r>
            <a:r>
              <a:rPr lang="en-US" b="0" i="0" dirty="0">
                <a:solidFill>
                  <a:schemeClr val="bg1"/>
                </a:solidFill>
                <a:effectLst/>
                <a:latin typeface="Century" panose="02040604050505020304" pitchFamily="18" charset="0"/>
              </a:rPr>
              <a:t>: 258,287,300 over 4 years</a:t>
            </a:r>
          </a:p>
          <a:p>
            <a:pPr algn="l">
              <a:buFont typeface="Arial" panose="020B0604020202020204" pitchFamily="34" charset="0"/>
              <a:buChar char="•"/>
            </a:pPr>
            <a:r>
              <a:rPr lang="en-US" b="1" i="0" dirty="0">
                <a:solidFill>
                  <a:schemeClr val="bg1"/>
                </a:solidFill>
                <a:effectLst/>
                <a:latin typeface="Century" panose="02040604050505020304" pitchFamily="18" charset="0"/>
              </a:rPr>
              <a:t>Grand Total (All Years)</a:t>
            </a:r>
            <a:r>
              <a:rPr lang="en-US" b="0" i="0" dirty="0">
                <a:solidFill>
                  <a:schemeClr val="bg1"/>
                </a:solidFill>
                <a:effectLst/>
                <a:latin typeface="Century" panose="02040604050505020304" pitchFamily="18" charset="0"/>
              </a:rPr>
              <a:t>: 44,56,02,650.00</a:t>
            </a:r>
          </a:p>
          <a:p>
            <a:endParaRPr lang="en-IN" dirty="0">
              <a:solidFill>
                <a:schemeClr val="bg1"/>
              </a:solidFill>
            </a:endParaRPr>
          </a:p>
        </p:txBody>
      </p:sp>
      <p:sp>
        <p:nvSpPr>
          <p:cNvPr id="4" name="Slide Number Placeholder 3">
            <a:extLst>
              <a:ext uri="{FF2B5EF4-FFF2-40B4-BE49-F238E27FC236}">
                <a16:creationId xmlns:a16="http://schemas.microsoft.com/office/drawing/2014/main" id="{A156817F-9DFD-A020-2A66-7931C9ADFB71}"/>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6" name="Picture Placeholder 5">
            <a:extLst>
              <a:ext uri="{FF2B5EF4-FFF2-40B4-BE49-F238E27FC236}">
                <a16:creationId xmlns:a16="http://schemas.microsoft.com/office/drawing/2014/main" id="{75423D4B-734B-D91C-3AF1-6B4255D55603}"/>
              </a:ext>
            </a:extLst>
          </p:cNvPr>
          <p:cNvSpPr>
            <a:spLocks noGrp="1"/>
          </p:cNvSpPr>
          <p:nvPr>
            <p:ph type="pic" sz="quarter" idx="19"/>
          </p:nvPr>
        </p:nvSpPr>
        <p:spPr>
          <a:xfrm>
            <a:off x="5580498" y="1107077"/>
            <a:ext cx="1557629" cy="395180"/>
          </a:xfrm>
        </p:spPr>
        <p:txBody>
          <a:bodyPr>
            <a:noAutofit/>
          </a:bodyPr>
          <a:lstStyle/>
          <a:p>
            <a:r>
              <a:rPr lang="en-US" sz="1600" b="1" dirty="0">
                <a:solidFill>
                  <a:srgbClr val="FFFF00"/>
                </a:solidFill>
              </a:rPr>
              <a:t>Observation :</a:t>
            </a:r>
            <a:endParaRPr lang="en-IN" sz="1600" b="1" dirty="0">
              <a:solidFill>
                <a:srgbClr val="FFFF00"/>
              </a:solidFill>
            </a:endParaRPr>
          </a:p>
        </p:txBody>
      </p:sp>
      <p:sp>
        <p:nvSpPr>
          <p:cNvPr id="8" name="Text Placeholder 7">
            <a:extLst>
              <a:ext uri="{FF2B5EF4-FFF2-40B4-BE49-F238E27FC236}">
                <a16:creationId xmlns:a16="http://schemas.microsoft.com/office/drawing/2014/main" id="{C8C6BD58-D464-6985-EABF-1681049C2259}"/>
              </a:ext>
            </a:extLst>
          </p:cNvPr>
          <p:cNvSpPr>
            <a:spLocks noGrp="1"/>
          </p:cNvSpPr>
          <p:nvPr>
            <p:ph type="body" sz="half" idx="23"/>
          </p:nvPr>
        </p:nvSpPr>
        <p:spPr>
          <a:xfrm>
            <a:off x="7294250" y="2432682"/>
            <a:ext cx="4057961" cy="1431234"/>
          </a:xfrm>
        </p:spPr>
        <p:txBody>
          <a:bodyPr>
            <a:noAutofit/>
          </a:bodyPr>
          <a:lstStyle/>
          <a:p>
            <a:pPr>
              <a:lnSpc>
                <a:spcPct val="150000"/>
              </a:lnSpc>
            </a:pPr>
            <a:r>
              <a:rPr lang="en-US" b="0" i="0" dirty="0">
                <a:solidFill>
                  <a:schemeClr val="bg1"/>
                </a:solidFill>
                <a:effectLst/>
                <a:latin typeface="Century" panose="02040604050505020304" pitchFamily="18" charset="0"/>
              </a:rPr>
              <a:t>The bank should explore key drivers, customer segments, and market conditions to gain valuable insights for strategic planning.</a:t>
            </a:r>
            <a:endParaRPr lang="en-IN" dirty="0">
              <a:solidFill>
                <a:schemeClr val="bg1"/>
              </a:solidFill>
              <a:latin typeface="Century" panose="02040604050505020304" pitchFamily="18" charset="0"/>
            </a:endParaRPr>
          </a:p>
        </p:txBody>
      </p:sp>
      <p:sp>
        <p:nvSpPr>
          <p:cNvPr id="9" name="Picture Placeholder 8">
            <a:extLst>
              <a:ext uri="{FF2B5EF4-FFF2-40B4-BE49-F238E27FC236}">
                <a16:creationId xmlns:a16="http://schemas.microsoft.com/office/drawing/2014/main" id="{4EBC2545-8B4B-0CA4-9C90-C456CA6A577A}"/>
              </a:ext>
            </a:extLst>
          </p:cNvPr>
          <p:cNvSpPr>
            <a:spLocks noGrp="1"/>
          </p:cNvSpPr>
          <p:nvPr>
            <p:ph type="pic" sz="quarter" idx="24"/>
          </p:nvPr>
        </p:nvSpPr>
        <p:spPr>
          <a:xfrm>
            <a:off x="5693882" y="5283635"/>
            <a:ext cx="1428645" cy="395180"/>
          </a:xfrm>
        </p:spPr>
        <p:txBody>
          <a:bodyPr>
            <a:noAutofit/>
          </a:bodyPr>
          <a:lstStyle/>
          <a:p>
            <a:r>
              <a:rPr lang="en-US" sz="1600" b="1" dirty="0">
                <a:solidFill>
                  <a:srgbClr val="FFFF00"/>
                </a:solidFill>
              </a:rPr>
              <a:t>Conclusion :</a:t>
            </a:r>
            <a:endParaRPr lang="en-IN" sz="1600" b="1" dirty="0">
              <a:solidFill>
                <a:srgbClr val="FFFF00"/>
              </a:solidFill>
            </a:endParaRPr>
          </a:p>
        </p:txBody>
      </p:sp>
      <p:sp>
        <p:nvSpPr>
          <p:cNvPr id="10" name="Text Placeholder 9">
            <a:extLst>
              <a:ext uri="{FF2B5EF4-FFF2-40B4-BE49-F238E27FC236}">
                <a16:creationId xmlns:a16="http://schemas.microsoft.com/office/drawing/2014/main" id="{AF0EDB0B-E147-E251-7BD3-83E9AC152F88}"/>
              </a:ext>
            </a:extLst>
          </p:cNvPr>
          <p:cNvSpPr>
            <a:spLocks noGrp="1"/>
          </p:cNvSpPr>
          <p:nvPr>
            <p:ph type="body" sz="half" idx="25"/>
          </p:nvPr>
        </p:nvSpPr>
        <p:spPr/>
        <p:txBody>
          <a:bodyPr>
            <a:noAutofit/>
          </a:bodyPr>
          <a:lstStyle/>
          <a:p>
            <a:pPr>
              <a:lnSpc>
                <a:spcPct val="170000"/>
              </a:lnSpc>
            </a:pPr>
            <a:r>
              <a:rPr lang="en-US" b="0" i="0" dirty="0">
                <a:solidFill>
                  <a:schemeClr val="bg1"/>
                </a:solidFill>
                <a:effectLst/>
                <a:latin typeface="Century" panose="02040604050505020304" pitchFamily="18" charset="0"/>
                <a:ea typeface="MS Mincho" panose="02020609040205080304" pitchFamily="49" charset="-128"/>
              </a:rPr>
              <a:t>The chart shows significant growth in loan amounts from 2007 to 2011, indicating a robust bank's performance. Future optimization requires a deeper analysis of underlying factors.</a:t>
            </a:r>
            <a:endParaRPr lang="en-IN" dirty="0">
              <a:solidFill>
                <a:schemeClr val="bg1"/>
              </a:solidFill>
              <a:latin typeface="Century" panose="02040604050505020304" pitchFamily="18" charset="0"/>
              <a:ea typeface="MS Mincho" panose="02020609040205080304" pitchFamily="49" charset="-128"/>
            </a:endParaRPr>
          </a:p>
        </p:txBody>
      </p:sp>
      <p:sp>
        <p:nvSpPr>
          <p:cNvPr id="11" name="object 27" descr="Beige rectangle">
            <a:extLst>
              <a:ext uri="{FF2B5EF4-FFF2-40B4-BE49-F238E27FC236}">
                <a16:creationId xmlns:a16="http://schemas.microsoft.com/office/drawing/2014/main" id="{CD102693-E5E4-510B-D1C9-5DB2490D3539}"/>
              </a:ext>
            </a:extLst>
          </p:cNvPr>
          <p:cNvSpPr/>
          <p:nvPr/>
        </p:nvSpPr>
        <p:spPr>
          <a:xfrm flipV="1">
            <a:off x="137311" y="1168379"/>
            <a:ext cx="4153336" cy="141326"/>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3" name="Picture Placeholder 12">
            <a:extLst>
              <a:ext uri="{FF2B5EF4-FFF2-40B4-BE49-F238E27FC236}">
                <a16:creationId xmlns:a16="http://schemas.microsoft.com/office/drawing/2014/main" id="{D69FD475-A99A-233F-0B4F-5DD7262D796B}"/>
              </a:ext>
            </a:extLst>
          </p:cNvPr>
          <p:cNvSpPr>
            <a:spLocks noGrp="1"/>
          </p:cNvSpPr>
          <p:nvPr>
            <p:ph type="pic" sz="quarter" idx="22"/>
          </p:nvPr>
        </p:nvSpPr>
        <p:spPr>
          <a:xfrm>
            <a:off x="5564899" y="3002824"/>
            <a:ext cx="1557628" cy="395180"/>
          </a:xfrm>
        </p:spPr>
        <p:txBody>
          <a:bodyPr>
            <a:noAutofit/>
          </a:bodyPr>
          <a:lstStyle/>
          <a:p>
            <a:r>
              <a:rPr lang="en-US" sz="1600" b="1" dirty="0">
                <a:solidFill>
                  <a:srgbClr val="FFFF00"/>
                </a:solidFill>
              </a:rPr>
              <a:t>Suggestion :</a:t>
            </a:r>
          </a:p>
          <a:p>
            <a:endParaRPr lang="en-IN" sz="1600" dirty="0">
              <a:solidFill>
                <a:srgbClr val="FFFF00"/>
              </a:solidFill>
            </a:endParaRPr>
          </a:p>
        </p:txBody>
      </p:sp>
      <p:pic>
        <p:nvPicPr>
          <p:cNvPr id="14" name="Picture 13">
            <a:extLst>
              <a:ext uri="{FF2B5EF4-FFF2-40B4-BE49-F238E27FC236}">
                <a16:creationId xmlns:a16="http://schemas.microsoft.com/office/drawing/2014/main" id="{D2DE7ACC-8EFD-73EF-F96E-0847F5A3D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0350"/>
            <a:ext cx="5143500" cy="3592871"/>
          </a:xfrm>
          <a:prstGeom prst="rect">
            <a:avLst/>
          </a:prstGeom>
        </p:spPr>
      </p:pic>
    </p:spTree>
    <p:extLst>
      <p:ext uri="{BB962C8B-B14F-4D97-AF65-F5344CB8AC3E}">
        <p14:creationId xmlns:p14="http://schemas.microsoft.com/office/powerpoint/2010/main" val="38665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D20634-DC70-10D1-F347-6E1D11530A0D}"/>
              </a:ext>
            </a:extLst>
          </p:cNvPr>
          <p:cNvSpPr>
            <a:spLocks noGrp="1"/>
          </p:cNvSpPr>
          <p:nvPr>
            <p:ph type="sldNum" sz="quarter" idx="12"/>
          </p:nvPr>
        </p:nvSpPr>
        <p:spPr/>
        <p:txBody>
          <a:bodyPr/>
          <a:lstStyle/>
          <a:p>
            <a:fld id="{82EE24B5-652C-4DB5-B7C3-B5BBEC1280B1}" type="slidenum">
              <a:rPr lang="en-US" noProof="0" smtClean="0"/>
              <a:t>7</a:t>
            </a:fld>
            <a:endParaRPr lang="en-US" noProof="0"/>
          </a:p>
        </p:txBody>
      </p:sp>
      <p:sp>
        <p:nvSpPr>
          <p:cNvPr id="3" name="Rectangle 2">
            <a:extLst>
              <a:ext uri="{FF2B5EF4-FFF2-40B4-BE49-F238E27FC236}">
                <a16:creationId xmlns:a16="http://schemas.microsoft.com/office/drawing/2014/main" id="{AA2EA7F3-6829-4347-755C-6C4A3F1702F2}"/>
              </a:ext>
            </a:extLst>
          </p:cNvPr>
          <p:cNvSpPr/>
          <p:nvPr/>
        </p:nvSpPr>
        <p:spPr>
          <a:xfrm>
            <a:off x="0" y="1218853"/>
            <a:ext cx="8920065" cy="1620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2">
            <a:extLst>
              <a:ext uri="{FF2B5EF4-FFF2-40B4-BE49-F238E27FC236}">
                <a16:creationId xmlns:a16="http://schemas.microsoft.com/office/drawing/2014/main" id="{DE92C98E-A18D-83F5-E0D3-F0471A7DF2FC}"/>
              </a:ext>
            </a:extLst>
          </p:cNvPr>
          <p:cNvSpPr txBox="1">
            <a:spLocks/>
          </p:cNvSpPr>
          <p:nvPr/>
        </p:nvSpPr>
        <p:spPr>
          <a:xfrm>
            <a:off x="77255" y="-2036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a:t>KPI 2</a:t>
            </a:r>
            <a:br>
              <a:rPr lang="en-US" dirty="0"/>
            </a:br>
            <a:r>
              <a:rPr lang="en-US" dirty="0"/>
              <a:t>Grade &amp; Sub-grade wise </a:t>
            </a:r>
            <a:r>
              <a:rPr lang="en-US" dirty="0" err="1"/>
              <a:t>Revol_bal</a:t>
            </a:r>
            <a:endParaRPr lang="en-US" dirty="0"/>
          </a:p>
        </p:txBody>
      </p:sp>
      <p:sp>
        <p:nvSpPr>
          <p:cNvPr id="5" name="object 27" descr="Beige rectangle">
            <a:extLst>
              <a:ext uri="{FF2B5EF4-FFF2-40B4-BE49-F238E27FC236}">
                <a16:creationId xmlns:a16="http://schemas.microsoft.com/office/drawing/2014/main" id="{7BC78971-0E9E-927D-A035-65EA5F10D38D}"/>
              </a:ext>
            </a:extLst>
          </p:cNvPr>
          <p:cNvSpPr/>
          <p:nvPr/>
        </p:nvSpPr>
        <p:spPr>
          <a:xfrm flipV="1">
            <a:off x="77255" y="882305"/>
            <a:ext cx="6845350" cy="60647"/>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6" name="object 20">
            <a:extLst>
              <a:ext uri="{FF2B5EF4-FFF2-40B4-BE49-F238E27FC236}">
                <a16:creationId xmlns:a16="http://schemas.microsoft.com/office/drawing/2014/main" id="{3F5EA5A7-67C9-57A4-1CA8-4B64649FE340}"/>
              </a:ext>
            </a:extLst>
          </p:cNvPr>
          <p:cNvSpPr txBox="1"/>
          <p:nvPr/>
        </p:nvSpPr>
        <p:spPr>
          <a:xfrm>
            <a:off x="143059" y="2484355"/>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A</a:t>
            </a:r>
          </a:p>
        </p:txBody>
      </p:sp>
      <p:graphicFrame>
        <p:nvGraphicFramePr>
          <p:cNvPr id="7" name="Content Placeholder 26" descr="Chart">
            <a:extLst>
              <a:ext uri="{FF2B5EF4-FFF2-40B4-BE49-F238E27FC236}">
                <a16:creationId xmlns:a16="http://schemas.microsoft.com/office/drawing/2014/main" id="{34EC5A10-CE4E-D0B4-533F-85712C2360F2}"/>
              </a:ext>
            </a:extLst>
          </p:cNvPr>
          <p:cNvGraphicFramePr>
            <a:graphicFrameLocks/>
          </p:cNvGraphicFramePr>
          <p:nvPr>
            <p:extLst>
              <p:ext uri="{D42A27DB-BD31-4B8C-83A1-F6EECF244321}">
                <p14:modId xmlns:p14="http://schemas.microsoft.com/office/powerpoint/2010/main" val="365101474"/>
              </p:ext>
            </p:extLst>
          </p:nvPr>
        </p:nvGraphicFramePr>
        <p:xfrm>
          <a:off x="-72685" y="1381679"/>
          <a:ext cx="1316880" cy="1161343"/>
        </p:xfrm>
        <a:graphic>
          <a:graphicData uri="http://schemas.openxmlformats.org/drawingml/2006/chart">
            <c:chart xmlns:c="http://schemas.openxmlformats.org/drawingml/2006/chart" xmlns:r="http://schemas.openxmlformats.org/officeDocument/2006/relationships" r:id="rId2"/>
          </a:graphicData>
        </a:graphic>
      </p:graphicFrame>
      <p:sp>
        <p:nvSpPr>
          <p:cNvPr id="8" name="object 20">
            <a:extLst>
              <a:ext uri="{FF2B5EF4-FFF2-40B4-BE49-F238E27FC236}">
                <a16:creationId xmlns:a16="http://schemas.microsoft.com/office/drawing/2014/main" id="{414E0CF6-F7F9-C30E-9F7E-26BF1EC860D4}"/>
              </a:ext>
            </a:extLst>
          </p:cNvPr>
          <p:cNvSpPr txBox="1"/>
          <p:nvPr/>
        </p:nvSpPr>
        <p:spPr>
          <a:xfrm>
            <a:off x="131730" y="1813784"/>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22%</a:t>
            </a:r>
          </a:p>
        </p:txBody>
      </p:sp>
      <p:graphicFrame>
        <p:nvGraphicFramePr>
          <p:cNvPr id="9" name="Content Placeholder 11" descr="Chart">
            <a:extLst>
              <a:ext uri="{FF2B5EF4-FFF2-40B4-BE49-F238E27FC236}">
                <a16:creationId xmlns:a16="http://schemas.microsoft.com/office/drawing/2014/main" id="{941F3751-879B-7169-6144-893471DC3834}"/>
              </a:ext>
            </a:extLst>
          </p:cNvPr>
          <p:cNvGraphicFramePr>
            <a:graphicFrameLocks/>
          </p:cNvGraphicFramePr>
          <p:nvPr>
            <p:extLst>
              <p:ext uri="{D42A27DB-BD31-4B8C-83A1-F6EECF244321}">
                <p14:modId xmlns:p14="http://schemas.microsoft.com/office/powerpoint/2010/main" val="2409377599"/>
              </p:ext>
            </p:extLst>
          </p:nvPr>
        </p:nvGraphicFramePr>
        <p:xfrm>
          <a:off x="1171493" y="1381679"/>
          <a:ext cx="1481012" cy="11610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11" descr="Chart">
            <a:extLst>
              <a:ext uri="{FF2B5EF4-FFF2-40B4-BE49-F238E27FC236}">
                <a16:creationId xmlns:a16="http://schemas.microsoft.com/office/drawing/2014/main" id="{D37379FD-CDFB-E608-D664-D1DA8736BA60}"/>
              </a:ext>
            </a:extLst>
          </p:cNvPr>
          <p:cNvGraphicFramePr>
            <a:graphicFrameLocks/>
          </p:cNvGraphicFramePr>
          <p:nvPr>
            <p:extLst>
              <p:ext uri="{D42A27DB-BD31-4B8C-83A1-F6EECF244321}">
                <p14:modId xmlns:p14="http://schemas.microsoft.com/office/powerpoint/2010/main" val="511343591"/>
              </p:ext>
            </p:extLst>
          </p:nvPr>
        </p:nvGraphicFramePr>
        <p:xfrm>
          <a:off x="2513370" y="1359001"/>
          <a:ext cx="1375400" cy="11613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ontent Placeholder 11" descr="Chart">
            <a:extLst>
              <a:ext uri="{FF2B5EF4-FFF2-40B4-BE49-F238E27FC236}">
                <a16:creationId xmlns:a16="http://schemas.microsoft.com/office/drawing/2014/main" id="{32C95D9A-05D2-0BA9-5783-6B1336B74D2B}"/>
              </a:ext>
            </a:extLst>
          </p:cNvPr>
          <p:cNvGraphicFramePr>
            <a:graphicFrameLocks/>
          </p:cNvGraphicFramePr>
          <p:nvPr>
            <p:extLst>
              <p:ext uri="{D42A27DB-BD31-4B8C-83A1-F6EECF244321}">
                <p14:modId xmlns:p14="http://schemas.microsoft.com/office/powerpoint/2010/main" val="2288851578"/>
              </p:ext>
            </p:extLst>
          </p:nvPr>
        </p:nvGraphicFramePr>
        <p:xfrm>
          <a:off x="3823998" y="1383090"/>
          <a:ext cx="1422492" cy="11596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11" descr="Chart">
            <a:extLst>
              <a:ext uri="{FF2B5EF4-FFF2-40B4-BE49-F238E27FC236}">
                <a16:creationId xmlns:a16="http://schemas.microsoft.com/office/drawing/2014/main" id="{C7A15AAF-BDF5-DD0E-9BB1-2D6397A62A21}"/>
              </a:ext>
            </a:extLst>
          </p:cNvPr>
          <p:cNvGraphicFramePr>
            <a:graphicFrameLocks/>
          </p:cNvGraphicFramePr>
          <p:nvPr>
            <p:extLst>
              <p:ext uri="{D42A27DB-BD31-4B8C-83A1-F6EECF244321}">
                <p14:modId xmlns:p14="http://schemas.microsoft.com/office/powerpoint/2010/main" val="224713088"/>
              </p:ext>
            </p:extLst>
          </p:nvPr>
        </p:nvGraphicFramePr>
        <p:xfrm>
          <a:off x="5020612" y="1377866"/>
          <a:ext cx="1447134" cy="11236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ontent Placeholder 11" descr="Chart">
            <a:extLst>
              <a:ext uri="{FF2B5EF4-FFF2-40B4-BE49-F238E27FC236}">
                <a16:creationId xmlns:a16="http://schemas.microsoft.com/office/drawing/2014/main" id="{9023D485-A3D1-1B1C-AF12-AFED2C7AD6C4}"/>
              </a:ext>
            </a:extLst>
          </p:cNvPr>
          <p:cNvGraphicFramePr>
            <a:graphicFrameLocks/>
          </p:cNvGraphicFramePr>
          <p:nvPr>
            <p:extLst>
              <p:ext uri="{D42A27DB-BD31-4B8C-83A1-F6EECF244321}">
                <p14:modId xmlns:p14="http://schemas.microsoft.com/office/powerpoint/2010/main" val="4035450525"/>
              </p:ext>
            </p:extLst>
          </p:nvPr>
        </p:nvGraphicFramePr>
        <p:xfrm>
          <a:off x="6212893" y="1361499"/>
          <a:ext cx="1481012" cy="1161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6" name="Content Placeholder 11" descr="Chart">
            <a:extLst>
              <a:ext uri="{FF2B5EF4-FFF2-40B4-BE49-F238E27FC236}">
                <a16:creationId xmlns:a16="http://schemas.microsoft.com/office/drawing/2014/main" id="{B9FB969A-D00F-2D65-41BA-BC554AD22D77}"/>
              </a:ext>
            </a:extLst>
          </p:cNvPr>
          <p:cNvGraphicFramePr>
            <a:graphicFrameLocks/>
          </p:cNvGraphicFramePr>
          <p:nvPr>
            <p:extLst>
              <p:ext uri="{D42A27DB-BD31-4B8C-83A1-F6EECF244321}">
                <p14:modId xmlns:p14="http://schemas.microsoft.com/office/powerpoint/2010/main" val="2478254397"/>
              </p:ext>
            </p:extLst>
          </p:nvPr>
        </p:nvGraphicFramePr>
        <p:xfrm>
          <a:off x="7499255" y="1359001"/>
          <a:ext cx="1481012" cy="1161017"/>
        </p:xfrm>
        <a:graphic>
          <a:graphicData uri="http://schemas.openxmlformats.org/drawingml/2006/chart">
            <c:chart xmlns:c="http://schemas.openxmlformats.org/drawingml/2006/chart" xmlns:r="http://schemas.openxmlformats.org/officeDocument/2006/relationships" r:id="rId8"/>
          </a:graphicData>
        </a:graphic>
      </p:graphicFrame>
      <p:sp>
        <p:nvSpPr>
          <p:cNvPr id="17" name="object 20">
            <a:extLst>
              <a:ext uri="{FF2B5EF4-FFF2-40B4-BE49-F238E27FC236}">
                <a16:creationId xmlns:a16="http://schemas.microsoft.com/office/drawing/2014/main" id="{B0B9427E-D05F-C73A-6BDA-FDC9CB066F5E}"/>
              </a:ext>
            </a:extLst>
          </p:cNvPr>
          <p:cNvSpPr txBox="1"/>
          <p:nvPr/>
        </p:nvSpPr>
        <p:spPr>
          <a:xfrm>
            <a:off x="2747053" y="1790429"/>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21%</a:t>
            </a:r>
          </a:p>
        </p:txBody>
      </p:sp>
      <p:sp>
        <p:nvSpPr>
          <p:cNvPr id="18" name="object 20">
            <a:extLst>
              <a:ext uri="{FF2B5EF4-FFF2-40B4-BE49-F238E27FC236}">
                <a16:creationId xmlns:a16="http://schemas.microsoft.com/office/drawing/2014/main" id="{C2523847-CC8B-166A-D4A7-C827495C1FC4}"/>
              </a:ext>
            </a:extLst>
          </p:cNvPr>
          <p:cNvSpPr txBox="1"/>
          <p:nvPr/>
        </p:nvSpPr>
        <p:spPr>
          <a:xfrm>
            <a:off x="4035276" y="1797095"/>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14%</a:t>
            </a:r>
          </a:p>
        </p:txBody>
      </p:sp>
      <p:sp>
        <p:nvSpPr>
          <p:cNvPr id="19" name="object 20">
            <a:extLst>
              <a:ext uri="{FF2B5EF4-FFF2-40B4-BE49-F238E27FC236}">
                <a16:creationId xmlns:a16="http://schemas.microsoft.com/office/drawing/2014/main" id="{D118EF80-09CB-3DED-4F8F-18B96FFD64C0}"/>
              </a:ext>
            </a:extLst>
          </p:cNvPr>
          <p:cNvSpPr txBox="1"/>
          <p:nvPr/>
        </p:nvSpPr>
        <p:spPr>
          <a:xfrm>
            <a:off x="5319175" y="1791336"/>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9%</a:t>
            </a:r>
          </a:p>
        </p:txBody>
      </p:sp>
      <p:sp>
        <p:nvSpPr>
          <p:cNvPr id="20" name="object 20">
            <a:extLst>
              <a:ext uri="{FF2B5EF4-FFF2-40B4-BE49-F238E27FC236}">
                <a16:creationId xmlns:a16="http://schemas.microsoft.com/office/drawing/2014/main" id="{F0761393-1F43-04BC-C2DD-9CAB4BC798F0}"/>
              </a:ext>
            </a:extLst>
          </p:cNvPr>
          <p:cNvSpPr txBox="1"/>
          <p:nvPr/>
        </p:nvSpPr>
        <p:spPr>
          <a:xfrm>
            <a:off x="6526116" y="1791337"/>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3%</a:t>
            </a:r>
          </a:p>
        </p:txBody>
      </p:sp>
      <p:sp>
        <p:nvSpPr>
          <p:cNvPr id="21" name="object 20">
            <a:extLst>
              <a:ext uri="{FF2B5EF4-FFF2-40B4-BE49-F238E27FC236}">
                <a16:creationId xmlns:a16="http://schemas.microsoft.com/office/drawing/2014/main" id="{131481B5-0F79-255E-F9B0-E0F8378768BE}"/>
              </a:ext>
            </a:extLst>
          </p:cNvPr>
          <p:cNvSpPr txBox="1"/>
          <p:nvPr/>
        </p:nvSpPr>
        <p:spPr>
          <a:xfrm>
            <a:off x="7752275" y="1808099"/>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1%</a:t>
            </a:r>
          </a:p>
        </p:txBody>
      </p:sp>
      <p:sp>
        <p:nvSpPr>
          <p:cNvPr id="22" name="object 20">
            <a:extLst>
              <a:ext uri="{FF2B5EF4-FFF2-40B4-BE49-F238E27FC236}">
                <a16:creationId xmlns:a16="http://schemas.microsoft.com/office/drawing/2014/main" id="{D0A90DD7-C5AD-6CAA-105F-7E7BCEA74D77}"/>
              </a:ext>
            </a:extLst>
          </p:cNvPr>
          <p:cNvSpPr txBox="1"/>
          <p:nvPr/>
        </p:nvSpPr>
        <p:spPr>
          <a:xfrm>
            <a:off x="1450289" y="1817275"/>
            <a:ext cx="908033"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accent1"/>
                </a:solidFill>
                <a:latin typeface="+mj-lt"/>
                <a:cs typeface="Arial"/>
              </a:rPr>
              <a:t>30%</a:t>
            </a:r>
          </a:p>
        </p:txBody>
      </p:sp>
      <p:sp>
        <p:nvSpPr>
          <p:cNvPr id="23" name="object 20">
            <a:extLst>
              <a:ext uri="{FF2B5EF4-FFF2-40B4-BE49-F238E27FC236}">
                <a16:creationId xmlns:a16="http://schemas.microsoft.com/office/drawing/2014/main" id="{1BD5EE0F-4F33-4BC1-5BBE-79D1009F0124}"/>
              </a:ext>
            </a:extLst>
          </p:cNvPr>
          <p:cNvSpPr txBox="1"/>
          <p:nvPr/>
        </p:nvSpPr>
        <p:spPr>
          <a:xfrm>
            <a:off x="1473609" y="2488056"/>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B</a:t>
            </a:r>
          </a:p>
        </p:txBody>
      </p:sp>
      <p:sp>
        <p:nvSpPr>
          <p:cNvPr id="30" name="object 20">
            <a:extLst>
              <a:ext uri="{FF2B5EF4-FFF2-40B4-BE49-F238E27FC236}">
                <a16:creationId xmlns:a16="http://schemas.microsoft.com/office/drawing/2014/main" id="{3AB912B2-8C48-ABB9-984F-61F9A6E41C4C}"/>
              </a:ext>
            </a:extLst>
          </p:cNvPr>
          <p:cNvSpPr txBox="1"/>
          <p:nvPr/>
        </p:nvSpPr>
        <p:spPr>
          <a:xfrm>
            <a:off x="7812541" y="2467282"/>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G</a:t>
            </a:r>
          </a:p>
        </p:txBody>
      </p:sp>
      <p:sp>
        <p:nvSpPr>
          <p:cNvPr id="31" name="object 20">
            <a:extLst>
              <a:ext uri="{FF2B5EF4-FFF2-40B4-BE49-F238E27FC236}">
                <a16:creationId xmlns:a16="http://schemas.microsoft.com/office/drawing/2014/main" id="{0A6090A4-0683-0595-4427-7B527AA8ABB7}"/>
              </a:ext>
            </a:extLst>
          </p:cNvPr>
          <p:cNvSpPr txBox="1"/>
          <p:nvPr/>
        </p:nvSpPr>
        <p:spPr>
          <a:xfrm>
            <a:off x="2792489" y="2480808"/>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C</a:t>
            </a:r>
          </a:p>
        </p:txBody>
      </p:sp>
      <p:sp>
        <p:nvSpPr>
          <p:cNvPr id="32" name="object 20">
            <a:extLst>
              <a:ext uri="{FF2B5EF4-FFF2-40B4-BE49-F238E27FC236}">
                <a16:creationId xmlns:a16="http://schemas.microsoft.com/office/drawing/2014/main" id="{685F86CB-23F4-FD8D-A936-1993253B7B03}"/>
              </a:ext>
            </a:extLst>
          </p:cNvPr>
          <p:cNvSpPr txBox="1"/>
          <p:nvPr/>
        </p:nvSpPr>
        <p:spPr>
          <a:xfrm>
            <a:off x="4065181" y="2474776"/>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D</a:t>
            </a:r>
          </a:p>
        </p:txBody>
      </p:sp>
      <p:sp>
        <p:nvSpPr>
          <p:cNvPr id="33" name="object 20">
            <a:extLst>
              <a:ext uri="{FF2B5EF4-FFF2-40B4-BE49-F238E27FC236}">
                <a16:creationId xmlns:a16="http://schemas.microsoft.com/office/drawing/2014/main" id="{59075CF7-4B3D-4C37-3CAE-252790DE1013}"/>
              </a:ext>
            </a:extLst>
          </p:cNvPr>
          <p:cNvSpPr txBox="1"/>
          <p:nvPr/>
        </p:nvSpPr>
        <p:spPr>
          <a:xfrm>
            <a:off x="5319175" y="2480807"/>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E</a:t>
            </a:r>
          </a:p>
        </p:txBody>
      </p:sp>
      <p:sp>
        <p:nvSpPr>
          <p:cNvPr id="34" name="object 20">
            <a:extLst>
              <a:ext uri="{FF2B5EF4-FFF2-40B4-BE49-F238E27FC236}">
                <a16:creationId xmlns:a16="http://schemas.microsoft.com/office/drawing/2014/main" id="{A8F2F348-57B6-3CDB-DCFB-DC39915E1ADA}"/>
              </a:ext>
            </a:extLst>
          </p:cNvPr>
          <p:cNvSpPr txBox="1"/>
          <p:nvPr/>
        </p:nvSpPr>
        <p:spPr>
          <a:xfrm>
            <a:off x="6535962" y="2472045"/>
            <a:ext cx="908030" cy="289823"/>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bg2">
                    <a:lumMod val="20000"/>
                    <a:lumOff val="80000"/>
                  </a:schemeClr>
                </a:solidFill>
                <a:cs typeface="Arial"/>
              </a:rPr>
              <a:t>F</a:t>
            </a:r>
          </a:p>
        </p:txBody>
      </p:sp>
      <p:sp>
        <p:nvSpPr>
          <p:cNvPr id="35" name="Text Placeholder 2">
            <a:extLst>
              <a:ext uri="{FF2B5EF4-FFF2-40B4-BE49-F238E27FC236}">
                <a16:creationId xmlns:a16="http://schemas.microsoft.com/office/drawing/2014/main" id="{F77B7B16-9C85-E660-B318-DBC63ED933B4}"/>
              </a:ext>
            </a:extLst>
          </p:cNvPr>
          <p:cNvSpPr txBox="1">
            <a:spLocks/>
          </p:cNvSpPr>
          <p:nvPr/>
        </p:nvSpPr>
        <p:spPr>
          <a:xfrm>
            <a:off x="1985239" y="2863048"/>
            <a:ext cx="7156579" cy="11636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dirty="0">
                <a:solidFill>
                  <a:schemeClr val="tx1"/>
                </a:solidFill>
                <a:latin typeface="Century" panose="02040604050505020304" pitchFamily="18" charset="0"/>
              </a:rPr>
              <a:t>Grade-B has the highest revolving balance, attracting more loan applicants due to substantial annual incomes and long employment histories, and this pattern persists across other grades.</a:t>
            </a:r>
          </a:p>
          <a:p>
            <a:pPr>
              <a:lnSpc>
                <a:spcPct val="150000"/>
              </a:lnSpc>
            </a:pPr>
            <a:endParaRPr lang="en-IN" dirty="0">
              <a:solidFill>
                <a:schemeClr val="tx1"/>
              </a:solidFill>
              <a:latin typeface="Century" panose="02040604050505020304" pitchFamily="18" charset="0"/>
            </a:endParaRPr>
          </a:p>
        </p:txBody>
      </p:sp>
      <p:sp>
        <p:nvSpPr>
          <p:cNvPr id="36" name="Picture Placeholder 5">
            <a:extLst>
              <a:ext uri="{FF2B5EF4-FFF2-40B4-BE49-F238E27FC236}">
                <a16:creationId xmlns:a16="http://schemas.microsoft.com/office/drawing/2014/main" id="{0D7E6836-ABF0-6CFE-EF9C-5DEA66645F62}"/>
              </a:ext>
            </a:extLst>
          </p:cNvPr>
          <p:cNvSpPr txBox="1">
            <a:spLocks/>
          </p:cNvSpPr>
          <p:nvPr/>
        </p:nvSpPr>
        <p:spPr>
          <a:xfrm>
            <a:off x="377482" y="3360524"/>
            <a:ext cx="1688025" cy="3951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lumMod val="75000"/>
                  </a:schemeClr>
                </a:solidFill>
              </a:rPr>
              <a:t>Observation :</a:t>
            </a:r>
            <a:endParaRPr lang="en-IN" b="1" dirty="0">
              <a:solidFill>
                <a:schemeClr val="accent1">
                  <a:lumMod val="75000"/>
                </a:schemeClr>
              </a:solidFill>
            </a:endParaRPr>
          </a:p>
        </p:txBody>
      </p:sp>
      <p:sp>
        <p:nvSpPr>
          <p:cNvPr id="37" name="Text Placeholder 7">
            <a:extLst>
              <a:ext uri="{FF2B5EF4-FFF2-40B4-BE49-F238E27FC236}">
                <a16:creationId xmlns:a16="http://schemas.microsoft.com/office/drawing/2014/main" id="{1EEB6875-7A8B-5090-B919-84E90970D86E}"/>
              </a:ext>
            </a:extLst>
          </p:cNvPr>
          <p:cNvSpPr txBox="1">
            <a:spLocks/>
          </p:cNvSpPr>
          <p:nvPr/>
        </p:nvSpPr>
        <p:spPr>
          <a:xfrm>
            <a:off x="2015505" y="4090427"/>
            <a:ext cx="6904560" cy="11636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dirty="0">
              <a:latin typeface="Century" panose="02040604050505020304" pitchFamily="18" charset="0"/>
            </a:endParaRPr>
          </a:p>
        </p:txBody>
      </p:sp>
      <p:sp>
        <p:nvSpPr>
          <p:cNvPr id="38" name="Picture Placeholder 12">
            <a:extLst>
              <a:ext uri="{FF2B5EF4-FFF2-40B4-BE49-F238E27FC236}">
                <a16:creationId xmlns:a16="http://schemas.microsoft.com/office/drawing/2014/main" id="{6A686E8B-DC85-B181-E4AD-3785E00C59B9}"/>
              </a:ext>
            </a:extLst>
          </p:cNvPr>
          <p:cNvSpPr txBox="1">
            <a:spLocks/>
          </p:cNvSpPr>
          <p:nvPr/>
        </p:nvSpPr>
        <p:spPr>
          <a:xfrm>
            <a:off x="228057" y="4572806"/>
            <a:ext cx="1742049" cy="3951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lumMod val="75000"/>
                  </a:schemeClr>
                </a:solidFill>
              </a:rPr>
              <a:t>   Suggestion :</a:t>
            </a:r>
          </a:p>
          <a:p>
            <a:endParaRPr lang="en-IN" dirty="0">
              <a:solidFill>
                <a:schemeClr val="accent1">
                  <a:lumMod val="75000"/>
                </a:schemeClr>
              </a:solidFill>
            </a:endParaRPr>
          </a:p>
        </p:txBody>
      </p:sp>
      <p:sp>
        <p:nvSpPr>
          <p:cNvPr id="40" name="TextBox 39">
            <a:extLst>
              <a:ext uri="{FF2B5EF4-FFF2-40B4-BE49-F238E27FC236}">
                <a16:creationId xmlns:a16="http://schemas.microsoft.com/office/drawing/2014/main" id="{087AD432-F2B2-457D-1131-FA75F76422B9}"/>
              </a:ext>
            </a:extLst>
          </p:cNvPr>
          <p:cNvSpPr txBox="1"/>
          <p:nvPr/>
        </p:nvSpPr>
        <p:spPr>
          <a:xfrm>
            <a:off x="1941005" y="4166721"/>
            <a:ext cx="6995028" cy="1152239"/>
          </a:xfrm>
          <a:prstGeom prst="rect">
            <a:avLst/>
          </a:prstGeom>
          <a:noFill/>
        </p:spPr>
        <p:txBody>
          <a:bodyPr wrap="square">
            <a:spAutoFit/>
          </a:bodyPr>
          <a:lstStyle/>
          <a:p>
            <a:pPr>
              <a:lnSpc>
                <a:spcPct val="150000"/>
              </a:lnSpc>
            </a:pPr>
            <a:r>
              <a:rPr lang="en-US" sz="1600" b="0" i="0" dirty="0">
                <a:effectLst/>
                <a:latin typeface="Century" panose="02040604050505020304" pitchFamily="18" charset="0"/>
              </a:rPr>
              <a:t>To make lending better, it's important to know how much people earn, how much debt they have compared to their income. This helps us make sure our loan investments are doing well.</a:t>
            </a:r>
            <a:endParaRPr lang="en-IN" sz="1600" dirty="0">
              <a:latin typeface="Century" panose="02040604050505020304" pitchFamily="18" charset="0"/>
            </a:endParaRPr>
          </a:p>
        </p:txBody>
      </p:sp>
      <p:sp>
        <p:nvSpPr>
          <p:cNvPr id="42" name="TextBox 41">
            <a:extLst>
              <a:ext uri="{FF2B5EF4-FFF2-40B4-BE49-F238E27FC236}">
                <a16:creationId xmlns:a16="http://schemas.microsoft.com/office/drawing/2014/main" id="{7C31C02A-C267-6CC8-AC35-1DE388C8E593}"/>
              </a:ext>
            </a:extLst>
          </p:cNvPr>
          <p:cNvSpPr txBox="1"/>
          <p:nvPr/>
        </p:nvSpPr>
        <p:spPr>
          <a:xfrm>
            <a:off x="1960274" y="5330417"/>
            <a:ext cx="7068268" cy="1152239"/>
          </a:xfrm>
          <a:prstGeom prst="rect">
            <a:avLst/>
          </a:prstGeom>
          <a:noFill/>
        </p:spPr>
        <p:txBody>
          <a:bodyPr wrap="square">
            <a:spAutoFit/>
          </a:bodyPr>
          <a:lstStyle/>
          <a:p>
            <a:pPr>
              <a:lnSpc>
                <a:spcPct val="150000"/>
              </a:lnSpc>
            </a:pPr>
            <a:r>
              <a:rPr lang="en-US" sz="1600" b="0" i="0" dirty="0">
                <a:effectLst/>
                <a:latin typeface="Century" panose="02040604050505020304" pitchFamily="18" charset="0"/>
              </a:rPr>
              <a:t>This information suggests that the bank can manage loans better and attract more customers by focusing on Grade B customers and tailoring its strategies to their needs.</a:t>
            </a:r>
            <a:endParaRPr lang="en-IN" sz="1600" dirty="0">
              <a:latin typeface="Century" panose="02040604050505020304" pitchFamily="18" charset="0"/>
            </a:endParaRPr>
          </a:p>
        </p:txBody>
      </p:sp>
      <p:sp>
        <p:nvSpPr>
          <p:cNvPr id="43" name="Picture Placeholder 8">
            <a:extLst>
              <a:ext uri="{FF2B5EF4-FFF2-40B4-BE49-F238E27FC236}">
                <a16:creationId xmlns:a16="http://schemas.microsoft.com/office/drawing/2014/main" id="{9AEED6F0-1AFF-80CA-E3BC-1F0BF8ABCE1F}"/>
              </a:ext>
            </a:extLst>
          </p:cNvPr>
          <p:cNvSpPr txBox="1">
            <a:spLocks/>
          </p:cNvSpPr>
          <p:nvPr/>
        </p:nvSpPr>
        <p:spPr>
          <a:xfrm>
            <a:off x="400182" y="5903519"/>
            <a:ext cx="1642624" cy="3951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lumMod val="75000"/>
                  </a:schemeClr>
                </a:solidFill>
              </a:rPr>
              <a:t>Conclusion :</a:t>
            </a:r>
            <a:endParaRPr lang="en-IN" b="1" dirty="0">
              <a:solidFill>
                <a:schemeClr val="accent1">
                  <a:lumMod val="75000"/>
                </a:schemeClr>
              </a:solidFill>
            </a:endParaRPr>
          </a:p>
        </p:txBody>
      </p:sp>
      <p:pic>
        <p:nvPicPr>
          <p:cNvPr id="44" name="Picture 43">
            <a:extLst>
              <a:ext uri="{FF2B5EF4-FFF2-40B4-BE49-F238E27FC236}">
                <a16:creationId xmlns:a16="http://schemas.microsoft.com/office/drawing/2014/main" id="{72CCC029-CB0E-99D7-C3D9-949E7310A1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50018" y="0"/>
            <a:ext cx="2941981" cy="6858000"/>
          </a:xfrm>
          <a:prstGeom prst="rect">
            <a:avLst/>
          </a:prstGeom>
        </p:spPr>
      </p:pic>
    </p:spTree>
    <p:extLst>
      <p:ext uri="{BB962C8B-B14F-4D97-AF65-F5344CB8AC3E}">
        <p14:creationId xmlns:p14="http://schemas.microsoft.com/office/powerpoint/2010/main" val="364828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1BD5-6030-03EA-5EF2-5FA85E0E95F3}"/>
              </a:ext>
            </a:extLst>
          </p:cNvPr>
          <p:cNvSpPr>
            <a:spLocks noGrp="1"/>
          </p:cNvSpPr>
          <p:nvPr>
            <p:ph type="title"/>
          </p:nvPr>
        </p:nvSpPr>
        <p:spPr>
          <a:xfrm>
            <a:off x="190148" y="213303"/>
            <a:ext cx="4969681" cy="1302111"/>
          </a:xfrm>
        </p:spPr>
        <p:txBody>
          <a:bodyPr>
            <a:normAutofit fontScale="90000"/>
          </a:bodyPr>
          <a:lstStyle/>
          <a:p>
            <a:r>
              <a:rPr lang="en-US" dirty="0"/>
              <a:t>KPI 3</a:t>
            </a:r>
            <a:br>
              <a:rPr lang="en-US" dirty="0"/>
            </a:br>
            <a:r>
              <a:rPr lang="en-US" dirty="0"/>
              <a:t>Total Payment for Verified &amp; Non-Verified Status</a:t>
            </a:r>
            <a:endParaRPr lang="en-IN" dirty="0"/>
          </a:p>
        </p:txBody>
      </p:sp>
      <p:sp>
        <p:nvSpPr>
          <p:cNvPr id="3" name="Text Placeholder 2">
            <a:extLst>
              <a:ext uri="{FF2B5EF4-FFF2-40B4-BE49-F238E27FC236}">
                <a16:creationId xmlns:a16="http://schemas.microsoft.com/office/drawing/2014/main" id="{E80E78DD-40EC-B274-5643-9653C89475D1}"/>
              </a:ext>
            </a:extLst>
          </p:cNvPr>
          <p:cNvSpPr>
            <a:spLocks noGrp="1"/>
          </p:cNvSpPr>
          <p:nvPr>
            <p:ph type="body" sz="half" idx="2"/>
          </p:nvPr>
        </p:nvSpPr>
        <p:spPr>
          <a:xfrm>
            <a:off x="7182284" y="408925"/>
            <a:ext cx="4643676" cy="2212978"/>
          </a:xfrm>
        </p:spPr>
        <p:txBody>
          <a:bodyPr>
            <a:noAutofit/>
          </a:bodyPr>
          <a:lstStyle/>
          <a:p>
            <a:pPr>
              <a:lnSpc>
                <a:spcPct val="150000"/>
              </a:lnSpc>
            </a:pPr>
            <a:r>
              <a:rPr lang="en-US" b="0" i="0" dirty="0">
                <a:solidFill>
                  <a:schemeClr val="bg1"/>
                </a:solidFill>
                <a:effectLst/>
                <a:latin typeface="Century" panose="02040604050505020304" pitchFamily="18" charset="0"/>
              </a:rPr>
              <a:t>The analysis reveals that Verified Status accounts for 5</a:t>
            </a:r>
            <a:r>
              <a:rPr lang="en-US" dirty="0">
                <a:solidFill>
                  <a:schemeClr val="bg1"/>
                </a:solidFill>
                <a:latin typeface="Century" panose="02040604050505020304" pitchFamily="18" charset="0"/>
              </a:rPr>
              <a:t>9</a:t>
            </a:r>
            <a:r>
              <a:rPr lang="en-US" b="0" i="0" dirty="0">
                <a:solidFill>
                  <a:schemeClr val="bg1"/>
                </a:solidFill>
                <a:effectLst/>
                <a:latin typeface="Century" panose="02040604050505020304" pitchFamily="18" charset="0"/>
              </a:rPr>
              <a:t>% of total payments, while Non-Verified Status comprises 41%, indicating a significant portion of the loan application verification process.</a:t>
            </a:r>
            <a:endParaRPr lang="en-IN" dirty="0">
              <a:solidFill>
                <a:schemeClr val="bg1"/>
              </a:solidFill>
              <a:latin typeface="Century" panose="02040604050505020304" pitchFamily="18" charset="0"/>
            </a:endParaRPr>
          </a:p>
        </p:txBody>
      </p:sp>
      <p:sp>
        <p:nvSpPr>
          <p:cNvPr id="4" name="Slide Number Placeholder 3">
            <a:extLst>
              <a:ext uri="{FF2B5EF4-FFF2-40B4-BE49-F238E27FC236}">
                <a16:creationId xmlns:a16="http://schemas.microsoft.com/office/drawing/2014/main" id="{A156817F-9DFD-A020-2A66-7931C9ADFB71}"/>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6" name="Picture Placeholder 5">
            <a:extLst>
              <a:ext uri="{FF2B5EF4-FFF2-40B4-BE49-F238E27FC236}">
                <a16:creationId xmlns:a16="http://schemas.microsoft.com/office/drawing/2014/main" id="{75423D4B-734B-D91C-3AF1-6B4255D55603}"/>
              </a:ext>
            </a:extLst>
          </p:cNvPr>
          <p:cNvSpPr>
            <a:spLocks noGrp="1"/>
          </p:cNvSpPr>
          <p:nvPr>
            <p:ph type="pic" sz="quarter" idx="19"/>
          </p:nvPr>
        </p:nvSpPr>
        <p:spPr>
          <a:xfrm>
            <a:off x="5368413" y="1232836"/>
            <a:ext cx="1735392" cy="395180"/>
          </a:xfrm>
        </p:spPr>
        <p:txBody>
          <a:bodyPr>
            <a:noAutofit/>
          </a:bodyPr>
          <a:lstStyle/>
          <a:p>
            <a:r>
              <a:rPr lang="en-US" sz="1600" b="1" dirty="0">
                <a:solidFill>
                  <a:srgbClr val="FFFF00"/>
                </a:solidFill>
              </a:rPr>
              <a:t>Observation :</a:t>
            </a:r>
            <a:endParaRPr lang="en-IN" sz="1600" b="1" dirty="0">
              <a:solidFill>
                <a:srgbClr val="FFFF00"/>
              </a:solidFill>
            </a:endParaRPr>
          </a:p>
        </p:txBody>
      </p:sp>
      <p:sp>
        <p:nvSpPr>
          <p:cNvPr id="8" name="Text Placeholder 7">
            <a:extLst>
              <a:ext uri="{FF2B5EF4-FFF2-40B4-BE49-F238E27FC236}">
                <a16:creationId xmlns:a16="http://schemas.microsoft.com/office/drawing/2014/main" id="{C8C6BD58-D464-6985-EABF-1681049C2259}"/>
              </a:ext>
            </a:extLst>
          </p:cNvPr>
          <p:cNvSpPr>
            <a:spLocks noGrp="1"/>
          </p:cNvSpPr>
          <p:nvPr>
            <p:ph type="body" sz="half" idx="23"/>
          </p:nvPr>
        </p:nvSpPr>
        <p:spPr>
          <a:xfrm>
            <a:off x="7143044" y="2621903"/>
            <a:ext cx="4722155" cy="1847128"/>
          </a:xfrm>
        </p:spPr>
        <p:txBody>
          <a:bodyPr>
            <a:noAutofit/>
          </a:bodyPr>
          <a:lstStyle/>
          <a:p>
            <a:pPr>
              <a:lnSpc>
                <a:spcPct val="150000"/>
              </a:lnSpc>
            </a:pPr>
            <a:r>
              <a:rPr lang="en-US" b="0" i="0" dirty="0">
                <a:solidFill>
                  <a:schemeClr val="bg1"/>
                </a:solidFill>
                <a:effectLst/>
                <a:latin typeface="Century" panose="02040604050505020304" pitchFamily="18" charset="0"/>
              </a:rPr>
              <a:t>Improving the verification rate through robust and efficient procedures can enhance the proportion of Verified Status applications and potentially reduce risks associated with Non-Verified Status.</a:t>
            </a:r>
            <a:endParaRPr lang="en-IN" dirty="0">
              <a:solidFill>
                <a:schemeClr val="bg1"/>
              </a:solidFill>
              <a:latin typeface="Century" panose="02040604050505020304" pitchFamily="18" charset="0"/>
            </a:endParaRPr>
          </a:p>
        </p:txBody>
      </p:sp>
      <p:sp>
        <p:nvSpPr>
          <p:cNvPr id="9" name="Picture Placeholder 8">
            <a:extLst>
              <a:ext uri="{FF2B5EF4-FFF2-40B4-BE49-F238E27FC236}">
                <a16:creationId xmlns:a16="http://schemas.microsoft.com/office/drawing/2014/main" id="{4EBC2545-8B4B-0CA4-9C90-C456CA6A577A}"/>
              </a:ext>
            </a:extLst>
          </p:cNvPr>
          <p:cNvSpPr>
            <a:spLocks noGrp="1"/>
          </p:cNvSpPr>
          <p:nvPr>
            <p:ph type="pic" sz="quarter" idx="24"/>
          </p:nvPr>
        </p:nvSpPr>
        <p:spPr>
          <a:xfrm>
            <a:off x="5661395" y="5572849"/>
            <a:ext cx="1455355" cy="395180"/>
          </a:xfrm>
        </p:spPr>
        <p:txBody>
          <a:bodyPr>
            <a:noAutofit/>
          </a:bodyPr>
          <a:lstStyle/>
          <a:p>
            <a:r>
              <a:rPr lang="en-US" sz="1600" b="1" dirty="0">
                <a:solidFill>
                  <a:srgbClr val="FFFF00"/>
                </a:solidFill>
              </a:rPr>
              <a:t>Conclusion:</a:t>
            </a:r>
            <a:endParaRPr lang="en-IN" sz="1600" b="1" dirty="0">
              <a:solidFill>
                <a:srgbClr val="FFFF00"/>
              </a:solidFill>
            </a:endParaRPr>
          </a:p>
        </p:txBody>
      </p:sp>
      <p:sp>
        <p:nvSpPr>
          <p:cNvPr id="10" name="Text Placeholder 9">
            <a:extLst>
              <a:ext uri="{FF2B5EF4-FFF2-40B4-BE49-F238E27FC236}">
                <a16:creationId xmlns:a16="http://schemas.microsoft.com/office/drawing/2014/main" id="{AF0EDB0B-E147-E251-7BD3-83E9AC152F88}"/>
              </a:ext>
            </a:extLst>
          </p:cNvPr>
          <p:cNvSpPr>
            <a:spLocks noGrp="1"/>
          </p:cNvSpPr>
          <p:nvPr>
            <p:ph type="body" sz="half" idx="25"/>
          </p:nvPr>
        </p:nvSpPr>
        <p:spPr>
          <a:xfrm>
            <a:off x="7182284" y="4808934"/>
            <a:ext cx="4531710" cy="2150023"/>
          </a:xfrm>
        </p:spPr>
        <p:txBody>
          <a:bodyPr>
            <a:noAutofit/>
          </a:bodyPr>
          <a:lstStyle/>
          <a:p>
            <a:pPr>
              <a:lnSpc>
                <a:spcPct val="150000"/>
              </a:lnSpc>
            </a:pPr>
            <a:r>
              <a:rPr lang="en-US" b="0" i="0" dirty="0">
                <a:solidFill>
                  <a:schemeClr val="bg1"/>
                </a:solidFill>
                <a:effectLst/>
                <a:latin typeface="Century" panose="02040604050505020304" pitchFamily="18" charset="0"/>
              </a:rPr>
              <a:t>The analysis shows that the majority of payments come from Verified Status applicants, emphasizing the need for improved verification processes to enhance lending efficiency.</a:t>
            </a:r>
            <a:endParaRPr lang="en-IN" dirty="0">
              <a:solidFill>
                <a:schemeClr val="bg1"/>
              </a:solidFill>
              <a:latin typeface="Century" panose="02040604050505020304" pitchFamily="18" charset="0"/>
            </a:endParaRPr>
          </a:p>
        </p:txBody>
      </p:sp>
      <p:sp>
        <p:nvSpPr>
          <p:cNvPr id="11" name="object 27" descr="Beige rectangle">
            <a:extLst>
              <a:ext uri="{FF2B5EF4-FFF2-40B4-BE49-F238E27FC236}">
                <a16:creationId xmlns:a16="http://schemas.microsoft.com/office/drawing/2014/main" id="{CD102693-E5E4-510B-D1C9-5DB2490D3539}"/>
              </a:ext>
            </a:extLst>
          </p:cNvPr>
          <p:cNvSpPr/>
          <p:nvPr/>
        </p:nvSpPr>
        <p:spPr>
          <a:xfrm flipV="1">
            <a:off x="190149" y="1359761"/>
            <a:ext cx="4829720" cy="155652"/>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13" name="Picture Placeholder 12">
            <a:extLst>
              <a:ext uri="{FF2B5EF4-FFF2-40B4-BE49-F238E27FC236}">
                <a16:creationId xmlns:a16="http://schemas.microsoft.com/office/drawing/2014/main" id="{D69FD475-A99A-233F-0B4F-5DD7262D796B}"/>
              </a:ext>
            </a:extLst>
          </p:cNvPr>
          <p:cNvSpPr>
            <a:spLocks noGrp="1"/>
          </p:cNvSpPr>
          <p:nvPr>
            <p:ph type="pic" sz="quarter" idx="22"/>
          </p:nvPr>
        </p:nvSpPr>
        <p:spPr>
          <a:xfrm>
            <a:off x="5476569" y="3429000"/>
            <a:ext cx="1591726" cy="395180"/>
          </a:xfrm>
        </p:spPr>
        <p:txBody>
          <a:bodyPr>
            <a:noAutofit/>
          </a:bodyPr>
          <a:lstStyle/>
          <a:p>
            <a:r>
              <a:rPr lang="en-US" sz="1600" b="1" dirty="0">
                <a:solidFill>
                  <a:srgbClr val="FFFF00"/>
                </a:solidFill>
              </a:rPr>
              <a:t>Suggestion :</a:t>
            </a:r>
          </a:p>
          <a:p>
            <a:endParaRPr lang="en-IN" sz="1600" dirty="0">
              <a:solidFill>
                <a:srgbClr val="FFFF00"/>
              </a:solidFill>
            </a:endParaRPr>
          </a:p>
        </p:txBody>
      </p:sp>
      <p:sp>
        <p:nvSpPr>
          <p:cNvPr id="18" name="Rectangle 17">
            <a:extLst>
              <a:ext uri="{FF2B5EF4-FFF2-40B4-BE49-F238E27FC236}">
                <a16:creationId xmlns:a16="http://schemas.microsoft.com/office/drawing/2014/main" id="{4FA90855-D8C4-37F8-D254-FEB8C00672CF}"/>
              </a:ext>
            </a:extLst>
          </p:cNvPr>
          <p:cNvSpPr/>
          <p:nvPr/>
        </p:nvSpPr>
        <p:spPr>
          <a:xfrm>
            <a:off x="0" y="5411755"/>
            <a:ext cx="3638939" cy="475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BBC48C9-8ECA-93C5-1B6A-883539878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04930"/>
            <a:ext cx="5159829" cy="3238500"/>
          </a:xfrm>
          <a:prstGeom prst="rect">
            <a:avLst/>
          </a:prstGeom>
        </p:spPr>
      </p:pic>
    </p:spTree>
    <p:extLst>
      <p:ext uri="{BB962C8B-B14F-4D97-AF65-F5344CB8AC3E}">
        <p14:creationId xmlns:p14="http://schemas.microsoft.com/office/powerpoint/2010/main" val="404779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9DAD4-988D-4B36-AAD3-4E02977A160E}"/>
              </a:ext>
            </a:extLst>
          </p:cNvPr>
          <p:cNvSpPr>
            <a:spLocks noGrp="1"/>
          </p:cNvSpPr>
          <p:nvPr>
            <p:ph type="sldNum" sz="quarter" idx="12"/>
          </p:nvPr>
        </p:nvSpPr>
        <p:spPr/>
        <p:txBody>
          <a:bodyPr/>
          <a:lstStyle/>
          <a:p>
            <a:fld id="{82EE24B5-652C-4DB5-B7C3-B5BBEC1280B1}" type="slidenum">
              <a:rPr lang="en-US" smtClean="0"/>
              <a:t>9</a:t>
            </a:fld>
            <a:endParaRPr lang="en-US" dirty="0"/>
          </a:p>
        </p:txBody>
      </p:sp>
      <p:pic>
        <p:nvPicPr>
          <p:cNvPr id="14" name="Picture 13">
            <a:extLst>
              <a:ext uri="{FF2B5EF4-FFF2-40B4-BE49-F238E27FC236}">
                <a16:creationId xmlns:a16="http://schemas.microsoft.com/office/drawing/2014/main" id="{7D760046-91F9-887C-EA93-C49A8A9DD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17" y="1207235"/>
            <a:ext cx="7069394" cy="3760429"/>
          </a:xfrm>
          <a:prstGeom prst="rect">
            <a:avLst/>
          </a:prstGeom>
        </p:spPr>
      </p:pic>
      <p:sp>
        <p:nvSpPr>
          <p:cNvPr id="18" name="Title 1">
            <a:extLst>
              <a:ext uri="{FF2B5EF4-FFF2-40B4-BE49-F238E27FC236}">
                <a16:creationId xmlns:a16="http://schemas.microsoft.com/office/drawing/2014/main" id="{BB788C83-F997-2479-CFCC-2463DE7E80D4}"/>
              </a:ext>
            </a:extLst>
          </p:cNvPr>
          <p:cNvSpPr>
            <a:spLocks noGrp="1"/>
          </p:cNvSpPr>
          <p:nvPr>
            <p:ph type="title"/>
          </p:nvPr>
        </p:nvSpPr>
        <p:spPr>
          <a:xfrm>
            <a:off x="124834" y="111968"/>
            <a:ext cx="6350611" cy="970384"/>
          </a:xfrm>
        </p:spPr>
        <p:txBody>
          <a:bodyPr>
            <a:noAutofit/>
          </a:bodyPr>
          <a:lstStyle/>
          <a:p>
            <a:r>
              <a:rPr lang="en-US" sz="3200" dirty="0"/>
              <a:t>KPI 4</a:t>
            </a:r>
            <a:br>
              <a:rPr lang="en-US" sz="3200" dirty="0"/>
            </a:br>
            <a:r>
              <a:rPr lang="en-US" sz="3200" dirty="0"/>
              <a:t>State wise Loan Status</a:t>
            </a:r>
            <a:endParaRPr lang="en-IN" sz="3200" dirty="0"/>
          </a:p>
        </p:txBody>
      </p:sp>
      <p:sp>
        <p:nvSpPr>
          <p:cNvPr id="19" name="object 27" descr="Beige rectangle">
            <a:extLst>
              <a:ext uri="{FF2B5EF4-FFF2-40B4-BE49-F238E27FC236}">
                <a16:creationId xmlns:a16="http://schemas.microsoft.com/office/drawing/2014/main" id="{E9CEC712-BAB4-F985-F57A-A9306FF2332C}"/>
              </a:ext>
            </a:extLst>
          </p:cNvPr>
          <p:cNvSpPr/>
          <p:nvPr/>
        </p:nvSpPr>
        <p:spPr>
          <a:xfrm flipV="1">
            <a:off x="124834" y="941026"/>
            <a:ext cx="6275966" cy="141326"/>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0" name="Rectangle 19">
            <a:extLst>
              <a:ext uri="{FF2B5EF4-FFF2-40B4-BE49-F238E27FC236}">
                <a16:creationId xmlns:a16="http://schemas.microsoft.com/office/drawing/2014/main" id="{439DC863-05C8-5670-31D7-2827A2F9CDF4}"/>
              </a:ext>
            </a:extLst>
          </p:cNvPr>
          <p:cNvSpPr/>
          <p:nvPr/>
        </p:nvSpPr>
        <p:spPr>
          <a:xfrm>
            <a:off x="7512691" y="-1"/>
            <a:ext cx="4679310" cy="6858001"/>
          </a:xfrm>
          <a:prstGeom prst="rect">
            <a:avLst/>
          </a:prstGeom>
          <a:solidFill>
            <a:srgbClr val="007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0F4F35B5-268D-9938-7967-507C3BD73453}"/>
              </a:ext>
            </a:extLst>
          </p:cNvPr>
          <p:cNvSpPr txBox="1"/>
          <p:nvPr/>
        </p:nvSpPr>
        <p:spPr>
          <a:xfrm>
            <a:off x="7659752" y="553423"/>
            <a:ext cx="4385187" cy="2534027"/>
          </a:xfrm>
          <a:prstGeom prst="rect">
            <a:avLst/>
          </a:prstGeom>
          <a:noFill/>
        </p:spPr>
        <p:txBody>
          <a:bodyPr wrap="square" rtlCol="0">
            <a:spAutoFit/>
          </a:bodyPr>
          <a:lstStyle/>
          <a:p>
            <a:pPr>
              <a:lnSpc>
                <a:spcPct val="150000"/>
              </a:lnSpc>
            </a:pPr>
            <a:r>
              <a:rPr lang="en-US" b="0" i="0" dirty="0">
                <a:solidFill>
                  <a:schemeClr val="bg1"/>
                </a:solidFill>
                <a:effectLst/>
                <a:latin typeface="Century" panose="02040604050505020304" pitchFamily="18" charset="0"/>
              </a:rPr>
              <a:t>California has the highest number of accounts across all loan statuses, particularly in the "Fully Paid" category, compared to Maine's lowest number.</a:t>
            </a:r>
            <a:endParaRPr lang="en-IN" dirty="0">
              <a:solidFill>
                <a:schemeClr val="bg1"/>
              </a:solidFill>
              <a:latin typeface="Century" panose="02040604050505020304" pitchFamily="18" charset="0"/>
            </a:endParaRPr>
          </a:p>
          <a:p>
            <a:pPr>
              <a:lnSpc>
                <a:spcPct val="150000"/>
              </a:lnSpc>
            </a:pPr>
            <a:endParaRPr lang="en-IN" dirty="0">
              <a:solidFill>
                <a:schemeClr val="bg1"/>
              </a:solidFill>
              <a:latin typeface="Century" panose="02040604050505020304" pitchFamily="18" charset="0"/>
            </a:endParaRPr>
          </a:p>
        </p:txBody>
      </p:sp>
      <p:sp>
        <p:nvSpPr>
          <p:cNvPr id="23" name="Picture Placeholder 5">
            <a:extLst>
              <a:ext uri="{FF2B5EF4-FFF2-40B4-BE49-F238E27FC236}">
                <a16:creationId xmlns:a16="http://schemas.microsoft.com/office/drawing/2014/main" id="{C75C101A-C595-4674-B940-346A524B6DFC}"/>
              </a:ext>
            </a:extLst>
          </p:cNvPr>
          <p:cNvSpPr txBox="1">
            <a:spLocks/>
          </p:cNvSpPr>
          <p:nvPr/>
        </p:nvSpPr>
        <p:spPr>
          <a:xfrm>
            <a:off x="7748722" y="258897"/>
            <a:ext cx="1779021" cy="3771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Observation :</a:t>
            </a:r>
            <a:endParaRPr lang="en-IN" b="1" dirty="0">
              <a:solidFill>
                <a:srgbClr val="FFFF00"/>
              </a:solidFill>
            </a:endParaRPr>
          </a:p>
        </p:txBody>
      </p:sp>
      <p:sp>
        <p:nvSpPr>
          <p:cNvPr id="25" name="TextBox 24">
            <a:extLst>
              <a:ext uri="{FF2B5EF4-FFF2-40B4-BE49-F238E27FC236}">
                <a16:creationId xmlns:a16="http://schemas.microsoft.com/office/drawing/2014/main" id="{978570AA-F1C1-C7EA-D9D2-D0CBFB64C4E2}"/>
              </a:ext>
            </a:extLst>
          </p:cNvPr>
          <p:cNvSpPr txBox="1"/>
          <p:nvPr/>
        </p:nvSpPr>
        <p:spPr>
          <a:xfrm>
            <a:off x="7659752" y="3428999"/>
            <a:ext cx="4532248" cy="2989006"/>
          </a:xfrm>
          <a:prstGeom prst="rect">
            <a:avLst/>
          </a:prstGeom>
          <a:noFill/>
        </p:spPr>
        <p:txBody>
          <a:bodyPr wrap="square" rtlCol="0">
            <a:spAutoFit/>
          </a:bodyPr>
          <a:lstStyle/>
          <a:p>
            <a:pPr>
              <a:lnSpc>
                <a:spcPct val="150000"/>
              </a:lnSpc>
            </a:pPr>
            <a:r>
              <a:rPr lang="en-US" b="0" i="0" dirty="0">
                <a:solidFill>
                  <a:schemeClr val="bg1"/>
                </a:solidFill>
                <a:effectLst/>
                <a:latin typeface="Century" panose="02040604050505020304" pitchFamily="18" charset="0"/>
              </a:rPr>
              <a:t>State-specific analysis can reveal regional economic factors, customer behavior, or market dynamics influencing loan status, guiding risk management, collections, and marketing strategies.</a:t>
            </a:r>
            <a:endParaRPr lang="en-IN" dirty="0">
              <a:solidFill>
                <a:schemeClr val="bg1"/>
              </a:solidFill>
              <a:latin typeface="Century" panose="02040604050505020304" pitchFamily="18" charset="0"/>
            </a:endParaRPr>
          </a:p>
          <a:p>
            <a:pPr>
              <a:lnSpc>
                <a:spcPct val="150000"/>
              </a:lnSpc>
            </a:pPr>
            <a:endParaRPr lang="en-IN" dirty="0">
              <a:solidFill>
                <a:schemeClr val="bg1"/>
              </a:solidFill>
              <a:latin typeface="Century" panose="02040604050505020304" pitchFamily="18" charset="0"/>
            </a:endParaRPr>
          </a:p>
        </p:txBody>
      </p:sp>
      <p:sp>
        <p:nvSpPr>
          <p:cNvPr id="26" name="Picture Placeholder 12">
            <a:extLst>
              <a:ext uri="{FF2B5EF4-FFF2-40B4-BE49-F238E27FC236}">
                <a16:creationId xmlns:a16="http://schemas.microsoft.com/office/drawing/2014/main" id="{E555DDF5-E342-5714-A79B-A67C06D0890F}"/>
              </a:ext>
            </a:extLst>
          </p:cNvPr>
          <p:cNvSpPr txBox="1">
            <a:spLocks/>
          </p:cNvSpPr>
          <p:nvPr/>
        </p:nvSpPr>
        <p:spPr>
          <a:xfrm>
            <a:off x="7748722" y="2936772"/>
            <a:ext cx="1641084" cy="4452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FF00"/>
                </a:solidFill>
              </a:rPr>
              <a:t>Suggestion :</a:t>
            </a:r>
          </a:p>
          <a:p>
            <a:endParaRPr lang="en-IN" dirty="0">
              <a:solidFill>
                <a:srgbClr val="FFFF00"/>
              </a:solidFill>
            </a:endParaRPr>
          </a:p>
        </p:txBody>
      </p:sp>
      <p:sp>
        <p:nvSpPr>
          <p:cNvPr id="27" name="TextBox 26">
            <a:extLst>
              <a:ext uri="{FF2B5EF4-FFF2-40B4-BE49-F238E27FC236}">
                <a16:creationId xmlns:a16="http://schemas.microsoft.com/office/drawing/2014/main" id="{25F6ED84-694B-7E56-3596-13BBD5DC5904}"/>
              </a:ext>
            </a:extLst>
          </p:cNvPr>
          <p:cNvSpPr txBox="1"/>
          <p:nvPr/>
        </p:nvSpPr>
        <p:spPr>
          <a:xfrm>
            <a:off x="224001" y="5209250"/>
            <a:ext cx="7288689" cy="2118529"/>
          </a:xfrm>
          <a:prstGeom prst="rect">
            <a:avLst/>
          </a:prstGeom>
          <a:noFill/>
        </p:spPr>
        <p:txBody>
          <a:bodyPr wrap="square" rtlCol="0">
            <a:spAutoFit/>
          </a:bodyPr>
          <a:lstStyle/>
          <a:p>
            <a:pPr>
              <a:lnSpc>
                <a:spcPct val="150000"/>
              </a:lnSpc>
            </a:pPr>
            <a:r>
              <a:rPr lang="en-US" b="0" i="0" dirty="0">
                <a:effectLst/>
                <a:latin typeface="Century" panose="02040604050505020304" pitchFamily="18" charset="0"/>
              </a:rPr>
              <a:t>The dataset highlights the significance of state-level factors in loan status assessment, with California contributing significantly to "Fully Paid" status, while Maine's lower account numbers indicate regional dynamics.</a:t>
            </a:r>
          </a:p>
          <a:p>
            <a:pPr>
              <a:lnSpc>
                <a:spcPct val="150000"/>
              </a:lnSpc>
            </a:pPr>
            <a:endParaRPr lang="en-IN" dirty="0">
              <a:latin typeface="Century" panose="02040604050505020304" pitchFamily="18" charset="0"/>
            </a:endParaRPr>
          </a:p>
        </p:txBody>
      </p:sp>
      <p:sp>
        <p:nvSpPr>
          <p:cNvPr id="28" name="Picture Placeholder 8">
            <a:extLst>
              <a:ext uri="{FF2B5EF4-FFF2-40B4-BE49-F238E27FC236}">
                <a16:creationId xmlns:a16="http://schemas.microsoft.com/office/drawing/2014/main" id="{AE991100-CECB-AEA2-79FC-7674945EB3F9}"/>
              </a:ext>
            </a:extLst>
          </p:cNvPr>
          <p:cNvSpPr txBox="1">
            <a:spLocks/>
          </p:cNvSpPr>
          <p:nvPr/>
        </p:nvSpPr>
        <p:spPr>
          <a:xfrm>
            <a:off x="224000" y="4923502"/>
            <a:ext cx="1939940" cy="31832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lumMod val="75000"/>
                  </a:schemeClr>
                </a:solidFill>
              </a:rPr>
              <a:t>Conclusion :</a:t>
            </a:r>
            <a:endParaRPr lang="en-IN" b="1" dirty="0">
              <a:solidFill>
                <a:schemeClr val="accent1">
                  <a:lumMod val="75000"/>
                </a:schemeClr>
              </a:solidFill>
            </a:endParaRPr>
          </a:p>
        </p:txBody>
      </p:sp>
    </p:spTree>
    <p:extLst>
      <p:ext uri="{BB962C8B-B14F-4D97-AF65-F5344CB8AC3E}">
        <p14:creationId xmlns:p14="http://schemas.microsoft.com/office/powerpoint/2010/main" val="1534174115"/>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751</TotalTime>
  <Words>842</Words>
  <Application>Microsoft Office PowerPoint</Application>
  <PresentationFormat>Widescreen</PresentationFormat>
  <Paragraphs>114</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vt:lpstr>
      <vt:lpstr>Calibri</vt:lpstr>
      <vt:lpstr>Century</vt:lpstr>
      <vt:lpstr>Courier New</vt:lpstr>
      <vt:lpstr>Gill Sans MT</vt:lpstr>
      <vt:lpstr>Söhne</vt:lpstr>
      <vt:lpstr>Wingdings</vt:lpstr>
      <vt:lpstr>Office Theme</vt:lpstr>
      <vt:lpstr>Bank Analytics </vt:lpstr>
      <vt:lpstr>Group No. 4</vt:lpstr>
      <vt:lpstr>Project Objective</vt:lpstr>
      <vt:lpstr>Contents</vt:lpstr>
      <vt:lpstr>CARDS </vt:lpstr>
      <vt:lpstr>KPI 1 Year wise Loan Amount</vt:lpstr>
      <vt:lpstr>PowerPoint Presentation</vt:lpstr>
      <vt:lpstr>KPI 3 Total Payment for Verified &amp; Non-Verified Status</vt:lpstr>
      <vt:lpstr>KPI 4 State wise Loan Status</vt:lpstr>
      <vt:lpstr>KPI 4 Month wise Loan Status</vt:lpstr>
      <vt:lpstr>KPI 5 Home Ownership VS Last Payment Date Status</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 </dc:title>
  <dc:creator>SRIKANTH YELUVAKA</dc:creator>
  <cp:lastModifiedBy>Dhruva Darshan</cp:lastModifiedBy>
  <cp:revision>148</cp:revision>
  <dcterms:created xsi:type="dcterms:W3CDTF">2023-09-27T09:14:33Z</dcterms:created>
  <dcterms:modified xsi:type="dcterms:W3CDTF">2023-09-28T14:51:03Z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