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60" r:id="rId2"/>
    <p:sldId id="262" r:id="rId3"/>
    <p:sldId id="277" r:id="rId4"/>
    <p:sldId id="267" r:id="rId5"/>
    <p:sldId id="265" r:id="rId6"/>
    <p:sldId id="272" r:id="rId7"/>
    <p:sldId id="288" r:id="rId8"/>
    <p:sldId id="270" r:id="rId9"/>
    <p:sldId id="278" r:id="rId10"/>
    <p:sldId id="290" r:id="rId11"/>
    <p:sldId id="274" r:id="rId12"/>
    <p:sldId id="275" r:id="rId13"/>
    <p:sldId id="276" r:id="rId14"/>
    <p:sldId id="280" r:id="rId15"/>
    <p:sldId id="286" r:id="rId16"/>
    <p:sldId id="287" r:id="rId17"/>
    <p:sldId id="282" r:id="rId18"/>
    <p:sldId id="283" r:id="rId19"/>
    <p:sldId id="289" r:id="rId20"/>
    <p:sldId id="284" r:id="rId21"/>
    <p:sldId id="285" r:id="rId22"/>
    <p:sldId id="271" r:id="rId23"/>
    <p:sldId id="291"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E7F"/>
    <a:srgbClr val="2BD5D6"/>
    <a:srgbClr val="6592E0"/>
    <a:srgbClr val="2AD5D6"/>
    <a:srgbClr val="6A6A6A"/>
    <a:srgbClr val="FF7C21"/>
    <a:srgbClr val="F33F20"/>
    <a:srgbClr val="EE4B38"/>
    <a:srgbClr val="EE443C"/>
    <a:srgbClr val="FCDD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94" d="100"/>
          <a:sy n="94" d="100"/>
        </p:scale>
        <p:origin x="206"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4" name="Rectangle 4"/>
          <p:cNvSpPr>
            <a:spLocks noGrp="1" noRot="1" noChangeAspect="1" noChangeArrowheads="1" noTextEdit="1"/>
          </p:cNvSpPr>
          <p:nvPr>
            <p:ph type="sldImg" idx="2"/>
          </p:nvPr>
        </p:nvSpPr>
        <p:spPr bwMode="auto">
          <a:xfrm>
            <a:off x="139700" y="766763"/>
            <a:ext cx="6821488" cy="3838575"/>
          </a:xfrm>
          <a:prstGeom prst="rect">
            <a:avLst/>
          </a:prstGeom>
          <a:noFill/>
          <a:ln w="9525">
            <a:solidFill>
              <a:srgbClr val="000000"/>
            </a:solidFill>
            <a:miter lim="800000"/>
            <a:headEnd/>
            <a:tailEnd/>
          </a:ln>
          <a:effectLst/>
        </p:spPr>
      </p:sp>
      <p:sp>
        <p:nvSpPr>
          <p:cNvPr id="1048655" name="Rectangle 5"/>
          <p:cNvSpPr>
            <a:spLocks noGrp="1" noChangeArrowheads="1"/>
          </p:cNvSpPr>
          <p:nvPr>
            <p:ph type="body" sz="quarter" idx="3"/>
          </p:nvPr>
        </p:nvSpPr>
        <p:spPr bwMode="auto">
          <a:xfrm>
            <a:off x="709615" y="4862516"/>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Rectangle 6"/>
          <p:cNvSpPr>
            <a:spLocks noGrp="1" noChangeArrowheads="1"/>
          </p:cNvSpPr>
          <p:nvPr>
            <p:ph type="ftr" sz="quarter" idx="4"/>
          </p:nvPr>
        </p:nvSpPr>
        <p:spPr bwMode="auto">
          <a:xfrm>
            <a:off x="2" y="9720264"/>
            <a:ext cx="3076575" cy="512763"/>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7" name="Rectangle 7"/>
          <p:cNvSpPr>
            <a:spLocks noGrp="1" noChangeArrowheads="1"/>
          </p:cNvSpPr>
          <p:nvPr>
            <p:ph type="sldNum" sz="quarter" idx="5"/>
          </p:nvPr>
        </p:nvSpPr>
        <p:spPr bwMode="auto">
          <a:xfrm>
            <a:off x="4021139" y="9720264"/>
            <a:ext cx="3076575" cy="512763"/>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552610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6763"/>
            <a:ext cx="6821488"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2</a:t>
            </a:fld>
            <a:endParaRPr lang="en-US"/>
          </a:p>
        </p:txBody>
      </p:sp>
    </p:spTree>
    <p:extLst>
      <p:ext uri="{BB962C8B-B14F-4D97-AF65-F5344CB8AC3E}">
        <p14:creationId xmlns:p14="http://schemas.microsoft.com/office/powerpoint/2010/main" val="387435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69EB8C-CD92-4912-ABB2-6C3CAC081D4B}"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FC56-4FFF-4F10-BE4E-DBDF706EBEA5}" type="slidenum">
              <a:rPr lang="en-US" smtClean="0"/>
              <a:t>‹#›</a:t>
            </a:fld>
            <a:endParaRPr lang="en-US"/>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69EB8C-CD92-4912-ABB2-6C3CAC081D4B}"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FC56-4FFF-4F10-BE4E-DBDF706EBE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9EB8C-CD92-4912-ABB2-6C3CAC081D4B}"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FC56-4FFF-4F10-BE4E-DBDF706EBE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69EB8C-CD92-4912-ABB2-6C3CAC081D4B}"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FC56-4FFF-4F10-BE4E-DBDF706EBEA5}"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9EB8C-CD92-4912-ABB2-6C3CAC081D4B}"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FC56-4FFF-4F10-BE4E-DBDF706EBE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69EB8C-CD92-4912-ABB2-6C3CAC081D4B}"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0FC56-4FFF-4F10-BE4E-DBDF706EBEA5}"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69EB8C-CD92-4912-ABB2-6C3CAC081D4B}"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0FC56-4FFF-4F10-BE4E-DBDF706EBEA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69EB8C-CD92-4912-ABB2-6C3CAC081D4B}"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0FC56-4FFF-4F10-BE4E-DBDF706EBE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9EB8C-CD92-4912-ABB2-6C3CAC081D4B}" type="datetimeFigureOut">
              <a:rPr lang="en-US" smtClean="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0FC56-4FFF-4F10-BE4E-DBDF706EBE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9EB8C-CD92-4912-ABB2-6C3CAC081D4B}"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0FC56-4FFF-4F10-BE4E-DBDF706EBE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9EB8C-CD92-4912-ABB2-6C3CAC081D4B}"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0FC56-4FFF-4F10-BE4E-DBDF706EBEA5}" type="slidenum">
              <a:rPr lang="en-US" smtClean="0"/>
              <a:t>‹#›</a:t>
            </a:fld>
            <a:endParaRPr lang="en-US"/>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A69EB8C-CD92-4912-ABB2-6C3CAC081D4B}" type="datetimeFigureOut">
              <a:rPr lang="en-US" smtClean="0"/>
              <a:t>9/22/2023</a:t>
            </a:fld>
            <a:endParaRPr lang="en-US"/>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1C0FC56-4FFF-4F10-BE4E-DBDF706EBE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563" y="165157"/>
            <a:ext cx="7872875" cy="707886"/>
          </a:xfrm>
          <a:prstGeom prst="rect">
            <a:avLst/>
          </a:prstGeom>
          <a:noFill/>
        </p:spPr>
        <p:txBody>
          <a:bodyPr wrap="square" rtlCol="0">
            <a:spAutoFit/>
          </a:bodyPr>
          <a:lstStyle/>
          <a:p>
            <a:pPr algn="ctr"/>
            <a:r>
              <a:rPr lang="en-US" sz="2000" b="1" dirty="0">
                <a:solidFill>
                  <a:schemeClr val="bg2">
                    <a:lumMod val="10000"/>
                  </a:schemeClr>
                </a:solidFill>
                <a:latin typeface="Times New Roman" pitchFamily="18" charset="0"/>
                <a:cs typeface="Times New Roman" pitchFamily="18" charset="0"/>
              </a:rPr>
              <a:t>THE NATIONAL INSTITUTE OF ENGINEERING</a:t>
            </a:r>
            <a:endParaRPr lang="en-IN" sz="2000" dirty="0">
              <a:solidFill>
                <a:schemeClr val="bg2">
                  <a:lumMod val="10000"/>
                </a:schemeClr>
              </a:solidFill>
              <a:latin typeface="Times New Roman" pitchFamily="18" charset="0"/>
              <a:cs typeface="Times New Roman" pitchFamily="18" charset="0"/>
            </a:endParaRPr>
          </a:p>
          <a:p>
            <a:pPr algn="ctr"/>
            <a:r>
              <a:rPr lang="en-US" sz="2000" b="1" dirty="0">
                <a:solidFill>
                  <a:schemeClr val="bg2">
                    <a:lumMod val="10000"/>
                  </a:schemeClr>
                </a:solidFill>
                <a:latin typeface="Times New Roman" pitchFamily="18" charset="0"/>
                <a:cs typeface="Times New Roman" pitchFamily="18" charset="0"/>
              </a:rPr>
              <a:t>DEPARTMENT OF MASTER OF COMPUTER APPLICATIONS</a:t>
            </a:r>
            <a:endParaRPr lang="en-IN" sz="2000" dirty="0">
              <a:solidFill>
                <a:schemeClr val="bg2">
                  <a:lumMod val="10000"/>
                </a:schemeClr>
              </a:solidFill>
              <a:latin typeface="Times New Roman" pitchFamily="18" charset="0"/>
              <a:cs typeface="Times New Roman" pitchFamily="18" charset="0"/>
            </a:endParaRPr>
          </a:p>
        </p:txBody>
      </p:sp>
      <p:sp>
        <p:nvSpPr>
          <p:cNvPr id="3" name="TextBox 2"/>
          <p:cNvSpPr txBox="1"/>
          <p:nvPr/>
        </p:nvSpPr>
        <p:spPr>
          <a:xfrm>
            <a:off x="2868265" y="4270905"/>
            <a:ext cx="6048672" cy="2104679"/>
          </a:xfrm>
          <a:prstGeom prst="rect">
            <a:avLst/>
          </a:prstGeom>
          <a:noFill/>
        </p:spPr>
        <p:txBody>
          <a:bodyPr wrap="square" rtlCol="0">
            <a:spAutoFit/>
          </a:bodyPr>
          <a:lstStyle/>
          <a:p>
            <a:pPr algn="ctr">
              <a:lnSpc>
                <a:spcPct val="150000"/>
              </a:lnSpc>
            </a:pPr>
            <a:r>
              <a:rPr lang="en-US" b="1" u="sng" dirty="0">
                <a:solidFill>
                  <a:schemeClr val="bg2">
                    <a:lumMod val="10000"/>
                  </a:schemeClr>
                </a:solidFill>
                <a:latin typeface="Times New Roman" pitchFamily="18" charset="0"/>
                <a:cs typeface="Times New Roman" pitchFamily="18" charset="0"/>
              </a:rPr>
              <a:t>UNDER THE GUIDANCE OF</a:t>
            </a:r>
            <a:endParaRPr lang="en-IN" u="sng" dirty="0">
              <a:solidFill>
                <a:schemeClr val="bg2">
                  <a:lumMod val="10000"/>
                </a:schemeClr>
              </a:solidFill>
              <a:latin typeface="Times New Roman" pitchFamily="18" charset="0"/>
              <a:cs typeface="Times New Roman" pitchFamily="18" charset="0"/>
            </a:endParaRPr>
          </a:p>
          <a:p>
            <a:pPr algn="ctr">
              <a:lnSpc>
                <a:spcPct val="150000"/>
              </a:lnSpc>
            </a:pPr>
            <a:r>
              <a:rPr lang="en-US" sz="1600" b="1" dirty="0">
                <a:latin typeface="Times New Roman" pitchFamily="18" charset="0"/>
                <a:cs typeface="Times New Roman" pitchFamily="18" charset="0"/>
              </a:rPr>
              <a:t>Dr. SANJAY KUMAR C K</a:t>
            </a:r>
          </a:p>
          <a:p>
            <a:pPr algn="ctr"/>
            <a:r>
              <a:rPr lang="en-US" sz="1600" b="1" dirty="0">
                <a:latin typeface="Times New Roman" pitchFamily="18" charset="0"/>
                <a:cs typeface="Times New Roman" pitchFamily="18" charset="0"/>
              </a:rPr>
              <a:t>Assistant Professor &amp; HoD, Dept. of MCA</a:t>
            </a:r>
          </a:p>
          <a:p>
            <a:pPr algn="ctr"/>
            <a:r>
              <a:rPr lang="en-US" sz="1600" b="1" dirty="0">
                <a:latin typeface="Times New Roman" pitchFamily="18" charset="0"/>
                <a:cs typeface="Times New Roman" pitchFamily="18" charset="0"/>
              </a:rPr>
              <a:t> NIE, Mysuru</a:t>
            </a:r>
          </a:p>
          <a:p>
            <a:pPr algn="ctr">
              <a:lnSpc>
                <a:spcPct val="150000"/>
              </a:lnSpc>
            </a:pPr>
            <a:endParaRPr lang="en-US" sz="1600" b="1" dirty="0">
              <a:latin typeface="Times New Roman" pitchFamily="18" charset="0"/>
              <a:cs typeface="Times New Roman" pitchFamily="18" charset="0"/>
            </a:endParaRPr>
          </a:p>
          <a:p>
            <a:pPr algn="ctr">
              <a:lnSpc>
                <a:spcPct val="150000"/>
              </a:lnSpc>
            </a:pPr>
            <a:endParaRPr lang="en-IN" dirty="0">
              <a:solidFill>
                <a:schemeClr val="bg2">
                  <a:lumMod val="10000"/>
                </a:schemeClr>
              </a:solidFill>
              <a:latin typeface="Times New Roman" pitchFamily="18" charset="0"/>
              <a:cs typeface="Times New Roman" pitchFamily="18" charset="0"/>
            </a:endParaRPr>
          </a:p>
        </p:txBody>
      </p:sp>
      <p:sp>
        <p:nvSpPr>
          <p:cNvPr id="4" name="TextBox 3"/>
          <p:cNvSpPr txBox="1"/>
          <p:nvPr/>
        </p:nvSpPr>
        <p:spPr>
          <a:xfrm>
            <a:off x="4580872" y="5567477"/>
            <a:ext cx="2623457" cy="1061829"/>
          </a:xfrm>
          <a:prstGeom prst="rect">
            <a:avLst/>
          </a:prstGeom>
          <a:noFill/>
        </p:spPr>
        <p:txBody>
          <a:bodyPr wrap="square" rtlCol="0">
            <a:spAutoFit/>
          </a:bodyPr>
          <a:lstStyle/>
          <a:p>
            <a:pPr algn="ctr">
              <a:lnSpc>
                <a:spcPct val="150000"/>
              </a:lnSpc>
            </a:pPr>
            <a:r>
              <a:rPr lang="en-US" b="1" u="sng" dirty="0">
                <a:solidFill>
                  <a:schemeClr val="bg2">
                    <a:lumMod val="10000"/>
                  </a:schemeClr>
                </a:solidFill>
                <a:latin typeface="Times New Roman" pitchFamily="18" charset="0"/>
                <a:cs typeface="Times New Roman" pitchFamily="18" charset="0"/>
              </a:rPr>
              <a:t>Presented By:</a:t>
            </a:r>
          </a:p>
          <a:p>
            <a:pPr algn="ctr"/>
            <a:r>
              <a:rPr lang="en-US" b="1" dirty="0">
                <a:latin typeface="Times New Roman" pitchFamily="18" charset="0"/>
                <a:cs typeface="Times New Roman" pitchFamily="18" charset="0"/>
              </a:rPr>
              <a:t>DHRUVA KUMAR K M</a:t>
            </a:r>
          </a:p>
          <a:p>
            <a:pPr algn="ctr"/>
            <a:r>
              <a:rPr lang="en-US" b="1" dirty="0">
                <a:latin typeface="Times New Roman" pitchFamily="18" charset="0"/>
                <a:cs typeface="Times New Roman" pitchFamily="18" charset="0"/>
              </a:rPr>
              <a:t>4NI21MC013</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813" y="950118"/>
            <a:ext cx="1712686" cy="1850232"/>
          </a:xfrm>
          <a:prstGeom prst="rect">
            <a:avLst/>
          </a:prstGeom>
        </p:spPr>
      </p:pic>
      <p:sp>
        <p:nvSpPr>
          <p:cNvPr id="7" name="TextBox 6">
            <a:extLst>
              <a:ext uri="{FF2B5EF4-FFF2-40B4-BE49-F238E27FC236}">
                <a16:creationId xmlns:a16="http://schemas.microsoft.com/office/drawing/2014/main" id="{88096A7F-5140-2AC3-5C12-71F2E5EF8E8E}"/>
              </a:ext>
            </a:extLst>
          </p:cNvPr>
          <p:cNvSpPr txBox="1"/>
          <p:nvPr/>
        </p:nvSpPr>
        <p:spPr>
          <a:xfrm>
            <a:off x="2844602" y="2850724"/>
            <a:ext cx="6096000" cy="646331"/>
          </a:xfrm>
          <a:prstGeom prst="rect">
            <a:avLst/>
          </a:prstGeom>
          <a:noFill/>
        </p:spPr>
        <p:txBody>
          <a:bodyPr wrap="square">
            <a:spAutoFit/>
          </a:bodyPr>
          <a:lstStyle/>
          <a:p>
            <a:pPr algn="ctr"/>
            <a:r>
              <a:rPr lang="en-US" b="1" dirty="0">
                <a:solidFill>
                  <a:schemeClr val="bg2">
                    <a:lumMod val="10000"/>
                  </a:schemeClr>
                </a:solidFill>
                <a:latin typeface="Times New Roman" pitchFamily="18" charset="0"/>
                <a:cs typeface="Times New Roman" pitchFamily="18" charset="0"/>
              </a:rPr>
              <a:t>MAJOR PROJECT</a:t>
            </a:r>
          </a:p>
          <a:p>
            <a:pPr algn="ctr"/>
            <a:r>
              <a:rPr lang="en-US" b="1" dirty="0">
                <a:solidFill>
                  <a:schemeClr val="bg2">
                    <a:lumMod val="10000"/>
                  </a:schemeClr>
                </a:solidFill>
                <a:latin typeface="Times New Roman" pitchFamily="18" charset="0"/>
                <a:cs typeface="Times New Roman" pitchFamily="18" charset="0"/>
              </a:rPr>
              <a:t>(2MCA4C03)</a:t>
            </a:r>
            <a:endParaRPr lang="en-US" dirty="0"/>
          </a:p>
        </p:txBody>
      </p:sp>
      <p:sp>
        <p:nvSpPr>
          <p:cNvPr id="9" name="TextBox 8">
            <a:extLst>
              <a:ext uri="{FF2B5EF4-FFF2-40B4-BE49-F238E27FC236}">
                <a16:creationId xmlns:a16="http://schemas.microsoft.com/office/drawing/2014/main" id="{5C56A50B-264E-2B93-BB4F-830CEAB77F51}"/>
              </a:ext>
            </a:extLst>
          </p:cNvPr>
          <p:cNvSpPr txBox="1"/>
          <p:nvPr/>
        </p:nvSpPr>
        <p:spPr>
          <a:xfrm>
            <a:off x="2668422" y="3574856"/>
            <a:ext cx="6448359" cy="646331"/>
          </a:xfrm>
          <a:prstGeom prst="rect">
            <a:avLst/>
          </a:prstGeom>
          <a:noFill/>
        </p:spPr>
        <p:txBody>
          <a:bodyPr wrap="square">
            <a:spAutoFit/>
          </a:bodyPr>
          <a:lstStyle/>
          <a:p>
            <a:pPr algn="ctr"/>
            <a:r>
              <a:rPr lang="en-US" b="1" dirty="0">
                <a:latin typeface="Times New Roman" panose="02020603050405020304" pitchFamily="18" charset="0"/>
                <a:ea typeface="Times New Roman" panose="02020603050405020304" pitchFamily="18" charset="0"/>
              </a:rPr>
              <a:t>PROJECT</a:t>
            </a:r>
            <a:r>
              <a:rPr lang="en-US" sz="1800" b="1" dirty="0">
                <a:effectLst/>
                <a:latin typeface="Times New Roman" panose="02020603050405020304" pitchFamily="18" charset="0"/>
                <a:ea typeface="Times New Roman" panose="02020603050405020304" pitchFamily="18" charset="0"/>
              </a:rPr>
              <a:t> TITLE</a:t>
            </a:r>
          </a:p>
          <a:p>
            <a:pPr algn="ctr"/>
            <a:r>
              <a:rPr lang="en-US" b="1" dirty="0">
                <a:latin typeface="Times New Roman" panose="02020603050405020304" pitchFamily="18" charset="0"/>
              </a:rPr>
              <a:t>LIVER CANCER SEGMENTATION AND CLASSIFICATION</a:t>
            </a:r>
            <a:endParaRPr lang="en-US" b="1" dirty="0"/>
          </a:p>
        </p:txBody>
      </p:sp>
    </p:spTree>
    <p:extLst>
      <p:ext uri="{BB962C8B-B14F-4D97-AF65-F5344CB8AC3E}">
        <p14:creationId xmlns:p14="http://schemas.microsoft.com/office/powerpoint/2010/main" val="1112554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3869136" y="326823"/>
            <a:ext cx="4073236"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CONT…</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34F28A-6F9C-F3AC-49DD-8782E0D44F31}"/>
              </a:ext>
            </a:extLst>
          </p:cNvPr>
          <p:cNvSpPr txBox="1"/>
          <p:nvPr/>
        </p:nvSpPr>
        <p:spPr>
          <a:xfrm flipH="1">
            <a:off x="814642" y="1139824"/>
            <a:ext cx="10562715" cy="4930645"/>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[3] "Hepatocellular Carcinoma (HCC) Liver Cancer prediction using Machine Learning Algorithms", </a:t>
            </a:r>
            <a:r>
              <a:rPr lang="en-US" sz="2000" b="1" dirty="0" err="1">
                <a:latin typeface="Times New Roman" panose="02020603050405020304" pitchFamily="18" charset="0"/>
                <a:cs typeface="Times New Roman" panose="02020603050405020304" pitchFamily="18" charset="0"/>
              </a:rPr>
              <a:t>Sanapala</a:t>
            </a:r>
            <a:r>
              <a:rPr lang="en-US" sz="2000" b="1" dirty="0">
                <a:latin typeface="Times New Roman" panose="02020603050405020304" pitchFamily="18" charset="0"/>
                <a:cs typeface="Times New Roman" panose="02020603050405020304" pitchFamily="18" charset="0"/>
              </a:rPr>
              <a:t> Rajesh, Nurul Choudhury, and </a:t>
            </a:r>
            <a:r>
              <a:rPr lang="en-US" sz="2000" b="1" dirty="0" err="1">
                <a:latin typeface="Times New Roman" panose="02020603050405020304" pitchFamily="18" charset="0"/>
                <a:cs typeface="Times New Roman" panose="02020603050405020304" pitchFamily="18" charset="0"/>
              </a:rPr>
              <a:t>Soumen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Moulik</a:t>
            </a:r>
            <a:endParaRPr lang="en-IN" sz="2000" dirty="0">
              <a:latin typeface="Times New Roman" panose="02020603050405020304" pitchFamily="18" charset="0"/>
              <a:cs typeface="Times New Roman" panose="02020603050405020304" pitchFamily="18" charset="0"/>
            </a:endParaRPr>
          </a:p>
          <a:p>
            <a:pPr marL="85725" algn="just">
              <a:lnSpc>
                <a:spcPct val="150000"/>
              </a:lnSpc>
              <a:tabLst>
                <a:tab pos="361950" algn="l"/>
              </a:tabLst>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2000" u="sng" dirty="0">
                <a:latin typeface="Times New Roman" panose="02020603050405020304" pitchFamily="18" charset="0"/>
                <a:cs typeface="Times New Roman" panose="02020603050405020304" pitchFamily="18" charset="0"/>
              </a:rPr>
              <a:t>Summary</a:t>
            </a:r>
            <a:r>
              <a:rPr lang="en-US" sz="2000" dirty="0">
                <a:latin typeface="Times New Roman" panose="02020603050405020304" pitchFamily="18" charset="0"/>
                <a:cs typeface="Times New Roman" panose="02020603050405020304" pitchFamily="18" charset="0"/>
              </a:rPr>
              <a:t>: This research article centers around the enhancement of disease prediction through the machine learning. To validate the efficacy of the proposed system, SVM, Naive Bayes, and KNN algorithms are employed for evaluation. Key to this model are the Naive Bayes and KNN algorithms, strategically chosen to heighten precision and efficacy by generating supplementary data. The study encompasses a comprehensive exploration of diverse machine learning algorithms, each applied to disease prediction. This includes the utilization of SVM, random forests, logistic regression, and decision trees. In the pursuit of optimal outcomes, the authors further investigate the strategic employment of feature extraction and dataset partitioning techniques.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36546"/>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70CD69-0F01-8917-03BE-8D17597FC560}"/>
              </a:ext>
            </a:extLst>
          </p:cNvPr>
          <p:cNvSpPr txBox="1"/>
          <p:nvPr/>
        </p:nvSpPr>
        <p:spPr>
          <a:xfrm>
            <a:off x="1709799" y="171948"/>
            <a:ext cx="8772402" cy="523220"/>
          </a:xfrm>
          <a:prstGeom prst="rect">
            <a:avLst/>
          </a:prstGeom>
          <a:noFill/>
        </p:spPr>
        <p:txBody>
          <a:bodyPr wrap="square" rtlCol="0">
            <a:spAutoFit/>
          </a:bodyPr>
          <a:lstStyle/>
          <a:p>
            <a:pPr algn="ctr"/>
            <a:r>
              <a:rPr lang="en-US" sz="2800" b="1" dirty="0">
                <a:ln w="0"/>
                <a:solidFill>
                  <a:schemeClr val="bg2">
                    <a:lumMod val="2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SYSTEM REQUIREMENTS</a:t>
            </a:r>
          </a:p>
        </p:txBody>
      </p:sp>
      <p:sp>
        <p:nvSpPr>
          <p:cNvPr id="3" name="TextBox 2">
            <a:extLst>
              <a:ext uri="{FF2B5EF4-FFF2-40B4-BE49-F238E27FC236}">
                <a16:creationId xmlns:a16="http://schemas.microsoft.com/office/drawing/2014/main" id="{2AC2AF96-FDDC-8C75-2BC6-382420A2617E}"/>
              </a:ext>
            </a:extLst>
          </p:cNvPr>
          <p:cNvSpPr txBox="1"/>
          <p:nvPr/>
        </p:nvSpPr>
        <p:spPr>
          <a:xfrm>
            <a:off x="866775" y="805850"/>
            <a:ext cx="10458450" cy="5669309"/>
          </a:xfrm>
          <a:prstGeom prst="rect">
            <a:avLst/>
          </a:prstGeom>
          <a:noFill/>
        </p:spPr>
        <p:txBody>
          <a:bodyPr wrap="square" rtlCol="0">
            <a:spAutoFit/>
          </a:bodyPr>
          <a:lstStyle/>
          <a:p>
            <a:pPr algn="just">
              <a:lnSpc>
                <a:spcPct val="150000"/>
              </a:lnSpc>
            </a:pPr>
            <a:r>
              <a:rPr lang="en-US" sz="2200" b="1" u="sng" dirty="0">
                <a:latin typeface="Times New Roman" panose="02020603050405020304" pitchFamily="18" charset="0"/>
                <a:cs typeface="Times New Roman" panose="02020603050405020304" pitchFamily="18" charset="0"/>
              </a:rPr>
              <a:t>Software Requirements</a:t>
            </a:r>
            <a:endParaRPr lang="en-IN" sz="2200" u="sng"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IDE		: 	FLASK</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	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Tool		: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Software	:	Anaconda</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	HTML, CSS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Libraries	: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Pandas</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2200" b="1" u="sng" dirty="0">
                <a:latin typeface="Times New Roman" panose="02020603050405020304" pitchFamily="18" charset="0"/>
                <a:cs typeface="Times New Roman" panose="02020603050405020304" pitchFamily="18" charset="0"/>
              </a:rPr>
              <a:t>Hardware Requirements</a:t>
            </a:r>
            <a:endParaRPr lang="en-IN" sz="2200" u="sng"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RAM		: 	2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disk	:	100 GB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Process		: 	32/64 Pentium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0366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E3756-F09D-20C7-94E6-027784D66CC7}"/>
              </a:ext>
            </a:extLst>
          </p:cNvPr>
          <p:cNvSpPr txBox="1"/>
          <p:nvPr/>
        </p:nvSpPr>
        <p:spPr>
          <a:xfrm>
            <a:off x="2667000" y="384464"/>
            <a:ext cx="6858000" cy="553998"/>
          </a:xfrm>
          <a:prstGeom prst="rect">
            <a:avLst/>
          </a:prstGeom>
          <a:noFill/>
        </p:spPr>
        <p:txBody>
          <a:bodyPr wrap="square" rtlCol="0">
            <a:spAutoFit/>
          </a:bodyPr>
          <a:lstStyle/>
          <a:p>
            <a:pPr algn="ctr"/>
            <a:r>
              <a:rPr lang="en-US" sz="3000" b="1" dirty="0">
                <a:solidFill>
                  <a:schemeClr val="bg2">
                    <a:lumMod val="25000"/>
                  </a:schemeClr>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67C415D4-8015-80A4-8DBF-A43290F2B4C9}"/>
              </a:ext>
            </a:extLst>
          </p:cNvPr>
          <p:cNvSpPr txBox="1"/>
          <p:nvPr/>
        </p:nvSpPr>
        <p:spPr>
          <a:xfrm>
            <a:off x="653142" y="1363676"/>
            <a:ext cx="10719708" cy="510986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Dataset Acquisition</a:t>
            </a:r>
            <a:r>
              <a:rPr lang="en-US" sz="2200" dirty="0">
                <a:latin typeface="Times New Roman" panose="02020603050405020304" pitchFamily="18" charset="0"/>
                <a:cs typeface="Times New Roman" panose="02020603050405020304" pitchFamily="18" charset="0"/>
              </a:rPr>
              <a:t>: We obtained our dataset from Kaggle, a trusted source for diverse datasets suitable for data analysis projects. Our dataset includes instances of liver disease, structured into two distinct classes.</a:t>
            </a: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Data Pre-Processing</a:t>
            </a:r>
            <a:r>
              <a:rPr lang="en-US" sz="2200" dirty="0">
                <a:latin typeface="Times New Roman" panose="02020603050405020304" pitchFamily="18" charset="0"/>
                <a:cs typeface="Times New Roman" panose="02020603050405020304" pitchFamily="18" charset="0"/>
              </a:rPr>
              <a:t>: We applied crucial data pre-processing techniques, including image resizing, to enhance the dataset's quality and prepare it for model training. This step ensures consistency in image size, minimizing discrepancies.</a:t>
            </a:r>
          </a:p>
          <a:p>
            <a:pPr marL="342900" indent="-342900" algn="just">
              <a:lnSpc>
                <a:spcPct val="150000"/>
              </a:lnSpc>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Data Modeling with CNN</a:t>
            </a:r>
            <a:r>
              <a:rPr lang="en-US" sz="2200" dirty="0">
                <a:latin typeface="Times New Roman" panose="02020603050405020304" pitchFamily="18" charset="0"/>
                <a:cs typeface="Times New Roman" panose="02020603050405020304" pitchFamily="18" charset="0"/>
              </a:rPr>
              <a:t>: Our methodology centers around Convolutional Neural Networks (CNNs), which excel in image-related tasks by recognizing spatial patterns. The CNN algorithm is trained on a dedicated subset, learning to identify features distinguishing between liver disease classes.</a:t>
            </a:r>
          </a:p>
        </p:txBody>
      </p:sp>
    </p:spTree>
    <p:extLst>
      <p:ext uri="{BB962C8B-B14F-4D97-AF65-F5344CB8AC3E}">
        <p14:creationId xmlns:p14="http://schemas.microsoft.com/office/powerpoint/2010/main" val="2852820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4059379" y="464870"/>
            <a:ext cx="4073236"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CONT…</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34F28A-6F9C-F3AC-49DD-8782E0D44F31}"/>
              </a:ext>
            </a:extLst>
          </p:cNvPr>
          <p:cNvSpPr txBox="1"/>
          <p:nvPr/>
        </p:nvSpPr>
        <p:spPr>
          <a:xfrm flipH="1">
            <a:off x="917505" y="1502059"/>
            <a:ext cx="10243073" cy="358636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Model Evaluation</a:t>
            </a:r>
            <a:r>
              <a:rPr lang="en-US" sz="2200" dirty="0">
                <a:latin typeface="Times New Roman" panose="02020603050405020304" pitchFamily="18" charset="0"/>
                <a:cs typeface="Times New Roman" panose="02020603050405020304" pitchFamily="18" charset="0"/>
              </a:rPr>
              <a:t>: We assessed the model's effectiveness using a testing subset, generating accuracy metrics such as precision, recall, and F1-score to gauge performance.</a:t>
            </a:r>
          </a:p>
          <a:p>
            <a:pPr marL="342900" indent="-342900" algn="just">
              <a:lnSpc>
                <a:spcPct val="150000"/>
              </a:lnSpc>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Model Building and Saving</a:t>
            </a:r>
            <a:r>
              <a:rPr lang="en-US" sz="2200" dirty="0">
                <a:latin typeface="Times New Roman" panose="02020603050405020304" pitchFamily="18" charset="0"/>
                <a:cs typeface="Times New Roman" panose="02020603050405020304" pitchFamily="18" charset="0"/>
              </a:rPr>
              <a:t>: Upon achieving satisfactory accuracy, we built and saved the model. This final step encapsulates the network architecture and learned parameters, providing a reliable tool for real-world liver disease identification based on medical images.</a:t>
            </a:r>
          </a:p>
        </p:txBody>
      </p:sp>
    </p:spTree>
    <p:extLst>
      <p:ext uri="{BB962C8B-B14F-4D97-AF65-F5344CB8AC3E}">
        <p14:creationId xmlns:p14="http://schemas.microsoft.com/office/powerpoint/2010/main" val="7483783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E3756-F09D-20C7-94E6-027784D66CC7}"/>
              </a:ext>
            </a:extLst>
          </p:cNvPr>
          <p:cNvSpPr txBox="1"/>
          <p:nvPr/>
        </p:nvSpPr>
        <p:spPr>
          <a:xfrm>
            <a:off x="2878494" y="384464"/>
            <a:ext cx="6858000" cy="553998"/>
          </a:xfrm>
          <a:prstGeom prst="rect">
            <a:avLst/>
          </a:prstGeom>
          <a:noFill/>
        </p:spPr>
        <p:txBody>
          <a:bodyPr wrap="square" rtlCol="0">
            <a:spAutoFit/>
          </a:bodyPr>
          <a:lstStyle/>
          <a:p>
            <a:pPr algn="ctr"/>
            <a:r>
              <a:rPr lang="en-US" sz="3000" b="1" dirty="0">
                <a:solidFill>
                  <a:schemeClr val="bg2">
                    <a:lumMod val="25000"/>
                  </a:schemeClr>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SYSTEM ARCHITECTURE</a:t>
            </a:r>
          </a:p>
        </p:txBody>
      </p:sp>
      <p:pic>
        <p:nvPicPr>
          <p:cNvPr id="5" name="Picture 4">
            <a:extLst>
              <a:ext uri="{FF2B5EF4-FFF2-40B4-BE49-F238E27FC236}">
                <a16:creationId xmlns:a16="http://schemas.microsoft.com/office/drawing/2014/main" id="{2E45882E-81CE-E0F5-8A2A-C67973F48B34}"/>
              </a:ext>
            </a:extLst>
          </p:cNvPr>
          <p:cNvPicPr>
            <a:picLocks noChangeAspect="1"/>
          </p:cNvPicPr>
          <p:nvPr/>
        </p:nvPicPr>
        <p:blipFill>
          <a:blip r:embed="rId2"/>
          <a:stretch>
            <a:fillRect/>
          </a:stretch>
        </p:blipFill>
        <p:spPr>
          <a:xfrm>
            <a:off x="6781709" y="1573557"/>
            <a:ext cx="5301434" cy="3986322"/>
          </a:xfrm>
          <a:prstGeom prst="rect">
            <a:avLst/>
          </a:prstGeom>
        </p:spPr>
      </p:pic>
      <p:sp>
        <p:nvSpPr>
          <p:cNvPr id="7" name="TextBox 6">
            <a:extLst>
              <a:ext uri="{FF2B5EF4-FFF2-40B4-BE49-F238E27FC236}">
                <a16:creationId xmlns:a16="http://schemas.microsoft.com/office/drawing/2014/main" id="{FFF0F279-5D68-4BD7-B77F-A074F19BF4F9}"/>
              </a:ext>
            </a:extLst>
          </p:cNvPr>
          <p:cNvSpPr txBox="1"/>
          <p:nvPr/>
        </p:nvSpPr>
        <p:spPr>
          <a:xfrm>
            <a:off x="385762" y="1573557"/>
            <a:ext cx="6094638" cy="50283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project begins with the dataset collecting. Collected Kaggle datasets of liver tumor and non-tumor.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Pre-processing of acquired datasets chooses characteristics that aid in identifying the liver cancer.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Data preprocessing techniques are used to preprocess the dataset.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Using the OpenCV library, all of the collected images are scaled to a specific size.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Dataset is divided into two sections: one for training and the other for testing.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CNN method is used to train the chosen datasets.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correctness of the datasets is evaluated.</a:t>
            </a:r>
            <a:endParaRPr lang="en-IN" dirty="0"/>
          </a:p>
        </p:txBody>
      </p:sp>
    </p:spTree>
    <p:extLst>
      <p:ext uri="{BB962C8B-B14F-4D97-AF65-F5344CB8AC3E}">
        <p14:creationId xmlns:p14="http://schemas.microsoft.com/office/powerpoint/2010/main" val="2813007165"/>
      </p:ext>
    </p:extLst>
  </p:cSld>
  <p:clrMapOvr>
    <a:masterClrMapping/>
  </p:clrMapOvr>
  <mc:AlternateContent xmlns:mc="http://schemas.openxmlformats.org/markup-compatibility/2006" xmlns:p14="http://schemas.microsoft.com/office/powerpoint/2010/main">
    <mc:Choice Requires="p14">
      <p:transition spd="slow" p14:dur="125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1877786" y="505691"/>
            <a:ext cx="8384721"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CONVOLUTIONAL NEURAL NETWORK(CNN)</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D117B6-B803-6A5B-3653-92AFE40A0B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471" y="4020356"/>
            <a:ext cx="5410200" cy="2679246"/>
          </a:xfrm>
          <a:prstGeom prst="rect">
            <a:avLst/>
          </a:prstGeom>
          <a:noFill/>
          <a:ln>
            <a:noFill/>
          </a:ln>
        </p:spPr>
      </p:pic>
      <p:sp>
        <p:nvSpPr>
          <p:cNvPr id="6" name="TextBox 5">
            <a:extLst>
              <a:ext uri="{FF2B5EF4-FFF2-40B4-BE49-F238E27FC236}">
                <a16:creationId xmlns:a16="http://schemas.microsoft.com/office/drawing/2014/main" id="{B06EDFFD-0B33-3A29-07FD-9A1E42D93D39}"/>
              </a:ext>
            </a:extLst>
          </p:cNvPr>
          <p:cNvSpPr txBox="1"/>
          <p:nvPr/>
        </p:nvSpPr>
        <p:spPr>
          <a:xfrm>
            <a:off x="1053193" y="1391012"/>
            <a:ext cx="10033906" cy="2535566"/>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A Convolutional Neural Network (CNN) is a type of deep neural network designed for processing and analyzing visual data, such as images and videos. </a:t>
            </a:r>
          </a:p>
          <a:p>
            <a:pPr marL="457200" indent="-457200" algn="just">
              <a:lnSpc>
                <a:spcPct val="150000"/>
              </a:lnSpc>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CNNs are particularly effective in tasks that involve understanding patterns and hierarchies of features within images.</a:t>
            </a:r>
          </a:p>
          <a:p>
            <a:pPr marL="457200" indent="-457200" algn="just">
              <a:lnSpc>
                <a:spcPct val="150000"/>
              </a:lnSpc>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 They've revolutionized computer vision tasks by enabling computers to perform tasks like image classification, object detection, segmentation, and more.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765625"/>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4059381" y="505691"/>
            <a:ext cx="4073236"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CONT…</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34F28A-6F9C-F3AC-49DD-8782E0D44F31}"/>
              </a:ext>
            </a:extLst>
          </p:cNvPr>
          <p:cNvSpPr txBox="1"/>
          <p:nvPr/>
        </p:nvSpPr>
        <p:spPr>
          <a:xfrm flipH="1">
            <a:off x="917508" y="1086507"/>
            <a:ext cx="10356981" cy="5065297"/>
          </a:xfrm>
          <a:prstGeom prst="rect">
            <a:avLst/>
          </a:prstGeom>
          <a:noFill/>
        </p:spPr>
        <p:txBody>
          <a:bodyPr wrap="square" rtlCol="0">
            <a:spAutoFit/>
          </a:bodyPr>
          <a:lstStyle/>
          <a:p>
            <a:pPr>
              <a:lnSpc>
                <a:spcPct val="150000"/>
              </a:lnSpc>
            </a:pPr>
            <a:r>
              <a:rPr lang="en-US" sz="2200" b="1" dirty="0">
                <a:latin typeface="Times New Roman" panose="02020603050405020304" pitchFamily="18" charset="0"/>
                <a:cs typeface="Times New Roman" panose="02020603050405020304" pitchFamily="18" charset="0"/>
              </a:rPr>
              <a:t>CNN have the following:</a:t>
            </a:r>
          </a:p>
          <a:p>
            <a:pPr>
              <a:lnSpc>
                <a:spcPct val="150000"/>
              </a:lnSpc>
            </a:pPr>
            <a:endParaRPr lang="en-IN" sz="1050" b="1" dirty="0">
              <a:latin typeface="Times New Roman" panose="02020603050405020304" pitchFamily="18" charset="0"/>
              <a:cs typeface="Times New Roman" panose="02020603050405020304" pitchFamily="18" charset="0"/>
            </a:endParaRPr>
          </a:p>
          <a:p>
            <a:pPr marL="285750" lvl="0" indent="-285750">
              <a:lnSpc>
                <a:spcPct val="15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Convolutional Layer</a:t>
            </a:r>
            <a:endParaRPr lang="en-IN" sz="1700" dirty="0">
              <a:latin typeface="Times New Roman" panose="02020603050405020304" pitchFamily="18" charset="0"/>
              <a:cs typeface="Times New Roman" panose="02020603050405020304" pitchFamily="18" charset="0"/>
            </a:endParaRPr>
          </a:p>
          <a:p>
            <a:pPr marL="285750" lvl="0" indent="-285750">
              <a:lnSpc>
                <a:spcPct val="15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ReLU</a:t>
            </a:r>
            <a:endParaRPr lang="en-IN" sz="1700" dirty="0">
              <a:latin typeface="Times New Roman" panose="02020603050405020304" pitchFamily="18" charset="0"/>
              <a:cs typeface="Times New Roman" panose="02020603050405020304" pitchFamily="18" charset="0"/>
            </a:endParaRPr>
          </a:p>
          <a:p>
            <a:pPr marL="285750" lvl="0" indent="-285750">
              <a:lnSpc>
                <a:spcPct val="15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Pooling Layer</a:t>
            </a:r>
            <a:endParaRPr lang="en-IN" sz="1700" dirty="0">
              <a:latin typeface="Times New Roman" panose="02020603050405020304" pitchFamily="18" charset="0"/>
              <a:cs typeface="Times New Roman" panose="02020603050405020304" pitchFamily="18" charset="0"/>
            </a:endParaRPr>
          </a:p>
          <a:p>
            <a:pPr marL="285750" lvl="0" indent="-285750">
              <a:lnSpc>
                <a:spcPct val="15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Fully Connected Layer</a:t>
            </a:r>
          </a:p>
          <a:p>
            <a:pPr lvl="0">
              <a:lnSpc>
                <a:spcPct val="150000"/>
              </a:lnSpc>
            </a:pPr>
            <a:endParaRPr lang="en-US" sz="8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Convolution Layer</a:t>
            </a:r>
            <a:endParaRPr lang="en-IN" sz="22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first layer used to extract information from an input image is convolution. Convolution preserves the connection between pixels while learning visual features from small input data squares. For this mathematical process, two inputs are needed, such as an image matrix and a filter or kernel.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447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4059381" y="505691"/>
            <a:ext cx="4073236"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CONT…</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34F28A-6F9C-F3AC-49DD-8782E0D44F31}"/>
              </a:ext>
            </a:extLst>
          </p:cNvPr>
          <p:cNvSpPr txBox="1"/>
          <p:nvPr/>
        </p:nvSpPr>
        <p:spPr>
          <a:xfrm flipH="1">
            <a:off x="917508" y="1233464"/>
            <a:ext cx="10356981" cy="5447645"/>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ReLU</a:t>
            </a:r>
            <a:endParaRPr lang="en-IN" sz="2000" b="1" i="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we eliminate every negative value from the filtered photos and replaces them with zeros. To prevent the values from adding up to zero, it is happening.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Rectified Linear Unit (ReLU) transform functions only activate a node if the input value is higher than a specific threshold.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information rises above a threshold, the output changes from zero while the data is below zero. It and the dependent variable are related linearly.</a:t>
            </a:r>
          </a:p>
          <a:p>
            <a:pPr algn="just"/>
            <a:endParaRPr lang="en-US" sz="8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Pooling Layer</a:t>
            </a:r>
            <a:endParaRPr lang="en-IN" sz="20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images were too huge, the section on layer pooling would limit the number of parameters. It lowers the dimensionality of each map while preserving crucial information. It comes in a variety of forms, including:</a:t>
            </a:r>
          </a:p>
          <a:p>
            <a:pPr algn="just"/>
            <a:endParaRPr lang="en-IN" sz="1000" dirty="0">
              <a:latin typeface="Times New Roman" panose="02020603050405020304" pitchFamily="18" charset="0"/>
              <a:cs typeface="Times New Roman" panose="02020603050405020304" pitchFamily="18" charset="0"/>
            </a:endParaRPr>
          </a:p>
          <a:p>
            <a:pPr marL="285750" lvl="3"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Max Pooling</a:t>
            </a:r>
            <a:endParaRPr lang="en-IN" dirty="0">
              <a:latin typeface="Times New Roman" panose="02020603050405020304" pitchFamily="18" charset="0"/>
              <a:cs typeface="Times New Roman" panose="02020603050405020304" pitchFamily="18" charset="0"/>
            </a:endParaRPr>
          </a:p>
          <a:p>
            <a:pPr marL="285750" lvl="3"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Average Pooling</a:t>
            </a:r>
            <a:endParaRPr lang="en-IN" dirty="0">
              <a:latin typeface="Times New Roman" panose="02020603050405020304" pitchFamily="18" charset="0"/>
              <a:cs typeface="Times New Roman" panose="02020603050405020304" pitchFamily="18" charset="0"/>
            </a:endParaRPr>
          </a:p>
          <a:p>
            <a:pPr marL="285750" lvl="3"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Sum Pooling</a:t>
            </a:r>
          </a:p>
          <a:p>
            <a:pPr marL="0" lvl="3" algn="just"/>
            <a:endParaRPr lang="en-US" sz="1000" dirty="0">
              <a:latin typeface="Times New Roman" panose="02020603050405020304" pitchFamily="18" charset="0"/>
              <a:cs typeface="Times New Roman" panose="02020603050405020304" pitchFamily="18" charset="0"/>
            </a:endParaRPr>
          </a:p>
          <a:p>
            <a:pPr marL="0" lvl="3" algn="just"/>
            <a:r>
              <a:rPr lang="en-US" dirty="0">
                <a:latin typeface="Times New Roman" panose="02020603050405020304" pitchFamily="18" charset="0"/>
                <a:cs typeface="Times New Roman" panose="02020603050405020304" pitchFamily="18" charset="0"/>
              </a:rPr>
              <a:t>Using max pooling, the largest element in the rectified feature map is chosen. Instead of only using the biggest element, one may use the average pooling. Summation of all feature map components is referred to as sum pooling.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687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4059381" y="505691"/>
            <a:ext cx="4073236"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CONT…</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34F28A-6F9C-F3AC-49DD-8782E0D44F31}"/>
              </a:ext>
            </a:extLst>
          </p:cNvPr>
          <p:cNvSpPr txBox="1"/>
          <p:nvPr/>
        </p:nvSpPr>
        <p:spPr>
          <a:xfrm flipH="1">
            <a:off x="917508" y="1462064"/>
            <a:ext cx="10356981" cy="1892826"/>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Fully Connected Layer</a:t>
            </a:r>
          </a:p>
          <a:p>
            <a:pPr>
              <a:lnSpc>
                <a:spcPct val="150000"/>
              </a:lnSpc>
            </a:pPr>
            <a:endParaRPr lang="en-IN"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(typically) low-cost method of learning non-linear combinations of the high-level attributes represented by the output of the convolutional layer is to add a Fully-Connected layer.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that location, the Fully-Connected layer is now learning a function that might not be linear. A CNN network picture is shown in below Figure.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3AAD6B-9D68-5734-A561-BB34E86EC7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2661" y="3354890"/>
            <a:ext cx="5526677" cy="3213380"/>
          </a:xfrm>
          <a:prstGeom prst="rect">
            <a:avLst/>
          </a:prstGeom>
          <a:noFill/>
          <a:ln>
            <a:noFill/>
          </a:ln>
        </p:spPr>
      </p:pic>
    </p:spTree>
    <p:extLst>
      <p:ext uri="{BB962C8B-B14F-4D97-AF65-F5344CB8AC3E}">
        <p14:creationId xmlns:p14="http://schemas.microsoft.com/office/powerpoint/2010/main" val="33175742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4059381" y="505691"/>
            <a:ext cx="4073236"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SCREENSHOTS</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BD0924-2F0D-B432-24A0-867A464566DA}"/>
              </a:ext>
            </a:extLst>
          </p:cNvPr>
          <p:cNvSpPr txBox="1"/>
          <p:nvPr/>
        </p:nvSpPr>
        <p:spPr>
          <a:xfrm>
            <a:off x="4000606" y="6075310"/>
            <a:ext cx="4190786" cy="553998"/>
          </a:xfrm>
          <a:prstGeom prst="rect">
            <a:avLst/>
          </a:prstGeom>
          <a:noFill/>
        </p:spPr>
        <p:txBody>
          <a:bodyPr wrap="square">
            <a:spAutoFit/>
          </a:bodyPr>
          <a:lstStyle/>
          <a:p>
            <a:pPr algn="ctr"/>
            <a:r>
              <a:rPr lang="en-AU" sz="1500" b="1" u="sng" dirty="0">
                <a:effectLst/>
                <a:latin typeface="Times New Roman" panose="02020603050405020304" pitchFamily="18" charset="0"/>
                <a:ea typeface="SimSun" panose="02010600030101010101" pitchFamily="2" charset="-122"/>
              </a:rPr>
              <a:t>Progress of training the CNN model on our dataset for 20 epochs</a:t>
            </a:r>
            <a:endParaRPr lang="en-IN" sz="1500" b="1" u="sng" dirty="0">
              <a:effectLst/>
              <a:latin typeface="Times New Roman" panose="02020603050405020304" pitchFamily="18" charset="0"/>
              <a:ea typeface="SimSun" panose="02010600030101010101" pitchFamily="2" charset="-122"/>
            </a:endParaRPr>
          </a:p>
        </p:txBody>
      </p:sp>
      <p:pic>
        <p:nvPicPr>
          <p:cNvPr id="9" name="Picture 8">
            <a:extLst>
              <a:ext uri="{FF2B5EF4-FFF2-40B4-BE49-F238E27FC236}">
                <a16:creationId xmlns:a16="http://schemas.microsoft.com/office/drawing/2014/main" id="{9353E78E-3478-146E-DB21-0C0FE584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881" y="1212396"/>
            <a:ext cx="5528237" cy="4739369"/>
          </a:xfrm>
          <a:prstGeom prst="rect">
            <a:avLst/>
          </a:prstGeom>
        </p:spPr>
      </p:pic>
    </p:spTree>
    <p:extLst>
      <p:ext uri="{BB962C8B-B14F-4D97-AF65-F5344CB8AC3E}">
        <p14:creationId xmlns:p14="http://schemas.microsoft.com/office/powerpoint/2010/main" val="12033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8727" y="246922"/>
            <a:ext cx="8987575" cy="58477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just"/>
            <a:r>
              <a:rPr lang="en-IN" sz="3200" b="1"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                                Abstract</a:t>
            </a:r>
          </a:p>
        </p:txBody>
      </p:sp>
      <p:sp>
        <p:nvSpPr>
          <p:cNvPr id="5" name="TextBox 4">
            <a:extLst>
              <a:ext uri="{FF2B5EF4-FFF2-40B4-BE49-F238E27FC236}">
                <a16:creationId xmlns:a16="http://schemas.microsoft.com/office/drawing/2014/main" id="{5366AE9F-EF2D-B76F-14F0-5D8ED8B37A68}"/>
              </a:ext>
            </a:extLst>
          </p:cNvPr>
          <p:cNvSpPr txBox="1"/>
          <p:nvPr/>
        </p:nvSpPr>
        <p:spPr>
          <a:xfrm>
            <a:off x="767370" y="864413"/>
            <a:ext cx="10450286" cy="3477875"/>
          </a:xfrm>
          <a:prstGeom prst="rect">
            <a:avLst/>
          </a:prstGeom>
          <a:noFill/>
        </p:spPr>
        <p:txBody>
          <a:bodyPr wrap="square">
            <a:spAutoFit/>
          </a:bodyPr>
          <a:lstStyle/>
          <a:p>
            <a:pPr algn="just"/>
            <a:r>
              <a:rPr lang="en-AU" sz="2200" dirty="0">
                <a:latin typeface="Times New Roman" panose="02020603050405020304" pitchFamily="18" charset="0"/>
                <a:cs typeface="Times New Roman" panose="02020603050405020304" pitchFamily="18" charset="0"/>
              </a:rPr>
              <a:t>Liver cancer is an illness that could be fatal and also one of the world's fastest-growing cancers types. Lower death rates result through the early identification of tumors in the liver. By examining photos of tissue obtained from a biopsy of this tumor, the goal of this research is to build a model that can assist clinicians in identifying the tumors when it develops in the liver's area. </a:t>
            </a:r>
          </a:p>
          <a:p>
            <a:pPr algn="just"/>
            <a:r>
              <a:rPr lang="en-AU" sz="2200" dirty="0">
                <a:latin typeface="Times New Roman" panose="02020603050405020304" pitchFamily="18" charset="0"/>
                <a:cs typeface="Times New Roman" panose="02020603050405020304" pitchFamily="18" charset="0"/>
              </a:rPr>
              <a:t>To evaluate whether the tumor is malignant and requires therapy, a tissue expert must put up the effort, take the necessary time, and gather the necessary experience. Therefore, a specialist can utilise this model to establish a preliminary diagnosis. Convolutional Neural Networks (CNNs), which can transmit knowledge, will be used in this study to suggest a deep learning model.</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6F595E6-8A20-0BFA-2E93-91755462D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2288" y="4254649"/>
            <a:ext cx="5000451" cy="2522764"/>
          </a:xfrm>
          <a:prstGeom prst="rect">
            <a:avLst/>
          </a:prstGeom>
        </p:spPr>
      </p:pic>
    </p:spTree>
    <p:extLst>
      <p:ext uri="{BB962C8B-B14F-4D97-AF65-F5344CB8AC3E}">
        <p14:creationId xmlns:p14="http://schemas.microsoft.com/office/powerpoint/2010/main" val="13370842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4059381" y="505691"/>
            <a:ext cx="4073236"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CONT…</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7A139E-3A09-8C22-F07D-51D200462C55}"/>
              </a:ext>
            </a:extLst>
          </p:cNvPr>
          <p:cNvPicPr>
            <a:picLocks noChangeAspect="1"/>
          </p:cNvPicPr>
          <p:nvPr/>
        </p:nvPicPr>
        <p:blipFill rotWithShape="1">
          <a:blip r:embed="rId2"/>
          <a:srcRect t="11080" b="5713"/>
          <a:stretch/>
        </p:blipFill>
        <p:spPr bwMode="auto">
          <a:xfrm>
            <a:off x="71301" y="1589223"/>
            <a:ext cx="5730240" cy="332821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0761B36-ED17-BAF8-D89A-19FA0B1D7E10}"/>
              </a:ext>
            </a:extLst>
          </p:cNvPr>
          <p:cNvPicPr>
            <a:picLocks noChangeAspect="1"/>
          </p:cNvPicPr>
          <p:nvPr/>
        </p:nvPicPr>
        <p:blipFill rotWithShape="1">
          <a:blip r:embed="rId3"/>
          <a:srcRect t="11307" b="5817"/>
          <a:stretch/>
        </p:blipFill>
        <p:spPr bwMode="auto">
          <a:xfrm>
            <a:off x="6390461" y="3315237"/>
            <a:ext cx="5732145" cy="3328217"/>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DBD0924-2F0D-B432-24A0-867A464566DA}"/>
              </a:ext>
            </a:extLst>
          </p:cNvPr>
          <p:cNvSpPr txBox="1"/>
          <p:nvPr/>
        </p:nvSpPr>
        <p:spPr>
          <a:xfrm>
            <a:off x="1267845" y="4979346"/>
            <a:ext cx="3337151" cy="498406"/>
          </a:xfrm>
          <a:prstGeom prst="rect">
            <a:avLst/>
          </a:prstGeom>
          <a:noFill/>
        </p:spPr>
        <p:txBody>
          <a:bodyPr wrap="square">
            <a:spAutoFit/>
          </a:bodyPr>
          <a:lstStyle/>
          <a:p>
            <a:pPr algn="just">
              <a:lnSpc>
                <a:spcPct val="150000"/>
              </a:lnSpc>
            </a:pPr>
            <a:r>
              <a:rPr lang="en-US" sz="2000" b="1" u="sng" dirty="0">
                <a:effectLst/>
                <a:latin typeface="Times New Roman" panose="02020603050405020304" pitchFamily="18" charset="0"/>
                <a:ea typeface="Times New Roman" panose="02020603050405020304" pitchFamily="18" charset="0"/>
              </a:rPr>
              <a:t>Screenshot of Home page</a:t>
            </a:r>
            <a:endParaRPr lang="en-IN" sz="2000" u="sng" dirty="0"/>
          </a:p>
        </p:txBody>
      </p:sp>
      <p:sp>
        <p:nvSpPr>
          <p:cNvPr id="10" name="TextBox 9">
            <a:extLst>
              <a:ext uri="{FF2B5EF4-FFF2-40B4-BE49-F238E27FC236}">
                <a16:creationId xmlns:a16="http://schemas.microsoft.com/office/drawing/2014/main" id="{2B27765F-DDC1-F0E9-5DC3-82FDAF19E789}"/>
              </a:ext>
            </a:extLst>
          </p:cNvPr>
          <p:cNvSpPr txBox="1"/>
          <p:nvPr/>
        </p:nvSpPr>
        <p:spPr>
          <a:xfrm>
            <a:off x="7538972" y="2671727"/>
            <a:ext cx="3435122" cy="400110"/>
          </a:xfrm>
          <a:prstGeom prst="rect">
            <a:avLst/>
          </a:prstGeom>
          <a:noFill/>
        </p:spPr>
        <p:txBody>
          <a:bodyPr wrap="square">
            <a:spAutoFit/>
          </a:bodyPr>
          <a:lstStyle/>
          <a:p>
            <a:r>
              <a:rPr lang="en-US" sz="2000" b="1" u="sng" dirty="0">
                <a:effectLst/>
                <a:latin typeface="Times New Roman" panose="02020603050405020304" pitchFamily="18" charset="0"/>
                <a:ea typeface="Times New Roman" panose="02020603050405020304" pitchFamily="18" charset="0"/>
              </a:rPr>
              <a:t>Screenshot of Overview Page</a:t>
            </a:r>
            <a:endParaRPr lang="en-IN" sz="2000" u="sng" dirty="0"/>
          </a:p>
        </p:txBody>
      </p:sp>
    </p:spTree>
    <p:extLst>
      <p:ext uri="{BB962C8B-B14F-4D97-AF65-F5344CB8AC3E}">
        <p14:creationId xmlns:p14="http://schemas.microsoft.com/office/powerpoint/2010/main" val="2246077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4059381" y="505691"/>
            <a:ext cx="4073236"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CONT…</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7A139E-3A09-8C22-F07D-51D200462C55}"/>
              </a:ext>
            </a:extLst>
          </p:cNvPr>
          <p:cNvPicPr>
            <a:picLocks noChangeAspect="1"/>
          </p:cNvPicPr>
          <p:nvPr/>
        </p:nvPicPr>
        <p:blipFill rotWithShape="1">
          <a:blip r:embed="rId2"/>
          <a:srcRect t="11080" b="5713"/>
          <a:stretch/>
        </p:blipFill>
        <p:spPr bwMode="auto">
          <a:xfrm>
            <a:off x="71301" y="1589223"/>
            <a:ext cx="5730240" cy="332821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0761B36-ED17-BAF8-D89A-19FA0B1D7E10}"/>
              </a:ext>
            </a:extLst>
          </p:cNvPr>
          <p:cNvPicPr>
            <a:picLocks noChangeAspect="1"/>
          </p:cNvPicPr>
          <p:nvPr/>
        </p:nvPicPr>
        <p:blipFill rotWithShape="1">
          <a:blip r:embed="rId3"/>
          <a:srcRect t="11307" b="5817"/>
          <a:stretch/>
        </p:blipFill>
        <p:spPr bwMode="auto">
          <a:xfrm>
            <a:off x="6390461" y="3315237"/>
            <a:ext cx="5732145" cy="3328217"/>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DBD0924-2F0D-B432-24A0-867A464566DA}"/>
              </a:ext>
            </a:extLst>
          </p:cNvPr>
          <p:cNvSpPr txBox="1"/>
          <p:nvPr/>
        </p:nvSpPr>
        <p:spPr>
          <a:xfrm>
            <a:off x="1201745" y="4979345"/>
            <a:ext cx="3467441" cy="498406"/>
          </a:xfrm>
          <a:prstGeom prst="rect">
            <a:avLst/>
          </a:prstGeom>
          <a:noFill/>
        </p:spPr>
        <p:txBody>
          <a:bodyPr wrap="square">
            <a:spAutoFit/>
          </a:bodyPr>
          <a:lstStyle/>
          <a:p>
            <a:pPr algn="just">
              <a:lnSpc>
                <a:spcPct val="150000"/>
              </a:lnSpc>
            </a:pPr>
            <a:r>
              <a:rPr lang="en-US" sz="2000" b="1" u="sng" dirty="0">
                <a:effectLst/>
                <a:latin typeface="Times New Roman" panose="02020603050405020304" pitchFamily="18" charset="0"/>
                <a:ea typeface="Times New Roman" panose="02020603050405020304" pitchFamily="18" charset="0"/>
              </a:rPr>
              <a:t>Screenshot of Prediction page</a:t>
            </a:r>
            <a:endParaRPr lang="en-IN" sz="2000" u="sng" dirty="0"/>
          </a:p>
        </p:txBody>
      </p:sp>
      <p:sp>
        <p:nvSpPr>
          <p:cNvPr id="10" name="TextBox 9">
            <a:extLst>
              <a:ext uri="{FF2B5EF4-FFF2-40B4-BE49-F238E27FC236}">
                <a16:creationId xmlns:a16="http://schemas.microsoft.com/office/drawing/2014/main" id="{2B27765F-DDC1-F0E9-5DC3-82FDAF19E789}"/>
              </a:ext>
            </a:extLst>
          </p:cNvPr>
          <p:cNvSpPr txBox="1"/>
          <p:nvPr/>
        </p:nvSpPr>
        <p:spPr>
          <a:xfrm>
            <a:off x="7944974" y="2671727"/>
            <a:ext cx="2617399" cy="400110"/>
          </a:xfrm>
          <a:prstGeom prst="rect">
            <a:avLst/>
          </a:prstGeom>
          <a:noFill/>
        </p:spPr>
        <p:txBody>
          <a:bodyPr wrap="square">
            <a:spAutoFit/>
          </a:bodyPr>
          <a:lstStyle/>
          <a:p>
            <a:r>
              <a:rPr lang="en-US" sz="2000" b="1" u="sng" dirty="0">
                <a:effectLst/>
                <a:latin typeface="Times New Roman" panose="02020603050405020304" pitchFamily="18" charset="0"/>
                <a:ea typeface="Times New Roman" panose="02020603050405020304" pitchFamily="18" charset="0"/>
              </a:rPr>
              <a:t>Screenshot of Result</a:t>
            </a:r>
            <a:endParaRPr lang="en-IN" sz="2000" u="sng" dirty="0"/>
          </a:p>
        </p:txBody>
      </p:sp>
      <p:pic>
        <p:nvPicPr>
          <p:cNvPr id="3" name="Picture 2">
            <a:extLst>
              <a:ext uri="{FF2B5EF4-FFF2-40B4-BE49-F238E27FC236}">
                <a16:creationId xmlns:a16="http://schemas.microsoft.com/office/drawing/2014/main" id="{E427CDBA-008D-731F-8116-0A86E5A3E295}"/>
              </a:ext>
            </a:extLst>
          </p:cNvPr>
          <p:cNvPicPr>
            <a:picLocks noChangeAspect="1"/>
          </p:cNvPicPr>
          <p:nvPr/>
        </p:nvPicPr>
        <p:blipFill rotWithShape="1">
          <a:blip r:embed="rId4"/>
          <a:srcRect t="10970" b="5309"/>
          <a:stretch/>
        </p:blipFill>
        <p:spPr bwMode="auto">
          <a:xfrm>
            <a:off x="69394" y="1589222"/>
            <a:ext cx="5732145" cy="3328217"/>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12E4754B-EF6C-C707-8833-87FD01612B46}"/>
              </a:ext>
            </a:extLst>
          </p:cNvPr>
          <p:cNvPicPr>
            <a:picLocks noChangeAspect="1"/>
          </p:cNvPicPr>
          <p:nvPr/>
        </p:nvPicPr>
        <p:blipFill rotWithShape="1">
          <a:blip r:embed="rId5"/>
          <a:srcRect t="11655" b="6123"/>
          <a:stretch/>
        </p:blipFill>
        <p:spPr bwMode="auto">
          <a:xfrm>
            <a:off x="6386649" y="3315237"/>
            <a:ext cx="5734050" cy="33282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08699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3F9749-18EF-33DD-10EF-FEDDF123B2F0}"/>
              </a:ext>
            </a:extLst>
          </p:cNvPr>
          <p:cNvSpPr txBox="1"/>
          <p:nvPr/>
        </p:nvSpPr>
        <p:spPr>
          <a:xfrm>
            <a:off x="0" y="435579"/>
            <a:ext cx="12192000" cy="553998"/>
          </a:xfrm>
          <a:prstGeom prst="rect">
            <a:avLst/>
          </a:prstGeom>
          <a:noFill/>
        </p:spPr>
        <p:txBody>
          <a:bodyPr wrap="square">
            <a:spAutoFit/>
          </a:bodyPr>
          <a:lstStyle/>
          <a:p>
            <a:pPr algn="ctr"/>
            <a:r>
              <a:rPr lang="en-US" sz="3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3000" b="1" cap="all" dirty="0">
                <a:ln w="0"/>
                <a:solidFill>
                  <a:schemeClr val="bg2">
                    <a:lumMod val="25000"/>
                  </a:schemeClr>
                </a:solidFill>
                <a:effectLst>
                  <a:reflection blurRad="6350" stA="55000" endA="300" endPos="45500" dir="5400000" sy="-100000" algn="bl" rotWithShape="0"/>
                </a:effectLst>
                <a:latin typeface="Times New Roman" pitchFamily="18" charset="0"/>
                <a:cs typeface="Times New Roman" pitchFamily="18" charset="0"/>
              </a:rPr>
              <a:t>conclusion</a:t>
            </a:r>
            <a:endParaRPr lang="en-IN" sz="3000" b="1" cap="all" dirty="0">
              <a:ln w="0"/>
              <a:solidFill>
                <a:schemeClr val="bg2">
                  <a:lumMod val="25000"/>
                </a:schemeClr>
              </a:solidFill>
              <a:effectLst>
                <a:reflection blurRad="6350" stA="55000" endA="300" endPos="45500" dir="5400000" sy="-100000" algn="bl" rotWithShape="0"/>
              </a:effectLst>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A6E3125F-9377-BD5E-8307-A009573A56EE}"/>
              </a:ext>
            </a:extLst>
          </p:cNvPr>
          <p:cNvSpPr txBox="1"/>
          <p:nvPr/>
        </p:nvSpPr>
        <p:spPr>
          <a:xfrm>
            <a:off x="882326" y="1381901"/>
            <a:ext cx="10427348" cy="4094198"/>
          </a:xfrm>
          <a:prstGeom prst="rect">
            <a:avLst/>
          </a:prstGeom>
          <a:noFill/>
        </p:spPr>
        <p:txBody>
          <a:bodyPr wrap="square">
            <a:spAutoFit/>
          </a:bodyPr>
          <a:lstStyle/>
          <a:p>
            <a:pPr algn="just">
              <a:lnSpc>
                <a:spcPct val="150000"/>
              </a:lnSpc>
            </a:pPr>
            <a:r>
              <a:rPr lang="en-AU" sz="2200" dirty="0">
                <a:latin typeface="Times New Roman" panose="02020603050405020304" pitchFamily="18" charset="0"/>
                <a:cs typeface="Times New Roman" panose="02020603050405020304" pitchFamily="18" charset="0"/>
              </a:rPr>
              <a:t>The experiment successfully extracted features from liver and classified them using CNN a deep learning approach. The achievement of strong results was made possible by the use of CT scan image datasets for training and testing purposes. The effectiveness of the suggested technique is also examined through a thorough analysis of performance metrics. The combination of 2D feature maps and several slices revealed the potential for improving the precision of medical picture identification. This experiment demonstrates the promise of deep learning while also laying the groundwork for future initiatives to improve the detection of liver illness.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87705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3F9749-18EF-33DD-10EF-FEDDF123B2F0}"/>
              </a:ext>
            </a:extLst>
          </p:cNvPr>
          <p:cNvSpPr txBox="1"/>
          <p:nvPr/>
        </p:nvSpPr>
        <p:spPr>
          <a:xfrm>
            <a:off x="0" y="598865"/>
            <a:ext cx="12192000" cy="553998"/>
          </a:xfrm>
          <a:prstGeom prst="rect">
            <a:avLst/>
          </a:prstGeom>
          <a:noFill/>
        </p:spPr>
        <p:txBody>
          <a:bodyPr wrap="square">
            <a:spAutoFit/>
          </a:bodyPr>
          <a:lstStyle/>
          <a:p>
            <a:pPr algn="ctr"/>
            <a:r>
              <a:rPr lang="en-US" sz="3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3000" b="1" cap="all" dirty="0">
                <a:ln w="0"/>
                <a:solidFill>
                  <a:schemeClr val="bg2">
                    <a:lumMod val="25000"/>
                  </a:schemeClr>
                </a:solidFill>
                <a:effectLst>
                  <a:reflection blurRad="6350" stA="55000" endA="300" endPos="45500" dir="5400000" sy="-100000" algn="bl" rotWithShape="0"/>
                </a:effectLst>
                <a:latin typeface="Times New Roman" pitchFamily="18" charset="0"/>
                <a:cs typeface="Times New Roman" pitchFamily="18" charset="0"/>
              </a:rPr>
              <a:t>future enhancement</a:t>
            </a:r>
            <a:endParaRPr lang="en-IN" sz="3000" b="1" cap="all" dirty="0">
              <a:ln w="0"/>
              <a:solidFill>
                <a:schemeClr val="bg2">
                  <a:lumMod val="25000"/>
                </a:schemeClr>
              </a:solidFill>
              <a:effectLst>
                <a:reflection blurRad="6350" stA="55000" endA="300" endPos="45500" dir="5400000" sy="-100000" algn="bl" rotWithShape="0"/>
              </a:effectLst>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A6E3125F-9377-BD5E-8307-A009573A56EE}"/>
              </a:ext>
            </a:extLst>
          </p:cNvPr>
          <p:cNvSpPr txBox="1"/>
          <p:nvPr/>
        </p:nvSpPr>
        <p:spPr>
          <a:xfrm>
            <a:off x="882326" y="2028232"/>
            <a:ext cx="10427348" cy="2801536"/>
          </a:xfrm>
          <a:prstGeom prst="rect">
            <a:avLst/>
          </a:prstGeom>
          <a:noFill/>
        </p:spPr>
        <p:txBody>
          <a:bodyPr wrap="square">
            <a:spAutoFit/>
          </a:bodyPr>
          <a:lstStyle/>
          <a:p>
            <a:pPr marL="342900" lvl="0" indent="-342900"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Exploring state-of-the-art deep learning techniques, such as Attention mechanisms, capsule networks, or Generative Adversarial Networks (GANs), to improve the effectiveness of the liver cancer classification model.</a:t>
            </a:r>
          </a:p>
          <a:p>
            <a:pPr lvl="0" algn="just">
              <a:lnSpc>
                <a:spcPct val="150000"/>
              </a:lnSpc>
            </a:pPr>
            <a:endParaRPr lang="en-US" sz="1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Integrating multiple imaging modalities, such as MRI, CT scans, or ultrasound, to leverage complementary information for more accurate liver cancer classification.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4752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45728" name="Straight Connector 6"/>
          <p:cNvCxnSpPr>
            <a:cxnSpLocks/>
          </p:cNvCxnSpPr>
          <p:nvPr/>
        </p:nvCxnSpPr>
        <p:spPr>
          <a:xfrm rot="20280000">
            <a:off x="3794969" y="2367989"/>
            <a:ext cx="0" cy="2635409"/>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rot="20280000">
            <a:off x="3260472" y="2253652"/>
            <a:ext cx="1122708"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30" name="Straight Connector 15"/>
          <p:cNvCxnSpPr>
            <a:cxnSpLocks/>
          </p:cNvCxnSpPr>
          <p:nvPr/>
        </p:nvCxnSpPr>
        <p:spPr>
          <a:xfrm rot="20280000">
            <a:off x="4247714" y="4697161"/>
            <a:ext cx="1122708"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31" name="Straight Connector 17"/>
          <p:cNvCxnSpPr>
            <a:cxnSpLocks/>
          </p:cNvCxnSpPr>
          <p:nvPr/>
        </p:nvCxnSpPr>
        <p:spPr>
          <a:xfrm rot="20280000">
            <a:off x="4481435" y="2016321"/>
            <a:ext cx="0" cy="74281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32" name="Straight Connector 19"/>
          <p:cNvCxnSpPr>
            <a:cxnSpLocks/>
          </p:cNvCxnSpPr>
          <p:nvPr/>
        </p:nvCxnSpPr>
        <p:spPr>
          <a:xfrm rot="20280000">
            <a:off x="5190415" y="3771109"/>
            <a:ext cx="0" cy="74281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D312E26-CDC0-3BEE-3821-A9457E9C6226}"/>
              </a:ext>
            </a:extLst>
          </p:cNvPr>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flythrough/>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145731"/>
                                        </p:tgtEl>
                                        <p:attrNameLst>
                                          <p:attrName>style.visibility</p:attrName>
                                        </p:attrNameLst>
                                      </p:cBhvr>
                                      <p:to>
                                        <p:strVal val="visible"/>
                                      </p:to>
                                    </p:set>
                                    <p:animEffect transition="in" filter="wipe(down)">
                                      <p:cBhvr>
                                        <p:cTn id="7" dur="750"/>
                                        <p:tgtEl>
                                          <p:spTgt spid="3145731"/>
                                        </p:tgtEl>
                                      </p:cBhvr>
                                    </p:animEffect>
                                  </p:childTnLst>
                                </p:cTn>
                              </p:par>
                            </p:childTnLst>
                          </p:cTn>
                        </p:par>
                        <p:par>
                          <p:cTn id="8" fill="hold">
                            <p:stCondLst>
                              <p:cond delay="750"/>
                            </p:stCondLst>
                            <p:childTnLst>
                              <p:par>
                                <p:cTn id="9" presetID="22" presetClass="entr" presetSubtype="2" fill="hold" nodeType="afterEffect">
                                  <p:stCondLst>
                                    <p:cond delay="0"/>
                                  </p:stCondLst>
                                  <p:childTnLst>
                                    <p:set>
                                      <p:cBhvr>
                                        <p:cTn id="10" dur="1" fill="hold">
                                          <p:stCondLst>
                                            <p:cond delay="0"/>
                                          </p:stCondLst>
                                        </p:cTn>
                                        <p:tgtEl>
                                          <p:spTgt spid="3145729"/>
                                        </p:tgtEl>
                                        <p:attrNameLst>
                                          <p:attrName>style.visibility</p:attrName>
                                        </p:attrNameLst>
                                      </p:cBhvr>
                                      <p:to>
                                        <p:strVal val="visible"/>
                                      </p:to>
                                    </p:set>
                                    <p:animEffect transition="in" filter="wipe(right)">
                                      <p:cBhvr>
                                        <p:cTn id="11" dur="750"/>
                                        <p:tgtEl>
                                          <p:spTgt spid="3145729"/>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3145728"/>
                                        </p:tgtEl>
                                        <p:attrNameLst>
                                          <p:attrName>style.visibility</p:attrName>
                                        </p:attrNameLst>
                                      </p:cBhvr>
                                      <p:to>
                                        <p:strVal val="visible"/>
                                      </p:to>
                                    </p:set>
                                    <p:animEffect transition="in" filter="wipe(up)">
                                      <p:cBhvr>
                                        <p:cTn id="15" dur="750"/>
                                        <p:tgtEl>
                                          <p:spTgt spid="3145728"/>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3145730"/>
                                        </p:tgtEl>
                                        <p:attrNameLst>
                                          <p:attrName>style.visibility</p:attrName>
                                        </p:attrNameLst>
                                      </p:cBhvr>
                                      <p:to>
                                        <p:strVal val="visible"/>
                                      </p:to>
                                    </p:set>
                                    <p:animEffect transition="in" filter="wipe(left)">
                                      <p:cBhvr>
                                        <p:cTn id="19" dur="750"/>
                                        <p:tgtEl>
                                          <p:spTgt spid="3145730"/>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3145732"/>
                                        </p:tgtEl>
                                        <p:attrNameLst>
                                          <p:attrName>style.visibility</p:attrName>
                                        </p:attrNameLst>
                                      </p:cBhvr>
                                      <p:to>
                                        <p:strVal val="visible"/>
                                      </p:to>
                                    </p:set>
                                    <p:animEffect transition="in" filter="wipe(down)">
                                      <p:cBhvr>
                                        <p:cTn id="23" dur="750"/>
                                        <p:tgtEl>
                                          <p:spTgt spid="3145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2211" y="313301"/>
            <a:ext cx="8987575" cy="58477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3200" b="1"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Introduction</a:t>
            </a:r>
          </a:p>
        </p:txBody>
      </p:sp>
      <p:sp>
        <p:nvSpPr>
          <p:cNvPr id="5" name="TextBox 4">
            <a:extLst>
              <a:ext uri="{FF2B5EF4-FFF2-40B4-BE49-F238E27FC236}">
                <a16:creationId xmlns:a16="http://schemas.microsoft.com/office/drawing/2014/main" id="{5366AE9F-EF2D-B76F-14F0-5D8ED8B37A68}"/>
              </a:ext>
            </a:extLst>
          </p:cNvPr>
          <p:cNvSpPr txBox="1"/>
          <p:nvPr/>
        </p:nvSpPr>
        <p:spPr>
          <a:xfrm>
            <a:off x="881741" y="1185276"/>
            <a:ext cx="10428514" cy="5028556"/>
          </a:xfrm>
          <a:prstGeom prst="rect">
            <a:avLst/>
          </a:prstGeom>
          <a:noFill/>
        </p:spPr>
        <p:txBody>
          <a:bodyPr wrap="square">
            <a:spAutoFit/>
          </a:bodyPr>
          <a:lstStyle/>
          <a:p>
            <a:pPr algn="just">
              <a:lnSpc>
                <a:spcPct val="150000"/>
              </a:lnSpc>
            </a:pPr>
            <a:r>
              <a:rPr lang="en-AU" dirty="0">
                <a:latin typeface="Times New Roman" panose="02020603050405020304" pitchFamily="18" charset="0"/>
                <a:cs typeface="Times New Roman" panose="02020603050405020304" pitchFamily="18" charset="0"/>
              </a:rPr>
              <a:t>The need of an immediate and precise diagnosis can't be emphasised in the healthcare field where liver cancer cases are rising. Identification of liver abnormalities has benefited by the utilisation of diagnostic imaging procedures like computed tomography (CT) scans. However, this process often demands substantial human effort and expertise. Our project's goal is to utilise the potential of deep learning, more especially CNN, to handle this difficulty, in automating the intricate tasks of segmenting and classifying liver tumors within CT scan images. The primary objective of this effort is to create a sophisticated deep learning system leveraging on CNN that will automate the difficult process of segmenting and categorising liver cancer utilising computed tomography (CT) pictures. Our aim is to enhance the accuracy and efficiency of diagnosing liver tumors, thereby contributing to timely and precise medical interventions. Through the development of this automated solution, we seek to alleviate the burden on healthcare professionals, enabling them to focus on critical decision-making while improving patient outcomes and streamlining healthcare workflows in the context of liver cancer diagnosis.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785545"/>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FCAC5B-5981-FB89-6925-0CC4733DBA4B}"/>
              </a:ext>
            </a:extLst>
          </p:cNvPr>
          <p:cNvSpPr txBox="1"/>
          <p:nvPr/>
        </p:nvSpPr>
        <p:spPr>
          <a:xfrm>
            <a:off x="2990668" y="615434"/>
            <a:ext cx="6096000" cy="584775"/>
          </a:xfrm>
          <a:prstGeom prst="rect">
            <a:avLst/>
          </a:prstGeom>
          <a:noFill/>
        </p:spPr>
        <p:txBody>
          <a:bodyPr wrap="square">
            <a:spAutoFit/>
          </a:bodyPr>
          <a:lstStyle/>
          <a:p>
            <a:pPr algn="ctr"/>
            <a:r>
              <a:rPr lang="en-IN" sz="3200" b="1"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PROBLEM STATEMENT</a:t>
            </a:r>
          </a:p>
        </p:txBody>
      </p:sp>
      <p:sp>
        <p:nvSpPr>
          <p:cNvPr id="3" name="TextBox 2">
            <a:extLst>
              <a:ext uri="{FF2B5EF4-FFF2-40B4-BE49-F238E27FC236}">
                <a16:creationId xmlns:a16="http://schemas.microsoft.com/office/drawing/2014/main" id="{2CA3472A-741A-A785-D80E-B795F01E406A}"/>
              </a:ext>
            </a:extLst>
          </p:cNvPr>
          <p:cNvSpPr txBox="1"/>
          <p:nvPr/>
        </p:nvSpPr>
        <p:spPr>
          <a:xfrm>
            <a:off x="1264024" y="1796197"/>
            <a:ext cx="9549288" cy="3427477"/>
          </a:xfrm>
          <a:prstGeom prst="rect">
            <a:avLst/>
          </a:prstGeom>
          <a:noFill/>
        </p:spPr>
        <p:txBody>
          <a:bodyPr wrap="square">
            <a:spAutoFit/>
          </a:bodyPr>
          <a:lstStyle/>
          <a:p>
            <a:pPr algn="just">
              <a:lnSpc>
                <a:spcPct val="150000"/>
              </a:lnSpc>
            </a:pPr>
            <a:r>
              <a:rPr lang="en-US" sz="2100" dirty="0">
                <a:latin typeface="Times New Roman" panose="02020603050405020304" pitchFamily="18" charset="0"/>
                <a:cs typeface="Times New Roman" panose="02020603050405020304" pitchFamily="18" charset="0"/>
              </a:rPr>
              <a:t>The core challenge at hand revolves around the laborious and time-intensive process of manually segmenting and classifying liver tumors within CT scans. Healthcare professionals face significant difficulties in meticulously identifying tumor regions and categorizing them based </a:t>
            </a:r>
            <a:r>
              <a:rPr lang="en-US" sz="2100">
                <a:latin typeface="Times New Roman" panose="02020603050405020304" pitchFamily="18" charset="0"/>
                <a:cs typeface="Times New Roman" panose="02020603050405020304" pitchFamily="18" charset="0"/>
              </a:rPr>
              <a:t>on them. </a:t>
            </a:r>
            <a:r>
              <a:rPr lang="en-US" sz="2100" dirty="0">
                <a:latin typeface="Times New Roman" panose="02020603050405020304" pitchFamily="18" charset="0"/>
                <a:cs typeface="Times New Roman" panose="02020603050405020304" pitchFamily="18" charset="0"/>
              </a:rPr>
              <a:t>Our project seeks to tackle this challenge by developing an automated solution that possesses the capability to precisely delineate liver tumors from CT scan images and subsequently categorize them into distinct types.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7644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4FF99-58BF-59B3-A6AB-E6E49DF850BF}"/>
              </a:ext>
            </a:extLst>
          </p:cNvPr>
          <p:cNvSpPr txBox="1"/>
          <p:nvPr/>
        </p:nvSpPr>
        <p:spPr>
          <a:xfrm>
            <a:off x="1591234" y="148910"/>
            <a:ext cx="9009528" cy="55399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3000" b="1"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Existing system</a:t>
            </a:r>
          </a:p>
        </p:txBody>
      </p:sp>
      <p:sp>
        <p:nvSpPr>
          <p:cNvPr id="2" name="TextBox 1">
            <a:extLst>
              <a:ext uri="{FF2B5EF4-FFF2-40B4-BE49-F238E27FC236}">
                <a16:creationId xmlns:a16="http://schemas.microsoft.com/office/drawing/2014/main" id="{1E668F5A-294B-9B2A-D41B-60D99ADACDC5}"/>
              </a:ext>
            </a:extLst>
          </p:cNvPr>
          <p:cNvSpPr txBox="1"/>
          <p:nvPr/>
        </p:nvSpPr>
        <p:spPr>
          <a:xfrm flipH="1">
            <a:off x="738566" y="702908"/>
            <a:ext cx="10714863" cy="617996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Today's healthcare industry offers numerous benefits, including fraud detection and cost-effective medical facilities. However, automating liver cancer diagnosis is an unaddressed need.</a:t>
            </a:r>
          </a:p>
          <a:p>
            <a:pPr marL="342900" indent="-342900" algn="just">
              <a:lnSpc>
                <a:spcPct val="15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The existing system employed ML techniques like Decision Tree, K-Nearest Neighbour, and Naive Bayes Classifier, but faced accuracy issues, highlighting the demand for improved diagnostic methods.</a:t>
            </a:r>
          </a:p>
          <a:p>
            <a:pPr algn="just">
              <a:lnSpc>
                <a:spcPct val="150000"/>
              </a:lnSpc>
            </a:pPr>
            <a:endParaRPr lang="en-US" sz="1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1900" b="1" u="sng" dirty="0">
                <a:latin typeface="Times New Roman" panose="02020603050405020304" pitchFamily="18" charset="0"/>
                <a:cs typeface="Times New Roman" panose="02020603050405020304" pitchFamily="18" charset="0"/>
              </a:rPr>
              <a:t>LIMITATIONS OF EXISTING SYSTEM :</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Manual Segmentation</a:t>
            </a:r>
            <a:r>
              <a:rPr lang="en-US" sz="1900" dirty="0">
                <a:latin typeface="Times New Roman" panose="02020603050405020304" pitchFamily="18" charset="0"/>
                <a:cs typeface="Times New Roman" panose="02020603050405020304" pitchFamily="18" charset="0"/>
              </a:rPr>
              <a:t>: Current methods rely on manual segmentation, which is slow, prone to variability among observers, and unsuitable for extensive datasets.</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Limited Diagnostic Accuracy</a:t>
            </a:r>
            <a:r>
              <a:rPr lang="en-US" sz="1900" dirty="0">
                <a:latin typeface="Times New Roman" panose="02020603050405020304" pitchFamily="18" charset="0"/>
                <a:cs typeface="Times New Roman" panose="02020603050405020304" pitchFamily="18" charset="0"/>
              </a:rPr>
              <a:t>: Existing automated approaches may lack the precision required for trustworthy diagnoses, leading to potential misinterpretations.</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Complex Pattern Recognition</a:t>
            </a:r>
            <a:r>
              <a:rPr lang="en-US" sz="1900" dirty="0">
                <a:latin typeface="Times New Roman" panose="02020603050405020304" pitchFamily="18" charset="0"/>
                <a:cs typeface="Times New Roman" panose="02020603050405020304" pitchFamily="18" charset="0"/>
              </a:rPr>
              <a:t>: Traditional feature engineering struggles to capture intricate patterns and variations in liver tumors.</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Scalability Challenges</a:t>
            </a:r>
            <a:r>
              <a:rPr lang="en-US" sz="1900" dirty="0">
                <a:latin typeface="Times New Roman" panose="02020603050405020304" pitchFamily="18" charset="0"/>
                <a:cs typeface="Times New Roman" panose="02020603050405020304" pitchFamily="18" charset="0"/>
              </a:rPr>
              <a:t>: Scaling existing methods for large datasets could hinder their adoption in clinical practice due to potential scalability issues.</a:t>
            </a:r>
          </a:p>
        </p:txBody>
      </p:sp>
    </p:spTree>
    <p:extLst>
      <p:ext uri="{BB962C8B-B14F-4D97-AF65-F5344CB8AC3E}">
        <p14:creationId xmlns:p14="http://schemas.microsoft.com/office/powerpoint/2010/main" val="2791173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16E4F6-0F5E-96EB-9C2B-9E1820D9CAF8}"/>
              </a:ext>
            </a:extLst>
          </p:cNvPr>
          <p:cNvSpPr txBox="1"/>
          <p:nvPr/>
        </p:nvSpPr>
        <p:spPr>
          <a:xfrm>
            <a:off x="1591236" y="408781"/>
            <a:ext cx="9009528" cy="55399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3000" b="1"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  Proposed system</a:t>
            </a:r>
          </a:p>
        </p:txBody>
      </p:sp>
      <p:sp>
        <p:nvSpPr>
          <p:cNvPr id="4" name="TextBox 3">
            <a:extLst>
              <a:ext uri="{FF2B5EF4-FFF2-40B4-BE49-F238E27FC236}">
                <a16:creationId xmlns:a16="http://schemas.microsoft.com/office/drawing/2014/main" id="{B34206EF-5E64-C7D9-053A-D067204FFDE1}"/>
              </a:ext>
            </a:extLst>
          </p:cNvPr>
          <p:cNvSpPr txBox="1"/>
          <p:nvPr/>
        </p:nvSpPr>
        <p:spPr>
          <a:xfrm>
            <a:off x="896679" y="1145648"/>
            <a:ext cx="10398642" cy="5115311"/>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Advanced Deep Learning for Liver Cancer Prediction</a:t>
            </a:r>
            <a:r>
              <a:rPr lang="en-US" sz="2000" dirty="0">
                <a:latin typeface="Times New Roman" panose="02020603050405020304" pitchFamily="18" charset="0"/>
                <a:cs typeface="Times New Roman" panose="02020603050405020304" pitchFamily="18" charset="0"/>
              </a:rPr>
              <a:t>: The proposed system leverages advanced deep learning techniques, particularly Convolutional Neural Networks (CNNs), to automate liver cancer prediction and classification. This approach offers a comprehensive framework for image analysis related to liver cancer.</a:t>
            </a:r>
          </a:p>
          <a:p>
            <a:pPr marL="342900" indent="-342900" algn="just">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Timely Detection of Early-Stage Liver Cancer</a:t>
            </a:r>
            <a:r>
              <a:rPr lang="en-US" sz="2000" dirty="0">
                <a:latin typeface="Times New Roman" panose="02020603050405020304" pitchFamily="18" charset="0"/>
                <a:cs typeface="Times New Roman" panose="02020603050405020304" pitchFamily="18" charset="0"/>
              </a:rPr>
              <a:t>: The system aims to facilitate the timely detection of early-stage liver cancer, especially in pediatric patients, by applying deep learning methodologies. Initial results demonstrate promising improvements over existing tools, warranting further validation with larger datasets and clinical trials.</a:t>
            </a:r>
          </a:p>
          <a:p>
            <a:pPr marL="342900" indent="-342900" algn="just">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Potential for Neurological Insights</a:t>
            </a:r>
            <a:r>
              <a:rPr lang="en-US" sz="2000" dirty="0">
                <a:latin typeface="Times New Roman" panose="02020603050405020304" pitchFamily="18" charset="0"/>
                <a:cs typeface="Times New Roman" panose="02020603050405020304" pitchFamily="18" charset="0"/>
              </a:rPr>
              <a:t>: Additionally, this deep learning framework may offer valuable insights into neural intricacies, potentially contributing to research in other domains such as autism, highlighting its multifaceted applications.</a:t>
            </a:r>
          </a:p>
        </p:txBody>
      </p:sp>
    </p:spTree>
    <p:extLst>
      <p:ext uri="{BB962C8B-B14F-4D97-AF65-F5344CB8AC3E}">
        <p14:creationId xmlns:p14="http://schemas.microsoft.com/office/powerpoint/2010/main" val="3208158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4059378" y="80583"/>
            <a:ext cx="4073236" cy="523220"/>
          </a:xfrm>
          <a:prstGeom prst="rect">
            <a:avLst/>
          </a:prstGeom>
          <a:noFill/>
        </p:spPr>
        <p:txBody>
          <a:bodyPr wrap="square" rtlCol="0">
            <a:spAutoFit/>
          </a:bodyPr>
          <a:lstStyle/>
          <a:p>
            <a:pPr algn="ctr"/>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CONT…</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34F28A-6F9C-F3AC-49DD-8782E0D44F31}"/>
              </a:ext>
            </a:extLst>
          </p:cNvPr>
          <p:cNvSpPr txBox="1"/>
          <p:nvPr/>
        </p:nvSpPr>
        <p:spPr>
          <a:xfrm flipH="1">
            <a:off x="814638" y="603803"/>
            <a:ext cx="10562715" cy="5650393"/>
          </a:xfrm>
          <a:prstGeom prst="rect">
            <a:avLst/>
          </a:prstGeom>
          <a:noFill/>
        </p:spPr>
        <p:txBody>
          <a:bodyPr wrap="square" rtlCol="0">
            <a:spAutoFit/>
          </a:bodyPr>
          <a:lstStyle/>
          <a:p>
            <a:pPr algn="just">
              <a:lnSpc>
                <a:spcPct val="150000"/>
              </a:lnSpc>
            </a:pPr>
            <a:r>
              <a:rPr lang="en-US" sz="2200" b="1" u="sng" dirty="0">
                <a:latin typeface="Times New Roman" panose="02020603050405020304" pitchFamily="18" charset="0"/>
                <a:cs typeface="Times New Roman" panose="02020603050405020304" pitchFamily="18" charset="0"/>
              </a:rPr>
              <a:t>Advantages of proposed system:</a:t>
            </a:r>
          </a:p>
          <a:p>
            <a:pPr marL="342900" indent="-342900" algn="just">
              <a:lnSpc>
                <a:spcPct val="150000"/>
              </a:lnSpc>
              <a:buFont typeface="Wingdings" panose="05000000000000000000" pitchFamily="2" charset="2"/>
              <a:buChar char="q"/>
            </a:pPr>
            <a:r>
              <a:rPr lang="en-US" sz="1850" b="1" dirty="0">
                <a:latin typeface="Times New Roman" panose="02020603050405020304" pitchFamily="18" charset="0"/>
                <a:cs typeface="Times New Roman" panose="02020603050405020304" pitchFamily="18" charset="0"/>
              </a:rPr>
              <a:t>Automation for Efficiency</a:t>
            </a:r>
            <a:r>
              <a:rPr lang="en-US" sz="1850" dirty="0">
                <a:latin typeface="Times New Roman" panose="02020603050405020304" pitchFamily="18" charset="0"/>
                <a:cs typeface="Times New Roman" panose="02020603050405020304" pitchFamily="18" charset="0"/>
              </a:rPr>
              <a:t>: The proposed system automates the diagnosis process, eliminating the need for manual segmentation and significantly reducing the time and effort required for liver cancer diagnosis.</a:t>
            </a:r>
          </a:p>
          <a:p>
            <a:pPr marL="342900" indent="-342900" algn="just">
              <a:lnSpc>
                <a:spcPct val="150000"/>
              </a:lnSpc>
              <a:buFont typeface="Wingdings" panose="05000000000000000000" pitchFamily="2" charset="2"/>
              <a:buChar char="q"/>
            </a:pPr>
            <a:r>
              <a:rPr lang="en-US" sz="1850" b="1" dirty="0">
                <a:latin typeface="Times New Roman" panose="02020603050405020304" pitchFamily="18" charset="0"/>
                <a:cs typeface="Times New Roman" panose="02020603050405020304" pitchFamily="18" charset="0"/>
              </a:rPr>
              <a:t>Enhanced Accuracy</a:t>
            </a:r>
            <a:r>
              <a:rPr lang="en-US" sz="1850" dirty="0">
                <a:latin typeface="Times New Roman" panose="02020603050405020304" pitchFamily="18" charset="0"/>
                <a:cs typeface="Times New Roman" panose="02020603050405020304" pitchFamily="18" charset="0"/>
              </a:rPr>
              <a:t>: Leveraging deep learning techniques enhances the accuracy and consistency of tumor segmentation and classification, leading to more reliable results.</a:t>
            </a:r>
          </a:p>
          <a:p>
            <a:pPr marL="342900" indent="-342900" algn="just">
              <a:lnSpc>
                <a:spcPct val="150000"/>
              </a:lnSpc>
              <a:buFont typeface="Wingdings" panose="05000000000000000000" pitchFamily="2" charset="2"/>
              <a:buChar char="q"/>
            </a:pPr>
            <a:r>
              <a:rPr lang="en-US" sz="1850" b="1" dirty="0">
                <a:latin typeface="Times New Roman" panose="02020603050405020304" pitchFamily="18" charset="0"/>
                <a:cs typeface="Times New Roman" panose="02020603050405020304" pitchFamily="18" charset="0"/>
              </a:rPr>
              <a:t>Real-time Diagnosis</a:t>
            </a:r>
            <a:r>
              <a:rPr lang="en-US" sz="1850" dirty="0">
                <a:latin typeface="Times New Roman" panose="02020603050405020304" pitchFamily="18" charset="0"/>
                <a:cs typeface="Times New Roman" panose="02020603050405020304" pitchFamily="18" charset="0"/>
              </a:rPr>
              <a:t>: Automated segmentation and classification enable real-time diagnosis, facilitating prompt medical decision-making and potentially expediting patient treatment.</a:t>
            </a:r>
          </a:p>
          <a:p>
            <a:pPr marL="342900" indent="-342900" algn="just">
              <a:lnSpc>
                <a:spcPct val="150000"/>
              </a:lnSpc>
              <a:buFont typeface="Wingdings" panose="05000000000000000000" pitchFamily="2" charset="2"/>
              <a:buChar char="q"/>
            </a:pPr>
            <a:r>
              <a:rPr lang="en-US" sz="1850" b="1" dirty="0">
                <a:latin typeface="Times New Roman" panose="02020603050405020304" pitchFamily="18" charset="0"/>
                <a:cs typeface="Times New Roman" panose="02020603050405020304" pitchFamily="18" charset="0"/>
              </a:rPr>
              <a:t>Scalability</a:t>
            </a:r>
            <a:r>
              <a:rPr lang="en-US" sz="1850" dirty="0">
                <a:latin typeface="Times New Roman" panose="02020603050405020304" pitchFamily="18" charset="0"/>
                <a:cs typeface="Times New Roman" panose="02020603050405020304" pitchFamily="18" charset="0"/>
              </a:rPr>
              <a:t>: The model is designed to efficiently handle large volumes of data, making it suitable for clinical settings where extensive data processing is required.</a:t>
            </a:r>
          </a:p>
          <a:p>
            <a:pPr marL="342900" indent="-342900" algn="just">
              <a:lnSpc>
                <a:spcPct val="150000"/>
              </a:lnSpc>
              <a:buFont typeface="Wingdings" panose="05000000000000000000" pitchFamily="2" charset="2"/>
              <a:buChar char="q"/>
            </a:pPr>
            <a:r>
              <a:rPr lang="en-US" sz="1850" b="1" dirty="0">
                <a:latin typeface="Times New Roman" panose="02020603050405020304" pitchFamily="18" charset="0"/>
                <a:cs typeface="Times New Roman" panose="02020603050405020304" pitchFamily="18" charset="0"/>
              </a:rPr>
              <a:t>Objective and Reproducible Results</a:t>
            </a:r>
            <a:r>
              <a:rPr lang="en-US" sz="1850" dirty="0">
                <a:latin typeface="Times New Roman" panose="02020603050405020304" pitchFamily="18" charset="0"/>
                <a:cs typeface="Times New Roman" panose="02020603050405020304" pitchFamily="18" charset="0"/>
              </a:rPr>
              <a:t>: The system's automated approach reduces inter-observer variability, providing objective and reproducible diagnostic outcomes.</a:t>
            </a:r>
          </a:p>
          <a:p>
            <a:pPr marL="342900" indent="-342900" algn="just">
              <a:lnSpc>
                <a:spcPct val="150000"/>
              </a:lnSpc>
              <a:buFont typeface="Wingdings" panose="05000000000000000000" pitchFamily="2" charset="2"/>
              <a:buChar char="q"/>
            </a:pPr>
            <a:r>
              <a:rPr lang="en-US" sz="1850" b="1" dirty="0">
                <a:latin typeface="Times New Roman" panose="02020603050405020304" pitchFamily="18" charset="0"/>
                <a:cs typeface="Times New Roman" panose="02020603050405020304" pitchFamily="18" charset="0"/>
              </a:rPr>
              <a:t>Early Detection Potential</a:t>
            </a:r>
            <a:r>
              <a:rPr lang="en-US" sz="1850" dirty="0">
                <a:latin typeface="Times New Roman" panose="02020603050405020304" pitchFamily="18" charset="0"/>
                <a:cs typeface="Times New Roman" panose="02020603050405020304" pitchFamily="18" charset="0"/>
              </a:rPr>
              <a:t>: The system's accuracy and efficiency in detecting liver tumors have the potential to lead to earlier interventions, ultimately improving patient outcomes.</a:t>
            </a:r>
          </a:p>
        </p:txBody>
      </p:sp>
    </p:spTree>
    <p:extLst>
      <p:ext uri="{BB962C8B-B14F-4D97-AF65-F5344CB8AC3E}">
        <p14:creationId xmlns:p14="http://schemas.microsoft.com/office/powerpoint/2010/main" val="27902319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7072DD-700B-EF03-801E-8D7404F3825D}"/>
              </a:ext>
            </a:extLst>
          </p:cNvPr>
          <p:cNvSpPr txBox="1"/>
          <p:nvPr/>
        </p:nvSpPr>
        <p:spPr>
          <a:xfrm>
            <a:off x="2936544" y="410886"/>
            <a:ext cx="6318912" cy="55399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000" b="1"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LITERATURE SURVEY</a:t>
            </a:r>
          </a:p>
        </p:txBody>
      </p:sp>
      <p:sp>
        <p:nvSpPr>
          <p:cNvPr id="6" name="TextBox 5">
            <a:extLst>
              <a:ext uri="{FF2B5EF4-FFF2-40B4-BE49-F238E27FC236}">
                <a16:creationId xmlns:a16="http://schemas.microsoft.com/office/drawing/2014/main" id="{664F0AEF-E9B8-D5B4-DA91-1DC30DFFD853}"/>
              </a:ext>
            </a:extLst>
          </p:cNvPr>
          <p:cNvSpPr txBox="1"/>
          <p:nvPr/>
        </p:nvSpPr>
        <p:spPr>
          <a:xfrm>
            <a:off x="896679" y="1246957"/>
            <a:ext cx="10398642" cy="5382243"/>
          </a:xfrm>
          <a:prstGeom prst="rect">
            <a:avLst/>
          </a:prstGeom>
          <a:noFill/>
        </p:spPr>
        <p:txBody>
          <a:bodyPr wrap="square">
            <a:sp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[1] "Performance analysis of liver tumor classification using machine learning algorithms", </a:t>
            </a:r>
            <a:r>
              <a:rPr lang="en-US" sz="2200" b="1" dirty="0" err="1">
                <a:latin typeface="Times New Roman" panose="02020603050405020304" pitchFamily="18" charset="0"/>
                <a:cs typeface="Times New Roman" panose="02020603050405020304" pitchFamily="18" charset="0"/>
              </a:rPr>
              <a:t>Munipraveena</a:t>
            </a:r>
            <a:r>
              <a:rPr lang="en-US" sz="2200" b="1" dirty="0">
                <a:latin typeface="Times New Roman" panose="02020603050405020304" pitchFamily="18" charset="0"/>
                <a:cs typeface="Times New Roman" panose="02020603050405020304" pitchFamily="18" charset="0"/>
              </a:rPr>
              <a:t> Rela, </a:t>
            </a:r>
            <a:r>
              <a:rPr lang="en-US" sz="2200" b="1" dirty="0" err="1">
                <a:latin typeface="Times New Roman" panose="02020603050405020304" pitchFamily="18" charset="0"/>
                <a:cs typeface="Times New Roman" panose="02020603050405020304" pitchFamily="18" charset="0"/>
              </a:rPr>
              <a:t>Suryakari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Nagaraja</a:t>
            </a:r>
            <a:r>
              <a:rPr lang="en-US" sz="2200" b="1" dirty="0">
                <a:latin typeface="Times New Roman" panose="02020603050405020304" pitchFamily="18" charset="0"/>
                <a:cs typeface="Times New Roman" panose="02020603050405020304" pitchFamily="18" charset="0"/>
              </a:rPr>
              <a:t> Rao and Patil Ramana Reddy</a:t>
            </a: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950" u="sng" dirty="0">
                <a:latin typeface="Times New Roman" panose="02020603050405020304" pitchFamily="18" charset="0"/>
                <a:cs typeface="Times New Roman" panose="02020603050405020304" pitchFamily="18" charset="0"/>
              </a:rPr>
              <a:t>Summary</a:t>
            </a:r>
            <a:r>
              <a:rPr lang="en-US" sz="1950" dirty="0">
                <a:latin typeface="Times New Roman" panose="02020603050405020304" pitchFamily="18" charset="0"/>
                <a:cs typeface="Times New Roman" panose="02020603050405020304" pitchFamily="18" charset="0"/>
              </a:rPr>
              <a:t>: </a:t>
            </a:r>
            <a:r>
              <a:rPr lang="en-AU" sz="1950" dirty="0">
                <a:latin typeface="Times New Roman" panose="02020603050405020304" pitchFamily="18" charset="0"/>
                <a:cs typeface="Times New Roman" panose="02020603050405020304" pitchFamily="18" charset="0"/>
              </a:rPr>
              <a:t>This paper evaluates machine learning techniques for liver tumor categorization, emphasizing the importance of medical imaging in tumor identification, diagnosis, and treatment planning. Challenges in liver tumor segmentation, arising from poor contrast and indistinct boundaries, are addressed using multiphase contrast-enhanced CT imaging. Various algorithms, including Support Vector Machine (SVM), K-nearest-</a:t>
            </a:r>
            <a:r>
              <a:rPr lang="en-AU" sz="1950" dirty="0" err="1">
                <a:latin typeface="Times New Roman" panose="02020603050405020304" pitchFamily="18" charset="0"/>
                <a:cs typeface="Times New Roman" panose="02020603050405020304" pitchFamily="18" charset="0"/>
              </a:rPr>
              <a:t>neighbor</a:t>
            </a:r>
            <a:r>
              <a:rPr lang="en-AU" sz="1950" dirty="0">
                <a:latin typeface="Times New Roman" panose="02020603050405020304" pitchFamily="18" charset="0"/>
                <a:cs typeface="Times New Roman" panose="02020603050405020304" pitchFamily="18" charset="0"/>
              </a:rPr>
              <a:t> (KNN), Decision Tree (DT), ensemble methods, and Naive Bayes (NB), are applied for classification. Using a dataset comprising 68 CT images with 86 features, the study shows that SVM outperforms other methods, achieving 85% accuracy. DT and ensemble methods exhibit lower accuracy, suggesting SVM's potential as a promising algorithm for liver tumor categorization. </a:t>
            </a:r>
            <a:endParaRPr lang="en-IN" sz="19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14593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35F04-455B-D2DD-7D9F-A5C595A0848A}"/>
              </a:ext>
            </a:extLst>
          </p:cNvPr>
          <p:cNvSpPr txBox="1"/>
          <p:nvPr/>
        </p:nvSpPr>
        <p:spPr>
          <a:xfrm>
            <a:off x="3869136" y="326823"/>
            <a:ext cx="4073236" cy="523220"/>
          </a:xfrm>
          <a:prstGeom prst="rect">
            <a:avLst/>
          </a:prstGeom>
          <a:noFill/>
        </p:spPr>
        <p:txBody>
          <a:bodyPr wrap="square" rtlCol="0">
            <a:spAutoFit/>
          </a:bodyPr>
          <a:lstStyle/>
          <a:p>
            <a:r>
              <a:rPr lang="en-US" sz="2800" b="1"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CONT…</a:t>
            </a:r>
            <a:endParaRPr lang="en-US" sz="2800" dirty="0">
              <a:solidFill>
                <a:schemeClr val="bg2">
                  <a:lumMod val="25000"/>
                </a:schemeClr>
              </a:soli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34F28A-6F9C-F3AC-49DD-8782E0D44F31}"/>
              </a:ext>
            </a:extLst>
          </p:cNvPr>
          <p:cNvSpPr txBox="1"/>
          <p:nvPr/>
        </p:nvSpPr>
        <p:spPr>
          <a:xfrm flipH="1">
            <a:off x="733934" y="1191282"/>
            <a:ext cx="10562715" cy="5022978"/>
          </a:xfrm>
          <a:prstGeom prst="rect">
            <a:avLst/>
          </a:prstGeom>
          <a:noFill/>
        </p:spPr>
        <p:txBody>
          <a:bodyPr wrap="square" rtlCol="0">
            <a:sp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[2] "Support Vector Machine based Liver Cancer Early Detection using Magnetic Resonance Images", Lei Meng, </a:t>
            </a:r>
            <a:r>
              <a:rPr lang="en-US" sz="2200" b="1" dirty="0" err="1">
                <a:latin typeface="Times New Roman" panose="02020603050405020304" pitchFamily="18" charset="0"/>
                <a:cs typeface="Times New Roman" panose="02020603050405020304" pitchFamily="18" charset="0"/>
              </a:rPr>
              <a:t>Changyun</a:t>
            </a:r>
            <a:r>
              <a:rPr lang="en-US" sz="2200" b="1" dirty="0">
                <a:latin typeface="Times New Roman" panose="02020603050405020304" pitchFamily="18" charset="0"/>
                <a:cs typeface="Times New Roman" panose="02020603050405020304" pitchFamily="18" charset="0"/>
              </a:rPr>
              <a:t> Wen, and </a:t>
            </a:r>
            <a:r>
              <a:rPr lang="en-US" sz="2200" b="1" dirty="0" err="1">
                <a:latin typeface="Times New Roman" panose="02020603050405020304" pitchFamily="18" charset="0"/>
                <a:cs typeface="Times New Roman" panose="02020603050405020304" pitchFamily="18" charset="0"/>
              </a:rPr>
              <a:t>Guoqi</a:t>
            </a:r>
            <a:r>
              <a:rPr lang="en-US" sz="2200" b="1" dirty="0">
                <a:latin typeface="Times New Roman" panose="02020603050405020304" pitchFamily="18" charset="0"/>
                <a:cs typeface="Times New Roman" panose="02020603050405020304" pitchFamily="18" charset="0"/>
              </a:rPr>
              <a:t> Li</a:t>
            </a:r>
            <a:endParaRPr lang="en-IN" sz="2200" dirty="0">
              <a:latin typeface="Times New Roman" panose="02020603050405020304" pitchFamily="18" charset="0"/>
              <a:cs typeface="Times New Roman" panose="02020603050405020304" pitchFamily="18" charset="0"/>
            </a:endParaRPr>
          </a:p>
          <a:p>
            <a:pPr marL="85725" algn="just">
              <a:lnSpc>
                <a:spcPct val="150000"/>
              </a:lnSpc>
              <a:tabLst>
                <a:tab pos="361950" algn="l"/>
              </a:tabLst>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2000" u="sng" dirty="0">
                <a:latin typeface="Times New Roman" panose="02020603050405020304" pitchFamily="18" charset="0"/>
                <a:cs typeface="Times New Roman" panose="02020603050405020304" pitchFamily="18" charset="0"/>
              </a:rPr>
              <a:t>Summary</a:t>
            </a:r>
            <a:r>
              <a:rPr lang="en-US" sz="2000" dirty="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This paper employs SVM algorithm for timely liver cancer detection through MRI scans. The algorithm extract relevant data from MRIs. It is  trained on a dataset of 100 confirmed liver cancer cases, achieving an impressive 86.67% accuracy in early-stage cancer categorization. The study underscores the importance of early liver cancer detection and MRI's potential as a robust diagnostic tool. The fusion of machine learning and MRI scans has proven successful in classifying various conditions. The authors plan to enhance their system by exploring advanced features from texture analysis and sophisticated classification methods, aiming to improve accuracy and effectiveness.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9674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4701</TotalTime>
  <Words>2286</Words>
  <Application>Microsoft Office PowerPoint</Application>
  <PresentationFormat>Widescreen</PresentationFormat>
  <Paragraphs>129</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Georgia</vt:lpstr>
      <vt:lpstr>Times New Roman</vt:lpstr>
      <vt:lpstr>Trebuchet MS</vt:lpstr>
      <vt:lpstr>Wingdings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gani</dc:creator>
  <cp:lastModifiedBy>Dhruva kumar</cp:lastModifiedBy>
  <cp:revision>83</cp:revision>
  <dcterms:created xsi:type="dcterms:W3CDTF">2020-08-10T00:01:36Z</dcterms:created>
  <dcterms:modified xsi:type="dcterms:W3CDTF">2023-09-22T08:55:01Z</dcterms:modified>
</cp:coreProperties>
</file>