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https://docs.google.com/document/d/1VpTvRTb7TETtN59ovdfb1FMQDRXfq6H5Toh7L7Dq1P4/edit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first of all, w</a:t>
            </a:r>
            <a:r>
              <a:rPr lang="en"/>
              <a:t>hy would you replicate data across multiple nodes?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Replicated Key-Value Storage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2017 CSE 486: Distributed Systems Programming Assignment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= 5, R = 3</a:t>
            </a:r>
          </a:p>
        </p:txBody>
      </p:sp>
      <p:sp>
        <p:nvSpPr>
          <p:cNvPr id="137" name="Shape 137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139" name="Shape 139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140" name="Shape 140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141" name="Shape 141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142" name="Shape 142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913875" y="1394100"/>
            <a:ext cx="1916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V1), </a:t>
            </a:r>
            <a:b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K1 belongs to B</a:t>
            </a:r>
          </a:p>
        </p:txBody>
      </p:sp>
      <p:cxnSp>
        <p:nvCxnSpPr>
          <p:cNvPr id="144" name="Shape 144"/>
          <p:cNvCxnSpPr>
            <a:stCxn id="143" idx="1"/>
            <a:endCxn id="138" idx="6"/>
          </p:cNvCxnSpPr>
          <p:nvPr/>
        </p:nvCxnSpPr>
        <p:spPr>
          <a:xfrm rot="10800000">
            <a:off x="5139075" y="1393200"/>
            <a:ext cx="1774800" cy="29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= 5, R = 3</a:t>
            </a:r>
          </a:p>
        </p:txBody>
      </p:sp>
      <p:sp>
        <p:nvSpPr>
          <p:cNvPr id="150" name="Shape 150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152" name="Shape 152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153" name="Shape 153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154" name="Shape 154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155" name="Shape 155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cxnSp>
        <p:nvCxnSpPr>
          <p:cNvPr id="156" name="Shape 156"/>
          <p:cNvCxnSpPr>
            <a:stCxn id="151" idx="4"/>
            <a:endCxn id="153" idx="1"/>
          </p:cNvCxnSpPr>
          <p:nvPr/>
        </p:nvCxnSpPr>
        <p:spPr>
          <a:xfrm>
            <a:off x="4650425" y="1881825"/>
            <a:ext cx="1429500" cy="3636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51" idx="4"/>
            <a:endCxn id="154" idx="7"/>
          </p:cNvCxnSpPr>
          <p:nvPr/>
        </p:nvCxnSpPr>
        <p:spPr>
          <a:xfrm flipH="1">
            <a:off x="3304325" y="1881825"/>
            <a:ext cx="1346100" cy="3636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51" idx="4"/>
            <a:endCxn id="152" idx="1"/>
          </p:cNvCxnSpPr>
          <p:nvPr/>
        </p:nvCxnSpPr>
        <p:spPr>
          <a:xfrm>
            <a:off x="4650425" y="1881825"/>
            <a:ext cx="2085300" cy="1047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6913875" y="1394100"/>
            <a:ext cx="1916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b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K1 belongs to B</a:t>
            </a: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5139100" y="1393225"/>
            <a:ext cx="2015100" cy="27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= 5, R = 3</a:t>
            </a:r>
          </a:p>
        </p:txBody>
      </p:sp>
      <p:sp>
        <p:nvSpPr>
          <p:cNvPr id="166" name="Shape 166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168" name="Shape 168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169" name="Shape 169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170" name="Shape 170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171" name="Shape 171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1" lang="en" sz="2400"/>
              <a:t>At most 1</a:t>
            </a:r>
            <a:r>
              <a:rPr lang="en" sz="2400"/>
              <a:t> node failure at any given time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All failures are </a:t>
            </a:r>
            <a:r>
              <a:rPr i="1" lang="en" sz="2400"/>
              <a:t>temporary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Recovery: Should copy all the object writes missed during the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186" name="Shape 186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191" name="Shape 191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195" name="Shape 195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7069100" y="1171725"/>
            <a:ext cx="2021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V2), </a:t>
            </a:r>
            <a:b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K2 belongs to B</a:t>
            </a:r>
          </a:p>
        </p:txBody>
      </p:sp>
      <p:cxnSp>
        <p:nvCxnSpPr>
          <p:cNvPr id="197" name="Shape 197"/>
          <p:cNvCxnSpPr>
            <a:endCxn id="187" idx="6"/>
          </p:cNvCxnSpPr>
          <p:nvPr/>
        </p:nvCxnSpPr>
        <p:spPr>
          <a:xfrm rot="10800000">
            <a:off x="5138975" y="1393275"/>
            <a:ext cx="19302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205" name="Shape 205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206" name="Shape 206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208" name="Shape 208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12" name="Shape 212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3" name="Shape 213"/>
          <p:cNvCxnSpPr/>
          <p:nvPr/>
        </p:nvCxnSpPr>
        <p:spPr>
          <a:xfrm flipH="1">
            <a:off x="3447425" y="1881825"/>
            <a:ext cx="1203000" cy="39825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>
            <a:off x="4650425" y="1881825"/>
            <a:ext cx="2201700" cy="10134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5138900" y="1393350"/>
            <a:ext cx="19302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04" idx="4"/>
            <a:endCxn id="212" idx="1"/>
          </p:cNvCxnSpPr>
          <p:nvPr/>
        </p:nvCxnSpPr>
        <p:spPr>
          <a:xfrm>
            <a:off x="4650425" y="1881825"/>
            <a:ext cx="1429500" cy="36498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7069100" y="1171725"/>
            <a:ext cx="2021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V2), </a:t>
            </a:r>
            <a:b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K2 belongs to 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223" name="Shape 223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226" name="Shape 226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228" name="Shape 228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32" name="Shape 232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238" name="Shape 238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240" name="Shape 240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241" name="Shape 241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43" name="Shape 243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47" name="Shape 247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6749425" y="1002825"/>
            <a:ext cx="1988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V3),</a:t>
            </a:r>
            <a:b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K3 belongs to A</a:t>
            </a:r>
          </a:p>
        </p:txBody>
      </p:sp>
      <p:cxnSp>
        <p:nvCxnSpPr>
          <p:cNvPr id="249" name="Shape 249"/>
          <p:cNvCxnSpPr>
            <a:stCxn id="248" idx="1"/>
            <a:endCxn id="239" idx="6"/>
          </p:cNvCxnSpPr>
          <p:nvPr/>
        </p:nvCxnSpPr>
        <p:spPr>
          <a:xfrm flipH="1">
            <a:off x="5139025" y="1292325"/>
            <a:ext cx="1610400" cy="1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255" name="Shape 255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257" name="Shape 257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258" name="Shape 258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260" name="Shape 260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64" name="Shape 264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>
            <a:stCxn id="256" idx="4"/>
            <a:endCxn id="257" idx="1"/>
          </p:cNvCxnSpPr>
          <p:nvPr/>
        </p:nvCxnSpPr>
        <p:spPr>
          <a:xfrm>
            <a:off x="4650425" y="1881825"/>
            <a:ext cx="2085300" cy="1047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 txBox="1"/>
          <p:nvPr/>
        </p:nvSpPr>
        <p:spPr>
          <a:xfrm>
            <a:off x="5543250" y="1881825"/>
            <a:ext cx="1049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267" name="Shape 267"/>
          <p:cNvCxnSpPr>
            <a:stCxn id="256" idx="4"/>
            <a:endCxn id="264" idx="1"/>
          </p:cNvCxnSpPr>
          <p:nvPr/>
        </p:nvCxnSpPr>
        <p:spPr>
          <a:xfrm>
            <a:off x="4650425" y="1881825"/>
            <a:ext cx="1429500" cy="36498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6749425" y="1002825"/>
            <a:ext cx="1988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V3),</a:t>
            </a:r>
            <a:b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K3 belongs to A</a:t>
            </a:r>
          </a:p>
        </p:txBody>
      </p:sp>
      <p:cxnSp>
        <p:nvCxnSpPr>
          <p:cNvPr id="269" name="Shape 269"/>
          <p:cNvCxnSpPr>
            <a:stCxn id="268" idx="1"/>
          </p:cNvCxnSpPr>
          <p:nvPr/>
        </p:nvCxnSpPr>
        <p:spPr>
          <a:xfrm flipH="1">
            <a:off x="5139025" y="1292325"/>
            <a:ext cx="1610400" cy="10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275" name="Shape 275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277" name="Shape 277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278" name="Shape 278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280" name="Shape 280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284" name="Shape 284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5193250" y="966637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11:59am, </a:t>
            </a:r>
            <a:br>
              <a:rPr lang="en" sz="6000"/>
            </a:br>
            <a:r>
              <a:rPr lang="en" sz="6000"/>
              <a:t>May 12th 2017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291" name="Shape 291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293" name="Shape 293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294" name="Shape 294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295" name="Shape 295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296" name="Shape 296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193250" y="966637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301" name="Shape 301"/>
          <p:cNvCxnSpPr>
            <a:stCxn id="294" idx="0"/>
            <a:endCxn id="293" idx="4"/>
          </p:cNvCxnSpPr>
          <p:nvPr/>
        </p:nvCxnSpPr>
        <p:spPr>
          <a:xfrm rot="-5400000">
            <a:off x="5947125" y="4241750"/>
            <a:ext cx="1612200" cy="6558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4161875" y="4107500"/>
            <a:ext cx="156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Did I miss something?</a:t>
            </a:r>
          </a:p>
        </p:txBody>
      </p:sp>
      <p:cxnSp>
        <p:nvCxnSpPr>
          <p:cNvPr id="303" name="Shape 303"/>
          <p:cNvCxnSpPr>
            <a:stCxn id="294" idx="1"/>
            <a:endCxn id="292" idx="4"/>
          </p:cNvCxnSpPr>
          <p:nvPr/>
        </p:nvCxnSpPr>
        <p:spPr>
          <a:xfrm flipH="1" rot="5400000">
            <a:off x="3546667" y="2985642"/>
            <a:ext cx="3636900" cy="1429500"/>
          </a:xfrm>
          <a:prstGeom prst="curvedConnector3">
            <a:avLst>
              <a:gd fmla="val 51969" name="adj1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311" name="Shape 311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312" name="Shape 312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313" name="Shape 313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314" name="Shape 314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193250" y="966637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319" name="Shape 319"/>
          <p:cNvCxnSpPr>
            <a:stCxn id="312" idx="0"/>
            <a:endCxn id="311" idx="2"/>
          </p:cNvCxnSpPr>
          <p:nvPr/>
        </p:nvCxnSpPr>
        <p:spPr>
          <a:xfrm rot="-5400000">
            <a:off x="5458725" y="4241750"/>
            <a:ext cx="2100600" cy="1674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320" name="Shape 320"/>
          <p:cNvSpPr txBox="1"/>
          <p:nvPr/>
        </p:nvSpPr>
        <p:spPr>
          <a:xfrm>
            <a:off x="4439325" y="4107500"/>
            <a:ext cx="156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321" name="Shape 321"/>
          <p:cNvCxnSpPr>
            <a:stCxn id="312" idx="1"/>
            <a:endCxn id="310" idx="4"/>
          </p:cNvCxnSpPr>
          <p:nvPr/>
        </p:nvCxnSpPr>
        <p:spPr>
          <a:xfrm flipH="1" rot="5400000">
            <a:off x="3546667" y="2985642"/>
            <a:ext cx="3636900" cy="1429500"/>
          </a:xfrm>
          <a:prstGeom prst="curvedConnector3">
            <a:avLst>
              <a:gd fmla="val 51969" name="adj1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322" name="Shape 322"/>
          <p:cNvSpPr txBox="1"/>
          <p:nvPr/>
        </p:nvSpPr>
        <p:spPr>
          <a:xfrm>
            <a:off x="5399975" y="327515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330" name="Shape 330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331" name="Shape 331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332" name="Shape 332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333" name="Shape 333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853425" y="5574800"/>
            <a:ext cx="1325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193250" y="966637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338" name="Shape 338"/>
          <p:cNvCxnSpPr>
            <a:stCxn id="331" idx="0"/>
            <a:endCxn id="330" idx="2"/>
          </p:cNvCxnSpPr>
          <p:nvPr/>
        </p:nvCxnSpPr>
        <p:spPr>
          <a:xfrm rot="-5400000">
            <a:off x="5458725" y="4241750"/>
            <a:ext cx="2100600" cy="1674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339" name="Shape 339"/>
          <p:cNvSpPr txBox="1"/>
          <p:nvPr/>
        </p:nvSpPr>
        <p:spPr>
          <a:xfrm>
            <a:off x="4439325" y="4107500"/>
            <a:ext cx="156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340" name="Shape 340"/>
          <p:cNvCxnSpPr>
            <a:stCxn id="331" idx="1"/>
            <a:endCxn id="329" idx="4"/>
          </p:cNvCxnSpPr>
          <p:nvPr/>
        </p:nvCxnSpPr>
        <p:spPr>
          <a:xfrm flipH="1" rot="5400000">
            <a:off x="3546667" y="2985642"/>
            <a:ext cx="3636900" cy="1429500"/>
          </a:xfrm>
          <a:prstGeom prst="curvedConnector3">
            <a:avLst>
              <a:gd fmla="val 51969" name="adj1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341" name="Shape 341"/>
          <p:cNvSpPr txBox="1"/>
          <p:nvPr/>
        </p:nvSpPr>
        <p:spPr>
          <a:xfrm>
            <a:off x="5399975" y="327515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Are we done?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353" name="Shape 353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355" name="Shape 355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356" name="Shape 356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358" name="Shape 358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362" name="Shape 362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5193250" y="966637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186775" y="1245075"/>
            <a:ext cx="1664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(K4, V4),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K4 belongs to C</a:t>
            </a:r>
          </a:p>
        </p:txBody>
      </p:sp>
      <p:cxnSp>
        <p:nvCxnSpPr>
          <p:cNvPr id="365" name="Shape 365"/>
          <p:cNvCxnSpPr>
            <a:stCxn id="364" idx="1"/>
          </p:cNvCxnSpPr>
          <p:nvPr/>
        </p:nvCxnSpPr>
        <p:spPr>
          <a:xfrm flipH="1">
            <a:off x="5194775" y="1534575"/>
            <a:ext cx="1992000" cy="6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Handling</a:t>
            </a:r>
          </a:p>
        </p:txBody>
      </p:sp>
      <p:sp>
        <p:nvSpPr>
          <p:cNvPr id="371" name="Shape 371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373" name="Shape 373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374" name="Shape 374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376" name="Shape 376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7569750" y="2985612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853425" y="55748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48900" y="5773850"/>
            <a:ext cx="1221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(K1, V1)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(K2, V2)</a:t>
            </a:r>
          </a:p>
        </p:txBody>
      </p:sp>
      <p:sp>
        <p:nvSpPr>
          <p:cNvPr id="380" name="Shape 380"/>
          <p:cNvSpPr/>
          <p:nvPr/>
        </p:nvSpPr>
        <p:spPr>
          <a:xfrm>
            <a:off x="5936775" y="5393750"/>
            <a:ext cx="977100" cy="941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5193250" y="966637"/>
            <a:ext cx="1168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(K3, V3)</a:t>
            </a:r>
          </a:p>
        </p:txBody>
      </p:sp>
      <p:cxnSp>
        <p:nvCxnSpPr>
          <p:cNvPr id="382" name="Shape 382"/>
          <p:cNvCxnSpPr>
            <a:stCxn id="372" idx="4"/>
            <a:endCxn id="375" idx="7"/>
          </p:cNvCxnSpPr>
          <p:nvPr/>
        </p:nvCxnSpPr>
        <p:spPr>
          <a:xfrm flipH="1">
            <a:off x="3304325" y="1881825"/>
            <a:ext cx="1346100" cy="3636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>
            <a:stCxn id="372" idx="4"/>
            <a:endCxn id="376" idx="6"/>
          </p:cNvCxnSpPr>
          <p:nvPr/>
        </p:nvCxnSpPr>
        <p:spPr>
          <a:xfrm flipH="1">
            <a:off x="2554625" y="1881825"/>
            <a:ext cx="2095800" cy="13932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>
            <a:stCxn id="372" idx="4"/>
            <a:endCxn id="380" idx="1"/>
          </p:cNvCxnSpPr>
          <p:nvPr/>
        </p:nvCxnSpPr>
        <p:spPr>
          <a:xfrm>
            <a:off x="4650425" y="1881825"/>
            <a:ext cx="1429500" cy="36498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x="2836475" y="1824125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(K4, V4)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073325" y="3038100"/>
            <a:ext cx="132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(K4, V4)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Linearizability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Single-copy, single-client semantics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It should look like there is only one replica, and only one client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Implement per-key linearizability in PA4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Quorum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Read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Read all replicas, and choose the majority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Write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Write at least 2 replicas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Versioning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Do we need versioning?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 Replication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71900" y="4021374"/>
            <a:ext cx="8222100" cy="21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Read from the tail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Write to the head and wait until the tail finished</a:t>
            </a:r>
          </a:p>
        </p:txBody>
      </p:sp>
      <p:sp>
        <p:nvSpPr>
          <p:cNvPr id="405" name="Shape 405"/>
          <p:cNvSpPr/>
          <p:nvPr/>
        </p:nvSpPr>
        <p:spPr>
          <a:xfrm>
            <a:off x="1930025" y="2984700"/>
            <a:ext cx="1218900" cy="5469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Head</a:t>
            </a:r>
          </a:p>
        </p:txBody>
      </p:sp>
      <p:sp>
        <p:nvSpPr>
          <p:cNvPr id="406" name="Shape 406"/>
          <p:cNvSpPr/>
          <p:nvPr/>
        </p:nvSpPr>
        <p:spPr>
          <a:xfrm>
            <a:off x="3973500" y="2984700"/>
            <a:ext cx="1218900" cy="5469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016975" y="2984700"/>
            <a:ext cx="1218900" cy="5469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408" name="Shape 408"/>
          <p:cNvCxnSpPr>
            <a:stCxn id="405" idx="3"/>
            <a:endCxn id="406" idx="1"/>
          </p:cNvCxnSpPr>
          <p:nvPr/>
        </p:nvCxnSpPr>
        <p:spPr>
          <a:xfrm>
            <a:off x="3148925" y="3258150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406" idx="3"/>
            <a:endCxn id="407" idx="1"/>
          </p:cNvCxnSpPr>
          <p:nvPr/>
        </p:nvCxnSpPr>
        <p:spPr>
          <a:xfrm>
            <a:off x="5192400" y="3258150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0" name="Shape 410"/>
          <p:cNvCxnSpPr>
            <a:endCxn id="405" idx="1"/>
          </p:cNvCxnSpPr>
          <p:nvPr/>
        </p:nvCxnSpPr>
        <p:spPr>
          <a:xfrm>
            <a:off x="1116425" y="2574450"/>
            <a:ext cx="8136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1" name="Shape 411"/>
          <p:cNvSpPr txBox="1"/>
          <p:nvPr/>
        </p:nvSpPr>
        <p:spPr>
          <a:xfrm>
            <a:off x="690275" y="2756850"/>
            <a:ext cx="8136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</a:t>
            </a:r>
          </a:p>
        </p:txBody>
      </p:sp>
      <p:cxnSp>
        <p:nvCxnSpPr>
          <p:cNvPr id="412" name="Shape 412"/>
          <p:cNvCxnSpPr>
            <a:endCxn id="407" idx="3"/>
          </p:cNvCxnSpPr>
          <p:nvPr/>
        </p:nvCxnSpPr>
        <p:spPr>
          <a:xfrm flipH="1">
            <a:off x="7235875" y="2665650"/>
            <a:ext cx="9093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3" name="Shape 413"/>
          <p:cNvSpPr txBox="1"/>
          <p:nvPr/>
        </p:nvSpPr>
        <p:spPr>
          <a:xfrm>
            <a:off x="7880400" y="2756850"/>
            <a:ext cx="8136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What is Key-Value Storage?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 persistent data store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Supports query and update (insert, delete, update)  operations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Only accessible with (primary) key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E.g., insert</a:t>
            </a:r>
            <a:r>
              <a:rPr lang="en" sz="1800"/>
              <a:t>(key, value), delete(key), query(key)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 want it to be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Distributed --&gt; We have done this part in PA3 (SimpleDht)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Replicated  --&gt; </a:t>
            </a:r>
            <a:r>
              <a:rPr lang="en" sz="1800">
                <a:solidFill>
                  <a:srgbClr val="FF0000"/>
                </a:solidFill>
              </a:rPr>
              <a:t>New!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Read, N = 5, R = 3</a:t>
            </a:r>
          </a:p>
        </p:txBody>
      </p:sp>
      <p:sp>
        <p:nvSpPr>
          <p:cNvPr id="435" name="Shape 435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437" name="Shape 437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438" name="Shape 438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439" name="Shape 439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440" name="Shape 440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replicate?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Load balancing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Increased Availability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Fault tolerance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d</a:t>
            </a:r>
            <a:r>
              <a:rPr lang="en"/>
              <a:t>istribute and replicate?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Follow Amazon Dynamo’s key partitioning and replication strategy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Consistent Hashing (same as Chord DHT)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Replicate on successor nodes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1" lang="en" sz="2400"/>
              <a:t>Do not need to implement Virtual Nodes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965012" y="912525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124387" y="4231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99" name="Shape 99"/>
          <p:cNvSpPr/>
          <p:nvPr/>
        </p:nvSpPr>
        <p:spPr>
          <a:xfrm>
            <a:off x="6555162" y="230500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100" name="Shape 100"/>
          <p:cNvSpPr/>
          <p:nvPr/>
        </p:nvSpPr>
        <p:spPr>
          <a:xfrm>
            <a:off x="5899287" y="48941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101" name="Shape 101"/>
          <p:cNvSpPr/>
          <p:nvPr/>
        </p:nvSpPr>
        <p:spPr>
          <a:xfrm>
            <a:off x="2432712" y="48941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102" name="Shape 102"/>
          <p:cNvSpPr/>
          <p:nvPr/>
        </p:nvSpPr>
        <p:spPr>
          <a:xfrm>
            <a:off x="1540037" y="230500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  <p:sp>
        <p:nvSpPr>
          <p:cNvPr id="103" name="Shape 103"/>
          <p:cNvSpPr/>
          <p:nvPr/>
        </p:nvSpPr>
        <p:spPr>
          <a:xfrm>
            <a:off x="5081487" y="775875"/>
            <a:ext cx="2042250" cy="1489325"/>
          </a:xfrm>
          <a:custGeom>
            <a:pathLst>
              <a:path extrusionOk="0" h="59573" w="81690">
                <a:moveTo>
                  <a:pt x="81690" y="59573"/>
                </a:moveTo>
                <a:cubicBezTo>
                  <a:pt x="76398" y="52973"/>
                  <a:pt x="63556" y="29904"/>
                  <a:pt x="49941" y="19976"/>
                </a:cubicBezTo>
                <a:cubicBezTo>
                  <a:pt x="36326" y="10047"/>
                  <a:pt x="8323" y="3329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104" name="Shape 104"/>
          <p:cNvSpPr/>
          <p:nvPr/>
        </p:nvSpPr>
        <p:spPr>
          <a:xfrm rot="1399938">
            <a:off x="6948800" y="3144048"/>
            <a:ext cx="241318" cy="2139410"/>
          </a:xfrm>
          <a:custGeom>
            <a:pathLst>
              <a:path extrusionOk="0" h="59573" w="81690">
                <a:moveTo>
                  <a:pt x="81690" y="59573"/>
                </a:moveTo>
                <a:cubicBezTo>
                  <a:pt x="76398" y="52973"/>
                  <a:pt x="63556" y="29904"/>
                  <a:pt x="49941" y="19976"/>
                </a:cubicBezTo>
                <a:cubicBezTo>
                  <a:pt x="36326" y="10047"/>
                  <a:pt x="8323" y="3329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105" name="Shape 105"/>
          <p:cNvSpPr/>
          <p:nvPr/>
        </p:nvSpPr>
        <p:spPr>
          <a:xfrm>
            <a:off x="3119512" y="5823500"/>
            <a:ext cx="3041050" cy="455000"/>
          </a:xfrm>
          <a:custGeom>
            <a:pathLst>
              <a:path extrusionOk="0" h="18200" w="121642">
                <a:moveTo>
                  <a:pt x="121642" y="357"/>
                </a:moveTo>
                <a:cubicBezTo>
                  <a:pt x="112070" y="3329"/>
                  <a:pt x="84483" y="18252"/>
                  <a:pt x="64210" y="18193"/>
                </a:cubicBezTo>
                <a:cubicBezTo>
                  <a:pt x="43936" y="18133"/>
                  <a:pt x="10701" y="3032"/>
                  <a:pt x="0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06" name="Shape 106"/>
          <p:cNvSpPr/>
          <p:nvPr/>
        </p:nvSpPr>
        <p:spPr>
          <a:xfrm>
            <a:off x="1624888" y="3237250"/>
            <a:ext cx="834675" cy="2069000"/>
          </a:xfrm>
          <a:custGeom>
            <a:pathLst>
              <a:path extrusionOk="0" h="82760" w="33387">
                <a:moveTo>
                  <a:pt x="33387" y="82760"/>
                </a:moveTo>
                <a:cubicBezTo>
                  <a:pt x="28036" y="75804"/>
                  <a:pt x="5741" y="54817"/>
                  <a:pt x="1282" y="41024"/>
                </a:cubicBezTo>
                <a:cubicBezTo>
                  <a:pt x="-3177" y="27230"/>
                  <a:pt x="5741" y="6837"/>
                  <a:pt x="6633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07" name="Shape 107"/>
          <p:cNvSpPr/>
          <p:nvPr/>
        </p:nvSpPr>
        <p:spPr>
          <a:xfrm>
            <a:off x="1951237" y="704525"/>
            <a:ext cx="2193850" cy="1587425"/>
          </a:xfrm>
          <a:custGeom>
            <a:pathLst>
              <a:path extrusionOk="0" h="63497" w="87754">
                <a:moveTo>
                  <a:pt x="0" y="63497"/>
                </a:moveTo>
                <a:cubicBezTo>
                  <a:pt x="5350" y="55292"/>
                  <a:pt x="17479" y="24851"/>
                  <a:pt x="32105" y="14269"/>
                </a:cubicBezTo>
                <a:cubicBezTo>
                  <a:pt x="46730" y="3686"/>
                  <a:pt x="78479" y="2378"/>
                  <a:pt x="87754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PA4 Requirements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Implement a ContentProvider: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insert(), query(), and delete()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“@” and “*” queries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Always 5 nodes, with at most 1 node failure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Concurrent read/write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Replication: Maintain 3 replicas of all the K-V pairs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Per-key linearizability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= 5, R = 3</a:t>
            </a:r>
          </a:p>
        </p:txBody>
      </p:sp>
      <p:sp>
        <p:nvSpPr>
          <p:cNvPr id="126" name="Shape 126"/>
          <p:cNvSpPr/>
          <p:nvPr/>
        </p:nvSpPr>
        <p:spPr>
          <a:xfrm>
            <a:off x="2002500" y="1394100"/>
            <a:ext cx="5139000" cy="51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161875" y="90472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</a:t>
            </a:r>
          </a:p>
        </p:txBody>
      </p:sp>
      <p:sp>
        <p:nvSpPr>
          <p:cNvPr id="128" name="Shape 128"/>
          <p:cNvSpPr/>
          <p:nvPr/>
        </p:nvSpPr>
        <p:spPr>
          <a:xfrm>
            <a:off x="6592650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</a:t>
            </a:r>
          </a:p>
        </p:txBody>
      </p:sp>
      <p:sp>
        <p:nvSpPr>
          <p:cNvPr id="129" name="Shape 129"/>
          <p:cNvSpPr/>
          <p:nvPr/>
        </p:nvSpPr>
        <p:spPr>
          <a:xfrm>
            <a:off x="5936775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  <p:sp>
        <p:nvSpPr>
          <p:cNvPr id="130" name="Shape 130"/>
          <p:cNvSpPr/>
          <p:nvPr/>
        </p:nvSpPr>
        <p:spPr>
          <a:xfrm>
            <a:off x="2470200" y="5375750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</a:t>
            </a:r>
          </a:p>
        </p:txBody>
      </p:sp>
      <p:sp>
        <p:nvSpPr>
          <p:cNvPr id="131" name="Shape 131"/>
          <p:cNvSpPr/>
          <p:nvPr/>
        </p:nvSpPr>
        <p:spPr>
          <a:xfrm>
            <a:off x="1577525" y="2786575"/>
            <a:ext cx="977100" cy="977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