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322" r:id="rId39"/>
    <p:sldId id="323" r:id="rId40"/>
    <p:sldId id="324" r:id="rId41"/>
    <p:sldId id="325" r:id="rId42"/>
    <p:sldId id="326" r:id="rId43"/>
    <p:sldId id="327" r:id="rId44"/>
    <p:sldId id="337" r:id="rId45"/>
    <p:sldId id="328" r:id="rId46"/>
    <p:sldId id="338" r:id="rId47"/>
    <p:sldId id="329" r:id="rId48"/>
    <p:sldId id="339" r:id="rId49"/>
    <p:sldId id="330" r:id="rId50"/>
    <p:sldId id="340" r:id="rId51"/>
    <p:sldId id="331" r:id="rId52"/>
    <p:sldId id="341" r:id="rId53"/>
    <p:sldId id="342" r:id="rId54"/>
    <p:sldId id="332" r:id="rId55"/>
    <p:sldId id="362" r:id="rId56"/>
    <p:sldId id="333" r:id="rId57"/>
    <p:sldId id="334" r:id="rId58"/>
    <p:sldId id="363" r:id="rId59"/>
    <p:sldId id="364" r:id="rId60"/>
    <p:sldId id="365" r:id="rId61"/>
    <p:sldId id="335" r:id="rId62"/>
    <p:sldId id="343" r:id="rId63"/>
    <p:sldId id="344" r:id="rId64"/>
    <p:sldId id="347" r:id="rId65"/>
    <p:sldId id="348" r:id="rId66"/>
    <p:sldId id="349" r:id="rId67"/>
    <p:sldId id="350" r:id="rId68"/>
    <p:sldId id="351" r:id="rId69"/>
    <p:sldId id="345" r:id="rId70"/>
    <p:sldId id="346" r:id="rId71"/>
    <p:sldId id="352" r:id="rId72"/>
    <p:sldId id="359" r:id="rId73"/>
    <p:sldId id="366" r:id="rId74"/>
    <p:sldId id="360" r:id="rId75"/>
    <p:sldId id="367" r:id="rId76"/>
    <p:sldId id="336" r:id="rId77"/>
    <p:sldId id="292" r:id="rId78"/>
    <p:sldId id="356" r:id="rId79"/>
    <p:sldId id="357" r:id="rId80"/>
    <p:sldId id="358" r:id="rId81"/>
    <p:sldId id="299" r:id="rId82"/>
    <p:sldId id="318" r:id="rId83"/>
    <p:sldId id="319" r:id="rId84"/>
    <p:sldId id="321" r:id="rId85"/>
    <p:sldId id="280" r:id="rId86"/>
    <p:sldId id="353" r:id="rId87"/>
    <p:sldId id="354" r:id="rId88"/>
    <p:sldId id="355" r:id="rId89"/>
    <p:sldId id="297" r:id="rId90"/>
    <p:sldId id="300" r:id="rId91"/>
    <p:sldId id="301" r:id="rId92"/>
    <p:sldId id="293" r:id="rId93"/>
    <p:sldId id="294" r:id="rId94"/>
    <p:sldId id="295" r:id="rId95"/>
    <p:sldId id="307" r:id="rId96"/>
    <p:sldId id="296" r:id="rId97"/>
    <p:sldId id="298" r:id="rId98"/>
    <p:sldId id="302" r:id="rId99"/>
    <p:sldId id="303" r:id="rId100"/>
    <p:sldId id="304" r:id="rId101"/>
    <p:sldId id="305"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Tree>
    <p:extLst>
      <p:ext uri="{BB962C8B-B14F-4D97-AF65-F5344CB8AC3E}">
        <p14:creationId xmlns:p14="http://schemas.microsoft.com/office/powerpoint/2010/main" val="313975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38625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Word Sense Disambiguation is a task of selecting the </a:t>
            </a:r>
            <a:r>
              <a:rPr lang="en-US" sz="2200" dirty="0">
                <a:solidFill>
                  <a:srgbClr val="FF0000"/>
                </a:solidFill>
              </a:rPr>
              <a:t>best sense out of a collection </a:t>
            </a:r>
            <a:r>
              <a:rPr lang="en-US" sz="2200" dirty="0">
                <a:solidFill>
                  <a:srgbClr val="000000"/>
                </a:solidFill>
              </a:rPr>
              <a:t>of senses applicable to a concept.</a:t>
            </a:r>
          </a:p>
          <a:p>
            <a:pPr marL="342900" indent="-342900">
              <a:buFont typeface="Arial" panose="020B0604020202020204" pitchFamily="34" charset="0"/>
              <a:buChar char="•"/>
            </a:pPr>
            <a:r>
              <a:rPr lang="en-US" sz="2200" dirty="0"/>
              <a:t>Word senses are represented using two different logic patterns. </a:t>
            </a:r>
          </a:p>
          <a:p>
            <a:pPr marL="342900" indent="-342900">
              <a:buFont typeface="Arial" panose="020B0604020202020204" pitchFamily="34" charset="0"/>
              <a:buChar char="•"/>
            </a:pPr>
            <a:r>
              <a:rPr lang="en-US" sz="2200" dirty="0"/>
              <a:t>Using both these patterns in union, senses are selected for the various concepts in the text which activate their hypernym relations. </a:t>
            </a:r>
          </a:p>
          <a:p>
            <a:pPr marL="342900" indent="-342900">
              <a:spcAft>
                <a:spcPts val="1800"/>
              </a:spcAft>
              <a:buFont typeface="Arial" panose="020B0604020202020204" pitchFamily="34" charset="0"/>
              <a:buChar char="•"/>
            </a:pPr>
            <a:r>
              <a:rPr lang="en-US" sz="2200" dirty="0"/>
              <a:t>Signature template for concept sense</a:t>
            </a:r>
          </a:p>
          <a:p>
            <a:r>
              <a:rPr lang="it-IT" sz="2200" i="1" dirty="0"/>
              <a:t>	</a:t>
            </a:r>
            <a:r>
              <a:rPr lang="it-IT" sz="2200" i="1" dirty="0">
                <a:solidFill>
                  <a:schemeClr val="accent1">
                    <a:lumMod val="50000"/>
                  </a:schemeClr>
                </a:solidFill>
              </a:rPr>
              <a:t>c (X, si) :- c (X), </a:t>
            </a:r>
            <a:endParaRPr lang="it-IT" sz="2200" dirty="0">
              <a:solidFill>
                <a:schemeClr val="accent1">
                  <a:lumMod val="50000"/>
                </a:schemeClr>
              </a:solidFill>
            </a:endParaRPr>
          </a:p>
          <a:p>
            <a:r>
              <a:rPr lang="en-US" sz="2200" i="1" dirty="0">
                <a:solidFill>
                  <a:schemeClr val="accent1">
                    <a:lumMod val="50000"/>
                  </a:schemeClr>
                </a:solidFill>
              </a:rPr>
              <a:t>		  properties_si (X), </a:t>
            </a:r>
            <a:endParaRPr lang="en-US" sz="2200" dirty="0">
              <a:solidFill>
                <a:schemeClr val="accent1">
                  <a:lumMod val="50000"/>
                </a:schemeClr>
              </a:solidFill>
            </a:endParaRPr>
          </a:p>
          <a:p>
            <a:pPr>
              <a:spcAft>
                <a:spcPts val="1200"/>
              </a:spcAft>
            </a:pPr>
            <a:r>
              <a:rPr lang="en-US" sz="2200" i="1" dirty="0">
                <a:solidFill>
                  <a:schemeClr val="accent1">
                    <a:lumMod val="50000"/>
                  </a:schemeClr>
                </a:solidFill>
              </a:rPr>
              <a:t>		 not -c (X, si). </a:t>
            </a:r>
          </a:p>
          <a:p>
            <a:r>
              <a:rPr lang="en-US" sz="2200" dirty="0"/>
              <a:t>“</a:t>
            </a:r>
            <a:r>
              <a:rPr lang="en-US" sz="2200" i="1" dirty="0">
                <a:solidFill>
                  <a:srgbClr val="FF0000"/>
                </a:solidFill>
              </a:rPr>
              <a:t>X is an instance_of concept c with si</a:t>
            </a:r>
            <a:r>
              <a:rPr lang="en-US" sz="2200" dirty="0"/>
              <a:t>” </a:t>
            </a:r>
          </a:p>
        </p:txBody>
      </p:sp>
    </p:spTree>
    <p:extLst>
      <p:ext uri="{BB962C8B-B14F-4D97-AF65-F5344CB8AC3E}">
        <p14:creationId xmlns:p14="http://schemas.microsoft.com/office/powerpoint/2010/main" val="2994073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Example of a tree concept. WordNet has 3 senses for the concept of “tree”</a:t>
            </a:r>
            <a:endParaRPr lang="en-US" sz="2200" dirty="0"/>
          </a:p>
        </p:txBody>
      </p:sp>
      <p:pic>
        <p:nvPicPr>
          <p:cNvPr id="2" name="Picture 1">
            <a:extLst>
              <a:ext uri="{FF2B5EF4-FFF2-40B4-BE49-F238E27FC236}">
                <a16:creationId xmlns:a16="http://schemas.microsoft.com/office/drawing/2014/main" id="{BF46C061-C3EF-4EBC-AB29-2AB78304FF6D}"/>
              </a:ext>
            </a:extLst>
          </p:cNvPr>
          <p:cNvPicPr>
            <a:picLocks noChangeAspect="1"/>
          </p:cNvPicPr>
          <p:nvPr/>
        </p:nvPicPr>
        <p:blipFill>
          <a:blip r:embed="rId2"/>
          <a:stretch>
            <a:fillRect/>
          </a:stretch>
        </p:blipFill>
        <p:spPr>
          <a:xfrm>
            <a:off x="384313" y="2277866"/>
            <a:ext cx="9251453" cy="2042343"/>
          </a:xfrm>
          <a:prstGeom prst="rect">
            <a:avLst/>
          </a:prstGeom>
        </p:spPr>
      </p:pic>
      <p:sp>
        <p:nvSpPr>
          <p:cNvPr id="4" name="Rectangle 3">
            <a:extLst>
              <a:ext uri="{FF2B5EF4-FFF2-40B4-BE49-F238E27FC236}">
                <a16:creationId xmlns:a16="http://schemas.microsoft.com/office/drawing/2014/main" id="{CE7A7A88-B4ED-4E31-B210-C48D671AAAC1}"/>
              </a:ext>
            </a:extLst>
          </p:cNvPr>
          <p:cNvSpPr/>
          <p:nvPr/>
        </p:nvSpPr>
        <p:spPr>
          <a:xfrm>
            <a:off x="8194073"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person) :- tree (X),</a:t>
            </a:r>
          </a:p>
          <a:p>
            <a:r>
              <a:rPr lang="en-US" sz="2200" i="1" dirty="0">
                <a:solidFill>
                  <a:schemeClr val="accent1">
                    <a:lumMod val="50000"/>
                  </a:schemeClr>
                </a:solidFill>
                <a:latin typeface="Times New Roman" panose="02020603050405020304" pitchFamily="18" charset="0"/>
              </a:rPr>
              <a:t>	properties_person (X),</a:t>
            </a:r>
          </a:p>
          <a:p>
            <a:r>
              <a:rPr lang="en-US" sz="2200" i="1" dirty="0">
                <a:solidFill>
                  <a:schemeClr val="accent1">
                    <a:lumMod val="50000"/>
                  </a:schemeClr>
                </a:solidFill>
                <a:latin typeface="Times New Roman" panose="02020603050405020304" pitchFamily="18" charset="0"/>
              </a:rPr>
              <a:t>	not -tree (X, person).</a:t>
            </a:r>
            <a:endParaRPr lang="en-US" sz="2200" dirty="0">
              <a:solidFill>
                <a:schemeClr val="accent1">
                  <a:lumMod val="50000"/>
                </a:schemeClr>
              </a:solidFill>
            </a:endParaRPr>
          </a:p>
        </p:txBody>
      </p:sp>
      <p:sp>
        <p:nvSpPr>
          <p:cNvPr id="7" name="Rectangle 6">
            <a:extLst>
              <a:ext uri="{FF2B5EF4-FFF2-40B4-BE49-F238E27FC236}">
                <a16:creationId xmlns:a16="http://schemas.microsoft.com/office/drawing/2014/main" id="{A9536986-BEFB-458B-84A6-3AA56CD8ED14}"/>
              </a:ext>
            </a:extLst>
          </p:cNvPr>
          <p:cNvSpPr/>
          <p:nvPr/>
        </p:nvSpPr>
        <p:spPr>
          <a:xfrm>
            <a:off x="4097037"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diagram) :- tree (X),</a:t>
            </a:r>
          </a:p>
          <a:p>
            <a:r>
              <a:rPr lang="en-US" sz="2200" i="1" dirty="0">
                <a:solidFill>
                  <a:schemeClr val="accent1">
                    <a:lumMod val="50000"/>
                  </a:schemeClr>
                </a:solidFill>
                <a:latin typeface="Times New Roman" panose="02020603050405020304" pitchFamily="18" charset="0"/>
              </a:rPr>
              <a:t>	properties_diagram (X),</a:t>
            </a:r>
          </a:p>
          <a:p>
            <a:r>
              <a:rPr lang="en-US" sz="2200" i="1" dirty="0">
                <a:solidFill>
                  <a:schemeClr val="accent1">
                    <a:lumMod val="50000"/>
                  </a:schemeClr>
                </a:solidFill>
                <a:latin typeface="Times New Roman" panose="02020603050405020304" pitchFamily="18" charset="0"/>
              </a:rPr>
              <a:t>	not -tree (X, diagram).</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9C5EB522-55E2-4351-B3D1-3B6E338AC316}"/>
              </a:ext>
            </a:extLst>
          </p:cNvPr>
          <p:cNvSpPr/>
          <p:nvPr/>
        </p:nvSpPr>
        <p:spPr>
          <a:xfrm>
            <a:off x="397566" y="5320338"/>
            <a:ext cx="3458818"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plant) :- tree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properties_plant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not -tree (X, plant). </a:t>
            </a:r>
            <a:endParaRPr lang="en-US" sz="2200" dirty="0">
              <a:solidFill>
                <a:schemeClr val="accent1">
                  <a:lumMod val="50000"/>
                </a:schemeClr>
              </a:solidFill>
            </a:endParaRPr>
          </a:p>
        </p:txBody>
      </p:sp>
      <p:sp>
        <p:nvSpPr>
          <p:cNvPr id="9" name="Rectangle 8">
            <a:extLst>
              <a:ext uri="{FF2B5EF4-FFF2-40B4-BE49-F238E27FC236}">
                <a16:creationId xmlns:a16="http://schemas.microsoft.com/office/drawing/2014/main" id="{5DD27D66-9C72-4253-AFD9-E0E1B0210DE8}"/>
              </a:ext>
            </a:extLst>
          </p:cNvPr>
          <p:cNvSpPr/>
          <p:nvPr/>
        </p:nvSpPr>
        <p:spPr>
          <a:xfrm>
            <a:off x="384312" y="4490673"/>
            <a:ext cx="11423373"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Using the previously mentioned template for senses the three rules generated for the </a:t>
            </a:r>
            <a:r>
              <a:rPr lang="en-US" sz="2200" i="1" dirty="0">
                <a:solidFill>
                  <a:srgbClr val="000000"/>
                </a:solidFill>
                <a:latin typeface="Times New Roman" panose="02020603050405020304" pitchFamily="18" charset="0"/>
              </a:rPr>
              <a:t>tree </a:t>
            </a:r>
            <a:r>
              <a:rPr lang="en-US" sz="2200" dirty="0">
                <a:solidFill>
                  <a:srgbClr val="000000"/>
                </a:solidFill>
                <a:latin typeface="Times New Roman" panose="02020603050405020304" pitchFamily="18" charset="0"/>
              </a:rPr>
              <a:t>concept can be given as follows </a:t>
            </a:r>
            <a:endParaRPr lang="en-US" sz="2200" dirty="0"/>
          </a:p>
        </p:txBody>
      </p:sp>
    </p:spTree>
    <p:extLst>
      <p:ext uri="{BB962C8B-B14F-4D97-AF65-F5344CB8AC3E}">
        <p14:creationId xmlns:p14="http://schemas.microsoft.com/office/powerpoint/2010/main" val="923787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506292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Humans use a </a:t>
            </a:r>
            <a:r>
              <a:rPr lang="en-US" sz="2200" dirty="0">
                <a:solidFill>
                  <a:srgbClr val="FF0000"/>
                </a:solidFill>
                <a:latin typeface="Times New Roman" panose="02020603050405020304" pitchFamily="18" charset="0"/>
              </a:rPr>
              <a:t>preference pattern </a:t>
            </a:r>
            <a:r>
              <a:rPr lang="en-US" sz="2200" dirty="0">
                <a:solidFill>
                  <a:srgbClr val="000000"/>
                </a:solidFill>
                <a:latin typeface="Times New Roman" panose="02020603050405020304" pitchFamily="18" charset="0"/>
              </a:rPr>
              <a:t>over word senses and choose the most preferential pattern to disambiguate between multiple senses</a:t>
            </a:r>
          </a:p>
          <a:p>
            <a:pPr marL="285750" indent="-285750">
              <a:buFont typeface="Arial" panose="020B0604020202020204" pitchFamily="34" charset="0"/>
              <a:buChar char="•"/>
            </a:pPr>
            <a:r>
              <a:rPr lang="en-US" sz="2200" dirty="0"/>
              <a:t>The system models this preferential pattern to decide a </a:t>
            </a:r>
            <a:r>
              <a:rPr lang="en-US" sz="2200" dirty="0">
                <a:solidFill>
                  <a:srgbClr val="FF0000"/>
                </a:solidFill>
              </a:rPr>
              <a:t>default sense</a:t>
            </a:r>
            <a:r>
              <a:rPr lang="en-US" sz="2200" dirty="0"/>
              <a:t> to every concept, if a sense is not provided or it can’t be proved</a:t>
            </a:r>
          </a:p>
          <a:p>
            <a:pPr marL="285750" indent="-285750">
              <a:buFont typeface="Arial" panose="020B0604020202020204" pitchFamily="34" charset="0"/>
              <a:buChar char="•"/>
            </a:pPr>
            <a:r>
              <a:rPr lang="en-US" sz="2200" dirty="0"/>
              <a:t>Consider a concept c having three senses s1, s2 and s3 ordered according to the frequency of their use from the most used to the least used.</a:t>
            </a:r>
          </a:p>
          <a:p>
            <a:pPr marL="285750" indent="-285750">
              <a:spcAft>
                <a:spcPts val="1800"/>
              </a:spcAft>
              <a:buFont typeface="Arial" panose="020B0604020202020204" pitchFamily="34" charset="0"/>
              <a:buChar char="•"/>
            </a:pPr>
            <a:r>
              <a:rPr lang="en-US" sz="2200" dirty="0"/>
              <a:t>preferences can be modeled in the following template.</a:t>
            </a:r>
          </a:p>
          <a:p>
            <a:r>
              <a:rPr lang="en-US" sz="2200" dirty="0"/>
              <a:t>	</a:t>
            </a:r>
            <a:r>
              <a:rPr lang="en-US" sz="2200" dirty="0">
                <a:solidFill>
                  <a:schemeClr val="accent1">
                    <a:lumMod val="50000"/>
                  </a:schemeClr>
                </a:solidFill>
              </a:rPr>
              <a:t>c (X, </a:t>
            </a:r>
            <a:r>
              <a:rPr lang="en-US" sz="2200" dirty="0" err="1">
                <a:solidFill>
                  <a:schemeClr val="accent1">
                    <a:lumMod val="50000"/>
                  </a:schemeClr>
                </a:solidFill>
              </a:rPr>
              <a:t>sp</a:t>
            </a:r>
            <a:r>
              <a:rPr lang="en-US" sz="2200" dirty="0">
                <a:solidFill>
                  <a:schemeClr val="accent1">
                    <a:lumMod val="50000"/>
                  </a:schemeClr>
                </a:solidFill>
              </a:rPr>
              <a:t>) :- c (X),</a:t>
            </a:r>
          </a:p>
          <a:p>
            <a:r>
              <a:rPr lang="en-US" sz="2200" dirty="0">
                <a:solidFill>
                  <a:schemeClr val="accent1">
                    <a:lumMod val="50000"/>
                  </a:schemeClr>
                </a:solidFill>
              </a:rPr>
              <a:t>		not -c (X, </a:t>
            </a:r>
            <a:r>
              <a:rPr lang="en-US" sz="2200" dirty="0" err="1">
                <a:solidFill>
                  <a:schemeClr val="accent1">
                    <a:lumMod val="50000"/>
                  </a:schemeClr>
                </a:solidFill>
              </a:rPr>
              <a:t>sp</a:t>
            </a:r>
            <a:r>
              <a:rPr lang="en-US" sz="2200" dirty="0">
                <a:solidFill>
                  <a:schemeClr val="accent1">
                    <a:lumMod val="50000"/>
                  </a:schemeClr>
                </a:solidFill>
              </a:rPr>
              <a:t>),</a:t>
            </a:r>
          </a:p>
          <a:p>
            <a:r>
              <a:rPr lang="en-US" sz="2200" dirty="0">
                <a:solidFill>
                  <a:schemeClr val="accent1">
                    <a:lumMod val="50000"/>
                  </a:schemeClr>
                </a:solidFill>
              </a:rPr>
              <a:t>		-c (X, s1), -c (X, s2), … -c (X, sp-1),</a:t>
            </a:r>
          </a:p>
          <a:p>
            <a:r>
              <a:rPr lang="en-US" sz="2200" dirty="0">
                <a:solidFill>
                  <a:schemeClr val="accent1">
                    <a:lumMod val="50000"/>
                  </a:schemeClr>
                </a:solidFill>
              </a:rPr>
              <a:t>		not c (X, sp+1), not c (X, sp+2), …, not c (X, </a:t>
            </a:r>
            <a:r>
              <a:rPr lang="en-US" sz="2200" dirty="0" err="1">
                <a:solidFill>
                  <a:schemeClr val="accent1">
                    <a:lumMod val="50000"/>
                  </a:schemeClr>
                </a:solidFill>
              </a:rPr>
              <a:t>sn</a:t>
            </a:r>
            <a:r>
              <a:rPr lang="en-US" sz="2200" dirty="0">
                <a:solidFill>
                  <a:schemeClr val="accent1">
                    <a:lumMod val="50000"/>
                  </a:schemeClr>
                </a:solidFill>
              </a:rPr>
              <a:t>).</a:t>
            </a:r>
          </a:p>
          <a:p>
            <a:endParaRPr lang="en-US" sz="2200" dirty="0"/>
          </a:p>
          <a:p>
            <a:r>
              <a:rPr lang="en-US" sz="2200" dirty="0"/>
              <a:t>The above rule is generated for the </a:t>
            </a:r>
            <a:r>
              <a:rPr lang="en-US" sz="2200" dirty="0" err="1"/>
              <a:t>pth</a:t>
            </a:r>
            <a:r>
              <a:rPr lang="en-US" sz="2200" dirty="0"/>
              <a:t> sense of the concept c such that 1 &gt; p &gt; n</a:t>
            </a:r>
          </a:p>
          <a:p>
            <a:r>
              <a:rPr lang="en-US" sz="2200" dirty="0"/>
              <a:t>n is the total number of senses of concept c.</a:t>
            </a:r>
          </a:p>
        </p:txBody>
      </p:sp>
    </p:spTree>
    <p:extLst>
      <p:ext uri="{BB962C8B-B14F-4D97-AF65-F5344CB8AC3E}">
        <p14:creationId xmlns:p14="http://schemas.microsoft.com/office/powerpoint/2010/main" val="1044074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430887"/>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We can see this pattern in action with the tree concept as an example.</a:t>
            </a:r>
            <a:endParaRPr lang="en-US" sz="2200" dirty="0"/>
          </a:p>
        </p:txBody>
      </p:sp>
      <p:sp>
        <p:nvSpPr>
          <p:cNvPr id="2" name="Rectangle 1">
            <a:extLst>
              <a:ext uri="{FF2B5EF4-FFF2-40B4-BE49-F238E27FC236}">
                <a16:creationId xmlns:a16="http://schemas.microsoft.com/office/drawing/2014/main" id="{50605DD7-19FD-479C-87F1-7B9AB3DB2E81}"/>
              </a:ext>
            </a:extLst>
          </p:cNvPr>
          <p:cNvSpPr/>
          <p:nvPr/>
        </p:nvSpPr>
        <p:spPr>
          <a:xfrm>
            <a:off x="304798" y="2185212"/>
            <a:ext cx="4890053" cy="1446550"/>
          </a:xfrm>
          <a:prstGeom prst="rect">
            <a:avLst/>
          </a:prstGeom>
        </p:spPr>
        <p:txBody>
          <a:bodyPr wrap="square">
            <a:spAutoFit/>
          </a:bodyPr>
          <a:lstStyle/>
          <a:p>
            <a:r>
              <a:rPr lang="en-US" sz="2200" i="1" dirty="0">
                <a:solidFill>
                  <a:srgbClr val="000000"/>
                </a:solidFill>
                <a:cs typeface="Times New Roman" panose="02020603050405020304" pitchFamily="18" charset="0"/>
              </a:rPr>
              <a:t>tree (X, plant) :- tree (X),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a:t>
            </a:r>
            <a:r>
              <a:rPr lang="en-US" sz="2200" i="1" dirty="0">
                <a:solidFill>
                  <a:srgbClr val="000000"/>
                </a:solidFill>
                <a:cs typeface="Times New Roman" panose="02020603050405020304" pitchFamily="18" charset="0"/>
              </a:rPr>
              <a:t>not -tree (X, plant), </a:t>
            </a:r>
          </a:p>
          <a:p>
            <a:r>
              <a:rPr lang="en-US" sz="2200" i="1" dirty="0">
                <a:solidFill>
                  <a:srgbClr val="000000"/>
                </a:solidFill>
                <a:cs typeface="Times New Roman" panose="02020603050405020304" pitchFamily="18" charset="0"/>
              </a:rPr>
              <a:t>		not tree (X, diagram), </a:t>
            </a:r>
          </a:p>
          <a:p>
            <a:r>
              <a:rPr lang="en-US" sz="2200" i="1" dirty="0">
                <a:solidFill>
                  <a:srgbClr val="000000"/>
                </a:solidFill>
                <a:cs typeface="Times New Roman" panose="02020603050405020304" pitchFamily="18" charset="0"/>
              </a:rPr>
              <a:t>		not tree (X, person). </a:t>
            </a:r>
            <a:endParaRPr lang="en-US" sz="2200" i="1" dirty="0">
              <a:cs typeface="Times New Roman" panose="02020603050405020304" pitchFamily="18" charset="0"/>
            </a:endParaRPr>
          </a:p>
        </p:txBody>
      </p:sp>
      <p:sp>
        <p:nvSpPr>
          <p:cNvPr id="6" name="Rectangle 5">
            <a:extLst>
              <a:ext uri="{FF2B5EF4-FFF2-40B4-BE49-F238E27FC236}">
                <a16:creationId xmlns:a16="http://schemas.microsoft.com/office/drawing/2014/main" id="{20637608-90FD-4AB1-B3FC-DD0932FF40CB}"/>
              </a:ext>
            </a:extLst>
          </p:cNvPr>
          <p:cNvSpPr/>
          <p:nvPr/>
        </p:nvSpPr>
        <p:spPr>
          <a:xfrm>
            <a:off x="304799" y="3631762"/>
            <a:ext cx="6096000" cy="1446550"/>
          </a:xfrm>
          <a:prstGeom prst="rect">
            <a:avLst/>
          </a:prstGeom>
        </p:spPr>
        <p:txBody>
          <a:bodyPr>
            <a:spAutoFit/>
          </a:bodyPr>
          <a:lstStyle/>
          <a:p>
            <a:r>
              <a:rPr lang="en-US" sz="2200" i="1" dirty="0">
                <a:solidFill>
                  <a:srgbClr val="000000"/>
                </a:solidFill>
              </a:rPr>
              <a:t>tree (X, diagram) :- tree (X), </a:t>
            </a:r>
            <a:endParaRPr lang="en-US" sz="2200" dirty="0">
              <a:solidFill>
                <a:srgbClr val="000000"/>
              </a:solidFill>
            </a:endParaRPr>
          </a:p>
          <a:p>
            <a:r>
              <a:rPr lang="en-US" sz="2200" i="1" dirty="0">
                <a:solidFill>
                  <a:srgbClr val="000000"/>
                </a:solidFill>
              </a:rPr>
              <a:t>		      not -tree (X, diagram), </a:t>
            </a:r>
            <a:endParaRPr lang="en-US" sz="2200" dirty="0">
              <a:solidFill>
                <a:srgbClr val="000000"/>
              </a:solidFill>
            </a:endParaRPr>
          </a:p>
          <a:p>
            <a:r>
              <a:rPr lang="en-US" sz="2200" dirty="0">
                <a:solidFill>
                  <a:srgbClr val="000000"/>
                </a:solidFill>
              </a:rPr>
              <a:t>		     -tree (X, plant), </a:t>
            </a:r>
          </a:p>
          <a:p>
            <a:r>
              <a:rPr lang="en-US" sz="2200" i="1" dirty="0">
                <a:solidFill>
                  <a:srgbClr val="000000"/>
                </a:solidFill>
              </a:rPr>
              <a:t>		     not tree (X, person). </a:t>
            </a:r>
            <a:endParaRPr lang="en-US" sz="2200" dirty="0"/>
          </a:p>
        </p:txBody>
      </p:sp>
      <p:sp>
        <p:nvSpPr>
          <p:cNvPr id="7" name="Rectangle 6">
            <a:extLst>
              <a:ext uri="{FF2B5EF4-FFF2-40B4-BE49-F238E27FC236}">
                <a16:creationId xmlns:a16="http://schemas.microsoft.com/office/drawing/2014/main" id="{D91B1BFB-2337-434C-9D1F-688269FA9DE4}"/>
              </a:ext>
            </a:extLst>
          </p:cNvPr>
          <p:cNvSpPr/>
          <p:nvPr/>
        </p:nvSpPr>
        <p:spPr>
          <a:xfrm>
            <a:off x="304798" y="5078312"/>
            <a:ext cx="6096000" cy="1446550"/>
          </a:xfrm>
          <a:prstGeom prst="rect">
            <a:avLst/>
          </a:prstGeom>
        </p:spPr>
        <p:txBody>
          <a:bodyPr>
            <a:spAutoFit/>
          </a:bodyPr>
          <a:lstStyle/>
          <a:p>
            <a:r>
              <a:rPr lang="en-US" sz="2200" i="1" dirty="0">
                <a:solidFill>
                  <a:srgbClr val="000000"/>
                </a:solidFill>
                <a:cs typeface="Times New Roman" panose="02020603050405020304" pitchFamily="18" charset="0"/>
              </a:rPr>
              <a:t>tree (X, person) :- tree (X), </a:t>
            </a:r>
            <a:endParaRPr lang="en-US" sz="2200"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		   not -tree (X, person),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-tree (X, plant), </a:t>
            </a:r>
          </a:p>
          <a:p>
            <a:r>
              <a:rPr lang="en-US" sz="2200" i="1" dirty="0">
                <a:solidFill>
                  <a:srgbClr val="000000"/>
                </a:solidFill>
                <a:cs typeface="Times New Roman" panose="02020603050405020304" pitchFamily="18" charset="0"/>
              </a:rPr>
              <a:t> 	 	   -tree (X, diagram). </a:t>
            </a:r>
            <a:endParaRPr lang="en-US" sz="2200" dirty="0">
              <a:cs typeface="Times New Roman" panose="02020603050405020304" pitchFamily="18" charset="0"/>
            </a:endParaRPr>
          </a:p>
        </p:txBody>
      </p:sp>
      <p:sp>
        <p:nvSpPr>
          <p:cNvPr id="8" name="Rectangle 7">
            <a:extLst>
              <a:ext uri="{FF2B5EF4-FFF2-40B4-BE49-F238E27FC236}">
                <a16:creationId xmlns:a16="http://schemas.microsoft.com/office/drawing/2014/main" id="{6916B6EC-2288-4FE2-A999-38FAA3E27636}"/>
              </a:ext>
            </a:extLst>
          </p:cNvPr>
          <p:cNvSpPr/>
          <p:nvPr/>
        </p:nvSpPr>
        <p:spPr>
          <a:xfrm>
            <a:off x="5632174" y="21852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diagram or a person, then by default X is a plant]</a:t>
            </a:r>
            <a:endParaRPr lang="en-US" sz="2200" dirty="0">
              <a:solidFill>
                <a:schemeClr val="accent1">
                  <a:lumMod val="50000"/>
                </a:schemeClr>
              </a:solidFill>
              <a:cs typeface="Times New Roman" panose="02020603050405020304" pitchFamily="18" charset="0"/>
            </a:endParaRPr>
          </a:p>
        </p:txBody>
      </p:sp>
      <p:sp>
        <p:nvSpPr>
          <p:cNvPr id="9" name="Rectangle 8">
            <a:extLst>
              <a:ext uri="{FF2B5EF4-FFF2-40B4-BE49-F238E27FC236}">
                <a16:creationId xmlns:a16="http://schemas.microsoft.com/office/drawing/2014/main" id="{4F44A0D3-40C8-4DB8-AE4E-BAF28A274245}"/>
              </a:ext>
            </a:extLst>
          </p:cNvPr>
          <p:cNvSpPr/>
          <p:nvPr/>
        </p:nvSpPr>
        <p:spPr>
          <a:xfrm>
            <a:off x="5632174" y="363176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person and X is proved to be not a plant, then by default X is a diagram]</a:t>
            </a:r>
            <a:endParaRPr lang="en-US" sz="2200" dirty="0">
              <a:solidFill>
                <a:schemeClr val="accent1">
                  <a:lumMod val="50000"/>
                </a:schemeClr>
              </a:solidFill>
              <a:cs typeface="Times New Roman" panose="02020603050405020304" pitchFamily="18" charset="0"/>
            </a:endParaRPr>
          </a:p>
        </p:txBody>
      </p:sp>
      <p:sp>
        <p:nvSpPr>
          <p:cNvPr id="10" name="Rectangle 9">
            <a:extLst>
              <a:ext uri="{FF2B5EF4-FFF2-40B4-BE49-F238E27FC236}">
                <a16:creationId xmlns:a16="http://schemas.microsoft.com/office/drawing/2014/main" id="{65D64096-4C55-43D8-9941-72AC4C205694}"/>
              </a:ext>
            </a:extLst>
          </p:cNvPr>
          <p:cNvSpPr/>
          <p:nvPr/>
        </p:nvSpPr>
        <p:spPr>
          <a:xfrm>
            <a:off x="5632174" y="50783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X is proved to be not a plant, as well as  a diagram then X is proved to be person]</a:t>
            </a:r>
            <a:endParaRPr lang="en-US" sz="2200"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34563792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723275"/>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p>
        </p:txBody>
      </p:sp>
    </p:spTree>
    <p:extLst>
      <p:ext uri="{BB962C8B-B14F-4D97-AF65-F5344CB8AC3E}">
        <p14:creationId xmlns:p14="http://schemas.microsoft.com/office/powerpoint/2010/main" val="4209153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2031325"/>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dirty="0"/>
              <a:t>Q5. Who won Super Bowl 50?</a:t>
            </a:r>
          </a:p>
        </p:txBody>
      </p:sp>
    </p:spTree>
    <p:extLst>
      <p:ext uri="{BB962C8B-B14F-4D97-AF65-F5344CB8AC3E}">
        <p14:creationId xmlns:p14="http://schemas.microsoft.com/office/powerpoint/2010/main" val="7394278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8235</Words>
  <Application>Microsoft Office PowerPoint</Application>
  <PresentationFormat>Widescreen</PresentationFormat>
  <Paragraphs>1050</Paragraphs>
  <Slides>101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970</cp:revision>
  <dcterms:created xsi:type="dcterms:W3CDTF">2018-04-12T05:02:36Z</dcterms:created>
  <dcterms:modified xsi:type="dcterms:W3CDTF">2018-04-15T08:44:37Z</dcterms:modified>
</cp:coreProperties>
</file>