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379" r:id="rId80"/>
    <p:sldId id="380" r:id="rId81"/>
    <p:sldId id="381" r:id="rId82"/>
    <p:sldId id="382" r:id="rId83"/>
    <p:sldId id="384" r:id="rId84"/>
    <p:sldId id="385" r:id="rId85"/>
    <p:sldId id="386" r:id="rId86"/>
    <p:sldId id="292" r:id="rId87"/>
    <p:sldId id="356" r:id="rId88"/>
    <p:sldId id="357" r:id="rId89"/>
    <p:sldId id="358" r:id="rId90"/>
    <p:sldId id="299" r:id="rId91"/>
    <p:sldId id="318" r:id="rId92"/>
    <p:sldId id="319" r:id="rId93"/>
    <p:sldId id="321" r:id="rId94"/>
    <p:sldId id="280" r:id="rId95"/>
    <p:sldId id="353" r:id="rId96"/>
    <p:sldId id="354" r:id="rId97"/>
    <p:sldId id="355" r:id="rId98"/>
    <p:sldId id="370" r:id="rId99"/>
    <p:sldId id="378" r:id="rId100"/>
    <p:sldId id="375" r:id="rId101"/>
    <p:sldId id="376" r:id="rId102"/>
    <p:sldId id="377" r:id="rId103"/>
    <p:sldId id="297" r:id="rId104"/>
    <p:sldId id="300" r:id="rId105"/>
    <p:sldId id="301" r:id="rId106"/>
    <p:sldId id="293" r:id="rId107"/>
    <p:sldId id="294" r:id="rId108"/>
    <p:sldId id="295" r:id="rId109"/>
    <p:sldId id="307" r:id="rId110"/>
    <p:sldId id="296" r:id="rId111"/>
    <p:sldId id="298" r:id="rId112"/>
    <p:sldId id="302" r:id="rId113"/>
    <p:sldId id="303" r:id="rId114"/>
    <p:sldId id="304" r:id="rId115"/>
    <p:sldId id="30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February 7 2016, at </a:t>
            </a:r>
            <a:r>
              <a:rPr lang="en-US" sz="2200" i="1" dirty="0">
                <a:solidFill>
                  <a:srgbClr val="FF0000"/>
                </a:solidFill>
              </a:rPr>
              <a:t>Levis Stadium</a:t>
            </a:r>
            <a:r>
              <a:rPr lang="en-US" sz="2200" i="1" dirty="0"/>
              <a:t>, in the </a:t>
            </a:r>
            <a:r>
              <a:rPr lang="en-US" sz="2200" i="1" dirty="0">
                <a:solidFill>
                  <a:srgbClr val="FF0000"/>
                </a:solidFill>
              </a:rPr>
              <a:t>San Francisco Bay Area</a:t>
            </a:r>
            <a:r>
              <a:rPr lang="en-US" sz="2200" i="1" dirty="0"/>
              <a:t>, at </a:t>
            </a:r>
            <a:r>
              <a:rPr lang="en-US" sz="2200" i="1" dirty="0">
                <a:solidFill>
                  <a:srgbClr val="FF0000"/>
                </a:solidFill>
              </a:rPr>
              <a:t>Santa Clara </a:t>
            </a:r>
            <a:r>
              <a:rPr lang="en-US" sz="22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5056421" cy="430887"/>
          </a:xfrm>
          <a:prstGeom prst="rect">
            <a:avLst/>
          </a:prstGeom>
        </p:spPr>
        <p:txBody>
          <a:bodyPr wrap="square">
            <a:spAutoFit/>
          </a:bodyPr>
          <a:lstStyle/>
          <a:p>
            <a:r>
              <a:rPr lang="en-US" sz="2200" dirty="0"/>
              <a:t>Q2. Where was Super Bowl 50 played?</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195644"/>
            <a:ext cx="6771865" cy="1523494"/>
          </a:xfrm>
          <a:prstGeom prst="rect">
            <a:avLst/>
          </a:prstGeom>
        </p:spPr>
        <p:txBody>
          <a:bodyPr wrap="square">
            <a:spAutoFit/>
          </a:bodyPr>
          <a:lstStyle/>
          <a:p>
            <a:pPr>
              <a:spcAft>
                <a:spcPts val="600"/>
              </a:spcAft>
            </a:pPr>
            <a:r>
              <a:rPr lang="en-US" sz="2200" i="1" dirty="0">
                <a:solidFill>
                  <a:schemeClr val="accent1">
                    <a:lumMod val="50000"/>
                  </a:schemeClr>
                </a:solidFill>
              </a:rPr>
              <a:t>event(E1, play, S1, O1),_similar('super_bowl_50', O1), _property(E1, play, in, X1), location(X1).</a:t>
            </a:r>
          </a:p>
          <a:p>
            <a:pPr>
              <a:spcAft>
                <a:spcPts val="600"/>
              </a:spcAft>
            </a:pPr>
            <a:r>
              <a:rPr lang="en-US" sz="2200" i="1" dirty="0">
                <a:solidFill>
                  <a:schemeClr val="accent1">
                    <a:lumMod val="50000"/>
                  </a:schemeClr>
                </a:solidFill>
              </a:rPr>
              <a:t>event(E1, play, S1, O1),_similar('super_bowl_50', O1), _property(E1, play, at, X1), location(X1).</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749571"/>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980404"/>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257129"/>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645576"/>
            <a:ext cx="1767768" cy="430887"/>
          </a:xfrm>
          <a:prstGeom prst="rect">
            <a:avLst/>
          </a:prstGeom>
        </p:spPr>
        <p:txBody>
          <a:bodyPr wrap="square">
            <a:spAutoFit/>
          </a:bodyPr>
          <a:lstStyle/>
          <a:p>
            <a:r>
              <a:rPr lang="en-US" sz="2200" i="1" dirty="0">
                <a:solidFill>
                  <a:schemeClr val="accent1">
                    <a:lumMod val="50000"/>
                  </a:schemeClr>
                </a:solidFill>
              </a:rPr>
              <a:t>location(X1).</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729056"/>
            <a:ext cx="4708661"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in, X1), location(X1).</a:t>
            </a:r>
          </a:p>
          <a:p>
            <a:pPr>
              <a:spcAft>
                <a:spcPts val="600"/>
              </a:spcAft>
            </a:pPr>
            <a:r>
              <a:rPr lang="en-US" sz="2200" i="1" dirty="0">
                <a:solidFill>
                  <a:schemeClr val="accent1">
                    <a:lumMod val="50000"/>
                  </a:schemeClr>
                </a:solidFill>
              </a:rPr>
              <a:t>_property(E1, play, at, X1), location(X1).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882944"/>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5488750" y="5113777"/>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61479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a:off x="2371971" y="5845631"/>
            <a:ext cx="7030058" cy="1538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312304" y="6252550"/>
            <a:ext cx="535024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san_francisco_bay_area,certain</a:t>
            </a:r>
            <a:r>
              <a:rPr lang="en-US" sz="2400" i="1" dirty="0">
                <a:solidFill>
                  <a:srgbClr val="FF0000"/>
                </a:solidFill>
              </a:rPr>
              <a:t>);</a:t>
            </a:r>
            <a:endParaRPr lang="en-US" sz="2400" dirty="0">
              <a:solidFill>
                <a:srgbClr val="FF0000"/>
              </a:solidFill>
            </a:endParaRPr>
          </a:p>
        </p:txBody>
      </p:sp>
      <p:sp>
        <p:nvSpPr>
          <p:cNvPr id="29" name="TextBox 28">
            <a:extLst>
              <a:ext uri="{FF2B5EF4-FFF2-40B4-BE49-F238E27FC236}">
                <a16:creationId xmlns:a16="http://schemas.microsoft.com/office/drawing/2014/main" id="{E49CBCF4-11DF-46D2-8436-4C46E682494C}"/>
              </a:ext>
            </a:extLst>
          </p:cNvPr>
          <p:cNvSpPr txBox="1"/>
          <p:nvPr/>
        </p:nvSpPr>
        <p:spPr>
          <a:xfrm>
            <a:off x="5157446" y="4652112"/>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33" name="Rectangle 32">
            <a:extLst>
              <a:ext uri="{FF2B5EF4-FFF2-40B4-BE49-F238E27FC236}">
                <a16:creationId xmlns:a16="http://schemas.microsoft.com/office/drawing/2014/main" id="{54C55A6B-E9B0-400F-9A23-E50D1F5D9616}"/>
              </a:ext>
            </a:extLst>
          </p:cNvPr>
          <p:cNvSpPr/>
          <p:nvPr/>
        </p:nvSpPr>
        <p:spPr>
          <a:xfrm>
            <a:off x="312304" y="6276518"/>
            <a:ext cx="400789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levis_stadium,certain</a:t>
            </a:r>
            <a:r>
              <a:rPr lang="en-US" sz="2400" i="1" dirty="0">
                <a:solidFill>
                  <a:srgbClr val="FF0000"/>
                </a:solidFill>
              </a:rPr>
              <a:t>);</a:t>
            </a:r>
            <a:endParaRPr lang="en-US" sz="2400" dirty="0">
              <a:solidFill>
                <a:srgbClr val="FF0000"/>
              </a:solidFill>
            </a:endParaRPr>
          </a:p>
        </p:txBody>
      </p:sp>
      <p:sp>
        <p:nvSpPr>
          <p:cNvPr id="34" name="Rectangle 33">
            <a:extLst>
              <a:ext uri="{FF2B5EF4-FFF2-40B4-BE49-F238E27FC236}">
                <a16:creationId xmlns:a16="http://schemas.microsoft.com/office/drawing/2014/main" id="{E41DF31F-4BF7-46B5-9A7B-A808551564D8}"/>
              </a:ext>
            </a:extLst>
          </p:cNvPr>
          <p:cNvSpPr/>
          <p:nvPr/>
        </p:nvSpPr>
        <p:spPr>
          <a:xfrm>
            <a:off x="312304" y="6276158"/>
            <a:ext cx="377141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santa_clara,certain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441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7" grpId="0"/>
      <p:bldP spid="27" grpId="1"/>
      <p:bldP spid="29" grpId="0"/>
      <p:bldP spid="33" grpId="0"/>
      <p:bldP spid="33" grpId="1"/>
      <p:bldP spid="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43611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a:t>
            </a:r>
            <a:r>
              <a:rPr lang="en-US" sz="2200" i="1" dirty="0">
                <a:solidFill>
                  <a:srgbClr val="FF0000"/>
                </a:solidFill>
              </a:rPr>
              <a:t>February 7 2016</a:t>
            </a:r>
            <a:r>
              <a:rPr lang="en-US" sz="2200" i="1" dirty="0"/>
              <a:t>, at Levis Stadium, in the San Francisco Bay Area, at Santa Clara 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650793"/>
            <a:ext cx="5056421" cy="430887"/>
          </a:xfrm>
          <a:prstGeom prst="rect">
            <a:avLst/>
          </a:prstGeom>
        </p:spPr>
        <p:txBody>
          <a:bodyPr wrap="square">
            <a:spAutoFit/>
          </a:bodyPr>
          <a:lstStyle/>
          <a:p>
            <a:r>
              <a:rPr lang="en-US" sz="2200" dirty="0"/>
              <a:t>Q3. What day was the game played on?</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1523494"/>
          </a:xfrm>
          <a:prstGeom prst="rect">
            <a:avLst/>
          </a:prstGeom>
        </p:spPr>
        <p:txBody>
          <a:bodyPr wrap="square">
            <a:spAutoFit/>
          </a:bodyPr>
          <a:lstStyle/>
          <a:p>
            <a:pPr>
              <a:spcAft>
                <a:spcPts val="600"/>
              </a:spcAft>
            </a:pPr>
            <a:r>
              <a:rPr lang="en-US" sz="2200" dirty="0">
                <a:solidFill>
                  <a:schemeClr val="accent1">
                    <a:lumMod val="50000"/>
                  </a:schemeClr>
                </a:solidFill>
              </a:rPr>
              <a:t>event(E1, play, S1, O1),_similar(game, O1), _property(E1, play, on, X1), time(X1).</a:t>
            </a:r>
          </a:p>
          <a:p>
            <a:pPr>
              <a:spcAft>
                <a:spcPts val="600"/>
              </a:spcAft>
            </a:pPr>
            <a:r>
              <a:rPr lang="en-US" sz="2200" dirty="0">
                <a:solidFill>
                  <a:schemeClr val="accent1">
                    <a:lumMod val="50000"/>
                  </a:schemeClr>
                </a:solidFill>
              </a:rPr>
              <a:t>event(E1, play, S1, O1),_similar(game, O1), _property(E1, play, on, T), day(T, X1), time(T).</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63560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866440"/>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143165"/>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531612"/>
            <a:ext cx="2337780" cy="769441"/>
          </a:xfrm>
          <a:prstGeom prst="rect">
            <a:avLst/>
          </a:prstGeom>
        </p:spPr>
        <p:txBody>
          <a:bodyPr wrap="square">
            <a:spAutoFit/>
          </a:bodyPr>
          <a:lstStyle/>
          <a:p>
            <a:r>
              <a:rPr lang="en-US" sz="2200" i="1" dirty="0">
                <a:solidFill>
                  <a:schemeClr val="accent1">
                    <a:lumMod val="50000"/>
                  </a:schemeClr>
                </a:solidFill>
              </a:rPr>
              <a:t>time(X1).</a:t>
            </a:r>
          </a:p>
          <a:p>
            <a:r>
              <a:rPr lang="en-US" sz="2200" i="1" dirty="0">
                <a:solidFill>
                  <a:schemeClr val="accent1">
                    <a:lumMod val="50000"/>
                  </a:schemeClr>
                </a:solidFill>
              </a:rPr>
              <a:t>day(T, X1), time(T).</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615092"/>
            <a:ext cx="5343129"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on, X1), time(X1).</a:t>
            </a:r>
          </a:p>
          <a:p>
            <a:pPr>
              <a:spcAft>
                <a:spcPts val="600"/>
              </a:spcAft>
            </a:pPr>
            <a:r>
              <a:rPr lang="en-US" sz="2200" i="1" dirty="0">
                <a:solidFill>
                  <a:schemeClr val="accent1">
                    <a:lumMod val="50000"/>
                  </a:schemeClr>
                </a:solidFill>
              </a:rPr>
              <a:t>_property(E1, play, on, T), day(T, X1), time(T).</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768980"/>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6065368" y="4999813"/>
            <a:ext cx="3336661" cy="19678"/>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584239"/>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22" idx="3"/>
          </p:cNvCxnSpPr>
          <p:nvPr/>
        </p:nvCxnSpPr>
        <p:spPr>
          <a:xfrm flipH="1">
            <a:off x="3228150" y="5815072"/>
            <a:ext cx="6173879"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E49CBCF4-11DF-46D2-8436-4C46E682494C}"/>
              </a:ext>
            </a:extLst>
          </p:cNvPr>
          <p:cNvSpPr txBox="1"/>
          <p:nvPr/>
        </p:nvSpPr>
        <p:spPr>
          <a:xfrm>
            <a:off x="5734064" y="4557826"/>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22" name="TextBox 21">
            <a:extLst>
              <a:ext uri="{FF2B5EF4-FFF2-40B4-BE49-F238E27FC236}">
                <a16:creationId xmlns:a16="http://schemas.microsoft.com/office/drawing/2014/main" id="{6F5E904B-8519-43C2-89EE-B2FA1CC88E93}"/>
              </a:ext>
            </a:extLst>
          </p:cNvPr>
          <p:cNvSpPr txBox="1"/>
          <p:nvPr/>
        </p:nvSpPr>
        <p:spPr>
          <a:xfrm>
            <a:off x="2896846" y="5353407"/>
            <a:ext cx="331304" cy="923330"/>
          </a:xfrm>
          <a:prstGeom prst="rect">
            <a:avLst/>
          </a:prstGeom>
          <a:noFill/>
        </p:spPr>
        <p:txBody>
          <a:bodyPr wrap="square" rtlCol="0">
            <a:spAutoFit/>
          </a:bodyPr>
          <a:lstStyle/>
          <a:p>
            <a:r>
              <a:rPr lang="en-US" sz="5400" dirty="0">
                <a:solidFill>
                  <a:schemeClr val="accent4"/>
                </a:solidFill>
              </a:rPr>
              <a:t>}</a:t>
            </a:r>
            <a:endParaRPr lang="en-US" sz="7200" dirty="0">
              <a:solidFill>
                <a:schemeClr val="accent4"/>
              </a:solidFill>
            </a:endParaRPr>
          </a:p>
        </p:txBody>
      </p:sp>
      <p:sp>
        <p:nvSpPr>
          <p:cNvPr id="28" name="Rectangle 27">
            <a:extLst>
              <a:ext uri="{FF2B5EF4-FFF2-40B4-BE49-F238E27FC236}">
                <a16:creationId xmlns:a16="http://schemas.microsoft.com/office/drawing/2014/main" id="{C6FF6B4A-A2A0-4448-90DD-80F03BAF16D8}"/>
              </a:ext>
            </a:extLst>
          </p:cNvPr>
          <p:cNvSpPr/>
          <p:nvPr/>
        </p:nvSpPr>
        <p:spPr>
          <a:xfrm>
            <a:off x="563359" y="6240603"/>
            <a:ext cx="4371838" cy="461665"/>
          </a:xfrm>
          <a:prstGeom prst="rect">
            <a:avLst/>
          </a:prstGeom>
        </p:spPr>
        <p:txBody>
          <a:bodyPr wrap="none">
            <a:spAutoFit/>
          </a:bodyPr>
          <a:lstStyle/>
          <a:p>
            <a:r>
              <a:rPr lang="en-US" sz="2400" i="1" dirty="0">
                <a:solidFill>
                  <a:srgbClr val="FF0000"/>
                </a:solidFill>
              </a:rPr>
              <a:t>answer(february_7_2016,certain)</a:t>
            </a:r>
            <a:endParaRPr lang="en-US" sz="2400" dirty="0">
              <a:solidFill>
                <a:srgbClr val="FF0000"/>
              </a:solidFill>
            </a:endParaRPr>
          </a:p>
        </p:txBody>
      </p:sp>
      <p:sp>
        <p:nvSpPr>
          <p:cNvPr id="30" name="Rectangle 29">
            <a:extLst>
              <a:ext uri="{FF2B5EF4-FFF2-40B4-BE49-F238E27FC236}">
                <a16:creationId xmlns:a16="http://schemas.microsoft.com/office/drawing/2014/main" id="{DC5FD15A-53B7-4769-8F9E-6C723F49DE96}"/>
              </a:ext>
            </a:extLst>
          </p:cNvPr>
          <p:cNvSpPr/>
          <p:nvPr/>
        </p:nvSpPr>
        <p:spPr>
          <a:xfrm>
            <a:off x="563359" y="6245397"/>
            <a:ext cx="2683555" cy="461665"/>
          </a:xfrm>
          <a:prstGeom prst="rect">
            <a:avLst/>
          </a:prstGeom>
        </p:spPr>
        <p:txBody>
          <a:bodyPr wrap="none">
            <a:spAutoFit/>
          </a:bodyPr>
          <a:lstStyle/>
          <a:p>
            <a:r>
              <a:rPr lang="en-US" sz="2400" i="1" dirty="0">
                <a:solidFill>
                  <a:srgbClr val="FF0000"/>
                </a:solidFill>
              </a:rPr>
              <a:t>answer(2015,guess)</a:t>
            </a:r>
            <a:endParaRPr lang="en-US" sz="2400" dirty="0">
              <a:solidFill>
                <a:srgbClr val="FF0000"/>
              </a:solidFill>
            </a:endParaRPr>
          </a:p>
        </p:txBody>
      </p:sp>
      <p:sp>
        <p:nvSpPr>
          <p:cNvPr id="31" name="Rectangle 30">
            <a:extLst>
              <a:ext uri="{FF2B5EF4-FFF2-40B4-BE49-F238E27FC236}">
                <a16:creationId xmlns:a16="http://schemas.microsoft.com/office/drawing/2014/main" id="{B3BE1895-6D33-4F8D-BFFD-CD5127FA679A}"/>
              </a:ext>
            </a:extLst>
          </p:cNvPr>
          <p:cNvSpPr/>
          <p:nvPr/>
        </p:nvSpPr>
        <p:spPr>
          <a:xfrm>
            <a:off x="554213" y="6240602"/>
            <a:ext cx="2377639" cy="461665"/>
          </a:xfrm>
          <a:prstGeom prst="rect">
            <a:avLst/>
          </a:prstGeom>
        </p:spPr>
        <p:txBody>
          <a:bodyPr wrap="none">
            <a:spAutoFit/>
          </a:bodyPr>
          <a:lstStyle/>
          <a:p>
            <a:r>
              <a:rPr lang="en-US" sz="2400" i="1" dirty="0">
                <a:solidFill>
                  <a:srgbClr val="FF0000"/>
                </a:solidFill>
              </a:rPr>
              <a:t>answer(7,certain)</a:t>
            </a:r>
            <a:endParaRPr lang="en-US" sz="2400" dirty="0">
              <a:solidFill>
                <a:srgbClr val="FF0000"/>
              </a:solidFill>
            </a:endParaRPr>
          </a:p>
        </p:txBody>
      </p:sp>
    </p:spTree>
    <p:extLst>
      <p:ext uri="{BB962C8B-B14F-4D97-AF65-F5344CB8AC3E}">
        <p14:creationId xmlns:p14="http://schemas.microsoft.com/office/powerpoint/2010/main" val="16396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0"/>
                                  </p:iterate>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2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9" grpId="0"/>
      <p:bldP spid="22" grpId="0"/>
      <p:bldP spid="28" grpId="0"/>
      <p:bldP spid="28" grpId="1"/>
      <p:bldP spid="30" grpId="0"/>
      <p:bldP spid="31" grpId="0"/>
      <p:bldP spid="31"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28000"/>
            <a:ext cx="11078818" cy="769441"/>
          </a:xfrm>
          <a:prstGeom prst="rect">
            <a:avLst/>
          </a:prstGeom>
        </p:spPr>
        <p:txBody>
          <a:bodyPr wrap="square">
            <a:spAutoFit/>
          </a:bodyPr>
          <a:lstStyle/>
          <a:p>
            <a:pPr algn="just"/>
            <a:r>
              <a:rPr lang="en-US" sz="2200" i="1" dirty="0"/>
              <a:t>“Super Bowl 50 was an American football game. … Super Bowl 50 was to determine the champion of the </a:t>
            </a:r>
            <a:r>
              <a:rPr lang="en-US" sz="2200" i="1" dirty="0">
                <a:solidFill>
                  <a:srgbClr val="FF0000"/>
                </a:solidFill>
              </a:rPr>
              <a:t>National Football League (NFL) </a:t>
            </a:r>
            <a:r>
              <a:rPr lang="en-US" sz="2200" i="1" dirty="0"/>
              <a:t>for the 2015 season….”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2415913"/>
            <a:ext cx="3697360" cy="430887"/>
          </a:xfrm>
          <a:prstGeom prst="rect">
            <a:avLst/>
          </a:prstGeom>
        </p:spPr>
        <p:txBody>
          <a:bodyPr wrap="square">
            <a:spAutoFit/>
          </a:bodyPr>
          <a:lstStyle/>
          <a:p>
            <a:r>
              <a:rPr lang="en-US" sz="2200" dirty="0"/>
              <a:t>Q4. What is the NFL short for?</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430887"/>
          </a:xfrm>
          <a:prstGeom prst="rect">
            <a:avLst/>
          </a:prstGeom>
        </p:spPr>
        <p:txBody>
          <a:bodyPr wrap="square">
            <a:spAutoFit/>
          </a:bodyPr>
          <a:lstStyle/>
          <a:p>
            <a:pPr>
              <a:spcAft>
                <a:spcPts val="600"/>
              </a:spcAft>
            </a:pPr>
            <a:r>
              <a:rPr lang="en-US" sz="2200" i="1" dirty="0">
                <a:solidFill>
                  <a:schemeClr val="accent1">
                    <a:lumMod val="50000"/>
                  </a:schemeClr>
                </a:solidFill>
              </a:rPr>
              <a:t>_abbreviation(O1, X1),_similar(</a:t>
            </a:r>
            <a:r>
              <a:rPr lang="en-US" sz="2200" i="1" dirty="0" err="1">
                <a:solidFill>
                  <a:schemeClr val="accent1">
                    <a:lumMod val="50000"/>
                  </a:schemeClr>
                </a:solidFill>
              </a:rPr>
              <a:t>nfl</a:t>
            </a:r>
            <a:r>
              <a:rPr lang="en-US" sz="2200" i="1" dirty="0">
                <a:solidFill>
                  <a:schemeClr val="accent1">
                    <a:lumMod val="50000"/>
                  </a:schemeClr>
                </a:solidFill>
              </a:rPr>
              <a:t>, X1).</a:t>
            </a:r>
          </a:p>
        </p:txBody>
      </p:sp>
      <p:sp>
        <p:nvSpPr>
          <p:cNvPr id="8" name="TextBox 7">
            <a:extLst>
              <a:ext uri="{FF2B5EF4-FFF2-40B4-BE49-F238E27FC236}">
                <a16:creationId xmlns:a16="http://schemas.microsoft.com/office/drawing/2014/main" id="{E61C2AFA-C4F2-45C7-973D-45F20892950C}"/>
              </a:ext>
            </a:extLst>
          </p:cNvPr>
          <p:cNvSpPr txBox="1"/>
          <p:nvPr/>
        </p:nvSpPr>
        <p:spPr>
          <a:xfrm>
            <a:off x="7037874" y="3081680"/>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5168348" y="3312513"/>
            <a:ext cx="1869526"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129FB0B5-9895-4258-9FCF-A61103104380}"/>
              </a:ext>
            </a:extLst>
          </p:cNvPr>
          <p:cNvSpPr/>
          <p:nvPr/>
        </p:nvSpPr>
        <p:spPr>
          <a:xfrm>
            <a:off x="556587" y="3747447"/>
            <a:ext cx="537788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national_football_league,certain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584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Question Classification</a:t>
            </a:r>
          </a:p>
          <a:p>
            <a:pPr algn="ctr"/>
            <a:endParaRPr lang="en-US" sz="3600" dirty="0">
              <a:solidFill>
                <a:schemeClr val="bg1"/>
              </a:solidFill>
            </a:endParaRPr>
          </a:p>
        </p:txBody>
      </p:sp>
      <p:sp>
        <p:nvSpPr>
          <p:cNvPr id="11" name="Rectangle 10">
            <a:extLst>
              <a:ext uri="{FF2B5EF4-FFF2-40B4-BE49-F238E27FC236}">
                <a16:creationId xmlns:a16="http://schemas.microsoft.com/office/drawing/2014/main" id="{075F3C88-3647-483B-BF75-254832649219}"/>
              </a:ext>
            </a:extLst>
          </p:cNvPr>
          <p:cNvSpPr/>
          <p:nvPr/>
        </p:nvSpPr>
        <p:spPr>
          <a:xfrm>
            <a:off x="477078" y="1690948"/>
            <a:ext cx="8468139" cy="2462213"/>
          </a:xfrm>
          <a:prstGeom prst="rect">
            <a:avLst/>
          </a:prstGeom>
        </p:spPr>
        <p:txBody>
          <a:bodyPr wrap="square">
            <a:spAutoFit/>
          </a:bodyPr>
          <a:lstStyle/>
          <a:p>
            <a:r>
              <a:rPr lang="en-US" sz="2200" dirty="0"/>
              <a:t>The different ways for question classification can be broadly classified into the following </a:t>
            </a:r>
          </a:p>
          <a:p>
            <a:endParaRPr lang="en-US" sz="2200" dirty="0">
              <a:solidFill>
                <a:srgbClr val="000000"/>
              </a:solidFill>
            </a:endParaRPr>
          </a:p>
          <a:p>
            <a:r>
              <a:rPr lang="en-US" sz="2200" dirty="0">
                <a:solidFill>
                  <a:srgbClr val="000000"/>
                </a:solidFill>
              </a:rPr>
              <a:t>A. Based on Bloom’s Taxonomy </a:t>
            </a:r>
          </a:p>
          <a:p>
            <a:r>
              <a:rPr lang="en-US" sz="2200" dirty="0">
                <a:solidFill>
                  <a:srgbClr val="000000"/>
                </a:solidFill>
              </a:rPr>
              <a:t>B. Based on reading comprehensions </a:t>
            </a:r>
          </a:p>
          <a:p>
            <a:r>
              <a:rPr lang="en-US" sz="2200" dirty="0">
                <a:solidFill>
                  <a:srgbClr val="000000"/>
                </a:solidFill>
              </a:rPr>
              <a:t>C. Based on the purpose of the question </a:t>
            </a:r>
            <a:endParaRPr lang="en-US" sz="2200" dirty="0"/>
          </a:p>
          <a:p>
            <a:r>
              <a:rPr lang="en-US" sz="2200" dirty="0"/>
              <a:t>D. </a:t>
            </a:r>
            <a:r>
              <a:rPr lang="en-US" sz="2200" dirty="0">
                <a:solidFill>
                  <a:srgbClr val="FF0000"/>
                </a:solidFill>
              </a:rPr>
              <a:t>Based on the question word </a:t>
            </a:r>
          </a:p>
        </p:txBody>
      </p:sp>
      <p:pic>
        <p:nvPicPr>
          <p:cNvPr id="34" name="Picture 33">
            <a:extLst>
              <a:ext uri="{FF2B5EF4-FFF2-40B4-BE49-F238E27FC236}">
                <a16:creationId xmlns:a16="http://schemas.microsoft.com/office/drawing/2014/main" id="{DC12099B-09B2-414F-8EF2-D7974215930F}"/>
              </a:ext>
            </a:extLst>
          </p:cNvPr>
          <p:cNvPicPr>
            <a:picLocks noChangeAspect="1"/>
          </p:cNvPicPr>
          <p:nvPr/>
        </p:nvPicPr>
        <p:blipFill>
          <a:blip r:embed="rId2"/>
          <a:stretch>
            <a:fillRect/>
          </a:stretch>
        </p:blipFill>
        <p:spPr>
          <a:xfrm>
            <a:off x="6096000" y="2371243"/>
            <a:ext cx="3216382" cy="2795809"/>
          </a:xfrm>
          <a:prstGeom prst="rect">
            <a:avLst/>
          </a:prstGeom>
        </p:spPr>
      </p:pic>
      <p:sp>
        <p:nvSpPr>
          <p:cNvPr id="35" name="Rectangle 34">
            <a:extLst>
              <a:ext uri="{FF2B5EF4-FFF2-40B4-BE49-F238E27FC236}">
                <a16:creationId xmlns:a16="http://schemas.microsoft.com/office/drawing/2014/main" id="{BBB3C37F-B806-4F1C-8B71-3FE889DD5543}"/>
              </a:ext>
            </a:extLst>
          </p:cNvPr>
          <p:cNvSpPr/>
          <p:nvPr/>
        </p:nvSpPr>
        <p:spPr>
          <a:xfrm>
            <a:off x="477078" y="4198441"/>
            <a:ext cx="4823792" cy="1446550"/>
          </a:xfrm>
          <a:prstGeom prst="rect">
            <a:avLst/>
          </a:prstGeom>
        </p:spPr>
        <p:txBody>
          <a:bodyPr wrap="square">
            <a:spAutoFit/>
          </a:bodyPr>
          <a:lstStyle/>
          <a:p>
            <a:r>
              <a:rPr lang="en-US" sz="2200" dirty="0">
                <a:solidFill>
                  <a:srgbClr val="000000"/>
                </a:solidFill>
              </a:rPr>
              <a:t>Three types of sub classifications </a:t>
            </a:r>
          </a:p>
          <a:p>
            <a:pPr marL="342900" indent="-342900">
              <a:buAutoNum type="arabicPeriod"/>
            </a:pPr>
            <a:r>
              <a:rPr lang="en-US" sz="2200" dirty="0">
                <a:solidFill>
                  <a:srgbClr val="000000"/>
                </a:solidFill>
              </a:rPr>
              <a:t>Starting with a </a:t>
            </a:r>
            <a:r>
              <a:rPr lang="en-US" sz="2200" dirty="0">
                <a:solidFill>
                  <a:srgbClr val="FF0000"/>
                </a:solidFill>
              </a:rPr>
              <a:t>Wh-word</a:t>
            </a:r>
          </a:p>
          <a:p>
            <a:pPr marL="342900" indent="-342900">
              <a:buAutoNum type="arabicPeriod"/>
            </a:pPr>
            <a:r>
              <a:rPr lang="en-US" sz="2200" dirty="0">
                <a:solidFill>
                  <a:srgbClr val="000000"/>
                </a:solidFill>
              </a:rPr>
              <a:t>Starting with How or Have</a:t>
            </a:r>
          </a:p>
          <a:p>
            <a:pPr marL="342900" indent="-342900">
              <a:buAutoNum type="arabicPeriod"/>
            </a:pPr>
            <a:r>
              <a:rPr lang="en-US" sz="2200" dirty="0">
                <a:solidFill>
                  <a:srgbClr val="000000"/>
                </a:solidFill>
              </a:rPr>
              <a:t>Starting with “Is”. </a:t>
            </a:r>
            <a:endParaRPr lang="en-US" sz="2200" dirty="0"/>
          </a:p>
        </p:txBody>
      </p:sp>
    </p:spTree>
    <p:extLst>
      <p:ext uri="{BB962C8B-B14F-4D97-AF65-F5344CB8AC3E}">
        <p14:creationId xmlns:p14="http://schemas.microsoft.com/office/powerpoint/2010/main" val="4704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Steps in Query Generation</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84BAF532-012E-42B1-A597-5C7F75D314E3}"/>
              </a:ext>
            </a:extLst>
          </p:cNvPr>
          <p:cNvSpPr/>
          <p:nvPr/>
        </p:nvSpPr>
        <p:spPr>
          <a:xfrm>
            <a:off x="477078" y="1690948"/>
            <a:ext cx="10972800" cy="144655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This module proposes a method for </a:t>
            </a:r>
            <a:r>
              <a:rPr lang="en-US" sz="2200" dirty="0">
                <a:solidFill>
                  <a:srgbClr val="FF0000"/>
                </a:solidFill>
              </a:rPr>
              <a:t>converting natural language questions </a:t>
            </a:r>
            <a:r>
              <a:rPr lang="en-US" sz="2200" dirty="0">
                <a:solidFill>
                  <a:srgbClr val="000000"/>
                </a:solidFill>
              </a:rPr>
              <a:t>to answer set queries.</a:t>
            </a:r>
          </a:p>
          <a:p>
            <a:pPr marL="285750" indent="-285750">
              <a:buFont typeface="Arial" panose="020B0604020202020204" pitchFamily="34" charset="0"/>
              <a:buChar char="•"/>
            </a:pPr>
            <a:r>
              <a:rPr lang="en-US" sz="2200" dirty="0"/>
              <a:t>As a question is also a sentence, it is </a:t>
            </a:r>
            <a:r>
              <a:rPr lang="en-US" sz="2200" dirty="0">
                <a:solidFill>
                  <a:srgbClr val="FF0000"/>
                </a:solidFill>
              </a:rPr>
              <a:t>processed in the same way </a:t>
            </a:r>
            <a:r>
              <a:rPr lang="en-US" sz="2200" dirty="0"/>
              <a:t>that any other sentence would as mentioned before</a:t>
            </a:r>
          </a:p>
        </p:txBody>
      </p:sp>
      <p:sp>
        <p:nvSpPr>
          <p:cNvPr id="6" name="Rectangle 5">
            <a:extLst>
              <a:ext uri="{FF2B5EF4-FFF2-40B4-BE49-F238E27FC236}">
                <a16:creationId xmlns:a16="http://schemas.microsoft.com/office/drawing/2014/main" id="{BA20DF45-35CC-4A14-A818-19C84D3E3343}"/>
              </a:ext>
            </a:extLst>
          </p:cNvPr>
          <p:cNvSpPr/>
          <p:nvPr/>
        </p:nvSpPr>
        <p:spPr>
          <a:xfrm>
            <a:off x="477078" y="3249134"/>
            <a:ext cx="10972800" cy="347787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Phases in Query Generation</a:t>
            </a:r>
          </a:p>
          <a:p>
            <a:pPr marL="457200" indent="-457200">
              <a:buAutoNum type="arabicPeriod"/>
            </a:pPr>
            <a:r>
              <a:rPr lang="en-US" sz="2200" i="1" dirty="0">
                <a:solidFill>
                  <a:srgbClr val="000000"/>
                </a:solidFill>
              </a:rPr>
              <a:t>Question Understanding	</a:t>
            </a:r>
          </a:p>
          <a:p>
            <a:r>
              <a:rPr lang="en-US" sz="2200" i="1" dirty="0">
                <a:solidFill>
                  <a:srgbClr val="000000"/>
                </a:solidFill>
              </a:rPr>
              <a:t>	</a:t>
            </a:r>
            <a:r>
              <a:rPr lang="en-US" sz="2200" dirty="0"/>
              <a:t>Four kinds of information from the question viz. </a:t>
            </a:r>
            <a:r>
              <a:rPr lang="en-US" sz="2200" dirty="0">
                <a:solidFill>
                  <a:srgbClr val="FF0000"/>
                </a:solidFill>
              </a:rPr>
              <a:t>the question word</a:t>
            </a:r>
            <a:r>
              <a:rPr lang="en-US" sz="2200" dirty="0"/>
              <a:t>, </a:t>
            </a:r>
            <a:r>
              <a:rPr lang="en-US" sz="2200" dirty="0">
                <a:solidFill>
                  <a:srgbClr val="FF0000"/>
                </a:solidFill>
              </a:rPr>
              <a:t>the question type</a:t>
            </a:r>
            <a:r>
              <a:rPr lang="en-US" sz="2200" dirty="0"/>
              <a:t>, 	the </a:t>
            </a:r>
            <a:r>
              <a:rPr lang="en-US" sz="2200" dirty="0">
                <a:solidFill>
                  <a:srgbClr val="FF0000"/>
                </a:solidFill>
              </a:rPr>
              <a:t>answer word </a:t>
            </a:r>
            <a:r>
              <a:rPr lang="en-US" sz="2200" dirty="0"/>
              <a:t>or the focus of the question and the </a:t>
            </a:r>
            <a:r>
              <a:rPr lang="en-US" sz="2200" dirty="0">
                <a:solidFill>
                  <a:srgbClr val="FF0000"/>
                </a:solidFill>
              </a:rPr>
              <a:t>answer type</a:t>
            </a:r>
            <a:r>
              <a:rPr lang="en-US" sz="2200" dirty="0"/>
              <a:t>.</a:t>
            </a:r>
            <a:endParaRPr lang="en-US" sz="2200" dirty="0">
              <a:solidFill>
                <a:srgbClr val="000000"/>
              </a:solidFill>
            </a:endParaRPr>
          </a:p>
          <a:p>
            <a:r>
              <a:rPr lang="en-US" sz="2200" i="1" dirty="0">
                <a:solidFill>
                  <a:srgbClr val="000000"/>
                </a:solidFill>
              </a:rPr>
              <a:t>2.    Query Generation</a:t>
            </a:r>
          </a:p>
          <a:p>
            <a:r>
              <a:rPr lang="en-US" sz="2200" dirty="0">
                <a:solidFill>
                  <a:srgbClr val="000000"/>
                </a:solidFill>
              </a:rPr>
              <a:t>	Generating </a:t>
            </a:r>
            <a:r>
              <a:rPr lang="en-US" sz="2200" dirty="0">
                <a:solidFill>
                  <a:srgbClr val="FF0000"/>
                </a:solidFill>
              </a:rPr>
              <a:t>event</a:t>
            </a:r>
            <a:r>
              <a:rPr lang="en-US" sz="2200" dirty="0">
                <a:solidFill>
                  <a:srgbClr val="000000"/>
                </a:solidFill>
              </a:rPr>
              <a:t>, </a:t>
            </a:r>
            <a:r>
              <a:rPr lang="en-US" sz="2200" dirty="0">
                <a:solidFill>
                  <a:srgbClr val="FF0000"/>
                </a:solidFill>
              </a:rPr>
              <a:t>_property</a:t>
            </a:r>
            <a:r>
              <a:rPr lang="en-US" sz="2200" dirty="0">
                <a:solidFill>
                  <a:srgbClr val="000000"/>
                </a:solidFill>
              </a:rPr>
              <a:t> and other predicates from the question</a:t>
            </a:r>
          </a:p>
          <a:p>
            <a:r>
              <a:rPr lang="en-US" sz="2200" i="1" dirty="0">
                <a:solidFill>
                  <a:srgbClr val="000000"/>
                </a:solidFill>
              </a:rPr>
              <a:t>3.    Applying Base Constraints</a:t>
            </a:r>
          </a:p>
          <a:p>
            <a:r>
              <a:rPr lang="en-US" sz="2200" i="1" dirty="0">
                <a:solidFill>
                  <a:srgbClr val="000000"/>
                </a:solidFill>
              </a:rPr>
              <a:t>	</a:t>
            </a:r>
            <a:r>
              <a:rPr lang="en-US" sz="2200" i="1" dirty="0" err="1">
                <a:solidFill>
                  <a:srgbClr val="000000"/>
                </a:solidFill>
              </a:rPr>
              <a:t>eg.</a:t>
            </a:r>
            <a:r>
              <a:rPr lang="en-US" sz="2200" i="1" dirty="0">
                <a:solidFill>
                  <a:srgbClr val="000000"/>
                </a:solidFill>
              </a:rPr>
              <a:t> YEAR</a:t>
            </a:r>
            <a:r>
              <a:rPr lang="en-US" sz="2200" i="1" dirty="0">
                <a:solidFill>
                  <a:srgbClr val="000000"/>
                </a:solidFill>
                <a:sym typeface="Wingdings" panose="05000000000000000000" pitchFamily="2" charset="2"/>
              </a:rPr>
              <a:t></a:t>
            </a:r>
            <a:r>
              <a:rPr lang="en-US" sz="2200" i="1" dirty="0">
                <a:solidFill>
                  <a:srgbClr val="000000"/>
                </a:solidFill>
              </a:rPr>
              <a:t> </a:t>
            </a:r>
            <a:r>
              <a:rPr lang="en-US" sz="2200" i="1" dirty="0">
                <a:solidFill>
                  <a:schemeClr val="accent1">
                    <a:lumMod val="50000"/>
                  </a:schemeClr>
                </a:solidFill>
              </a:rPr>
              <a:t>year (Tk, Xk), time (Tk)</a:t>
            </a:r>
            <a:r>
              <a:rPr lang="en-US" sz="2200" i="1" dirty="0">
                <a:solidFill>
                  <a:srgbClr val="000000"/>
                </a:solidFill>
              </a:rPr>
              <a:t>, </a:t>
            </a:r>
          </a:p>
          <a:p>
            <a:r>
              <a:rPr lang="en-US" sz="2200" i="1" dirty="0">
                <a:solidFill>
                  <a:srgbClr val="000000"/>
                </a:solidFill>
              </a:rPr>
              <a:t>	      PLACE </a:t>
            </a:r>
            <a:r>
              <a:rPr lang="en-US" sz="2200" i="1" dirty="0">
                <a:solidFill>
                  <a:srgbClr val="000000"/>
                </a:solidFill>
                <a:sym typeface="Wingdings" panose="05000000000000000000" pitchFamily="2" charset="2"/>
              </a:rPr>
              <a:t> </a:t>
            </a:r>
            <a:r>
              <a:rPr lang="en-US" sz="2200" i="1" dirty="0">
                <a:solidFill>
                  <a:schemeClr val="accent1">
                    <a:lumMod val="50000"/>
                  </a:schemeClr>
                </a:solidFill>
              </a:rPr>
              <a:t>location (Xk)</a:t>
            </a:r>
            <a:r>
              <a:rPr lang="en-US" sz="2200" i="1" dirty="0">
                <a:solidFill>
                  <a:srgbClr val="000000"/>
                </a:solidFill>
              </a:rPr>
              <a:t> or </a:t>
            </a:r>
            <a:r>
              <a:rPr lang="en-US" sz="2200" i="1" dirty="0">
                <a:solidFill>
                  <a:schemeClr val="accent1">
                    <a:lumMod val="50000"/>
                  </a:schemeClr>
                </a:solidFill>
              </a:rPr>
              <a:t>location (Xk, noun_location)</a:t>
            </a:r>
          </a:p>
          <a:p>
            <a:r>
              <a:rPr lang="en-US" sz="2200" i="1" dirty="0">
                <a:solidFill>
                  <a:srgbClr val="000000"/>
                </a:solidFill>
              </a:rPr>
              <a:t>4.    Combining Constraints</a:t>
            </a:r>
          </a:p>
        </p:txBody>
      </p:sp>
    </p:spTree>
    <p:extLst>
      <p:ext uri="{BB962C8B-B14F-4D97-AF65-F5344CB8AC3E}">
        <p14:creationId xmlns:p14="http://schemas.microsoft.com/office/powerpoint/2010/main" val="1613552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Query Example</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41E4B144-9E80-4B8A-B157-F15F39A1907A}"/>
              </a:ext>
            </a:extLst>
          </p:cNvPr>
          <p:cNvSpPr/>
          <p:nvPr/>
        </p:nvSpPr>
        <p:spPr>
          <a:xfrm>
            <a:off x="288994" y="1579312"/>
            <a:ext cx="8272393" cy="430887"/>
          </a:xfrm>
          <a:prstGeom prst="rect">
            <a:avLst/>
          </a:prstGeom>
        </p:spPr>
        <p:txBody>
          <a:bodyPr wrap="none">
            <a:spAutoFit/>
          </a:bodyPr>
          <a:lstStyle/>
          <a:p>
            <a:r>
              <a:rPr lang="en-US" sz="2200" i="1" dirty="0"/>
              <a:t>Example</a:t>
            </a:r>
            <a:r>
              <a:rPr lang="en-US" sz="2200" dirty="0"/>
              <a:t>:  what company owns the american_broadcasting_company ?</a:t>
            </a:r>
          </a:p>
        </p:txBody>
      </p:sp>
      <p:sp>
        <p:nvSpPr>
          <p:cNvPr id="4" name="Rectangle 3">
            <a:extLst>
              <a:ext uri="{FF2B5EF4-FFF2-40B4-BE49-F238E27FC236}">
                <a16:creationId xmlns:a16="http://schemas.microsoft.com/office/drawing/2014/main" id="{4A471B78-AB57-4446-B449-250EA4A11694}"/>
              </a:ext>
            </a:extLst>
          </p:cNvPr>
          <p:cNvSpPr/>
          <p:nvPr/>
        </p:nvSpPr>
        <p:spPr>
          <a:xfrm>
            <a:off x="288994" y="2087884"/>
            <a:ext cx="3726415" cy="1477328"/>
          </a:xfrm>
          <a:prstGeom prst="rect">
            <a:avLst/>
          </a:prstGeom>
        </p:spPr>
        <p:txBody>
          <a:bodyPr wrap="square">
            <a:spAutoFit/>
          </a:bodyPr>
          <a:lstStyle/>
          <a:p>
            <a:pPr marL="457200" indent="-457200">
              <a:buAutoNum type="arabicPeriod"/>
            </a:pPr>
            <a:r>
              <a:rPr lang="en-US" i="1" dirty="0">
                <a:solidFill>
                  <a:srgbClr val="000000"/>
                </a:solidFill>
              </a:rPr>
              <a:t>Question Understanding	</a:t>
            </a:r>
            <a:endParaRPr lang="en-US" i="1" dirty="0">
              <a:solidFill>
                <a:schemeClr val="accent4">
                  <a:lumMod val="50000"/>
                </a:schemeClr>
              </a:solidFill>
            </a:endParaRPr>
          </a:p>
          <a:p>
            <a:r>
              <a:rPr lang="en-US" i="1" dirty="0">
                <a:solidFill>
                  <a:schemeClr val="accent4">
                    <a:lumMod val="50000"/>
                  </a:schemeClr>
                </a:solidFill>
              </a:rPr>
              <a:t>	</a:t>
            </a:r>
            <a:r>
              <a:rPr lang="en-US" dirty="0"/>
              <a:t>questionType = "WHAT"</a:t>
            </a:r>
          </a:p>
          <a:p>
            <a:r>
              <a:rPr lang="en-US" dirty="0"/>
              <a:t>	questionWord = "what-1"</a:t>
            </a:r>
          </a:p>
          <a:p>
            <a:r>
              <a:rPr lang="en-US" dirty="0"/>
              <a:t>	answerType = "SUBJECT"</a:t>
            </a:r>
          </a:p>
          <a:p>
            <a:r>
              <a:rPr lang="en-US" dirty="0"/>
              <a:t>	answerKind = "company-2"</a:t>
            </a:r>
          </a:p>
        </p:txBody>
      </p:sp>
      <p:sp>
        <p:nvSpPr>
          <p:cNvPr id="6" name="Rectangle 5">
            <a:extLst>
              <a:ext uri="{FF2B5EF4-FFF2-40B4-BE49-F238E27FC236}">
                <a16:creationId xmlns:a16="http://schemas.microsoft.com/office/drawing/2014/main" id="{1B9A86E8-CE93-4103-ADC1-68D8CA82A9B6}"/>
              </a:ext>
            </a:extLst>
          </p:cNvPr>
          <p:cNvSpPr/>
          <p:nvPr/>
        </p:nvSpPr>
        <p:spPr>
          <a:xfrm>
            <a:off x="288993" y="3565212"/>
            <a:ext cx="11743981" cy="1200329"/>
          </a:xfrm>
          <a:prstGeom prst="rect">
            <a:avLst/>
          </a:prstGeom>
        </p:spPr>
        <p:txBody>
          <a:bodyPr wrap="square">
            <a:spAutoFit/>
          </a:bodyPr>
          <a:lstStyle/>
          <a:p>
            <a:r>
              <a:rPr lang="en-US" i="1" dirty="0">
                <a:solidFill>
                  <a:srgbClr val="000000"/>
                </a:solidFill>
              </a:rPr>
              <a:t>2.    Query Generation</a:t>
            </a:r>
          </a:p>
          <a:p>
            <a:r>
              <a:rPr lang="en-US" dirty="0">
                <a:solidFill>
                  <a:srgbClr val="000000"/>
                </a:solidFill>
              </a:rPr>
              <a:t>	“_similar(american_broadcasting_company, O1),event(E1, own, X1, O1)”    </a:t>
            </a:r>
            <a:r>
              <a:rPr lang="en-US" i="1" dirty="0">
                <a:solidFill>
                  <a:srgbClr val="FF0000"/>
                </a:solidFill>
              </a:rPr>
              <a:t>[main clause]</a:t>
            </a:r>
          </a:p>
          <a:p>
            <a:pPr lvl="1"/>
            <a:r>
              <a:rPr lang="en-US" dirty="0">
                <a:solidFill>
                  <a:srgbClr val="000000"/>
                </a:solidFill>
              </a:rPr>
              <a:t>	“_property(E1, own, _by, X1),_similar(american_broadcasting_company, O1),event(E1, own, _, O1)”    </a:t>
            </a:r>
            <a:r>
              <a:rPr lang="en-US" i="1" dirty="0">
                <a:solidFill>
                  <a:srgbClr val="FF0000"/>
                </a:solidFill>
              </a:rPr>
              <a:t>[agent]</a:t>
            </a:r>
          </a:p>
          <a:p>
            <a:r>
              <a:rPr lang="en-US" dirty="0">
                <a:solidFill>
                  <a:srgbClr val="000000"/>
                </a:solidFill>
              </a:rPr>
              <a:t>	“_relation(X1, E1, _clause),event(E1, own, _, _)” </a:t>
            </a:r>
            <a:r>
              <a:rPr lang="en-US" i="1" dirty="0">
                <a:solidFill>
                  <a:srgbClr val="FF0000"/>
                </a:solidFill>
              </a:rPr>
              <a:t>[subordinate clause]</a:t>
            </a:r>
          </a:p>
        </p:txBody>
      </p:sp>
      <p:sp>
        <p:nvSpPr>
          <p:cNvPr id="7" name="Rectangle 6">
            <a:extLst>
              <a:ext uri="{FF2B5EF4-FFF2-40B4-BE49-F238E27FC236}">
                <a16:creationId xmlns:a16="http://schemas.microsoft.com/office/drawing/2014/main" id="{E52BD06E-FAF5-4E8D-8288-4923D2377BB8}"/>
              </a:ext>
            </a:extLst>
          </p:cNvPr>
          <p:cNvSpPr/>
          <p:nvPr/>
        </p:nvSpPr>
        <p:spPr>
          <a:xfrm>
            <a:off x="288993" y="4765541"/>
            <a:ext cx="3342103" cy="646331"/>
          </a:xfrm>
          <a:prstGeom prst="rect">
            <a:avLst/>
          </a:prstGeom>
        </p:spPr>
        <p:txBody>
          <a:bodyPr wrap="square">
            <a:spAutoFit/>
          </a:bodyPr>
          <a:lstStyle/>
          <a:p>
            <a:r>
              <a:rPr lang="en-US" i="1" dirty="0">
                <a:solidFill>
                  <a:srgbClr val="000000"/>
                </a:solidFill>
              </a:rPr>
              <a:t>3.    Applying Base Constraints</a:t>
            </a:r>
          </a:p>
          <a:p>
            <a:r>
              <a:rPr lang="en-US" i="1" dirty="0">
                <a:solidFill>
                  <a:srgbClr val="000000"/>
                </a:solidFill>
              </a:rPr>
              <a:t>	 company(X1, _)</a:t>
            </a:r>
            <a:endParaRPr lang="en-US" dirty="0"/>
          </a:p>
        </p:txBody>
      </p:sp>
      <p:sp>
        <p:nvSpPr>
          <p:cNvPr id="8" name="Rectangle 7">
            <a:extLst>
              <a:ext uri="{FF2B5EF4-FFF2-40B4-BE49-F238E27FC236}">
                <a16:creationId xmlns:a16="http://schemas.microsoft.com/office/drawing/2014/main" id="{FF20F166-3B07-4B40-A63B-B2F693068CB2}"/>
              </a:ext>
            </a:extLst>
          </p:cNvPr>
          <p:cNvSpPr/>
          <p:nvPr/>
        </p:nvSpPr>
        <p:spPr>
          <a:xfrm>
            <a:off x="288993" y="5411872"/>
            <a:ext cx="11743982" cy="1477328"/>
          </a:xfrm>
          <a:prstGeom prst="rect">
            <a:avLst/>
          </a:prstGeom>
        </p:spPr>
        <p:txBody>
          <a:bodyPr wrap="square">
            <a:spAutoFit/>
          </a:bodyPr>
          <a:lstStyle/>
          <a:p>
            <a:pPr marL="342900" indent="-342900">
              <a:buAutoNum type="arabicPeriod" startAt="4"/>
            </a:pPr>
            <a:r>
              <a:rPr lang="en-US" i="1" dirty="0">
                <a:solidFill>
                  <a:srgbClr val="000000"/>
                </a:solidFill>
              </a:rPr>
              <a:t>Combining Constraints</a:t>
            </a:r>
          </a:p>
          <a:p>
            <a:pPr lvl="1"/>
            <a:r>
              <a:rPr lang="en-US" dirty="0"/>
              <a:t>	_similar(american_broadcasting_company, O1),company(X1, _),event(E1, own, X1, O1)</a:t>
            </a:r>
          </a:p>
          <a:p>
            <a:pPr lvl="1"/>
            <a:r>
              <a:rPr lang="en-US" dirty="0"/>
              <a:t>	_relation(X1, E1, _clause),company(X1, _),event(E1, own, _, _)</a:t>
            </a:r>
          </a:p>
          <a:p>
            <a:pPr lvl="1"/>
            <a:r>
              <a:rPr lang="en-US" dirty="0"/>
              <a:t>	_property(E1, own, _by, X1),_similar(american_broadcasting_company, O1),company(X1, _),event(E1, own, _, O1)</a:t>
            </a:r>
          </a:p>
          <a:p>
            <a:pPr lvl="1"/>
            <a:r>
              <a:rPr lang="en-US" dirty="0"/>
              <a:t>	</a:t>
            </a:r>
          </a:p>
        </p:txBody>
      </p:sp>
    </p:spTree>
    <p:extLst>
      <p:ext uri="{BB962C8B-B14F-4D97-AF65-F5344CB8AC3E}">
        <p14:creationId xmlns:p14="http://schemas.microsoft.com/office/powerpoint/2010/main" val="40336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Confidence Classes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AC5F71A5-2FE3-4E8B-873B-5EEF5BE23FC0}"/>
              </a:ext>
            </a:extLst>
          </p:cNvPr>
          <p:cNvSpPr/>
          <p:nvPr/>
        </p:nvSpPr>
        <p:spPr>
          <a:xfrm>
            <a:off x="403133" y="1488850"/>
            <a:ext cx="11385734" cy="5324535"/>
          </a:xfrm>
          <a:prstGeom prst="rect">
            <a:avLst/>
          </a:prstGeom>
        </p:spPr>
        <p:txBody>
          <a:bodyPr wrap="square">
            <a:spAutoFit/>
          </a:bodyPr>
          <a:lstStyle/>
          <a:p>
            <a:pPr>
              <a:spcAft>
                <a:spcPts val="1200"/>
              </a:spcAft>
            </a:pPr>
            <a:r>
              <a:rPr lang="en-US" sz="2200" dirty="0">
                <a:solidFill>
                  <a:srgbClr val="000000"/>
                </a:solidFill>
              </a:rPr>
              <a:t>Queries have 4 types of confidence classes depending upon their constraints</a:t>
            </a:r>
            <a:endParaRPr lang="en-US" sz="2200" dirty="0"/>
          </a:p>
          <a:p>
            <a:pPr marL="457200" indent="-457200">
              <a:buAutoNum type="arabicPeriod"/>
            </a:pPr>
            <a:r>
              <a:rPr lang="en-US" sz="2200" b="1" i="1" dirty="0"/>
              <a:t>Class I</a:t>
            </a:r>
            <a:r>
              <a:rPr lang="en-US" sz="2200" b="1" dirty="0"/>
              <a:t>: [</a:t>
            </a:r>
            <a:r>
              <a:rPr lang="en-US" sz="2200" b="1" i="1" dirty="0"/>
              <a:t>Certain</a:t>
            </a:r>
            <a:r>
              <a:rPr lang="en-US" sz="2200" b="1" dirty="0"/>
              <a:t>]</a:t>
            </a:r>
          </a:p>
          <a:p>
            <a:pPr lvl="1"/>
            <a:r>
              <a:rPr lang="en-US" sz="2200" dirty="0"/>
              <a:t>	Have </a:t>
            </a:r>
            <a:r>
              <a:rPr lang="en-US" sz="2200" dirty="0">
                <a:solidFill>
                  <a:srgbClr val="FF0000"/>
                </a:solidFill>
              </a:rPr>
              <a:t>all the constraints</a:t>
            </a:r>
            <a:r>
              <a:rPr lang="en-US" sz="2200" dirty="0"/>
              <a:t> mentioned in the question. </a:t>
            </a:r>
          </a:p>
          <a:p>
            <a:pPr lvl="1"/>
            <a:r>
              <a:rPr lang="en-US" sz="2200" dirty="0"/>
              <a:t>	These may contain fact predicates, subordinate constraints, answer predicates and base 	constraints. This class has the </a:t>
            </a:r>
            <a:r>
              <a:rPr lang="en-US" sz="2200" dirty="0">
                <a:solidFill>
                  <a:srgbClr val="FF0000"/>
                </a:solidFill>
              </a:rPr>
              <a:t>highest confidence level</a:t>
            </a:r>
            <a:r>
              <a:rPr lang="en-US" sz="2200" dirty="0"/>
              <a:t>. </a:t>
            </a:r>
          </a:p>
          <a:p>
            <a:r>
              <a:rPr lang="en-US" sz="2200" b="1" dirty="0"/>
              <a:t>2.   </a:t>
            </a:r>
            <a:r>
              <a:rPr lang="en-US" sz="2200" b="1" i="1" dirty="0"/>
              <a:t>Class II</a:t>
            </a:r>
            <a:r>
              <a:rPr lang="en-US" sz="2200" b="1" dirty="0"/>
              <a:t>: [</a:t>
            </a:r>
            <a:r>
              <a:rPr lang="en-US" sz="2200" b="1" i="1" dirty="0"/>
              <a:t>Likely</a:t>
            </a:r>
            <a:r>
              <a:rPr lang="en-US" sz="2200" b="1" dirty="0"/>
              <a:t>]</a:t>
            </a:r>
          </a:p>
          <a:p>
            <a:r>
              <a:rPr lang="en-US" sz="2200" dirty="0"/>
              <a:t>	These kinds of queries </a:t>
            </a:r>
            <a:r>
              <a:rPr lang="en-US" sz="2200" dirty="0">
                <a:solidFill>
                  <a:srgbClr val="FF0000"/>
                </a:solidFill>
              </a:rPr>
              <a:t>do not contain any fact predicates</a:t>
            </a:r>
            <a:r>
              <a:rPr lang="en-US" sz="2200" dirty="0"/>
              <a:t>. </a:t>
            </a:r>
          </a:p>
          <a:p>
            <a:r>
              <a:rPr lang="en-US" sz="2200" dirty="0"/>
              <a:t>	Fact predicates are all the predicates in the queries that do not contain any variables.</a:t>
            </a:r>
          </a:p>
          <a:p>
            <a:r>
              <a:rPr lang="en-US" sz="2200" b="1" dirty="0"/>
              <a:t>3.   </a:t>
            </a:r>
            <a:r>
              <a:rPr lang="en-US" sz="2200" b="1" i="1" dirty="0"/>
              <a:t>Class III</a:t>
            </a:r>
            <a:r>
              <a:rPr lang="en-US" sz="2200" b="1" dirty="0"/>
              <a:t>: [</a:t>
            </a:r>
            <a:r>
              <a:rPr lang="en-US" sz="2200" b="1" i="1" dirty="0"/>
              <a:t>Possible</a:t>
            </a:r>
            <a:r>
              <a:rPr lang="en-US" sz="2200" b="1" dirty="0"/>
              <a:t>]</a:t>
            </a:r>
          </a:p>
          <a:p>
            <a:r>
              <a:rPr lang="en-US" sz="2200" dirty="0"/>
              <a:t>	These kinds of queries only contain the answer predicates and base constraints. </a:t>
            </a:r>
          </a:p>
          <a:p>
            <a:r>
              <a:rPr lang="en-US" sz="2200" dirty="0"/>
              <a:t>	This means that they </a:t>
            </a:r>
            <a:r>
              <a:rPr lang="en-US" sz="2200" dirty="0">
                <a:solidFill>
                  <a:srgbClr val="FF0000"/>
                </a:solidFill>
              </a:rPr>
              <a:t>don’t contain fact predicates and any subordinate constraints</a:t>
            </a:r>
            <a:r>
              <a:rPr lang="en-US" sz="2200" dirty="0"/>
              <a:t> that do 	not contain the answer tag (</a:t>
            </a:r>
            <a:r>
              <a:rPr lang="en-US" sz="2200" i="1" dirty="0"/>
              <a:t>Xk</a:t>
            </a:r>
            <a:r>
              <a:rPr lang="en-US" sz="2200" dirty="0"/>
              <a:t>). </a:t>
            </a:r>
          </a:p>
          <a:p>
            <a:r>
              <a:rPr lang="en-US" sz="2200" b="1" dirty="0"/>
              <a:t>4.   </a:t>
            </a:r>
            <a:r>
              <a:rPr lang="en-US" sz="2200" b="1" i="1" dirty="0"/>
              <a:t>Class IV</a:t>
            </a:r>
            <a:r>
              <a:rPr lang="en-US" sz="2200" b="1" dirty="0"/>
              <a:t>: [</a:t>
            </a:r>
            <a:r>
              <a:rPr lang="en-US" sz="2200" b="1" i="1" dirty="0"/>
              <a:t>Guess</a:t>
            </a:r>
            <a:r>
              <a:rPr lang="en-US" sz="2200" b="1" dirty="0"/>
              <a:t>]</a:t>
            </a:r>
          </a:p>
          <a:p>
            <a:r>
              <a:rPr lang="en-US" sz="2200" dirty="0"/>
              <a:t>	These queries </a:t>
            </a:r>
            <a:r>
              <a:rPr lang="en-US" sz="2200" dirty="0">
                <a:solidFill>
                  <a:srgbClr val="FF0000"/>
                </a:solidFill>
              </a:rPr>
              <a:t>only contain the base constraints. </a:t>
            </a:r>
          </a:p>
          <a:p>
            <a:r>
              <a:rPr lang="en-US" sz="2200" dirty="0"/>
              <a:t>	Answers from these queries are not very reliable as this class has the </a:t>
            </a:r>
            <a:r>
              <a:rPr lang="en-US" sz="2200" dirty="0">
                <a:solidFill>
                  <a:srgbClr val="FF0000"/>
                </a:solidFill>
              </a:rPr>
              <a:t>lowest confidence</a:t>
            </a:r>
            <a:r>
              <a:rPr lang="en-US" sz="2200" dirty="0"/>
              <a:t>. </a:t>
            </a:r>
          </a:p>
        </p:txBody>
      </p:sp>
    </p:spTree>
    <p:extLst>
      <p:ext uri="{BB962C8B-B14F-4D97-AF65-F5344CB8AC3E}">
        <p14:creationId xmlns:p14="http://schemas.microsoft.com/office/powerpoint/2010/main" val="1620607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4570482"/>
          </a:xfrm>
          <a:prstGeom prst="rect">
            <a:avLst/>
          </a:prstGeom>
        </p:spPr>
        <p:txBody>
          <a:bodyPr wrap="square">
            <a:spAutoFit/>
          </a:bodyPr>
          <a:lstStyle/>
          <a:p>
            <a:pPr marL="457200" indent="-457200">
              <a:spcAft>
                <a:spcPts val="600"/>
              </a:spcAft>
              <a:buAutoNum type="arabicPeriod"/>
            </a:pPr>
            <a:r>
              <a:rPr lang="en-US" sz="2400" b="1" i="1" dirty="0"/>
              <a:t>Class I</a:t>
            </a:r>
            <a:r>
              <a:rPr lang="en-US" sz="2400" b="1" dirty="0"/>
              <a:t>: [</a:t>
            </a:r>
            <a:r>
              <a:rPr lang="en-US" sz="2400" b="1" i="1" dirty="0"/>
              <a:t>Certain</a:t>
            </a:r>
            <a:r>
              <a:rPr lang="en-US" sz="2400" b="1" dirty="0"/>
              <a:t>]</a:t>
            </a:r>
          </a:p>
          <a:p>
            <a:pPr lvl="1"/>
            <a:r>
              <a:rPr lang="en-US" sz="2400" dirty="0"/>
              <a:t>event(E2, stylize, _, O2), _similar(logo, O2), _property(E2, stylize, since, X2),</a:t>
            </a:r>
          </a:p>
          <a:p>
            <a:pPr lvl="1"/>
            <a:r>
              <a:rPr lang="en-US" sz="2400" dirty="0"/>
              <a:t>_property(E2, stylize, _by, S2), _similar(abc, S2),                                    , </a:t>
            </a:r>
          </a:p>
          <a:p>
            <a:pPr lvl="1"/>
            <a:r>
              <a:rPr lang="en-US" sz="2400" dirty="0"/>
              <a:t>                                , time(T2), year(T2, X2).</a:t>
            </a:r>
          </a:p>
          <a:p>
            <a:pPr lvl="1"/>
            <a:endParaRPr lang="en-US" sz="2400" dirty="0"/>
          </a:p>
          <a:p>
            <a:pPr lvl="1"/>
            <a:r>
              <a:rPr lang="en-US" sz="2400" dirty="0"/>
              <a:t>event(E2, stylize, _, _), _property(E2, stylize, since, X2), </a:t>
            </a:r>
          </a:p>
          <a:p>
            <a:pPr lvl="1"/>
            <a:r>
              <a:rPr lang="en-US" sz="2400" dirty="0"/>
              <a:t>_relation(S2, E2, _clause), _similar(abc, S2),                                     ,</a:t>
            </a:r>
          </a:p>
          <a:p>
            <a:pPr lvl="1"/>
            <a:r>
              <a:rPr lang="en-US" sz="2400" dirty="0"/>
              <a:t>                                ,time(T2),year(T2, X2).</a:t>
            </a:r>
          </a:p>
          <a:p>
            <a:pPr lvl="1"/>
            <a:endParaRPr lang="en-US" sz="2400" dirty="0"/>
          </a:p>
          <a:p>
            <a:pPr lvl="1"/>
            <a:r>
              <a:rPr lang="en-US" sz="2400" dirty="0"/>
              <a:t>event(E2, stylize, S2, O2), _similar(abc, S2), _similar(logo, O2),</a:t>
            </a:r>
          </a:p>
          <a:p>
            <a:pPr lvl="1"/>
            <a:r>
              <a:rPr lang="en-US" sz="2400" dirty="0"/>
              <a:t>_property(E2, stylize, since, X2),                                    , </a:t>
            </a:r>
          </a:p>
          <a:p>
            <a:pPr lvl="1"/>
            <a:r>
              <a:rPr lang="en-US" sz="2400" dirty="0"/>
              <a:t>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6" name="Rectangle 5">
            <a:extLst>
              <a:ext uri="{FF2B5EF4-FFF2-40B4-BE49-F238E27FC236}">
                <a16:creationId xmlns:a16="http://schemas.microsoft.com/office/drawing/2014/main" id="{3CEE4EFE-4A3D-4A1C-B64E-6CF15798DA7A}"/>
              </a:ext>
            </a:extLst>
          </p:cNvPr>
          <p:cNvSpPr/>
          <p:nvPr/>
        </p:nvSpPr>
        <p:spPr>
          <a:xfrm>
            <a:off x="6788988" y="2793760"/>
            <a:ext cx="2604687" cy="461665"/>
          </a:xfrm>
          <a:prstGeom prst="rect">
            <a:avLst/>
          </a:prstGeom>
        </p:spPr>
        <p:txBody>
          <a:bodyPr wrap="none">
            <a:spAutoFit/>
          </a:bodyPr>
          <a:lstStyle/>
          <a:p>
            <a:r>
              <a:rPr lang="en-US" sz="2400" dirty="0"/>
              <a:t>_possess(abc, logo)</a:t>
            </a:r>
          </a:p>
        </p:txBody>
      </p:sp>
      <p:sp>
        <p:nvSpPr>
          <p:cNvPr id="7" name="Rectangle 6">
            <a:extLst>
              <a:ext uri="{FF2B5EF4-FFF2-40B4-BE49-F238E27FC236}">
                <a16:creationId xmlns:a16="http://schemas.microsoft.com/office/drawing/2014/main" id="{C63E5193-87A8-4CC6-BAA8-CAA785051BCE}"/>
              </a:ext>
            </a:extLst>
          </p:cNvPr>
          <p:cNvSpPr/>
          <p:nvPr/>
        </p:nvSpPr>
        <p:spPr>
          <a:xfrm>
            <a:off x="842115" y="3198167"/>
            <a:ext cx="2351606" cy="461665"/>
          </a:xfrm>
          <a:prstGeom prst="rect">
            <a:avLst/>
          </a:prstGeom>
        </p:spPr>
        <p:txBody>
          <a:bodyPr wrap="none">
            <a:spAutoFit/>
          </a:bodyPr>
          <a:lstStyle/>
          <a:p>
            <a:r>
              <a:rPr lang="en-US" sz="2400" dirty="0"/>
              <a:t>organization(abc)</a:t>
            </a:r>
          </a:p>
        </p:txBody>
      </p:sp>
      <p:sp>
        <p:nvSpPr>
          <p:cNvPr id="8" name="Rectangle 7">
            <a:extLst>
              <a:ext uri="{FF2B5EF4-FFF2-40B4-BE49-F238E27FC236}">
                <a16:creationId xmlns:a16="http://schemas.microsoft.com/office/drawing/2014/main" id="{2DF5FECF-DC5E-4505-8C7B-F93567125DBF}"/>
              </a:ext>
            </a:extLst>
          </p:cNvPr>
          <p:cNvSpPr/>
          <p:nvPr/>
        </p:nvSpPr>
        <p:spPr>
          <a:xfrm>
            <a:off x="6297566" y="4290611"/>
            <a:ext cx="2604687" cy="461665"/>
          </a:xfrm>
          <a:prstGeom prst="rect">
            <a:avLst/>
          </a:prstGeom>
        </p:spPr>
        <p:txBody>
          <a:bodyPr wrap="none">
            <a:spAutoFit/>
          </a:bodyPr>
          <a:lstStyle/>
          <a:p>
            <a:r>
              <a:rPr lang="en-US" sz="2400" dirty="0"/>
              <a:t>_possess(abc, logo)</a:t>
            </a:r>
          </a:p>
        </p:txBody>
      </p:sp>
      <p:sp>
        <p:nvSpPr>
          <p:cNvPr id="9" name="Rectangle 8">
            <a:extLst>
              <a:ext uri="{FF2B5EF4-FFF2-40B4-BE49-F238E27FC236}">
                <a16:creationId xmlns:a16="http://schemas.microsoft.com/office/drawing/2014/main" id="{5A08837F-ED63-4090-B00E-FDEBA93259D8}"/>
              </a:ext>
            </a:extLst>
          </p:cNvPr>
          <p:cNvSpPr/>
          <p:nvPr/>
        </p:nvSpPr>
        <p:spPr>
          <a:xfrm>
            <a:off x="4849450" y="5729117"/>
            <a:ext cx="2604687" cy="461665"/>
          </a:xfrm>
          <a:prstGeom prst="rect">
            <a:avLst/>
          </a:prstGeom>
        </p:spPr>
        <p:txBody>
          <a:bodyPr wrap="none">
            <a:spAutoFit/>
          </a:bodyPr>
          <a:lstStyle/>
          <a:p>
            <a:r>
              <a:rPr lang="en-US" sz="2400" dirty="0"/>
              <a:t>_possess(abc, logo)</a:t>
            </a:r>
          </a:p>
        </p:txBody>
      </p:sp>
      <p:sp>
        <p:nvSpPr>
          <p:cNvPr id="10" name="Rectangle 9">
            <a:extLst>
              <a:ext uri="{FF2B5EF4-FFF2-40B4-BE49-F238E27FC236}">
                <a16:creationId xmlns:a16="http://schemas.microsoft.com/office/drawing/2014/main" id="{395021A9-8647-4F3E-86DA-88C1B714037D}"/>
              </a:ext>
            </a:extLst>
          </p:cNvPr>
          <p:cNvSpPr/>
          <p:nvPr/>
        </p:nvSpPr>
        <p:spPr>
          <a:xfrm>
            <a:off x="848743" y="4649283"/>
            <a:ext cx="2351606" cy="461665"/>
          </a:xfrm>
          <a:prstGeom prst="rect">
            <a:avLst/>
          </a:prstGeom>
        </p:spPr>
        <p:txBody>
          <a:bodyPr wrap="none">
            <a:spAutoFit/>
          </a:bodyPr>
          <a:lstStyle/>
          <a:p>
            <a:r>
              <a:rPr lang="en-US" sz="2400" dirty="0"/>
              <a:t>organization(abc)</a:t>
            </a:r>
          </a:p>
        </p:txBody>
      </p:sp>
      <p:sp>
        <p:nvSpPr>
          <p:cNvPr id="11" name="Rectangle 10">
            <a:extLst>
              <a:ext uri="{FF2B5EF4-FFF2-40B4-BE49-F238E27FC236}">
                <a16:creationId xmlns:a16="http://schemas.microsoft.com/office/drawing/2014/main" id="{B8A29C95-4D27-411E-BA9D-0F96D24BD2D1}"/>
              </a:ext>
            </a:extLst>
          </p:cNvPr>
          <p:cNvSpPr/>
          <p:nvPr/>
        </p:nvSpPr>
        <p:spPr>
          <a:xfrm>
            <a:off x="842115" y="6134725"/>
            <a:ext cx="2351606" cy="461665"/>
          </a:xfrm>
          <a:prstGeom prst="rect">
            <a:avLst/>
          </a:prstGeom>
        </p:spPr>
        <p:txBody>
          <a:bodyPr wrap="none">
            <a:spAutoFit/>
          </a:bodyPr>
          <a:lstStyle/>
          <a:p>
            <a:r>
              <a:rPr lang="en-US" sz="2400" dirty="0"/>
              <a:t>organization(abc)</a:t>
            </a:r>
          </a:p>
        </p:txBody>
      </p:sp>
    </p:spTree>
    <p:extLst>
      <p:ext uri="{BB962C8B-B14F-4D97-AF65-F5344CB8AC3E}">
        <p14:creationId xmlns:p14="http://schemas.microsoft.com/office/powerpoint/2010/main" val="10265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dir="cw">
                                      <p:cBhvr override="childStyle">
                                        <p:cTn id="29" dur="2000" fill="hold"/>
                                        <p:tgtEl>
                                          <p:spTgt spid="6"/>
                                        </p:tgtEl>
                                        <p:attrNameLst>
                                          <p:attrName>style.color</p:attrName>
                                        </p:attrNameLst>
                                      </p:cBhvr>
                                      <p:to>
                                        <a:srgbClr val="FF1F1F"/>
                                      </p:to>
                                    </p:animClr>
                                  </p:childTnLst>
                                </p:cTn>
                              </p:par>
                              <p:par>
                                <p:cTn id="30" presetID="3" presetClass="emph" presetSubtype="2" fill="hold" grpId="1" nodeType="withEffect">
                                  <p:stCondLst>
                                    <p:cond delay="0"/>
                                  </p:stCondLst>
                                  <p:childTnLst>
                                    <p:animClr clrSpc="rgb" dir="cw">
                                      <p:cBhvr override="childStyle">
                                        <p:cTn id="31" dur="2000" fill="hold"/>
                                        <p:tgtEl>
                                          <p:spTgt spid="8"/>
                                        </p:tgtEl>
                                        <p:attrNameLst>
                                          <p:attrName>style.color</p:attrName>
                                        </p:attrNameLst>
                                      </p:cBhvr>
                                      <p:to>
                                        <a:srgbClr val="FF1F1F"/>
                                      </p:to>
                                    </p:animClr>
                                  </p:childTnLst>
                                </p:cTn>
                              </p:par>
                              <p:par>
                                <p:cTn id="32" presetID="3" presetClass="emph" presetSubtype="2" fill="hold" grpId="1" nodeType="withEffect">
                                  <p:stCondLst>
                                    <p:cond delay="0"/>
                                  </p:stCondLst>
                                  <p:childTnLst>
                                    <p:animClr clrSpc="rgb" dir="cw">
                                      <p:cBhvr override="childStyle">
                                        <p:cTn id="33" dur="2000" fill="hold"/>
                                        <p:tgtEl>
                                          <p:spTgt spid="9"/>
                                        </p:tgtEl>
                                        <p:attrNameLst>
                                          <p:attrName>style.color</p:attrName>
                                        </p:attrNameLst>
                                      </p:cBhvr>
                                      <p:to>
                                        <a:srgbClr val="FF1F1F"/>
                                      </p:to>
                                    </p:animClr>
                                  </p:childTnLst>
                                </p:cTn>
                              </p:par>
                              <p:par>
                                <p:cTn id="34" presetID="3" presetClass="emph" presetSubtype="2" fill="hold" grpId="1" nodeType="withEffect">
                                  <p:stCondLst>
                                    <p:cond delay="0"/>
                                  </p:stCondLst>
                                  <p:childTnLst>
                                    <p:animClr clrSpc="rgb" dir="cw">
                                      <p:cBhvr override="childStyle">
                                        <p:cTn id="35" dur="2000" fill="hold"/>
                                        <p:tgtEl>
                                          <p:spTgt spid="10"/>
                                        </p:tgtEl>
                                        <p:attrNameLst>
                                          <p:attrName>style.color</p:attrName>
                                        </p:attrNameLst>
                                      </p:cBhvr>
                                      <p:to>
                                        <a:srgbClr val="FF1F1F"/>
                                      </p:to>
                                    </p:animClr>
                                  </p:childTnLst>
                                </p:cTn>
                              </p:par>
                              <p:par>
                                <p:cTn id="36" presetID="3" presetClass="emph" presetSubtype="2" fill="hold" grpId="1" nodeType="withEffect">
                                  <p:stCondLst>
                                    <p:cond delay="0"/>
                                  </p:stCondLst>
                                  <p:childTnLst>
                                    <p:animClr clrSpc="rgb" dir="cw">
                                      <p:cBhvr override="childStyle">
                                        <p:cTn id="37" dur="2000" fill="hold"/>
                                        <p:tgtEl>
                                          <p:spTgt spid="7"/>
                                        </p:tgtEl>
                                        <p:attrNameLst>
                                          <p:attrName>style.color</p:attrName>
                                        </p:attrNameLst>
                                      </p:cBhvr>
                                      <p:to>
                                        <a:srgbClr val="FF1F1F"/>
                                      </p:to>
                                    </p:animClr>
                                  </p:childTnLst>
                                </p:cTn>
                              </p:par>
                              <p:par>
                                <p:cTn id="38" presetID="3" presetClass="emph" presetSubtype="2" fill="hold" grpId="1" nodeType="withEffect">
                                  <p:stCondLst>
                                    <p:cond delay="0"/>
                                  </p:stCondLst>
                                  <p:childTnLst>
                                    <p:animClr clrSpc="rgb" dir="cw">
                                      <p:cBhvr override="childStyle">
                                        <p:cTn id="39" dur="2000" fill="hold"/>
                                        <p:tgtEl>
                                          <p:spTgt spid="11"/>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3493264"/>
          </a:xfrm>
          <a:prstGeom prst="rect">
            <a:avLst/>
          </a:prstGeom>
        </p:spPr>
        <p:txBody>
          <a:bodyPr wrap="square">
            <a:spAutoFit/>
          </a:bodyPr>
          <a:lstStyle/>
          <a:p>
            <a:pPr>
              <a:spcAft>
                <a:spcPts val="600"/>
              </a:spcAft>
            </a:pPr>
            <a:r>
              <a:rPr lang="en-US" sz="2400" b="1" i="1" dirty="0"/>
              <a:t>2.    Class II</a:t>
            </a:r>
            <a:r>
              <a:rPr lang="en-US" sz="2400" b="1" dirty="0"/>
              <a:t>: [</a:t>
            </a:r>
            <a:r>
              <a:rPr lang="en-US" sz="2400" b="1" i="1" dirty="0"/>
              <a:t>Likely</a:t>
            </a:r>
            <a:r>
              <a:rPr lang="en-US" sz="2400" b="1" dirty="0"/>
              <a:t>]</a:t>
            </a:r>
          </a:p>
          <a:p>
            <a:pPr lvl="1"/>
            <a:r>
              <a:rPr lang="en-US" sz="2400" dirty="0"/>
              <a:t>                                                                              , _property(E2, stylize, since, X2),</a:t>
            </a:r>
          </a:p>
          <a:p>
            <a:pPr lvl="1"/>
            <a:r>
              <a:rPr lang="en-US" sz="2400" dirty="0"/>
              <a:t>                                                                                       , time(T2), year(T2, X2).</a:t>
            </a:r>
          </a:p>
          <a:p>
            <a:pPr lvl="1"/>
            <a:endParaRPr lang="en-US" sz="2400" dirty="0"/>
          </a:p>
          <a:p>
            <a:pPr lvl="1"/>
            <a:r>
              <a:rPr lang="en-US" sz="2400" dirty="0"/>
              <a:t>                                        , _property(E2, stylize, since, X2), </a:t>
            </a:r>
          </a:p>
          <a:p>
            <a:pPr lvl="1"/>
            <a:r>
              <a:rPr lang="en-US" sz="2400" dirty="0"/>
              <a:t>                                                                             , time(T2),year(T2, X2).</a:t>
            </a:r>
          </a:p>
          <a:p>
            <a:pPr lvl="1"/>
            <a:endParaRPr lang="en-US" sz="2400" dirty="0"/>
          </a:p>
          <a:p>
            <a:pPr lvl="1"/>
            <a:endParaRPr lang="en-US" sz="2400" dirty="0"/>
          </a:p>
          <a:p>
            <a:pPr lvl="1"/>
            <a:r>
              <a:rPr lang="en-US" sz="2400" dirty="0"/>
              <a:t>_property(E2, stylize, since, X2),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2" name="Rectangle 11">
            <a:extLst>
              <a:ext uri="{FF2B5EF4-FFF2-40B4-BE49-F238E27FC236}">
                <a16:creationId xmlns:a16="http://schemas.microsoft.com/office/drawing/2014/main" id="{199176A4-7794-4CF7-A35F-38D7FFC5AE08}"/>
              </a:ext>
            </a:extLst>
          </p:cNvPr>
          <p:cNvSpPr/>
          <p:nvPr/>
        </p:nvSpPr>
        <p:spPr>
          <a:xfrm>
            <a:off x="946869" y="2462457"/>
            <a:ext cx="5453929" cy="461665"/>
          </a:xfrm>
          <a:prstGeom prst="rect">
            <a:avLst/>
          </a:prstGeom>
        </p:spPr>
        <p:txBody>
          <a:bodyPr wrap="none">
            <a:spAutoFit/>
          </a:bodyPr>
          <a:lstStyle/>
          <a:p>
            <a:r>
              <a:rPr lang="en-US" sz="2400" dirty="0"/>
              <a:t>event(E2, stylize, _, O2), _similar(logo, O2)</a:t>
            </a:r>
          </a:p>
        </p:txBody>
      </p:sp>
      <p:sp>
        <p:nvSpPr>
          <p:cNvPr id="13" name="Rectangle 12">
            <a:extLst>
              <a:ext uri="{FF2B5EF4-FFF2-40B4-BE49-F238E27FC236}">
                <a16:creationId xmlns:a16="http://schemas.microsoft.com/office/drawing/2014/main" id="{83E9E15E-D5B1-4CA3-8C14-AC29F3555FB5}"/>
              </a:ext>
            </a:extLst>
          </p:cNvPr>
          <p:cNvSpPr/>
          <p:nvPr/>
        </p:nvSpPr>
        <p:spPr>
          <a:xfrm>
            <a:off x="973375" y="2819494"/>
            <a:ext cx="6056210" cy="461665"/>
          </a:xfrm>
          <a:prstGeom prst="rect">
            <a:avLst/>
          </a:prstGeom>
        </p:spPr>
        <p:txBody>
          <a:bodyPr wrap="none">
            <a:spAutoFit/>
          </a:bodyPr>
          <a:lstStyle/>
          <a:p>
            <a:r>
              <a:rPr lang="en-US" sz="2400" dirty="0"/>
              <a:t>_property(E2, stylize, _by, S2), _similar(abc, S2)</a:t>
            </a:r>
          </a:p>
        </p:txBody>
      </p:sp>
      <p:sp>
        <p:nvSpPr>
          <p:cNvPr id="14" name="Rectangle 13">
            <a:extLst>
              <a:ext uri="{FF2B5EF4-FFF2-40B4-BE49-F238E27FC236}">
                <a16:creationId xmlns:a16="http://schemas.microsoft.com/office/drawing/2014/main" id="{6C6F7D7F-2D60-44C1-9858-A5246063E1F4}"/>
              </a:ext>
            </a:extLst>
          </p:cNvPr>
          <p:cNvSpPr/>
          <p:nvPr/>
        </p:nvSpPr>
        <p:spPr>
          <a:xfrm>
            <a:off x="903512" y="3563590"/>
            <a:ext cx="2895216" cy="461665"/>
          </a:xfrm>
          <a:prstGeom prst="rect">
            <a:avLst/>
          </a:prstGeom>
        </p:spPr>
        <p:txBody>
          <a:bodyPr wrap="none">
            <a:spAutoFit/>
          </a:bodyPr>
          <a:lstStyle/>
          <a:p>
            <a:r>
              <a:rPr lang="en-US" sz="2400" dirty="0"/>
              <a:t>event(E2, stylize, _, _)</a:t>
            </a:r>
          </a:p>
        </p:txBody>
      </p:sp>
      <p:sp>
        <p:nvSpPr>
          <p:cNvPr id="15" name="Rectangle 14">
            <a:extLst>
              <a:ext uri="{FF2B5EF4-FFF2-40B4-BE49-F238E27FC236}">
                <a16:creationId xmlns:a16="http://schemas.microsoft.com/office/drawing/2014/main" id="{033C4171-9005-4A72-B13B-896CFE5DA883}"/>
              </a:ext>
            </a:extLst>
          </p:cNvPr>
          <p:cNvSpPr/>
          <p:nvPr/>
        </p:nvSpPr>
        <p:spPr>
          <a:xfrm>
            <a:off x="848935" y="3911996"/>
            <a:ext cx="5525359" cy="461665"/>
          </a:xfrm>
          <a:prstGeom prst="rect">
            <a:avLst/>
          </a:prstGeom>
        </p:spPr>
        <p:txBody>
          <a:bodyPr wrap="none">
            <a:spAutoFit/>
          </a:bodyPr>
          <a:lstStyle/>
          <a:p>
            <a:r>
              <a:rPr lang="en-US" sz="2400" dirty="0"/>
              <a:t>_relation(S2, E2, _clause), _similar(abc, S2)</a:t>
            </a:r>
          </a:p>
        </p:txBody>
      </p:sp>
      <p:sp>
        <p:nvSpPr>
          <p:cNvPr id="16" name="Rectangle 15">
            <a:extLst>
              <a:ext uri="{FF2B5EF4-FFF2-40B4-BE49-F238E27FC236}">
                <a16:creationId xmlns:a16="http://schemas.microsoft.com/office/drawing/2014/main" id="{0130FD97-931C-4466-B803-2F4E57C8F34E}"/>
              </a:ext>
            </a:extLst>
          </p:cNvPr>
          <p:cNvSpPr/>
          <p:nvPr/>
        </p:nvSpPr>
        <p:spPr>
          <a:xfrm>
            <a:off x="403132" y="4625939"/>
            <a:ext cx="8613913" cy="461665"/>
          </a:xfrm>
          <a:prstGeom prst="rect">
            <a:avLst/>
          </a:prstGeom>
        </p:spPr>
        <p:txBody>
          <a:bodyPr wrap="square">
            <a:spAutoFit/>
          </a:bodyPr>
          <a:lstStyle/>
          <a:p>
            <a:pPr lvl="1"/>
            <a:r>
              <a:rPr lang="en-US" sz="2400" dirty="0"/>
              <a:t>event(E2, stylize, S2, O2), _similar(abc, S2), _similar(logo, O2),</a:t>
            </a:r>
          </a:p>
        </p:txBody>
      </p:sp>
    </p:spTree>
    <p:extLst>
      <p:ext uri="{BB962C8B-B14F-4D97-AF65-F5344CB8AC3E}">
        <p14:creationId xmlns:p14="http://schemas.microsoft.com/office/powerpoint/2010/main" val="10650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2000" fill="hold"/>
                                        <p:tgtEl>
                                          <p:spTgt spid="14"/>
                                        </p:tgtEl>
                                        <p:attrNameLst>
                                          <p:attrName>style.color</p:attrName>
                                        </p:attrNameLst>
                                      </p:cBhvr>
                                      <p:to>
                                        <a:srgbClr val="FF1F1F"/>
                                      </p:to>
                                    </p:animClr>
                                  </p:childTnLst>
                                </p:cTn>
                              </p:par>
                              <p:par>
                                <p:cTn id="27" presetID="3" presetClass="emph" presetSubtype="2" fill="hold" grpId="1" nodeType="withEffect">
                                  <p:stCondLst>
                                    <p:cond delay="0"/>
                                  </p:stCondLst>
                                  <p:childTnLst>
                                    <p:animClr clrSpc="rgb" dir="cw">
                                      <p:cBhvr override="childStyle">
                                        <p:cTn id="28" dur="2000" fill="hold"/>
                                        <p:tgtEl>
                                          <p:spTgt spid="16"/>
                                        </p:tgtEl>
                                        <p:attrNameLst>
                                          <p:attrName>style.color</p:attrName>
                                        </p:attrNameLst>
                                      </p:cBhvr>
                                      <p:to>
                                        <a:srgbClr val="FF1F1F"/>
                                      </p:to>
                                    </p:animClr>
                                  </p:childTnLst>
                                </p:cTn>
                              </p:par>
                              <p:par>
                                <p:cTn id="29" presetID="3" presetClass="emph" presetSubtype="2" fill="hold" grpId="1" nodeType="withEffect">
                                  <p:stCondLst>
                                    <p:cond delay="0"/>
                                  </p:stCondLst>
                                  <p:childTnLst>
                                    <p:animClr clrSpc="rgb" dir="cw">
                                      <p:cBhvr override="childStyle">
                                        <p:cTn id="30" dur="2000" fill="hold"/>
                                        <p:tgtEl>
                                          <p:spTgt spid="15"/>
                                        </p:tgtEl>
                                        <p:attrNameLst>
                                          <p:attrName>style.color</p:attrName>
                                        </p:attrNameLst>
                                      </p:cBhvr>
                                      <p:to>
                                        <a:srgbClr val="FF1F1F"/>
                                      </p:to>
                                    </p:animClr>
                                  </p:childTnLst>
                                </p:cTn>
                              </p:par>
                              <p:par>
                                <p:cTn id="31" presetID="3" presetClass="emph" presetSubtype="2" fill="hold" grpId="1" nodeType="withEffect">
                                  <p:stCondLst>
                                    <p:cond delay="0"/>
                                  </p:stCondLst>
                                  <p:childTnLst>
                                    <p:animClr clrSpc="rgb" dir="cw">
                                      <p:cBhvr override="childStyle">
                                        <p:cTn id="32" dur="2000" fill="hold"/>
                                        <p:tgtEl>
                                          <p:spTgt spid="12"/>
                                        </p:tgtEl>
                                        <p:attrNameLst>
                                          <p:attrName>style.color</p:attrName>
                                        </p:attrNameLst>
                                      </p:cBhvr>
                                      <p:to>
                                        <a:srgbClr val="FF1F1F"/>
                                      </p:to>
                                    </p:animClr>
                                  </p:childTnLst>
                                </p:cTn>
                              </p:par>
                              <p:par>
                                <p:cTn id="33" presetID="3" presetClass="emph" presetSubtype="2" fill="hold" grpId="1" nodeType="withEffect">
                                  <p:stCondLst>
                                    <p:cond delay="0"/>
                                  </p:stCondLst>
                                  <p:childTnLst>
                                    <p:animClr clrSpc="rgb" dir="cw">
                                      <p:cBhvr override="childStyle">
                                        <p:cTn id="34" dur="2000" fill="hold"/>
                                        <p:tgtEl>
                                          <p:spTgt spid="13"/>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2" grpId="1"/>
      <p:bldP spid="13" grpId="0"/>
      <p:bldP spid="13" grpId="1"/>
      <p:bldP spid="14" grpId="0"/>
      <p:bldP spid="14" grpId="1"/>
      <p:bldP spid="15" grpId="0"/>
      <p:bldP spid="15" grpId="1"/>
      <p:bldP spid="16" grpId="0"/>
      <p:bldP spid="16"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254087"/>
            <a:ext cx="11788868" cy="907941"/>
          </a:xfrm>
          <a:prstGeom prst="rect">
            <a:avLst/>
          </a:prstGeom>
        </p:spPr>
        <p:txBody>
          <a:bodyPr wrap="square">
            <a:spAutoFit/>
          </a:bodyPr>
          <a:lstStyle/>
          <a:p>
            <a:pPr marL="457200" indent="-457200">
              <a:spcAft>
                <a:spcPts val="600"/>
              </a:spcAft>
              <a:buAutoNum type="arabicPeriod" startAt="3"/>
            </a:pPr>
            <a:r>
              <a:rPr lang="en-US" sz="2400" b="1" i="1" dirty="0"/>
              <a:t>Class III</a:t>
            </a:r>
            <a:r>
              <a:rPr lang="en-US" sz="2400" b="1" dirty="0"/>
              <a:t>: [</a:t>
            </a:r>
            <a:r>
              <a:rPr lang="en-US" sz="2400" b="1" i="1" dirty="0"/>
              <a:t>Possible</a:t>
            </a:r>
            <a:r>
              <a:rPr lang="en-US" sz="2400" b="1" dirty="0"/>
              <a:t>]</a:t>
            </a:r>
          </a:p>
          <a:p>
            <a:pPr>
              <a:spcAft>
                <a:spcPts val="600"/>
              </a:spcAft>
            </a:pPr>
            <a:r>
              <a:rPr lang="en-US" sz="2400" b="1" dirty="0"/>
              <a:t>                          	                                            </a:t>
            </a:r>
            <a:r>
              <a:rPr lang="en-US" sz="2400" dirty="0"/>
              <a:t>, time(T2), 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1" name="Rectangle 10">
            <a:extLst>
              <a:ext uri="{FF2B5EF4-FFF2-40B4-BE49-F238E27FC236}">
                <a16:creationId xmlns:a16="http://schemas.microsoft.com/office/drawing/2014/main" id="{6B267962-42CD-4BF1-A1B1-7916F5263EC1}"/>
              </a:ext>
            </a:extLst>
          </p:cNvPr>
          <p:cNvSpPr/>
          <p:nvPr/>
        </p:nvSpPr>
        <p:spPr>
          <a:xfrm>
            <a:off x="403132" y="3470181"/>
            <a:ext cx="3956833" cy="907941"/>
          </a:xfrm>
          <a:prstGeom prst="rect">
            <a:avLst/>
          </a:prstGeom>
        </p:spPr>
        <p:txBody>
          <a:bodyPr wrap="square">
            <a:spAutoFit/>
          </a:bodyPr>
          <a:lstStyle/>
          <a:p>
            <a:pPr>
              <a:spcAft>
                <a:spcPts val="600"/>
              </a:spcAft>
            </a:pPr>
            <a:r>
              <a:rPr lang="en-US" sz="2400" b="1" i="1" dirty="0"/>
              <a:t>4.   Class IV</a:t>
            </a:r>
            <a:r>
              <a:rPr lang="en-US" sz="2400" b="1" dirty="0"/>
              <a:t>: [</a:t>
            </a:r>
            <a:r>
              <a:rPr lang="en-US" sz="2400" b="1" i="1" dirty="0"/>
              <a:t>Guess</a:t>
            </a:r>
            <a:r>
              <a:rPr lang="en-US" sz="2400" b="1" dirty="0"/>
              <a:t>]</a:t>
            </a:r>
          </a:p>
          <a:p>
            <a:pPr>
              <a:spcAft>
                <a:spcPts val="600"/>
              </a:spcAft>
            </a:pPr>
            <a:r>
              <a:rPr lang="en-US" sz="2400" dirty="0"/>
              <a:t>	time(T2), year(T2, X2).</a:t>
            </a:r>
          </a:p>
        </p:txBody>
      </p:sp>
      <p:sp>
        <p:nvSpPr>
          <p:cNvPr id="6" name="Rectangle 5">
            <a:extLst>
              <a:ext uri="{FF2B5EF4-FFF2-40B4-BE49-F238E27FC236}">
                <a16:creationId xmlns:a16="http://schemas.microsoft.com/office/drawing/2014/main" id="{A7FBF6DE-3AA7-42CE-B885-D96FC41C3FF0}"/>
              </a:ext>
            </a:extLst>
          </p:cNvPr>
          <p:cNvSpPr/>
          <p:nvPr/>
        </p:nvSpPr>
        <p:spPr>
          <a:xfrm>
            <a:off x="1359733" y="2694805"/>
            <a:ext cx="4080669" cy="461665"/>
          </a:xfrm>
          <a:prstGeom prst="rect">
            <a:avLst/>
          </a:prstGeom>
        </p:spPr>
        <p:txBody>
          <a:bodyPr wrap="none">
            <a:spAutoFit/>
          </a:bodyPr>
          <a:lstStyle/>
          <a:p>
            <a:r>
              <a:rPr lang="en-US" sz="2400" dirty="0"/>
              <a:t>_property(E2, stylize, since, X2)</a:t>
            </a:r>
          </a:p>
        </p:txBody>
      </p:sp>
    </p:spTree>
    <p:extLst>
      <p:ext uri="{BB962C8B-B14F-4D97-AF65-F5344CB8AC3E}">
        <p14:creationId xmlns:p14="http://schemas.microsoft.com/office/powerpoint/2010/main" val="39069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2000" fill="hold"/>
                                        <p:tgtEl>
                                          <p:spTgt spid="6"/>
                                        </p:tgtEl>
                                        <p:attrNameLst>
                                          <p:attrName>style.color</p:attrName>
                                        </p:attrNameLst>
                                      </p:cBhvr>
                                      <p:to>
                                        <a:srgbClr val="FF1F1F"/>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AC2171AD-64EF-4397-8FA3-87A59E40CB6A}"/>
              </a:ext>
            </a:extLst>
          </p:cNvPr>
          <p:cNvSpPr/>
          <p:nvPr/>
        </p:nvSpPr>
        <p:spPr>
          <a:xfrm>
            <a:off x="428378" y="5341735"/>
            <a:ext cx="3787255" cy="461665"/>
          </a:xfrm>
          <a:prstGeom prst="rect">
            <a:avLst/>
          </a:prstGeom>
        </p:spPr>
        <p:txBody>
          <a:bodyPr wrap="none">
            <a:spAutoFit/>
          </a:bodyPr>
          <a:lstStyle/>
          <a:p>
            <a:r>
              <a:rPr lang="en-US" sz="2400" i="1" dirty="0">
                <a:solidFill>
                  <a:srgbClr val="FF0000"/>
                </a:solidFill>
              </a:rPr>
              <a:t>answer(nikola_tesla, certain)</a:t>
            </a:r>
            <a:endParaRPr lang="en-US" sz="2400" dirty="0">
              <a:solidFill>
                <a:srgbClr val="FF0000"/>
              </a:solidFill>
            </a:endParaRPr>
          </a:p>
        </p:txBody>
      </p: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AB796975-AEA8-43B0-816B-B31E7F03EBC2}"/>
              </a:ext>
            </a:extLst>
          </p:cNvPr>
          <p:cNvSpPr/>
          <p:nvPr/>
        </p:nvSpPr>
        <p:spPr>
          <a:xfrm>
            <a:off x="450376" y="6091323"/>
            <a:ext cx="3547574" cy="461665"/>
          </a:xfrm>
          <a:prstGeom prst="rect">
            <a:avLst/>
          </a:prstGeom>
        </p:spPr>
        <p:txBody>
          <a:bodyPr wrap="none">
            <a:spAutoFit/>
          </a:bodyPr>
          <a:lstStyle/>
          <a:p>
            <a:r>
              <a:rPr lang="en-US" sz="2400" i="1" dirty="0">
                <a:solidFill>
                  <a:srgbClr val="FF0000"/>
                </a:solidFill>
              </a:rPr>
              <a:t>answer(nikola_tesla, likely)</a:t>
            </a:r>
            <a:endParaRPr lang="en-US" sz="2400" dirty="0">
              <a:solidFill>
                <a:srgbClr val="FF0000"/>
              </a:solidFill>
            </a:endParaRPr>
          </a:p>
        </p:txBody>
      </p: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08B3CBC7-8593-41E7-BC29-5EE913AAF0E2}"/>
              </a:ext>
            </a:extLst>
          </p:cNvPr>
          <p:cNvSpPr/>
          <p:nvPr/>
        </p:nvSpPr>
        <p:spPr>
          <a:xfrm>
            <a:off x="428378" y="5341735"/>
            <a:ext cx="3626698" cy="461665"/>
          </a:xfrm>
          <a:prstGeom prst="rect">
            <a:avLst/>
          </a:prstGeom>
        </p:spPr>
        <p:txBody>
          <a:bodyPr wrap="none">
            <a:spAutoFit/>
          </a:bodyPr>
          <a:lstStyle/>
          <a:p>
            <a:r>
              <a:rPr lang="en-US" sz="2400" i="1" dirty="0">
                <a:solidFill>
                  <a:srgbClr val="FF0000"/>
                </a:solidFill>
              </a:rPr>
              <a:t>answer(nikola_tesla, guess)</a:t>
            </a:r>
            <a:endParaRPr lang="en-US" sz="2400" dirty="0">
              <a:solidFill>
                <a:srgbClr val="FF0000"/>
              </a:solidFill>
            </a:endParaRPr>
          </a:p>
        </p:txBody>
      </p: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1754326"/>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p:txBody>
      </p:sp>
    </p:spTree>
    <p:extLst>
      <p:ext uri="{BB962C8B-B14F-4D97-AF65-F5344CB8AC3E}">
        <p14:creationId xmlns:p14="http://schemas.microsoft.com/office/powerpoint/2010/main" val="739427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29" name="Rectangle 28">
            <a:extLst>
              <a:ext uri="{FF2B5EF4-FFF2-40B4-BE49-F238E27FC236}">
                <a16:creationId xmlns:a16="http://schemas.microsoft.com/office/drawing/2014/main" id="{21EB3757-43A8-4874-945A-DC84819E1B0C}"/>
              </a:ext>
            </a:extLst>
          </p:cNvPr>
          <p:cNvSpPr/>
          <p:nvPr/>
        </p:nvSpPr>
        <p:spPr>
          <a:xfrm>
            <a:off x="556587" y="3309608"/>
            <a:ext cx="10124665" cy="2123658"/>
          </a:xfrm>
          <a:prstGeom prst="rect">
            <a:avLst/>
          </a:prstGeom>
        </p:spPr>
        <p:txBody>
          <a:bodyPr wrap="square">
            <a:spAutoFit/>
          </a:bodyPr>
          <a:lstStyle/>
          <a:p>
            <a:pPr marL="342900" indent="-342900">
              <a:buFont typeface="Arial" panose="020B0604020202020204" pitchFamily="34" charset="0"/>
              <a:buChar char="•"/>
            </a:pPr>
            <a:r>
              <a:rPr lang="en-US" sz="2200" dirty="0"/>
              <a:t>In the passage we do not have the term </a:t>
            </a:r>
            <a:r>
              <a:rPr lang="en-US" sz="2200" dirty="0">
                <a:solidFill>
                  <a:srgbClr val="FF0000"/>
                </a:solidFill>
              </a:rPr>
              <a:t>‘represented’</a:t>
            </a:r>
            <a:r>
              <a:rPr lang="en-US" sz="2200" dirty="0"/>
              <a:t>, so we need to help the system </a:t>
            </a:r>
            <a:r>
              <a:rPr lang="en-US" sz="2200" dirty="0">
                <a:solidFill>
                  <a:srgbClr val="FF0000"/>
                </a:solidFill>
              </a:rPr>
              <a:t>understand</a:t>
            </a:r>
            <a:r>
              <a:rPr lang="en-US" sz="2200" dirty="0"/>
              <a:t> it.</a:t>
            </a:r>
          </a:p>
          <a:p>
            <a:pPr marL="342900" indent="-342900">
              <a:buFont typeface="Arial" panose="020B0604020202020204" pitchFamily="34" charset="0"/>
              <a:buChar char="•"/>
            </a:pPr>
            <a:r>
              <a:rPr lang="en-US" sz="2200" dirty="0"/>
              <a:t>Here, can define the term representation as </a:t>
            </a:r>
          </a:p>
          <a:p>
            <a:r>
              <a:rPr lang="en-US" sz="2200" i="1" dirty="0">
                <a:solidFill>
                  <a:schemeClr val="accent1">
                    <a:lumMod val="50000"/>
                  </a:schemeClr>
                </a:solidFill>
              </a:rPr>
              <a:t>	[A team can represent an organization if the organization possesses the team]</a:t>
            </a:r>
          </a:p>
          <a:p>
            <a:pPr marL="342900" indent="-342900">
              <a:buFont typeface="Arial" panose="020B0604020202020204" pitchFamily="34" charset="0"/>
              <a:buChar char="•"/>
            </a:pPr>
            <a:r>
              <a:rPr lang="en-US" sz="2200" dirty="0"/>
              <a:t>This can be modelled as follows</a:t>
            </a:r>
          </a:p>
          <a:p>
            <a:r>
              <a:rPr lang="en-US" sz="2200" dirty="0"/>
              <a:t>	</a:t>
            </a:r>
            <a:r>
              <a:rPr lang="en-US" sz="2200" i="1" dirty="0">
                <a:solidFill>
                  <a:schemeClr val="accent1">
                    <a:lumMod val="50000"/>
                  </a:schemeClr>
                </a:solidFill>
              </a:rPr>
              <a:t>event(E, represent, X, Y) :- _possess(Y, X), organization(Y), team(X).</a:t>
            </a:r>
          </a:p>
        </p:txBody>
      </p:sp>
    </p:spTree>
    <p:extLst>
      <p:ext uri="{BB962C8B-B14F-4D97-AF65-F5344CB8AC3E}">
        <p14:creationId xmlns:p14="http://schemas.microsoft.com/office/powerpoint/2010/main" val="3694336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309608"/>
            <a:ext cx="6771865" cy="769441"/>
          </a:xfrm>
          <a:prstGeom prst="rect">
            <a:avLst/>
          </a:prstGeom>
        </p:spPr>
        <p:txBody>
          <a:bodyPr wrap="square">
            <a:spAutoFit/>
          </a:bodyPr>
          <a:lstStyle/>
          <a:p>
            <a:pPr>
              <a:spcAft>
                <a:spcPts val="600"/>
              </a:spcAft>
            </a:pPr>
            <a:r>
              <a:rPr lang="en-US" sz="2200" i="1" dirty="0">
                <a:solidFill>
                  <a:schemeClr val="accent1">
                    <a:lumMod val="50000"/>
                  </a:schemeClr>
                </a:solidFill>
              </a:rPr>
              <a:t>event(E1, X1, represent, O1),_similar(afc, O1), _property(E1, represent, at, 'super_bowl_50'), team(X1).</a:t>
            </a:r>
          </a:p>
        </p:txBody>
      </p:sp>
      <p:sp>
        <p:nvSpPr>
          <p:cNvPr id="8" name="TextBox 7">
            <a:extLst>
              <a:ext uri="{FF2B5EF4-FFF2-40B4-BE49-F238E27FC236}">
                <a16:creationId xmlns:a16="http://schemas.microsoft.com/office/drawing/2014/main" id="{E61C2AFA-C4F2-45C7-973D-45F20892950C}"/>
              </a:ext>
            </a:extLst>
          </p:cNvPr>
          <p:cNvSpPr txBox="1"/>
          <p:nvPr/>
        </p:nvSpPr>
        <p:spPr>
          <a:xfrm>
            <a:off x="8534385" y="346349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a:endCxn id="11" idx="3"/>
          </p:cNvCxnSpPr>
          <p:nvPr/>
        </p:nvCxnSpPr>
        <p:spPr>
          <a:xfrm flipH="1" flipV="1">
            <a:off x="7654372" y="3694329"/>
            <a:ext cx="880013" cy="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309608"/>
            <a:ext cx="331304" cy="769441"/>
          </a:xfrm>
          <a:prstGeom prst="rect">
            <a:avLst/>
          </a:prstGeom>
          <a:noFill/>
        </p:spPr>
        <p:txBody>
          <a:bodyPr wrap="square" rtlCol="0">
            <a:spAutoFit/>
          </a:bodyPr>
          <a:lstStyle/>
          <a:p>
            <a:r>
              <a:rPr lang="en-US" sz="4400" dirty="0">
                <a:solidFill>
                  <a:schemeClr val="accent6">
                    <a:lumMod val="50000"/>
                  </a:schemeClr>
                </a:solidFill>
              </a:rPr>
              <a:t>}</a:t>
            </a:r>
            <a:endParaRPr lang="en-US" sz="54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399148"/>
            <a:ext cx="1379341" cy="430887"/>
          </a:xfrm>
          <a:prstGeom prst="rect">
            <a:avLst/>
          </a:prstGeom>
        </p:spPr>
        <p:txBody>
          <a:bodyPr wrap="square">
            <a:spAutoFit/>
          </a:bodyPr>
          <a:lstStyle/>
          <a:p>
            <a:r>
              <a:rPr lang="en-US" sz="2200" i="1" dirty="0">
                <a:solidFill>
                  <a:schemeClr val="accent1">
                    <a:lumMod val="50000"/>
                  </a:schemeClr>
                </a:solidFill>
              </a:rPr>
              <a:t>team(X1).</a:t>
            </a:r>
          </a:p>
        </p:txBody>
      </p:sp>
      <p:sp>
        <p:nvSpPr>
          <p:cNvPr id="15" name="Rectangle 14">
            <a:extLst>
              <a:ext uri="{FF2B5EF4-FFF2-40B4-BE49-F238E27FC236}">
                <a16:creationId xmlns:a16="http://schemas.microsoft.com/office/drawing/2014/main" id="{16070E40-C6E7-42B4-A5C3-64BE0318C398}"/>
              </a:ext>
            </a:extLst>
          </p:cNvPr>
          <p:cNvSpPr/>
          <p:nvPr/>
        </p:nvSpPr>
        <p:spPr>
          <a:xfrm>
            <a:off x="556587" y="4229156"/>
            <a:ext cx="6607450"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O1),_similar(afc, O1), team(X1).</a:t>
            </a:r>
          </a:p>
        </p:txBody>
      </p:sp>
      <p:sp>
        <p:nvSpPr>
          <p:cNvPr id="16" name="TextBox 15">
            <a:extLst>
              <a:ext uri="{FF2B5EF4-FFF2-40B4-BE49-F238E27FC236}">
                <a16:creationId xmlns:a16="http://schemas.microsoft.com/office/drawing/2014/main" id="{9AA79E21-598B-4287-BFE8-2AD3A7856A1E}"/>
              </a:ext>
            </a:extLst>
          </p:cNvPr>
          <p:cNvSpPr txBox="1"/>
          <p:nvPr/>
        </p:nvSpPr>
        <p:spPr>
          <a:xfrm>
            <a:off x="8534385" y="420717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17" name="Straight Arrow Connector 16">
            <a:extLst>
              <a:ext uri="{FF2B5EF4-FFF2-40B4-BE49-F238E27FC236}">
                <a16:creationId xmlns:a16="http://schemas.microsoft.com/office/drawing/2014/main" id="{E36D2C15-4884-453B-B2A5-D0D6BAEA4504}"/>
              </a:ext>
            </a:extLst>
          </p:cNvPr>
          <p:cNvCxnSpPr>
            <a:cxnSpLocks/>
            <a:stCxn id="16" idx="1"/>
          </p:cNvCxnSpPr>
          <p:nvPr/>
        </p:nvCxnSpPr>
        <p:spPr>
          <a:xfrm flipH="1">
            <a:off x="7164037" y="4438012"/>
            <a:ext cx="1370348"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18">
            <a:extLst>
              <a:ext uri="{FF2B5EF4-FFF2-40B4-BE49-F238E27FC236}">
                <a16:creationId xmlns:a16="http://schemas.microsoft.com/office/drawing/2014/main" id="{A37D8618-CC91-4820-9385-21130AC925E1}"/>
              </a:ext>
            </a:extLst>
          </p:cNvPr>
          <p:cNvSpPr/>
          <p:nvPr/>
        </p:nvSpPr>
        <p:spPr>
          <a:xfrm>
            <a:off x="604204" y="4810150"/>
            <a:ext cx="4597669"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O1),team(X1).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8534385" y="4821683"/>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19" idx="3"/>
          </p:cNvCxnSpPr>
          <p:nvPr/>
        </p:nvCxnSpPr>
        <p:spPr>
          <a:xfrm flipH="1" flipV="1">
            <a:off x="5201873" y="5025594"/>
            <a:ext cx="3332512" cy="26922"/>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8534385" y="539356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flipV="1">
            <a:off x="1983544" y="5614592"/>
            <a:ext cx="6550841" cy="980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604203" y="5988146"/>
            <a:ext cx="4119333"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denver_broncos,likely</a:t>
            </a:r>
            <a:r>
              <a:rPr lang="en-US" sz="2400" i="1" dirty="0">
                <a:solidFill>
                  <a:srgbClr val="FF0000"/>
                </a:solidFill>
              </a:rPr>
              <a:t>)</a:t>
            </a:r>
            <a:endParaRPr lang="en-US" sz="2400" dirty="0">
              <a:solidFill>
                <a:srgbClr val="FF0000"/>
              </a:solidFill>
            </a:endParaRPr>
          </a:p>
        </p:txBody>
      </p:sp>
      <p:sp>
        <p:nvSpPr>
          <p:cNvPr id="28" name="Rectangle 27">
            <a:extLst>
              <a:ext uri="{FF2B5EF4-FFF2-40B4-BE49-F238E27FC236}">
                <a16:creationId xmlns:a16="http://schemas.microsoft.com/office/drawing/2014/main" id="{4D08D43B-3B70-4087-839C-4229CA55C712}"/>
              </a:ext>
            </a:extLst>
          </p:cNvPr>
          <p:cNvSpPr/>
          <p:nvPr/>
        </p:nvSpPr>
        <p:spPr>
          <a:xfrm>
            <a:off x="604203" y="6009715"/>
            <a:ext cx="4331314"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carolina_panthers,guess</a:t>
            </a:r>
            <a:r>
              <a:rPr lang="en-US" sz="2400" i="1" dirty="0">
                <a:solidFill>
                  <a:srgbClr val="FF0000"/>
                </a:solidFill>
              </a:rPr>
              <a:t>)</a:t>
            </a:r>
            <a:endParaRPr lang="en-US" sz="2400" dirty="0"/>
          </a:p>
        </p:txBody>
      </p:sp>
    </p:spTree>
    <p:extLst>
      <p:ext uri="{BB962C8B-B14F-4D97-AF65-F5344CB8AC3E}">
        <p14:creationId xmlns:p14="http://schemas.microsoft.com/office/powerpoint/2010/main" val="1218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fade">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5" grpId="0"/>
      <p:bldP spid="16" grpId="0" animBg="1"/>
      <p:bldP spid="20" grpId="0" animBg="1"/>
      <p:bldP spid="23" grpId="0" animBg="1"/>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9674</Words>
  <Application>Microsoft Office PowerPoint</Application>
  <PresentationFormat>Widescreen</PresentationFormat>
  <Paragraphs>1238</Paragraphs>
  <Slides>115</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1204</cp:revision>
  <dcterms:created xsi:type="dcterms:W3CDTF">2018-04-12T05:02:36Z</dcterms:created>
  <dcterms:modified xsi:type="dcterms:W3CDTF">2018-04-16T05:28:43Z</dcterms:modified>
</cp:coreProperties>
</file>