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6" r:id="rId6"/>
    <p:sldId id="259" r:id="rId7"/>
    <p:sldId id="261" r:id="rId8"/>
    <p:sldId id="262" r:id="rId9"/>
    <p:sldId id="263" r:id="rId10"/>
    <p:sldId id="267" r:id="rId11"/>
    <p:sldId id="264" r:id="rId12"/>
    <p:sldId id="268" r:id="rId13"/>
    <p:sldId id="273" r:id="rId14"/>
    <p:sldId id="274" r:id="rId15"/>
    <p:sldId id="275" r:id="rId16"/>
    <p:sldId id="276" r:id="rId17"/>
    <p:sldId id="277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919F7-A451-4A72-A8D3-C48BA4086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0E2DC-7902-41F8-A6BC-DA4DB9EB9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DCCF0-2C9A-4D4B-AA32-D95818C82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0B6F-F450-4063-8C4F-2C4AFE5FFD2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5707E-801F-4AE6-83F7-163C02F40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7182F-0803-49CD-BCD4-D04F4460A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3934-BC03-497C-A520-2F514379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95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67A2-487A-4A00-90A5-D7C9B0FED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E57E9-0566-401B-B54B-C76A85315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4F088-3A13-433E-871C-EAD3058BD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0B6F-F450-4063-8C4F-2C4AFE5FFD2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DED34-8C08-40CA-9B63-92C9F561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1CCF9-F75F-4521-8333-263F442F8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3934-BC03-497C-A520-2F514379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6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518D9C-0035-4135-851F-0FD19FDFE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ADF70-B480-4D00-8644-0914EBF3E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F4827-7E8F-441B-8699-AF9031010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0B6F-F450-4063-8C4F-2C4AFE5FFD2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223AD-EC5A-45F0-8DC0-5D3157216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DE9E6-5E8B-4A57-B5E8-E66F38106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3934-BC03-497C-A520-2F514379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36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26AF0-9F30-41FC-B70C-5FB4031A5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B9AD2-A506-4CFC-828F-CB644273E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EC0B9-138B-441A-A2A1-C8F4C8CB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0B6F-F450-4063-8C4F-2C4AFE5FFD2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047CF-E9A8-42C6-8F84-B03449066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44F97-BA00-4334-A9BC-E523EFE0A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3934-BC03-497C-A520-2F514379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3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23A1-C63A-4525-A6D5-A577B7818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44AA9-D341-4271-9A00-24E90B1CC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21E1F-1189-4041-8E80-57BC578A6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0B6F-F450-4063-8C4F-2C4AFE5FFD2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784DE-E5EA-4270-BDB9-141D24E32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43929-D5A1-4621-B48F-CA54A6E7D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3934-BC03-497C-A520-2F514379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9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AB56-174D-492C-B0BC-29AED491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4FB53-D693-4112-82DC-79FB3426C4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8C06E-9279-42D9-A69E-1EE74E0B0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4D99D-E169-4054-8FC1-928041BA2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0B6F-F450-4063-8C4F-2C4AFE5FFD2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7761A-8081-4C1F-B401-1316CAF17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7169F-E91F-4B0C-8AF7-343059E5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3934-BC03-497C-A520-2F514379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1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702-F248-472E-897B-EE8BC7472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95508-E8A5-4162-A89B-C392FC4E8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07619-05B3-49E4-9158-B2259BD31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C9BFE2-76EA-4F51-A39A-C72CE69A8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8E5094-C4CA-4D36-A2E5-88333F1543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482095-CC5A-4E6F-81D7-70B9AA97B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0B6F-F450-4063-8C4F-2C4AFE5FFD2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C7A78F-6B15-4FAA-B973-CA27D34D8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52D527-6BDC-446F-9C3A-66F02A1F6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3934-BC03-497C-A520-2F514379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4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88D6-8747-4CC3-8BC0-A6F6187B2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42913B-5BA1-45AE-8699-ECCDF3FB0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0B6F-F450-4063-8C4F-2C4AFE5FFD2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075C1-4925-449A-9537-78B1143F8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C0F7A-E2F4-4CC3-B949-8D22A4D1A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3934-BC03-497C-A520-2F514379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7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FC8C8-7C8F-4721-984D-C1801ED9E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0B6F-F450-4063-8C4F-2C4AFE5FFD2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CF8A61-3E4A-4310-BD55-2D290410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30603-868A-40D8-A689-C872B851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3934-BC03-497C-A520-2F514379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0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474C-0866-4994-A18F-784287867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15420-06DE-40D7-AE9A-8232A0BAD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D37322-FEC0-4CFE-9E5C-4BFC71F6D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42D03-9B8E-45D4-A3F8-13BEDDF14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0B6F-F450-4063-8C4F-2C4AFE5FFD2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5C0D4-D4C7-48C0-8182-C948B84DC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60636-0633-4C9B-847C-6F154804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3934-BC03-497C-A520-2F514379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05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6B9B1-9842-451B-A91B-1F433092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218BE5-7670-4415-9FB9-EB016A681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B9F66-F2DC-4CED-A137-4B27D5876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600B2-6459-466A-8859-45A0D52ED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0B6F-F450-4063-8C4F-2C4AFE5FFD2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3EDE0-B9C9-43BA-B4E9-8656A56AA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31E86-DA35-412D-B8F7-517806636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3934-BC03-497C-A520-2F514379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6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597708-5D27-4797-A6B1-8B5B157AF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363B3-BB8B-4DB3-88A5-E2B0FFE9C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45A2E-06CE-4C78-B9D3-DC645B6BA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80B6F-F450-4063-8C4F-2C4AFE5FFD2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13B07-E1E7-4248-B579-87E43189B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8F792-4D7C-4092-A4D9-6B3695F86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C3934-BC03-497C-A520-2F514379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43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2B563A-5FF1-44A5-9D87-B5EA216DCD72}"/>
              </a:ext>
            </a:extLst>
          </p:cNvPr>
          <p:cNvSpPr txBox="1"/>
          <p:nvPr/>
        </p:nvSpPr>
        <p:spPr>
          <a:xfrm>
            <a:off x="2845904" y="2644170"/>
            <a:ext cx="65001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An Answer Set Programming based Approach To Representing and Querying Textual Knowledge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By</a:t>
            </a:r>
          </a:p>
          <a:p>
            <a:pPr algn="ctr"/>
            <a:r>
              <a:rPr lang="en-US" sz="2400" dirty="0"/>
              <a:t>Dhruva Pendharkar</a:t>
            </a:r>
          </a:p>
        </p:txBody>
      </p:sp>
    </p:spTree>
    <p:extLst>
      <p:ext uri="{BB962C8B-B14F-4D97-AF65-F5344CB8AC3E}">
        <p14:creationId xmlns:p14="http://schemas.microsoft.com/office/powerpoint/2010/main" val="2354824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80B4EC-4697-4B4F-87E9-C0E68B2BB033}"/>
              </a:ext>
            </a:extLst>
          </p:cNvPr>
          <p:cNvSpPr txBox="1"/>
          <p:nvPr/>
        </p:nvSpPr>
        <p:spPr>
          <a:xfrm>
            <a:off x="934482" y="2519929"/>
            <a:ext cx="10323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n w="0"/>
              </a:rPr>
              <a:t>Software Development 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FD700-3C32-4235-952A-592B95B5138E}"/>
              </a:ext>
            </a:extLst>
          </p:cNvPr>
          <p:cNvSpPr txBox="1"/>
          <p:nvPr/>
        </p:nvSpPr>
        <p:spPr>
          <a:xfrm>
            <a:off x="5075581" y="3428999"/>
            <a:ext cx="2040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is it built?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46DA07-DFD8-496C-BB69-FD95668F7C67}"/>
              </a:ext>
            </a:extLst>
          </p:cNvPr>
          <p:cNvCxnSpPr/>
          <p:nvPr/>
        </p:nvCxnSpPr>
        <p:spPr>
          <a:xfrm>
            <a:off x="3670852" y="3429000"/>
            <a:ext cx="4611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648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C2198D3-9081-462D-89AA-2AE36F0B965E}"/>
              </a:ext>
            </a:extLst>
          </p:cNvPr>
          <p:cNvSpPr/>
          <p:nvPr/>
        </p:nvSpPr>
        <p:spPr>
          <a:xfrm>
            <a:off x="0" y="0"/>
            <a:ext cx="12192000" cy="13119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0B4EC-4697-4B4F-87E9-C0E68B2BB033}"/>
              </a:ext>
            </a:extLst>
          </p:cNvPr>
          <p:cNvSpPr txBox="1"/>
          <p:nvPr/>
        </p:nvSpPr>
        <p:spPr>
          <a:xfrm>
            <a:off x="2329896" y="305012"/>
            <a:ext cx="7039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bg1"/>
                </a:solidFill>
              </a:rPr>
              <a:t>Test Driven Development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E01FB6-72AF-431F-BA4B-8F487D445B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18699" y="1616977"/>
            <a:ext cx="4661770" cy="44093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8B12FBB-6BE2-441D-A57B-C596FE060615}"/>
              </a:ext>
            </a:extLst>
          </p:cNvPr>
          <p:cNvSpPr txBox="1"/>
          <p:nvPr/>
        </p:nvSpPr>
        <p:spPr>
          <a:xfrm>
            <a:off x="4795410" y="6146642"/>
            <a:ext cx="2108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Development Cycle</a:t>
            </a:r>
          </a:p>
        </p:txBody>
      </p:sp>
    </p:spTree>
    <p:extLst>
      <p:ext uri="{BB962C8B-B14F-4D97-AF65-F5344CB8AC3E}">
        <p14:creationId xmlns:p14="http://schemas.microsoft.com/office/powerpoint/2010/main" val="1295811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80B4EC-4697-4B4F-87E9-C0E68B2BB033}"/>
              </a:ext>
            </a:extLst>
          </p:cNvPr>
          <p:cNvSpPr txBox="1"/>
          <p:nvPr/>
        </p:nvSpPr>
        <p:spPr>
          <a:xfrm>
            <a:off x="934484" y="942921"/>
            <a:ext cx="10323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n w="0"/>
              </a:rPr>
              <a:t>Demo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46DA07-DFD8-496C-BB69-FD95668F7C67}"/>
              </a:ext>
            </a:extLst>
          </p:cNvPr>
          <p:cNvCxnSpPr/>
          <p:nvPr/>
        </p:nvCxnSpPr>
        <p:spPr>
          <a:xfrm>
            <a:off x="3670854" y="1851992"/>
            <a:ext cx="4611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FDB0B06-F270-4F00-8383-EB0ABF97EF01}"/>
              </a:ext>
            </a:extLst>
          </p:cNvPr>
          <p:cNvSpPr/>
          <p:nvPr/>
        </p:nvSpPr>
        <p:spPr>
          <a:xfrm>
            <a:off x="1417984" y="2935718"/>
            <a:ext cx="935603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i="1" dirty="0"/>
              <a:t>“Nikola Tesla (10 July 1856 – 7 January 1943) was a Serbian American inventor, electrical engineer, mechanical engineer, physicist, and futurist best known for Nikola Tesla's contributions to the design of the modern alternating current (AC) electricity supply system.”</a:t>
            </a:r>
          </a:p>
          <a:p>
            <a:pPr algn="just"/>
            <a:endParaRPr lang="en-US" sz="2400" i="1" dirty="0"/>
          </a:p>
          <a:p>
            <a:pPr algn="just"/>
            <a:r>
              <a:rPr lang="en-US" sz="2400" i="1" dirty="0"/>
              <a:t>Q1. When did Tesla die?</a:t>
            </a:r>
          </a:p>
          <a:p>
            <a:pPr algn="just"/>
            <a:r>
              <a:rPr lang="en-US" sz="2400" i="1"/>
              <a:t>Q2. </a:t>
            </a:r>
            <a:r>
              <a:rPr lang="en-US" sz="2400" i="1" dirty="0"/>
              <a:t>Who was Nikola Tesla?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52C7AE-85A3-4CC4-B484-097E1CCDB923}"/>
              </a:ext>
            </a:extLst>
          </p:cNvPr>
          <p:cNvSpPr txBox="1"/>
          <p:nvPr/>
        </p:nvSpPr>
        <p:spPr>
          <a:xfrm>
            <a:off x="4905374" y="2237844"/>
            <a:ext cx="2381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Sample Article</a:t>
            </a:r>
            <a:endParaRPr lang="en-US" sz="3600" i="1" dirty="0">
              <a:ln w="0"/>
            </a:endParaRPr>
          </a:p>
        </p:txBody>
      </p:sp>
    </p:spTree>
    <p:extLst>
      <p:ext uri="{BB962C8B-B14F-4D97-AF65-F5344CB8AC3E}">
        <p14:creationId xmlns:p14="http://schemas.microsoft.com/office/powerpoint/2010/main" val="1490678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80B4EC-4697-4B4F-87E9-C0E68B2BB033}"/>
              </a:ext>
            </a:extLst>
          </p:cNvPr>
          <p:cNvSpPr txBox="1"/>
          <p:nvPr/>
        </p:nvSpPr>
        <p:spPr>
          <a:xfrm>
            <a:off x="934482" y="2519929"/>
            <a:ext cx="10323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n w="0"/>
              </a:rPr>
              <a:t>Answer Set Programming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FD700-3C32-4235-952A-592B95B5138E}"/>
              </a:ext>
            </a:extLst>
          </p:cNvPr>
          <p:cNvSpPr txBox="1"/>
          <p:nvPr/>
        </p:nvSpPr>
        <p:spPr>
          <a:xfrm>
            <a:off x="5075581" y="3428999"/>
            <a:ext cx="2040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ASP?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46DA07-DFD8-496C-BB69-FD95668F7C67}"/>
              </a:ext>
            </a:extLst>
          </p:cNvPr>
          <p:cNvCxnSpPr/>
          <p:nvPr/>
        </p:nvCxnSpPr>
        <p:spPr>
          <a:xfrm>
            <a:off x="3670852" y="3429000"/>
            <a:ext cx="4611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503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C2198D3-9081-462D-89AA-2AE36F0B965E}"/>
              </a:ext>
            </a:extLst>
          </p:cNvPr>
          <p:cNvSpPr/>
          <p:nvPr/>
        </p:nvSpPr>
        <p:spPr>
          <a:xfrm>
            <a:off x="0" y="0"/>
            <a:ext cx="12192000" cy="13119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0B4EC-4697-4B4F-87E9-C0E68B2BB033}"/>
              </a:ext>
            </a:extLst>
          </p:cNvPr>
          <p:cNvSpPr txBox="1"/>
          <p:nvPr/>
        </p:nvSpPr>
        <p:spPr>
          <a:xfrm>
            <a:off x="3484081" y="332816"/>
            <a:ext cx="5223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Answer Set Programming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B5737A-B1B9-458B-BF3D-13FCDF18D397}"/>
              </a:ext>
            </a:extLst>
          </p:cNvPr>
          <p:cNvSpPr txBox="1"/>
          <p:nvPr/>
        </p:nvSpPr>
        <p:spPr>
          <a:xfrm>
            <a:off x="549809" y="1644781"/>
            <a:ext cx="1101933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en-US" sz="2400" dirty="0"/>
              <a:t>Answer-Set Programming is a </a:t>
            </a:r>
            <a:r>
              <a:rPr lang="en-US" sz="2400" dirty="0">
                <a:solidFill>
                  <a:srgbClr val="FF0000"/>
                </a:solidFill>
              </a:rPr>
              <a:t>declarative problem-solving paradigm</a:t>
            </a:r>
            <a:r>
              <a:rPr lang="en-US" sz="2400" dirty="0"/>
              <a:t> that uses non-monotonic reasoning and logic programming.</a:t>
            </a:r>
          </a:p>
          <a:p>
            <a:pPr marL="285750" indent="-285750" algn="just">
              <a:spcBef>
                <a:spcPts val="1200"/>
              </a:spcBef>
              <a:buFontTx/>
              <a:buChar char="-"/>
            </a:pPr>
            <a:r>
              <a:rPr lang="en-US" sz="2400" dirty="0"/>
              <a:t>It is used in tasks such as modeling reasoning agents, non-monotonic inferences, common sense reasoning, planning problems, constraint satisfaction problem and so on.</a:t>
            </a:r>
          </a:p>
          <a:p>
            <a:pPr marL="285750" indent="-285750" algn="just">
              <a:spcBef>
                <a:spcPts val="1200"/>
              </a:spcBef>
              <a:buFontTx/>
              <a:buChar char="-"/>
            </a:pPr>
            <a:r>
              <a:rPr lang="en-US" sz="2400" dirty="0"/>
              <a:t>An answer set program is a </a:t>
            </a:r>
            <a:r>
              <a:rPr lang="en-US" sz="2400" dirty="0">
                <a:solidFill>
                  <a:srgbClr val="FF0000"/>
                </a:solidFill>
              </a:rPr>
              <a:t>collection of statements</a:t>
            </a:r>
            <a:r>
              <a:rPr lang="en-US" sz="2400" dirty="0"/>
              <a:t> that describe the objects of a domain and model relations between them.</a:t>
            </a:r>
          </a:p>
          <a:p>
            <a:pPr marL="285750" indent="-285750" algn="just">
              <a:spcBef>
                <a:spcPts val="1200"/>
              </a:spcBef>
              <a:buFontTx/>
              <a:buChar char="-"/>
            </a:pPr>
            <a:r>
              <a:rPr lang="en-US" sz="2400" dirty="0"/>
              <a:t>The semantics of an ASP Program defines a set of possible beliefs that an agent has associated with the program called the </a:t>
            </a:r>
            <a:r>
              <a:rPr lang="en-US" sz="2400" i="1" dirty="0">
                <a:solidFill>
                  <a:srgbClr val="FF0000"/>
                </a:solidFill>
              </a:rPr>
              <a:t>answer set</a:t>
            </a:r>
            <a:r>
              <a:rPr lang="en-US" sz="2400" dirty="0"/>
              <a:t> of the program</a:t>
            </a:r>
          </a:p>
          <a:p>
            <a:pPr marL="285750" indent="-285750" algn="just">
              <a:spcBef>
                <a:spcPts val="1200"/>
              </a:spcBef>
              <a:buFontTx/>
              <a:buChar char="-"/>
            </a:pPr>
            <a:r>
              <a:rPr lang="en-US" sz="2400" dirty="0"/>
              <a:t>The basic constituents of an ASP program are the </a:t>
            </a:r>
            <a:r>
              <a:rPr lang="en-US" sz="2400" dirty="0">
                <a:solidFill>
                  <a:srgbClr val="FF0000"/>
                </a:solidFill>
              </a:rPr>
              <a:t>rules, facts and constraints that describe the problem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6860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C2198D3-9081-462D-89AA-2AE36F0B965E}"/>
              </a:ext>
            </a:extLst>
          </p:cNvPr>
          <p:cNvSpPr/>
          <p:nvPr/>
        </p:nvSpPr>
        <p:spPr>
          <a:xfrm>
            <a:off x="0" y="0"/>
            <a:ext cx="12192000" cy="13119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0B4EC-4697-4B4F-87E9-C0E68B2BB033}"/>
              </a:ext>
            </a:extLst>
          </p:cNvPr>
          <p:cNvSpPr txBox="1"/>
          <p:nvPr/>
        </p:nvSpPr>
        <p:spPr>
          <a:xfrm>
            <a:off x="5346632" y="332816"/>
            <a:ext cx="1498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1078965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C2198D3-9081-462D-89AA-2AE36F0B965E}"/>
              </a:ext>
            </a:extLst>
          </p:cNvPr>
          <p:cNvSpPr/>
          <p:nvPr/>
        </p:nvSpPr>
        <p:spPr>
          <a:xfrm>
            <a:off x="0" y="0"/>
            <a:ext cx="12192000" cy="13119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0B4EC-4697-4B4F-87E9-C0E68B2BB033}"/>
              </a:ext>
            </a:extLst>
          </p:cNvPr>
          <p:cNvSpPr txBox="1"/>
          <p:nvPr/>
        </p:nvSpPr>
        <p:spPr>
          <a:xfrm>
            <a:off x="4958927" y="332816"/>
            <a:ext cx="2201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Semantics</a:t>
            </a:r>
          </a:p>
        </p:txBody>
      </p:sp>
    </p:spTree>
    <p:extLst>
      <p:ext uri="{BB962C8B-B14F-4D97-AF65-F5344CB8AC3E}">
        <p14:creationId xmlns:p14="http://schemas.microsoft.com/office/powerpoint/2010/main" val="179956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C2198D3-9081-462D-89AA-2AE36F0B965E}"/>
              </a:ext>
            </a:extLst>
          </p:cNvPr>
          <p:cNvSpPr/>
          <p:nvPr/>
        </p:nvSpPr>
        <p:spPr>
          <a:xfrm>
            <a:off x="0" y="0"/>
            <a:ext cx="12192000" cy="13119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0B4EC-4697-4B4F-87E9-C0E68B2BB033}"/>
              </a:ext>
            </a:extLst>
          </p:cNvPr>
          <p:cNvSpPr txBox="1"/>
          <p:nvPr/>
        </p:nvSpPr>
        <p:spPr>
          <a:xfrm>
            <a:off x="4299710" y="332816"/>
            <a:ext cx="3592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Default Reasoning</a:t>
            </a:r>
          </a:p>
        </p:txBody>
      </p:sp>
    </p:spTree>
    <p:extLst>
      <p:ext uri="{BB962C8B-B14F-4D97-AF65-F5344CB8AC3E}">
        <p14:creationId xmlns:p14="http://schemas.microsoft.com/office/powerpoint/2010/main" val="1378590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80B4EC-4697-4B4F-87E9-C0E68B2BB033}"/>
              </a:ext>
            </a:extLst>
          </p:cNvPr>
          <p:cNvSpPr txBox="1"/>
          <p:nvPr/>
        </p:nvSpPr>
        <p:spPr>
          <a:xfrm>
            <a:off x="934482" y="2519929"/>
            <a:ext cx="10323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n w="0"/>
              </a:rPr>
              <a:t>Natural Language Resources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FD700-3C32-4235-952A-592B95B5138E}"/>
              </a:ext>
            </a:extLst>
          </p:cNvPr>
          <p:cNvSpPr txBox="1"/>
          <p:nvPr/>
        </p:nvSpPr>
        <p:spPr>
          <a:xfrm>
            <a:off x="4214189" y="3443259"/>
            <a:ext cx="4068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NLP tools were used?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46DA07-DFD8-496C-BB69-FD95668F7C67}"/>
              </a:ext>
            </a:extLst>
          </p:cNvPr>
          <p:cNvCxnSpPr/>
          <p:nvPr/>
        </p:nvCxnSpPr>
        <p:spPr>
          <a:xfrm>
            <a:off x="3670852" y="3429000"/>
            <a:ext cx="4611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984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C2198D3-9081-462D-89AA-2AE36F0B965E}"/>
              </a:ext>
            </a:extLst>
          </p:cNvPr>
          <p:cNvSpPr/>
          <p:nvPr/>
        </p:nvSpPr>
        <p:spPr>
          <a:xfrm>
            <a:off x="0" y="0"/>
            <a:ext cx="12192000" cy="13119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0B4EC-4697-4B4F-87E9-C0E68B2BB033}"/>
              </a:ext>
            </a:extLst>
          </p:cNvPr>
          <p:cNvSpPr txBox="1"/>
          <p:nvPr/>
        </p:nvSpPr>
        <p:spPr>
          <a:xfrm>
            <a:off x="3484081" y="332816"/>
            <a:ext cx="5223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Stanford Core NLP Toolset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B5737A-B1B9-458B-BF3D-13FCDF18D397}"/>
              </a:ext>
            </a:extLst>
          </p:cNvPr>
          <p:cNvSpPr txBox="1"/>
          <p:nvPr/>
        </p:nvSpPr>
        <p:spPr>
          <a:xfrm>
            <a:off x="536558" y="1827843"/>
            <a:ext cx="55594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Stanford Dependency Parser</a:t>
            </a:r>
          </a:p>
          <a:p>
            <a:pPr marL="285750" indent="-285750" algn="just">
              <a:spcBef>
                <a:spcPts val="1200"/>
              </a:spcBef>
              <a:buFontTx/>
              <a:buChar char="-"/>
            </a:pPr>
            <a:r>
              <a:rPr lang="en-US" dirty="0"/>
              <a:t>A dependency parser analyses the grammatical structure of a sentence and returns a set of relations between different words of the sentence.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49BEB5-404A-4252-8D84-B9F34B86B1E7}"/>
              </a:ext>
            </a:extLst>
          </p:cNvPr>
          <p:cNvSpPr/>
          <p:nvPr/>
        </p:nvSpPr>
        <p:spPr>
          <a:xfrm>
            <a:off x="536558" y="3725158"/>
            <a:ext cx="4107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ea typeface="Calibri" panose="020F0502020204030204" pitchFamily="34" charset="0"/>
              </a:rPr>
              <a:t>Example:</a:t>
            </a:r>
            <a:r>
              <a:rPr lang="en-US" sz="2400" dirty="0">
                <a:ea typeface="Calibri" panose="020F0502020204030204" pitchFamily="34" charset="0"/>
              </a:rPr>
              <a:t> </a:t>
            </a:r>
            <a:r>
              <a:rPr lang="en-US" dirty="0">
                <a:ea typeface="Calibri" panose="020F0502020204030204" pitchFamily="34" charset="0"/>
              </a:rPr>
              <a:t>“John gave Mary the book.”.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7DCC57-A264-4C13-9494-AA679DBAFD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6558" y="4637588"/>
            <a:ext cx="5314073" cy="12080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BE28EF9-7551-4D2F-828F-B4FDD4C8663A}"/>
              </a:ext>
            </a:extLst>
          </p:cNvPr>
          <p:cNvSpPr/>
          <p:nvPr/>
        </p:nvSpPr>
        <p:spPr>
          <a:xfrm>
            <a:off x="6891130" y="1827843"/>
            <a:ext cx="3233530" cy="371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2400" i="1" dirty="0"/>
              <a:t>Dependency Relations :</a:t>
            </a:r>
          </a:p>
          <a:p>
            <a:pPr algn="just">
              <a:spcBef>
                <a:spcPts val="1200"/>
              </a:spcBef>
              <a:spcAft>
                <a:spcPts val="800"/>
              </a:spcAft>
            </a:pPr>
            <a:r>
              <a:rPr lang="en-US" i="1" dirty="0"/>
              <a:t>root(ROOT-0, gave-2) </a:t>
            </a:r>
          </a:p>
          <a:p>
            <a:pPr algn="just">
              <a:spcBef>
                <a:spcPts val="1200"/>
              </a:spcBef>
              <a:spcAft>
                <a:spcPts val="800"/>
              </a:spcAft>
            </a:pPr>
            <a:r>
              <a:rPr lang="en-US" i="1" dirty="0"/>
              <a:t>nsubj(gave-2, John-1) </a:t>
            </a:r>
          </a:p>
          <a:p>
            <a:pPr algn="just">
              <a:spcBef>
                <a:spcPts val="1200"/>
              </a:spcBef>
              <a:spcAft>
                <a:spcPts val="800"/>
              </a:spcAft>
            </a:pPr>
            <a:r>
              <a:rPr lang="en-US" i="1" dirty="0"/>
              <a:t>dobj(gave-2, book-5) </a:t>
            </a:r>
          </a:p>
          <a:p>
            <a:pPr algn="just">
              <a:spcBef>
                <a:spcPts val="1200"/>
              </a:spcBef>
              <a:spcAft>
                <a:spcPts val="800"/>
              </a:spcAft>
            </a:pPr>
            <a:r>
              <a:rPr lang="en-US" i="1" dirty="0" err="1"/>
              <a:t>iobj</a:t>
            </a:r>
            <a:r>
              <a:rPr lang="en-US" i="1" dirty="0"/>
              <a:t> (gave-2, Mary-3)</a:t>
            </a:r>
          </a:p>
          <a:p>
            <a:pPr algn="just">
              <a:spcBef>
                <a:spcPts val="1200"/>
              </a:spcBef>
              <a:spcAft>
                <a:spcPts val="800"/>
              </a:spcAft>
            </a:pPr>
            <a:r>
              <a:rPr lang="en-US" i="1" dirty="0"/>
              <a:t>det(book-5, the-4)</a:t>
            </a:r>
          </a:p>
          <a:p>
            <a:pPr algn="just">
              <a:spcBef>
                <a:spcPts val="1200"/>
              </a:spcBef>
              <a:spcAft>
                <a:spcPts val="800"/>
              </a:spcAft>
            </a:pPr>
            <a:r>
              <a:rPr lang="en-US" i="1" dirty="0" err="1"/>
              <a:t>punct</a:t>
            </a:r>
            <a:r>
              <a:rPr lang="en-US" i="1" dirty="0"/>
              <a:t>(gave-4, .-6)</a:t>
            </a:r>
          </a:p>
        </p:txBody>
      </p:sp>
    </p:spTree>
    <p:extLst>
      <p:ext uri="{BB962C8B-B14F-4D97-AF65-F5344CB8AC3E}">
        <p14:creationId xmlns:p14="http://schemas.microsoft.com/office/powerpoint/2010/main" val="199469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CF0F65-1789-4DC1-8DF3-A03984F6309E}"/>
              </a:ext>
            </a:extLst>
          </p:cNvPr>
          <p:cNvSpPr txBox="1"/>
          <p:nvPr/>
        </p:nvSpPr>
        <p:spPr>
          <a:xfrm>
            <a:off x="324677" y="1644781"/>
            <a:ext cx="11542644" cy="526297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/>
              <a:t>Motivation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/>
              <a:t>System Architecture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/>
              <a:t>Software Development Approach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/>
              <a:t>Demo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/>
              <a:t>Answer Set Programming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/>
              <a:t>NLP Resources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28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7. Knowledge Representation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8. Other Knowledge Sources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9. Query Generation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10. Applications in Question Answering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11. Future Work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12. Conclusion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2198D3-9081-462D-89AA-2AE36F0B965E}"/>
              </a:ext>
            </a:extLst>
          </p:cNvPr>
          <p:cNvSpPr/>
          <p:nvPr/>
        </p:nvSpPr>
        <p:spPr>
          <a:xfrm>
            <a:off x="0" y="0"/>
            <a:ext cx="12192000" cy="13119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0B4EC-4697-4B4F-87E9-C0E68B2BB033}"/>
              </a:ext>
            </a:extLst>
          </p:cNvPr>
          <p:cNvSpPr txBox="1"/>
          <p:nvPr/>
        </p:nvSpPr>
        <p:spPr>
          <a:xfrm>
            <a:off x="4909063" y="332816"/>
            <a:ext cx="1742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bg1"/>
                </a:solidFill>
              </a:rPr>
              <a:t>Outline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ED7B3E9-5817-4BA7-9BB6-6CE1E6E74E59}"/>
              </a:ext>
            </a:extLst>
          </p:cNvPr>
          <p:cNvCxnSpPr>
            <a:cxnSpLocks/>
          </p:cNvCxnSpPr>
          <p:nvPr/>
        </p:nvCxnSpPr>
        <p:spPr>
          <a:xfrm>
            <a:off x="5780394" y="1311965"/>
            <a:ext cx="0" cy="5546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982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C2198D3-9081-462D-89AA-2AE36F0B965E}"/>
              </a:ext>
            </a:extLst>
          </p:cNvPr>
          <p:cNvSpPr/>
          <p:nvPr/>
        </p:nvSpPr>
        <p:spPr>
          <a:xfrm>
            <a:off x="0" y="0"/>
            <a:ext cx="12192000" cy="13119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0B4EC-4697-4B4F-87E9-C0E68B2BB033}"/>
              </a:ext>
            </a:extLst>
          </p:cNvPr>
          <p:cNvSpPr txBox="1"/>
          <p:nvPr/>
        </p:nvSpPr>
        <p:spPr>
          <a:xfrm>
            <a:off x="3484081" y="332816"/>
            <a:ext cx="5223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Stanford Core NLP Toolset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B5737A-B1B9-458B-BF3D-13FCDF18D397}"/>
              </a:ext>
            </a:extLst>
          </p:cNvPr>
          <p:cNvSpPr txBox="1"/>
          <p:nvPr/>
        </p:nvSpPr>
        <p:spPr>
          <a:xfrm>
            <a:off x="536558" y="1827843"/>
            <a:ext cx="55594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Parts of Speech Tagger</a:t>
            </a:r>
          </a:p>
          <a:p>
            <a:pPr marL="285750" indent="-285750" algn="just">
              <a:spcBef>
                <a:spcPts val="1200"/>
              </a:spcBef>
              <a:buFontTx/>
              <a:buChar char="-"/>
            </a:pPr>
            <a:r>
              <a:rPr lang="en-US" dirty="0"/>
              <a:t>A Parts of Speech Tagger is responsible for assigning parts of speech to words in a sentence. </a:t>
            </a:r>
          </a:p>
          <a:p>
            <a:pPr marL="285750" indent="-285750" algn="just">
              <a:spcBef>
                <a:spcPts val="1200"/>
              </a:spcBef>
              <a:buFontTx/>
              <a:buChar char="-"/>
            </a:pPr>
            <a:r>
              <a:rPr lang="en-US" dirty="0"/>
              <a:t>The English language has eight parts of speech: noun, verb, pronoun, preposition, adverb, conjunction, particle, and article. </a:t>
            </a:r>
          </a:p>
          <a:p>
            <a:pPr marL="285750" indent="-285750" algn="just">
              <a:spcBef>
                <a:spcPts val="1200"/>
              </a:spcBef>
              <a:buFontTx/>
              <a:buChar char="-"/>
            </a:pPr>
            <a:r>
              <a:rPr lang="en-US" dirty="0"/>
              <a:t>The English tagger in the Stanford POS Tagger uses the Penn Treebank tag set.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49BEB5-404A-4252-8D84-B9F34B86B1E7}"/>
              </a:ext>
            </a:extLst>
          </p:cNvPr>
          <p:cNvSpPr/>
          <p:nvPr/>
        </p:nvSpPr>
        <p:spPr>
          <a:xfrm>
            <a:off x="6963862" y="1932445"/>
            <a:ext cx="4107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ea typeface="Calibri" panose="020F0502020204030204" pitchFamily="34" charset="0"/>
              </a:rPr>
              <a:t>Example:</a:t>
            </a:r>
            <a:r>
              <a:rPr lang="en-US" sz="2400" dirty="0">
                <a:ea typeface="Calibri" panose="020F0502020204030204" pitchFamily="34" charset="0"/>
              </a:rPr>
              <a:t> </a:t>
            </a:r>
            <a:r>
              <a:rPr lang="en-US" dirty="0">
                <a:ea typeface="Calibri" panose="020F0502020204030204" pitchFamily="34" charset="0"/>
              </a:rPr>
              <a:t>“John gave Mary the book.”.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C29DB8-02DA-4D72-AF15-2E083708F2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63862" y="2726928"/>
            <a:ext cx="3955923" cy="7460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EDD9A3-C1EE-41CF-A7D1-8BC40F886006}"/>
              </a:ext>
            </a:extLst>
          </p:cNvPr>
          <p:cNvSpPr txBox="1"/>
          <p:nvPr/>
        </p:nvSpPr>
        <p:spPr>
          <a:xfrm>
            <a:off x="6963862" y="3805788"/>
            <a:ext cx="33860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Penn Treebank Tag Set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NNP </a:t>
            </a:r>
            <a:r>
              <a:rPr lang="en-US" sz="2000" dirty="0">
                <a:sym typeface="Wingdings" panose="05000000000000000000" pitchFamily="2" charset="2"/>
              </a:rPr>
              <a:t>: Proper Noun, Singular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VBD </a:t>
            </a:r>
            <a:r>
              <a:rPr lang="en-US" sz="2000" dirty="0">
                <a:solidFill>
                  <a:prstClr val="black"/>
                </a:solidFill>
                <a:sym typeface="Wingdings" panose="05000000000000000000" pitchFamily="2" charset="2"/>
              </a:rPr>
              <a:t>: Verb, Past tense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DT    </a:t>
            </a:r>
            <a:r>
              <a:rPr lang="en-US" sz="2000" dirty="0">
                <a:solidFill>
                  <a:prstClr val="black"/>
                </a:solidFill>
                <a:sym typeface="Wingdings" panose="05000000000000000000" pitchFamily="2" charset="2"/>
              </a:rPr>
              <a:t>: Determiner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NN   </a:t>
            </a:r>
            <a:r>
              <a:rPr lang="en-US" sz="2000" dirty="0">
                <a:solidFill>
                  <a:prstClr val="black"/>
                </a:solidFill>
                <a:sym typeface="Wingdings" panose="05000000000000000000" pitchFamily="2" charset="2"/>
              </a:rPr>
              <a:t>: Noun, Singular or Mass</a:t>
            </a:r>
          </a:p>
          <a:p>
            <a:pPr lvl="0"/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5384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C2198D3-9081-462D-89AA-2AE36F0B965E}"/>
              </a:ext>
            </a:extLst>
          </p:cNvPr>
          <p:cNvSpPr/>
          <p:nvPr/>
        </p:nvSpPr>
        <p:spPr>
          <a:xfrm>
            <a:off x="0" y="0"/>
            <a:ext cx="12192000" cy="13119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0B4EC-4697-4B4F-87E9-C0E68B2BB033}"/>
              </a:ext>
            </a:extLst>
          </p:cNvPr>
          <p:cNvSpPr txBox="1"/>
          <p:nvPr/>
        </p:nvSpPr>
        <p:spPr>
          <a:xfrm>
            <a:off x="3484081" y="332816"/>
            <a:ext cx="5223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Stanford Core NLP Toolset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B5737A-B1B9-458B-BF3D-13FCDF18D397}"/>
              </a:ext>
            </a:extLst>
          </p:cNvPr>
          <p:cNvSpPr txBox="1"/>
          <p:nvPr/>
        </p:nvSpPr>
        <p:spPr>
          <a:xfrm>
            <a:off x="536558" y="1827843"/>
            <a:ext cx="601001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Named Entity Recognizer</a:t>
            </a:r>
          </a:p>
          <a:p>
            <a:pPr marL="285750" indent="-285750" algn="just">
              <a:spcBef>
                <a:spcPts val="1200"/>
              </a:spcBef>
              <a:buFontTx/>
              <a:buChar char="-"/>
            </a:pPr>
            <a:r>
              <a:rPr lang="en-US" dirty="0"/>
              <a:t>A Named Entity Recognizer is a module used to label a sequence of words in a sentence with predefined tags of Named Entities</a:t>
            </a:r>
          </a:p>
          <a:p>
            <a:pPr marL="285750" indent="-285750" algn="just">
              <a:spcBef>
                <a:spcPts val="1200"/>
              </a:spcBef>
              <a:buFontTx/>
              <a:buChar char="-"/>
            </a:pPr>
            <a:r>
              <a:rPr lang="en-US" dirty="0"/>
              <a:t>Named Entities are names of things, such as person, company, organization, locations, cities and many more.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49BEB5-404A-4252-8D84-B9F34B86B1E7}"/>
              </a:ext>
            </a:extLst>
          </p:cNvPr>
          <p:cNvSpPr/>
          <p:nvPr/>
        </p:nvSpPr>
        <p:spPr>
          <a:xfrm>
            <a:off x="536558" y="4221979"/>
            <a:ext cx="5269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ea typeface="Calibri" panose="020F0502020204030204" pitchFamily="34" charset="0"/>
              </a:rPr>
              <a:t>Example:</a:t>
            </a:r>
            <a:r>
              <a:rPr lang="en-US" sz="2400" dirty="0">
                <a:ea typeface="Calibri" panose="020F0502020204030204" pitchFamily="34" charset="0"/>
              </a:rPr>
              <a:t> </a:t>
            </a:r>
            <a:r>
              <a:rPr lang="en-US" dirty="0">
                <a:ea typeface="Calibri" panose="020F0502020204030204" pitchFamily="34" charset="0"/>
              </a:rPr>
              <a:t>“John, who works at UTD, lives in Dallas.”.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24AD3F-7224-4791-8D39-588E691BF5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6558" y="4923344"/>
            <a:ext cx="7309535" cy="74604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8236857-F823-4A91-AA06-08C0735D0FCB}"/>
              </a:ext>
            </a:extLst>
          </p:cNvPr>
          <p:cNvSpPr/>
          <p:nvPr/>
        </p:nvSpPr>
        <p:spPr>
          <a:xfrm>
            <a:off x="6771861" y="2306509"/>
            <a:ext cx="52611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en-US" dirty="0"/>
              <a:t>The various training models for the Stanford Named Entity Tagger are given as follows:</a:t>
            </a:r>
          </a:p>
          <a:p>
            <a:pPr lvl="0"/>
            <a:r>
              <a:rPr lang="en-US" dirty="0"/>
              <a:t>	3 class: </a:t>
            </a:r>
            <a:r>
              <a:rPr lang="en-US" i="1" dirty="0"/>
              <a:t>LOCATION</a:t>
            </a:r>
            <a:r>
              <a:rPr lang="en-US" dirty="0"/>
              <a:t>, </a:t>
            </a:r>
            <a:r>
              <a:rPr lang="en-US" i="1" dirty="0"/>
              <a:t>PERSON</a:t>
            </a:r>
            <a:r>
              <a:rPr lang="en-US" dirty="0"/>
              <a:t>, </a:t>
            </a:r>
            <a:r>
              <a:rPr lang="en-US" i="1" dirty="0"/>
              <a:t>ORGANIZATION</a:t>
            </a:r>
            <a:endParaRPr lang="en-US" dirty="0"/>
          </a:p>
          <a:p>
            <a:pPr lvl="0"/>
            <a:r>
              <a:rPr lang="en-US" dirty="0"/>
              <a:t>	4 class: </a:t>
            </a:r>
            <a:r>
              <a:rPr lang="en-US" i="1" dirty="0"/>
              <a:t>LOCATION</a:t>
            </a:r>
            <a:r>
              <a:rPr lang="en-US" dirty="0"/>
              <a:t>, </a:t>
            </a:r>
            <a:r>
              <a:rPr lang="en-US" i="1" dirty="0"/>
              <a:t>PERSON</a:t>
            </a:r>
            <a:r>
              <a:rPr lang="en-US" dirty="0"/>
              <a:t>, </a:t>
            </a:r>
            <a:r>
              <a:rPr lang="en-US" i="1" dirty="0"/>
              <a:t>ORGANIZATION, 	MISC</a:t>
            </a:r>
            <a:endParaRPr lang="en-US" dirty="0"/>
          </a:p>
          <a:p>
            <a:r>
              <a:rPr lang="en-US" dirty="0"/>
              <a:t>	7 class: </a:t>
            </a:r>
            <a:r>
              <a:rPr lang="en-US" i="1" dirty="0"/>
              <a:t>LOCATION</a:t>
            </a:r>
            <a:r>
              <a:rPr lang="en-US" dirty="0"/>
              <a:t>, </a:t>
            </a:r>
            <a:r>
              <a:rPr lang="en-US" i="1" dirty="0"/>
              <a:t>PERSON</a:t>
            </a:r>
            <a:r>
              <a:rPr lang="en-US" dirty="0"/>
              <a:t>, </a:t>
            </a:r>
            <a:r>
              <a:rPr lang="en-US" i="1" dirty="0"/>
              <a:t>ORGANIZATION, 	MONEY, PERCENT, DATE,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87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80B4EC-4697-4B4F-87E9-C0E68B2BB033}"/>
              </a:ext>
            </a:extLst>
          </p:cNvPr>
          <p:cNvSpPr txBox="1"/>
          <p:nvPr/>
        </p:nvSpPr>
        <p:spPr>
          <a:xfrm>
            <a:off x="3433141" y="2505670"/>
            <a:ext cx="5325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n w="0"/>
              </a:rPr>
              <a:t>Motivation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FD700-3C32-4235-952A-592B95B5138E}"/>
              </a:ext>
            </a:extLst>
          </p:cNvPr>
          <p:cNvSpPr txBox="1"/>
          <p:nvPr/>
        </p:nvSpPr>
        <p:spPr>
          <a:xfrm>
            <a:off x="4883425" y="3436777"/>
            <a:ext cx="2186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Why this topic?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46DA07-DFD8-496C-BB69-FD95668F7C67}"/>
              </a:ext>
            </a:extLst>
          </p:cNvPr>
          <p:cNvCxnSpPr/>
          <p:nvPr/>
        </p:nvCxnSpPr>
        <p:spPr>
          <a:xfrm>
            <a:off x="3670852" y="3429000"/>
            <a:ext cx="4611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070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C2198D3-9081-462D-89AA-2AE36F0B965E}"/>
              </a:ext>
            </a:extLst>
          </p:cNvPr>
          <p:cNvSpPr/>
          <p:nvPr/>
        </p:nvSpPr>
        <p:spPr>
          <a:xfrm>
            <a:off x="0" y="0"/>
            <a:ext cx="12192000" cy="13119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0B4EC-4697-4B4F-87E9-C0E68B2BB033}"/>
              </a:ext>
            </a:extLst>
          </p:cNvPr>
          <p:cNvSpPr txBox="1"/>
          <p:nvPr/>
        </p:nvSpPr>
        <p:spPr>
          <a:xfrm>
            <a:off x="4951343" y="332816"/>
            <a:ext cx="2289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bg1"/>
                </a:solidFill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4182570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80B4EC-4697-4B4F-87E9-C0E68B2BB033}"/>
              </a:ext>
            </a:extLst>
          </p:cNvPr>
          <p:cNvSpPr txBox="1"/>
          <p:nvPr/>
        </p:nvSpPr>
        <p:spPr>
          <a:xfrm>
            <a:off x="2823126" y="2505669"/>
            <a:ext cx="6545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n w="0"/>
              </a:rPr>
              <a:t>System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FD700-3C32-4235-952A-592B95B5138E}"/>
              </a:ext>
            </a:extLst>
          </p:cNvPr>
          <p:cNvSpPr txBox="1"/>
          <p:nvPr/>
        </p:nvSpPr>
        <p:spPr>
          <a:xfrm>
            <a:off x="4240694" y="3438937"/>
            <a:ext cx="3710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makes up the system?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46DA07-DFD8-496C-BB69-FD95668F7C67}"/>
              </a:ext>
            </a:extLst>
          </p:cNvPr>
          <p:cNvCxnSpPr/>
          <p:nvPr/>
        </p:nvCxnSpPr>
        <p:spPr>
          <a:xfrm>
            <a:off x="3670852" y="3429000"/>
            <a:ext cx="4611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370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C2198D3-9081-462D-89AA-2AE36F0B965E}"/>
              </a:ext>
            </a:extLst>
          </p:cNvPr>
          <p:cNvSpPr/>
          <p:nvPr/>
        </p:nvSpPr>
        <p:spPr>
          <a:xfrm>
            <a:off x="0" y="0"/>
            <a:ext cx="12192000" cy="13119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0B4EC-4697-4B4F-87E9-C0E68B2BB033}"/>
              </a:ext>
            </a:extLst>
          </p:cNvPr>
          <p:cNvSpPr txBox="1"/>
          <p:nvPr/>
        </p:nvSpPr>
        <p:spPr>
          <a:xfrm>
            <a:off x="3257569" y="332816"/>
            <a:ext cx="5184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Components of the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3C1EDB-FD6B-429A-811C-1A13A0EA34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43503" y="1621973"/>
            <a:ext cx="6191634" cy="45109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FE8FCA-F589-4F34-A595-1D9A02B32084}"/>
              </a:ext>
            </a:extLst>
          </p:cNvPr>
          <p:cNvSpPr txBox="1"/>
          <p:nvPr/>
        </p:nvSpPr>
        <p:spPr>
          <a:xfrm>
            <a:off x="477078" y="1984640"/>
            <a:ext cx="35756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514350" indent="-514350">
              <a:buAutoNum type="alphaLcPeriod"/>
            </a:pPr>
            <a:r>
              <a:rPr lang="en-US" sz="2400" dirty="0"/>
              <a:t>Common Resources Framework</a:t>
            </a:r>
          </a:p>
          <a:p>
            <a:pPr marL="514350" indent="-514350">
              <a:buAutoNum type="alphaLcPeriod"/>
            </a:pPr>
            <a:endParaRPr lang="en-US" sz="2400" dirty="0"/>
          </a:p>
          <a:p>
            <a:pPr marL="514350" indent="-514350">
              <a:buAutoNum type="alphaLcPeriod"/>
            </a:pPr>
            <a:r>
              <a:rPr lang="en-US" sz="2400" dirty="0"/>
              <a:t>Knowledge Generation System</a:t>
            </a:r>
          </a:p>
          <a:p>
            <a:pPr marL="514350" indent="-514350">
              <a:buAutoNum type="alphaLcPeriod"/>
            </a:pPr>
            <a:endParaRPr lang="en-US" sz="2400" dirty="0"/>
          </a:p>
          <a:p>
            <a:pPr marL="514350" indent="-514350">
              <a:buAutoNum type="alphaLcPeriod"/>
            </a:pPr>
            <a:r>
              <a:rPr lang="en-US" sz="2400" dirty="0"/>
              <a:t>Query Generation System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3B7689-378F-499D-A867-CF525986DFE7}"/>
              </a:ext>
            </a:extLst>
          </p:cNvPr>
          <p:cNvSpPr txBox="1"/>
          <p:nvPr/>
        </p:nvSpPr>
        <p:spPr>
          <a:xfrm>
            <a:off x="7470085" y="6340518"/>
            <a:ext cx="133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Architecture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1864CC-B723-4D0C-B88A-91EBDF033A2A}"/>
              </a:ext>
            </a:extLst>
          </p:cNvPr>
          <p:cNvCxnSpPr>
            <a:cxnSpLocks/>
          </p:cNvCxnSpPr>
          <p:nvPr/>
        </p:nvCxnSpPr>
        <p:spPr>
          <a:xfrm>
            <a:off x="4614203" y="1311965"/>
            <a:ext cx="0" cy="5546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642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C2198D3-9081-462D-89AA-2AE36F0B965E}"/>
              </a:ext>
            </a:extLst>
          </p:cNvPr>
          <p:cNvSpPr/>
          <p:nvPr/>
        </p:nvSpPr>
        <p:spPr>
          <a:xfrm>
            <a:off x="0" y="0"/>
            <a:ext cx="12192000" cy="13119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0B4EC-4697-4B4F-87E9-C0E68B2BB033}"/>
              </a:ext>
            </a:extLst>
          </p:cNvPr>
          <p:cNvSpPr txBox="1"/>
          <p:nvPr/>
        </p:nvSpPr>
        <p:spPr>
          <a:xfrm>
            <a:off x="2880671" y="332816"/>
            <a:ext cx="6430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Common Resources Framework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CF035C-2DAD-4E10-81B7-B17A04B97F8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84259" y="1984640"/>
            <a:ext cx="6430663" cy="387215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562002-9FAB-4C34-8754-7D49573B7823}"/>
              </a:ext>
            </a:extLst>
          </p:cNvPr>
          <p:cNvCxnSpPr>
            <a:cxnSpLocks/>
          </p:cNvCxnSpPr>
          <p:nvPr/>
        </p:nvCxnSpPr>
        <p:spPr>
          <a:xfrm>
            <a:off x="5242056" y="1311965"/>
            <a:ext cx="0" cy="5546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1AAEF5A-D010-47B9-9F9F-717487DDCC8F}"/>
              </a:ext>
            </a:extLst>
          </p:cNvPr>
          <p:cNvSpPr txBox="1"/>
          <p:nvPr/>
        </p:nvSpPr>
        <p:spPr>
          <a:xfrm>
            <a:off x="486263" y="1913268"/>
            <a:ext cx="4305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Text Preprocessing Module</a:t>
            </a:r>
          </a:p>
          <a:p>
            <a:pPr marL="285750" indent="-285750">
              <a:buFontTx/>
              <a:buChar char="-"/>
            </a:pPr>
            <a:r>
              <a:rPr lang="en-US" dirty="0"/>
              <a:t>Handles compound nouns</a:t>
            </a:r>
          </a:p>
          <a:p>
            <a:pPr marL="285750" indent="-285750">
              <a:buFontTx/>
              <a:buChar char="-"/>
            </a:pPr>
            <a:r>
              <a:rPr lang="en-US" dirty="0"/>
              <a:t>Assumes co-reference resolution.</a:t>
            </a:r>
          </a:p>
          <a:p>
            <a:pPr marL="285750" indent="-285750">
              <a:buFontTx/>
              <a:buChar char="-"/>
            </a:pPr>
            <a:r>
              <a:rPr lang="en-US" dirty="0"/>
              <a:t>Corrects mis-tagged entities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7E1774-757F-48E8-906A-A1570ABA6307}"/>
              </a:ext>
            </a:extLst>
          </p:cNvPr>
          <p:cNvSpPr txBox="1"/>
          <p:nvPr/>
        </p:nvSpPr>
        <p:spPr>
          <a:xfrm>
            <a:off x="486263" y="3284868"/>
            <a:ext cx="4305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Stanford Core NLP Tools</a:t>
            </a:r>
          </a:p>
          <a:p>
            <a:pPr marL="285750" indent="-285750">
              <a:buFontTx/>
              <a:buChar char="-"/>
            </a:pPr>
            <a:r>
              <a:rPr lang="en-US" dirty="0"/>
              <a:t>Analyze and understand text</a:t>
            </a:r>
          </a:p>
          <a:p>
            <a:pPr marL="285750" indent="-285750">
              <a:buFontTx/>
              <a:buChar char="-"/>
            </a:pPr>
            <a:r>
              <a:rPr lang="en-US" dirty="0"/>
              <a:t>Pipelining of sub-tools</a:t>
            </a:r>
          </a:p>
          <a:p>
            <a:pPr marL="285750" indent="-285750">
              <a:buFontTx/>
              <a:buChar char="-"/>
            </a:pPr>
            <a:r>
              <a:rPr lang="en-US" dirty="0"/>
              <a:t>Stanford-Core-NLP v3.9.1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FEDEF7-FA41-43D1-A9FE-CCC56D496F73}"/>
              </a:ext>
            </a:extLst>
          </p:cNvPr>
          <p:cNvSpPr txBox="1"/>
          <p:nvPr/>
        </p:nvSpPr>
        <p:spPr>
          <a:xfrm>
            <a:off x="486263" y="4656468"/>
            <a:ext cx="4305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WordNet API</a:t>
            </a:r>
          </a:p>
          <a:p>
            <a:pPr marL="285750" indent="-285750">
              <a:buFontTx/>
              <a:buChar char="-"/>
            </a:pPr>
            <a:r>
              <a:rPr lang="en-US" dirty="0"/>
              <a:t>Lexical DB for English</a:t>
            </a:r>
          </a:p>
          <a:p>
            <a:pPr marL="285750" indent="-285750">
              <a:buFontTx/>
              <a:buChar char="-"/>
            </a:pPr>
            <a:r>
              <a:rPr lang="en-US" dirty="0"/>
              <a:t>Extracts semantic relations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Java WordNet Interface (JWI)</a:t>
            </a:r>
          </a:p>
        </p:txBody>
      </p:sp>
    </p:spTree>
    <p:extLst>
      <p:ext uri="{BB962C8B-B14F-4D97-AF65-F5344CB8AC3E}">
        <p14:creationId xmlns:p14="http://schemas.microsoft.com/office/powerpoint/2010/main" val="2030583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C2198D3-9081-462D-89AA-2AE36F0B965E}"/>
              </a:ext>
            </a:extLst>
          </p:cNvPr>
          <p:cNvSpPr/>
          <p:nvPr/>
        </p:nvSpPr>
        <p:spPr>
          <a:xfrm>
            <a:off x="0" y="0"/>
            <a:ext cx="12192000" cy="13119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0B4EC-4697-4B4F-87E9-C0E68B2BB033}"/>
              </a:ext>
            </a:extLst>
          </p:cNvPr>
          <p:cNvSpPr txBox="1"/>
          <p:nvPr/>
        </p:nvSpPr>
        <p:spPr>
          <a:xfrm>
            <a:off x="3060018" y="334328"/>
            <a:ext cx="6071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Knowledge Generation System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562002-9FAB-4C34-8754-7D49573B7823}"/>
              </a:ext>
            </a:extLst>
          </p:cNvPr>
          <p:cNvCxnSpPr>
            <a:cxnSpLocks/>
          </p:cNvCxnSpPr>
          <p:nvPr/>
        </p:nvCxnSpPr>
        <p:spPr>
          <a:xfrm>
            <a:off x="5242056" y="1311965"/>
            <a:ext cx="0" cy="5546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1AAEF5A-D010-47B9-9F9F-717487DDCC8F}"/>
              </a:ext>
            </a:extLst>
          </p:cNvPr>
          <p:cNvSpPr txBox="1"/>
          <p:nvPr/>
        </p:nvSpPr>
        <p:spPr>
          <a:xfrm>
            <a:off x="536558" y="1827843"/>
            <a:ext cx="4305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Knowledge Extraction from text</a:t>
            </a:r>
          </a:p>
          <a:p>
            <a:pPr marL="285750" indent="-285750">
              <a:buFontTx/>
              <a:buChar char="-"/>
            </a:pPr>
            <a:r>
              <a:rPr lang="en-US" dirty="0"/>
              <a:t>Generates facts and rules</a:t>
            </a:r>
          </a:p>
          <a:p>
            <a:pPr marL="285750" indent="-285750">
              <a:buFontTx/>
              <a:buChar char="-"/>
            </a:pPr>
            <a:r>
              <a:rPr lang="en-US" dirty="0"/>
              <a:t>Works on preprocessed text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Uses dependency parser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7E1774-757F-48E8-906A-A1570ABA6307}"/>
              </a:ext>
            </a:extLst>
          </p:cNvPr>
          <p:cNvSpPr txBox="1"/>
          <p:nvPr/>
        </p:nvSpPr>
        <p:spPr>
          <a:xfrm>
            <a:off x="536558" y="3199443"/>
            <a:ext cx="4305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WordNet Ontology Generator</a:t>
            </a:r>
          </a:p>
          <a:p>
            <a:pPr marL="285750" indent="-285750">
              <a:buFontTx/>
              <a:buChar char="-"/>
            </a:pPr>
            <a:r>
              <a:rPr lang="en-US" dirty="0"/>
              <a:t>Hypernym Rules</a:t>
            </a:r>
          </a:p>
          <a:p>
            <a:pPr marL="285750" indent="-285750">
              <a:buFontTx/>
              <a:buChar char="-"/>
            </a:pPr>
            <a:r>
              <a:rPr lang="en-US" dirty="0"/>
              <a:t>Disambiguation Rules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Uses default reasoning patterns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FEDEF7-FA41-43D1-A9FE-CCC56D496F73}"/>
              </a:ext>
            </a:extLst>
          </p:cNvPr>
          <p:cNvSpPr txBox="1"/>
          <p:nvPr/>
        </p:nvSpPr>
        <p:spPr>
          <a:xfrm>
            <a:off x="536558" y="4571043"/>
            <a:ext cx="4305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Default Knowledge Base</a:t>
            </a:r>
          </a:p>
          <a:p>
            <a:pPr marL="285750" indent="-285750">
              <a:buFontTx/>
              <a:buChar char="-"/>
            </a:pPr>
            <a:r>
              <a:rPr lang="en-US" dirty="0"/>
              <a:t>Hand generated rules</a:t>
            </a:r>
          </a:p>
          <a:p>
            <a:pPr marL="285750" indent="-285750">
              <a:buFontTx/>
              <a:buChar char="-"/>
            </a:pPr>
            <a:r>
              <a:rPr lang="en-US" dirty="0"/>
              <a:t>Encodes implicit information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D5F8BA1-5A2F-471D-8559-E0037E1DA1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47778" y="1487726"/>
            <a:ext cx="6194678" cy="503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283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C2198D3-9081-462D-89AA-2AE36F0B965E}"/>
              </a:ext>
            </a:extLst>
          </p:cNvPr>
          <p:cNvSpPr/>
          <p:nvPr/>
        </p:nvSpPr>
        <p:spPr>
          <a:xfrm>
            <a:off x="0" y="0"/>
            <a:ext cx="12192000" cy="13119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0B4EC-4697-4B4F-87E9-C0E68B2BB033}"/>
              </a:ext>
            </a:extLst>
          </p:cNvPr>
          <p:cNvSpPr txBox="1"/>
          <p:nvPr/>
        </p:nvSpPr>
        <p:spPr>
          <a:xfrm>
            <a:off x="3231044" y="332816"/>
            <a:ext cx="5223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Query Generation System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562002-9FAB-4C34-8754-7D49573B7823}"/>
              </a:ext>
            </a:extLst>
          </p:cNvPr>
          <p:cNvCxnSpPr>
            <a:cxnSpLocks/>
          </p:cNvCxnSpPr>
          <p:nvPr/>
        </p:nvCxnSpPr>
        <p:spPr>
          <a:xfrm>
            <a:off x="5242056" y="1311965"/>
            <a:ext cx="0" cy="5546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1AAEF5A-D010-47B9-9F9F-717487DDCC8F}"/>
              </a:ext>
            </a:extLst>
          </p:cNvPr>
          <p:cNvSpPr txBox="1"/>
          <p:nvPr/>
        </p:nvSpPr>
        <p:spPr>
          <a:xfrm>
            <a:off x="468064" y="1863161"/>
            <a:ext cx="43059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Question Understanding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Extracts information from natural language question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Understands question type </a:t>
            </a:r>
          </a:p>
          <a:p>
            <a:pPr marL="285750" indent="-285750">
              <a:buFontTx/>
              <a:buChar char="-"/>
            </a:pPr>
            <a:r>
              <a:rPr lang="en-US" dirty="0"/>
              <a:t>(Wh-question), focus of the question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FEDEF7-FA41-43D1-A9FE-CCC56D496F73}"/>
              </a:ext>
            </a:extLst>
          </p:cNvPr>
          <p:cNvSpPr txBox="1"/>
          <p:nvPr/>
        </p:nvSpPr>
        <p:spPr>
          <a:xfrm>
            <a:off x="468064" y="3533536"/>
            <a:ext cx="43059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Query Generation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Uses information from previous module</a:t>
            </a:r>
          </a:p>
          <a:p>
            <a:pPr marL="285750" indent="-285750">
              <a:buFontTx/>
              <a:buChar char="-"/>
            </a:pPr>
            <a:r>
              <a:rPr lang="en-US" dirty="0"/>
              <a:t>Generates a set of queries representing the input question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Relaxes constraints on the queries to generate less accurate queries to make the system robust.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6D33C0-8C30-456E-AD95-F506440376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01106" y="1863161"/>
            <a:ext cx="5750572" cy="450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655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692</Words>
  <Application>Microsoft Office PowerPoint</Application>
  <PresentationFormat>Widescreen</PresentationFormat>
  <Paragraphs>120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Dhruva Pendharkar</dc:creator>
  <cp:lastModifiedBy>Dhruva Pendharkar</cp:lastModifiedBy>
  <cp:revision>160</cp:revision>
  <dcterms:created xsi:type="dcterms:W3CDTF">2018-04-12T05:02:36Z</dcterms:created>
  <dcterms:modified xsi:type="dcterms:W3CDTF">2018-04-12T16:37:24Z</dcterms:modified>
</cp:coreProperties>
</file>