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368" r:id="rId13"/>
    <p:sldId id="369" r:id="rId14"/>
    <p:sldId id="261" r:id="rId15"/>
    <p:sldId id="262" r:id="rId16"/>
    <p:sldId id="263" r:id="rId17"/>
    <p:sldId id="267" r:id="rId18"/>
    <p:sldId id="264" r:id="rId19"/>
    <p:sldId id="279" r:id="rId20"/>
    <p:sldId id="317" r:id="rId21"/>
    <p:sldId id="313" r:id="rId22"/>
    <p:sldId id="273" r:id="rId23"/>
    <p:sldId id="274" r:id="rId24"/>
    <p:sldId id="275" r:id="rId25"/>
    <p:sldId id="276" r:id="rId26"/>
    <p:sldId id="277" r:id="rId27"/>
    <p:sldId id="269" r:id="rId28"/>
    <p:sldId id="270" r:id="rId29"/>
    <p:sldId id="271" r:id="rId30"/>
    <p:sldId id="272" r:id="rId31"/>
    <p:sldId id="283" r:id="rId32"/>
    <p:sldId id="284" r:id="rId33"/>
    <p:sldId id="285" r:id="rId34"/>
    <p:sldId id="286" r:id="rId35"/>
    <p:sldId id="287" r:id="rId36"/>
    <p:sldId id="288" r:id="rId37"/>
    <p:sldId id="289" r:id="rId38"/>
    <p:sldId id="290" r:id="rId39"/>
    <p:sldId id="291" r:id="rId40"/>
    <p:sldId id="322" r:id="rId41"/>
    <p:sldId id="323" r:id="rId42"/>
    <p:sldId id="324" r:id="rId43"/>
    <p:sldId id="325" r:id="rId44"/>
    <p:sldId id="326" r:id="rId45"/>
    <p:sldId id="327" r:id="rId46"/>
    <p:sldId id="337" r:id="rId47"/>
    <p:sldId id="328" r:id="rId48"/>
    <p:sldId id="338" r:id="rId49"/>
    <p:sldId id="329" r:id="rId50"/>
    <p:sldId id="339" r:id="rId51"/>
    <p:sldId id="330" r:id="rId52"/>
    <p:sldId id="340" r:id="rId53"/>
    <p:sldId id="331" r:id="rId54"/>
    <p:sldId id="341" r:id="rId55"/>
    <p:sldId id="342" r:id="rId56"/>
    <p:sldId id="332" r:id="rId57"/>
    <p:sldId id="362" r:id="rId58"/>
    <p:sldId id="333" r:id="rId59"/>
    <p:sldId id="334" r:id="rId60"/>
    <p:sldId id="363" r:id="rId61"/>
    <p:sldId id="364" r:id="rId62"/>
    <p:sldId id="365" r:id="rId63"/>
    <p:sldId id="335" r:id="rId64"/>
    <p:sldId id="343" r:id="rId65"/>
    <p:sldId id="344" r:id="rId66"/>
    <p:sldId id="347" r:id="rId67"/>
    <p:sldId id="348" r:id="rId68"/>
    <p:sldId id="349" r:id="rId69"/>
    <p:sldId id="350" r:id="rId70"/>
    <p:sldId id="351" r:id="rId71"/>
    <p:sldId id="345" r:id="rId72"/>
    <p:sldId id="346" r:id="rId73"/>
    <p:sldId id="352" r:id="rId74"/>
    <p:sldId id="359" r:id="rId75"/>
    <p:sldId id="366" r:id="rId76"/>
    <p:sldId id="360" r:id="rId77"/>
    <p:sldId id="367" r:id="rId78"/>
    <p:sldId id="336" r:id="rId79"/>
    <p:sldId id="379" r:id="rId80"/>
    <p:sldId id="380" r:id="rId81"/>
    <p:sldId id="381" r:id="rId82"/>
    <p:sldId id="382" r:id="rId83"/>
    <p:sldId id="384" r:id="rId84"/>
    <p:sldId id="385" r:id="rId85"/>
    <p:sldId id="386" r:id="rId86"/>
    <p:sldId id="292" r:id="rId87"/>
    <p:sldId id="356" r:id="rId88"/>
    <p:sldId id="357" r:id="rId89"/>
    <p:sldId id="358" r:id="rId90"/>
    <p:sldId id="299" r:id="rId91"/>
    <p:sldId id="318" r:id="rId92"/>
    <p:sldId id="319" r:id="rId93"/>
    <p:sldId id="321" r:id="rId94"/>
    <p:sldId id="280" r:id="rId95"/>
    <p:sldId id="353" r:id="rId96"/>
    <p:sldId id="354" r:id="rId97"/>
    <p:sldId id="355" r:id="rId98"/>
    <p:sldId id="370" r:id="rId99"/>
    <p:sldId id="378" r:id="rId100"/>
    <p:sldId id="375" r:id="rId101"/>
    <p:sldId id="376" r:id="rId102"/>
    <p:sldId id="377" r:id="rId103"/>
    <p:sldId id="297" r:id="rId104"/>
    <p:sldId id="300" r:id="rId105"/>
    <p:sldId id="301" r:id="rId106"/>
    <p:sldId id="293" r:id="rId107"/>
    <p:sldId id="294" r:id="rId108"/>
    <p:sldId id="295" r:id="rId109"/>
    <p:sldId id="307" r:id="rId110"/>
    <p:sldId id="296" r:id="rId111"/>
    <p:sldId id="298" r:id="rId112"/>
    <p:sldId id="302" r:id="rId113"/>
    <p:sldId id="303" r:id="rId114"/>
    <p:sldId id="304" r:id="rId115"/>
    <p:sldId id="305"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February 7 2016, at </a:t>
            </a:r>
            <a:r>
              <a:rPr lang="en-US" sz="2200" i="1" dirty="0">
                <a:solidFill>
                  <a:srgbClr val="FF0000"/>
                </a:solidFill>
              </a:rPr>
              <a:t>Levis Stadium</a:t>
            </a:r>
            <a:r>
              <a:rPr lang="en-US" sz="2200" i="1" dirty="0"/>
              <a:t>, in the </a:t>
            </a:r>
            <a:r>
              <a:rPr lang="en-US" sz="2200" i="1" dirty="0">
                <a:solidFill>
                  <a:srgbClr val="FF0000"/>
                </a:solidFill>
              </a:rPr>
              <a:t>San Francisco Bay Area</a:t>
            </a:r>
            <a:r>
              <a:rPr lang="en-US" sz="2200" i="1" dirty="0"/>
              <a:t>, at </a:t>
            </a:r>
            <a:r>
              <a:rPr lang="en-US" sz="2200" i="1" dirty="0">
                <a:solidFill>
                  <a:srgbClr val="FF0000"/>
                </a:solidFill>
              </a:rPr>
              <a:t>Santa Clara </a:t>
            </a:r>
            <a:r>
              <a:rPr lang="en-US" sz="22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5056421" cy="430887"/>
          </a:xfrm>
          <a:prstGeom prst="rect">
            <a:avLst/>
          </a:prstGeom>
        </p:spPr>
        <p:txBody>
          <a:bodyPr wrap="square">
            <a:spAutoFit/>
          </a:bodyPr>
          <a:lstStyle/>
          <a:p>
            <a:r>
              <a:rPr lang="en-US" sz="2200" dirty="0"/>
              <a:t>Q2. Where was Super Bowl 50 played?</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195644"/>
            <a:ext cx="6771865" cy="1523494"/>
          </a:xfrm>
          <a:prstGeom prst="rect">
            <a:avLst/>
          </a:prstGeom>
        </p:spPr>
        <p:txBody>
          <a:bodyPr wrap="square">
            <a:spAutoFit/>
          </a:bodyPr>
          <a:lstStyle/>
          <a:p>
            <a:pPr>
              <a:spcAft>
                <a:spcPts val="600"/>
              </a:spcAft>
            </a:pPr>
            <a:r>
              <a:rPr lang="en-US" sz="2200" i="1" dirty="0">
                <a:solidFill>
                  <a:schemeClr val="accent1">
                    <a:lumMod val="50000"/>
                  </a:schemeClr>
                </a:solidFill>
              </a:rPr>
              <a:t>event(E1, play, S1, O1),_similar('super_bowl_50', O1), _property(E1, play, in, X1), location(X1).</a:t>
            </a:r>
          </a:p>
          <a:p>
            <a:pPr>
              <a:spcAft>
                <a:spcPts val="600"/>
              </a:spcAft>
            </a:pPr>
            <a:r>
              <a:rPr lang="en-US" sz="2200" i="1" dirty="0">
                <a:solidFill>
                  <a:schemeClr val="accent1">
                    <a:lumMod val="50000"/>
                  </a:schemeClr>
                </a:solidFill>
              </a:rPr>
              <a:t>event(E1, play, S1, O1),_similar('super_bowl_50', O1), _property(E1, play, at, X1), location(X1).</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749571"/>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980404"/>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257129"/>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645576"/>
            <a:ext cx="1767768" cy="430887"/>
          </a:xfrm>
          <a:prstGeom prst="rect">
            <a:avLst/>
          </a:prstGeom>
        </p:spPr>
        <p:txBody>
          <a:bodyPr wrap="square">
            <a:spAutoFit/>
          </a:bodyPr>
          <a:lstStyle/>
          <a:p>
            <a:r>
              <a:rPr lang="en-US" sz="2200" i="1" dirty="0">
                <a:solidFill>
                  <a:schemeClr val="accent1">
                    <a:lumMod val="50000"/>
                  </a:schemeClr>
                </a:solidFill>
              </a:rPr>
              <a:t>location(X1).</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729056"/>
            <a:ext cx="4708661"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in, X1), location(X1).</a:t>
            </a:r>
          </a:p>
          <a:p>
            <a:pPr>
              <a:spcAft>
                <a:spcPts val="600"/>
              </a:spcAft>
            </a:pPr>
            <a:r>
              <a:rPr lang="en-US" sz="2200" i="1" dirty="0">
                <a:solidFill>
                  <a:schemeClr val="accent1">
                    <a:lumMod val="50000"/>
                  </a:schemeClr>
                </a:solidFill>
              </a:rPr>
              <a:t>_property(E1, play, at, X1), location(X1).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882944"/>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29" idx="3"/>
          </p:cNvCxnSpPr>
          <p:nvPr/>
        </p:nvCxnSpPr>
        <p:spPr>
          <a:xfrm flipH="1">
            <a:off x="5488750" y="5113777"/>
            <a:ext cx="3913279" cy="0"/>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61479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a:off x="2371971" y="5845631"/>
            <a:ext cx="7030058" cy="1538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312304" y="6252550"/>
            <a:ext cx="535024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san_francisco_bay_area,certain</a:t>
            </a:r>
            <a:r>
              <a:rPr lang="en-US" sz="2400" i="1" dirty="0">
                <a:solidFill>
                  <a:srgbClr val="FF0000"/>
                </a:solidFill>
              </a:rPr>
              <a:t>);</a:t>
            </a:r>
            <a:endParaRPr lang="en-US" sz="2400" dirty="0">
              <a:solidFill>
                <a:srgbClr val="FF0000"/>
              </a:solidFill>
            </a:endParaRPr>
          </a:p>
        </p:txBody>
      </p:sp>
      <p:sp>
        <p:nvSpPr>
          <p:cNvPr id="29" name="TextBox 28">
            <a:extLst>
              <a:ext uri="{FF2B5EF4-FFF2-40B4-BE49-F238E27FC236}">
                <a16:creationId xmlns:a16="http://schemas.microsoft.com/office/drawing/2014/main" id="{E49CBCF4-11DF-46D2-8436-4C46E682494C}"/>
              </a:ext>
            </a:extLst>
          </p:cNvPr>
          <p:cNvSpPr txBox="1"/>
          <p:nvPr/>
        </p:nvSpPr>
        <p:spPr>
          <a:xfrm>
            <a:off x="5157446" y="4652112"/>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33" name="Rectangle 32">
            <a:extLst>
              <a:ext uri="{FF2B5EF4-FFF2-40B4-BE49-F238E27FC236}">
                <a16:creationId xmlns:a16="http://schemas.microsoft.com/office/drawing/2014/main" id="{54C55A6B-E9B0-400F-9A23-E50D1F5D9616}"/>
              </a:ext>
            </a:extLst>
          </p:cNvPr>
          <p:cNvSpPr/>
          <p:nvPr/>
        </p:nvSpPr>
        <p:spPr>
          <a:xfrm>
            <a:off x="312304" y="6276518"/>
            <a:ext cx="400789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levis_stadium,certain</a:t>
            </a:r>
            <a:r>
              <a:rPr lang="en-US" sz="2400" i="1" dirty="0">
                <a:solidFill>
                  <a:srgbClr val="FF0000"/>
                </a:solidFill>
              </a:rPr>
              <a:t>);</a:t>
            </a:r>
            <a:endParaRPr lang="en-US" sz="2400" dirty="0">
              <a:solidFill>
                <a:srgbClr val="FF0000"/>
              </a:solidFill>
            </a:endParaRPr>
          </a:p>
        </p:txBody>
      </p:sp>
      <p:sp>
        <p:nvSpPr>
          <p:cNvPr id="34" name="Rectangle 33">
            <a:extLst>
              <a:ext uri="{FF2B5EF4-FFF2-40B4-BE49-F238E27FC236}">
                <a16:creationId xmlns:a16="http://schemas.microsoft.com/office/drawing/2014/main" id="{E41DF31F-4BF7-46B5-9A7B-A808551564D8}"/>
              </a:ext>
            </a:extLst>
          </p:cNvPr>
          <p:cNvSpPr/>
          <p:nvPr/>
        </p:nvSpPr>
        <p:spPr>
          <a:xfrm>
            <a:off x="312304" y="6276158"/>
            <a:ext cx="377141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santa_clara,certain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441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33"/>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7" grpId="0"/>
      <p:bldP spid="27" grpId="1"/>
      <p:bldP spid="29" grpId="0"/>
      <p:bldP spid="33" grpId="0"/>
      <p:bldP spid="33" grpId="1"/>
      <p:bldP spid="3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43611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a:t>
            </a:r>
            <a:r>
              <a:rPr lang="en-US" sz="2200" i="1" dirty="0">
                <a:solidFill>
                  <a:srgbClr val="FF0000"/>
                </a:solidFill>
              </a:rPr>
              <a:t>February 7 2016</a:t>
            </a:r>
            <a:r>
              <a:rPr lang="en-US" sz="2200" i="1" dirty="0"/>
              <a:t>, at Levis Stadium, in the San Francisco Bay Area, at Santa Clara 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650793"/>
            <a:ext cx="5056421" cy="430887"/>
          </a:xfrm>
          <a:prstGeom prst="rect">
            <a:avLst/>
          </a:prstGeom>
        </p:spPr>
        <p:txBody>
          <a:bodyPr wrap="square">
            <a:spAutoFit/>
          </a:bodyPr>
          <a:lstStyle/>
          <a:p>
            <a:r>
              <a:rPr lang="en-US" sz="2200" dirty="0"/>
              <a:t>Q3. What day was the game played on?</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1523494"/>
          </a:xfrm>
          <a:prstGeom prst="rect">
            <a:avLst/>
          </a:prstGeom>
        </p:spPr>
        <p:txBody>
          <a:bodyPr wrap="square">
            <a:spAutoFit/>
          </a:bodyPr>
          <a:lstStyle/>
          <a:p>
            <a:pPr>
              <a:spcAft>
                <a:spcPts val="600"/>
              </a:spcAft>
            </a:pPr>
            <a:r>
              <a:rPr lang="en-US" sz="2200" dirty="0">
                <a:solidFill>
                  <a:schemeClr val="accent1">
                    <a:lumMod val="50000"/>
                  </a:schemeClr>
                </a:solidFill>
              </a:rPr>
              <a:t>event(E1, play, S1, O1),_similar(game, O1), _property(E1, play, on, X1), time(X1).</a:t>
            </a:r>
          </a:p>
          <a:p>
            <a:pPr>
              <a:spcAft>
                <a:spcPts val="600"/>
              </a:spcAft>
            </a:pPr>
            <a:r>
              <a:rPr lang="en-US" sz="2200" dirty="0">
                <a:solidFill>
                  <a:schemeClr val="accent1">
                    <a:lumMod val="50000"/>
                  </a:schemeClr>
                </a:solidFill>
              </a:rPr>
              <a:t>event(E1, play, S1, O1),_similar(game, O1), _property(E1, play, on, T), day(T, X1), time(T).</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63560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866440"/>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143165"/>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531612"/>
            <a:ext cx="2337780" cy="769441"/>
          </a:xfrm>
          <a:prstGeom prst="rect">
            <a:avLst/>
          </a:prstGeom>
        </p:spPr>
        <p:txBody>
          <a:bodyPr wrap="square">
            <a:spAutoFit/>
          </a:bodyPr>
          <a:lstStyle/>
          <a:p>
            <a:r>
              <a:rPr lang="en-US" sz="2200" i="1" dirty="0">
                <a:solidFill>
                  <a:schemeClr val="accent1">
                    <a:lumMod val="50000"/>
                  </a:schemeClr>
                </a:solidFill>
              </a:rPr>
              <a:t>time(X1).</a:t>
            </a:r>
          </a:p>
          <a:p>
            <a:r>
              <a:rPr lang="en-US" sz="2200" i="1" dirty="0">
                <a:solidFill>
                  <a:schemeClr val="accent1">
                    <a:lumMod val="50000"/>
                  </a:schemeClr>
                </a:solidFill>
              </a:rPr>
              <a:t>day(T, X1), time(T).</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615092"/>
            <a:ext cx="5343129"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on, X1), time(X1).</a:t>
            </a:r>
          </a:p>
          <a:p>
            <a:pPr>
              <a:spcAft>
                <a:spcPts val="600"/>
              </a:spcAft>
            </a:pPr>
            <a:r>
              <a:rPr lang="en-US" sz="2200" i="1" dirty="0">
                <a:solidFill>
                  <a:schemeClr val="accent1">
                    <a:lumMod val="50000"/>
                  </a:schemeClr>
                </a:solidFill>
              </a:rPr>
              <a:t>_property(E1, play, on, T), day(T, X1), time(T).</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768980"/>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29" idx="3"/>
          </p:cNvCxnSpPr>
          <p:nvPr/>
        </p:nvCxnSpPr>
        <p:spPr>
          <a:xfrm flipH="1">
            <a:off x="6065368" y="4999813"/>
            <a:ext cx="3336661" cy="19678"/>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584239"/>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22" idx="3"/>
          </p:cNvCxnSpPr>
          <p:nvPr/>
        </p:nvCxnSpPr>
        <p:spPr>
          <a:xfrm flipH="1">
            <a:off x="3228150" y="5815072"/>
            <a:ext cx="6173879"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E49CBCF4-11DF-46D2-8436-4C46E682494C}"/>
              </a:ext>
            </a:extLst>
          </p:cNvPr>
          <p:cNvSpPr txBox="1"/>
          <p:nvPr/>
        </p:nvSpPr>
        <p:spPr>
          <a:xfrm>
            <a:off x="5734064" y="4557826"/>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22" name="TextBox 21">
            <a:extLst>
              <a:ext uri="{FF2B5EF4-FFF2-40B4-BE49-F238E27FC236}">
                <a16:creationId xmlns:a16="http://schemas.microsoft.com/office/drawing/2014/main" id="{6F5E904B-8519-43C2-89EE-B2FA1CC88E93}"/>
              </a:ext>
            </a:extLst>
          </p:cNvPr>
          <p:cNvSpPr txBox="1"/>
          <p:nvPr/>
        </p:nvSpPr>
        <p:spPr>
          <a:xfrm>
            <a:off x="2896846" y="5353407"/>
            <a:ext cx="331304" cy="923330"/>
          </a:xfrm>
          <a:prstGeom prst="rect">
            <a:avLst/>
          </a:prstGeom>
          <a:noFill/>
        </p:spPr>
        <p:txBody>
          <a:bodyPr wrap="square" rtlCol="0">
            <a:spAutoFit/>
          </a:bodyPr>
          <a:lstStyle/>
          <a:p>
            <a:r>
              <a:rPr lang="en-US" sz="5400" dirty="0">
                <a:solidFill>
                  <a:schemeClr val="accent4"/>
                </a:solidFill>
              </a:rPr>
              <a:t>}</a:t>
            </a:r>
            <a:endParaRPr lang="en-US" sz="7200" dirty="0">
              <a:solidFill>
                <a:schemeClr val="accent4"/>
              </a:solidFill>
            </a:endParaRPr>
          </a:p>
        </p:txBody>
      </p:sp>
      <p:sp>
        <p:nvSpPr>
          <p:cNvPr id="28" name="Rectangle 27">
            <a:extLst>
              <a:ext uri="{FF2B5EF4-FFF2-40B4-BE49-F238E27FC236}">
                <a16:creationId xmlns:a16="http://schemas.microsoft.com/office/drawing/2014/main" id="{C6FF6B4A-A2A0-4448-90DD-80F03BAF16D8}"/>
              </a:ext>
            </a:extLst>
          </p:cNvPr>
          <p:cNvSpPr/>
          <p:nvPr/>
        </p:nvSpPr>
        <p:spPr>
          <a:xfrm>
            <a:off x="563359" y="6240603"/>
            <a:ext cx="4371838" cy="461665"/>
          </a:xfrm>
          <a:prstGeom prst="rect">
            <a:avLst/>
          </a:prstGeom>
        </p:spPr>
        <p:txBody>
          <a:bodyPr wrap="none">
            <a:spAutoFit/>
          </a:bodyPr>
          <a:lstStyle/>
          <a:p>
            <a:r>
              <a:rPr lang="en-US" sz="2400" i="1" dirty="0">
                <a:solidFill>
                  <a:srgbClr val="FF0000"/>
                </a:solidFill>
              </a:rPr>
              <a:t>answer(february_7_2016,certain)</a:t>
            </a:r>
            <a:endParaRPr lang="en-US" sz="2400" dirty="0">
              <a:solidFill>
                <a:srgbClr val="FF0000"/>
              </a:solidFill>
            </a:endParaRPr>
          </a:p>
        </p:txBody>
      </p:sp>
      <p:sp>
        <p:nvSpPr>
          <p:cNvPr id="30" name="Rectangle 29">
            <a:extLst>
              <a:ext uri="{FF2B5EF4-FFF2-40B4-BE49-F238E27FC236}">
                <a16:creationId xmlns:a16="http://schemas.microsoft.com/office/drawing/2014/main" id="{DC5FD15A-53B7-4769-8F9E-6C723F49DE96}"/>
              </a:ext>
            </a:extLst>
          </p:cNvPr>
          <p:cNvSpPr/>
          <p:nvPr/>
        </p:nvSpPr>
        <p:spPr>
          <a:xfrm>
            <a:off x="563359" y="6245397"/>
            <a:ext cx="2683555" cy="461665"/>
          </a:xfrm>
          <a:prstGeom prst="rect">
            <a:avLst/>
          </a:prstGeom>
        </p:spPr>
        <p:txBody>
          <a:bodyPr wrap="none">
            <a:spAutoFit/>
          </a:bodyPr>
          <a:lstStyle/>
          <a:p>
            <a:r>
              <a:rPr lang="en-US" sz="2400" i="1" dirty="0">
                <a:solidFill>
                  <a:srgbClr val="FF0000"/>
                </a:solidFill>
              </a:rPr>
              <a:t>answer(2015,guess)</a:t>
            </a:r>
            <a:endParaRPr lang="en-US" sz="2400" dirty="0">
              <a:solidFill>
                <a:srgbClr val="FF0000"/>
              </a:solidFill>
            </a:endParaRPr>
          </a:p>
        </p:txBody>
      </p:sp>
      <p:sp>
        <p:nvSpPr>
          <p:cNvPr id="31" name="Rectangle 30">
            <a:extLst>
              <a:ext uri="{FF2B5EF4-FFF2-40B4-BE49-F238E27FC236}">
                <a16:creationId xmlns:a16="http://schemas.microsoft.com/office/drawing/2014/main" id="{B3BE1895-6D33-4F8D-BFFD-CD5127FA679A}"/>
              </a:ext>
            </a:extLst>
          </p:cNvPr>
          <p:cNvSpPr/>
          <p:nvPr/>
        </p:nvSpPr>
        <p:spPr>
          <a:xfrm>
            <a:off x="554213" y="6240602"/>
            <a:ext cx="2377639" cy="461665"/>
          </a:xfrm>
          <a:prstGeom prst="rect">
            <a:avLst/>
          </a:prstGeom>
        </p:spPr>
        <p:txBody>
          <a:bodyPr wrap="none">
            <a:spAutoFit/>
          </a:bodyPr>
          <a:lstStyle/>
          <a:p>
            <a:r>
              <a:rPr lang="en-US" sz="2400" i="1" dirty="0">
                <a:solidFill>
                  <a:srgbClr val="FF0000"/>
                </a:solidFill>
              </a:rPr>
              <a:t>answer(7,certain)</a:t>
            </a:r>
            <a:endParaRPr lang="en-US" sz="2400" dirty="0">
              <a:solidFill>
                <a:srgbClr val="FF0000"/>
              </a:solidFill>
            </a:endParaRPr>
          </a:p>
        </p:txBody>
      </p:sp>
    </p:spTree>
    <p:extLst>
      <p:ext uri="{BB962C8B-B14F-4D97-AF65-F5344CB8AC3E}">
        <p14:creationId xmlns:p14="http://schemas.microsoft.com/office/powerpoint/2010/main" val="163969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iterate type="lt">
                                    <p:tmPct val="0"/>
                                  </p:iterate>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iterate type="lt">
                                    <p:tmAbs val="0"/>
                                  </p:iterate>
                                  <p:childTnLst>
                                    <p:set>
                                      <p:cBhvr>
                                        <p:cTn id="53" dur="1" fill="hold">
                                          <p:stCondLst>
                                            <p:cond delay="0"/>
                                          </p:stCondLst>
                                        </p:cTn>
                                        <p:tgtEl>
                                          <p:spTgt spid="28"/>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9" grpId="0"/>
      <p:bldP spid="22" grpId="0"/>
      <p:bldP spid="28" grpId="0"/>
      <p:bldP spid="28" grpId="1"/>
      <p:bldP spid="30" grpId="0"/>
      <p:bldP spid="31" grpId="0"/>
      <p:bldP spid="31"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28000"/>
            <a:ext cx="11078818" cy="769441"/>
          </a:xfrm>
          <a:prstGeom prst="rect">
            <a:avLst/>
          </a:prstGeom>
        </p:spPr>
        <p:txBody>
          <a:bodyPr wrap="square">
            <a:spAutoFit/>
          </a:bodyPr>
          <a:lstStyle/>
          <a:p>
            <a:pPr algn="just"/>
            <a:r>
              <a:rPr lang="en-US" sz="2200" i="1" dirty="0"/>
              <a:t>“Super Bowl 50 was an American football game. … Super Bowl 50 was to determine the champion of the </a:t>
            </a:r>
            <a:r>
              <a:rPr lang="en-US" sz="2200" i="1" dirty="0">
                <a:solidFill>
                  <a:srgbClr val="FF0000"/>
                </a:solidFill>
              </a:rPr>
              <a:t>National Football League (NFL) </a:t>
            </a:r>
            <a:r>
              <a:rPr lang="en-US" sz="2200" i="1" dirty="0"/>
              <a:t>for the 2015 season….”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2415913"/>
            <a:ext cx="3697360" cy="430887"/>
          </a:xfrm>
          <a:prstGeom prst="rect">
            <a:avLst/>
          </a:prstGeom>
        </p:spPr>
        <p:txBody>
          <a:bodyPr wrap="square">
            <a:spAutoFit/>
          </a:bodyPr>
          <a:lstStyle/>
          <a:p>
            <a:r>
              <a:rPr lang="en-US" sz="2200" dirty="0"/>
              <a:t>Q4. What is the NFL short for?</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430887"/>
          </a:xfrm>
          <a:prstGeom prst="rect">
            <a:avLst/>
          </a:prstGeom>
        </p:spPr>
        <p:txBody>
          <a:bodyPr wrap="square">
            <a:spAutoFit/>
          </a:bodyPr>
          <a:lstStyle/>
          <a:p>
            <a:pPr>
              <a:spcAft>
                <a:spcPts val="600"/>
              </a:spcAft>
            </a:pPr>
            <a:r>
              <a:rPr lang="en-US" sz="2200" i="1" dirty="0">
                <a:solidFill>
                  <a:schemeClr val="accent1">
                    <a:lumMod val="50000"/>
                  </a:schemeClr>
                </a:solidFill>
              </a:rPr>
              <a:t>_abbreviation(O1, X1),_similar(</a:t>
            </a:r>
            <a:r>
              <a:rPr lang="en-US" sz="2200" i="1" dirty="0" err="1">
                <a:solidFill>
                  <a:schemeClr val="accent1">
                    <a:lumMod val="50000"/>
                  </a:schemeClr>
                </a:solidFill>
              </a:rPr>
              <a:t>nfl</a:t>
            </a:r>
            <a:r>
              <a:rPr lang="en-US" sz="2200" i="1" dirty="0">
                <a:solidFill>
                  <a:schemeClr val="accent1">
                    <a:lumMod val="50000"/>
                  </a:schemeClr>
                </a:solidFill>
              </a:rPr>
              <a:t>, X1).</a:t>
            </a:r>
          </a:p>
        </p:txBody>
      </p:sp>
      <p:sp>
        <p:nvSpPr>
          <p:cNvPr id="8" name="TextBox 7">
            <a:extLst>
              <a:ext uri="{FF2B5EF4-FFF2-40B4-BE49-F238E27FC236}">
                <a16:creationId xmlns:a16="http://schemas.microsoft.com/office/drawing/2014/main" id="{E61C2AFA-C4F2-45C7-973D-45F20892950C}"/>
              </a:ext>
            </a:extLst>
          </p:cNvPr>
          <p:cNvSpPr txBox="1"/>
          <p:nvPr/>
        </p:nvSpPr>
        <p:spPr>
          <a:xfrm>
            <a:off x="7037874" y="3081680"/>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5168348" y="3312513"/>
            <a:ext cx="1869526"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129FB0B5-9895-4258-9FCF-A61103104380}"/>
              </a:ext>
            </a:extLst>
          </p:cNvPr>
          <p:cNvSpPr/>
          <p:nvPr/>
        </p:nvSpPr>
        <p:spPr>
          <a:xfrm>
            <a:off x="556587" y="3747447"/>
            <a:ext cx="537788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national_football_league,certain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584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2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138270" y="3443259"/>
            <a:ext cx="4125404" cy="461665"/>
          </a:xfrm>
          <a:prstGeom prst="rect">
            <a:avLst/>
          </a:prstGeom>
          <a:noFill/>
        </p:spPr>
        <p:txBody>
          <a:bodyPr wrap="square" rtlCol="0">
            <a:spAutoFit/>
          </a:bodyPr>
          <a:lstStyle/>
          <a:p>
            <a:r>
              <a:rPr lang="en-US" sz="2400" dirty="0"/>
              <a:t>What were the challenges?</a:t>
            </a:r>
          </a:p>
        </p:txBody>
      </p:sp>
    </p:spTree>
    <p:extLst>
      <p:ext uri="{BB962C8B-B14F-4D97-AF65-F5344CB8AC3E}">
        <p14:creationId xmlns:p14="http://schemas.microsoft.com/office/powerpoint/2010/main" val="4845649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7025900" y="2358887"/>
            <a:ext cx="2202507" cy="208059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64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19406"/>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727730"/>
            <a:ext cx="11085446" cy="1938992"/>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p:txBody>
      </p:sp>
      <p:sp>
        <p:nvSpPr>
          <p:cNvPr id="2" name="Rectangle 1">
            <a:extLst>
              <a:ext uri="{FF2B5EF4-FFF2-40B4-BE49-F238E27FC236}">
                <a16:creationId xmlns:a16="http://schemas.microsoft.com/office/drawing/2014/main" id="{00085246-0AE2-408A-B5D7-7B3FA2C0D00F}"/>
              </a:ext>
            </a:extLst>
          </p:cNvPr>
          <p:cNvSpPr/>
          <p:nvPr/>
        </p:nvSpPr>
        <p:spPr>
          <a:xfrm>
            <a:off x="390938" y="5666722"/>
            <a:ext cx="11655288" cy="1200329"/>
          </a:xfrm>
          <a:prstGeom prst="rect">
            <a:avLst/>
          </a:prstGeom>
        </p:spPr>
        <p:txBody>
          <a:bodyPr wrap="square">
            <a:spAutoFit/>
          </a:bodyPr>
          <a:lstStyle/>
          <a:p>
            <a:pPr marL="457200" indent="-457200" algn="just">
              <a:buAutoNum type="arabicPeriod" startAt="3"/>
            </a:pPr>
            <a:r>
              <a:rPr lang="en-US" sz="2400" b="1" dirty="0"/>
              <a:t>Use of s(ASP)</a:t>
            </a:r>
            <a:r>
              <a:rPr lang="en-US" sz="2400" dirty="0"/>
              <a:t> </a:t>
            </a:r>
          </a:p>
          <a:p>
            <a:pPr marL="800100" lvl="1" indent="-342900" algn="just">
              <a:buFont typeface="Arial" panose="020B0604020202020204" pitchFamily="34" charset="0"/>
              <a:buChar char="•"/>
            </a:pPr>
            <a:r>
              <a:rPr lang="en-US" sz="2400" dirty="0"/>
              <a:t>Helped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4.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5.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90008"/>
            <a:ext cx="11085446" cy="1938992"/>
          </a:xfrm>
          <a:prstGeom prst="rect">
            <a:avLst/>
          </a:prstGeom>
        </p:spPr>
        <p:txBody>
          <a:bodyPr wrap="square">
            <a:spAutoFit/>
          </a:bodyPr>
          <a:lstStyle/>
          <a:p>
            <a:pPr algn="just"/>
            <a:r>
              <a:rPr lang="en-US" sz="2400" b="1" dirty="0"/>
              <a:t>6.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a:p>
            <a:pPr marL="800100" lvl="1" indent="-342900" algn="just">
              <a:buFont typeface="Arial" panose="020B0604020202020204" pitchFamily="34" charset="0"/>
              <a:buChar char="•"/>
            </a:pPr>
            <a:r>
              <a:rPr lang="en-US" sz="2400" dirty="0"/>
              <a:t>Possible due to </a:t>
            </a:r>
            <a:r>
              <a:rPr lang="en-US" sz="2400" dirty="0">
                <a:solidFill>
                  <a:srgbClr val="FF0000"/>
                </a:solidFill>
              </a:rPr>
              <a:t>s(ASP)</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605434"/>
            <a:ext cx="11085446" cy="1200329"/>
          </a:xfrm>
          <a:prstGeom prst="rect">
            <a:avLst/>
          </a:prstGeom>
        </p:spPr>
        <p:txBody>
          <a:bodyPr wrap="square">
            <a:spAutoFit/>
          </a:bodyPr>
          <a:lstStyle/>
          <a:p>
            <a:pPr algn="just"/>
            <a:r>
              <a:rPr lang="en-US" sz="2400" b="1" dirty="0"/>
              <a:t>7.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982197"/>
            <a:ext cx="11085446" cy="1569660"/>
          </a:xfrm>
          <a:prstGeom prst="rect">
            <a:avLst/>
          </a:prstGeom>
        </p:spPr>
        <p:txBody>
          <a:bodyPr wrap="square">
            <a:spAutoFit/>
          </a:bodyPr>
          <a:lstStyle/>
          <a:p>
            <a:pPr algn="just"/>
            <a:r>
              <a:rPr lang="en-US" sz="2400" b="1" dirty="0"/>
              <a:t>8.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4921857"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1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9249606"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2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3048001" cy="3139321"/>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a:p>
            <a:r>
              <a:rPr lang="en-US" dirty="0"/>
              <a:t>day('10_july_1856', 10).</a:t>
            </a:r>
          </a:p>
          <a:p>
            <a:r>
              <a:rPr lang="en-US" dirty="0"/>
              <a:t>day('7_january_1943', 7).</a:t>
            </a:r>
          </a:p>
          <a:p>
            <a:r>
              <a:rPr lang="en-US" dirty="0"/>
              <a:t>year('10_july_1856', 1856).</a:t>
            </a:r>
          </a:p>
          <a:p>
            <a:r>
              <a:rPr lang="en-US" dirty="0"/>
              <a:t>year('7_january_1943', 1943).</a:t>
            </a:r>
          </a:p>
        </p:txBody>
      </p:sp>
      <p:sp>
        <p:nvSpPr>
          <p:cNvPr id="8" name="Rectangle 7">
            <a:extLst>
              <a:ext uri="{FF2B5EF4-FFF2-40B4-BE49-F238E27FC236}">
                <a16:creationId xmlns:a16="http://schemas.microsoft.com/office/drawing/2014/main" id="{160BE069-7EFD-4D66-BBAA-6355EC7D2FD3}"/>
              </a:ext>
            </a:extLst>
          </p:cNvPr>
          <p:cNvSpPr/>
          <p:nvPr/>
        </p:nvSpPr>
        <p:spPr>
          <a:xfrm>
            <a:off x="359984" y="3349786"/>
            <a:ext cx="4474685" cy="3139321"/>
          </a:xfrm>
          <a:prstGeom prst="rect">
            <a:avLst/>
          </a:prstGeom>
        </p:spPr>
        <p:txBody>
          <a:bodyPr wrap="square">
            <a:spAutoFit/>
          </a:bodyPr>
          <a:lstStyle/>
          <a:p>
            <a:r>
              <a:rPr lang="en-US" dirty="0"/>
              <a:t>_abbreviation(ac, </a:t>
            </a:r>
            <a:r>
              <a:rPr lang="en-US" dirty="0" err="1"/>
              <a:t>alternating_current</a:t>
            </a:r>
            <a:r>
              <a:rPr lang="en-US" dirty="0"/>
              <a:t>).</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a:p>
            <a:r>
              <a:rPr lang="en-US" dirty="0"/>
              <a:t>month('10_july_1856', </a:t>
            </a:r>
            <a:r>
              <a:rPr lang="en-US" dirty="0" err="1"/>
              <a:t>july</a:t>
            </a:r>
            <a:r>
              <a:rPr lang="en-US" dirty="0"/>
              <a:t>).</a:t>
            </a:r>
          </a:p>
          <a:p>
            <a:r>
              <a:rPr lang="en-US" dirty="0"/>
              <a:t>month('7_january_1943', </a:t>
            </a:r>
            <a:r>
              <a:rPr lang="en-US" dirty="0" err="1"/>
              <a:t>january</a:t>
            </a:r>
            <a:r>
              <a:rPr lang="en-US" dirty="0"/>
              <a:t>).</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349786"/>
            <a:ext cx="4309330" cy="3416320"/>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_end_date(nikola_tesla, '7_january_1943').</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a:t>
            </a:r>
            <a:r>
              <a:rPr lang="en-US" sz="2200" i="1" dirty="0">
                <a:solidFill>
                  <a:srgbClr val="FF0000"/>
                </a:solidFill>
                <a:latin typeface="Times New Roman" panose="02020603050405020304" pitchFamily="18" charset="0"/>
              </a:rPr>
              <a:t>February 7 2016</a:t>
            </a:r>
            <a:r>
              <a:rPr lang="en-US" sz="2200" i="1" dirty="0">
                <a:solidFill>
                  <a:srgbClr val="000000"/>
                </a:solidFill>
                <a:latin typeface="Times New Roman" panose="02020603050405020304" pitchFamily="18" charset="0"/>
              </a:rPr>
              <a:t>, at </a:t>
            </a:r>
            <a:r>
              <a:rPr lang="en-US" sz="2200" i="1" dirty="0">
                <a:solidFill>
                  <a:srgbClr val="FF0000"/>
                </a:solidFill>
                <a:latin typeface="Times New Roman" panose="02020603050405020304" pitchFamily="18" charset="0"/>
              </a:rPr>
              <a:t>Levis_Stadium</a:t>
            </a:r>
            <a:r>
              <a:rPr lang="en-US" sz="2200" i="1" dirty="0">
                <a:solidFill>
                  <a:srgbClr val="000000"/>
                </a:solidFill>
                <a:latin typeface="Times New Roman" panose="02020603050405020304" pitchFamily="18" charset="0"/>
              </a:rPr>
              <a:t>, in the </a:t>
            </a:r>
            <a:r>
              <a:rPr lang="en-US" sz="2200" i="1" dirty="0">
                <a:solidFill>
                  <a:srgbClr val="FF0000"/>
                </a:solidFill>
                <a:latin typeface="Times New Roman" panose="02020603050405020304" pitchFamily="18" charset="0"/>
              </a:rPr>
              <a:t>San_Francisco_Bay_Area</a:t>
            </a:r>
            <a:r>
              <a:rPr lang="en-US" sz="2200" i="1" dirty="0">
                <a:solidFill>
                  <a:srgbClr val="000000"/>
                </a:solidFill>
                <a:latin typeface="Times New Roman" panose="02020603050405020304" pitchFamily="18" charset="0"/>
              </a:rPr>
              <a:t>, at </a:t>
            </a:r>
            <a:r>
              <a:rPr lang="en-US" sz="2200" i="1" dirty="0">
                <a:solidFill>
                  <a:srgbClr val="FF0000"/>
                </a:solidFill>
                <a:latin typeface="Times New Roman" panose="02020603050405020304" pitchFamily="18" charset="0"/>
              </a:rPr>
              <a:t>Santa_Clara </a:t>
            </a:r>
            <a:r>
              <a:rPr lang="en-US" sz="2200" i="1" dirty="0">
                <a:solidFill>
                  <a:srgbClr val="000000"/>
                </a:solidFill>
                <a:latin typeface="Times New Roman" panose="02020603050405020304" pitchFamily="18" charset="0"/>
              </a:rPr>
              <a:t>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t>
            </a:r>
            <a:r>
              <a:rPr lang="en-US" sz="2200" dirty="0">
                <a:solidFill>
                  <a:srgbClr val="FF0000"/>
                </a:solidFill>
              </a:rPr>
              <a:t>also known </a:t>
            </a:r>
            <a:r>
              <a:rPr lang="en-US" sz="2200" dirty="0">
                <a:solidFill>
                  <a:srgbClr val="000000"/>
                </a:solidFill>
              </a:rPr>
              <a:t>in English as Amazonia or the </a:t>
            </a:r>
            <a:r>
              <a:rPr lang="en-US" sz="2200" dirty="0" err="1">
                <a:solidFill>
                  <a:srgbClr val="000000"/>
                </a:solidFill>
              </a:rPr>
              <a:t>Amazon_Jungle</a:t>
            </a:r>
            <a:r>
              <a:rPr lang="en-US" sz="2200" dirty="0">
                <a:solidFill>
                  <a:srgbClr val="000000"/>
                </a:solidFill>
              </a:rPr>
              <a:t>, is a </a:t>
            </a:r>
            <a:r>
              <a:rPr lang="en-US" sz="2200" dirty="0">
                <a:solidFill>
                  <a:srgbClr val="FF0000"/>
                </a:solidFill>
              </a:rPr>
              <a:t>moist </a:t>
            </a:r>
            <a:r>
              <a:rPr lang="en-US" sz="2200" dirty="0" err="1">
                <a:solidFill>
                  <a:srgbClr val="FF0000"/>
                </a:solidFill>
              </a:rPr>
              <a:t>broadleafed</a:t>
            </a:r>
            <a:r>
              <a:rPr lang="en-US" sz="2200" dirty="0">
                <a:solidFill>
                  <a:srgbClr val="FF0000"/>
                </a:solidFill>
              </a:rPr>
              <a:t> forest </a:t>
            </a:r>
            <a:r>
              <a:rPr lang="en-US" sz="2200" dirty="0">
                <a:solidFill>
                  <a:srgbClr val="000000"/>
                </a:solidFill>
              </a:rPr>
              <a:t>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a:t>
            </a:r>
            <a:r>
              <a:rPr lang="en-US" sz="2200" dirty="0">
                <a:solidFill>
                  <a:srgbClr val="FF0000"/>
                </a:solidFill>
              </a:rPr>
              <a:t>inventor, electrical engineer, mechanical engineer</a:t>
            </a:r>
            <a:r>
              <a:rPr lang="en-US" sz="2200" dirty="0"/>
              <a:t>, </a:t>
            </a:r>
            <a:r>
              <a:rPr lang="en-US" sz="2200" dirty="0">
                <a:solidFill>
                  <a:srgbClr val="FF0000"/>
                </a:solidFill>
              </a:rPr>
              <a:t>physicist, and futurist</a:t>
            </a:r>
            <a:r>
              <a:rPr lang="en-US" sz="2200" dirty="0"/>
              <a: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4" name="Rectangle 3">
            <a:extLst>
              <a:ext uri="{FF2B5EF4-FFF2-40B4-BE49-F238E27FC236}">
                <a16:creationId xmlns:a16="http://schemas.microsoft.com/office/drawing/2014/main" id="{7ADE27AE-5598-4A48-A0E7-3DE210712195}"/>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Relation predicate is used to model the relations between dependent clauses and conjunctions.</a:t>
            </a:r>
          </a:p>
        </p:txBody>
      </p:sp>
      <p:sp>
        <p:nvSpPr>
          <p:cNvPr id="6" name="Rectangle 5">
            <a:extLst>
              <a:ext uri="{FF2B5EF4-FFF2-40B4-BE49-F238E27FC236}">
                <a16:creationId xmlns:a16="http://schemas.microsoft.com/office/drawing/2014/main" id="{C506707C-9EB9-434C-B4E0-A3F6E097E1A8}"/>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200" i="1" dirty="0">
                <a:solidFill>
                  <a:schemeClr val="accent1">
                    <a:lumMod val="50000"/>
                  </a:schemeClr>
                </a:solidFill>
              </a:rPr>
              <a:t>	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 </a:t>
            </a:r>
          </a:p>
        </p:txBody>
      </p:sp>
      <p:sp>
        <p:nvSpPr>
          <p:cNvPr id="7" name="Rectangle 6">
            <a:extLst>
              <a:ext uri="{FF2B5EF4-FFF2-40B4-BE49-F238E27FC236}">
                <a16:creationId xmlns:a16="http://schemas.microsoft.com/office/drawing/2014/main" id="{112B9C97-C6FF-4834-A8A4-1F7B1B3C8EA7}"/>
              </a:ext>
            </a:extLst>
          </p:cNvPr>
          <p:cNvSpPr/>
          <p:nvPr/>
        </p:nvSpPr>
        <p:spPr>
          <a:xfrm>
            <a:off x="590375" y="3614551"/>
            <a:ext cx="11601626" cy="2462213"/>
          </a:xfrm>
          <a:prstGeom prst="rect">
            <a:avLst/>
          </a:prstGeom>
        </p:spPr>
        <p:txBody>
          <a:bodyPr wrap="square">
            <a:spAutoFit/>
          </a:bodyPr>
          <a:lstStyle/>
          <a:p>
            <a:r>
              <a:rPr lang="en-US" sz="2200" i="1" dirty="0"/>
              <a:t>Example: </a:t>
            </a:r>
            <a:r>
              <a:rPr lang="en-US" sz="2200" dirty="0"/>
              <a:t>“The </a:t>
            </a:r>
            <a:r>
              <a:rPr lang="en-US" sz="2200" dirty="0" err="1"/>
              <a:t>American_Football_Conference's</a:t>
            </a:r>
            <a:r>
              <a:rPr lang="en-US" sz="2200" dirty="0"/>
              <a:t> (AFC) champion team, </a:t>
            </a:r>
            <a:r>
              <a:rPr lang="en-US" sz="2200" dirty="0" err="1"/>
              <a:t>Denver_Broncos</a:t>
            </a:r>
            <a:r>
              <a:rPr lang="en-US" sz="2200" dirty="0"/>
              <a:t>, defeated the </a:t>
            </a:r>
            <a:r>
              <a:rPr lang="en-US" sz="2200" dirty="0" err="1"/>
              <a:t>National_Football_Conference's</a:t>
            </a:r>
            <a:r>
              <a:rPr lang="en-US" sz="2200" dirty="0"/>
              <a:t> (NFC) champion team, </a:t>
            </a:r>
            <a:r>
              <a:rPr lang="en-US" sz="2200" dirty="0" err="1"/>
              <a:t>Carolina_Panthers</a:t>
            </a:r>
            <a:r>
              <a:rPr lang="en-US" sz="2200" dirty="0"/>
              <a:t>, by 24_10 to earn AFC third </a:t>
            </a:r>
            <a:r>
              <a:rPr lang="en-US" sz="2200" dirty="0" err="1"/>
              <a:t>Super_Bowl</a:t>
            </a:r>
            <a:r>
              <a:rPr lang="en-US" sz="2200" dirty="0"/>
              <a:t> title” </a:t>
            </a:r>
          </a:p>
          <a:p>
            <a:endParaRPr lang="en-US" sz="2200" i="1" dirty="0"/>
          </a:p>
          <a:p>
            <a:r>
              <a:rPr lang="en-US" sz="2200" i="1" dirty="0"/>
              <a:t>_relation (1, 2, _clause) 				            </a:t>
            </a:r>
            <a:r>
              <a:rPr lang="en-US" sz="2200" i="1" dirty="0">
                <a:solidFill>
                  <a:schemeClr val="accent1">
                    <a:lumMod val="50000"/>
                  </a:schemeClr>
                </a:solidFill>
              </a:rPr>
              <a:t>[e1 has a subordinate event e2]</a:t>
            </a:r>
            <a:endParaRPr lang="en-US" sz="2200" dirty="0">
              <a:solidFill>
                <a:schemeClr val="accent1">
                  <a:lumMod val="50000"/>
                </a:schemeClr>
              </a:solidFill>
            </a:endParaRPr>
          </a:p>
          <a:p>
            <a:r>
              <a:rPr lang="en-US" sz="2200" i="1" dirty="0"/>
              <a:t>event (1, defeat, denver_broncos, carolina_panthers)    </a:t>
            </a:r>
            <a:r>
              <a:rPr lang="en-US" sz="2200" i="1" dirty="0">
                <a:solidFill>
                  <a:schemeClr val="accent1">
                    <a:lumMod val="50000"/>
                  </a:schemeClr>
                </a:solidFill>
              </a:rPr>
              <a:t>[denver_broncos defeated carolina_panthers]</a:t>
            </a:r>
            <a:endParaRPr lang="en-US" sz="2200" dirty="0">
              <a:solidFill>
                <a:schemeClr val="accent1">
                  <a:lumMod val="50000"/>
                </a:schemeClr>
              </a:solidFill>
            </a:endParaRPr>
          </a:p>
          <a:p>
            <a:r>
              <a:rPr lang="en-US" sz="2200" i="1" dirty="0"/>
              <a:t>event (2, earn, afc, title)				           </a:t>
            </a:r>
            <a:r>
              <a:rPr lang="en-US" sz="2200" i="1" dirty="0">
                <a:solidFill>
                  <a:schemeClr val="accent1">
                    <a:lumMod val="50000"/>
                  </a:schemeClr>
                </a:solidFill>
              </a:rPr>
              <a:t>[afc earned title] </a:t>
            </a:r>
          </a:p>
        </p:txBody>
      </p:sp>
    </p:spTree>
    <p:extLst>
      <p:ext uri="{BB962C8B-B14F-4D97-AF65-F5344CB8AC3E}">
        <p14:creationId xmlns:p14="http://schemas.microsoft.com/office/powerpoint/2010/main" val="1874316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9746321"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err="1"/>
              <a:t>independent_entity</a:t>
            </a:r>
            <a:r>
              <a:rPr lang="en-US" sz="2200" i="1" dirty="0"/>
              <a:t> 	: This is a generally </a:t>
            </a:r>
            <a:r>
              <a:rPr lang="en-US" sz="2200" i="1" dirty="0">
                <a:solidFill>
                  <a:srgbClr val="FF0000"/>
                </a:solidFill>
              </a:rPr>
              <a:t>noun</a:t>
            </a:r>
            <a:r>
              <a:rPr lang="en-US" sz="2200" i="1" dirty="0"/>
              <a:t> or the </a:t>
            </a:r>
            <a:r>
              <a:rPr lang="en-US" sz="2200" i="1" dirty="0">
                <a:solidFill>
                  <a:srgbClr val="FF0000"/>
                </a:solidFill>
              </a:rPr>
              <a:t>event</a:t>
            </a:r>
            <a:r>
              <a:rPr lang="en-US" sz="2200" i="1" dirty="0"/>
              <a:t> that is modified</a:t>
            </a:r>
          </a:p>
          <a:p>
            <a:pPr marL="914400" lvl="1" indent="-457200">
              <a:buAutoNum type="arabicPeriod"/>
            </a:pPr>
            <a:r>
              <a:rPr lang="en-US" sz="2200" i="1" dirty="0" err="1"/>
              <a:t>dependent_clause_id</a:t>
            </a:r>
            <a:r>
              <a:rPr lang="en-US" sz="2200" i="1" dirty="0"/>
              <a:t> 	: Id of the verb that is the head of the dependent clause.</a:t>
            </a:r>
          </a:p>
          <a:p>
            <a:pPr marL="914400" lvl="1" indent="-457200">
              <a:buAutoNum type="arabicPeriod"/>
            </a:pPr>
            <a:r>
              <a:rPr lang="en-US" sz="2200" i="1" dirty="0" err="1"/>
              <a:t>relation_type</a:t>
            </a:r>
            <a:r>
              <a:rPr lang="en-US" sz="2200" i="1" dirty="0"/>
              <a:t>		: 3 types of relations viz. </a:t>
            </a:r>
            <a:r>
              <a:rPr lang="en-US" sz="2200" i="1" dirty="0">
                <a:solidFill>
                  <a:srgbClr val="FF0000"/>
                </a:solidFill>
              </a:rPr>
              <a:t>_clause, _</a:t>
            </a:r>
            <a:r>
              <a:rPr lang="en-US" sz="2200" i="1" dirty="0" err="1">
                <a:solidFill>
                  <a:srgbClr val="FF0000"/>
                </a:solidFill>
              </a:rPr>
              <a:t>clcomplement</a:t>
            </a:r>
            <a:r>
              <a:rPr lang="en-US" sz="2200" i="1" dirty="0">
                <a:solidFill>
                  <a:srgbClr val="FF0000"/>
                </a:solidFill>
              </a:rPr>
              <a:t> and _conj</a:t>
            </a:r>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938992"/>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t>Dependent clauses can be of two types depending upon their governors i.e. </a:t>
            </a:r>
            <a:r>
              <a:rPr lang="en-US" sz="2200" dirty="0">
                <a:solidFill>
                  <a:srgbClr val="FF0000"/>
                </a:solidFill>
              </a:rPr>
              <a:t>adjective clauses </a:t>
            </a:r>
            <a:r>
              <a:rPr lang="en-US" sz="2200" dirty="0"/>
              <a:t>or </a:t>
            </a:r>
            <a:r>
              <a:rPr lang="en-US" sz="2200" dirty="0">
                <a:solidFill>
                  <a:srgbClr val="FF0000"/>
                </a:solidFill>
              </a:rPr>
              <a:t>adverb clauses</a:t>
            </a:r>
            <a:r>
              <a:rPr lang="en-US" sz="2200" dirty="0"/>
              <a:t>. Adjective clauses are dependent clauses that modify a noun, whereas adverb clauses modify a verb.</a:t>
            </a:r>
          </a:p>
          <a:p>
            <a:pPr marL="285750" indent="-285750">
              <a:spcAft>
                <a:spcPts val="1200"/>
              </a:spcAft>
              <a:buFont typeface="Arial" panose="020B0604020202020204" pitchFamily="34" charset="0"/>
              <a:buChar char="•"/>
            </a:pPr>
            <a:r>
              <a:rPr lang="en-US" sz="2200" i="1" dirty="0">
                <a:solidFill>
                  <a:srgbClr val="000000"/>
                </a:solidFill>
              </a:rPr>
              <a:t>The relation predicate can be modelled using the </a:t>
            </a:r>
            <a:r>
              <a:rPr lang="en-US" sz="2200" i="1" dirty="0">
                <a:solidFill>
                  <a:srgbClr val="FF0000"/>
                </a:solidFill>
              </a:rPr>
              <a:t>advmod</a:t>
            </a:r>
            <a:r>
              <a:rPr lang="en-US" sz="2200" i="1" dirty="0">
                <a:solidFill>
                  <a:srgbClr val="000000"/>
                </a:solidFill>
              </a:rPr>
              <a:t>, </a:t>
            </a:r>
            <a:r>
              <a:rPr lang="en-US" sz="2200" i="1" dirty="0" err="1">
                <a:solidFill>
                  <a:srgbClr val="FF0000"/>
                </a:solidFill>
              </a:rPr>
              <a:t>acl</a:t>
            </a:r>
            <a:r>
              <a:rPr lang="en-US" sz="2200" i="1" dirty="0">
                <a:solidFill>
                  <a:srgbClr val="000000"/>
                </a:solidFill>
              </a:rPr>
              <a:t>, </a:t>
            </a:r>
            <a:r>
              <a:rPr lang="en-US" sz="2200" i="1" dirty="0">
                <a:solidFill>
                  <a:srgbClr val="FF0000"/>
                </a:solidFill>
              </a:rPr>
              <a:t>ccomp</a:t>
            </a:r>
            <a:r>
              <a:rPr lang="en-US" sz="2200" i="1" dirty="0">
                <a:solidFill>
                  <a:srgbClr val="000000"/>
                </a:solidFill>
              </a:rPr>
              <a:t> and the </a:t>
            </a:r>
            <a:r>
              <a:rPr lang="en-US" sz="2200" i="1" dirty="0" err="1">
                <a:solidFill>
                  <a:srgbClr val="FF0000"/>
                </a:solidFill>
              </a:rPr>
              <a:t>xcomp</a:t>
            </a:r>
            <a:r>
              <a:rPr lang="en-US" sz="2200" i="1" dirty="0">
                <a:solidFill>
                  <a:srgbClr val="000000"/>
                </a:solidFill>
              </a:rPr>
              <a:t> dependency</a:t>
            </a:r>
          </a:p>
        </p:txBody>
      </p:sp>
    </p:spTree>
    <p:extLst>
      <p:ext uri="{BB962C8B-B14F-4D97-AF65-F5344CB8AC3E}">
        <p14:creationId xmlns:p14="http://schemas.microsoft.com/office/powerpoint/2010/main" val="1548507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
        <p:nvSpPr>
          <p:cNvPr id="2" name="Rectangle 1">
            <a:extLst>
              <a:ext uri="{FF2B5EF4-FFF2-40B4-BE49-F238E27FC236}">
                <a16:creationId xmlns:a16="http://schemas.microsoft.com/office/drawing/2014/main" id="{00C0020E-C59B-4538-8081-B796642FFFDC}"/>
              </a:ext>
            </a:extLst>
          </p:cNvPr>
          <p:cNvSpPr/>
          <p:nvPr/>
        </p:nvSpPr>
        <p:spPr>
          <a:xfrm>
            <a:off x="384313" y="1644781"/>
            <a:ext cx="11423374"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The Named Entity Tagger marks various classes like </a:t>
            </a:r>
            <a:r>
              <a:rPr lang="en-US" sz="2200" i="1" dirty="0">
                <a:solidFill>
                  <a:srgbClr val="000000"/>
                </a:solidFill>
              </a:rPr>
              <a:t>LOCATION</a:t>
            </a:r>
            <a:r>
              <a:rPr lang="en-US" sz="2200" dirty="0">
                <a:solidFill>
                  <a:srgbClr val="000000"/>
                </a:solidFill>
              </a:rPr>
              <a:t>, </a:t>
            </a:r>
            <a:r>
              <a:rPr lang="en-US" sz="2200" i="1" dirty="0">
                <a:solidFill>
                  <a:srgbClr val="000000"/>
                </a:solidFill>
              </a:rPr>
              <a:t>PERSON</a:t>
            </a:r>
            <a:r>
              <a:rPr lang="en-US" sz="2200" dirty="0">
                <a:solidFill>
                  <a:srgbClr val="000000"/>
                </a:solidFill>
              </a:rPr>
              <a:t>, </a:t>
            </a:r>
            <a:r>
              <a:rPr lang="en-US" sz="2200" i="1" dirty="0">
                <a:solidFill>
                  <a:srgbClr val="000000"/>
                </a:solidFill>
              </a:rPr>
              <a:t>ORGANIZATION, MONEY, PERCENT, TIME </a:t>
            </a:r>
            <a:r>
              <a:rPr lang="en-US" sz="2200" dirty="0">
                <a:solidFill>
                  <a:srgbClr val="000000"/>
                </a:solidFill>
              </a:rPr>
              <a:t>in the text. </a:t>
            </a:r>
          </a:p>
          <a:p>
            <a:pPr marL="285750" indent="-285750">
              <a:buFont typeface="Arial" panose="020B0604020202020204" pitchFamily="34" charset="0"/>
              <a:buChar char="•"/>
            </a:pPr>
            <a:r>
              <a:rPr lang="en-US" sz="2200" dirty="0">
                <a:solidFill>
                  <a:srgbClr val="000000"/>
                </a:solidFill>
              </a:rPr>
              <a:t>We make use of these tags to generate facts of the form </a:t>
            </a:r>
            <a:r>
              <a:rPr lang="en-US" sz="2200" i="1" dirty="0">
                <a:solidFill>
                  <a:srgbClr val="FF0000"/>
                </a:solidFill>
              </a:rPr>
              <a:t>concept(instance)</a:t>
            </a:r>
            <a:r>
              <a:rPr lang="en-US" sz="2200" dirty="0">
                <a:solidFill>
                  <a:srgbClr val="FF0000"/>
                </a:solidFill>
              </a:rPr>
              <a:t>. </a:t>
            </a:r>
          </a:p>
        </p:txBody>
      </p:sp>
      <p:sp>
        <p:nvSpPr>
          <p:cNvPr id="4" name="Rectangle 3">
            <a:extLst>
              <a:ext uri="{FF2B5EF4-FFF2-40B4-BE49-F238E27FC236}">
                <a16:creationId xmlns:a16="http://schemas.microsoft.com/office/drawing/2014/main" id="{7A54E85F-FE98-44DC-8B92-BE5D5049FEF9}"/>
              </a:ext>
            </a:extLst>
          </p:cNvPr>
          <p:cNvSpPr/>
          <p:nvPr/>
        </p:nvSpPr>
        <p:spPr>
          <a:xfrm>
            <a:off x="613813" y="3059668"/>
            <a:ext cx="2086918" cy="430887"/>
          </a:xfrm>
          <a:prstGeom prst="rect">
            <a:avLst/>
          </a:prstGeom>
        </p:spPr>
        <p:txBody>
          <a:bodyPr wrap="none">
            <a:spAutoFit/>
          </a:bodyPr>
          <a:lstStyle/>
          <a:p>
            <a:r>
              <a:rPr lang="en-US" sz="2200" b="1" dirty="0">
                <a:solidFill>
                  <a:srgbClr val="000000"/>
                </a:solidFill>
                <a:latin typeface="Times New Roman" panose="02020603050405020304" pitchFamily="18" charset="0"/>
              </a:rPr>
              <a:t>Time Predicate </a:t>
            </a:r>
            <a:endParaRPr lang="en-US" sz="2200" dirty="0"/>
          </a:p>
        </p:txBody>
      </p:sp>
      <p:pic>
        <p:nvPicPr>
          <p:cNvPr id="6" name="Picture 5">
            <a:extLst>
              <a:ext uri="{FF2B5EF4-FFF2-40B4-BE49-F238E27FC236}">
                <a16:creationId xmlns:a16="http://schemas.microsoft.com/office/drawing/2014/main" id="{CACA3031-BABB-4144-8A32-EDDEC1135349}"/>
              </a:ext>
            </a:extLst>
          </p:cNvPr>
          <p:cNvPicPr>
            <a:picLocks noChangeAspect="1"/>
          </p:cNvPicPr>
          <p:nvPr/>
        </p:nvPicPr>
        <p:blipFill>
          <a:blip r:embed="rId2"/>
          <a:stretch>
            <a:fillRect/>
          </a:stretch>
        </p:blipFill>
        <p:spPr>
          <a:xfrm>
            <a:off x="613814" y="3735891"/>
            <a:ext cx="4156970" cy="637231"/>
          </a:xfrm>
          <a:prstGeom prst="rect">
            <a:avLst/>
          </a:prstGeom>
        </p:spPr>
      </p:pic>
      <p:sp>
        <p:nvSpPr>
          <p:cNvPr id="7" name="Rectangle 6">
            <a:extLst>
              <a:ext uri="{FF2B5EF4-FFF2-40B4-BE49-F238E27FC236}">
                <a16:creationId xmlns:a16="http://schemas.microsoft.com/office/drawing/2014/main" id="{60849197-85CA-4574-9FD9-87B5D23C0873}"/>
              </a:ext>
            </a:extLst>
          </p:cNvPr>
          <p:cNvSpPr/>
          <p:nvPr/>
        </p:nvSpPr>
        <p:spPr>
          <a:xfrm>
            <a:off x="6398387" y="3059668"/>
            <a:ext cx="25312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Location Predicate </a:t>
            </a:r>
            <a:endParaRPr lang="en-US" sz="2200" dirty="0"/>
          </a:p>
        </p:txBody>
      </p:sp>
      <p:pic>
        <p:nvPicPr>
          <p:cNvPr id="9" name="Picture 8">
            <a:extLst>
              <a:ext uri="{FF2B5EF4-FFF2-40B4-BE49-F238E27FC236}">
                <a16:creationId xmlns:a16="http://schemas.microsoft.com/office/drawing/2014/main" id="{E243566B-01A1-4F5A-8487-F8490C2CA06C}"/>
              </a:ext>
            </a:extLst>
          </p:cNvPr>
          <p:cNvPicPr>
            <a:picLocks noChangeAspect="1"/>
          </p:cNvPicPr>
          <p:nvPr/>
        </p:nvPicPr>
        <p:blipFill>
          <a:blip r:embed="rId3"/>
          <a:stretch>
            <a:fillRect/>
          </a:stretch>
        </p:blipFill>
        <p:spPr>
          <a:xfrm>
            <a:off x="6398387" y="3709804"/>
            <a:ext cx="5317701" cy="663318"/>
          </a:xfrm>
          <a:prstGeom prst="rect">
            <a:avLst/>
          </a:prstGeom>
        </p:spPr>
      </p:pic>
      <p:sp>
        <p:nvSpPr>
          <p:cNvPr id="10" name="Rectangle 9">
            <a:extLst>
              <a:ext uri="{FF2B5EF4-FFF2-40B4-BE49-F238E27FC236}">
                <a16:creationId xmlns:a16="http://schemas.microsoft.com/office/drawing/2014/main" id="{4E381463-CC2D-4F81-AF18-F6C64150A107}"/>
              </a:ext>
            </a:extLst>
          </p:cNvPr>
          <p:cNvSpPr/>
          <p:nvPr/>
        </p:nvSpPr>
        <p:spPr>
          <a:xfrm>
            <a:off x="613812" y="4680013"/>
            <a:ext cx="30650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Organization Predicate </a:t>
            </a:r>
            <a:endParaRPr lang="en-US" sz="2200" dirty="0"/>
          </a:p>
        </p:txBody>
      </p:sp>
      <p:pic>
        <p:nvPicPr>
          <p:cNvPr id="12" name="Picture 11">
            <a:extLst>
              <a:ext uri="{FF2B5EF4-FFF2-40B4-BE49-F238E27FC236}">
                <a16:creationId xmlns:a16="http://schemas.microsoft.com/office/drawing/2014/main" id="{F3B71B44-F9F5-4077-B911-00E4D288149C}"/>
              </a:ext>
            </a:extLst>
          </p:cNvPr>
          <p:cNvPicPr>
            <a:picLocks noChangeAspect="1"/>
          </p:cNvPicPr>
          <p:nvPr/>
        </p:nvPicPr>
        <p:blipFill>
          <a:blip r:embed="rId4"/>
          <a:stretch>
            <a:fillRect/>
          </a:stretch>
        </p:blipFill>
        <p:spPr>
          <a:xfrm>
            <a:off x="613812" y="5417791"/>
            <a:ext cx="3686838" cy="637231"/>
          </a:xfrm>
          <a:prstGeom prst="rect">
            <a:avLst/>
          </a:prstGeom>
        </p:spPr>
      </p:pic>
      <p:sp>
        <p:nvSpPr>
          <p:cNvPr id="13" name="Rectangle 12">
            <a:extLst>
              <a:ext uri="{FF2B5EF4-FFF2-40B4-BE49-F238E27FC236}">
                <a16:creationId xmlns:a16="http://schemas.microsoft.com/office/drawing/2014/main" id="{90DBE3DC-DEC7-4985-914C-89C7FFEA6ECC}"/>
              </a:ext>
            </a:extLst>
          </p:cNvPr>
          <p:cNvSpPr/>
          <p:nvPr/>
        </p:nvSpPr>
        <p:spPr>
          <a:xfrm>
            <a:off x="6398387" y="4680013"/>
            <a:ext cx="2295565" cy="430887"/>
          </a:xfrm>
          <a:prstGeom prst="rect">
            <a:avLst/>
          </a:prstGeom>
        </p:spPr>
        <p:txBody>
          <a:bodyPr wrap="none">
            <a:spAutoFit/>
          </a:bodyPr>
          <a:lstStyle/>
          <a:p>
            <a:r>
              <a:rPr lang="en-US" sz="2200" b="1" dirty="0">
                <a:solidFill>
                  <a:srgbClr val="000000"/>
                </a:solidFill>
                <a:latin typeface="Times New Roman" panose="02020603050405020304" pitchFamily="18" charset="0"/>
              </a:rPr>
              <a:t>Person Predicate </a:t>
            </a:r>
            <a:endParaRPr lang="en-US" sz="2200" dirty="0"/>
          </a:p>
        </p:txBody>
      </p:sp>
      <p:pic>
        <p:nvPicPr>
          <p:cNvPr id="15" name="Picture 14">
            <a:extLst>
              <a:ext uri="{FF2B5EF4-FFF2-40B4-BE49-F238E27FC236}">
                <a16:creationId xmlns:a16="http://schemas.microsoft.com/office/drawing/2014/main" id="{8A984EED-4A7A-466C-98E6-811B466F0D07}"/>
              </a:ext>
            </a:extLst>
          </p:cNvPr>
          <p:cNvPicPr>
            <a:picLocks noChangeAspect="1"/>
          </p:cNvPicPr>
          <p:nvPr/>
        </p:nvPicPr>
        <p:blipFill>
          <a:blip r:embed="rId5"/>
          <a:stretch>
            <a:fillRect/>
          </a:stretch>
        </p:blipFill>
        <p:spPr>
          <a:xfrm>
            <a:off x="6398387" y="5417791"/>
            <a:ext cx="4968106" cy="660422"/>
          </a:xfrm>
          <a:prstGeom prst="rect">
            <a:avLst/>
          </a:prstGeom>
        </p:spPr>
      </p:pic>
    </p:spTree>
    <p:extLst>
      <p:ext uri="{BB962C8B-B14F-4D97-AF65-F5344CB8AC3E}">
        <p14:creationId xmlns:p14="http://schemas.microsoft.com/office/powerpoint/2010/main" val="3317204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2" name="Rectangle 1">
            <a:extLst>
              <a:ext uri="{FF2B5EF4-FFF2-40B4-BE49-F238E27FC236}">
                <a16:creationId xmlns:a16="http://schemas.microsoft.com/office/drawing/2014/main" id="{4A11BC6A-159F-4719-834B-0F7FA50FCFDA}"/>
              </a:ext>
            </a:extLst>
          </p:cNvPr>
          <p:cNvSpPr/>
          <p:nvPr/>
        </p:nvSpPr>
        <p:spPr>
          <a:xfrm>
            <a:off x="371060" y="1644781"/>
            <a:ext cx="11516139"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Special predicates have been used in the system, to model concepts that are patterns and are understood by humans </a:t>
            </a:r>
            <a:r>
              <a:rPr lang="en-US" sz="2200" dirty="0">
                <a:solidFill>
                  <a:srgbClr val="FF0000"/>
                </a:solidFill>
                <a:latin typeface="Times New Roman" panose="02020603050405020304" pitchFamily="18" charset="0"/>
              </a:rPr>
              <a:t>implicitly</a:t>
            </a:r>
            <a:r>
              <a:rPr lang="en-US" sz="2200" dirty="0">
                <a:solidFill>
                  <a:srgbClr val="000000"/>
                </a:solidFill>
                <a:latin typeface="Times New Roman" panose="02020603050405020304" pitchFamily="18" charset="0"/>
              </a:rPr>
              <a:t>. </a:t>
            </a:r>
            <a:endParaRPr lang="en-US" sz="2200" dirty="0"/>
          </a:p>
        </p:txBody>
      </p:sp>
      <p:sp>
        <p:nvSpPr>
          <p:cNvPr id="4" name="Rectangle 3">
            <a:extLst>
              <a:ext uri="{FF2B5EF4-FFF2-40B4-BE49-F238E27FC236}">
                <a16:creationId xmlns:a16="http://schemas.microsoft.com/office/drawing/2014/main" id="{4290A471-C782-4617-B42A-D3ECFFD974F4}"/>
              </a:ext>
            </a:extLst>
          </p:cNvPr>
          <p:cNvSpPr/>
          <p:nvPr/>
        </p:nvSpPr>
        <p:spPr>
          <a:xfrm>
            <a:off x="371060" y="2562372"/>
            <a:ext cx="8835367" cy="1292662"/>
          </a:xfrm>
          <a:prstGeom prst="rect">
            <a:avLst/>
          </a:prstGeom>
        </p:spPr>
        <p:txBody>
          <a:bodyPr wrap="none">
            <a:spAutoFit/>
          </a:bodyPr>
          <a:lstStyle/>
          <a:p>
            <a:pPr>
              <a:spcAft>
                <a:spcPts val="1200"/>
              </a:spcAft>
            </a:pPr>
            <a:r>
              <a:rPr lang="en-US" sz="2400" b="1" dirty="0">
                <a:solidFill>
                  <a:srgbClr val="000000"/>
                </a:solidFill>
                <a:latin typeface="Times New Roman" panose="02020603050405020304" pitchFamily="18" charset="0"/>
              </a:rPr>
              <a:t>Time Span Predicates</a:t>
            </a:r>
          </a:p>
          <a:p>
            <a:pPr marL="342900" indent="-342900">
              <a:buFont typeface="Arial" panose="020B0604020202020204" pitchFamily="34" charset="0"/>
              <a:buChar char="•"/>
            </a:pPr>
            <a:r>
              <a:rPr lang="en-US" sz="2200" dirty="0"/>
              <a:t>Time spans are sometimes expressed in text using the bracketed notion.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rPr>
              <a:t>A timespan is generally of the format “(DATE - DATE)”.</a:t>
            </a:r>
            <a:r>
              <a:rPr lang="en-US" sz="2200" b="1" dirty="0">
                <a:solidFill>
                  <a:srgbClr val="000000"/>
                </a:solidFill>
                <a:latin typeface="Times New Roman" panose="02020603050405020304" pitchFamily="18" charset="0"/>
              </a:rPr>
              <a:t> </a:t>
            </a:r>
            <a:endParaRPr lang="en-US" sz="2200" dirty="0"/>
          </a:p>
        </p:txBody>
      </p:sp>
      <p:sp>
        <p:nvSpPr>
          <p:cNvPr id="6" name="Rectangle 5">
            <a:extLst>
              <a:ext uri="{FF2B5EF4-FFF2-40B4-BE49-F238E27FC236}">
                <a16:creationId xmlns:a16="http://schemas.microsoft.com/office/drawing/2014/main" id="{03337EFA-BBCC-49EA-B337-C01602E54312}"/>
              </a:ext>
            </a:extLst>
          </p:cNvPr>
          <p:cNvSpPr/>
          <p:nvPr/>
        </p:nvSpPr>
        <p:spPr>
          <a:xfrm>
            <a:off x="371060" y="3818518"/>
            <a:ext cx="6096000" cy="1261884"/>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cs typeface="Times New Roman" panose="02020603050405020304" pitchFamily="18" charset="0"/>
              </a:rPr>
              <a:t>_start_date (entity, date)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_end_date (entity, date)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371059" y="5213219"/>
            <a:ext cx="10999305"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a:t>
            </a:r>
            <a:r>
              <a:rPr lang="en-US" sz="2200" dirty="0" err="1">
                <a:solidFill>
                  <a:srgbClr val="000000"/>
                </a:solidFill>
                <a:latin typeface="Times New Roman" panose="02020603050405020304" pitchFamily="18" charset="0"/>
              </a:rPr>
              <a:t>Project_Mercury</a:t>
            </a:r>
            <a:r>
              <a:rPr lang="en-US" sz="2200" dirty="0">
                <a:solidFill>
                  <a:srgbClr val="000000"/>
                </a:solidFill>
                <a:latin typeface="Times New Roman" panose="02020603050405020304" pitchFamily="18" charset="0"/>
              </a:rPr>
              <a:t> was followed by the two-man </a:t>
            </a:r>
            <a:r>
              <a:rPr lang="en-US" sz="2200" dirty="0" err="1">
                <a:solidFill>
                  <a:srgbClr val="000000"/>
                </a:solidFill>
                <a:latin typeface="Times New Roman" panose="02020603050405020304" pitchFamily="18" charset="0"/>
              </a:rPr>
              <a:t>Project_Gemini</a:t>
            </a:r>
            <a:r>
              <a:rPr lang="en-US" sz="2200" dirty="0">
                <a:solidFill>
                  <a:srgbClr val="000000"/>
                </a:solidFill>
                <a:latin typeface="Times New Roman" panose="02020603050405020304" pitchFamily="18" charset="0"/>
              </a:rPr>
              <a:t> (1962 – 1966)” </a:t>
            </a:r>
          </a:p>
          <a:p>
            <a:r>
              <a:rPr lang="en-US" sz="2200" i="1" dirty="0">
                <a:solidFill>
                  <a:srgbClr val="000000"/>
                </a:solidFill>
                <a:latin typeface="Times New Roman" panose="02020603050405020304" pitchFamily="18" charset="0"/>
              </a:rPr>
              <a:t>_start_date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1962) </a:t>
            </a:r>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_end_date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1966) </a:t>
            </a:r>
            <a:endParaRPr lang="en-US" sz="2200" dirty="0"/>
          </a:p>
        </p:txBody>
      </p:sp>
    </p:spTree>
    <p:extLst>
      <p:ext uri="{BB962C8B-B14F-4D97-AF65-F5344CB8AC3E}">
        <p14:creationId xmlns:p14="http://schemas.microsoft.com/office/powerpoint/2010/main" val="87072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631216"/>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Date Part Predicates</a:t>
            </a:r>
          </a:p>
          <a:p>
            <a:pPr marL="342900" indent="-342900">
              <a:buFont typeface="Arial" panose="020B0604020202020204" pitchFamily="34" charset="0"/>
              <a:buChar char="•"/>
            </a:pPr>
            <a:r>
              <a:rPr lang="en-US" sz="2200" dirty="0"/>
              <a:t>The time predicates can be utilized to get the day, month, and year parts from the time </a:t>
            </a:r>
          </a:p>
          <a:p>
            <a:pPr marL="342900" indent="-342900">
              <a:buFont typeface="Arial" panose="020B0604020202020204" pitchFamily="34" charset="0"/>
              <a:buChar char="•"/>
            </a:pPr>
            <a:r>
              <a:rPr lang="en-US" sz="2200" dirty="0"/>
              <a:t>Can use simple information extraction techniques to find out the year, month, and day predicates from the time predicate </a:t>
            </a:r>
          </a:p>
        </p:txBody>
      </p:sp>
      <p:sp>
        <p:nvSpPr>
          <p:cNvPr id="6" name="Rectangle 5">
            <a:extLst>
              <a:ext uri="{FF2B5EF4-FFF2-40B4-BE49-F238E27FC236}">
                <a16:creationId xmlns:a16="http://schemas.microsoft.com/office/drawing/2014/main" id="{03337EFA-BBCC-49EA-B337-C01602E54312}"/>
              </a:ext>
            </a:extLst>
          </p:cNvPr>
          <p:cNvSpPr/>
          <p:nvPr/>
        </p:nvSpPr>
        <p:spPr>
          <a:xfrm>
            <a:off x="371060" y="3612781"/>
            <a:ext cx="3392558" cy="1600438"/>
          </a:xfrm>
          <a:prstGeom prst="rect">
            <a:avLst/>
          </a:prstGeom>
        </p:spPr>
        <p:txBody>
          <a:bodyPr wrap="square">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rPr>
              <a:t>day (time, day) </a:t>
            </a:r>
            <a:endParaRPr lang="en-US" sz="2200" dirty="0">
              <a:solidFill>
                <a:schemeClr val="accent1">
                  <a:lumMod val="50000"/>
                </a:schemeClr>
              </a:solidFill>
            </a:endParaRPr>
          </a:p>
          <a:p>
            <a:r>
              <a:rPr lang="en-US" sz="2200" i="1" dirty="0">
                <a:solidFill>
                  <a:schemeClr val="accent1">
                    <a:lumMod val="50000"/>
                  </a:schemeClr>
                </a:solidFill>
              </a:rPr>
              <a:t>month (time, month) </a:t>
            </a:r>
            <a:endParaRPr lang="en-US" sz="2200" dirty="0">
              <a:solidFill>
                <a:schemeClr val="accent1">
                  <a:lumMod val="50000"/>
                </a:schemeClr>
              </a:solidFill>
            </a:endParaRPr>
          </a:p>
          <a:p>
            <a:r>
              <a:rPr lang="en-US" sz="2200" i="1" dirty="0">
                <a:solidFill>
                  <a:schemeClr val="accent1">
                    <a:lumMod val="50000"/>
                  </a:schemeClr>
                </a:solidFill>
              </a:rPr>
              <a:t>year (time, year)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4320208" y="3487113"/>
            <a:ext cx="5261114" cy="1938992"/>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p>
          <a:p>
            <a:r>
              <a:rPr lang="en-US" sz="2200" dirty="0"/>
              <a:t>time ('10_november_1483') </a:t>
            </a:r>
          </a:p>
          <a:p>
            <a:r>
              <a:rPr lang="en-US" sz="2200" dirty="0"/>
              <a:t>day ('10_november_1483', 10) </a:t>
            </a:r>
          </a:p>
          <a:p>
            <a:r>
              <a:rPr lang="en-US" sz="2200" dirty="0"/>
              <a:t>month ('10_november_1483', november) </a:t>
            </a:r>
          </a:p>
          <a:p>
            <a:r>
              <a:rPr lang="en-US" sz="2200" dirty="0"/>
              <a:t>year ('10_november_1483', 1483) </a:t>
            </a:r>
          </a:p>
        </p:txBody>
      </p:sp>
    </p:spTree>
    <p:extLst>
      <p:ext uri="{BB962C8B-B14F-4D97-AF65-F5344CB8AC3E}">
        <p14:creationId xmlns:p14="http://schemas.microsoft.com/office/powerpoint/2010/main" val="1043094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292662"/>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Appositional Predicates</a:t>
            </a:r>
          </a:p>
          <a:p>
            <a:pPr marL="342900" indent="-342900">
              <a:buFont typeface="Arial" panose="020B0604020202020204" pitchFamily="34" charset="0"/>
              <a:buChar char="•"/>
            </a:pPr>
            <a:r>
              <a:rPr lang="en-US" sz="2200" dirty="0"/>
              <a:t>Appositional modifiers directly follow the noun they describe. </a:t>
            </a:r>
          </a:p>
          <a:p>
            <a:pPr marL="342900" indent="-342900">
              <a:buFont typeface="Arial" panose="020B0604020202020204" pitchFamily="34" charset="0"/>
              <a:buChar char="•"/>
            </a:pPr>
            <a:r>
              <a:rPr lang="en-US" sz="2200" dirty="0"/>
              <a:t>Most appositional modifiers follow the </a:t>
            </a:r>
            <a:r>
              <a:rPr lang="en-US" sz="2200" i="1" dirty="0"/>
              <a:t>instance_of </a:t>
            </a:r>
            <a:r>
              <a:rPr lang="en-US" sz="2200" dirty="0"/>
              <a:t>pattern </a:t>
            </a:r>
          </a:p>
        </p:txBody>
      </p:sp>
      <p:sp>
        <p:nvSpPr>
          <p:cNvPr id="7" name="Rectangle 6">
            <a:extLst>
              <a:ext uri="{FF2B5EF4-FFF2-40B4-BE49-F238E27FC236}">
                <a16:creationId xmlns:a16="http://schemas.microsoft.com/office/drawing/2014/main" id="{2D2AE9B0-1D1F-4334-B8C8-2224EDB8AD33}"/>
              </a:ext>
            </a:extLst>
          </p:cNvPr>
          <p:cNvSpPr/>
          <p:nvPr/>
        </p:nvSpPr>
        <p:spPr>
          <a:xfrm>
            <a:off x="371060" y="3147148"/>
            <a:ext cx="5897218" cy="2308324"/>
          </a:xfrm>
          <a:prstGeom prst="rect">
            <a:avLst/>
          </a:prstGeom>
        </p:spPr>
        <p:txBody>
          <a:bodyPr wrap="square">
            <a:spAutoFit/>
          </a:bodyPr>
          <a:lstStyle/>
          <a:p>
            <a:pPr>
              <a:spcAft>
                <a:spcPts val="1200"/>
              </a:spcAft>
            </a:pPr>
            <a:r>
              <a:rPr lang="en-US" sz="2400" i="1" dirty="0"/>
              <a:t>Example: </a:t>
            </a:r>
          </a:p>
          <a:p>
            <a:r>
              <a:rPr lang="en-US" sz="2200" dirty="0"/>
              <a:t>“Jim's brother, Sam, is coming to town today.” </a:t>
            </a:r>
          </a:p>
          <a:p>
            <a:r>
              <a:rPr lang="en-US" sz="2200" i="1" dirty="0"/>
              <a:t>brother(Sam) </a:t>
            </a:r>
          </a:p>
          <a:p>
            <a:endParaRPr lang="en-US" sz="2200" dirty="0"/>
          </a:p>
          <a:p>
            <a:r>
              <a:rPr lang="en-US" sz="2200" dirty="0"/>
              <a:t>“Jim met Sam, Jim's brother, today.” </a:t>
            </a:r>
          </a:p>
          <a:p>
            <a:r>
              <a:rPr lang="en-US" sz="2200" i="1" dirty="0"/>
              <a:t>brother(Sam) </a:t>
            </a:r>
            <a:endParaRPr lang="en-US" sz="2200" dirty="0"/>
          </a:p>
        </p:txBody>
      </p:sp>
      <p:sp>
        <p:nvSpPr>
          <p:cNvPr id="6" name="Rectangle 5">
            <a:extLst>
              <a:ext uri="{FF2B5EF4-FFF2-40B4-BE49-F238E27FC236}">
                <a16:creationId xmlns:a16="http://schemas.microsoft.com/office/drawing/2014/main" id="{4CED1B5B-9DED-4AAD-B67F-9D834964414F}"/>
              </a:ext>
            </a:extLst>
          </p:cNvPr>
          <p:cNvSpPr/>
          <p:nvPr/>
        </p:nvSpPr>
        <p:spPr>
          <a:xfrm>
            <a:off x="371060" y="5665177"/>
            <a:ext cx="11237844" cy="430887"/>
          </a:xfrm>
          <a:prstGeom prst="rect">
            <a:avLst/>
          </a:prstGeom>
        </p:spPr>
        <p:txBody>
          <a:bodyPr wrap="square">
            <a:spAutoFit/>
          </a:bodyPr>
          <a:lstStyle/>
          <a:p>
            <a:pPr marL="342900" indent="-342900">
              <a:buFont typeface="Arial" panose="020B0604020202020204" pitchFamily="34" charset="0"/>
              <a:buChar char="•"/>
            </a:pPr>
            <a:r>
              <a:rPr lang="en-US" sz="2200" dirty="0"/>
              <a:t>These predicates help in associating properties to instances with the help of WordNet</a:t>
            </a:r>
          </a:p>
        </p:txBody>
      </p:sp>
    </p:spTree>
    <p:extLst>
      <p:ext uri="{BB962C8B-B14F-4D97-AF65-F5344CB8AC3E}">
        <p14:creationId xmlns:p14="http://schemas.microsoft.com/office/powerpoint/2010/main" val="3139754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2308324"/>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Abbreviation Predicates</a:t>
            </a:r>
          </a:p>
          <a:p>
            <a:pPr marL="342900" indent="-342900">
              <a:buFont typeface="Arial" panose="020B0604020202020204" pitchFamily="34" charset="0"/>
              <a:buChar char="•"/>
            </a:pPr>
            <a:r>
              <a:rPr lang="en-US" sz="2200" dirty="0"/>
              <a:t>Texts sometimes contain abbreviation of words.</a:t>
            </a:r>
          </a:p>
          <a:p>
            <a:pPr marL="342900" indent="-342900">
              <a:buFont typeface="Arial" panose="020B0604020202020204" pitchFamily="34" charset="0"/>
              <a:buChar char="•"/>
            </a:pPr>
            <a:r>
              <a:rPr lang="en-US" sz="2200" dirty="0"/>
              <a:t>Queries asked can sometimes contain short forms for organizations and projects rather than their long forms.</a:t>
            </a:r>
          </a:p>
          <a:p>
            <a:pPr marL="342900" indent="-342900">
              <a:buFont typeface="Arial" panose="020B0604020202020204" pitchFamily="34" charset="0"/>
              <a:buChar char="•"/>
            </a:pPr>
            <a:r>
              <a:rPr lang="en-US" sz="2200" dirty="0"/>
              <a:t>Abbreviations can be detected by either doing pattern matching i.e. looking for the pattern “CONCEPT (ABBREVIATION)” or by using the </a:t>
            </a:r>
            <a:r>
              <a:rPr lang="en-US" sz="2200" i="1" dirty="0" err="1"/>
              <a:t>appos</a:t>
            </a:r>
            <a:r>
              <a:rPr lang="en-US" sz="2200" i="1" dirty="0"/>
              <a:t> </a:t>
            </a:r>
            <a:r>
              <a:rPr lang="en-US" sz="2200" dirty="0"/>
              <a:t>dependency relation.  </a:t>
            </a:r>
          </a:p>
        </p:txBody>
      </p:sp>
      <p:sp>
        <p:nvSpPr>
          <p:cNvPr id="6" name="Rectangle 5">
            <a:extLst>
              <a:ext uri="{FF2B5EF4-FFF2-40B4-BE49-F238E27FC236}">
                <a16:creationId xmlns:a16="http://schemas.microsoft.com/office/drawing/2014/main" id="{668A9503-93D4-4481-B79D-925C89FD671D}"/>
              </a:ext>
            </a:extLst>
          </p:cNvPr>
          <p:cNvSpPr/>
          <p:nvPr/>
        </p:nvSpPr>
        <p:spPr>
          <a:xfrm>
            <a:off x="371060" y="3953105"/>
            <a:ext cx="6096000" cy="923330"/>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of the predicate</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_abbreviation (</a:t>
            </a:r>
            <a:r>
              <a:rPr lang="en-US" sz="2200" i="1" dirty="0" err="1">
                <a:solidFill>
                  <a:schemeClr val="accent1">
                    <a:lumMod val="50000"/>
                  </a:schemeClr>
                </a:solidFill>
                <a:latin typeface="Times New Roman" panose="02020603050405020304" pitchFamily="18" charset="0"/>
              </a:rPr>
              <a:t>short_form</a:t>
            </a:r>
            <a:r>
              <a:rPr lang="en-US" sz="2200" i="1" dirty="0">
                <a:solidFill>
                  <a:schemeClr val="accent1">
                    <a:lumMod val="50000"/>
                  </a:schemeClr>
                </a:solidFill>
                <a:latin typeface="Times New Roman" panose="02020603050405020304" pitchFamily="18" charset="0"/>
              </a:rPr>
              <a:t>, </a:t>
            </a:r>
            <a:r>
              <a:rPr lang="en-US" sz="2200" i="1" dirty="0" err="1">
                <a:solidFill>
                  <a:schemeClr val="accent1">
                    <a:lumMod val="50000"/>
                  </a:schemeClr>
                </a:solidFill>
                <a:latin typeface="Times New Roman" panose="02020603050405020304" pitchFamily="18" charset="0"/>
              </a:rPr>
              <a:t>long_form</a:t>
            </a:r>
            <a:r>
              <a:rPr lang="en-US" sz="2200" i="1" dirty="0">
                <a:solidFill>
                  <a:schemeClr val="accent1">
                    <a:lumMod val="50000"/>
                  </a:schemeClr>
                </a:solidFill>
                <a:latin typeface="Times New Roman" panose="02020603050405020304" pitchFamily="18" charset="0"/>
              </a:rPr>
              <a:t>) </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64D1AA57-5AFC-40F2-95F6-E1B47B9F2523}"/>
              </a:ext>
            </a:extLst>
          </p:cNvPr>
          <p:cNvSpPr/>
          <p:nvPr/>
        </p:nvSpPr>
        <p:spPr>
          <a:xfrm>
            <a:off x="371060" y="5213219"/>
            <a:ext cx="10760766"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Apollo program was the third </a:t>
            </a:r>
            <a:r>
              <a:rPr lang="en-US" sz="2200" dirty="0" err="1">
                <a:solidFill>
                  <a:srgbClr val="000000"/>
                </a:solidFill>
                <a:latin typeface="Times New Roman" panose="02020603050405020304" pitchFamily="18" charset="0"/>
              </a:rPr>
              <a:t>United_States</a:t>
            </a:r>
            <a:r>
              <a:rPr lang="en-US" sz="2200" dirty="0">
                <a:solidFill>
                  <a:srgbClr val="000000"/>
                </a:solidFill>
                <a:latin typeface="Times New Roman" panose="02020603050405020304" pitchFamily="18" charset="0"/>
              </a:rPr>
              <a:t> human spaceflight program carried out by the National_Aeronautics_and_Space_Administration (NASA)” </a:t>
            </a:r>
          </a:p>
          <a:p>
            <a:r>
              <a:rPr lang="en-US" sz="2200" dirty="0">
                <a:solidFill>
                  <a:srgbClr val="000000"/>
                </a:solidFill>
                <a:latin typeface="Times New Roman" panose="02020603050405020304" pitchFamily="18" charset="0"/>
              </a:rPr>
              <a:t>_abbreviation (</a:t>
            </a:r>
            <a:r>
              <a:rPr lang="en-US" sz="2200" dirty="0" err="1">
                <a:solidFill>
                  <a:srgbClr val="000000"/>
                </a:solidFill>
                <a:latin typeface="Times New Roman" panose="02020603050405020304" pitchFamily="18" charset="0"/>
              </a:rPr>
              <a:t>nasa</a:t>
            </a:r>
            <a:r>
              <a:rPr lang="en-US" sz="2200" dirty="0">
                <a:solidFill>
                  <a:srgbClr val="000000"/>
                </a:solidFill>
                <a:latin typeface="Times New Roman" panose="02020603050405020304" pitchFamily="18" charset="0"/>
              </a:rPr>
              <a:t>, </a:t>
            </a:r>
            <a:r>
              <a:rPr lang="en-US" sz="2200" dirty="0" err="1">
                <a:solidFill>
                  <a:srgbClr val="000000"/>
                </a:solidFill>
                <a:latin typeface="Times New Roman" panose="02020603050405020304" pitchFamily="18" charset="0"/>
              </a:rPr>
              <a:t>national_aeronautics_and_space_administration</a:t>
            </a:r>
            <a:r>
              <a:rPr lang="en-US" sz="2200" dirty="0">
                <a:solidFill>
                  <a:srgbClr val="000000"/>
                </a:solidFill>
                <a:latin typeface="Times New Roman" panose="02020603050405020304" pitchFamily="18" charset="0"/>
              </a:rPr>
              <a:t>) </a:t>
            </a:r>
            <a:endParaRPr lang="en-US" sz="2200" dirty="0"/>
          </a:p>
        </p:txBody>
      </p:sp>
    </p:spTree>
    <p:extLst>
      <p:ext uri="{BB962C8B-B14F-4D97-AF65-F5344CB8AC3E}">
        <p14:creationId xmlns:p14="http://schemas.microsoft.com/office/powerpoint/2010/main" val="4106912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38625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Word Sense Disambiguation is a task of selecting the </a:t>
            </a:r>
            <a:r>
              <a:rPr lang="en-US" sz="2200" dirty="0">
                <a:solidFill>
                  <a:srgbClr val="FF0000"/>
                </a:solidFill>
              </a:rPr>
              <a:t>best sense out of a collection </a:t>
            </a:r>
            <a:r>
              <a:rPr lang="en-US" sz="2200" dirty="0">
                <a:solidFill>
                  <a:srgbClr val="000000"/>
                </a:solidFill>
              </a:rPr>
              <a:t>of senses applicable to a concept.</a:t>
            </a:r>
          </a:p>
          <a:p>
            <a:pPr marL="342900" indent="-342900">
              <a:buFont typeface="Arial" panose="020B0604020202020204" pitchFamily="34" charset="0"/>
              <a:buChar char="•"/>
            </a:pPr>
            <a:r>
              <a:rPr lang="en-US" sz="2200" dirty="0"/>
              <a:t>Word senses are represented using two different logic patterns. </a:t>
            </a:r>
          </a:p>
          <a:p>
            <a:pPr marL="342900" indent="-342900">
              <a:buFont typeface="Arial" panose="020B0604020202020204" pitchFamily="34" charset="0"/>
              <a:buChar char="•"/>
            </a:pPr>
            <a:r>
              <a:rPr lang="en-US" sz="2200" dirty="0"/>
              <a:t>Using both these patterns in union, senses are selected for the various concepts in the text which activate their hypernym relations. </a:t>
            </a:r>
          </a:p>
          <a:p>
            <a:pPr marL="342900" indent="-342900">
              <a:spcAft>
                <a:spcPts val="1800"/>
              </a:spcAft>
              <a:buFont typeface="Arial" panose="020B0604020202020204" pitchFamily="34" charset="0"/>
              <a:buChar char="•"/>
            </a:pPr>
            <a:r>
              <a:rPr lang="en-US" sz="2200" dirty="0"/>
              <a:t>Signature template for concept sense</a:t>
            </a:r>
          </a:p>
          <a:p>
            <a:r>
              <a:rPr lang="it-IT" sz="2200" i="1" dirty="0"/>
              <a:t>	</a:t>
            </a:r>
            <a:r>
              <a:rPr lang="it-IT" sz="2200" i="1" dirty="0">
                <a:solidFill>
                  <a:schemeClr val="accent1">
                    <a:lumMod val="50000"/>
                  </a:schemeClr>
                </a:solidFill>
              </a:rPr>
              <a:t>c (X, si) :- c (X), </a:t>
            </a:r>
            <a:endParaRPr lang="it-IT" sz="2200" dirty="0">
              <a:solidFill>
                <a:schemeClr val="accent1">
                  <a:lumMod val="50000"/>
                </a:schemeClr>
              </a:solidFill>
            </a:endParaRPr>
          </a:p>
          <a:p>
            <a:r>
              <a:rPr lang="en-US" sz="2200" i="1" dirty="0">
                <a:solidFill>
                  <a:schemeClr val="accent1">
                    <a:lumMod val="50000"/>
                  </a:schemeClr>
                </a:solidFill>
              </a:rPr>
              <a:t>		  properties_si (X), </a:t>
            </a:r>
            <a:endParaRPr lang="en-US" sz="2200" dirty="0">
              <a:solidFill>
                <a:schemeClr val="accent1">
                  <a:lumMod val="50000"/>
                </a:schemeClr>
              </a:solidFill>
            </a:endParaRPr>
          </a:p>
          <a:p>
            <a:pPr>
              <a:spcAft>
                <a:spcPts val="1200"/>
              </a:spcAft>
            </a:pPr>
            <a:r>
              <a:rPr lang="en-US" sz="2200" i="1" dirty="0">
                <a:solidFill>
                  <a:schemeClr val="accent1">
                    <a:lumMod val="50000"/>
                  </a:schemeClr>
                </a:solidFill>
              </a:rPr>
              <a:t>		 not -c (X, si). </a:t>
            </a:r>
          </a:p>
          <a:p>
            <a:r>
              <a:rPr lang="en-US" sz="2200" dirty="0"/>
              <a:t>“</a:t>
            </a:r>
            <a:r>
              <a:rPr lang="en-US" sz="2200" i="1" dirty="0">
                <a:solidFill>
                  <a:srgbClr val="FF0000"/>
                </a:solidFill>
              </a:rPr>
              <a:t>X is an instance_of concept c with si</a:t>
            </a:r>
            <a:r>
              <a:rPr lang="en-US" sz="2200" dirty="0"/>
              <a:t>” </a:t>
            </a:r>
          </a:p>
        </p:txBody>
      </p:sp>
    </p:spTree>
    <p:extLst>
      <p:ext uri="{BB962C8B-B14F-4D97-AF65-F5344CB8AC3E}">
        <p14:creationId xmlns:p14="http://schemas.microsoft.com/office/powerpoint/2010/main" val="2994073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Example of a tree concept. WordNet has 3 senses for the concept of “tree”</a:t>
            </a:r>
            <a:endParaRPr lang="en-US" sz="2200" dirty="0"/>
          </a:p>
        </p:txBody>
      </p:sp>
      <p:pic>
        <p:nvPicPr>
          <p:cNvPr id="2" name="Picture 1">
            <a:extLst>
              <a:ext uri="{FF2B5EF4-FFF2-40B4-BE49-F238E27FC236}">
                <a16:creationId xmlns:a16="http://schemas.microsoft.com/office/drawing/2014/main" id="{BF46C061-C3EF-4EBC-AB29-2AB78304FF6D}"/>
              </a:ext>
            </a:extLst>
          </p:cNvPr>
          <p:cNvPicPr>
            <a:picLocks noChangeAspect="1"/>
          </p:cNvPicPr>
          <p:nvPr/>
        </p:nvPicPr>
        <p:blipFill>
          <a:blip r:embed="rId2"/>
          <a:stretch>
            <a:fillRect/>
          </a:stretch>
        </p:blipFill>
        <p:spPr>
          <a:xfrm>
            <a:off x="384313" y="2277866"/>
            <a:ext cx="9251453" cy="2042343"/>
          </a:xfrm>
          <a:prstGeom prst="rect">
            <a:avLst/>
          </a:prstGeom>
        </p:spPr>
      </p:pic>
      <p:sp>
        <p:nvSpPr>
          <p:cNvPr id="4" name="Rectangle 3">
            <a:extLst>
              <a:ext uri="{FF2B5EF4-FFF2-40B4-BE49-F238E27FC236}">
                <a16:creationId xmlns:a16="http://schemas.microsoft.com/office/drawing/2014/main" id="{CE7A7A88-B4ED-4E31-B210-C48D671AAAC1}"/>
              </a:ext>
            </a:extLst>
          </p:cNvPr>
          <p:cNvSpPr/>
          <p:nvPr/>
        </p:nvSpPr>
        <p:spPr>
          <a:xfrm>
            <a:off x="8194073"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person) :- tree (X),</a:t>
            </a:r>
          </a:p>
          <a:p>
            <a:r>
              <a:rPr lang="en-US" sz="2200" i="1" dirty="0">
                <a:solidFill>
                  <a:schemeClr val="accent1">
                    <a:lumMod val="50000"/>
                  </a:schemeClr>
                </a:solidFill>
                <a:latin typeface="Times New Roman" panose="02020603050405020304" pitchFamily="18" charset="0"/>
              </a:rPr>
              <a:t>	properties_person (X),</a:t>
            </a:r>
          </a:p>
          <a:p>
            <a:r>
              <a:rPr lang="en-US" sz="2200" i="1" dirty="0">
                <a:solidFill>
                  <a:schemeClr val="accent1">
                    <a:lumMod val="50000"/>
                  </a:schemeClr>
                </a:solidFill>
                <a:latin typeface="Times New Roman" panose="02020603050405020304" pitchFamily="18" charset="0"/>
              </a:rPr>
              <a:t>	not -tree (X, person).</a:t>
            </a:r>
            <a:endParaRPr lang="en-US" sz="2200" dirty="0">
              <a:solidFill>
                <a:schemeClr val="accent1">
                  <a:lumMod val="50000"/>
                </a:schemeClr>
              </a:solidFill>
            </a:endParaRPr>
          </a:p>
        </p:txBody>
      </p:sp>
      <p:sp>
        <p:nvSpPr>
          <p:cNvPr id="7" name="Rectangle 6">
            <a:extLst>
              <a:ext uri="{FF2B5EF4-FFF2-40B4-BE49-F238E27FC236}">
                <a16:creationId xmlns:a16="http://schemas.microsoft.com/office/drawing/2014/main" id="{A9536986-BEFB-458B-84A6-3AA56CD8ED14}"/>
              </a:ext>
            </a:extLst>
          </p:cNvPr>
          <p:cNvSpPr/>
          <p:nvPr/>
        </p:nvSpPr>
        <p:spPr>
          <a:xfrm>
            <a:off x="4097037"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diagram) :- tree (X),</a:t>
            </a:r>
          </a:p>
          <a:p>
            <a:r>
              <a:rPr lang="en-US" sz="2200" i="1" dirty="0">
                <a:solidFill>
                  <a:schemeClr val="accent1">
                    <a:lumMod val="50000"/>
                  </a:schemeClr>
                </a:solidFill>
                <a:latin typeface="Times New Roman" panose="02020603050405020304" pitchFamily="18" charset="0"/>
              </a:rPr>
              <a:t>	properties_diagram (X),</a:t>
            </a:r>
          </a:p>
          <a:p>
            <a:r>
              <a:rPr lang="en-US" sz="2200" i="1" dirty="0">
                <a:solidFill>
                  <a:schemeClr val="accent1">
                    <a:lumMod val="50000"/>
                  </a:schemeClr>
                </a:solidFill>
                <a:latin typeface="Times New Roman" panose="02020603050405020304" pitchFamily="18" charset="0"/>
              </a:rPr>
              <a:t>	not -tree (X, diagram).</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9C5EB522-55E2-4351-B3D1-3B6E338AC316}"/>
              </a:ext>
            </a:extLst>
          </p:cNvPr>
          <p:cNvSpPr/>
          <p:nvPr/>
        </p:nvSpPr>
        <p:spPr>
          <a:xfrm>
            <a:off x="397566" y="5320338"/>
            <a:ext cx="3458818"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plant) :- tree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properties_plant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not -tree (X, plant). </a:t>
            </a:r>
            <a:endParaRPr lang="en-US" sz="2200" dirty="0">
              <a:solidFill>
                <a:schemeClr val="accent1">
                  <a:lumMod val="50000"/>
                </a:schemeClr>
              </a:solidFill>
            </a:endParaRPr>
          </a:p>
        </p:txBody>
      </p:sp>
      <p:sp>
        <p:nvSpPr>
          <p:cNvPr id="9" name="Rectangle 8">
            <a:extLst>
              <a:ext uri="{FF2B5EF4-FFF2-40B4-BE49-F238E27FC236}">
                <a16:creationId xmlns:a16="http://schemas.microsoft.com/office/drawing/2014/main" id="{5DD27D66-9C72-4253-AFD9-E0E1B0210DE8}"/>
              </a:ext>
            </a:extLst>
          </p:cNvPr>
          <p:cNvSpPr/>
          <p:nvPr/>
        </p:nvSpPr>
        <p:spPr>
          <a:xfrm>
            <a:off x="384312" y="4490673"/>
            <a:ext cx="11423373"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Using the previously mentioned template for senses the three rules generated for the </a:t>
            </a:r>
            <a:r>
              <a:rPr lang="en-US" sz="2200" i="1" dirty="0">
                <a:solidFill>
                  <a:srgbClr val="000000"/>
                </a:solidFill>
                <a:latin typeface="Times New Roman" panose="02020603050405020304" pitchFamily="18" charset="0"/>
              </a:rPr>
              <a:t>tree </a:t>
            </a:r>
            <a:r>
              <a:rPr lang="en-US" sz="2200" dirty="0">
                <a:solidFill>
                  <a:srgbClr val="000000"/>
                </a:solidFill>
                <a:latin typeface="Times New Roman" panose="02020603050405020304" pitchFamily="18" charset="0"/>
              </a:rPr>
              <a:t>concept can be given as follows </a:t>
            </a:r>
            <a:endParaRPr lang="en-US" sz="2200" dirty="0"/>
          </a:p>
        </p:txBody>
      </p:sp>
    </p:spTree>
    <p:extLst>
      <p:ext uri="{BB962C8B-B14F-4D97-AF65-F5344CB8AC3E}">
        <p14:creationId xmlns:p14="http://schemas.microsoft.com/office/powerpoint/2010/main" val="923787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Preference Pattern for WSD</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5062924"/>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Humans use a </a:t>
            </a:r>
            <a:r>
              <a:rPr lang="en-US" sz="2200" dirty="0">
                <a:solidFill>
                  <a:srgbClr val="FF0000"/>
                </a:solidFill>
                <a:latin typeface="Times New Roman" panose="02020603050405020304" pitchFamily="18" charset="0"/>
              </a:rPr>
              <a:t>preference pattern </a:t>
            </a:r>
            <a:r>
              <a:rPr lang="en-US" sz="2200" dirty="0">
                <a:solidFill>
                  <a:srgbClr val="000000"/>
                </a:solidFill>
                <a:latin typeface="Times New Roman" panose="02020603050405020304" pitchFamily="18" charset="0"/>
              </a:rPr>
              <a:t>over word senses and choose the most preferential pattern to disambiguate between multiple senses</a:t>
            </a:r>
          </a:p>
          <a:p>
            <a:pPr marL="285750" indent="-285750">
              <a:buFont typeface="Arial" panose="020B0604020202020204" pitchFamily="34" charset="0"/>
              <a:buChar char="•"/>
            </a:pPr>
            <a:r>
              <a:rPr lang="en-US" sz="2200" dirty="0"/>
              <a:t>The system models this preferential pattern to decide a </a:t>
            </a:r>
            <a:r>
              <a:rPr lang="en-US" sz="2200" dirty="0">
                <a:solidFill>
                  <a:srgbClr val="FF0000"/>
                </a:solidFill>
              </a:rPr>
              <a:t>default sense</a:t>
            </a:r>
            <a:r>
              <a:rPr lang="en-US" sz="2200" dirty="0"/>
              <a:t> to every concept, if a sense is not provided or it can’t be proved</a:t>
            </a:r>
          </a:p>
          <a:p>
            <a:pPr marL="285750" indent="-285750">
              <a:buFont typeface="Arial" panose="020B0604020202020204" pitchFamily="34" charset="0"/>
              <a:buChar char="•"/>
            </a:pPr>
            <a:r>
              <a:rPr lang="en-US" sz="2200" dirty="0"/>
              <a:t>Consider a concept c having three senses s1, s2 and s3 ordered according to the frequency of their use from the most used to the least used.</a:t>
            </a:r>
          </a:p>
          <a:p>
            <a:pPr marL="285750" indent="-285750">
              <a:spcAft>
                <a:spcPts val="1800"/>
              </a:spcAft>
              <a:buFont typeface="Arial" panose="020B0604020202020204" pitchFamily="34" charset="0"/>
              <a:buChar char="•"/>
            </a:pPr>
            <a:r>
              <a:rPr lang="en-US" sz="2200" dirty="0"/>
              <a:t>preferences can be modeled in the following template.</a:t>
            </a:r>
          </a:p>
          <a:p>
            <a:r>
              <a:rPr lang="en-US" sz="2200" dirty="0"/>
              <a:t>	</a:t>
            </a:r>
            <a:r>
              <a:rPr lang="en-US" sz="2200" dirty="0">
                <a:solidFill>
                  <a:schemeClr val="accent1">
                    <a:lumMod val="50000"/>
                  </a:schemeClr>
                </a:solidFill>
              </a:rPr>
              <a:t>c (X, </a:t>
            </a:r>
            <a:r>
              <a:rPr lang="en-US" sz="2200" dirty="0" err="1">
                <a:solidFill>
                  <a:schemeClr val="accent1">
                    <a:lumMod val="50000"/>
                  </a:schemeClr>
                </a:solidFill>
              </a:rPr>
              <a:t>sp</a:t>
            </a:r>
            <a:r>
              <a:rPr lang="en-US" sz="2200" dirty="0">
                <a:solidFill>
                  <a:schemeClr val="accent1">
                    <a:lumMod val="50000"/>
                  </a:schemeClr>
                </a:solidFill>
              </a:rPr>
              <a:t>) :- c (X),</a:t>
            </a:r>
          </a:p>
          <a:p>
            <a:r>
              <a:rPr lang="en-US" sz="2200" dirty="0">
                <a:solidFill>
                  <a:schemeClr val="accent1">
                    <a:lumMod val="50000"/>
                  </a:schemeClr>
                </a:solidFill>
              </a:rPr>
              <a:t>		not -c (X, </a:t>
            </a:r>
            <a:r>
              <a:rPr lang="en-US" sz="2200" dirty="0" err="1">
                <a:solidFill>
                  <a:schemeClr val="accent1">
                    <a:lumMod val="50000"/>
                  </a:schemeClr>
                </a:solidFill>
              </a:rPr>
              <a:t>sp</a:t>
            </a:r>
            <a:r>
              <a:rPr lang="en-US" sz="2200" dirty="0">
                <a:solidFill>
                  <a:schemeClr val="accent1">
                    <a:lumMod val="50000"/>
                  </a:schemeClr>
                </a:solidFill>
              </a:rPr>
              <a:t>),</a:t>
            </a:r>
          </a:p>
          <a:p>
            <a:r>
              <a:rPr lang="en-US" sz="2200" dirty="0">
                <a:solidFill>
                  <a:schemeClr val="accent1">
                    <a:lumMod val="50000"/>
                  </a:schemeClr>
                </a:solidFill>
              </a:rPr>
              <a:t>		-c (X, s1), -c (X, s2), … -c (X, sp-1),</a:t>
            </a:r>
          </a:p>
          <a:p>
            <a:r>
              <a:rPr lang="en-US" sz="2200" dirty="0">
                <a:solidFill>
                  <a:schemeClr val="accent1">
                    <a:lumMod val="50000"/>
                  </a:schemeClr>
                </a:solidFill>
              </a:rPr>
              <a:t>		not c (X, sp+1), not c (X, sp+2), …, not c (X, </a:t>
            </a:r>
            <a:r>
              <a:rPr lang="en-US" sz="2200" dirty="0" err="1">
                <a:solidFill>
                  <a:schemeClr val="accent1">
                    <a:lumMod val="50000"/>
                  </a:schemeClr>
                </a:solidFill>
              </a:rPr>
              <a:t>sn</a:t>
            </a:r>
            <a:r>
              <a:rPr lang="en-US" sz="2200" dirty="0">
                <a:solidFill>
                  <a:schemeClr val="accent1">
                    <a:lumMod val="50000"/>
                  </a:schemeClr>
                </a:solidFill>
              </a:rPr>
              <a:t>).</a:t>
            </a:r>
          </a:p>
          <a:p>
            <a:endParaRPr lang="en-US" sz="2200" dirty="0"/>
          </a:p>
          <a:p>
            <a:r>
              <a:rPr lang="en-US" sz="2200" dirty="0"/>
              <a:t>The above rule is generated for the </a:t>
            </a:r>
            <a:r>
              <a:rPr lang="en-US" sz="2200" dirty="0" err="1"/>
              <a:t>pth</a:t>
            </a:r>
            <a:r>
              <a:rPr lang="en-US" sz="2200" dirty="0"/>
              <a:t> sense of the concept c such that 1 &gt; p &gt; n</a:t>
            </a:r>
          </a:p>
          <a:p>
            <a:r>
              <a:rPr lang="en-US" sz="2200" dirty="0"/>
              <a:t>n is the total number of senses of concept c.</a:t>
            </a:r>
          </a:p>
        </p:txBody>
      </p:sp>
    </p:spTree>
    <p:extLst>
      <p:ext uri="{BB962C8B-B14F-4D97-AF65-F5344CB8AC3E}">
        <p14:creationId xmlns:p14="http://schemas.microsoft.com/office/powerpoint/2010/main" val="1044074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430887"/>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We can see this pattern in action with the tree concept as an example.</a:t>
            </a:r>
            <a:endParaRPr lang="en-US" sz="2200" dirty="0"/>
          </a:p>
        </p:txBody>
      </p:sp>
      <p:sp>
        <p:nvSpPr>
          <p:cNvPr id="2" name="Rectangle 1">
            <a:extLst>
              <a:ext uri="{FF2B5EF4-FFF2-40B4-BE49-F238E27FC236}">
                <a16:creationId xmlns:a16="http://schemas.microsoft.com/office/drawing/2014/main" id="{50605DD7-19FD-479C-87F1-7B9AB3DB2E81}"/>
              </a:ext>
            </a:extLst>
          </p:cNvPr>
          <p:cNvSpPr/>
          <p:nvPr/>
        </p:nvSpPr>
        <p:spPr>
          <a:xfrm>
            <a:off x="304798" y="2185212"/>
            <a:ext cx="4890053" cy="1446550"/>
          </a:xfrm>
          <a:prstGeom prst="rect">
            <a:avLst/>
          </a:prstGeom>
        </p:spPr>
        <p:txBody>
          <a:bodyPr wrap="square">
            <a:spAutoFit/>
          </a:bodyPr>
          <a:lstStyle/>
          <a:p>
            <a:r>
              <a:rPr lang="en-US" sz="2200" i="1" dirty="0">
                <a:solidFill>
                  <a:srgbClr val="000000"/>
                </a:solidFill>
                <a:cs typeface="Times New Roman" panose="02020603050405020304" pitchFamily="18" charset="0"/>
              </a:rPr>
              <a:t>tree (X, plant) :- tree (X),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a:t>
            </a:r>
            <a:r>
              <a:rPr lang="en-US" sz="2200" i="1" dirty="0">
                <a:solidFill>
                  <a:srgbClr val="000000"/>
                </a:solidFill>
                <a:cs typeface="Times New Roman" panose="02020603050405020304" pitchFamily="18" charset="0"/>
              </a:rPr>
              <a:t>not -tree (X, plant), </a:t>
            </a:r>
          </a:p>
          <a:p>
            <a:r>
              <a:rPr lang="en-US" sz="2200" i="1" dirty="0">
                <a:solidFill>
                  <a:srgbClr val="000000"/>
                </a:solidFill>
                <a:cs typeface="Times New Roman" panose="02020603050405020304" pitchFamily="18" charset="0"/>
              </a:rPr>
              <a:t>		not tree (X, diagram), </a:t>
            </a:r>
          </a:p>
          <a:p>
            <a:r>
              <a:rPr lang="en-US" sz="2200" i="1" dirty="0">
                <a:solidFill>
                  <a:srgbClr val="000000"/>
                </a:solidFill>
                <a:cs typeface="Times New Roman" panose="02020603050405020304" pitchFamily="18" charset="0"/>
              </a:rPr>
              <a:t>		not tree (X, person). </a:t>
            </a:r>
            <a:endParaRPr lang="en-US" sz="2200" i="1" dirty="0">
              <a:cs typeface="Times New Roman" panose="02020603050405020304" pitchFamily="18" charset="0"/>
            </a:endParaRPr>
          </a:p>
        </p:txBody>
      </p:sp>
      <p:sp>
        <p:nvSpPr>
          <p:cNvPr id="6" name="Rectangle 5">
            <a:extLst>
              <a:ext uri="{FF2B5EF4-FFF2-40B4-BE49-F238E27FC236}">
                <a16:creationId xmlns:a16="http://schemas.microsoft.com/office/drawing/2014/main" id="{20637608-90FD-4AB1-B3FC-DD0932FF40CB}"/>
              </a:ext>
            </a:extLst>
          </p:cNvPr>
          <p:cNvSpPr/>
          <p:nvPr/>
        </p:nvSpPr>
        <p:spPr>
          <a:xfrm>
            <a:off x="304799" y="3631762"/>
            <a:ext cx="6096000" cy="1446550"/>
          </a:xfrm>
          <a:prstGeom prst="rect">
            <a:avLst/>
          </a:prstGeom>
        </p:spPr>
        <p:txBody>
          <a:bodyPr>
            <a:spAutoFit/>
          </a:bodyPr>
          <a:lstStyle/>
          <a:p>
            <a:r>
              <a:rPr lang="en-US" sz="2200" i="1" dirty="0">
                <a:solidFill>
                  <a:srgbClr val="000000"/>
                </a:solidFill>
              </a:rPr>
              <a:t>tree (X, diagram) :- tree (X), </a:t>
            </a:r>
            <a:endParaRPr lang="en-US" sz="2200" dirty="0">
              <a:solidFill>
                <a:srgbClr val="000000"/>
              </a:solidFill>
            </a:endParaRPr>
          </a:p>
          <a:p>
            <a:r>
              <a:rPr lang="en-US" sz="2200" i="1" dirty="0">
                <a:solidFill>
                  <a:srgbClr val="000000"/>
                </a:solidFill>
              </a:rPr>
              <a:t>		      not -tree (X, diagram), </a:t>
            </a:r>
            <a:endParaRPr lang="en-US" sz="2200" dirty="0">
              <a:solidFill>
                <a:srgbClr val="000000"/>
              </a:solidFill>
            </a:endParaRPr>
          </a:p>
          <a:p>
            <a:r>
              <a:rPr lang="en-US" sz="2200" dirty="0">
                <a:solidFill>
                  <a:srgbClr val="000000"/>
                </a:solidFill>
              </a:rPr>
              <a:t>		     -tree (X, plant), </a:t>
            </a:r>
          </a:p>
          <a:p>
            <a:r>
              <a:rPr lang="en-US" sz="2200" i="1" dirty="0">
                <a:solidFill>
                  <a:srgbClr val="000000"/>
                </a:solidFill>
              </a:rPr>
              <a:t>		     not tree (X, person). </a:t>
            </a:r>
            <a:endParaRPr lang="en-US" sz="2200" dirty="0"/>
          </a:p>
        </p:txBody>
      </p:sp>
      <p:sp>
        <p:nvSpPr>
          <p:cNvPr id="7" name="Rectangle 6">
            <a:extLst>
              <a:ext uri="{FF2B5EF4-FFF2-40B4-BE49-F238E27FC236}">
                <a16:creationId xmlns:a16="http://schemas.microsoft.com/office/drawing/2014/main" id="{D91B1BFB-2337-434C-9D1F-688269FA9DE4}"/>
              </a:ext>
            </a:extLst>
          </p:cNvPr>
          <p:cNvSpPr/>
          <p:nvPr/>
        </p:nvSpPr>
        <p:spPr>
          <a:xfrm>
            <a:off x="304798" y="5078312"/>
            <a:ext cx="6096000" cy="1446550"/>
          </a:xfrm>
          <a:prstGeom prst="rect">
            <a:avLst/>
          </a:prstGeom>
        </p:spPr>
        <p:txBody>
          <a:bodyPr>
            <a:spAutoFit/>
          </a:bodyPr>
          <a:lstStyle/>
          <a:p>
            <a:r>
              <a:rPr lang="en-US" sz="2200" i="1" dirty="0">
                <a:solidFill>
                  <a:srgbClr val="000000"/>
                </a:solidFill>
                <a:cs typeface="Times New Roman" panose="02020603050405020304" pitchFamily="18" charset="0"/>
              </a:rPr>
              <a:t>tree (X, person) :- tree (X), </a:t>
            </a:r>
            <a:endParaRPr lang="en-US" sz="2200"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		   not -tree (X, person),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-tree (X, plant), </a:t>
            </a:r>
          </a:p>
          <a:p>
            <a:r>
              <a:rPr lang="en-US" sz="2200" i="1" dirty="0">
                <a:solidFill>
                  <a:srgbClr val="000000"/>
                </a:solidFill>
                <a:cs typeface="Times New Roman" panose="02020603050405020304" pitchFamily="18" charset="0"/>
              </a:rPr>
              <a:t> 	 	   -tree (X, diagram). </a:t>
            </a:r>
            <a:endParaRPr lang="en-US" sz="2200" dirty="0">
              <a:cs typeface="Times New Roman" panose="02020603050405020304" pitchFamily="18" charset="0"/>
            </a:endParaRPr>
          </a:p>
        </p:txBody>
      </p:sp>
      <p:sp>
        <p:nvSpPr>
          <p:cNvPr id="8" name="Rectangle 7">
            <a:extLst>
              <a:ext uri="{FF2B5EF4-FFF2-40B4-BE49-F238E27FC236}">
                <a16:creationId xmlns:a16="http://schemas.microsoft.com/office/drawing/2014/main" id="{6916B6EC-2288-4FE2-A999-38FAA3E27636}"/>
              </a:ext>
            </a:extLst>
          </p:cNvPr>
          <p:cNvSpPr/>
          <p:nvPr/>
        </p:nvSpPr>
        <p:spPr>
          <a:xfrm>
            <a:off x="5632174" y="21852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diagram or a person, then by default X is a plant]</a:t>
            </a:r>
            <a:endParaRPr lang="en-US" sz="2200" dirty="0">
              <a:solidFill>
                <a:schemeClr val="accent1">
                  <a:lumMod val="50000"/>
                </a:schemeClr>
              </a:solidFill>
              <a:cs typeface="Times New Roman" panose="02020603050405020304" pitchFamily="18" charset="0"/>
            </a:endParaRPr>
          </a:p>
        </p:txBody>
      </p:sp>
      <p:sp>
        <p:nvSpPr>
          <p:cNvPr id="9" name="Rectangle 8">
            <a:extLst>
              <a:ext uri="{FF2B5EF4-FFF2-40B4-BE49-F238E27FC236}">
                <a16:creationId xmlns:a16="http://schemas.microsoft.com/office/drawing/2014/main" id="{4F44A0D3-40C8-4DB8-AE4E-BAF28A274245}"/>
              </a:ext>
            </a:extLst>
          </p:cNvPr>
          <p:cNvSpPr/>
          <p:nvPr/>
        </p:nvSpPr>
        <p:spPr>
          <a:xfrm>
            <a:off x="5632174" y="363176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person and X is proved to be not a plant, then by default X is a diagram]</a:t>
            </a:r>
            <a:endParaRPr lang="en-US" sz="2200" dirty="0">
              <a:solidFill>
                <a:schemeClr val="accent1">
                  <a:lumMod val="50000"/>
                </a:schemeClr>
              </a:solidFill>
              <a:cs typeface="Times New Roman" panose="02020603050405020304" pitchFamily="18" charset="0"/>
            </a:endParaRPr>
          </a:p>
        </p:txBody>
      </p:sp>
      <p:sp>
        <p:nvSpPr>
          <p:cNvPr id="10" name="Rectangle 9">
            <a:extLst>
              <a:ext uri="{FF2B5EF4-FFF2-40B4-BE49-F238E27FC236}">
                <a16:creationId xmlns:a16="http://schemas.microsoft.com/office/drawing/2014/main" id="{65D64096-4C55-43D8-9941-72AC4C205694}"/>
              </a:ext>
            </a:extLst>
          </p:cNvPr>
          <p:cNvSpPr/>
          <p:nvPr/>
        </p:nvSpPr>
        <p:spPr>
          <a:xfrm>
            <a:off x="5632174" y="50783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X is proved to be not a plant, as well as  a diagram then X is proved to be person]</a:t>
            </a:r>
            <a:endParaRPr lang="en-US" sz="2200"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34563792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Question Classification</a:t>
            </a:r>
          </a:p>
          <a:p>
            <a:pPr algn="ctr"/>
            <a:endParaRPr lang="en-US" sz="3600" dirty="0">
              <a:solidFill>
                <a:schemeClr val="bg1"/>
              </a:solidFill>
            </a:endParaRPr>
          </a:p>
        </p:txBody>
      </p:sp>
      <p:sp>
        <p:nvSpPr>
          <p:cNvPr id="11" name="Rectangle 10">
            <a:extLst>
              <a:ext uri="{FF2B5EF4-FFF2-40B4-BE49-F238E27FC236}">
                <a16:creationId xmlns:a16="http://schemas.microsoft.com/office/drawing/2014/main" id="{075F3C88-3647-483B-BF75-254832649219}"/>
              </a:ext>
            </a:extLst>
          </p:cNvPr>
          <p:cNvSpPr/>
          <p:nvPr/>
        </p:nvSpPr>
        <p:spPr>
          <a:xfrm>
            <a:off x="477078" y="1690948"/>
            <a:ext cx="8468139" cy="2462213"/>
          </a:xfrm>
          <a:prstGeom prst="rect">
            <a:avLst/>
          </a:prstGeom>
        </p:spPr>
        <p:txBody>
          <a:bodyPr wrap="square">
            <a:spAutoFit/>
          </a:bodyPr>
          <a:lstStyle/>
          <a:p>
            <a:r>
              <a:rPr lang="en-US" sz="2200" dirty="0"/>
              <a:t>The different ways for question classification can be broadly classified into the following </a:t>
            </a:r>
          </a:p>
          <a:p>
            <a:endParaRPr lang="en-US" sz="2200" dirty="0">
              <a:solidFill>
                <a:srgbClr val="000000"/>
              </a:solidFill>
            </a:endParaRPr>
          </a:p>
          <a:p>
            <a:r>
              <a:rPr lang="en-US" sz="2200" dirty="0">
                <a:solidFill>
                  <a:srgbClr val="000000"/>
                </a:solidFill>
              </a:rPr>
              <a:t>A. Based on Bloom’s Taxonomy </a:t>
            </a:r>
          </a:p>
          <a:p>
            <a:r>
              <a:rPr lang="en-US" sz="2200" dirty="0">
                <a:solidFill>
                  <a:srgbClr val="000000"/>
                </a:solidFill>
              </a:rPr>
              <a:t>B. Based on reading comprehensions </a:t>
            </a:r>
          </a:p>
          <a:p>
            <a:r>
              <a:rPr lang="en-US" sz="2200" dirty="0">
                <a:solidFill>
                  <a:srgbClr val="000000"/>
                </a:solidFill>
              </a:rPr>
              <a:t>C. Based on the purpose of the question </a:t>
            </a:r>
            <a:endParaRPr lang="en-US" sz="2200" dirty="0"/>
          </a:p>
          <a:p>
            <a:r>
              <a:rPr lang="en-US" sz="2200" dirty="0"/>
              <a:t>D. </a:t>
            </a:r>
            <a:r>
              <a:rPr lang="en-US" sz="2200" dirty="0">
                <a:solidFill>
                  <a:srgbClr val="FF0000"/>
                </a:solidFill>
              </a:rPr>
              <a:t>Based on the question word </a:t>
            </a:r>
          </a:p>
        </p:txBody>
      </p:sp>
      <p:pic>
        <p:nvPicPr>
          <p:cNvPr id="34" name="Picture 33">
            <a:extLst>
              <a:ext uri="{FF2B5EF4-FFF2-40B4-BE49-F238E27FC236}">
                <a16:creationId xmlns:a16="http://schemas.microsoft.com/office/drawing/2014/main" id="{DC12099B-09B2-414F-8EF2-D7974215930F}"/>
              </a:ext>
            </a:extLst>
          </p:cNvPr>
          <p:cNvPicPr>
            <a:picLocks noChangeAspect="1"/>
          </p:cNvPicPr>
          <p:nvPr/>
        </p:nvPicPr>
        <p:blipFill>
          <a:blip r:embed="rId2"/>
          <a:stretch>
            <a:fillRect/>
          </a:stretch>
        </p:blipFill>
        <p:spPr>
          <a:xfrm>
            <a:off x="6096000" y="2371243"/>
            <a:ext cx="3216382" cy="2795809"/>
          </a:xfrm>
          <a:prstGeom prst="rect">
            <a:avLst/>
          </a:prstGeom>
        </p:spPr>
      </p:pic>
      <p:sp>
        <p:nvSpPr>
          <p:cNvPr id="35" name="Rectangle 34">
            <a:extLst>
              <a:ext uri="{FF2B5EF4-FFF2-40B4-BE49-F238E27FC236}">
                <a16:creationId xmlns:a16="http://schemas.microsoft.com/office/drawing/2014/main" id="{BBB3C37F-B806-4F1C-8B71-3FE889DD5543}"/>
              </a:ext>
            </a:extLst>
          </p:cNvPr>
          <p:cNvSpPr/>
          <p:nvPr/>
        </p:nvSpPr>
        <p:spPr>
          <a:xfrm>
            <a:off x="477078" y="4198441"/>
            <a:ext cx="4823792" cy="1446550"/>
          </a:xfrm>
          <a:prstGeom prst="rect">
            <a:avLst/>
          </a:prstGeom>
        </p:spPr>
        <p:txBody>
          <a:bodyPr wrap="square">
            <a:spAutoFit/>
          </a:bodyPr>
          <a:lstStyle/>
          <a:p>
            <a:r>
              <a:rPr lang="en-US" sz="2200" dirty="0">
                <a:solidFill>
                  <a:srgbClr val="000000"/>
                </a:solidFill>
              </a:rPr>
              <a:t>Three types of sub classifications </a:t>
            </a:r>
          </a:p>
          <a:p>
            <a:pPr marL="342900" indent="-342900">
              <a:buAutoNum type="arabicPeriod"/>
            </a:pPr>
            <a:r>
              <a:rPr lang="en-US" sz="2200" dirty="0">
                <a:solidFill>
                  <a:srgbClr val="000000"/>
                </a:solidFill>
              </a:rPr>
              <a:t>Starting with a </a:t>
            </a:r>
            <a:r>
              <a:rPr lang="en-US" sz="2200" dirty="0">
                <a:solidFill>
                  <a:srgbClr val="FF0000"/>
                </a:solidFill>
              </a:rPr>
              <a:t>Wh-word</a:t>
            </a:r>
          </a:p>
          <a:p>
            <a:pPr marL="342900" indent="-342900">
              <a:buAutoNum type="arabicPeriod"/>
            </a:pPr>
            <a:r>
              <a:rPr lang="en-US" sz="2200" dirty="0">
                <a:solidFill>
                  <a:srgbClr val="000000"/>
                </a:solidFill>
              </a:rPr>
              <a:t>Starting with How or Have</a:t>
            </a:r>
          </a:p>
          <a:p>
            <a:pPr marL="342900" indent="-342900">
              <a:buAutoNum type="arabicPeriod"/>
            </a:pPr>
            <a:r>
              <a:rPr lang="en-US" sz="2200" dirty="0">
                <a:solidFill>
                  <a:srgbClr val="000000"/>
                </a:solidFill>
              </a:rPr>
              <a:t>Starting with “Is”. </a:t>
            </a:r>
            <a:endParaRPr lang="en-US" sz="2200" dirty="0"/>
          </a:p>
        </p:txBody>
      </p:sp>
    </p:spTree>
    <p:extLst>
      <p:ext uri="{BB962C8B-B14F-4D97-AF65-F5344CB8AC3E}">
        <p14:creationId xmlns:p14="http://schemas.microsoft.com/office/powerpoint/2010/main" val="47046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Steps in Query Generation</a:t>
            </a:r>
          </a:p>
          <a:p>
            <a:pPr algn="ctr"/>
            <a:endParaRPr lang="en-US" sz="3600" dirty="0">
              <a:solidFill>
                <a:schemeClr val="bg1"/>
              </a:solidFill>
            </a:endParaRPr>
          </a:p>
        </p:txBody>
      </p:sp>
      <p:sp>
        <p:nvSpPr>
          <p:cNvPr id="2" name="Rectangle 1">
            <a:extLst>
              <a:ext uri="{FF2B5EF4-FFF2-40B4-BE49-F238E27FC236}">
                <a16:creationId xmlns:a16="http://schemas.microsoft.com/office/drawing/2014/main" id="{84BAF532-012E-42B1-A597-5C7F75D314E3}"/>
              </a:ext>
            </a:extLst>
          </p:cNvPr>
          <p:cNvSpPr/>
          <p:nvPr/>
        </p:nvSpPr>
        <p:spPr>
          <a:xfrm>
            <a:off x="477078" y="1690948"/>
            <a:ext cx="10972800" cy="1446550"/>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This module proposes a method for </a:t>
            </a:r>
            <a:r>
              <a:rPr lang="en-US" sz="2200" dirty="0">
                <a:solidFill>
                  <a:srgbClr val="FF0000"/>
                </a:solidFill>
              </a:rPr>
              <a:t>converting natural language questions </a:t>
            </a:r>
            <a:r>
              <a:rPr lang="en-US" sz="2200" dirty="0">
                <a:solidFill>
                  <a:srgbClr val="000000"/>
                </a:solidFill>
              </a:rPr>
              <a:t>to answer set queries.</a:t>
            </a:r>
          </a:p>
          <a:p>
            <a:pPr marL="285750" indent="-285750">
              <a:buFont typeface="Arial" panose="020B0604020202020204" pitchFamily="34" charset="0"/>
              <a:buChar char="•"/>
            </a:pPr>
            <a:r>
              <a:rPr lang="en-US" sz="2200" dirty="0"/>
              <a:t>As a question is also a sentence, it is </a:t>
            </a:r>
            <a:r>
              <a:rPr lang="en-US" sz="2200" dirty="0">
                <a:solidFill>
                  <a:srgbClr val="FF0000"/>
                </a:solidFill>
              </a:rPr>
              <a:t>processed in the same way </a:t>
            </a:r>
            <a:r>
              <a:rPr lang="en-US" sz="2200" dirty="0"/>
              <a:t>that any other sentence would as mentioned before</a:t>
            </a:r>
          </a:p>
        </p:txBody>
      </p:sp>
      <p:sp>
        <p:nvSpPr>
          <p:cNvPr id="6" name="Rectangle 5">
            <a:extLst>
              <a:ext uri="{FF2B5EF4-FFF2-40B4-BE49-F238E27FC236}">
                <a16:creationId xmlns:a16="http://schemas.microsoft.com/office/drawing/2014/main" id="{BA20DF45-35CC-4A14-A818-19C84D3E3343}"/>
              </a:ext>
            </a:extLst>
          </p:cNvPr>
          <p:cNvSpPr/>
          <p:nvPr/>
        </p:nvSpPr>
        <p:spPr>
          <a:xfrm>
            <a:off x="477078" y="3249134"/>
            <a:ext cx="10972800" cy="3477875"/>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Phases in Query Generation</a:t>
            </a:r>
          </a:p>
          <a:p>
            <a:pPr marL="457200" indent="-457200">
              <a:buAutoNum type="arabicPeriod"/>
            </a:pPr>
            <a:r>
              <a:rPr lang="en-US" sz="2200" i="1" dirty="0">
                <a:solidFill>
                  <a:srgbClr val="000000"/>
                </a:solidFill>
              </a:rPr>
              <a:t>Question Understanding	</a:t>
            </a:r>
          </a:p>
          <a:p>
            <a:r>
              <a:rPr lang="en-US" sz="2200" i="1" dirty="0">
                <a:solidFill>
                  <a:srgbClr val="000000"/>
                </a:solidFill>
              </a:rPr>
              <a:t>	</a:t>
            </a:r>
            <a:r>
              <a:rPr lang="en-US" sz="2200" dirty="0"/>
              <a:t>Four kinds of information from the question viz. </a:t>
            </a:r>
            <a:r>
              <a:rPr lang="en-US" sz="2200" dirty="0">
                <a:solidFill>
                  <a:srgbClr val="FF0000"/>
                </a:solidFill>
              </a:rPr>
              <a:t>the question word</a:t>
            </a:r>
            <a:r>
              <a:rPr lang="en-US" sz="2200" dirty="0"/>
              <a:t>, </a:t>
            </a:r>
            <a:r>
              <a:rPr lang="en-US" sz="2200" dirty="0">
                <a:solidFill>
                  <a:srgbClr val="FF0000"/>
                </a:solidFill>
              </a:rPr>
              <a:t>the question type</a:t>
            </a:r>
            <a:r>
              <a:rPr lang="en-US" sz="2200" dirty="0"/>
              <a:t>, 	the </a:t>
            </a:r>
            <a:r>
              <a:rPr lang="en-US" sz="2200" dirty="0">
                <a:solidFill>
                  <a:srgbClr val="FF0000"/>
                </a:solidFill>
              </a:rPr>
              <a:t>answer word </a:t>
            </a:r>
            <a:r>
              <a:rPr lang="en-US" sz="2200" dirty="0"/>
              <a:t>or the focus of the question and the </a:t>
            </a:r>
            <a:r>
              <a:rPr lang="en-US" sz="2200" dirty="0">
                <a:solidFill>
                  <a:srgbClr val="FF0000"/>
                </a:solidFill>
              </a:rPr>
              <a:t>answer type</a:t>
            </a:r>
            <a:r>
              <a:rPr lang="en-US" sz="2200" dirty="0"/>
              <a:t>.</a:t>
            </a:r>
            <a:endParaRPr lang="en-US" sz="2200" dirty="0">
              <a:solidFill>
                <a:srgbClr val="000000"/>
              </a:solidFill>
            </a:endParaRPr>
          </a:p>
          <a:p>
            <a:r>
              <a:rPr lang="en-US" sz="2200" i="1" dirty="0">
                <a:solidFill>
                  <a:srgbClr val="000000"/>
                </a:solidFill>
              </a:rPr>
              <a:t>2.    Query Generation</a:t>
            </a:r>
          </a:p>
          <a:p>
            <a:r>
              <a:rPr lang="en-US" sz="2200" dirty="0">
                <a:solidFill>
                  <a:srgbClr val="000000"/>
                </a:solidFill>
              </a:rPr>
              <a:t>	Generating </a:t>
            </a:r>
            <a:r>
              <a:rPr lang="en-US" sz="2200" dirty="0">
                <a:solidFill>
                  <a:srgbClr val="FF0000"/>
                </a:solidFill>
              </a:rPr>
              <a:t>event</a:t>
            </a:r>
            <a:r>
              <a:rPr lang="en-US" sz="2200" dirty="0">
                <a:solidFill>
                  <a:srgbClr val="000000"/>
                </a:solidFill>
              </a:rPr>
              <a:t>, </a:t>
            </a:r>
            <a:r>
              <a:rPr lang="en-US" sz="2200" dirty="0">
                <a:solidFill>
                  <a:srgbClr val="FF0000"/>
                </a:solidFill>
              </a:rPr>
              <a:t>_property</a:t>
            </a:r>
            <a:r>
              <a:rPr lang="en-US" sz="2200" dirty="0">
                <a:solidFill>
                  <a:srgbClr val="000000"/>
                </a:solidFill>
              </a:rPr>
              <a:t> and other predicates from the question</a:t>
            </a:r>
          </a:p>
          <a:p>
            <a:r>
              <a:rPr lang="en-US" sz="2200" i="1" dirty="0">
                <a:solidFill>
                  <a:srgbClr val="000000"/>
                </a:solidFill>
              </a:rPr>
              <a:t>3.    Applying Base Constraints</a:t>
            </a:r>
          </a:p>
          <a:p>
            <a:r>
              <a:rPr lang="en-US" sz="2200" i="1" dirty="0">
                <a:solidFill>
                  <a:srgbClr val="000000"/>
                </a:solidFill>
              </a:rPr>
              <a:t>	</a:t>
            </a:r>
            <a:r>
              <a:rPr lang="en-US" sz="2200" i="1" dirty="0" err="1">
                <a:solidFill>
                  <a:srgbClr val="000000"/>
                </a:solidFill>
              </a:rPr>
              <a:t>eg.</a:t>
            </a:r>
            <a:r>
              <a:rPr lang="en-US" sz="2200" i="1" dirty="0">
                <a:solidFill>
                  <a:srgbClr val="000000"/>
                </a:solidFill>
              </a:rPr>
              <a:t> YEAR</a:t>
            </a:r>
            <a:r>
              <a:rPr lang="en-US" sz="2200" i="1" dirty="0">
                <a:solidFill>
                  <a:srgbClr val="000000"/>
                </a:solidFill>
                <a:sym typeface="Wingdings" panose="05000000000000000000" pitchFamily="2" charset="2"/>
              </a:rPr>
              <a:t></a:t>
            </a:r>
            <a:r>
              <a:rPr lang="en-US" sz="2200" i="1" dirty="0">
                <a:solidFill>
                  <a:srgbClr val="000000"/>
                </a:solidFill>
              </a:rPr>
              <a:t> </a:t>
            </a:r>
            <a:r>
              <a:rPr lang="en-US" sz="2200" i="1" dirty="0">
                <a:solidFill>
                  <a:schemeClr val="accent1">
                    <a:lumMod val="50000"/>
                  </a:schemeClr>
                </a:solidFill>
              </a:rPr>
              <a:t>year (Tk, Xk), time (Tk)</a:t>
            </a:r>
            <a:r>
              <a:rPr lang="en-US" sz="2200" i="1" dirty="0">
                <a:solidFill>
                  <a:srgbClr val="000000"/>
                </a:solidFill>
              </a:rPr>
              <a:t>, </a:t>
            </a:r>
          </a:p>
          <a:p>
            <a:r>
              <a:rPr lang="en-US" sz="2200" i="1" dirty="0">
                <a:solidFill>
                  <a:srgbClr val="000000"/>
                </a:solidFill>
              </a:rPr>
              <a:t>	      PLACE </a:t>
            </a:r>
            <a:r>
              <a:rPr lang="en-US" sz="2200" i="1" dirty="0">
                <a:solidFill>
                  <a:srgbClr val="000000"/>
                </a:solidFill>
                <a:sym typeface="Wingdings" panose="05000000000000000000" pitchFamily="2" charset="2"/>
              </a:rPr>
              <a:t> </a:t>
            </a:r>
            <a:r>
              <a:rPr lang="en-US" sz="2200" i="1" dirty="0">
                <a:solidFill>
                  <a:schemeClr val="accent1">
                    <a:lumMod val="50000"/>
                  </a:schemeClr>
                </a:solidFill>
              </a:rPr>
              <a:t>location (Xk)</a:t>
            </a:r>
            <a:r>
              <a:rPr lang="en-US" sz="2200" i="1" dirty="0">
                <a:solidFill>
                  <a:srgbClr val="000000"/>
                </a:solidFill>
              </a:rPr>
              <a:t> or </a:t>
            </a:r>
            <a:r>
              <a:rPr lang="en-US" sz="2200" i="1" dirty="0">
                <a:solidFill>
                  <a:schemeClr val="accent1">
                    <a:lumMod val="50000"/>
                  </a:schemeClr>
                </a:solidFill>
              </a:rPr>
              <a:t>location (Xk, noun_location)</a:t>
            </a:r>
          </a:p>
          <a:p>
            <a:r>
              <a:rPr lang="en-US" sz="2200" i="1" dirty="0">
                <a:solidFill>
                  <a:srgbClr val="000000"/>
                </a:solidFill>
              </a:rPr>
              <a:t>4.    Combining Constraints</a:t>
            </a:r>
          </a:p>
        </p:txBody>
      </p:sp>
    </p:spTree>
    <p:extLst>
      <p:ext uri="{BB962C8B-B14F-4D97-AF65-F5344CB8AC3E}">
        <p14:creationId xmlns:p14="http://schemas.microsoft.com/office/powerpoint/2010/main" val="16135527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Query Example</a:t>
            </a:r>
          </a:p>
          <a:p>
            <a:pPr algn="ctr"/>
            <a:endParaRPr lang="en-US" sz="3600" dirty="0">
              <a:solidFill>
                <a:schemeClr val="bg1"/>
              </a:solidFill>
            </a:endParaRPr>
          </a:p>
        </p:txBody>
      </p:sp>
      <p:sp>
        <p:nvSpPr>
          <p:cNvPr id="2" name="Rectangle 1">
            <a:extLst>
              <a:ext uri="{FF2B5EF4-FFF2-40B4-BE49-F238E27FC236}">
                <a16:creationId xmlns:a16="http://schemas.microsoft.com/office/drawing/2014/main" id="{41E4B144-9E80-4B8A-B157-F15F39A1907A}"/>
              </a:ext>
            </a:extLst>
          </p:cNvPr>
          <p:cNvSpPr/>
          <p:nvPr/>
        </p:nvSpPr>
        <p:spPr>
          <a:xfrm>
            <a:off x="288994" y="1579312"/>
            <a:ext cx="8272393" cy="430887"/>
          </a:xfrm>
          <a:prstGeom prst="rect">
            <a:avLst/>
          </a:prstGeom>
        </p:spPr>
        <p:txBody>
          <a:bodyPr wrap="none">
            <a:spAutoFit/>
          </a:bodyPr>
          <a:lstStyle/>
          <a:p>
            <a:r>
              <a:rPr lang="en-US" sz="2200" i="1" dirty="0"/>
              <a:t>Example</a:t>
            </a:r>
            <a:r>
              <a:rPr lang="en-US" sz="2200" dirty="0"/>
              <a:t>:  what company owns the american_broadcasting_company ?</a:t>
            </a:r>
          </a:p>
        </p:txBody>
      </p:sp>
      <p:sp>
        <p:nvSpPr>
          <p:cNvPr id="4" name="Rectangle 3">
            <a:extLst>
              <a:ext uri="{FF2B5EF4-FFF2-40B4-BE49-F238E27FC236}">
                <a16:creationId xmlns:a16="http://schemas.microsoft.com/office/drawing/2014/main" id="{4A471B78-AB57-4446-B449-250EA4A11694}"/>
              </a:ext>
            </a:extLst>
          </p:cNvPr>
          <p:cNvSpPr/>
          <p:nvPr/>
        </p:nvSpPr>
        <p:spPr>
          <a:xfrm>
            <a:off x="288994" y="2087884"/>
            <a:ext cx="3726415" cy="1477328"/>
          </a:xfrm>
          <a:prstGeom prst="rect">
            <a:avLst/>
          </a:prstGeom>
        </p:spPr>
        <p:txBody>
          <a:bodyPr wrap="square">
            <a:spAutoFit/>
          </a:bodyPr>
          <a:lstStyle/>
          <a:p>
            <a:pPr marL="457200" indent="-457200">
              <a:buAutoNum type="arabicPeriod"/>
            </a:pPr>
            <a:r>
              <a:rPr lang="en-US" i="1" dirty="0">
                <a:solidFill>
                  <a:srgbClr val="000000"/>
                </a:solidFill>
              </a:rPr>
              <a:t>Question Understanding	</a:t>
            </a:r>
            <a:endParaRPr lang="en-US" i="1" dirty="0">
              <a:solidFill>
                <a:schemeClr val="accent4">
                  <a:lumMod val="50000"/>
                </a:schemeClr>
              </a:solidFill>
            </a:endParaRPr>
          </a:p>
          <a:p>
            <a:r>
              <a:rPr lang="en-US" i="1" dirty="0">
                <a:solidFill>
                  <a:schemeClr val="accent4">
                    <a:lumMod val="50000"/>
                  </a:schemeClr>
                </a:solidFill>
              </a:rPr>
              <a:t>	</a:t>
            </a:r>
            <a:r>
              <a:rPr lang="en-US" dirty="0"/>
              <a:t>questionType = "WHAT"</a:t>
            </a:r>
          </a:p>
          <a:p>
            <a:r>
              <a:rPr lang="en-US" dirty="0"/>
              <a:t>	questionWord = "what-1"</a:t>
            </a:r>
          </a:p>
          <a:p>
            <a:r>
              <a:rPr lang="en-US" dirty="0"/>
              <a:t>	answerType = "SUBJECT"</a:t>
            </a:r>
          </a:p>
          <a:p>
            <a:r>
              <a:rPr lang="en-US" dirty="0"/>
              <a:t>	answerKind = "company-2"</a:t>
            </a:r>
          </a:p>
        </p:txBody>
      </p:sp>
      <p:sp>
        <p:nvSpPr>
          <p:cNvPr id="6" name="Rectangle 5">
            <a:extLst>
              <a:ext uri="{FF2B5EF4-FFF2-40B4-BE49-F238E27FC236}">
                <a16:creationId xmlns:a16="http://schemas.microsoft.com/office/drawing/2014/main" id="{1B9A86E8-CE93-4103-ADC1-68D8CA82A9B6}"/>
              </a:ext>
            </a:extLst>
          </p:cNvPr>
          <p:cNvSpPr/>
          <p:nvPr/>
        </p:nvSpPr>
        <p:spPr>
          <a:xfrm>
            <a:off x="288993" y="3565212"/>
            <a:ext cx="11743981" cy="1200329"/>
          </a:xfrm>
          <a:prstGeom prst="rect">
            <a:avLst/>
          </a:prstGeom>
        </p:spPr>
        <p:txBody>
          <a:bodyPr wrap="square">
            <a:spAutoFit/>
          </a:bodyPr>
          <a:lstStyle/>
          <a:p>
            <a:r>
              <a:rPr lang="en-US" i="1" dirty="0">
                <a:solidFill>
                  <a:srgbClr val="000000"/>
                </a:solidFill>
              </a:rPr>
              <a:t>2.    Query Generation</a:t>
            </a:r>
          </a:p>
          <a:p>
            <a:r>
              <a:rPr lang="en-US" dirty="0">
                <a:solidFill>
                  <a:srgbClr val="000000"/>
                </a:solidFill>
              </a:rPr>
              <a:t>	“_similar(american_broadcasting_company, O1),event(E1, own, X1, O1)”    </a:t>
            </a:r>
            <a:r>
              <a:rPr lang="en-US" i="1" dirty="0">
                <a:solidFill>
                  <a:srgbClr val="FF0000"/>
                </a:solidFill>
              </a:rPr>
              <a:t>[main clause]</a:t>
            </a:r>
          </a:p>
          <a:p>
            <a:pPr lvl="1"/>
            <a:r>
              <a:rPr lang="en-US" dirty="0">
                <a:solidFill>
                  <a:srgbClr val="000000"/>
                </a:solidFill>
              </a:rPr>
              <a:t>	“_property(E1, own, _by, X1),_similar(american_broadcasting_company, O1),event(E1, own, _, O1)”    </a:t>
            </a:r>
            <a:r>
              <a:rPr lang="en-US" i="1" dirty="0">
                <a:solidFill>
                  <a:srgbClr val="FF0000"/>
                </a:solidFill>
              </a:rPr>
              <a:t>[agent]</a:t>
            </a:r>
          </a:p>
          <a:p>
            <a:r>
              <a:rPr lang="en-US" dirty="0">
                <a:solidFill>
                  <a:srgbClr val="000000"/>
                </a:solidFill>
              </a:rPr>
              <a:t>	“_relation(X1, E1, _clause),event(E1, own, _, _)” </a:t>
            </a:r>
            <a:r>
              <a:rPr lang="en-US" i="1" dirty="0">
                <a:solidFill>
                  <a:srgbClr val="FF0000"/>
                </a:solidFill>
              </a:rPr>
              <a:t>[subordinate clause]</a:t>
            </a:r>
          </a:p>
        </p:txBody>
      </p:sp>
      <p:sp>
        <p:nvSpPr>
          <p:cNvPr id="7" name="Rectangle 6">
            <a:extLst>
              <a:ext uri="{FF2B5EF4-FFF2-40B4-BE49-F238E27FC236}">
                <a16:creationId xmlns:a16="http://schemas.microsoft.com/office/drawing/2014/main" id="{E52BD06E-FAF5-4E8D-8288-4923D2377BB8}"/>
              </a:ext>
            </a:extLst>
          </p:cNvPr>
          <p:cNvSpPr/>
          <p:nvPr/>
        </p:nvSpPr>
        <p:spPr>
          <a:xfrm>
            <a:off x="288993" y="4765541"/>
            <a:ext cx="3342103" cy="646331"/>
          </a:xfrm>
          <a:prstGeom prst="rect">
            <a:avLst/>
          </a:prstGeom>
        </p:spPr>
        <p:txBody>
          <a:bodyPr wrap="square">
            <a:spAutoFit/>
          </a:bodyPr>
          <a:lstStyle/>
          <a:p>
            <a:r>
              <a:rPr lang="en-US" i="1" dirty="0">
                <a:solidFill>
                  <a:srgbClr val="000000"/>
                </a:solidFill>
              </a:rPr>
              <a:t>3.    Applying Base Constraints</a:t>
            </a:r>
          </a:p>
          <a:p>
            <a:r>
              <a:rPr lang="en-US" i="1" dirty="0">
                <a:solidFill>
                  <a:srgbClr val="000000"/>
                </a:solidFill>
              </a:rPr>
              <a:t>	 company(X1, _)</a:t>
            </a:r>
            <a:endParaRPr lang="en-US" dirty="0"/>
          </a:p>
        </p:txBody>
      </p:sp>
      <p:sp>
        <p:nvSpPr>
          <p:cNvPr id="8" name="Rectangle 7">
            <a:extLst>
              <a:ext uri="{FF2B5EF4-FFF2-40B4-BE49-F238E27FC236}">
                <a16:creationId xmlns:a16="http://schemas.microsoft.com/office/drawing/2014/main" id="{FF20F166-3B07-4B40-A63B-B2F693068CB2}"/>
              </a:ext>
            </a:extLst>
          </p:cNvPr>
          <p:cNvSpPr/>
          <p:nvPr/>
        </p:nvSpPr>
        <p:spPr>
          <a:xfrm>
            <a:off x="288993" y="5411872"/>
            <a:ext cx="11743982" cy="1477328"/>
          </a:xfrm>
          <a:prstGeom prst="rect">
            <a:avLst/>
          </a:prstGeom>
        </p:spPr>
        <p:txBody>
          <a:bodyPr wrap="square">
            <a:spAutoFit/>
          </a:bodyPr>
          <a:lstStyle/>
          <a:p>
            <a:pPr marL="342900" indent="-342900">
              <a:buAutoNum type="arabicPeriod" startAt="4"/>
            </a:pPr>
            <a:r>
              <a:rPr lang="en-US" i="1" dirty="0">
                <a:solidFill>
                  <a:srgbClr val="000000"/>
                </a:solidFill>
              </a:rPr>
              <a:t>Combining Constraints</a:t>
            </a:r>
          </a:p>
          <a:p>
            <a:pPr lvl="1"/>
            <a:r>
              <a:rPr lang="en-US" dirty="0"/>
              <a:t>	_similar(american_broadcasting_company, O1),company(X1, _),event(E1, own, X1, O1)</a:t>
            </a:r>
          </a:p>
          <a:p>
            <a:pPr lvl="1"/>
            <a:r>
              <a:rPr lang="en-US" dirty="0"/>
              <a:t>	_relation(X1, E1, _clause),company(X1, _),event(E1, own, _, _)</a:t>
            </a:r>
          </a:p>
          <a:p>
            <a:pPr lvl="1"/>
            <a:r>
              <a:rPr lang="en-US" dirty="0"/>
              <a:t>	_property(E1, own, _by, X1),_similar(american_broadcasting_company, O1),company(X1, _),event(E1, own, _, O1)</a:t>
            </a:r>
          </a:p>
          <a:p>
            <a:pPr lvl="1"/>
            <a:r>
              <a:rPr lang="en-US" dirty="0"/>
              <a:t>	</a:t>
            </a:r>
          </a:p>
        </p:txBody>
      </p:sp>
    </p:spTree>
    <p:extLst>
      <p:ext uri="{BB962C8B-B14F-4D97-AF65-F5344CB8AC3E}">
        <p14:creationId xmlns:p14="http://schemas.microsoft.com/office/powerpoint/2010/main" val="40336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Confidence Classes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AC5F71A5-2FE3-4E8B-873B-5EEF5BE23FC0}"/>
              </a:ext>
            </a:extLst>
          </p:cNvPr>
          <p:cNvSpPr/>
          <p:nvPr/>
        </p:nvSpPr>
        <p:spPr>
          <a:xfrm>
            <a:off x="403133" y="1488850"/>
            <a:ext cx="11385734" cy="5324535"/>
          </a:xfrm>
          <a:prstGeom prst="rect">
            <a:avLst/>
          </a:prstGeom>
        </p:spPr>
        <p:txBody>
          <a:bodyPr wrap="square">
            <a:spAutoFit/>
          </a:bodyPr>
          <a:lstStyle/>
          <a:p>
            <a:pPr>
              <a:spcAft>
                <a:spcPts val="1200"/>
              </a:spcAft>
            </a:pPr>
            <a:r>
              <a:rPr lang="en-US" sz="2200" dirty="0">
                <a:solidFill>
                  <a:srgbClr val="000000"/>
                </a:solidFill>
              </a:rPr>
              <a:t>Queries have 4 types of confidence classes depending upon their constraints</a:t>
            </a:r>
            <a:endParaRPr lang="en-US" sz="2200" dirty="0"/>
          </a:p>
          <a:p>
            <a:pPr marL="457200" indent="-457200">
              <a:buAutoNum type="arabicPeriod"/>
            </a:pPr>
            <a:r>
              <a:rPr lang="en-US" sz="2200" b="1" i="1" dirty="0"/>
              <a:t>Class I</a:t>
            </a:r>
            <a:r>
              <a:rPr lang="en-US" sz="2200" b="1" dirty="0"/>
              <a:t>: [</a:t>
            </a:r>
            <a:r>
              <a:rPr lang="en-US" sz="2200" b="1" i="1" dirty="0"/>
              <a:t>Certain</a:t>
            </a:r>
            <a:r>
              <a:rPr lang="en-US" sz="2200" b="1" dirty="0"/>
              <a:t>]</a:t>
            </a:r>
          </a:p>
          <a:p>
            <a:pPr lvl="1"/>
            <a:r>
              <a:rPr lang="en-US" sz="2200" dirty="0"/>
              <a:t>	Have </a:t>
            </a:r>
            <a:r>
              <a:rPr lang="en-US" sz="2200" dirty="0">
                <a:solidFill>
                  <a:srgbClr val="FF0000"/>
                </a:solidFill>
              </a:rPr>
              <a:t>all the constraints</a:t>
            </a:r>
            <a:r>
              <a:rPr lang="en-US" sz="2200" dirty="0"/>
              <a:t> mentioned in the question. </a:t>
            </a:r>
          </a:p>
          <a:p>
            <a:pPr lvl="1"/>
            <a:r>
              <a:rPr lang="en-US" sz="2200" dirty="0"/>
              <a:t>	These may contain fact predicates, subordinate constraints, answer predicates and base 	constraints. This class has the </a:t>
            </a:r>
            <a:r>
              <a:rPr lang="en-US" sz="2200" dirty="0">
                <a:solidFill>
                  <a:srgbClr val="FF0000"/>
                </a:solidFill>
              </a:rPr>
              <a:t>highest confidence level</a:t>
            </a:r>
            <a:r>
              <a:rPr lang="en-US" sz="2200" dirty="0"/>
              <a:t>. </a:t>
            </a:r>
          </a:p>
          <a:p>
            <a:r>
              <a:rPr lang="en-US" sz="2200" b="1" dirty="0"/>
              <a:t>2.   </a:t>
            </a:r>
            <a:r>
              <a:rPr lang="en-US" sz="2200" b="1" i="1" dirty="0"/>
              <a:t>Class II</a:t>
            </a:r>
            <a:r>
              <a:rPr lang="en-US" sz="2200" b="1" dirty="0"/>
              <a:t>: [</a:t>
            </a:r>
            <a:r>
              <a:rPr lang="en-US" sz="2200" b="1" i="1" dirty="0"/>
              <a:t>Likely</a:t>
            </a:r>
            <a:r>
              <a:rPr lang="en-US" sz="2200" b="1" dirty="0"/>
              <a:t>]</a:t>
            </a:r>
          </a:p>
          <a:p>
            <a:r>
              <a:rPr lang="en-US" sz="2200" dirty="0"/>
              <a:t>	These kinds of queries </a:t>
            </a:r>
            <a:r>
              <a:rPr lang="en-US" sz="2200" dirty="0">
                <a:solidFill>
                  <a:srgbClr val="FF0000"/>
                </a:solidFill>
              </a:rPr>
              <a:t>do not contain any fact predicates</a:t>
            </a:r>
            <a:r>
              <a:rPr lang="en-US" sz="2200" dirty="0"/>
              <a:t>. </a:t>
            </a:r>
          </a:p>
          <a:p>
            <a:r>
              <a:rPr lang="en-US" sz="2200" dirty="0"/>
              <a:t>	Fact predicates are all the predicates in the queries that do not contain any variables.</a:t>
            </a:r>
          </a:p>
          <a:p>
            <a:r>
              <a:rPr lang="en-US" sz="2200" b="1" dirty="0"/>
              <a:t>3.   </a:t>
            </a:r>
            <a:r>
              <a:rPr lang="en-US" sz="2200" b="1" i="1" dirty="0"/>
              <a:t>Class III</a:t>
            </a:r>
            <a:r>
              <a:rPr lang="en-US" sz="2200" b="1" dirty="0"/>
              <a:t>: [</a:t>
            </a:r>
            <a:r>
              <a:rPr lang="en-US" sz="2200" b="1" i="1" dirty="0"/>
              <a:t>Possible</a:t>
            </a:r>
            <a:r>
              <a:rPr lang="en-US" sz="2200" b="1" dirty="0"/>
              <a:t>]</a:t>
            </a:r>
          </a:p>
          <a:p>
            <a:r>
              <a:rPr lang="en-US" sz="2200" dirty="0"/>
              <a:t>	These kinds of queries only contain the answer predicates and base constraints. </a:t>
            </a:r>
          </a:p>
          <a:p>
            <a:r>
              <a:rPr lang="en-US" sz="2200" dirty="0"/>
              <a:t>	This means that they </a:t>
            </a:r>
            <a:r>
              <a:rPr lang="en-US" sz="2200" dirty="0">
                <a:solidFill>
                  <a:srgbClr val="FF0000"/>
                </a:solidFill>
              </a:rPr>
              <a:t>don’t contain fact predicates and any subordinate constraints</a:t>
            </a:r>
            <a:r>
              <a:rPr lang="en-US" sz="2200" dirty="0"/>
              <a:t> that do 	not contain the answer tag (</a:t>
            </a:r>
            <a:r>
              <a:rPr lang="en-US" sz="2200" i="1" dirty="0"/>
              <a:t>Xk</a:t>
            </a:r>
            <a:r>
              <a:rPr lang="en-US" sz="2200" dirty="0"/>
              <a:t>). </a:t>
            </a:r>
          </a:p>
          <a:p>
            <a:r>
              <a:rPr lang="en-US" sz="2200" b="1" dirty="0"/>
              <a:t>4.   </a:t>
            </a:r>
            <a:r>
              <a:rPr lang="en-US" sz="2200" b="1" i="1" dirty="0"/>
              <a:t>Class IV</a:t>
            </a:r>
            <a:r>
              <a:rPr lang="en-US" sz="2200" b="1" dirty="0"/>
              <a:t>: [</a:t>
            </a:r>
            <a:r>
              <a:rPr lang="en-US" sz="2200" b="1" i="1" dirty="0"/>
              <a:t>Guess</a:t>
            </a:r>
            <a:r>
              <a:rPr lang="en-US" sz="2200" b="1" dirty="0"/>
              <a:t>]</a:t>
            </a:r>
          </a:p>
          <a:p>
            <a:r>
              <a:rPr lang="en-US" sz="2200" dirty="0"/>
              <a:t>	These queries </a:t>
            </a:r>
            <a:r>
              <a:rPr lang="en-US" sz="2200" dirty="0">
                <a:solidFill>
                  <a:srgbClr val="FF0000"/>
                </a:solidFill>
              </a:rPr>
              <a:t>only contain the base constraints. </a:t>
            </a:r>
          </a:p>
          <a:p>
            <a:r>
              <a:rPr lang="en-US" sz="2200" dirty="0"/>
              <a:t>	Answers from these queries are not very reliable as this class has the </a:t>
            </a:r>
            <a:r>
              <a:rPr lang="en-US" sz="2200" dirty="0">
                <a:solidFill>
                  <a:srgbClr val="FF0000"/>
                </a:solidFill>
              </a:rPr>
              <a:t>lowest confidence</a:t>
            </a:r>
            <a:r>
              <a:rPr lang="en-US" sz="2200" dirty="0"/>
              <a:t>. </a:t>
            </a:r>
          </a:p>
        </p:txBody>
      </p:sp>
    </p:spTree>
    <p:extLst>
      <p:ext uri="{BB962C8B-B14F-4D97-AF65-F5344CB8AC3E}">
        <p14:creationId xmlns:p14="http://schemas.microsoft.com/office/powerpoint/2010/main" val="16206078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025908"/>
            <a:ext cx="11788868" cy="4570482"/>
          </a:xfrm>
          <a:prstGeom prst="rect">
            <a:avLst/>
          </a:prstGeom>
        </p:spPr>
        <p:txBody>
          <a:bodyPr wrap="square">
            <a:spAutoFit/>
          </a:bodyPr>
          <a:lstStyle/>
          <a:p>
            <a:pPr marL="457200" indent="-457200">
              <a:spcAft>
                <a:spcPts val="600"/>
              </a:spcAft>
              <a:buAutoNum type="arabicPeriod"/>
            </a:pPr>
            <a:r>
              <a:rPr lang="en-US" sz="2400" b="1" i="1" dirty="0"/>
              <a:t>Class I</a:t>
            </a:r>
            <a:r>
              <a:rPr lang="en-US" sz="2400" b="1" dirty="0"/>
              <a:t>: [</a:t>
            </a:r>
            <a:r>
              <a:rPr lang="en-US" sz="2400" b="1" i="1" dirty="0"/>
              <a:t>Certain</a:t>
            </a:r>
            <a:r>
              <a:rPr lang="en-US" sz="2400" b="1" dirty="0"/>
              <a:t>]</a:t>
            </a:r>
          </a:p>
          <a:p>
            <a:pPr lvl="1"/>
            <a:r>
              <a:rPr lang="en-US" sz="2400" dirty="0"/>
              <a:t>event(E2, stylize, _, O2), _similar(logo, O2), _property(E2, stylize, since, X2),</a:t>
            </a:r>
          </a:p>
          <a:p>
            <a:pPr lvl="1"/>
            <a:r>
              <a:rPr lang="en-US" sz="2400" dirty="0"/>
              <a:t>_property(E2, stylize, _by, S2), _similar(abc, S2),                                    , </a:t>
            </a:r>
          </a:p>
          <a:p>
            <a:pPr lvl="1"/>
            <a:r>
              <a:rPr lang="en-US" sz="2400" dirty="0"/>
              <a:t>                                , time(T2), year(T2, X2).</a:t>
            </a:r>
          </a:p>
          <a:p>
            <a:pPr lvl="1"/>
            <a:endParaRPr lang="en-US" sz="2400" dirty="0"/>
          </a:p>
          <a:p>
            <a:pPr lvl="1"/>
            <a:r>
              <a:rPr lang="en-US" sz="2400" dirty="0"/>
              <a:t>event(E2, stylize, _, _), _property(E2, stylize, since, X2), </a:t>
            </a:r>
          </a:p>
          <a:p>
            <a:pPr lvl="1"/>
            <a:r>
              <a:rPr lang="en-US" sz="2400" dirty="0"/>
              <a:t>_relation(S2, E2, _clause), _similar(abc, S2),                                     ,</a:t>
            </a:r>
          </a:p>
          <a:p>
            <a:pPr lvl="1"/>
            <a:r>
              <a:rPr lang="en-US" sz="2400" dirty="0"/>
              <a:t>                                ,time(T2),year(T2, X2).</a:t>
            </a:r>
          </a:p>
          <a:p>
            <a:pPr lvl="1"/>
            <a:endParaRPr lang="en-US" sz="2400" dirty="0"/>
          </a:p>
          <a:p>
            <a:pPr lvl="1"/>
            <a:r>
              <a:rPr lang="en-US" sz="2400" dirty="0"/>
              <a:t>event(E2, stylize, S2, O2), _similar(abc, S2), _similar(logo, O2),</a:t>
            </a:r>
          </a:p>
          <a:p>
            <a:pPr lvl="1"/>
            <a:r>
              <a:rPr lang="en-US" sz="2400" dirty="0"/>
              <a:t>_property(E2, stylize, since, X2),                                    , </a:t>
            </a:r>
          </a:p>
          <a:p>
            <a:pPr lvl="1"/>
            <a:r>
              <a:rPr lang="en-US" sz="2400" dirty="0"/>
              <a:t>                                ,time(T2),year(T2,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6" name="Rectangle 5">
            <a:extLst>
              <a:ext uri="{FF2B5EF4-FFF2-40B4-BE49-F238E27FC236}">
                <a16:creationId xmlns:a16="http://schemas.microsoft.com/office/drawing/2014/main" id="{3CEE4EFE-4A3D-4A1C-B64E-6CF15798DA7A}"/>
              </a:ext>
            </a:extLst>
          </p:cNvPr>
          <p:cNvSpPr/>
          <p:nvPr/>
        </p:nvSpPr>
        <p:spPr>
          <a:xfrm>
            <a:off x="6788988" y="2793760"/>
            <a:ext cx="2604687" cy="461665"/>
          </a:xfrm>
          <a:prstGeom prst="rect">
            <a:avLst/>
          </a:prstGeom>
        </p:spPr>
        <p:txBody>
          <a:bodyPr wrap="none">
            <a:spAutoFit/>
          </a:bodyPr>
          <a:lstStyle/>
          <a:p>
            <a:r>
              <a:rPr lang="en-US" sz="2400" dirty="0"/>
              <a:t>_possess(abc, logo)</a:t>
            </a:r>
          </a:p>
        </p:txBody>
      </p:sp>
      <p:sp>
        <p:nvSpPr>
          <p:cNvPr id="7" name="Rectangle 6">
            <a:extLst>
              <a:ext uri="{FF2B5EF4-FFF2-40B4-BE49-F238E27FC236}">
                <a16:creationId xmlns:a16="http://schemas.microsoft.com/office/drawing/2014/main" id="{C63E5193-87A8-4CC6-BAA8-CAA785051BCE}"/>
              </a:ext>
            </a:extLst>
          </p:cNvPr>
          <p:cNvSpPr/>
          <p:nvPr/>
        </p:nvSpPr>
        <p:spPr>
          <a:xfrm>
            <a:off x="842115" y="3198167"/>
            <a:ext cx="2351606" cy="461665"/>
          </a:xfrm>
          <a:prstGeom prst="rect">
            <a:avLst/>
          </a:prstGeom>
        </p:spPr>
        <p:txBody>
          <a:bodyPr wrap="none">
            <a:spAutoFit/>
          </a:bodyPr>
          <a:lstStyle/>
          <a:p>
            <a:r>
              <a:rPr lang="en-US" sz="2400" dirty="0"/>
              <a:t>organization(abc)</a:t>
            </a:r>
          </a:p>
        </p:txBody>
      </p:sp>
      <p:sp>
        <p:nvSpPr>
          <p:cNvPr id="8" name="Rectangle 7">
            <a:extLst>
              <a:ext uri="{FF2B5EF4-FFF2-40B4-BE49-F238E27FC236}">
                <a16:creationId xmlns:a16="http://schemas.microsoft.com/office/drawing/2014/main" id="{2DF5FECF-DC5E-4505-8C7B-F93567125DBF}"/>
              </a:ext>
            </a:extLst>
          </p:cNvPr>
          <p:cNvSpPr/>
          <p:nvPr/>
        </p:nvSpPr>
        <p:spPr>
          <a:xfrm>
            <a:off x="6297566" y="4290611"/>
            <a:ext cx="2604687" cy="461665"/>
          </a:xfrm>
          <a:prstGeom prst="rect">
            <a:avLst/>
          </a:prstGeom>
        </p:spPr>
        <p:txBody>
          <a:bodyPr wrap="none">
            <a:spAutoFit/>
          </a:bodyPr>
          <a:lstStyle/>
          <a:p>
            <a:r>
              <a:rPr lang="en-US" sz="2400" dirty="0"/>
              <a:t>_possess(abc, logo)</a:t>
            </a:r>
          </a:p>
        </p:txBody>
      </p:sp>
      <p:sp>
        <p:nvSpPr>
          <p:cNvPr id="9" name="Rectangle 8">
            <a:extLst>
              <a:ext uri="{FF2B5EF4-FFF2-40B4-BE49-F238E27FC236}">
                <a16:creationId xmlns:a16="http://schemas.microsoft.com/office/drawing/2014/main" id="{5A08837F-ED63-4090-B00E-FDEBA93259D8}"/>
              </a:ext>
            </a:extLst>
          </p:cNvPr>
          <p:cNvSpPr/>
          <p:nvPr/>
        </p:nvSpPr>
        <p:spPr>
          <a:xfrm>
            <a:off x="4849450" y="5729117"/>
            <a:ext cx="2604687" cy="461665"/>
          </a:xfrm>
          <a:prstGeom prst="rect">
            <a:avLst/>
          </a:prstGeom>
        </p:spPr>
        <p:txBody>
          <a:bodyPr wrap="none">
            <a:spAutoFit/>
          </a:bodyPr>
          <a:lstStyle/>
          <a:p>
            <a:r>
              <a:rPr lang="en-US" sz="2400" dirty="0"/>
              <a:t>_possess(abc, logo)</a:t>
            </a:r>
          </a:p>
        </p:txBody>
      </p:sp>
      <p:sp>
        <p:nvSpPr>
          <p:cNvPr id="10" name="Rectangle 9">
            <a:extLst>
              <a:ext uri="{FF2B5EF4-FFF2-40B4-BE49-F238E27FC236}">
                <a16:creationId xmlns:a16="http://schemas.microsoft.com/office/drawing/2014/main" id="{395021A9-8647-4F3E-86DA-88C1B714037D}"/>
              </a:ext>
            </a:extLst>
          </p:cNvPr>
          <p:cNvSpPr/>
          <p:nvPr/>
        </p:nvSpPr>
        <p:spPr>
          <a:xfrm>
            <a:off x="848743" y="4649283"/>
            <a:ext cx="2351606" cy="461665"/>
          </a:xfrm>
          <a:prstGeom prst="rect">
            <a:avLst/>
          </a:prstGeom>
        </p:spPr>
        <p:txBody>
          <a:bodyPr wrap="none">
            <a:spAutoFit/>
          </a:bodyPr>
          <a:lstStyle/>
          <a:p>
            <a:r>
              <a:rPr lang="en-US" sz="2400" dirty="0"/>
              <a:t>organization(abc)</a:t>
            </a:r>
          </a:p>
        </p:txBody>
      </p:sp>
      <p:sp>
        <p:nvSpPr>
          <p:cNvPr id="11" name="Rectangle 10">
            <a:extLst>
              <a:ext uri="{FF2B5EF4-FFF2-40B4-BE49-F238E27FC236}">
                <a16:creationId xmlns:a16="http://schemas.microsoft.com/office/drawing/2014/main" id="{B8A29C95-4D27-411E-BA9D-0F96D24BD2D1}"/>
              </a:ext>
            </a:extLst>
          </p:cNvPr>
          <p:cNvSpPr/>
          <p:nvPr/>
        </p:nvSpPr>
        <p:spPr>
          <a:xfrm>
            <a:off x="842115" y="6134725"/>
            <a:ext cx="2351606" cy="461665"/>
          </a:xfrm>
          <a:prstGeom prst="rect">
            <a:avLst/>
          </a:prstGeom>
        </p:spPr>
        <p:txBody>
          <a:bodyPr wrap="none">
            <a:spAutoFit/>
          </a:bodyPr>
          <a:lstStyle/>
          <a:p>
            <a:r>
              <a:rPr lang="en-US" sz="2400" dirty="0"/>
              <a:t>organization(abc)</a:t>
            </a:r>
          </a:p>
        </p:txBody>
      </p:sp>
    </p:spTree>
    <p:extLst>
      <p:ext uri="{BB962C8B-B14F-4D97-AF65-F5344CB8AC3E}">
        <p14:creationId xmlns:p14="http://schemas.microsoft.com/office/powerpoint/2010/main" val="102653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1" nodeType="clickEffect">
                                  <p:stCondLst>
                                    <p:cond delay="0"/>
                                  </p:stCondLst>
                                  <p:childTnLst>
                                    <p:animClr clrSpc="rgb" dir="cw">
                                      <p:cBhvr override="childStyle">
                                        <p:cTn id="29" dur="500" fill="hold"/>
                                        <p:tgtEl>
                                          <p:spTgt spid="6"/>
                                        </p:tgtEl>
                                        <p:attrNameLst>
                                          <p:attrName>style.color</p:attrName>
                                        </p:attrNameLst>
                                      </p:cBhvr>
                                      <p:to>
                                        <a:srgbClr val="FF1F1F"/>
                                      </p:to>
                                    </p:animClr>
                                  </p:childTnLst>
                                </p:cTn>
                              </p:par>
                              <p:par>
                                <p:cTn id="30" presetID="3" presetClass="emph" presetSubtype="2" fill="hold" grpId="1" nodeType="withEffect">
                                  <p:stCondLst>
                                    <p:cond delay="0"/>
                                  </p:stCondLst>
                                  <p:childTnLst>
                                    <p:animClr clrSpc="rgb" dir="cw">
                                      <p:cBhvr override="childStyle">
                                        <p:cTn id="31" dur="500" fill="hold"/>
                                        <p:tgtEl>
                                          <p:spTgt spid="8"/>
                                        </p:tgtEl>
                                        <p:attrNameLst>
                                          <p:attrName>style.color</p:attrName>
                                        </p:attrNameLst>
                                      </p:cBhvr>
                                      <p:to>
                                        <a:srgbClr val="FF1F1F"/>
                                      </p:to>
                                    </p:animClr>
                                  </p:childTnLst>
                                </p:cTn>
                              </p:par>
                              <p:par>
                                <p:cTn id="32" presetID="3" presetClass="emph" presetSubtype="2" fill="hold" grpId="1" nodeType="withEffect">
                                  <p:stCondLst>
                                    <p:cond delay="0"/>
                                  </p:stCondLst>
                                  <p:childTnLst>
                                    <p:animClr clrSpc="rgb" dir="cw">
                                      <p:cBhvr override="childStyle">
                                        <p:cTn id="33" dur="500" fill="hold"/>
                                        <p:tgtEl>
                                          <p:spTgt spid="9"/>
                                        </p:tgtEl>
                                        <p:attrNameLst>
                                          <p:attrName>style.color</p:attrName>
                                        </p:attrNameLst>
                                      </p:cBhvr>
                                      <p:to>
                                        <a:srgbClr val="FF1F1F"/>
                                      </p:to>
                                    </p:animClr>
                                  </p:childTnLst>
                                </p:cTn>
                              </p:par>
                              <p:par>
                                <p:cTn id="34" presetID="3" presetClass="emph" presetSubtype="2" fill="hold" grpId="1" nodeType="withEffect">
                                  <p:stCondLst>
                                    <p:cond delay="0"/>
                                  </p:stCondLst>
                                  <p:childTnLst>
                                    <p:animClr clrSpc="rgb" dir="cw">
                                      <p:cBhvr override="childStyle">
                                        <p:cTn id="35" dur="500" fill="hold"/>
                                        <p:tgtEl>
                                          <p:spTgt spid="10"/>
                                        </p:tgtEl>
                                        <p:attrNameLst>
                                          <p:attrName>style.color</p:attrName>
                                        </p:attrNameLst>
                                      </p:cBhvr>
                                      <p:to>
                                        <a:srgbClr val="FF1F1F"/>
                                      </p:to>
                                    </p:animClr>
                                  </p:childTnLst>
                                </p:cTn>
                              </p:par>
                              <p:par>
                                <p:cTn id="36" presetID="3" presetClass="emph" presetSubtype="2" fill="hold" grpId="1" nodeType="withEffect">
                                  <p:stCondLst>
                                    <p:cond delay="0"/>
                                  </p:stCondLst>
                                  <p:childTnLst>
                                    <p:animClr clrSpc="rgb" dir="cw">
                                      <p:cBhvr override="childStyle">
                                        <p:cTn id="37" dur="500" fill="hold"/>
                                        <p:tgtEl>
                                          <p:spTgt spid="7"/>
                                        </p:tgtEl>
                                        <p:attrNameLst>
                                          <p:attrName>style.color</p:attrName>
                                        </p:attrNameLst>
                                      </p:cBhvr>
                                      <p:to>
                                        <a:srgbClr val="FF1F1F"/>
                                      </p:to>
                                    </p:animClr>
                                  </p:childTnLst>
                                </p:cTn>
                              </p:par>
                              <p:par>
                                <p:cTn id="38" presetID="3" presetClass="emph" presetSubtype="2" fill="hold" grpId="1" nodeType="withEffect">
                                  <p:stCondLst>
                                    <p:cond delay="0"/>
                                  </p:stCondLst>
                                  <p:childTnLst>
                                    <p:animClr clrSpc="rgb" dir="cw">
                                      <p:cBhvr override="childStyle">
                                        <p:cTn id="39" dur="500" fill="hold"/>
                                        <p:tgtEl>
                                          <p:spTgt spid="11"/>
                                        </p:tgtEl>
                                        <p:attrNameLst>
                                          <p:attrName>style.color</p:attrName>
                                        </p:attrNameLst>
                                      </p:cBhvr>
                                      <p:to>
                                        <a:srgbClr val="FF1F1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025908"/>
            <a:ext cx="11788868" cy="3493264"/>
          </a:xfrm>
          <a:prstGeom prst="rect">
            <a:avLst/>
          </a:prstGeom>
        </p:spPr>
        <p:txBody>
          <a:bodyPr wrap="square">
            <a:spAutoFit/>
          </a:bodyPr>
          <a:lstStyle/>
          <a:p>
            <a:pPr>
              <a:spcAft>
                <a:spcPts val="600"/>
              </a:spcAft>
            </a:pPr>
            <a:r>
              <a:rPr lang="en-US" sz="2400" b="1" i="1" dirty="0"/>
              <a:t>2.    Class II</a:t>
            </a:r>
            <a:r>
              <a:rPr lang="en-US" sz="2400" b="1" dirty="0"/>
              <a:t>: [</a:t>
            </a:r>
            <a:r>
              <a:rPr lang="en-US" sz="2400" b="1" i="1" dirty="0"/>
              <a:t>Likely</a:t>
            </a:r>
            <a:r>
              <a:rPr lang="en-US" sz="2400" b="1" dirty="0"/>
              <a:t>]</a:t>
            </a:r>
          </a:p>
          <a:p>
            <a:pPr lvl="1"/>
            <a:r>
              <a:rPr lang="en-US" sz="2400" dirty="0"/>
              <a:t>                                                                              , _property(E2, stylize, since, X2),</a:t>
            </a:r>
          </a:p>
          <a:p>
            <a:pPr lvl="1"/>
            <a:r>
              <a:rPr lang="en-US" sz="2400" dirty="0"/>
              <a:t>                                                                                       , time(T2), year(T2, X2).</a:t>
            </a:r>
          </a:p>
          <a:p>
            <a:pPr lvl="1"/>
            <a:endParaRPr lang="en-US" sz="2400" dirty="0"/>
          </a:p>
          <a:p>
            <a:pPr lvl="1"/>
            <a:r>
              <a:rPr lang="en-US" sz="2400" dirty="0"/>
              <a:t>                                        , _property(E2, stylize, since, X2), </a:t>
            </a:r>
          </a:p>
          <a:p>
            <a:pPr lvl="1"/>
            <a:r>
              <a:rPr lang="en-US" sz="2400" dirty="0"/>
              <a:t>                                                                             , time(T2),year(T2, X2).</a:t>
            </a:r>
          </a:p>
          <a:p>
            <a:pPr lvl="1"/>
            <a:endParaRPr lang="en-US" sz="2400" dirty="0"/>
          </a:p>
          <a:p>
            <a:pPr lvl="1"/>
            <a:endParaRPr lang="en-US" sz="2400" dirty="0"/>
          </a:p>
          <a:p>
            <a:pPr lvl="1"/>
            <a:r>
              <a:rPr lang="en-US" sz="2400" dirty="0"/>
              <a:t>_property(E2, stylize, since, X2), time(T2),year(T2,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12" name="Rectangle 11">
            <a:extLst>
              <a:ext uri="{FF2B5EF4-FFF2-40B4-BE49-F238E27FC236}">
                <a16:creationId xmlns:a16="http://schemas.microsoft.com/office/drawing/2014/main" id="{199176A4-7794-4CF7-A35F-38D7FFC5AE08}"/>
              </a:ext>
            </a:extLst>
          </p:cNvPr>
          <p:cNvSpPr/>
          <p:nvPr/>
        </p:nvSpPr>
        <p:spPr>
          <a:xfrm>
            <a:off x="946869" y="2462457"/>
            <a:ext cx="5453929" cy="461665"/>
          </a:xfrm>
          <a:prstGeom prst="rect">
            <a:avLst/>
          </a:prstGeom>
        </p:spPr>
        <p:txBody>
          <a:bodyPr wrap="none">
            <a:spAutoFit/>
          </a:bodyPr>
          <a:lstStyle/>
          <a:p>
            <a:r>
              <a:rPr lang="en-US" sz="2400" dirty="0"/>
              <a:t>event(E2, stylize, _, O2), _similar(logo, O2)</a:t>
            </a:r>
          </a:p>
        </p:txBody>
      </p:sp>
      <p:sp>
        <p:nvSpPr>
          <p:cNvPr id="13" name="Rectangle 12">
            <a:extLst>
              <a:ext uri="{FF2B5EF4-FFF2-40B4-BE49-F238E27FC236}">
                <a16:creationId xmlns:a16="http://schemas.microsoft.com/office/drawing/2014/main" id="{83E9E15E-D5B1-4CA3-8C14-AC29F3555FB5}"/>
              </a:ext>
            </a:extLst>
          </p:cNvPr>
          <p:cNvSpPr/>
          <p:nvPr/>
        </p:nvSpPr>
        <p:spPr>
          <a:xfrm>
            <a:off x="973375" y="2819494"/>
            <a:ext cx="6056210" cy="461665"/>
          </a:xfrm>
          <a:prstGeom prst="rect">
            <a:avLst/>
          </a:prstGeom>
        </p:spPr>
        <p:txBody>
          <a:bodyPr wrap="none">
            <a:spAutoFit/>
          </a:bodyPr>
          <a:lstStyle/>
          <a:p>
            <a:r>
              <a:rPr lang="en-US" sz="2400" dirty="0"/>
              <a:t>_property(E2, stylize, _by, S2), _similar(abc, S2)</a:t>
            </a:r>
          </a:p>
        </p:txBody>
      </p:sp>
      <p:sp>
        <p:nvSpPr>
          <p:cNvPr id="14" name="Rectangle 13">
            <a:extLst>
              <a:ext uri="{FF2B5EF4-FFF2-40B4-BE49-F238E27FC236}">
                <a16:creationId xmlns:a16="http://schemas.microsoft.com/office/drawing/2014/main" id="{6C6F7D7F-2D60-44C1-9858-A5246063E1F4}"/>
              </a:ext>
            </a:extLst>
          </p:cNvPr>
          <p:cNvSpPr/>
          <p:nvPr/>
        </p:nvSpPr>
        <p:spPr>
          <a:xfrm>
            <a:off x="903512" y="3563590"/>
            <a:ext cx="2895216" cy="461665"/>
          </a:xfrm>
          <a:prstGeom prst="rect">
            <a:avLst/>
          </a:prstGeom>
        </p:spPr>
        <p:txBody>
          <a:bodyPr wrap="none">
            <a:spAutoFit/>
          </a:bodyPr>
          <a:lstStyle/>
          <a:p>
            <a:r>
              <a:rPr lang="en-US" sz="2400" dirty="0"/>
              <a:t>event(E2, stylize, _, _)</a:t>
            </a:r>
          </a:p>
        </p:txBody>
      </p:sp>
      <p:sp>
        <p:nvSpPr>
          <p:cNvPr id="15" name="Rectangle 14">
            <a:extLst>
              <a:ext uri="{FF2B5EF4-FFF2-40B4-BE49-F238E27FC236}">
                <a16:creationId xmlns:a16="http://schemas.microsoft.com/office/drawing/2014/main" id="{033C4171-9005-4A72-B13B-896CFE5DA883}"/>
              </a:ext>
            </a:extLst>
          </p:cNvPr>
          <p:cNvSpPr/>
          <p:nvPr/>
        </p:nvSpPr>
        <p:spPr>
          <a:xfrm>
            <a:off x="848935" y="3911996"/>
            <a:ext cx="5525359" cy="461665"/>
          </a:xfrm>
          <a:prstGeom prst="rect">
            <a:avLst/>
          </a:prstGeom>
        </p:spPr>
        <p:txBody>
          <a:bodyPr wrap="none">
            <a:spAutoFit/>
          </a:bodyPr>
          <a:lstStyle/>
          <a:p>
            <a:r>
              <a:rPr lang="en-US" sz="2400" dirty="0"/>
              <a:t>_relation(S2, E2, _clause), _similar(abc, S2)</a:t>
            </a:r>
          </a:p>
        </p:txBody>
      </p:sp>
      <p:sp>
        <p:nvSpPr>
          <p:cNvPr id="16" name="Rectangle 15">
            <a:extLst>
              <a:ext uri="{FF2B5EF4-FFF2-40B4-BE49-F238E27FC236}">
                <a16:creationId xmlns:a16="http://schemas.microsoft.com/office/drawing/2014/main" id="{0130FD97-931C-4466-B803-2F4E57C8F34E}"/>
              </a:ext>
            </a:extLst>
          </p:cNvPr>
          <p:cNvSpPr/>
          <p:nvPr/>
        </p:nvSpPr>
        <p:spPr>
          <a:xfrm>
            <a:off x="403132" y="4625939"/>
            <a:ext cx="8613913" cy="461665"/>
          </a:xfrm>
          <a:prstGeom prst="rect">
            <a:avLst/>
          </a:prstGeom>
        </p:spPr>
        <p:txBody>
          <a:bodyPr wrap="square">
            <a:spAutoFit/>
          </a:bodyPr>
          <a:lstStyle/>
          <a:p>
            <a:pPr lvl="1"/>
            <a:r>
              <a:rPr lang="en-US" sz="2400" dirty="0"/>
              <a:t>event(E2, stylize, S2, O2), _similar(abc, S2), _similar(logo, O2),</a:t>
            </a:r>
          </a:p>
        </p:txBody>
      </p:sp>
    </p:spTree>
    <p:extLst>
      <p:ext uri="{BB962C8B-B14F-4D97-AF65-F5344CB8AC3E}">
        <p14:creationId xmlns:p14="http://schemas.microsoft.com/office/powerpoint/2010/main" val="106505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1" nodeType="clickEffect">
                                  <p:stCondLst>
                                    <p:cond delay="0"/>
                                  </p:stCondLst>
                                  <p:childTnLst>
                                    <p:animClr clrSpc="rgb" dir="cw">
                                      <p:cBhvr override="childStyle">
                                        <p:cTn id="26" dur="500" fill="hold"/>
                                        <p:tgtEl>
                                          <p:spTgt spid="14"/>
                                        </p:tgtEl>
                                        <p:attrNameLst>
                                          <p:attrName>style.color</p:attrName>
                                        </p:attrNameLst>
                                      </p:cBhvr>
                                      <p:to>
                                        <a:srgbClr val="FF1F1F"/>
                                      </p:to>
                                    </p:animClr>
                                  </p:childTnLst>
                                </p:cTn>
                              </p:par>
                              <p:par>
                                <p:cTn id="27" presetID="3" presetClass="emph" presetSubtype="2" fill="hold" grpId="1" nodeType="withEffect">
                                  <p:stCondLst>
                                    <p:cond delay="0"/>
                                  </p:stCondLst>
                                  <p:childTnLst>
                                    <p:animClr clrSpc="rgb" dir="cw">
                                      <p:cBhvr override="childStyle">
                                        <p:cTn id="28" dur="500" fill="hold"/>
                                        <p:tgtEl>
                                          <p:spTgt spid="16"/>
                                        </p:tgtEl>
                                        <p:attrNameLst>
                                          <p:attrName>style.color</p:attrName>
                                        </p:attrNameLst>
                                      </p:cBhvr>
                                      <p:to>
                                        <a:srgbClr val="FF1F1F"/>
                                      </p:to>
                                    </p:animClr>
                                  </p:childTnLst>
                                </p:cTn>
                              </p:par>
                              <p:par>
                                <p:cTn id="29" presetID="3" presetClass="emph" presetSubtype="2" fill="hold" grpId="1" nodeType="withEffect">
                                  <p:stCondLst>
                                    <p:cond delay="0"/>
                                  </p:stCondLst>
                                  <p:childTnLst>
                                    <p:animClr clrSpc="rgb" dir="cw">
                                      <p:cBhvr override="childStyle">
                                        <p:cTn id="30" dur="500" fill="hold"/>
                                        <p:tgtEl>
                                          <p:spTgt spid="15"/>
                                        </p:tgtEl>
                                        <p:attrNameLst>
                                          <p:attrName>style.color</p:attrName>
                                        </p:attrNameLst>
                                      </p:cBhvr>
                                      <p:to>
                                        <a:srgbClr val="FF1F1F"/>
                                      </p:to>
                                    </p:animClr>
                                  </p:childTnLst>
                                </p:cTn>
                              </p:par>
                              <p:par>
                                <p:cTn id="31" presetID="3" presetClass="emph" presetSubtype="2" fill="hold" grpId="1" nodeType="withEffect">
                                  <p:stCondLst>
                                    <p:cond delay="0"/>
                                  </p:stCondLst>
                                  <p:childTnLst>
                                    <p:animClr clrSpc="rgb" dir="cw">
                                      <p:cBhvr override="childStyle">
                                        <p:cTn id="32" dur="500" fill="hold"/>
                                        <p:tgtEl>
                                          <p:spTgt spid="12"/>
                                        </p:tgtEl>
                                        <p:attrNameLst>
                                          <p:attrName>style.color</p:attrName>
                                        </p:attrNameLst>
                                      </p:cBhvr>
                                      <p:to>
                                        <a:srgbClr val="FF1F1F"/>
                                      </p:to>
                                    </p:animClr>
                                  </p:childTnLst>
                                </p:cTn>
                              </p:par>
                              <p:par>
                                <p:cTn id="33" presetID="3" presetClass="emph" presetSubtype="2" fill="hold" grpId="1" nodeType="withEffect">
                                  <p:stCondLst>
                                    <p:cond delay="0"/>
                                  </p:stCondLst>
                                  <p:childTnLst>
                                    <p:animClr clrSpc="rgb" dir="cw">
                                      <p:cBhvr override="childStyle">
                                        <p:cTn id="34" dur="500" fill="hold"/>
                                        <p:tgtEl>
                                          <p:spTgt spid="13"/>
                                        </p:tgtEl>
                                        <p:attrNameLst>
                                          <p:attrName>style.color</p:attrName>
                                        </p:attrNameLst>
                                      </p:cBhvr>
                                      <p:to>
                                        <a:srgbClr val="FF1F1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2" grpId="1"/>
      <p:bldP spid="13" grpId="0"/>
      <p:bldP spid="13" grpId="1"/>
      <p:bldP spid="14" grpId="0"/>
      <p:bldP spid="14" grpId="1"/>
      <p:bldP spid="15" grpId="0"/>
      <p:bldP spid="15" grpId="1"/>
      <p:bldP spid="16" grpId="0"/>
      <p:bldP spid="16"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254087"/>
            <a:ext cx="11788868" cy="907941"/>
          </a:xfrm>
          <a:prstGeom prst="rect">
            <a:avLst/>
          </a:prstGeom>
        </p:spPr>
        <p:txBody>
          <a:bodyPr wrap="square">
            <a:spAutoFit/>
          </a:bodyPr>
          <a:lstStyle/>
          <a:p>
            <a:pPr marL="457200" indent="-457200">
              <a:spcAft>
                <a:spcPts val="600"/>
              </a:spcAft>
              <a:buAutoNum type="arabicPeriod" startAt="3"/>
            </a:pPr>
            <a:r>
              <a:rPr lang="en-US" sz="2400" b="1" i="1" dirty="0"/>
              <a:t>Class III</a:t>
            </a:r>
            <a:r>
              <a:rPr lang="en-US" sz="2400" b="1" dirty="0"/>
              <a:t>: [</a:t>
            </a:r>
            <a:r>
              <a:rPr lang="en-US" sz="2400" b="1" i="1" dirty="0"/>
              <a:t>Possible</a:t>
            </a:r>
            <a:r>
              <a:rPr lang="en-US" sz="2400" b="1" dirty="0"/>
              <a:t>]</a:t>
            </a:r>
          </a:p>
          <a:p>
            <a:pPr>
              <a:spcAft>
                <a:spcPts val="600"/>
              </a:spcAft>
            </a:pPr>
            <a:r>
              <a:rPr lang="en-US" sz="2400" b="1" dirty="0"/>
              <a:t>                          	                                            </a:t>
            </a:r>
            <a:r>
              <a:rPr lang="en-US" sz="2400" dirty="0"/>
              <a:t>, time(T2), 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11" name="Rectangle 10">
            <a:extLst>
              <a:ext uri="{FF2B5EF4-FFF2-40B4-BE49-F238E27FC236}">
                <a16:creationId xmlns:a16="http://schemas.microsoft.com/office/drawing/2014/main" id="{6B267962-42CD-4BF1-A1B1-7916F5263EC1}"/>
              </a:ext>
            </a:extLst>
          </p:cNvPr>
          <p:cNvSpPr/>
          <p:nvPr/>
        </p:nvSpPr>
        <p:spPr>
          <a:xfrm>
            <a:off x="403132" y="3470181"/>
            <a:ext cx="3956833" cy="907941"/>
          </a:xfrm>
          <a:prstGeom prst="rect">
            <a:avLst/>
          </a:prstGeom>
        </p:spPr>
        <p:txBody>
          <a:bodyPr wrap="square">
            <a:spAutoFit/>
          </a:bodyPr>
          <a:lstStyle/>
          <a:p>
            <a:pPr>
              <a:spcAft>
                <a:spcPts val="600"/>
              </a:spcAft>
            </a:pPr>
            <a:r>
              <a:rPr lang="en-US" sz="2400" b="1" i="1" dirty="0"/>
              <a:t>4.   Class IV</a:t>
            </a:r>
            <a:r>
              <a:rPr lang="en-US" sz="2400" b="1" dirty="0"/>
              <a:t>: [</a:t>
            </a:r>
            <a:r>
              <a:rPr lang="en-US" sz="2400" b="1" i="1" dirty="0"/>
              <a:t>Guess</a:t>
            </a:r>
            <a:r>
              <a:rPr lang="en-US" sz="2400" b="1" dirty="0"/>
              <a:t>]</a:t>
            </a:r>
          </a:p>
          <a:p>
            <a:pPr>
              <a:spcAft>
                <a:spcPts val="600"/>
              </a:spcAft>
            </a:pPr>
            <a:r>
              <a:rPr lang="en-US" sz="2400" dirty="0"/>
              <a:t>	time(T2), year(T2, X2).</a:t>
            </a:r>
          </a:p>
        </p:txBody>
      </p:sp>
      <p:sp>
        <p:nvSpPr>
          <p:cNvPr id="6" name="Rectangle 5">
            <a:extLst>
              <a:ext uri="{FF2B5EF4-FFF2-40B4-BE49-F238E27FC236}">
                <a16:creationId xmlns:a16="http://schemas.microsoft.com/office/drawing/2014/main" id="{A7FBF6DE-3AA7-42CE-B885-D96FC41C3FF0}"/>
              </a:ext>
            </a:extLst>
          </p:cNvPr>
          <p:cNvSpPr/>
          <p:nvPr/>
        </p:nvSpPr>
        <p:spPr>
          <a:xfrm>
            <a:off x="1359733" y="2694805"/>
            <a:ext cx="4080669" cy="461665"/>
          </a:xfrm>
          <a:prstGeom prst="rect">
            <a:avLst/>
          </a:prstGeom>
        </p:spPr>
        <p:txBody>
          <a:bodyPr wrap="none">
            <a:spAutoFit/>
          </a:bodyPr>
          <a:lstStyle/>
          <a:p>
            <a:r>
              <a:rPr lang="en-US" sz="2400" dirty="0"/>
              <a:t>_property(E2, stylize, since, X2)</a:t>
            </a:r>
          </a:p>
        </p:txBody>
      </p:sp>
    </p:spTree>
    <p:extLst>
      <p:ext uri="{BB962C8B-B14F-4D97-AF65-F5344CB8AC3E}">
        <p14:creationId xmlns:p14="http://schemas.microsoft.com/office/powerpoint/2010/main" val="390696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1" nodeType="clickEffect">
                                  <p:stCondLst>
                                    <p:cond delay="0"/>
                                  </p:stCondLst>
                                  <p:childTnLst>
                                    <p:animClr clrSpc="rgb" dir="cw">
                                      <p:cBhvr override="childStyle">
                                        <p:cTn id="14" dur="500" fill="hold"/>
                                        <p:tgtEl>
                                          <p:spTgt spid="6"/>
                                        </p:tgtEl>
                                        <p:attrNameLst>
                                          <p:attrName>style.color</p:attrName>
                                        </p:attrNameLst>
                                      </p:cBhvr>
                                      <p:to>
                                        <a:srgbClr val="FF1F1F"/>
                                      </p:to>
                                    </p:animClr>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0"/>
                                  </p:iterate>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6" grpId="0"/>
      <p:bldP spid="6"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770537"/>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solidFill>
                  <a:srgbClr val="FF0000"/>
                </a:solidFill>
              </a:rPr>
              <a:t>Question answering </a:t>
            </a:r>
            <a:r>
              <a:rPr lang="en-US" sz="2200" dirty="0"/>
              <a:t>is used as a task to show the efficiency of answer set programming for representing knowledge</a:t>
            </a:r>
          </a:p>
          <a:p>
            <a:pPr marL="342900" indent="-342900">
              <a:spcAft>
                <a:spcPts val="600"/>
              </a:spcAft>
              <a:buFont typeface="Arial" panose="020B0604020202020204" pitchFamily="34" charset="0"/>
              <a:buChar char="•"/>
            </a:pPr>
            <a:r>
              <a:rPr lang="en-US" sz="2200" dirty="0"/>
              <a:t>The SQuAD Dataset contains more than </a:t>
            </a:r>
            <a:r>
              <a:rPr lang="en-US" sz="2200" dirty="0">
                <a:solidFill>
                  <a:srgbClr val="FF0000"/>
                </a:solidFill>
              </a:rPr>
              <a:t>100,000 reading comprehensions </a:t>
            </a:r>
            <a:r>
              <a:rPr lang="en-US" sz="2200" dirty="0"/>
              <a:t>along with question and answers on those reading passages. </a:t>
            </a:r>
          </a:p>
          <a:p>
            <a:pPr marL="342900" indent="-342900">
              <a:spcAft>
                <a:spcPts val="600"/>
              </a:spcAft>
              <a:buFont typeface="Arial" panose="020B0604020202020204" pitchFamily="34" charset="0"/>
              <a:buChar char="•"/>
            </a:pPr>
            <a:r>
              <a:rPr lang="en-US" sz="2200" dirty="0"/>
              <a:t>It uses the </a:t>
            </a:r>
            <a:r>
              <a:rPr lang="en-US" sz="2200" dirty="0">
                <a:solidFill>
                  <a:srgbClr val="FF0000"/>
                </a:solidFill>
              </a:rPr>
              <a:t>top 500+ articles </a:t>
            </a:r>
            <a:r>
              <a:rPr lang="en-US" sz="2200" dirty="0"/>
              <a:t>from English Wikipedia.</a:t>
            </a:r>
          </a:p>
          <a:p>
            <a:pPr marL="342900" indent="-342900">
              <a:spcAft>
                <a:spcPts val="600"/>
              </a:spcAft>
              <a:buFont typeface="Arial" panose="020B0604020202020204" pitchFamily="34" charset="0"/>
              <a:buChar char="•"/>
            </a:pPr>
            <a:r>
              <a:rPr lang="en-US" sz="2200" dirty="0"/>
              <a:t>A set of </a:t>
            </a:r>
            <a:r>
              <a:rPr lang="en-US" sz="2200" dirty="0">
                <a:solidFill>
                  <a:srgbClr val="FF0000"/>
                </a:solidFill>
              </a:rPr>
              <a:t>crowd workers </a:t>
            </a:r>
            <a:r>
              <a:rPr lang="en-US" sz="2200" dirty="0"/>
              <a:t>generated the questions and the set of answers. </a:t>
            </a:r>
          </a:p>
          <a:p>
            <a:pPr marL="342900" indent="-342900">
              <a:spcAft>
                <a:spcPts val="600"/>
              </a:spcAft>
              <a:buFont typeface="Arial" panose="020B0604020202020204" pitchFamily="34" charset="0"/>
              <a:buChar char="•"/>
            </a:pPr>
            <a:r>
              <a:rPr lang="en-US" sz="2200" dirty="0"/>
              <a:t>To make the evaluation from the dataset more robust, each question was also provided with at least two additional answers.</a:t>
            </a:r>
          </a:p>
          <a:p>
            <a:pPr marL="342900" indent="-342900">
              <a:spcAft>
                <a:spcPts val="600"/>
              </a:spcAft>
              <a:buFont typeface="Arial" panose="020B0604020202020204" pitchFamily="34" charset="0"/>
              <a:buChar char="•"/>
            </a:pPr>
            <a:r>
              <a:rPr lang="en-US" sz="2200" dirty="0"/>
              <a:t>Out of the 48 different articles in the SQuAD dev set, I choose </a:t>
            </a:r>
            <a:r>
              <a:rPr lang="en-US" sz="2200" dirty="0">
                <a:solidFill>
                  <a:srgbClr val="FF0000"/>
                </a:solidFill>
              </a:rPr>
              <a:t>20 articles </a:t>
            </a:r>
            <a:r>
              <a:rPr lang="en-US" sz="2200" dirty="0"/>
              <a:t>from different domains to help build the system.</a:t>
            </a:r>
          </a:p>
          <a:p>
            <a:pPr marL="342900" indent="-342900">
              <a:buFont typeface="Arial" panose="020B0604020202020204" pitchFamily="34" charset="0"/>
              <a:buChar char="•"/>
            </a:pPr>
            <a:r>
              <a:rPr lang="en-US" sz="2200" dirty="0"/>
              <a:t>We can roughly categorize these articles into 5 different categories: </a:t>
            </a:r>
            <a:r>
              <a:rPr lang="en-US" sz="2200" dirty="0">
                <a:solidFill>
                  <a:srgbClr val="FF0000"/>
                </a:solidFill>
              </a:rPr>
              <a:t>People articles, Scientific articles, Project/Event articles, Region articles and Misc. articles.</a:t>
            </a:r>
          </a:p>
        </p:txBody>
      </p:sp>
    </p:spTree>
    <p:extLst>
      <p:ext uri="{BB962C8B-B14F-4D97-AF65-F5344CB8AC3E}">
        <p14:creationId xmlns:p14="http://schemas.microsoft.com/office/powerpoint/2010/main" val="37875354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201150"/>
          </a:xfrm>
          <a:prstGeom prst="rect">
            <a:avLst/>
          </a:prstGeom>
        </p:spPr>
        <p:txBody>
          <a:bodyPr wrap="square">
            <a:spAutoFit/>
          </a:bodyPr>
          <a:lstStyle/>
          <a:p>
            <a:pPr>
              <a:spcAft>
                <a:spcPts val="600"/>
              </a:spcAft>
            </a:pPr>
            <a:r>
              <a:rPr lang="en-US" sz="2200" i="1" dirty="0"/>
              <a:t>Example of an article is as follows</a:t>
            </a:r>
          </a:p>
          <a:p>
            <a:pPr>
              <a:spcAft>
                <a:spcPts val="600"/>
              </a:spcAft>
            </a:pPr>
            <a:r>
              <a:rPr lang="en-US" sz="2200" dirty="0"/>
              <a:t>The American Broadcasting Company (ABC) (stylized in its logo as abc since 1957) is an American commercial broadcast television network that is owned by the Disney–ABC Television Group, a subsidiary of Disney Media Networks division of The Walt Disney Company. The network is part of the Big Three television networks. The network is headquartered on Columbus Avenue and West 66th Street in Manhattan, with additional major offices and production facilities in New York City, Los Angeles and Burbank, California.</a:t>
            </a:r>
          </a:p>
          <a:p>
            <a:pPr>
              <a:spcAft>
                <a:spcPts val="600"/>
              </a:spcAft>
            </a:pPr>
            <a:endParaRPr lang="en-US" sz="2200" dirty="0"/>
          </a:p>
          <a:p>
            <a:pPr>
              <a:spcAft>
                <a:spcPts val="600"/>
              </a:spcAft>
            </a:pPr>
            <a:r>
              <a:rPr lang="en-US" sz="2200" dirty="0"/>
              <a:t>Question:</a:t>
            </a:r>
          </a:p>
          <a:p>
            <a:pPr>
              <a:spcAft>
                <a:spcPts val="600"/>
              </a:spcAft>
            </a:pPr>
            <a:r>
              <a:rPr lang="en-US" sz="2200" dirty="0"/>
              <a:t>Q1. What company owns the American Broadcasting Company?</a:t>
            </a:r>
          </a:p>
          <a:p>
            <a:pPr>
              <a:spcAft>
                <a:spcPts val="600"/>
              </a:spcAft>
            </a:pPr>
            <a:r>
              <a:rPr lang="en-US" sz="2200" dirty="0"/>
              <a:t>A. [The Walt Disney Company, Disney–ABC Television Group, Disney–ABC Television Group]</a:t>
            </a:r>
          </a:p>
        </p:txBody>
      </p:sp>
    </p:spTree>
    <p:extLst>
      <p:ext uri="{BB962C8B-B14F-4D97-AF65-F5344CB8AC3E}">
        <p14:creationId xmlns:p14="http://schemas.microsoft.com/office/powerpoint/2010/main" val="26817521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Results</a:t>
            </a:r>
          </a:p>
          <a:p>
            <a:pPr algn="ctr"/>
            <a:endParaRPr lang="en-US" sz="3600" dirty="0">
              <a:solidFill>
                <a:schemeClr val="bg1"/>
              </a:solidFill>
            </a:endParaRPr>
          </a:p>
        </p:txBody>
      </p:sp>
      <p:graphicFrame>
        <p:nvGraphicFramePr>
          <p:cNvPr id="7" name="Table 6">
            <a:extLst>
              <a:ext uri="{FF2B5EF4-FFF2-40B4-BE49-F238E27FC236}">
                <a16:creationId xmlns:a16="http://schemas.microsoft.com/office/drawing/2014/main" id="{F81EB3F4-92CF-4A1B-9900-B58C9B3F4573}"/>
              </a:ext>
            </a:extLst>
          </p:cNvPr>
          <p:cNvGraphicFramePr>
            <a:graphicFrameLocks noGrp="1"/>
          </p:cNvGraphicFramePr>
          <p:nvPr>
            <p:extLst>
              <p:ext uri="{D42A27DB-BD31-4B8C-83A1-F6EECF244321}">
                <p14:modId xmlns:p14="http://schemas.microsoft.com/office/powerpoint/2010/main" val="2818328995"/>
              </p:ext>
            </p:extLst>
          </p:nvPr>
        </p:nvGraphicFramePr>
        <p:xfrm>
          <a:off x="606839" y="1805451"/>
          <a:ext cx="4851932" cy="3247097"/>
        </p:xfrm>
        <a:graphic>
          <a:graphicData uri="http://schemas.openxmlformats.org/drawingml/2006/table">
            <a:tbl>
              <a:tblPr/>
              <a:tblGrid>
                <a:gridCol w="519596">
                  <a:extLst>
                    <a:ext uri="{9D8B030D-6E8A-4147-A177-3AD203B41FA5}">
                      <a16:colId xmlns:a16="http://schemas.microsoft.com/office/drawing/2014/main" val="4029187381"/>
                    </a:ext>
                  </a:extLst>
                </a:gridCol>
                <a:gridCol w="2080900">
                  <a:extLst>
                    <a:ext uri="{9D8B030D-6E8A-4147-A177-3AD203B41FA5}">
                      <a16:colId xmlns:a16="http://schemas.microsoft.com/office/drawing/2014/main" val="2177733729"/>
                    </a:ext>
                  </a:extLst>
                </a:gridCol>
                <a:gridCol w="680667">
                  <a:extLst>
                    <a:ext uri="{9D8B030D-6E8A-4147-A177-3AD203B41FA5}">
                      <a16:colId xmlns:a16="http://schemas.microsoft.com/office/drawing/2014/main" val="3747705183"/>
                    </a:ext>
                  </a:extLst>
                </a:gridCol>
                <a:gridCol w="641397">
                  <a:extLst>
                    <a:ext uri="{9D8B030D-6E8A-4147-A177-3AD203B41FA5}">
                      <a16:colId xmlns:a16="http://schemas.microsoft.com/office/drawing/2014/main" val="208512350"/>
                    </a:ext>
                  </a:extLst>
                </a:gridCol>
                <a:gridCol w="929372">
                  <a:extLst>
                    <a:ext uri="{9D8B030D-6E8A-4147-A177-3AD203B41FA5}">
                      <a16:colId xmlns:a16="http://schemas.microsoft.com/office/drawing/2014/main" val="1876634953"/>
                    </a:ext>
                  </a:extLst>
                </a:gridCol>
              </a:tblGrid>
              <a:tr h="274885">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125662" marR="125662" marT="62831" marB="62831" anchor="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extLst>
                  <a:ext uri="{0D108BD9-81ED-4DB2-BD59-A6C34878D82A}">
                    <a16:rowId xmlns:a16="http://schemas.microsoft.com/office/drawing/2014/main" val="167864020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423412881"/>
                  </a:ext>
                </a:extLst>
              </a:tr>
              <a:tr h="261795">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ABC</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4207360204"/>
                  </a:ext>
                </a:extLst>
              </a:tr>
              <a:tr h="261795">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AmazonRainforest</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679270"/>
                  </a:ext>
                </a:extLst>
              </a:tr>
              <a:tr h="261795">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Apollo</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024723584"/>
                  </a:ext>
                </a:extLst>
              </a:tr>
              <a:tr h="261795">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Chloroplasts</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48245146"/>
                  </a:ext>
                </a:extLst>
              </a:tr>
              <a:tr h="261795">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ComputationalComplexity</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713592"/>
                  </a:ext>
                </a:extLst>
              </a:tr>
              <a:tr h="261795">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Ctenophora</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75.00%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80511776"/>
                  </a:ext>
                </a:extLst>
              </a:tr>
              <a:tr h="261795">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European_Union_Law</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1151926822"/>
                  </a:ext>
                </a:extLst>
              </a:tr>
              <a:tr h="261795">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GenghisKhan</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2095526166"/>
                  </a:ext>
                </a:extLst>
              </a:tr>
              <a:tr h="261795">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Geology</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445753939"/>
                  </a:ext>
                </a:extLst>
              </a:tr>
              <a:tr h="261795">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ImmuneSystem</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86.67%</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60371143"/>
                  </a:ext>
                </a:extLst>
              </a:tr>
            </a:tbl>
          </a:graphicData>
        </a:graphic>
      </p:graphicFrame>
      <p:graphicFrame>
        <p:nvGraphicFramePr>
          <p:cNvPr id="8" name="Table 7">
            <a:extLst>
              <a:ext uri="{FF2B5EF4-FFF2-40B4-BE49-F238E27FC236}">
                <a16:creationId xmlns:a16="http://schemas.microsoft.com/office/drawing/2014/main" id="{EB0DE12E-0C6D-4A57-B38D-C3B3971198E8}"/>
              </a:ext>
            </a:extLst>
          </p:cNvPr>
          <p:cNvGraphicFramePr>
            <a:graphicFrameLocks noGrp="1"/>
          </p:cNvGraphicFramePr>
          <p:nvPr>
            <p:extLst>
              <p:ext uri="{D42A27DB-BD31-4B8C-83A1-F6EECF244321}">
                <p14:modId xmlns:p14="http://schemas.microsoft.com/office/powerpoint/2010/main" val="805296390"/>
              </p:ext>
            </p:extLst>
          </p:nvPr>
        </p:nvGraphicFramePr>
        <p:xfrm>
          <a:off x="6217580" y="1811042"/>
          <a:ext cx="4851933" cy="3241508"/>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41341590"/>
                    </a:ext>
                  </a:extLst>
                </a:gridCol>
                <a:gridCol w="2096294">
                  <a:extLst>
                    <a:ext uri="{9D8B030D-6E8A-4147-A177-3AD203B41FA5}">
                      <a16:colId xmlns:a16="http://schemas.microsoft.com/office/drawing/2014/main" val="1079048002"/>
                    </a:ext>
                  </a:extLst>
                </a:gridCol>
                <a:gridCol w="680667">
                  <a:extLst>
                    <a:ext uri="{9D8B030D-6E8A-4147-A177-3AD203B41FA5}">
                      <a16:colId xmlns:a16="http://schemas.microsoft.com/office/drawing/2014/main" val="1532982550"/>
                    </a:ext>
                  </a:extLst>
                </a:gridCol>
                <a:gridCol w="641398">
                  <a:extLst>
                    <a:ext uri="{9D8B030D-6E8A-4147-A177-3AD203B41FA5}">
                      <a16:colId xmlns:a16="http://schemas.microsoft.com/office/drawing/2014/main" val="3566337654"/>
                    </a:ext>
                  </a:extLst>
                </a:gridCol>
                <a:gridCol w="929372">
                  <a:extLst>
                    <a:ext uri="{9D8B030D-6E8A-4147-A177-3AD203B41FA5}">
                      <a16:colId xmlns:a16="http://schemas.microsoft.com/office/drawing/2014/main" val="409921455"/>
                    </a:ext>
                  </a:extLst>
                </a:gridCol>
              </a:tblGrid>
              <a:tr h="348673">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89205" marR="89205" marT="44602" marB="446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672031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2144066620"/>
                  </a:ext>
                </a:extLst>
              </a:tr>
              <a:tr h="261795">
                <a:tc>
                  <a:txBody>
                    <a:bodyPr/>
                    <a:lstStyle/>
                    <a:p>
                      <a:pPr algn="r" fontAlgn="b"/>
                      <a:r>
                        <a:rPr lang="en-US" sz="1500" u="none" strike="noStrike">
                          <a:effectLst/>
                        </a:rPr>
                        <a:t>11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Kenya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29457"/>
                  </a:ext>
                </a:extLst>
              </a:tr>
              <a:tr h="261795">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Martin_Luther</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23704"/>
                  </a:ext>
                </a:extLst>
              </a:tr>
              <a:tr h="261795">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NikolaTesla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543042"/>
                  </a:ext>
                </a:extLst>
              </a:tr>
              <a:tr h="261795">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Normans</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194772"/>
                  </a:ext>
                </a:extLst>
              </a:tr>
              <a:tr h="261795">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Oxygen</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53.33%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183846"/>
                  </a:ext>
                </a:extLst>
              </a:tr>
              <a:tr h="261795">
                <a:tc>
                  <a:txBody>
                    <a:bodyPr/>
                    <a:lstStyle/>
                    <a:p>
                      <a:pPr algn="r" fontAlgn="b"/>
                      <a:r>
                        <a:rPr lang="en-US" sz="1500" u="none" strike="noStrike">
                          <a:effectLst/>
                        </a:rPr>
                        <a:t>16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Rhine</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62.50%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19841"/>
                  </a:ext>
                </a:extLst>
              </a:tr>
              <a:tr h="261795">
                <a:tc>
                  <a:txBody>
                    <a:bodyPr/>
                    <a:lstStyle/>
                    <a:p>
                      <a:pPr algn="r" fontAlgn="b"/>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Southern_California</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67211"/>
                  </a:ext>
                </a:extLst>
              </a:tr>
              <a:tr h="261795">
                <a:tc>
                  <a:txBody>
                    <a:bodyPr/>
                    <a:lstStyle/>
                    <a:p>
                      <a:pPr algn="r" fontAlgn="b"/>
                      <a:r>
                        <a:rPr lang="en-US" sz="1500" u="none" strike="noStrike">
                          <a:effectLst/>
                        </a:rPr>
                        <a:t>18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SteamEngine</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60673"/>
                  </a:ext>
                </a:extLst>
              </a:tr>
              <a:tr h="261795">
                <a:tc>
                  <a:txBody>
                    <a:bodyPr/>
                    <a:lstStyle/>
                    <a:p>
                      <a:pPr algn="r" fontAlgn="b"/>
                      <a:r>
                        <a:rPr lang="en-US" sz="1500" u="none" strike="noStrike">
                          <a:effectLst/>
                        </a:rPr>
                        <a:t>19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SuperBowl50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86.21%</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95356"/>
                  </a:ext>
                </a:extLst>
              </a:tr>
              <a:tr h="261795">
                <a:tc>
                  <a:txBody>
                    <a:bodyPr/>
                    <a:lstStyle/>
                    <a:p>
                      <a:pPr algn="r"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Warsaw</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463655"/>
                  </a:ext>
                </a:extLst>
              </a:tr>
            </a:tbl>
          </a:graphicData>
        </a:graphic>
      </p:graphicFrame>
      <p:sp>
        <p:nvSpPr>
          <p:cNvPr id="9" name="Rectangle 8">
            <a:extLst>
              <a:ext uri="{FF2B5EF4-FFF2-40B4-BE49-F238E27FC236}">
                <a16:creationId xmlns:a16="http://schemas.microsoft.com/office/drawing/2014/main" id="{6C30358B-99B8-48A0-B2E5-7F5CFB222E1E}"/>
              </a:ext>
            </a:extLst>
          </p:cNvPr>
          <p:cNvSpPr/>
          <p:nvPr/>
        </p:nvSpPr>
        <p:spPr>
          <a:xfrm>
            <a:off x="606838" y="5324854"/>
            <a:ext cx="6681857" cy="107721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Answered 135 out of 171 questions correctly i.e. </a:t>
            </a:r>
            <a:r>
              <a:rPr lang="en-US" dirty="0">
                <a:solidFill>
                  <a:srgbClr val="FF0000"/>
                </a:solidFill>
              </a:rPr>
              <a:t>78.95% accuracy</a:t>
            </a:r>
          </a:p>
          <a:p>
            <a:pPr marL="285750" indent="-285750">
              <a:spcAft>
                <a:spcPts val="600"/>
              </a:spcAft>
              <a:buFont typeface="Arial" panose="020B0604020202020204" pitchFamily="34" charset="0"/>
              <a:buChar char="•"/>
            </a:pPr>
            <a:r>
              <a:rPr lang="en-US" dirty="0"/>
              <a:t>With an average of </a:t>
            </a:r>
            <a:r>
              <a:rPr lang="en-US" dirty="0">
                <a:solidFill>
                  <a:srgbClr val="FF0000"/>
                </a:solidFill>
              </a:rPr>
              <a:t>77.76% average accuracy.</a:t>
            </a:r>
            <a:endParaRPr lang="en-US" dirty="0"/>
          </a:p>
          <a:p>
            <a:pPr marL="285750" indent="-285750">
              <a:spcAft>
                <a:spcPts val="600"/>
              </a:spcAft>
              <a:buFont typeface="Arial" panose="020B0604020202020204" pitchFamily="34" charset="0"/>
              <a:buChar char="•"/>
            </a:pPr>
            <a:r>
              <a:rPr lang="en-US" dirty="0"/>
              <a:t>Able to give </a:t>
            </a:r>
            <a:r>
              <a:rPr lang="en-US" dirty="0">
                <a:solidFill>
                  <a:srgbClr val="FF0000"/>
                </a:solidFill>
              </a:rPr>
              <a:t>first choice answers 89.63% </a:t>
            </a:r>
            <a:r>
              <a:rPr lang="en-US" dirty="0"/>
              <a:t>of the time</a:t>
            </a:r>
          </a:p>
        </p:txBody>
      </p:sp>
    </p:spTree>
    <p:extLst>
      <p:ext uri="{BB962C8B-B14F-4D97-AF65-F5344CB8AC3E}">
        <p14:creationId xmlns:p14="http://schemas.microsoft.com/office/powerpoint/2010/main" val="420915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AC2171AD-64EF-4397-8FA3-87A59E40CB6A}"/>
              </a:ext>
            </a:extLst>
          </p:cNvPr>
          <p:cNvSpPr/>
          <p:nvPr/>
        </p:nvSpPr>
        <p:spPr>
          <a:xfrm>
            <a:off x="428378" y="5341735"/>
            <a:ext cx="3787255" cy="461665"/>
          </a:xfrm>
          <a:prstGeom prst="rect">
            <a:avLst/>
          </a:prstGeom>
        </p:spPr>
        <p:txBody>
          <a:bodyPr wrap="none">
            <a:spAutoFit/>
          </a:bodyPr>
          <a:lstStyle/>
          <a:p>
            <a:r>
              <a:rPr lang="en-US" sz="2400" i="1" dirty="0">
                <a:solidFill>
                  <a:srgbClr val="FF0000"/>
                </a:solidFill>
              </a:rPr>
              <a:t>answer(nikola_tesla, certain)</a:t>
            </a:r>
            <a:endParaRPr lang="en-US" sz="2400" dirty="0">
              <a:solidFill>
                <a:srgbClr val="FF0000"/>
              </a:solidFill>
            </a:endParaRPr>
          </a:p>
        </p:txBody>
      </p: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AB796975-AEA8-43B0-816B-B31E7F03EBC2}"/>
              </a:ext>
            </a:extLst>
          </p:cNvPr>
          <p:cNvSpPr/>
          <p:nvPr/>
        </p:nvSpPr>
        <p:spPr>
          <a:xfrm>
            <a:off x="450376" y="6091323"/>
            <a:ext cx="3547574" cy="461665"/>
          </a:xfrm>
          <a:prstGeom prst="rect">
            <a:avLst/>
          </a:prstGeom>
        </p:spPr>
        <p:txBody>
          <a:bodyPr wrap="none">
            <a:spAutoFit/>
          </a:bodyPr>
          <a:lstStyle/>
          <a:p>
            <a:r>
              <a:rPr lang="en-US" sz="2400" i="1" dirty="0">
                <a:solidFill>
                  <a:srgbClr val="FF0000"/>
                </a:solidFill>
              </a:rPr>
              <a:t>answer(nikola_tesla, likely)</a:t>
            </a:r>
            <a:endParaRPr lang="en-US" sz="2400" dirty="0">
              <a:solidFill>
                <a:srgbClr val="FF0000"/>
              </a:solidFill>
            </a:endParaRPr>
          </a:p>
        </p:txBody>
      </p: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P spid="1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08B3CBC7-8593-41E7-BC29-5EE913AAF0E2}"/>
              </a:ext>
            </a:extLst>
          </p:cNvPr>
          <p:cNvSpPr/>
          <p:nvPr/>
        </p:nvSpPr>
        <p:spPr>
          <a:xfrm>
            <a:off x="428378" y="5341735"/>
            <a:ext cx="3626698" cy="461665"/>
          </a:xfrm>
          <a:prstGeom prst="rect">
            <a:avLst/>
          </a:prstGeom>
        </p:spPr>
        <p:txBody>
          <a:bodyPr wrap="none">
            <a:spAutoFit/>
          </a:bodyPr>
          <a:lstStyle/>
          <a:p>
            <a:r>
              <a:rPr lang="en-US" sz="2400" i="1" dirty="0">
                <a:solidFill>
                  <a:srgbClr val="FF0000"/>
                </a:solidFill>
              </a:rPr>
              <a:t>answer(nikola_tesla, guess)</a:t>
            </a:r>
            <a:endParaRPr lang="en-US" sz="2400" dirty="0">
              <a:solidFill>
                <a:srgbClr val="FF0000"/>
              </a:solidFill>
            </a:endParaRPr>
          </a:p>
        </p:txBody>
      </p: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4346858"/>
            <a:ext cx="6467063" cy="1754326"/>
          </a:xfrm>
          <a:prstGeom prst="rect">
            <a:avLst/>
          </a:prstGeom>
        </p:spPr>
        <p:txBody>
          <a:bodyPr wrap="square">
            <a:spAutoFit/>
          </a:bodyPr>
          <a:lstStyle/>
          <a:p>
            <a:r>
              <a:rPr lang="en-US" dirty="0"/>
              <a:t>--------------------   Generated 97 Facts from the text ------------------</a:t>
            </a:r>
          </a:p>
          <a:p>
            <a:endParaRPr lang="en-US" dirty="0"/>
          </a:p>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p:txBody>
      </p:sp>
    </p:spTree>
    <p:extLst>
      <p:ext uri="{BB962C8B-B14F-4D97-AF65-F5344CB8AC3E}">
        <p14:creationId xmlns:p14="http://schemas.microsoft.com/office/powerpoint/2010/main" val="7394278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6" name="Rectangle 5">
            <a:extLst>
              <a:ext uri="{FF2B5EF4-FFF2-40B4-BE49-F238E27FC236}">
                <a16:creationId xmlns:a16="http://schemas.microsoft.com/office/drawing/2014/main" id="{D6C0C50A-EBE6-46DB-88C5-9C0E2C3000B5}"/>
              </a:ext>
            </a:extLst>
          </p:cNvPr>
          <p:cNvSpPr/>
          <p:nvPr/>
        </p:nvSpPr>
        <p:spPr>
          <a:xfrm>
            <a:off x="225287" y="1502688"/>
            <a:ext cx="6096000" cy="5355312"/>
          </a:xfrm>
          <a:prstGeom prst="rect">
            <a:avLst/>
          </a:prstGeom>
        </p:spPr>
        <p:txBody>
          <a:bodyPr>
            <a:spAutoFit/>
          </a:bodyPr>
          <a:lstStyle/>
          <a:p>
            <a:r>
              <a:rPr lang="en-US" dirty="0"/>
              <a:t>_abbreviation(afc, </a:t>
            </a:r>
            <a:r>
              <a:rPr lang="en-US" dirty="0" err="1"/>
              <a:t>american_football_conference</a:t>
            </a:r>
            <a:r>
              <a:rPr lang="en-US" dirty="0"/>
              <a:t>).</a:t>
            </a:r>
          </a:p>
          <a:p>
            <a:r>
              <a:rPr lang="en-US" dirty="0"/>
              <a:t>_abbreviation(</a:t>
            </a:r>
            <a:r>
              <a:rPr lang="en-US" dirty="0" err="1"/>
              <a:t>nfc</a:t>
            </a:r>
            <a:r>
              <a:rPr lang="en-US" dirty="0"/>
              <a:t>, </a:t>
            </a:r>
            <a:r>
              <a:rPr lang="en-US" dirty="0" err="1"/>
              <a:t>national_football_conference</a:t>
            </a:r>
            <a:r>
              <a:rPr lang="en-US" dirty="0"/>
              <a:t>).</a:t>
            </a:r>
          </a:p>
          <a:p>
            <a:r>
              <a:rPr lang="en-US" dirty="0"/>
              <a:t>_abbreviation(</a:t>
            </a:r>
            <a:r>
              <a:rPr lang="en-US" dirty="0" err="1"/>
              <a:t>nfl</a:t>
            </a:r>
            <a:r>
              <a:rPr lang="en-US" dirty="0"/>
              <a:t>, </a:t>
            </a:r>
            <a:r>
              <a:rPr lang="en-US" dirty="0" err="1"/>
              <a:t>national_football_league</a:t>
            </a:r>
            <a:r>
              <a:rPr lang="en-US" dirty="0"/>
              <a:t>).</a:t>
            </a:r>
          </a:p>
          <a:p>
            <a:r>
              <a:rPr lang="en-US" dirty="0"/>
              <a:t>_is('super_bowl_50', '50th_super_bowl').</a:t>
            </a:r>
          </a:p>
          <a:p>
            <a:r>
              <a:rPr lang="en-US" dirty="0"/>
              <a:t>_is('super_bowl_50', </a:t>
            </a:r>
            <a:r>
              <a:rPr lang="en-US" dirty="0" err="1"/>
              <a:t>american_football_game</a:t>
            </a:r>
            <a:r>
              <a:rPr lang="en-US" dirty="0"/>
              <a:t>).</a:t>
            </a:r>
          </a:p>
          <a:p>
            <a:r>
              <a:rPr lang="en-US" dirty="0"/>
              <a:t>_is('super_bowl_50', game).</a:t>
            </a:r>
          </a:p>
          <a:p>
            <a:r>
              <a:rPr lang="en-US" dirty="0"/>
              <a:t>_is('super_bowl_50', </a:t>
            </a:r>
            <a:r>
              <a:rPr lang="en-US" dirty="0" err="1"/>
              <a:t>super_bowl</a:t>
            </a:r>
            <a:r>
              <a:rPr lang="en-US" dirty="0"/>
              <a:t>).</a:t>
            </a:r>
          </a:p>
          <a:p>
            <a:r>
              <a:rPr lang="en-US" dirty="0"/>
              <a:t>_is(carolina_panthers, team).</a:t>
            </a:r>
          </a:p>
          <a:p>
            <a:r>
              <a:rPr lang="en-US" dirty="0"/>
              <a:t>_is(denver_broncos, team).</a:t>
            </a:r>
          </a:p>
          <a:p>
            <a:r>
              <a:rPr lang="en-US" dirty="0"/>
              <a:t>_mod(anniversary, golden).</a:t>
            </a:r>
          </a:p>
          <a:p>
            <a:r>
              <a:rPr lang="en-US" dirty="0"/>
              <a:t>_mod(feature, prominently).</a:t>
            </a:r>
          </a:p>
          <a:p>
            <a:r>
              <a:rPr lang="en-US" dirty="0"/>
              <a:t>_mod(game, </a:t>
            </a:r>
            <a:r>
              <a:rPr lang="en-US" dirty="0" err="1"/>
              <a:t>american_football</a:t>
            </a:r>
            <a:r>
              <a:rPr lang="en-US" dirty="0"/>
              <a:t>).</a:t>
            </a:r>
          </a:p>
          <a:p>
            <a:r>
              <a:rPr lang="en-US" dirty="0"/>
              <a:t>_mod(initiative, </a:t>
            </a:r>
            <a:r>
              <a:rPr lang="en-US" dirty="0" err="1"/>
              <a:t>gold_themed</a:t>
            </a:r>
            <a:r>
              <a:rPr lang="en-US" dirty="0"/>
              <a:t>).</a:t>
            </a:r>
          </a:p>
          <a:p>
            <a:r>
              <a:rPr lang="en-US" dirty="0"/>
              <a:t>_mod(initiative, various).</a:t>
            </a:r>
          </a:p>
          <a:p>
            <a:r>
              <a:rPr lang="en-US" dirty="0"/>
              <a:t>_mod(season, 2015).</a:t>
            </a:r>
          </a:p>
          <a:p>
            <a:r>
              <a:rPr lang="en-US" dirty="0"/>
              <a:t>_mod(</a:t>
            </a:r>
            <a:r>
              <a:rPr lang="en-US" dirty="0" err="1"/>
              <a:t>super_bowl</a:t>
            </a:r>
            <a:r>
              <a:rPr lang="en-US" dirty="0"/>
              <a:t>, '50th').</a:t>
            </a:r>
          </a:p>
          <a:p>
            <a:r>
              <a:rPr lang="en-US" dirty="0"/>
              <a:t>_mod(suspend, temporarily).</a:t>
            </a:r>
          </a:p>
          <a:p>
            <a:r>
              <a:rPr lang="en-US" dirty="0"/>
              <a:t>_mod(title, </a:t>
            </a:r>
            <a:r>
              <a:rPr lang="en-US" dirty="0" err="1"/>
              <a:t>super_bowl</a:t>
            </a:r>
            <a:r>
              <a:rPr lang="en-US" dirty="0"/>
              <a:t>).</a:t>
            </a:r>
          </a:p>
          <a:p>
            <a:r>
              <a:rPr lang="en-US" dirty="0"/>
              <a:t>_mod(title, third).</a:t>
            </a:r>
          </a:p>
        </p:txBody>
      </p:sp>
      <p:sp>
        <p:nvSpPr>
          <p:cNvPr id="10" name="Rectangle 9">
            <a:extLst>
              <a:ext uri="{FF2B5EF4-FFF2-40B4-BE49-F238E27FC236}">
                <a16:creationId xmlns:a16="http://schemas.microsoft.com/office/drawing/2014/main" id="{8075EE59-C70F-4AB9-93D1-73516DA2775F}"/>
              </a:ext>
            </a:extLst>
          </p:cNvPr>
          <p:cNvSpPr/>
          <p:nvPr/>
        </p:nvSpPr>
        <p:spPr>
          <a:xfrm>
            <a:off x="5645426" y="1502688"/>
            <a:ext cx="6096000" cy="5078313"/>
          </a:xfrm>
          <a:prstGeom prst="rect">
            <a:avLst/>
          </a:prstGeom>
        </p:spPr>
        <p:txBody>
          <a:bodyPr>
            <a:spAutoFit/>
          </a:bodyPr>
          <a:lstStyle/>
          <a:p>
            <a:r>
              <a:rPr lang="en-US" dirty="0"/>
              <a:t>_possess(</a:t>
            </a:r>
            <a:r>
              <a:rPr lang="en-US" dirty="0" err="1"/>
              <a:t>american_football_conference</a:t>
            </a:r>
            <a:r>
              <a:rPr lang="en-US" dirty="0"/>
              <a:t>, denver_broncos).</a:t>
            </a:r>
          </a:p>
          <a:p>
            <a:r>
              <a:rPr lang="en-US" dirty="0"/>
              <a:t>_possess(</a:t>
            </a:r>
            <a:r>
              <a:rPr lang="en-US" dirty="0" err="1"/>
              <a:t>american_football_conference</a:t>
            </a:r>
            <a:r>
              <a:rPr lang="en-US" dirty="0"/>
              <a:t>, team).</a:t>
            </a:r>
          </a:p>
          <a:p>
            <a:r>
              <a:rPr lang="en-US" dirty="0"/>
              <a:t>_possess(</a:t>
            </a:r>
            <a:r>
              <a:rPr lang="en-US" dirty="0" err="1"/>
              <a:t>national_football_conference</a:t>
            </a:r>
            <a:r>
              <a:rPr lang="en-US" dirty="0"/>
              <a:t>, carolina_panthers).</a:t>
            </a:r>
          </a:p>
          <a:p>
            <a:r>
              <a:rPr lang="en-US" dirty="0"/>
              <a:t>_possess(</a:t>
            </a:r>
            <a:r>
              <a:rPr lang="en-US" dirty="0" err="1"/>
              <a:t>national_football_conference</a:t>
            </a:r>
            <a:r>
              <a:rPr lang="en-US" dirty="0"/>
              <a:t>, team).</a:t>
            </a:r>
          </a:p>
          <a:p>
            <a:r>
              <a:rPr lang="en-US" dirty="0"/>
              <a:t>_property(10, name, with, </a:t>
            </a:r>
            <a:r>
              <a:rPr lang="en-US" dirty="0" err="1"/>
              <a:t>roman_numerals</a:t>
            </a:r>
            <a:r>
              <a:rPr lang="en-US" dirty="0"/>
              <a:t>).</a:t>
            </a:r>
          </a:p>
          <a:p>
            <a:r>
              <a:rPr lang="en-US" dirty="0"/>
              <a:t>_property(13, know, as, </a:t>
            </a:r>
            <a:r>
              <a:rPr lang="en-US" dirty="0" err="1"/>
              <a:t>super_bowl_l</a:t>
            </a:r>
            <a:r>
              <a:rPr lang="en-US" dirty="0"/>
              <a:t>).</a:t>
            </a:r>
          </a:p>
          <a:p>
            <a:r>
              <a:rPr lang="en-US" dirty="0"/>
              <a:t>_property(13, know, with, initiative).</a:t>
            </a:r>
          </a:p>
          <a:p>
            <a:r>
              <a:rPr lang="en-US" dirty="0"/>
              <a:t>_property(16, play, at, levis_stadium).</a:t>
            </a:r>
          </a:p>
          <a:p>
            <a:r>
              <a:rPr lang="en-US" dirty="0"/>
              <a:t>_property(16, play, at, santa_clara).</a:t>
            </a:r>
          </a:p>
          <a:p>
            <a:r>
              <a:rPr lang="en-US" dirty="0"/>
              <a:t>_property(16, play, in, san_francisco_bay_area).</a:t>
            </a:r>
          </a:p>
          <a:p>
            <a:r>
              <a:rPr lang="en-US" dirty="0"/>
              <a:t>_property(16, play, on, 'february_7_2016').</a:t>
            </a:r>
          </a:p>
          <a:p>
            <a:r>
              <a:rPr lang="en-US" dirty="0"/>
              <a:t>_property(16, santa_clara, in, california).</a:t>
            </a:r>
          </a:p>
          <a:p>
            <a:r>
              <a:rPr lang="en-US" dirty="0"/>
              <a:t>_property(3, champion, of, </a:t>
            </a:r>
            <a:r>
              <a:rPr lang="en-US" dirty="0" err="1"/>
              <a:t>national_football_league</a:t>
            </a:r>
            <a:r>
              <a:rPr lang="en-US" dirty="0"/>
              <a:t>).</a:t>
            </a:r>
          </a:p>
          <a:p>
            <a:r>
              <a:rPr lang="en-US" dirty="0"/>
              <a:t>_property(3, </a:t>
            </a:r>
            <a:r>
              <a:rPr lang="en-US" dirty="0" err="1"/>
              <a:t>national_football_league</a:t>
            </a:r>
            <a:r>
              <a:rPr lang="en-US" dirty="0"/>
              <a:t>, for, '2015_season').</a:t>
            </a:r>
          </a:p>
          <a:p>
            <a:r>
              <a:rPr lang="en-US" dirty="0"/>
              <a:t>_property(4, defeat, by, '24_10').</a:t>
            </a:r>
          </a:p>
          <a:p>
            <a:r>
              <a:rPr lang="en-US" dirty="0"/>
              <a:t>_property(7, emphasize, null, know).</a:t>
            </a:r>
          </a:p>
          <a:p>
            <a:r>
              <a:rPr lang="en-US" dirty="0"/>
              <a:t>_property(7, emphasize, null, suspend).</a:t>
            </a:r>
          </a:p>
          <a:p>
            <a:r>
              <a:rPr lang="en-US" dirty="0"/>
              <a:t>_property(7, emphasize, null, tradition).</a:t>
            </a:r>
          </a:p>
        </p:txBody>
      </p:sp>
    </p:spTree>
    <p:extLst>
      <p:ext uri="{BB962C8B-B14F-4D97-AF65-F5344CB8AC3E}">
        <p14:creationId xmlns:p14="http://schemas.microsoft.com/office/powerpoint/2010/main" val="1579340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51CB5FE2-1ED9-4940-8C37-047A53229F07}"/>
              </a:ext>
            </a:extLst>
          </p:cNvPr>
          <p:cNvSpPr/>
          <p:nvPr/>
        </p:nvSpPr>
        <p:spPr>
          <a:xfrm>
            <a:off x="318053" y="1644781"/>
            <a:ext cx="6096000" cy="4247317"/>
          </a:xfrm>
          <a:prstGeom prst="rect">
            <a:avLst/>
          </a:prstGeom>
        </p:spPr>
        <p:txBody>
          <a:bodyPr>
            <a:spAutoFit/>
          </a:bodyPr>
          <a:lstStyle/>
          <a:p>
            <a:r>
              <a:rPr lang="en-US" dirty="0"/>
              <a:t>_relation(13, 9, _conj).</a:t>
            </a:r>
          </a:p>
          <a:p>
            <a:r>
              <a:rPr lang="en-US" dirty="0"/>
              <a:t>_relation(13, tradition, _conj).</a:t>
            </a:r>
          </a:p>
          <a:p>
            <a:r>
              <a:rPr lang="en-US" dirty="0"/>
              <a:t>_relation(2, 3, _</a:t>
            </a:r>
            <a:r>
              <a:rPr lang="en-US" dirty="0" err="1"/>
              <a:t>clcomplement</a:t>
            </a:r>
            <a:r>
              <a:rPr lang="en-US" dirty="0"/>
              <a:t>).</a:t>
            </a:r>
          </a:p>
          <a:p>
            <a:r>
              <a:rPr lang="en-US" dirty="0"/>
              <a:t>_relation(4, 5, _clause).</a:t>
            </a:r>
          </a:p>
          <a:p>
            <a:r>
              <a:rPr lang="en-US" dirty="0"/>
              <a:t>_relation(7, 14, _clause).</a:t>
            </a:r>
          </a:p>
          <a:p>
            <a:r>
              <a:rPr lang="en-US" dirty="0"/>
              <a:t>_relation(tradition, 10, _clause).</a:t>
            </a:r>
          </a:p>
          <a:p>
            <a:r>
              <a:rPr lang="en-US" dirty="0"/>
              <a:t>anniversary(anniversary).</a:t>
            </a:r>
          </a:p>
          <a:p>
            <a:r>
              <a:rPr lang="en-US" dirty="0"/>
              <a:t>california(california).</a:t>
            </a:r>
          </a:p>
          <a:p>
            <a:r>
              <a:rPr lang="en-US" dirty="0"/>
              <a:t>champion(champion).</a:t>
            </a:r>
          </a:p>
          <a:p>
            <a:r>
              <a:rPr lang="en-US" dirty="0"/>
              <a:t>day('february_7_2016', 7).</a:t>
            </a:r>
          </a:p>
          <a:p>
            <a:r>
              <a:rPr lang="en-US" dirty="0"/>
              <a:t>event(1, be, null, null).</a:t>
            </a:r>
          </a:p>
          <a:p>
            <a:r>
              <a:rPr lang="en-US" dirty="0"/>
              <a:t>event(10, name, null, </a:t>
            </a:r>
            <a:r>
              <a:rPr lang="en-US" dirty="0" err="1"/>
              <a:t>super_bowl</a:t>
            </a:r>
            <a:r>
              <a:rPr lang="en-US" dirty="0"/>
              <a:t>).</a:t>
            </a:r>
          </a:p>
          <a:p>
            <a:r>
              <a:rPr lang="en-US" dirty="0"/>
              <a:t>event(11, have, null, null).</a:t>
            </a:r>
          </a:p>
          <a:p>
            <a:r>
              <a:rPr lang="en-US" dirty="0"/>
              <a:t>event(12, be, null, null).</a:t>
            </a:r>
          </a:p>
          <a:p>
            <a:r>
              <a:rPr lang="en-US" dirty="0"/>
              <a:t>event(13, know, null, game).</a:t>
            </a:r>
          </a:p>
        </p:txBody>
      </p:sp>
      <p:sp>
        <p:nvSpPr>
          <p:cNvPr id="5" name="Rectangle 4">
            <a:extLst>
              <a:ext uri="{FF2B5EF4-FFF2-40B4-BE49-F238E27FC236}">
                <a16:creationId xmlns:a16="http://schemas.microsoft.com/office/drawing/2014/main" id="{23B630A1-ED1F-49FD-BFED-D20EE2FF76C9}"/>
              </a:ext>
            </a:extLst>
          </p:cNvPr>
          <p:cNvSpPr/>
          <p:nvPr/>
        </p:nvSpPr>
        <p:spPr>
          <a:xfrm>
            <a:off x="4638259" y="1672797"/>
            <a:ext cx="7938053" cy="4801314"/>
          </a:xfrm>
          <a:prstGeom prst="rect">
            <a:avLst/>
          </a:prstGeom>
        </p:spPr>
        <p:txBody>
          <a:bodyPr wrap="square">
            <a:spAutoFit/>
          </a:bodyPr>
          <a:lstStyle/>
          <a:p>
            <a:r>
              <a:rPr lang="en-US" dirty="0"/>
              <a:t>event(15, be, null, null).</a:t>
            </a:r>
          </a:p>
          <a:p>
            <a:r>
              <a:rPr lang="en-US" dirty="0"/>
              <a:t>event(14, feature, logo, 'arabic_numerals_50’). </a:t>
            </a:r>
          </a:p>
          <a:p>
            <a:r>
              <a:rPr lang="en-US" dirty="0"/>
              <a:t>event(16, play, null, game).</a:t>
            </a:r>
          </a:p>
          <a:p>
            <a:r>
              <a:rPr lang="en-US" dirty="0"/>
              <a:t>event(2, be, 'super_bowl_50', null).</a:t>
            </a:r>
          </a:p>
          <a:p>
            <a:r>
              <a:rPr lang="en-US" dirty="0"/>
              <a:t>event(3, determine, 'super_bowl_50', champion).</a:t>
            </a:r>
          </a:p>
          <a:p>
            <a:r>
              <a:rPr lang="en-US" dirty="0"/>
              <a:t>event(3, determine, 'super_bowl_50', </a:t>
            </a:r>
            <a:r>
              <a:rPr lang="en-US" dirty="0" err="1"/>
              <a:t>champion_of_national_football_league</a:t>
            </a:r>
            <a:r>
              <a:rPr lang="en-US" dirty="0"/>
              <a:t>).</a:t>
            </a:r>
          </a:p>
          <a:p>
            <a:r>
              <a:rPr lang="en-US" dirty="0"/>
              <a:t>event(4, defeat, denver_broncos, carolina_panthers).</a:t>
            </a:r>
          </a:p>
          <a:p>
            <a:r>
              <a:rPr lang="en-US" dirty="0"/>
              <a:t>event(4, defeat, team, team).</a:t>
            </a:r>
          </a:p>
          <a:p>
            <a:r>
              <a:rPr lang="en-US" dirty="0"/>
              <a:t>event(5, earn, afc, third_super_bowl_title).</a:t>
            </a:r>
          </a:p>
          <a:p>
            <a:r>
              <a:rPr lang="en-US" dirty="0"/>
              <a:t>event(5, earn, afc, title).</a:t>
            </a:r>
          </a:p>
          <a:p>
            <a:r>
              <a:rPr lang="en-US" dirty="0"/>
              <a:t>event(6, be, null, null).</a:t>
            </a:r>
          </a:p>
          <a:p>
            <a:r>
              <a:rPr lang="en-US" dirty="0"/>
              <a:t>event(7, emphasize, league, anniversary).</a:t>
            </a:r>
          </a:p>
          <a:p>
            <a:r>
              <a:rPr lang="en-US" dirty="0"/>
              <a:t>event(7, emphasize, league, </a:t>
            </a:r>
            <a:r>
              <a:rPr lang="en-US" dirty="0" err="1"/>
              <a:t>golden_anniversary</a:t>
            </a:r>
            <a:r>
              <a:rPr lang="en-US" dirty="0"/>
              <a:t>).</a:t>
            </a:r>
          </a:p>
          <a:p>
            <a:r>
              <a:rPr lang="en-US" dirty="0"/>
              <a:t>event(9, suspend, null, game).</a:t>
            </a:r>
          </a:p>
          <a:p>
            <a:r>
              <a:rPr lang="en-US" dirty="0"/>
              <a:t>event(9, suspend, null, tradition).</a:t>
            </a:r>
          </a:p>
          <a:p>
            <a:r>
              <a:rPr lang="en-US" dirty="0"/>
              <a:t>game('super_bowl_50').</a:t>
            </a:r>
          </a:p>
          <a:p>
            <a:r>
              <a:rPr lang="en-US" dirty="0"/>
              <a:t>game(game).</a:t>
            </a:r>
          </a:p>
        </p:txBody>
      </p:sp>
    </p:spTree>
    <p:extLst>
      <p:ext uri="{BB962C8B-B14F-4D97-AF65-F5344CB8AC3E}">
        <p14:creationId xmlns:p14="http://schemas.microsoft.com/office/powerpoint/2010/main" val="23550788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3" name="Rectangle 2">
            <a:extLst>
              <a:ext uri="{FF2B5EF4-FFF2-40B4-BE49-F238E27FC236}">
                <a16:creationId xmlns:a16="http://schemas.microsoft.com/office/drawing/2014/main" id="{FF1D4374-B2CF-4381-A08F-992A7BA989A1}"/>
              </a:ext>
            </a:extLst>
          </p:cNvPr>
          <p:cNvSpPr/>
          <p:nvPr/>
        </p:nvSpPr>
        <p:spPr>
          <a:xfrm>
            <a:off x="622852" y="1644781"/>
            <a:ext cx="4598505" cy="4247317"/>
          </a:xfrm>
          <a:prstGeom prst="rect">
            <a:avLst/>
          </a:prstGeom>
        </p:spPr>
        <p:txBody>
          <a:bodyPr wrap="square">
            <a:spAutoFit/>
          </a:bodyPr>
          <a:lstStyle/>
          <a:p>
            <a:r>
              <a:rPr lang="en-US"/>
              <a:t>initiative(initiative).</a:t>
            </a:r>
          </a:p>
          <a:p>
            <a:r>
              <a:rPr lang="en-US"/>
              <a:t>league(league).</a:t>
            </a:r>
          </a:p>
          <a:p>
            <a:r>
              <a:rPr lang="en-US"/>
              <a:t>logo(logo).</a:t>
            </a:r>
          </a:p>
          <a:p>
            <a:r>
              <a:rPr lang="en-US"/>
              <a:t>month('february_7_2016', february).</a:t>
            </a:r>
          </a:p>
          <a:p>
            <a:r>
              <a:rPr lang="en-US"/>
              <a:t>number('24_10').</a:t>
            </a:r>
          </a:p>
          <a:p>
            <a:r>
              <a:rPr lang="en-US"/>
              <a:t>organization(national_football_league).</a:t>
            </a:r>
          </a:p>
          <a:p>
            <a:r>
              <a:rPr lang="en-US"/>
              <a:t>organization(nfl).</a:t>
            </a:r>
          </a:p>
          <a:p>
            <a:r>
              <a:rPr lang="en-US"/>
              <a:t>organization(afc). </a:t>
            </a:r>
          </a:p>
          <a:p>
            <a:r>
              <a:rPr lang="en-US"/>
              <a:t>organization(american_football_conference).</a:t>
            </a:r>
          </a:p>
          <a:p>
            <a:r>
              <a:rPr lang="en-US"/>
              <a:t>santa_clara(santa_clara).</a:t>
            </a:r>
          </a:p>
          <a:p>
            <a:r>
              <a:rPr lang="en-US"/>
              <a:t>season(season).</a:t>
            </a:r>
          </a:p>
          <a:p>
            <a:r>
              <a:rPr lang="en-US"/>
              <a:t>team(carolina_panthers).</a:t>
            </a:r>
          </a:p>
          <a:p>
            <a:r>
              <a:rPr lang="en-US"/>
              <a:t>team(denver_broncos).</a:t>
            </a:r>
          </a:p>
          <a:p>
            <a:r>
              <a:rPr lang="en-US"/>
              <a:t>team(team).</a:t>
            </a:r>
          </a:p>
          <a:p>
            <a:r>
              <a:rPr lang="en-US"/>
              <a:t>time('february_7_2016').</a:t>
            </a:r>
            <a:endParaRPr lang="en-US" dirty="0"/>
          </a:p>
        </p:txBody>
      </p:sp>
      <p:sp>
        <p:nvSpPr>
          <p:cNvPr id="4" name="Rectangle 3">
            <a:extLst>
              <a:ext uri="{FF2B5EF4-FFF2-40B4-BE49-F238E27FC236}">
                <a16:creationId xmlns:a16="http://schemas.microsoft.com/office/drawing/2014/main" id="{F59F0D24-BD45-4F01-8118-FC1A9B38AEF1}"/>
              </a:ext>
            </a:extLst>
          </p:cNvPr>
          <p:cNvSpPr/>
          <p:nvPr/>
        </p:nvSpPr>
        <p:spPr>
          <a:xfrm>
            <a:off x="5685183" y="1644781"/>
            <a:ext cx="3684104" cy="2308324"/>
          </a:xfrm>
          <a:prstGeom prst="rect">
            <a:avLst/>
          </a:prstGeom>
        </p:spPr>
        <p:txBody>
          <a:bodyPr wrap="square">
            <a:spAutoFit/>
          </a:bodyPr>
          <a:lstStyle/>
          <a:p>
            <a:r>
              <a:rPr lang="en-US" dirty="0"/>
              <a:t>time(2015).</a:t>
            </a:r>
          </a:p>
          <a:p>
            <a:r>
              <a:rPr lang="en-US" dirty="0"/>
              <a:t>title(title).</a:t>
            </a:r>
          </a:p>
          <a:p>
            <a:r>
              <a:rPr lang="en-US" dirty="0"/>
              <a:t>tradition(tradition).</a:t>
            </a:r>
          </a:p>
          <a:p>
            <a:r>
              <a:rPr lang="en-US" dirty="0"/>
              <a:t>year('february_7_2016', 2016).</a:t>
            </a:r>
          </a:p>
          <a:p>
            <a:r>
              <a:rPr lang="en-US" dirty="0"/>
              <a:t>year(2015, 2015).</a:t>
            </a:r>
          </a:p>
          <a:p>
            <a:r>
              <a:rPr lang="en-US" dirty="0"/>
              <a:t>location(san_francisco_bay_area).</a:t>
            </a:r>
          </a:p>
          <a:p>
            <a:r>
              <a:rPr lang="en-US" dirty="0"/>
              <a:t>location(santa_clara).</a:t>
            </a:r>
          </a:p>
          <a:p>
            <a:r>
              <a:rPr lang="en-US" dirty="0"/>
              <a:t>location(levis_stadium).</a:t>
            </a:r>
          </a:p>
        </p:txBody>
      </p:sp>
    </p:spTree>
    <p:extLst>
      <p:ext uri="{BB962C8B-B14F-4D97-AF65-F5344CB8AC3E}">
        <p14:creationId xmlns:p14="http://schemas.microsoft.com/office/powerpoint/2010/main" val="41236331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29" name="Rectangle 28">
            <a:extLst>
              <a:ext uri="{FF2B5EF4-FFF2-40B4-BE49-F238E27FC236}">
                <a16:creationId xmlns:a16="http://schemas.microsoft.com/office/drawing/2014/main" id="{21EB3757-43A8-4874-945A-DC84819E1B0C}"/>
              </a:ext>
            </a:extLst>
          </p:cNvPr>
          <p:cNvSpPr/>
          <p:nvPr/>
        </p:nvSpPr>
        <p:spPr>
          <a:xfrm>
            <a:off x="556587" y="3309608"/>
            <a:ext cx="10124665" cy="2123658"/>
          </a:xfrm>
          <a:prstGeom prst="rect">
            <a:avLst/>
          </a:prstGeom>
        </p:spPr>
        <p:txBody>
          <a:bodyPr wrap="square">
            <a:spAutoFit/>
          </a:bodyPr>
          <a:lstStyle/>
          <a:p>
            <a:pPr marL="342900" indent="-342900">
              <a:buFont typeface="Arial" panose="020B0604020202020204" pitchFamily="34" charset="0"/>
              <a:buChar char="•"/>
            </a:pPr>
            <a:r>
              <a:rPr lang="en-US" sz="2200" dirty="0"/>
              <a:t>In the passage we do not have the term </a:t>
            </a:r>
            <a:r>
              <a:rPr lang="en-US" sz="2200" dirty="0">
                <a:solidFill>
                  <a:srgbClr val="FF0000"/>
                </a:solidFill>
              </a:rPr>
              <a:t>‘represented’</a:t>
            </a:r>
            <a:r>
              <a:rPr lang="en-US" sz="2200" dirty="0"/>
              <a:t>, so we need to help the system </a:t>
            </a:r>
            <a:r>
              <a:rPr lang="en-US" sz="2200" dirty="0">
                <a:solidFill>
                  <a:srgbClr val="FF0000"/>
                </a:solidFill>
              </a:rPr>
              <a:t>understand</a:t>
            </a:r>
            <a:r>
              <a:rPr lang="en-US" sz="2200" dirty="0"/>
              <a:t> it.</a:t>
            </a:r>
          </a:p>
          <a:p>
            <a:pPr marL="342900" indent="-342900">
              <a:buFont typeface="Arial" panose="020B0604020202020204" pitchFamily="34" charset="0"/>
              <a:buChar char="•"/>
            </a:pPr>
            <a:r>
              <a:rPr lang="en-US" sz="2200" dirty="0"/>
              <a:t>Here, can define the term representation as </a:t>
            </a:r>
          </a:p>
          <a:p>
            <a:r>
              <a:rPr lang="en-US" sz="2200" i="1" dirty="0">
                <a:solidFill>
                  <a:schemeClr val="accent1">
                    <a:lumMod val="50000"/>
                  </a:schemeClr>
                </a:solidFill>
              </a:rPr>
              <a:t>	[A team can represent an organization if the organization possesses the team]</a:t>
            </a:r>
          </a:p>
          <a:p>
            <a:pPr marL="342900" indent="-342900">
              <a:buFont typeface="Arial" panose="020B0604020202020204" pitchFamily="34" charset="0"/>
              <a:buChar char="•"/>
            </a:pPr>
            <a:r>
              <a:rPr lang="en-US" sz="2200" dirty="0"/>
              <a:t>This can be modelled as follows</a:t>
            </a:r>
          </a:p>
          <a:p>
            <a:r>
              <a:rPr lang="en-US" sz="2200" dirty="0"/>
              <a:t>	</a:t>
            </a:r>
            <a:r>
              <a:rPr lang="en-US" sz="2200" i="1" dirty="0">
                <a:solidFill>
                  <a:schemeClr val="accent1">
                    <a:lumMod val="50000"/>
                  </a:schemeClr>
                </a:solidFill>
              </a:rPr>
              <a:t>event(E, represent, X, Y) :- _possess(Y, X), organization(Y), team(X).</a:t>
            </a:r>
          </a:p>
        </p:txBody>
      </p:sp>
    </p:spTree>
    <p:extLst>
      <p:ext uri="{BB962C8B-B14F-4D97-AF65-F5344CB8AC3E}">
        <p14:creationId xmlns:p14="http://schemas.microsoft.com/office/powerpoint/2010/main" val="3694336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309608"/>
            <a:ext cx="6771865" cy="769441"/>
          </a:xfrm>
          <a:prstGeom prst="rect">
            <a:avLst/>
          </a:prstGeom>
        </p:spPr>
        <p:txBody>
          <a:bodyPr wrap="square">
            <a:spAutoFit/>
          </a:bodyPr>
          <a:lstStyle/>
          <a:p>
            <a:pPr>
              <a:spcAft>
                <a:spcPts val="600"/>
              </a:spcAft>
            </a:pPr>
            <a:r>
              <a:rPr lang="en-US" sz="2200" i="1" dirty="0">
                <a:solidFill>
                  <a:schemeClr val="accent1">
                    <a:lumMod val="50000"/>
                  </a:schemeClr>
                </a:solidFill>
              </a:rPr>
              <a:t>event(E1, represent, X1, O1),_similar(afc, O1), _property(E1, represent, at, 'super_bowl_50'), team(X1).</a:t>
            </a:r>
          </a:p>
        </p:txBody>
      </p:sp>
      <p:sp>
        <p:nvSpPr>
          <p:cNvPr id="8" name="TextBox 7">
            <a:extLst>
              <a:ext uri="{FF2B5EF4-FFF2-40B4-BE49-F238E27FC236}">
                <a16:creationId xmlns:a16="http://schemas.microsoft.com/office/drawing/2014/main" id="{E61C2AFA-C4F2-45C7-973D-45F20892950C}"/>
              </a:ext>
            </a:extLst>
          </p:cNvPr>
          <p:cNvSpPr txBox="1"/>
          <p:nvPr/>
        </p:nvSpPr>
        <p:spPr>
          <a:xfrm>
            <a:off x="8534385" y="346349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a:endCxn id="11" idx="3"/>
          </p:cNvCxnSpPr>
          <p:nvPr/>
        </p:nvCxnSpPr>
        <p:spPr>
          <a:xfrm flipH="1" flipV="1">
            <a:off x="7654372" y="3694329"/>
            <a:ext cx="880013" cy="1"/>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309608"/>
            <a:ext cx="331304" cy="769441"/>
          </a:xfrm>
          <a:prstGeom prst="rect">
            <a:avLst/>
          </a:prstGeom>
          <a:noFill/>
        </p:spPr>
        <p:txBody>
          <a:bodyPr wrap="square" rtlCol="0">
            <a:spAutoFit/>
          </a:bodyPr>
          <a:lstStyle/>
          <a:p>
            <a:r>
              <a:rPr lang="en-US" sz="4400" dirty="0">
                <a:solidFill>
                  <a:schemeClr val="accent6">
                    <a:lumMod val="50000"/>
                  </a:schemeClr>
                </a:solidFill>
              </a:rPr>
              <a:t>}</a:t>
            </a:r>
            <a:endParaRPr lang="en-US" sz="54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399148"/>
            <a:ext cx="1379341" cy="430887"/>
          </a:xfrm>
          <a:prstGeom prst="rect">
            <a:avLst/>
          </a:prstGeom>
        </p:spPr>
        <p:txBody>
          <a:bodyPr wrap="square">
            <a:spAutoFit/>
          </a:bodyPr>
          <a:lstStyle/>
          <a:p>
            <a:r>
              <a:rPr lang="en-US" sz="2200" i="1" dirty="0">
                <a:solidFill>
                  <a:schemeClr val="accent1">
                    <a:lumMod val="50000"/>
                  </a:schemeClr>
                </a:solidFill>
              </a:rPr>
              <a:t>team(X1).</a:t>
            </a:r>
          </a:p>
        </p:txBody>
      </p:sp>
      <p:sp>
        <p:nvSpPr>
          <p:cNvPr id="15" name="Rectangle 14">
            <a:extLst>
              <a:ext uri="{FF2B5EF4-FFF2-40B4-BE49-F238E27FC236}">
                <a16:creationId xmlns:a16="http://schemas.microsoft.com/office/drawing/2014/main" id="{16070E40-C6E7-42B4-A5C3-64BE0318C398}"/>
              </a:ext>
            </a:extLst>
          </p:cNvPr>
          <p:cNvSpPr/>
          <p:nvPr/>
        </p:nvSpPr>
        <p:spPr>
          <a:xfrm>
            <a:off x="556587" y="4229156"/>
            <a:ext cx="6576993" cy="430887"/>
          </a:xfrm>
          <a:prstGeom prst="rect">
            <a:avLst/>
          </a:prstGeom>
        </p:spPr>
        <p:txBody>
          <a:bodyPr wrap="none">
            <a:spAutoFit/>
          </a:bodyPr>
          <a:lstStyle/>
          <a:p>
            <a:pPr>
              <a:spcAft>
                <a:spcPts val="600"/>
              </a:spcAft>
            </a:pPr>
            <a:r>
              <a:rPr lang="en-US" sz="2200" i="1" dirty="0">
                <a:solidFill>
                  <a:schemeClr val="accent1">
                    <a:lumMod val="50000"/>
                  </a:schemeClr>
                </a:solidFill>
              </a:rPr>
              <a:t>event(E1, represent, X1, O1),_similar(afc, O1), team(X1).</a:t>
            </a:r>
          </a:p>
        </p:txBody>
      </p:sp>
      <p:sp>
        <p:nvSpPr>
          <p:cNvPr id="16" name="TextBox 15">
            <a:extLst>
              <a:ext uri="{FF2B5EF4-FFF2-40B4-BE49-F238E27FC236}">
                <a16:creationId xmlns:a16="http://schemas.microsoft.com/office/drawing/2014/main" id="{9AA79E21-598B-4287-BFE8-2AD3A7856A1E}"/>
              </a:ext>
            </a:extLst>
          </p:cNvPr>
          <p:cNvSpPr txBox="1"/>
          <p:nvPr/>
        </p:nvSpPr>
        <p:spPr>
          <a:xfrm>
            <a:off x="8534385" y="420717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17" name="Straight Arrow Connector 16">
            <a:extLst>
              <a:ext uri="{FF2B5EF4-FFF2-40B4-BE49-F238E27FC236}">
                <a16:creationId xmlns:a16="http://schemas.microsoft.com/office/drawing/2014/main" id="{E36D2C15-4884-453B-B2A5-D0D6BAEA4504}"/>
              </a:ext>
            </a:extLst>
          </p:cNvPr>
          <p:cNvCxnSpPr>
            <a:cxnSpLocks/>
            <a:stCxn id="16" idx="1"/>
          </p:cNvCxnSpPr>
          <p:nvPr/>
        </p:nvCxnSpPr>
        <p:spPr>
          <a:xfrm flipH="1">
            <a:off x="7164037" y="4438012"/>
            <a:ext cx="1370348" cy="0"/>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9" name="Rectangle 18">
            <a:extLst>
              <a:ext uri="{FF2B5EF4-FFF2-40B4-BE49-F238E27FC236}">
                <a16:creationId xmlns:a16="http://schemas.microsoft.com/office/drawing/2014/main" id="{A37D8618-CC91-4820-9385-21130AC925E1}"/>
              </a:ext>
            </a:extLst>
          </p:cNvPr>
          <p:cNvSpPr/>
          <p:nvPr/>
        </p:nvSpPr>
        <p:spPr>
          <a:xfrm>
            <a:off x="604204" y="4810150"/>
            <a:ext cx="4555158" cy="430887"/>
          </a:xfrm>
          <a:prstGeom prst="rect">
            <a:avLst/>
          </a:prstGeom>
        </p:spPr>
        <p:txBody>
          <a:bodyPr wrap="none">
            <a:spAutoFit/>
          </a:bodyPr>
          <a:lstStyle/>
          <a:p>
            <a:pPr>
              <a:spcAft>
                <a:spcPts val="600"/>
              </a:spcAft>
            </a:pPr>
            <a:r>
              <a:rPr lang="en-US" sz="2200" i="1" dirty="0">
                <a:solidFill>
                  <a:schemeClr val="accent1">
                    <a:lumMod val="50000"/>
                  </a:schemeClr>
                </a:solidFill>
              </a:rPr>
              <a:t>event(E1, represent, X1, O1),team(X1).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8534385" y="4821683"/>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19" idx="3"/>
          </p:cNvCxnSpPr>
          <p:nvPr/>
        </p:nvCxnSpPr>
        <p:spPr>
          <a:xfrm flipH="1" flipV="1">
            <a:off x="5159362" y="5025594"/>
            <a:ext cx="3375023" cy="26922"/>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8534385" y="539356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flipV="1">
            <a:off x="1983544" y="5614592"/>
            <a:ext cx="6550841" cy="980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604203" y="5988146"/>
            <a:ext cx="4119333"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denver_broncos,likely</a:t>
            </a:r>
            <a:r>
              <a:rPr lang="en-US" sz="2400" i="1" dirty="0">
                <a:solidFill>
                  <a:srgbClr val="FF0000"/>
                </a:solidFill>
              </a:rPr>
              <a:t>)</a:t>
            </a:r>
            <a:endParaRPr lang="en-US" sz="2400" dirty="0">
              <a:solidFill>
                <a:srgbClr val="FF0000"/>
              </a:solidFill>
            </a:endParaRPr>
          </a:p>
        </p:txBody>
      </p:sp>
      <p:sp>
        <p:nvSpPr>
          <p:cNvPr id="28" name="Rectangle 27">
            <a:extLst>
              <a:ext uri="{FF2B5EF4-FFF2-40B4-BE49-F238E27FC236}">
                <a16:creationId xmlns:a16="http://schemas.microsoft.com/office/drawing/2014/main" id="{4D08D43B-3B70-4087-839C-4229CA55C712}"/>
              </a:ext>
            </a:extLst>
          </p:cNvPr>
          <p:cNvSpPr/>
          <p:nvPr/>
        </p:nvSpPr>
        <p:spPr>
          <a:xfrm>
            <a:off x="604203" y="6009715"/>
            <a:ext cx="4331314"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carolina_panthers,guess</a:t>
            </a:r>
            <a:r>
              <a:rPr lang="en-US" sz="2400" i="1" dirty="0">
                <a:solidFill>
                  <a:srgbClr val="FF0000"/>
                </a:solidFill>
              </a:rPr>
              <a:t>)</a:t>
            </a:r>
            <a:endParaRPr lang="en-US" sz="2400" dirty="0"/>
          </a:p>
        </p:txBody>
      </p:sp>
    </p:spTree>
    <p:extLst>
      <p:ext uri="{BB962C8B-B14F-4D97-AF65-F5344CB8AC3E}">
        <p14:creationId xmlns:p14="http://schemas.microsoft.com/office/powerpoint/2010/main" val="1218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8">
                                            <p:txEl>
                                              <p:pRg st="0" end="0"/>
                                            </p:txEl>
                                          </p:spTgt>
                                        </p:tgtEl>
                                        <p:attrNameLst>
                                          <p:attrName>style.visibility</p:attrName>
                                        </p:attrNameLst>
                                      </p:cBhvr>
                                      <p:to>
                                        <p:strVal val="visible"/>
                                      </p:to>
                                    </p:set>
                                    <p:animEffect transition="in" filter="fade">
                                      <p:cBhvr>
                                        <p:cTn id="6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5" grpId="0"/>
      <p:bldP spid="16" grpId="0" animBg="1"/>
      <p:bldP spid="20" grpId="0" animBg="1"/>
      <p:bldP spid="23" grpId="0" animBg="1"/>
      <p:bldP spid="27" grpId="0"/>
      <p:bldP spid="2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9674</Words>
  <Application>Microsoft Office PowerPoint</Application>
  <PresentationFormat>Widescreen</PresentationFormat>
  <Paragraphs>1238</Paragraphs>
  <Slides>115</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115</vt:i4>
      </vt:variant>
    </vt:vector>
  </HeadingPairs>
  <TitlesOfParts>
    <vt:vector size="1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1211</cp:revision>
  <dcterms:created xsi:type="dcterms:W3CDTF">2018-04-12T05:02:36Z</dcterms:created>
  <dcterms:modified xsi:type="dcterms:W3CDTF">2018-04-16T11:26:27Z</dcterms:modified>
</cp:coreProperties>
</file>