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308" r:id="rId6"/>
    <p:sldId id="309" r:id="rId7"/>
    <p:sldId id="310" r:id="rId8"/>
    <p:sldId id="311" r:id="rId9"/>
    <p:sldId id="306" r:id="rId10"/>
    <p:sldId id="266" r:id="rId11"/>
    <p:sldId id="259" r:id="rId12"/>
    <p:sldId id="261" r:id="rId13"/>
    <p:sldId id="262" r:id="rId14"/>
    <p:sldId id="263" r:id="rId15"/>
    <p:sldId id="267" r:id="rId16"/>
    <p:sldId id="264" r:id="rId17"/>
    <p:sldId id="279" r:id="rId18"/>
    <p:sldId id="317" r:id="rId19"/>
    <p:sldId id="313" r:id="rId20"/>
    <p:sldId id="273" r:id="rId21"/>
    <p:sldId id="274" r:id="rId22"/>
    <p:sldId id="275" r:id="rId23"/>
    <p:sldId id="276" r:id="rId24"/>
    <p:sldId id="277" r:id="rId25"/>
    <p:sldId id="269" r:id="rId26"/>
    <p:sldId id="270" r:id="rId27"/>
    <p:sldId id="271" r:id="rId28"/>
    <p:sldId id="272" r:id="rId29"/>
    <p:sldId id="283" r:id="rId30"/>
    <p:sldId id="284" r:id="rId31"/>
    <p:sldId id="285" r:id="rId32"/>
    <p:sldId id="286" r:id="rId33"/>
    <p:sldId id="287" r:id="rId34"/>
    <p:sldId id="288" r:id="rId35"/>
    <p:sldId id="289" r:id="rId36"/>
    <p:sldId id="290" r:id="rId37"/>
    <p:sldId id="291" r:id="rId38"/>
    <p:sldId id="322" r:id="rId39"/>
    <p:sldId id="323" r:id="rId40"/>
    <p:sldId id="324" r:id="rId41"/>
    <p:sldId id="325" r:id="rId42"/>
    <p:sldId id="326" r:id="rId43"/>
    <p:sldId id="327" r:id="rId44"/>
    <p:sldId id="337" r:id="rId45"/>
    <p:sldId id="328" r:id="rId46"/>
    <p:sldId id="338" r:id="rId47"/>
    <p:sldId id="329" r:id="rId48"/>
    <p:sldId id="339" r:id="rId49"/>
    <p:sldId id="330" r:id="rId50"/>
    <p:sldId id="340" r:id="rId51"/>
    <p:sldId id="331" r:id="rId52"/>
    <p:sldId id="341" r:id="rId53"/>
    <p:sldId id="342" r:id="rId54"/>
    <p:sldId id="332" r:id="rId55"/>
    <p:sldId id="333" r:id="rId56"/>
    <p:sldId id="334" r:id="rId57"/>
    <p:sldId id="335" r:id="rId58"/>
    <p:sldId id="343" r:id="rId59"/>
    <p:sldId id="344" r:id="rId60"/>
    <p:sldId id="347" r:id="rId61"/>
    <p:sldId id="348" r:id="rId62"/>
    <p:sldId id="349" r:id="rId63"/>
    <p:sldId id="350" r:id="rId64"/>
    <p:sldId id="351" r:id="rId65"/>
    <p:sldId id="345" r:id="rId66"/>
    <p:sldId id="346" r:id="rId67"/>
    <p:sldId id="352" r:id="rId68"/>
    <p:sldId id="359" r:id="rId69"/>
    <p:sldId id="360" r:id="rId70"/>
    <p:sldId id="361" r:id="rId71"/>
    <p:sldId id="336" r:id="rId72"/>
    <p:sldId id="292" r:id="rId73"/>
    <p:sldId id="356" r:id="rId74"/>
    <p:sldId id="357" r:id="rId75"/>
    <p:sldId id="358" r:id="rId76"/>
    <p:sldId id="299" r:id="rId77"/>
    <p:sldId id="318" r:id="rId78"/>
    <p:sldId id="319" r:id="rId79"/>
    <p:sldId id="321" r:id="rId80"/>
    <p:sldId id="280" r:id="rId81"/>
    <p:sldId id="353" r:id="rId82"/>
    <p:sldId id="354" r:id="rId83"/>
    <p:sldId id="355" r:id="rId84"/>
    <p:sldId id="297" r:id="rId85"/>
    <p:sldId id="300" r:id="rId86"/>
    <p:sldId id="301" r:id="rId87"/>
    <p:sldId id="293" r:id="rId88"/>
    <p:sldId id="294" r:id="rId89"/>
    <p:sldId id="295" r:id="rId90"/>
    <p:sldId id="307" r:id="rId91"/>
    <p:sldId id="296" r:id="rId92"/>
    <p:sldId id="298" r:id="rId93"/>
    <p:sldId id="302" r:id="rId94"/>
    <p:sldId id="303" r:id="rId95"/>
    <p:sldId id="304" r:id="rId96"/>
    <p:sldId id="305"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A9D18E"/>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4/15/2018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4/15/2018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50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864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323439"/>
          </a:xfrm>
          <a:prstGeom prst="rect">
            <a:avLst/>
          </a:prstGeom>
          <a:noFill/>
        </p:spPr>
        <p:txBody>
          <a:bodyPr wrap="square" rtlCol="0">
            <a:spAutoFit/>
          </a:bodyPr>
          <a:lstStyle/>
          <a:p>
            <a:r>
              <a:rPr lang="en-US" sz="2000" b="1" i="1" dirty="0"/>
              <a:t>Text Preprocessing Module</a:t>
            </a:r>
          </a:p>
          <a:p>
            <a:pPr marL="285750" indent="-285750">
              <a:buFontTx/>
              <a:buChar char="-"/>
            </a:pPr>
            <a:r>
              <a:rPr lang="en-US" sz="2000" dirty="0"/>
              <a:t>Handles compound nouns</a:t>
            </a:r>
          </a:p>
          <a:p>
            <a:pPr marL="285750" indent="-285750">
              <a:buFontTx/>
              <a:buChar char="-"/>
            </a:pPr>
            <a:r>
              <a:rPr lang="en-US" sz="2000" dirty="0"/>
              <a:t>Assumes co-reference resolution.</a:t>
            </a:r>
          </a:p>
          <a:p>
            <a:pPr marL="285750" indent="-285750">
              <a:buFontTx/>
              <a:buChar char="-"/>
            </a:pPr>
            <a:r>
              <a:rPr lang="en-US" sz="2000"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323439"/>
          </a:xfrm>
          <a:prstGeom prst="rect">
            <a:avLst/>
          </a:prstGeom>
          <a:noFill/>
        </p:spPr>
        <p:txBody>
          <a:bodyPr wrap="square" rtlCol="0">
            <a:spAutoFit/>
          </a:bodyPr>
          <a:lstStyle/>
          <a:p>
            <a:r>
              <a:rPr lang="en-US" sz="2000" b="1" i="1" dirty="0"/>
              <a:t>Stanford Core NLP Tools</a:t>
            </a:r>
          </a:p>
          <a:p>
            <a:pPr marL="285750" indent="-285750">
              <a:buFontTx/>
              <a:buChar char="-"/>
            </a:pPr>
            <a:r>
              <a:rPr lang="en-US" sz="2000" dirty="0"/>
              <a:t>Analyze and understand text</a:t>
            </a:r>
          </a:p>
          <a:p>
            <a:pPr marL="285750" indent="-285750">
              <a:buFontTx/>
              <a:buChar char="-"/>
            </a:pPr>
            <a:r>
              <a:rPr lang="en-US" sz="2000" dirty="0"/>
              <a:t>Pipelining of sub-tools</a:t>
            </a:r>
          </a:p>
          <a:p>
            <a:pPr marL="285750" indent="-285750">
              <a:buFontTx/>
              <a:buChar char="-"/>
            </a:pPr>
            <a:r>
              <a:rPr lang="en-US" sz="2000"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323439"/>
          </a:xfrm>
          <a:prstGeom prst="rect">
            <a:avLst/>
          </a:prstGeom>
          <a:noFill/>
        </p:spPr>
        <p:txBody>
          <a:bodyPr wrap="square" rtlCol="0">
            <a:spAutoFit/>
          </a:bodyPr>
          <a:lstStyle/>
          <a:p>
            <a:r>
              <a:rPr lang="en-US" sz="2000" b="1" i="1" dirty="0"/>
              <a:t>WordNet API</a:t>
            </a:r>
          </a:p>
          <a:p>
            <a:pPr marL="285750" indent="-285750">
              <a:buFontTx/>
              <a:buChar char="-"/>
            </a:pPr>
            <a:r>
              <a:rPr lang="en-US" sz="2000" dirty="0"/>
              <a:t>Lexical DB for English</a:t>
            </a:r>
          </a:p>
          <a:p>
            <a:pPr marL="285750" indent="-285750">
              <a:buFontTx/>
              <a:buChar char="-"/>
            </a:pPr>
            <a:r>
              <a:rPr lang="en-US" sz="2000" dirty="0"/>
              <a:t>Extracts semantic relations</a:t>
            </a:r>
          </a:p>
          <a:p>
            <a:pPr marL="285750" indent="-285750">
              <a:buFontTx/>
              <a:buChar char="-"/>
            </a:pPr>
            <a:r>
              <a:rPr lang="en-US" sz="2000"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323439"/>
          </a:xfrm>
          <a:prstGeom prst="rect">
            <a:avLst/>
          </a:prstGeom>
          <a:noFill/>
        </p:spPr>
        <p:txBody>
          <a:bodyPr wrap="square" rtlCol="0">
            <a:spAutoFit/>
          </a:bodyPr>
          <a:lstStyle/>
          <a:p>
            <a:r>
              <a:rPr lang="en-US" sz="2000" b="1" i="1" dirty="0"/>
              <a:t>Knowledge Extraction from text</a:t>
            </a:r>
          </a:p>
          <a:p>
            <a:pPr marL="285750" indent="-285750">
              <a:buFontTx/>
              <a:buChar char="-"/>
            </a:pPr>
            <a:r>
              <a:rPr lang="en-US" sz="2000" dirty="0"/>
              <a:t>Generates facts and rules</a:t>
            </a:r>
          </a:p>
          <a:p>
            <a:pPr marL="285750" indent="-285750">
              <a:buFontTx/>
              <a:buChar char="-"/>
            </a:pPr>
            <a:r>
              <a:rPr lang="en-US" sz="2000" dirty="0"/>
              <a:t>Works on preprocessed text</a:t>
            </a:r>
          </a:p>
          <a:p>
            <a:pPr marL="285750" indent="-285750">
              <a:buFontTx/>
              <a:buChar char="-"/>
            </a:pPr>
            <a:r>
              <a:rPr lang="en-US" sz="2000"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323439"/>
          </a:xfrm>
          <a:prstGeom prst="rect">
            <a:avLst/>
          </a:prstGeom>
          <a:noFill/>
        </p:spPr>
        <p:txBody>
          <a:bodyPr wrap="square" rtlCol="0">
            <a:spAutoFit/>
          </a:bodyPr>
          <a:lstStyle/>
          <a:p>
            <a:r>
              <a:rPr lang="en-US" sz="2000" b="1" i="1" dirty="0"/>
              <a:t>WordNet Ontology Generator</a:t>
            </a:r>
          </a:p>
          <a:p>
            <a:pPr marL="285750" indent="-285750">
              <a:buFontTx/>
              <a:buChar char="-"/>
            </a:pPr>
            <a:r>
              <a:rPr lang="en-US" sz="2000" dirty="0"/>
              <a:t>Hypernym Rules</a:t>
            </a:r>
          </a:p>
          <a:p>
            <a:pPr marL="285750" indent="-285750">
              <a:buFontTx/>
              <a:buChar char="-"/>
            </a:pPr>
            <a:r>
              <a:rPr lang="en-US" sz="2000" dirty="0"/>
              <a:t>Disambiguation Rules</a:t>
            </a:r>
          </a:p>
          <a:p>
            <a:pPr marL="285750" indent="-285750">
              <a:buFontTx/>
              <a:buChar char="-"/>
            </a:pPr>
            <a:r>
              <a:rPr lang="en-US" sz="2000"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1015663"/>
          </a:xfrm>
          <a:prstGeom prst="rect">
            <a:avLst/>
          </a:prstGeom>
          <a:noFill/>
        </p:spPr>
        <p:txBody>
          <a:bodyPr wrap="square" rtlCol="0">
            <a:spAutoFit/>
          </a:bodyPr>
          <a:lstStyle/>
          <a:p>
            <a:r>
              <a:rPr lang="en-US" sz="2000" b="1" i="1" dirty="0"/>
              <a:t>Default Knowledge Base</a:t>
            </a:r>
          </a:p>
          <a:p>
            <a:pPr marL="285750" indent="-285750">
              <a:buFontTx/>
              <a:buChar char="-"/>
            </a:pPr>
            <a:r>
              <a:rPr lang="en-US" sz="2000" dirty="0"/>
              <a:t>Hand generated rules</a:t>
            </a:r>
          </a:p>
          <a:p>
            <a:pPr marL="285750" indent="-285750">
              <a:buFontTx/>
              <a:buChar char="-"/>
            </a:pPr>
            <a:r>
              <a:rPr lang="en-US" sz="2000"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631216"/>
          </a:xfrm>
          <a:prstGeom prst="rect">
            <a:avLst/>
          </a:prstGeom>
          <a:noFill/>
        </p:spPr>
        <p:txBody>
          <a:bodyPr wrap="square" rtlCol="0">
            <a:spAutoFit/>
          </a:bodyPr>
          <a:lstStyle/>
          <a:p>
            <a:r>
              <a:rPr lang="en-US" sz="2000" b="1" i="1" dirty="0"/>
              <a:t>Question Understanding</a:t>
            </a:r>
          </a:p>
          <a:p>
            <a:pPr marL="285750" indent="-285750">
              <a:buFontTx/>
              <a:buChar char="-"/>
            </a:pPr>
            <a:r>
              <a:rPr lang="en-US" sz="2000" dirty="0"/>
              <a:t>Extracts information from natural language question</a:t>
            </a:r>
          </a:p>
          <a:p>
            <a:pPr marL="285750" indent="-285750">
              <a:buFontTx/>
              <a:buChar char="-"/>
            </a:pPr>
            <a:r>
              <a:rPr lang="en-US" sz="2000" dirty="0"/>
              <a:t>Understands question type </a:t>
            </a:r>
          </a:p>
          <a:p>
            <a:pPr marL="285750" indent="-285750">
              <a:buFontTx/>
              <a:buChar char="-"/>
            </a:pPr>
            <a:r>
              <a:rPr lang="en-US" sz="2000"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554545"/>
          </a:xfrm>
          <a:prstGeom prst="rect">
            <a:avLst/>
          </a:prstGeom>
          <a:noFill/>
        </p:spPr>
        <p:txBody>
          <a:bodyPr wrap="square" rtlCol="0">
            <a:spAutoFit/>
          </a:bodyPr>
          <a:lstStyle/>
          <a:p>
            <a:r>
              <a:rPr lang="en-US" sz="2000" b="1" i="1" dirty="0"/>
              <a:t>Query Generation</a:t>
            </a:r>
          </a:p>
          <a:p>
            <a:pPr marL="285750" indent="-285750">
              <a:buFontTx/>
              <a:buChar char="-"/>
            </a:pPr>
            <a:r>
              <a:rPr lang="en-US" sz="2000" dirty="0"/>
              <a:t>Uses information from previous module</a:t>
            </a:r>
          </a:p>
          <a:p>
            <a:pPr marL="285750" indent="-285750">
              <a:buFontTx/>
              <a:buChar char="-"/>
            </a:pPr>
            <a:r>
              <a:rPr lang="en-US" sz="2000" dirty="0"/>
              <a:t>Generates a set of queries representing the input question</a:t>
            </a:r>
          </a:p>
          <a:p>
            <a:pPr marL="285750" indent="-285750">
              <a:buFontTx/>
              <a:buChar char="-"/>
            </a:pPr>
            <a:r>
              <a:rPr lang="en-US" sz="2000"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50376" y="1616977"/>
            <a:ext cx="11368584" cy="1569660"/>
          </a:xfrm>
          <a:prstGeom prst="rect">
            <a:avLst/>
          </a:prstGeom>
        </p:spPr>
        <p:txBody>
          <a:bodyPr wrap="square">
            <a:spAutoFit/>
          </a:bodyPr>
          <a:lstStyle/>
          <a:p>
            <a:pPr algn="just"/>
            <a:r>
              <a:rPr lang="en-US" sz="2400" i="1" dirty="0"/>
              <a:t>“Nikola Tesla (10 July 1856 – 7 January 1943) was a Serbian American inventor, electrical engineer, mechanical engineer, physicist, and futurist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6" name="Rectangle 5">
            <a:extLst>
              <a:ext uri="{FF2B5EF4-FFF2-40B4-BE49-F238E27FC236}">
                <a16:creationId xmlns:a16="http://schemas.microsoft.com/office/drawing/2014/main" id="{AC4A6D83-D651-4100-8AC6-3E3EBA3D9E76}"/>
              </a:ext>
            </a:extLst>
          </p:cNvPr>
          <p:cNvSpPr/>
          <p:nvPr/>
        </p:nvSpPr>
        <p:spPr>
          <a:xfrm>
            <a:off x="9143999" y="3491649"/>
            <a:ext cx="2674961" cy="2031325"/>
          </a:xfrm>
          <a:prstGeom prst="rect">
            <a:avLst/>
          </a:prstGeom>
        </p:spPr>
        <p:txBody>
          <a:bodyPr wrap="square">
            <a:spAutoFit/>
          </a:bodyPr>
          <a:lstStyle/>
          <a:p>
            <a:r>
              <a:rPr lang="en-US" dirty="0"/>
              <a:t>engineer(nikola_tesla).</a:t>
            </a:r>
          </a:p>
          <a:p>
            <a:r>
              <a:rPr lang="en-US" dirty="0"/>
              <a:t>event(2, know, null, null).</a:t>
            </a:r>
          </a:p>
          <a:p>
            <a:r>
              <a:rPr lang="en-US" dirty="0"/>
              <a:t>futurist(nikola_tesla).</a:t>
            </a:r>
          </a:p>
          <a:p>
            <a:r>
              <a:rPr lang="en-US" dirty="0"/>
              <a:t>inventor(nikola_tesla).</a:t>
            </a:r>
          </a:p>
          <a:p>
            <a:r>
              <a:rPr lang="en-US" dirty="0"/>
              <a:t>physicist(nikola_tesla).</a:t>
            </a:r>
          </a:p>
          <a:p>
            <a:r>
              <a:rPr lang="en-US" dirty="0"/>
              <a:t>time('10_july_1856').</a:t>
            </a:r>
          </a:p>
          <a:p>
            <a:r>
              <a:rPr lang="en-US" dirty="0"/>
              <a:t>time('7_january_1943').</a:t>
            </a:r>
          </a:p>
        </p:txBody>
      </p:sp>
      <p:sp>
        <p:nvSpPr>
          <p:cNvPr id="8" name="Rectangle 7">
            <a:extLst>
              <a:ext uri="{FF2B5EF4-FFF2-40B4-BE49-F238E27FC236}">
                <a16:creationId xmlns:a16="http://schemas.microsoft.com/office/drawing/2014/main" id="{160BE069-7EFD-4D66-BBAA-6355EC7D2FD3}"/>
              </a:ext>
            </a:extLst>
          </p:cNvPr>
          <p:cNvSpPr/>
          <p:nvPr/>
        </p:nvSpPr>
        <p:spPr>
          <a:xfrm>
            <a:off x="229836" y="3429000"/>
            <a:ext cx="4474685" cy="2862322"/>
          </a:xfrm>
          <a:prstGeom prst="rect">
            <a:avLst/>
          </a:prstGeom>
        </p:spPr>
        <p:txBody>
          <a:bodyPr wrap="square">
            <a:spAutoFit/>
          </a:bodyPr>
          <a:lstStyle/>
          <a:p>
            <a:r>
              <a:rPr lang="en-US" dirty="0"/>
              <a:t>_abbreviation(ac, </a:t>
            </a:r>
            <a:r>
              <a:rPr lang="en-US" dirty="0" err="1"/>
              <a:t>alternating_current</a:t>
            </a:r>
            <a:r>
              <a:rPr lang="en-US" dirty="0"/>
              <a:t>).</a:t>
            </a:r>
          </a:p>
          <a:p>
            <a:r>
              <a:rPr lang="en-US" dirty="0"/>
              <a:t>_end_date(nikola_tesla, '7_january_1943').</a:t>
            </a:r>
          </a:p>
          <a:p>
            <a:r>
              <a:rPr lang="en-US" dirty="0"/>
              <a:t>_is(nikola_tesla, </a:t>
            </a:r>
            <a:r>
              <a:rPr lang="en-US" dirty="0" err="1"/>
              <a:t>electrical_engineer</a:t>
            </a:r>
            <a:r>
              <a:rPr lang="en-US" dirty="0"/>
              <a:t>).</a:t>
            </a:r>
          </a:p>
          <a:p>
            <a:r>
              <a:rPr lang="en-US" dirty="0"/>
              <a:t>_is(nikola_tesla, engineer).</a:t>
            </a:r>
          </a:p>
          <a:p>
            <a:r>
              <a:rPr lang="en-US" dirty="0"/>
              <a:t>_is(nikola_tesla, futurist).</a:t>
            </a:r>
          </a:p>
          <a:p>
            <a:r>
              <a:rPr lang="en-US" dirty="0"/>
              <a:t>_is(nikola_tesla, inventor).</a:t>
            </a:r>
          </a:p>
          <a:p>
            <a:r>
              <a:rPr lang="en-US" dirty="0"/>
              <a:t>_is(nikola_tesla, </a:t>
            </a:r>
            <a:r>
              <a:rPr lang="en-US" dirty="0" err="1"/>
              <a:t>mechanical_engineer</a:t>
            </a:r>
            <a:r>
              <a:rPr lang="en-US" dirty="0"/>
              <a:t>).</a:t>
            </a:r>
          </a:p>
          <a:p>
            <a:r>
              <a:rPr lang="en-US" dirty="0"/>
              <a:t>_is(nikola_tesla, physicist).</a:t>
            </a:r>
          </a:p>
          <a:p>
            <a:r>
              <a:rPr lang="en-US" dirty="0"/>
              <a:t>_is(nikola_tesla, </a:t>
            </a:r>
            <a:r>
              <a:rPr lang="en-US" dirty="0" err="1"/>
              <a:t>serbian_american_inventor</a:t>
            </a:r>
            <a:r>
              <a:rPr lang="en-US" dirty="0"/>
              <a:t>).</a:t>
            </a:r>
          </a:p>
          <a:p>
            <a:r>
              <a:rPr lang="en-US" dirty="0"/>
              <a:t>_mod(engineer, electrical).</a:t>
            </a:r>
          </a:p>
        </p:txBody>
      </p:sp>
      <p:sp>
        <p:nvSpPr>
          <p:cNvPr id="10" name="Rectangle 9">
            <a:extLst>
              <a:ext uri="{FF2B5EF4-FFF2-40B4-BE49-F238E27FC236}">
                <a16:creationId xmlns:a16="http://schemas.microsoft.com/office/drawing/2014/main" id="{1A3B5961-FF0C-4200-BE8D-5944C01085CB}"/>
              </a:ext>
            </a:extLst>
          </p:cNvPr>
          <p:cNvSpPr/>
          <p:nvPr/>
        </p:nvSpPr>
        <p:spPr>
          <a:xfrm>
            <a:off x="4834669" y="3491649"/>
            <a:ext cx="4077319" cy="3139321"/>
          </a:xfrm>
          <a:prstGeom prst="rect">
            <a:avLst/>
          </a:prstGeom>
        </p:spPr>
        <p:txBody>
          <a:bodyPr wrap="square">
            <a:spAutoFit/>
          </a:bodyPr>
          <a:lstStyle/>
          <a:p>
            <a:r>
              <a:rPr lang="en-US" dirty="0"/>
              <a:t>_mod(engineer, mechanical).</a:t>
            </a:r>
          </a:p>
          <a:p>
            <a:r>
              <a:rPr lang="en-US" dirty="0"/>
              <a:t>_mod(inventor, </a:t>
            </a:r>
            <a:r>
              <a:rPr lang="en-US" dirty="0" err="1"/>
              <a:t>serbian_american</a:t>
            </a:r>
            <a:r>
              <a:rPr lang="en-US" dirty="0"/>
              <a:t>).</a:t>
            </a:r>
          </a:p>
          <a:p>
            <a:r>
              <a:rPr lang="en-US" dirty="0"/>
              <a:t>_mod(know, best).</a:t>
            </a:r>
          </a:p>
          <a:p>
            <a:r>
              <a:rPr lang="en-US" dirty="0"/>
              <a:t>_mod(system, </a:t>
            </a:r>
            <a:r>
              <a:rPr lang="en-US" dirty="0" err="1"/>
              <a:t>alternating_current</a:t>
            </a:r>
            <a:r>
              <a:rPr lang="en-US" dirty="0"/>
              <a:t>).</a:t>
            </a:r>
          </a:p>
          <a:p>
            <a:r>
              <a:rPr lang="en-US" dirty="0"/>
              <a:t>_mod(system, modern).</a:t>
            </a:r>
          </a:p>
          <a:p>
            <a:r>
              <a:rPr lang="en-US" dirty="0"/>
              <a:t>_possess(nikola_tesla, contribution).</a:t>
            </a:r>
          </a:p>
          <a:p>
            <a:r>
              <a:rPr lang="en-US" dirty="0"/>
              <a:t>_property(2, contribution, to, design).</a:t>
            </a:r>
          </a:p>
          <a:p>
            <a:r>
              <a:rPr lang="en-US" dirty="0"/>
              <a:t>_property(2, design, of, system).</a:t>
            </a:r>
          </a:p>
          <a:p>
            <a:r>
              <a:rPr lang="en-US" dirty="0"/>
              <a:t>_property(2, know, for, contribution).</a:t>
            </a:r>
          </a:p>
          <a:p>
            <a:r>
              <a:rPr lang="en-US" dirty="0"/>
              <a:t>_relation(futurist, 2, _clause).</a:t>
            </a:r>
          </a:p>
          <a:p>
            <a:r>
              <a:rPr lang="en-US" dirty="0"/>
              <a:t>_start_date(nikola_tesla, '10_july_1856').</a:t>
            </a:r>
          </a:p>
        </p:txBody>
      </p:sp>
    </p:spTree>
    <p:extLst>
      <p:ext uri="{BB962C8B-B14F-4D97-AF65-F5344CB8AC3E}">
        <p14:creationId xmlns:p14="http://schemas.microsoft.com/office/powerpoint/2010/main" val="27592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3273288" cy="461665"/>
          </a:xfrm>
          <a:prstGeom prst="rect">
            <a:avLst/>
          </a:prstGeom>
        </p:spPr>
        <p:txBody>
          <a:bodyPr wrap="square">
            <a:spAutoFit/>
          </a:bodyPr>
          <a:lstStyle/>
          <a:p>
            <a:pPr algn="just"/>
            <a:r>
              <a:rPr lang="en-US" sz="2400" i="1" dirty="0"/>
              <a:t>Q1. When did Tesla die?</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6115520" cy="461665"/>
          </a:xfrm>
          <a:prstGeom prst="rect">
            <a:avLst/>
          </a:prstGeom>
        </p:spPr>
        <p:txBody>
          <a:bodyPr wrap="none">
            <a:spAutoFit/>
          </a:bodyPr>
          <a:lstStyle/>
          <a:p>
            <a:r>
              <a:rPr lang="en-US" sz="2400" i="1" dirty="0">
                <a:solidFill>
                  <a:schemeClr val="accent1">
                    <a:lumMod val="75000"/>
                  </a:schemeClr>
                </a:solidFill>
              </a:rPr>
              <a:t>_end_date(S2, X1), _similar(tesla, S2), time(X1).</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0" name="Rectangle 9">
            <a:extLst>
              <a:ext uri="{FF2B5EF4-FFF2-40B4-BE49-F238E27FC236}">
                <a16:creationId xmlns:a16="http://schemas.microsoft.com/office/drawing/2014/main" id="{CFE6F583-CB28-489A-A3BC-B1219645BF73}"/>
              </a:ext>
            </a:extLst>
          </p:cNvPr>
          <p:cNvSpPr/>
          <p:nvPr/>
        </p:nvSpPr>
        <p:spPr>
          <a:xfrm>
            <a:off x="450376" y="4594694"/>
            <a:ext cx="3551583" cy="461665"/>
          </a:xfrm>
          <a:prstGeom prst="rect">
            <a:avLst/>
          </a:prstGeom>
        </p:spPr>
        <p:txBody>
          <a:bodyPr wrap="square">
            <a:spAutoFit/>
          </a:bodyPr>
          <a:lstStyle/>
          <a:p>
            <a:pPr algn="just"/>
            <a:r>
              <a:rPr lang="en-US" sz="2400" i="1" dirty="0"/>
              <a:t>Q2. Who was Nikola Tesla?</a:t>
            </a:r>
          </a:p>
        </p:txBody>
      </p:sp>
      <p:sp>
        <p:nvSpPr>
          <p:cNvPr id="11" name="Rectangle 10">
            <a:extLst>
              <a:ext uri="{FF2B5EF4-FFF2-40B4-BE49-F238E27FC236}">
                <a16:creationId xmlns:a16="http://schemas.microsoft.com/office/drawing/2014/main" id="{487F47F4-D38C-476B-B245-8378960BC316}"/>
              </a:ext>
            </a:extLst>
          </p:cNvPr>
          <p:cNvSpPr/>
          <p:nvPr/>
        </p:nvSpPr>
        <p:spPr>
          <a:xfrm>
            <a:off x="450376" y="5056359"/>
            <a:ext cx="6608476" cy="461665"/>
          </a:xfrm>
          <a:prstGeom prst="rect">
            <a:avLst/>
          </a:prstGeom>
        </p:spPr>
        <p:txBody>
          <a:bodyPr wrap="none">
            <a:spAutoFit/>
          </a:bodyPr>
          <a:lstStyle/>
          <a:p>
            <a:pPr algn="just"/>
            <a:r>
              <a:rPr lang="en-US" sz="2400" i="1" dirty="0">
                <a:solidFill>
                  <a:schemeClr val="accent1">
                    <a:lumMod val="75000"/>
                  </a:schemeClr>
                </a:solidFill>
              </a:rPr>
              <a:t>_is(S1, X1), _similar(nikola_tesla, S1), person(X1, _).</a:t>
            </a:r>
          </a:p>
        </p:txBody>
      </p:sp>
      <p:sp>
        <p:nvSpPr>
          <p:cNvPr id="12" name="Rectangle 11">
            <a:extLst>
              <a:ext uri="{FF2B5EF4-FFF2-40B4-BE49-F238E27FC236}">
                <a16:creationId xmlns:a16="http://schemas.microsoft.com/office/drawing/2014/main" id="{941D8D9C-AD71-4B2F-A6F2-567EE52D50B9}"/>
              </a:ext>
            </a:extLst>
          </p:cNvPr>
          <p:cNvSpPr/>
          <p:nvPr/>
        </p:nvSpPr>
        <p:spPr>
          <a:xfrm>
            <a:off x="450376" y="5554850"/>
            <a:ext cx="4306957" cy="461665"/>
          </a:xfrm>
          <a:prstGeom prst="rect">
            <a:avLst/>
          </a:prstGeom>
        </p:spPr>
        <p:txBody>
          <a:bodyPr wrap="square">
            <a:spAutoFit/>
          </a:bodyPr>
          <a:lstStyle/>
          <a:p>
            <a:pPr algn="just"/>
            <a:r>
              <a:rPr lang="en-US" sz="2400" i="1" dirty="0"/>
              <a:t>Q3. When was Nikola Tesla born?</a:t>
            </a:r>
          </a:p>
        </p:txBody>
      </p:sp>
      <p:sp>
        <p:nvSpPr>
          <p:cNvPr id="13" name="Rectangle 12">
            <a:extLst>
              <a:ext uri="{FF2B5EF4-FFF2-40B4-BE49-F238E27FC236}">
                <a16:creationId xmlns:a16="http://schemas.microsoft.com/office/drawing/2014/main" id="{17F315ED-C247-440A-8534-DC14397AF9BB}"/>
              </a:ext>
            </a:extLst>
          </p:cNvPr>
          <p:cNvSpPr/>
          <p:nvPr/>
        </p:nvSpPr>
        <p:spPr>
          <a:xfrm>
            <a:off x="450376" y="6014866"/>
            <a:ext cx="7125605" cy="461665"/>
          </a:xfrm>
          <a:prstGeom prst="rect">
            <a:avLst/>
          </a:prstGeom>
        </p:spPr>
        <p:txBody>
          <a:bodyPr wrap="none">
            <a:spAutoFit/>
          </a:bodyPr>
          <a:lstStyle/>
          <a:p>
            <a:r>
              <a:rPr lang="en-US" sz="2400" i="1" dirty="0">
                <a:solidFill>
                  <a:schemeClr val="accent1">
                    <a:lumMod val="75000"/>
                  </a:schemeClr>
                </a:solidFill>
              </a:rPr>
              <a:t>_start_date(S2, X2), _similar(nikola_tesla, S2), time(X2).</a:t>
            </a:r>
            <a:endParaRPr lang="en-US" sz="2400" dirty="0"/>
          </a:p>
        </p:txBody>
      </p:sp>
    </p:spTree>
    <p:extLst>
      <p:ext uri="{BB962C8B-B14F-4D97-AF65-F5344CB8AC3E}">
        <p14:creationId xmlns:p14="http://schemas.microsoft.com/office/powerpoint/2010/main" val="3861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908215"/>
          </a:xfrm>
          <a:prstGeom prst="rect">
            <a:avLst/>
          </a:prstGeom>
          <a:noFill/>
        </p:spPr>
        <p:txBody>
          <a:bodyPr wrap="square" rtlCol="0">
            <a:spAutoFit/>
          </a:bodyPr>
          <a:lstStyle/>
          <a:p>
            <a:r>
              <a:rPr lang="en-US" sz="2800" i="1" dirty="0"/>
              <a:t>Stanford Dependency Parser</a:t>
            </a:r>
          </a:p>
          <a:p>
            <a:pPr marL="285750" indent="-285750" algn="just">
              <a:spcBef>
                <a:spcPts val="1200"/>
              </a:spcBef>
              <a:buFontTx/>
              <a:buChar char="-"/>
            </a:pPr>
            <a:r>
              <a:rPr lang="en-US" sz="2000"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902607"/>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sz="2000" i="1" dirty="0"/>
              <a:t>root(ROOT-0, gave-2) </a:t>
            </a:r>
          </a:p>
          <a:p>
            <a:pPr algn="just">
              <a:spcBef>
                <a:spcPts val="1200"/>
              </a:spcBef>
              <a:spcAft>
                <a:spcPts val="800"/>
              </a:spcAft>
            </a:pPr>
            <a:r>
              <a:rPr lang="en-US" sz="2000" i="1" dirty="0"/>
              <a:t>nsubj(gave-2, John-1) </a:t>
            </a:r>
          </a:p>
          <a:p>
            <a:pPr algn="just">
              <a:spcBef>
                <a:spcPts val="1200"/>
              </a:spcBef>
              <a:spcAft>
                <a:spcPts val="800"/>
              </a:spcAft>
            </a:pPr>
            <a:r>
              <a:rPr lang="en-US" sz="2000" i="1" dirty="0"/>
              <a:t>dobj(gave-2, book-5) </a:t>
            </a:r>
          </a:p>
          <a:p>
            <a:pPr algn="just">
              <a:spcBef>
                <a:spcPts val="1200"/>
              </a:spcBef>
              <a:spcAft>
                <a:spcPts val="800"/>
              </a:spcAft>
            </a:pPr>
            <a:r>
              <a:rPr lang="en-US" sz="2000" i="1" dirty="0" err="1"/>
              <a:t>iobj</a:t>
            </a:r>
            <a:r>
              <a:rPr lang="en-US" sz="2000" i="1" dirty="0"/>
              <a:t> (gave-2, Mary-3)</a:t>
            </a:r>
          </a:p>
          <a:p>
            <a:pPr algn="just">
              <a:spcBef>
                <a:spcPts val="1200"/>
              </a:spcBef>
              <a:spcAft>
                <a:spcPts val="800"/>
              </a:spcAft>
            </a:pPr>
            <a:r>
              <a:rPr lang="en-US" sz="2000" i="1" dirty="0"/>
              <a:t>det(book-5, the-4)</a:t>
            </a:r>
          </a:p>
          <a:p>
            <a:pPr algn="just">
              <a:spcBef>
                <a:spcPts val="1200"/>
              </a:spcBef>
              <a:spcAft>
                <a:spcPts val="800"/>
              </a:spcAft>
            </a:pPr>
            <a:r>
              <a:rPr lang="en-US" sz="2000" i="1" dirty="0" err="1"/>
              <a:t>punct</a:t>
            </a:r>
            <a:r>
              <a:rPr lang="en-US" sz="2000" i="1" dirty="0"/>
              <a:t>(gave-4, .-6)</a:t>
            </a:r>
            <a:endParaRPr lang="en-US" i="1" dirty="0"/>
          </a:p>
        </p:txBody>
      </p:sp>
    </p:spTree>
    <p:extLst>
      <p:ext uri="{BB962C8B-B14F-4D97-AF65-F5344CB8AC3E}">
        <p14:creationId xmlns:p14="http://schemas.microsoft.com/office/powerpoint/2010/main" val="1994691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3139321"/>
          </a:xfrm>
          <a:prstGeom prst="rect">
            <a:avLst/>
          </a:prstGeom>
          <a:noFill/>
        </p:spPr>
        <p:txBody>
          <a:bodyPr wrap="square" rtlCol="0">
            <a:spAutoFit/>
          </a:bodyPr>
          <a:lstStyle/>
          <a:p>
            <a:r>
              <a:rPr lang="en-US" sz="2800" i="1" dirty="0"/>
              <a:t>Parts of Speech Tagger</a:t>
            </a:r>
          </a:p>
          <a:p>
            <a:pPr marL="285750" indent="-285750" algn="just">
              <a:spcBef>
                <a:spcPts val="1200"/>
              </a:spcBef>
              <a:buFontTx/>
              <a:buChar char="-"/>
            </a:pPr>
            <a:r>
              <a:rPr lang="en-US" sz="2000" dirty="0"/>
              <a:t>A Parts of Speech Tagger is responsible for assigning parts of speech to words in a sentence. </a:t>
            </a:r>
          </a:p>
          <a:p>
            <a:pPr marL="285750" indent="-285750" algn="just">
              <a:spcBef>
                <a:spcPts val="1200"/>
              </a:spcBef>
              <a:buFontTx/>
              <a:buChar char="-"/>
            </a:pPr>
            <a:r>
              <a:rPr lang="en-US" sz="2000" dirty="0"/>
              <a:t>The English language has eight parts of speech: noun, verb, pronoun, preposition, adverb, conjunction, particle, and article. </a:t>
            </a:r>
          </a:p>
          <a:p>
            <a:pPr marL="285750" indent="-285750" algn="just">
              <a:spcBef>
                <a:spcPts val="1200"/>
              </a:spcBef>
              <a:buFontTx/>
              <a:buChar char="-"/>
            </a:pPr>
            <a:r>
              <a:rPr lang="en-US" sz="2000"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4107214" cy="3016210"/>
          </a:xfrm>
          <a:prstGeom prst="rect">
            <a:avLst/>
          </a:prstGeom>
          <a:noFill/>
        </p:spPr>
        <p:txBody>
          <a:bodyPr wrap="square" rtlCol="0">
            <a:spAutoFit/>
          </a:bodyPr>
          <a:lstStyle/>
          <a:p>
            <a:r>
              <a:rPr lang="en-US" sz="2800" i="1" dirty="0"/>
              <a:t>Penn Treebank Tag Set</a:t>
            </a:r>
          </a:p>
          <a:p>
            <a:pPr>
              <a:spcBef>
                <a:spcPts val="1200"/>
              </a:spcBef>
            </a:pPr>
            <a:r>
              <a:rPr lang="en-US" sz="2400" dirty="0"/>
              <a:t>NNP </a:t>
            </a:r>
            <a:r>
              <a:rPr lang="en-US" sz="2400" dirty="0">
                <a:sym typeface="Wingdings" panose="05000000000000000000" pitchFamily="2" charset="2"/>
              </a:rPr>
              <a:t>: Proper Noun, Singular</a:t>
            </a:r>
          </a:p>
          <a:p>
            <a:pPr lvl="0"/>
            <a:r>
              <a:rPr lang="en-US" sz="2400" dirty="0">
                <a:solidFill>
                  <a:prstClr val="black"/>
                </a:solidFill>
              </a:rPr>
              <a:t>VBD </a:t>
            </a:r>
            <a:r>
              <a:rPr lang="en-US" sz="2400" dirty="0">
                <a:solidFill>
                  <a:prstClr val="black"/>
                </a:solidFill>
                <a:sym typeface="Wingdings" panose="05000000000000000000" pitchFamily="2" charset="2"/>
              </a:rPr>
              <a:t>: Verb, Past tense</a:t>
            </a:r>
          </a:p>
          <a:p>
            <a:pPr lvl="0"/>
            <a:r>
              <a:rPr lang="en-US" sz="2400" dirty="0">
                <a:solidFill>
                  <a:prstClr val="black"/>
                </a:solidFill>
              </a:rPr>
              <a:t>DT    </a:t>
            </a:r>
            <a:r>
              <a:rPr lang="en-US" sz="2400" dirty="0">
                <a:solidFill>
                  <a:prstClr val="black"/>
                </a:solidFill>
                <a:sym typeface="Wingdings" panose="05000000000000000000" pitchFamily="2" charset="2"/>
              </a:rPr>
              <a:t>: Determiner</a:t>
            </a:r>
          </a:p>
          <a:p>
            <a:pPr lvl="0"/>
            <a:r>
              <a:rPr lang="en-US" sz="2400" dirty="0">
                <a:solidFill>
                  <a:prstClr val="black"/>
                </a:solidFill>
              </a:rPr>
              <a:t>NN   </a:t>
            </a:r>
            <a:r>
              <a:rPr lang="en-US" sz="2400" dirty="0">
                <a:solidFill>
                  <a:prstClr val="black"/>
                </a:solidFill>
                <a:sym typeface="Wingdings" panose="05000000000000000000" pitchFamily="2" charset="2"/>
              </a:rPr>
              <a:t>: Noun, Singular or Mass</a:t>
            </a:r>
          </a:p>
          <a:p>
            <a:pPr lvl="0"/>
            <a:endParaRPr lang="en-US" sz="2800" dirty="0">
              <a:sym typeface="Wingdings" panose="05000000000000000000" pitchFamily="2" charset="2"/>
            </a:endParaRPr>
          </a:p>
          <a:p>
            <a:endParaRPr lang="en-US" sz="2800" dirty="0"/>
          </a:p>
        </p:txBody>
      </p:sp>
    </p:spTree>
    <p:extLst>
      <p:ext uri="{BB962C8B-B14F-4D97-AF65-F5344CB8AC3E}">
        <p14:creationId xmlns:p14="http://schemas.microsoft.com/office/powerpoint/2010/main" val="88538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551665"/>
            <a:ext cx="6010016" cy="2616101"/>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sz="2000" dirty="0"/>
              <a:t>A Named Entity Recognizer is a module used to label a sequence of words in a sentence with predefined tags of Named Entities</a:t>
            </a:r>
          </a:p>
          <a:p>
            <a:pPr marL="285750" indent="-285750" algn="just">
              <a:spcBef>
                <a:spcPts val="1200"/>
              </a:spcBef>
              <a:buFontTx/>
              <a:buChar char="-"/>
            </a:pPr>
            <a:r>
              <a:rPr lang="en-US" sz="2000"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714321"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who works at UTD, lives in Dallas.”</a:t>
            </a:r>
            <a:r>
              <a:rPr lang="en-US" dirty="0">
                <a:ea typeface="Calibri" panose="020F0502020204030204" pitchFamily="34" charset="0"/>
              </a:rPr>
              <a:t>.</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1840382"/>
            <a:ext cx="5261113" cy="2246769"/>
          </a:xfrm>
          <a:prstGeom prst="rect">
            <a:avLst/>
          </a:prstGeom>
        </p:spPr>
        <p:txBody>
          <a:bodyPr wrap="square">
            <a:spAutoFit/>
          </a:bodyPr>
          <a:lstStyle/>
          <a:p>
            <a:pPr marL="285750" indent="-285750">
              <a:spcBef>
                <a:spcPts val="1200"/>
              </a:spcBef>
              <a:buFontTx/>
              <a:buChar char="-"/>
            </a:pPr>
            <a:r>
              <a:rPr lang="en-US" sz="2000" dirty="0"/>
              <a:t>The various training models for the Stanford Named Entity Tagger are given as follows:</a:t>
            </a:r>
          </a:p>
          <a:p>
            <a:pPr lvl="0"/>
            <a:r>
              <a:rPr lang="en-US" sz="2000" dirty="0"/>
              <a:t>     3 class: </a:t>
            </a:r>
            <a:r>
              <a:rPr lang="en-US" sz="2000" i="1" dirty="0"/>
              <a:t>LOCATION</a:t>
            </a:r>
            <a:r>
              <a:rPr lang="en-US" sz="2000" dirty="0"/>
              <a:t>, </a:t>
            </a:r>
            <a:r>
              <a:rPr lang="en-US" sz="2000" i="1" dirty="0"/>
              <a:t>PERSON</a:t>
            </a:r>
            <a:r>
              <a:rPr lang="en-US" sz="2000" dirty="0"/>
              <a:t>, </a:t>
            </a:r>
            <a:r>
              <a:rPr lang="en-US" sz="2000" i="1" dirty="0"/>
              <a:t>ORGANIZATION</a:t>
            </a:r>
            <a:endParaRPr lang="en-US" sz="2000" dirty="0"/>
          </a:p>
          <a:p>
            <a:pPr lvl="0"/>
            <a:r>
              <a:rPr lang="en-US" sz="2000" dirty="0"/>
              <a:t>     4 class: </a:t>
            </a:r>
            <a:r>
              <a:rPr lang="en-US" sz="2000" i="1" dirty="0"/>
              <a:t>LOCATION</a:t>
            </a:r>
            <a:r>
              <a:rPr lang="en-US" sz="2000" dirty="0"/>
              <a:t>, </a:t>
            </a:r>
            <a:r>
              <a:rPr lang="en-US" sz="2000" i="1" dirty="0"/>
              <a:t>PERSON</a:t>
            </a:r>
            <a:r>
              <a:rPr lang="en-US" sz="2000" dirty="0"/>
              <a:t>, </a:t>
            </a:r>
            <a:r>
              <a:rPr lang="en-US" sz="2000" i="1" dirty="0"/>
              <a:t>ORGANIZATION, 	MISC</a:t>
            </a:r>
            <a:endParaRPr lang="en-US" sz="2000" dirty="0"/>
          </a:p>
          <a:p>
            <a:r>
              <a:rPr lang="en-US" sz="2000" dirty="0"/>
              <a:t>     7 class: </a:t>
            </a:r>
            <a:r>
              <a:rPr lang="en-US" sz="2000" i="1" dirty="0"/>
              <a:t>LOCATION</a:t>
            </a:r>
            <a:r>
              <a:rPr lang="en-US" sz="2000" dirty="0"/>
              <a:t>, </a:t>
            </a:r>
            <a:r>
              <a:rPr lang="en-US" sz="2000" i="1" dirty="0"/>
              <a:t>PERSON</a:t>
            </a:r>
            <a:r>
              <a:rPr lang="en-US" sz="2000" dirty="0"/>
              <a:t>, </a:t>
            </a:r>
            <a:r>
              <a:rPr lang="en-US" sz="2000" i="1" dirty="0"/>
              <a:t>ORGANIZATION, 	MONEY, PERCENT, DATE, TIME</a:t>
            </a:r>
            <a:endParaRPr lang="en-US" sz="2000" dirty="0"/>
          </a:p>
        </p:txBody>
      </p:sp>
    </p:spTree>
    <p:extLst>
      <p:ext uri="{BB962C8B-B14F-4D97-AF65-F5344CB8AC3E}">
        <p14:creationId xmlns:p14="http://schemas.microsoft.com/office/powerpoint/2010/main" val="3840887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75042" y="3436777"/>
            <a:ext cx="4366592" cy="461665"/>
          </a:xfrm>
          <a:prstGeom prst="rect">
            <a:avLst/>
          </a:prstGeom>
          <a:noFill/>
        </p:spPr>
        <p:txBody>
          <a:bodyPr wrap="square" rtlCol="0">
            <a:spAutoFit/>
          </a:bodyPr>
          <a:lstStyle/>
          <a:p>
            <a:r>
              <a:rPr lang="en-US" sz="2400" dirty="0"/>
              <a:t>Why Answer Set Programming?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Knowledge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How to generate predicates?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4445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Semantic Graph</a:t>
            </a:r>
          </a:p>
        </p:txBody>
      </p:sp>
      <p:sp>
        <p:nvSpPr>
          <p:cNvPr id="2" name="Rectangle 1">
            <a:extLst>
              <a:ext uri="{FF2B5EF4-FFF2-40B4-BE49-F238E27FC236}">
                <a16:creationId xmlns:a16="http://schemas.microsoft.com/office/drawing/2014/main" id="{661AF94D-304B-4037-9A7B-72D02F840DA8}"/>
              </a:ext>
            </a:extLst>
          </p:cNvPr>
          <p:cNvSpPr/>
          <p:nvPr/>
        </p:nvSpPr>
        <p:spPr>
          <a:xfrm>
            <a:off x="590376" y="1644781"/>
            <a:ext cx="7016371" cy="135421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Building a directed acyclic graph from the Stanford dependencies</a:t>
            </a:r>
          </a:p>
          <a:p>
            <a:r>
              <a:rPr lang="en-US" sz="2400" i="1" dirty="0">
                <a:solidFill>
                  <a:srgbClr val="000000"/>
                </a:solidFill>
              </a:rPr>
              <a:t>Example: </a:t>
            </a:r>
            <a:r>
              <a:rPr lang="en-US" sz="2400" dirty="0">
                <a:solidFill>
                  <a:srgbClr val="000000"/>
                </a:solidFill>
              </a:rPr>
              <a:t>“</a:t>
            </a:r>
            <a:r>
              <a:rPr lang="en-US" sz="2400" dirty="0">
                <a:solidFill>
                  <a:srgbClr val="FF0000"/>
                </a:solidFill>
              </a:rPr>
              <a:t>NASA carried out the Apollo program</a:t>
            </a:r>
            <a:r>
              <a:rPr lang="en-US" sz="2400" dirty="0">
                <a:solidFill>
                  <a:srgbClr val="000000"/>
                </a:solidFill>
              </a:rPr>
              <a:t>.” </a:t>
            </a:r>
            <a:endParaRPr lang="en-US" sz="2400" dirty="0"/>
          </a:p>
        </p:txBody>
      </p:sp>
      <p:sp>
        <p:nvSpPr>
          <p:cNvPr id="4" name="Rectangle 3">
            <a:extLst>
              <a:ext uri="{FF2B5EF4-FFF2-40B4-BE49-F238E27FC236}">
                <a16:creationId xmlns:a16="http://schemas.microsoft.com/office/drawing/2014/main" id="{4F17F9B9-E79C-48D7-988B-D4F37B54A21C}"/>
              </a:ext>
            </a:extLst>
          </p:cNvPr>
          <p:cNvSpPr/>
          <p:nvPr/>
        </p:nvSpPr>
        <p:spPr>
          <a:xfrm>
            <a:off x="590376" y="3195262"/>
            <a:ext cx="3932912" cy="2800767"/>
          </a:xfrm>
          <a:prstGeom prst="rect">
            <a:avLst/>
          </a:prstGeom>
        </p:spPr>
        <p:txBody>
          <a:bodyPr wrap="square">
            <a:spAutoFit/>
          </a:bodyPr>
          <a:lstStyle/>
          <a:p>
            <a:r>
              <a:rPr lang="en-US" sz="2200" i="1" u="sng" dirty="0">
                <a:solidFill>
                  <a:srgbClr val="000000"/>
                </a:solidFill>
                <a:cs typeface="Times New Roman" panose="02020603050405020304" pitchFamily="18" charset="0"/>
              </a:rPr>
              <a:t>Stanford Dependencies</a:t>
            </a:r>
          </a:p>
          <a:p>
            <a:endParaRPr lang="en-US" sz="2200" i="1"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nsubj </a:t>
            </a:r>
            <a:r>
              <a:rPr lang="en-US" sz="2200" dirty="0">
                <a:solidFill>
                  <a:srgbClr val="000000"/>
                </a:solidFill>
                <a:cs typeface="Times New Roman" panose="02020603050405020304" pitchFamily="18" charset="0"/>
              </a:rPr>
              <a:t>(carried-2, NASA-1) </a:t>
            </a:r>
          </a:p>
          <a:p>
            <a:r>
              <a:rPr lang="en-US" sz="2200" i="1" dirty="0">
                <a:solidFill>
                  <a:srgbClr val="000000"/>
                </a:solidFill>
                <a:cs typeface="Times New Roman" panose="02020603050405020304" pitchFamily="18" charset="0"/>
              </a:rPr>
              <a:t>root </a:t>
            </a:r>
            <a:r>
              <a:rPr lang="en-US" sz="2200" dirty="0">
                <a:solidFill>
                  <a:srgbClr val="000000"/>
                </a:solidFill>
                <a:cs typeface="Times New Roman" panose="02020603050405020304" pitchFamily="18" charset="0"/>
              </a:rPr>
              <a:t>(ROOT-0, carried-2) </a:t>
            </a:r>
          </a:p>
          <a:p>
            <a:r>
              <a:rPr lang="en-US" sz="2200" i="1" dirty="0">
                <a:solidFill>
                  <a:srgbClr val="000000"/>
                </a:solidFill>
                <a:cs typeface="Times New Roman" panose="02020603050405020304" pitchFamily="18" charset="0"/>
              </a:rPr>
              <a:t>compound:prt </a:t>
            </a:r>
            <a:r>
              <a:rPr lang="en-US" sz="2200" dirty="0">
                <a:solidFill>
                  <a:srgbClr val="000000"/>
                </a:solidFill>
                <a:cs typeface="Times New Roman" panose="02020603050405020304" pitchFamily="18" charset="0"/>
              </a:rPr>
              <a:t>(carried-2, out-3)</a:t>
            </a:r>
          </a:p>
          <a:p>
            <a:r>
              <a:rPr lang="en-US" sz="2200" i="1" dirty="0">
                <a:solidFill>
                  <a:srgbClr val="000000"/>
                </a:solidFill>
                <a:cs typeface="Times New Roman" panose="02020603050405020304" pitchFamily="18" charset="0"/>
              </a:rPr>
              <a:t>det </a:t>
            </a:r>
            <a:r>
              <a:rPr lang="en-US" sz="2200" dirty="0">
                <a:solidFill>
                  <a:srgbClr val="000000"/>
                </a:solidFill>
                <a:cs typeface="Times New Roman" panose="02020603050405020304" pitchFamily="18" charset="0"/>
              </a:rPr>
              <a:t>(program-6, the-4) </a:t>
            </a:r>
          </a:p>
          <a:p>
            <a:r>
              <a:rPr lang="en-US" sz="2200" i="1" dirty="0">
                <a:solidFill>
                  <a:srgbClr val="000000"/>
                </a:solidFill>
                <a:cs typeface="Times New Roman" panose="02020603050405020304" pitchFamily="18" charset="0"/>
              </a:rPr>
              <a:t>compound </a:t>
            </a:r>
            <a:r>
              <a:rPr lang="en-US" sz="2200" dirty="0">
                <a:solidFill>
                  <a:srgbClr val="000000"/>
                </a:solidFill>
                <a:cs typeface="Times New Roman" panose="02020603050405020304" pitchFamily="18" charset="0"/>
              </a:rPr>
              <a:t>(program-6, Apollo-5)</a:t>
            </a:r>
          </a:p>
          <a:p>
            <a:r>
              <a:rPr lang="en-US" sz="2200" i="1" dirty="0">
                <a:solidFill>
                  <a:srgbClr val="000000"/>
                </a:solidFill>
                <a:cs typeface="Times New Roman" panose="02020603050405020304" pitchFamily="18" charset="0"/>
              </a:rPr>
              <a:t>dobj </a:t>
            </a:r>
            <a:r>
              <a:rPr lang="en-US" sz="2200" dirty="0">
                <a:solidFill>
                  <a:srgbClr val="000000"/>
                </a:solidFill>
                <a:cs typeface="Times New Roman" panose="02020603050405020304" pitchFamily="18" charset="0"/>
              </a:rPr>
              <a:t>(carried-2, program-6) </a:t>
            </a:r>
          </a:p>
        </p:txBody>
      </p:sp>
      <p:pic>
        <p:nvPicPr>
          <p:cNvPr id="6" name="Picture 5">
            <a:extLst>
              <a:ext uri="{FF2B5EF4-FFF2-40B4-BE49-F238E27FC236}">
                <a16:creationId xmlns:a16="http://schemas.microsoft.com/office/drawing/2014/main" id="{808CC588-10DD-4217-894A-15B4B1AE38EB}"/>
              </a:ext>
            </a:extLst>
          </p:cNvPr>
          <p:cNvPicPr>
            <a:picLocks noChangeAspect="1"/>
          </p:cNvPicPr>
          <p:nvPr/>
        </p:nvPicPr>
        <p:blipFill>
          <a:blip r:embed="rId2"/>
          <a:stretch>
            <a:fillRect/>
          </a:stretch>
        </p:blipFill>
        <p:spPr>
          <a:xfrm>
            <a:off x="7543471" y="1644781"/>
            <a:ext cx="3932911" cy="4919846"/>
          </a:xfrm>
          <a:prstGeom prst="rect">
            <a:avLst/>
          </a:prstGeom>
        </p:spPr>
      </p:pic>
    </p:spTree>
    <p:extLst>
      <p:ext uri="{BB962C8B-B14F-4D97-AF65-F5344CB8AC3E}">
        <p14:creationId xmlns:p14="http://schemas.microsoft.com/office/powerpoint/2010/main" val="312133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48489" y="332816"/>
            <a:ext cx="4895022" cy="646331"/>
          </a:xfrm>
          <a:prstGeom prst="rect">
            <a:avLst/>
          </a:prstGeom>
          <a:noFill/>
        </p:spPr>
        <p:txBody>
          <a:bodyPr wrap="square" rtlCol="0">
            <a:spAutoFit/>
          </a:bodyPr>
          <a:lstStyle/>
          <a:p>
            <a:pPr algn="ctr"/>
            <a:r>
              <a:rPr lang="en-US" sz="3600" dirty="0">
                <a:ln w="0"/>
                <a:solidFill>
                  <a:schemeClr val="bg1"/>
                </a:solidFill>
              </a:rPr>
              <a:t>Automated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37320" y="1866044"/>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Intelligent reasoning </a:t>
            </a:r>
            <a:r>
              <a:rPr lang="en-US" altLang="en-US" sz="2400" dirty="0"/>
              <a:t>by computers has been a goal of computer scientists ever since computers were first invented in the 1950s.</a:t>
            </a:r>
          </a:p>
          <a:p>
            <a:pPr marL="457200" indent="-457200" algn="just">
              <a:spcAft>
                <a:spcPts val="1200"/>
              </a:spcAft>
              <a:buFont typeface="Arial" panose="020B0604020202020204" pitchFamily="34" charset="0"/>
              <a:buChar char="•"/>
              <a:defRPr/>
            </a:pPr>
            <a:r>
              <a:rPr lang="en-US" altLang="en-US" sz="2400" dirty="0"/>
              <a:t>Decision making and the ability to reason are important attributes of human intelligence</a:t>
            </a:r>
          </a:p>
          <a:p>
            <a:pPr marL="457200" indent="-457200" algn="just">
              <a:spcAft>
                <a:spcPts val="1200"/>
              </a:spcAft>
              <a:buFont typeface="Arial" panose="020B0604020202020204" pitchFamily="34" charset="0"/>
              <a:buChar char="•"/>
              <a:defRPr/>
            </a:pPr>
            <a:r>
              <a:rPr lang="en-US" altLang="en-US" sz="2400" dirty="0"/>
              <a:t>Machines possessing artificial intelligence need to be able to reason and act according to the changing environment.</a:t>
            </a:r>
          </a:p>
          <a:p>
            <a:pPr marL="457200" indent="-457200" algn="just">
              <a:spcAft>
                <a:spcPts val="1200"/>
              </a:spcAft>
              <a:buFont typeface="Arial" panose="020B0604020202020204" pitchFamily="34" charset="0"/>
              <a:buChar char="•"/>
              <a:defRPr/>
            </a:pPr>
            <a:r>
              <a:rPr lang="en-US" altLang="en-US" sz="2400" dirty="0">
                <a:solidFill>
                  <a:srgbClr val="FF0000"/>
                </a:solidFill>
              </a:rPr>
              <a:t>Understanding</a:t>
            </a:r>
            <a:r>
              <a:rPr lang="en-US" altLang="en-US" sz="2400" dirty="0"/>
              <a:t> the environment and its abilities to interact with the environment thus plays a vital role when building intelligent machines</a:t>
            </a:r>
          </a:p>
          <a:p>
            <a:pPr marL="457200" indent="-457200" algn="just">
              <a:buFont typeface="Arial" panose="020B0604020202020204" pitchFamily="34" charset="0"/>
              <a:buChar char="•"/>
              <a:defRPr/>
            </a:pPr>
            <a:r>
              <a:rPr lang="en-US" altLang="en-US" sz="2400" dirty="0">
                <a:solidFill>
                  <a:srgbClr val="FF0000"/>
                </a:solidFill>
              </a:rPr>
              <a:t>Automated reasoning and representation</a:t>
            </a:r>
            <a:r>
              <a:rPr lang="en-US" altLang="en-US" sz="2400" dirty="0"/>
              <a:t> of information are important fields that lie at the intersection on computer science, formal logic and philosophy.</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sp>
        <p:nvSpPr>
          <p:cNvPr id="8" name="Rectangle 7">
            <a:extLst>
              <a:ext uri="{FF2B5EF4-FFF2-40B4-BE49-F238E27FC236}">
                <a16:creationId xmlns:a16="http://schemas.microsoft.com/office/drawing/2014/main" id="{6E18124A-6842-49AF-92DD-36C0EAF9D2D4}"/>
              </a:ext>
            </a:extLst>
          </p:cNvPr>
          <p:cNvSpPr/>
          <p:nvPr/>
        </p:nvSpPr>
        <p:spPr>
          <a:xfrm>
            <a:off x="590376" y="1644781"/>
            <a:ext cx="9812581" cy="2246769"/>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The previous example only had a singular event triggered by the verb and its particle “</a:t>
            </a:r>
            <a:r>
              <a:rPr lang="en-US" sz="2400" dirty="0">
                <a:solidFill>
                  <a:srgbClr val="FF0000"/>
                </a:solidFill>
              </a:rPr>
              <a:t>carried out</a:t>
            </a:r>
            <a:r>
              <a:rPr lang="en-US" sz="2400" dirty="0">
                <a:solidFill>
                  <a:srgbClr val="000000"/>
                </a:solidFill>
              </a:rPr>
              <a:t>”</a:t>
            </a:r>
          </a:p>
          <a:p>
            <a:pPr marL="342900" indent="-342900">
              <a:spcAft>
                <a:spcPts val="1200"/>
              </a:spcAft>
              <a:buFont typeface="Arial" panose="020B0604020202020204" pitchFamily="34" charset="0"/>
              <a:buChar char="•"/>
            </a:pPr>
            <a:r>
              <a:rPr lang="en-US" sz="2400" dirty="0">
                <a:solidFill>
                  <a:srgbClr val="000000"/>
                </a:solidFill>
              </a:rPr>
              <a:t>So the graph only represented a </a:t>
            </a:r>
            <a:r>
              <a:rPr lang="en-US" sz="2400" dirty="0">
                <a:solidFill>
                  <a:srgbClr val="FF0000"/>
                </a:solidFill>
              </a:rPr>
              <a:t>single event.</a:t>
            </a:r>
          </a:p>
          <a:p>
            <a:pPr marL="342900" indent="-342900">
              <a:spcAft>
                <a:spcPts val="1200"/>
              </a:spcAft>
              <a:buFont typeface="Arial" panose="020B0604020202020204" pitchFamily="34" charset="0"/>
              <a:buChar char="•"/>
            </a:pPr>
            <a:r>
              <a:rPr lang="en-US" sz="2400" dirty="0"/>
              <a:t>Let us take a more complicated example to see how various events are interacting with each other</a:t>
            </a:r>
            <a:r>
              <a:rPr lang="en-US" dirty="0"/>
              <a:t> </a:t>
            </a:r>
            <a:endParaRPr lang="en-US" sz="2400" dirty="0"/>
          </a:p>
        </p:txBody>
      </p:sp>
      <p:sp>
        <p:nvSpPr>
          <p:cNvPr id="9" name="TextBox 8">
            <a:extLst>
              <a:ext uri="{FF2B5EF4-FFF2-40B4-BE49-F238E27FC236}">
                <a16:creationId xmlns:a16="http://schemas.microsoft.com/office/drawing/2014/main" id="{1034E27A-0EE1-4122-86F5-F7C13FF79508}"/>
              </a:ext>
            </a:extLst>
          </p:cNvPr>
          <p:cNvSpPr txBox="1"/>
          <p:nvPr/>
        </p:nvSpPr>
        <p:spPr>
          <a:xfrm>
            <a:off x="715617" y="4224366"/>
            <a:ext cx="9812581" cy="1723549"/>
          </a:xfrm>
          <a:prstGeom prst="rect">
            <a:avLst/>
          </a:prstGeom>
          <a:noFill/>
        </p:spPr>
        <p:txBody>
          <a:bodyPr wrap="square" rtlCol="0">
            <a:spAutoFit/>
          </a:bodyPr>
          <a:lstStyle/>
          <a:p>
            <a:pPr>
              <a:spcAft>
                <a:spcPts val="1200"/>
              </a:spcAft>
            </a:pPr>
            <a:r>
              <a:rPr lang="en-US" sz="2400" i="1" dirty="0"/>
              <a:t>Example</a:t>
            </a:r>
            <a:r>
              <a:rPr lang="en-US" sz="2400" dirty="0"/>
              <a:t>:</a:t>
            </a:r>
          </a:p>
          <a:p>
            <a:pPr algn="just">
              <a:spcAft>
                <a:spcPts val="1200"/>
              </a:spcAft>
            </a:pPr>
            <a:r>
              <a:rPr lang="en-US" sz="2400" dirty="0"/>
              <a:t>“</a:t>
            </a:r>
            <a:r>
              <a:rPr lang="en-US" sz="2400" dirty="0" err="1"/>
              <a:t>Miitomo</a:t>
            </a:r>
            <a:r>
              <a:rPr lang="en-US" sz="2400" dirty="0"/>
              <a:t>, which Nintendo introduced globally in 2016, features the company's, </a:t>
            </a:r>
            <a:r>
              <a:rPr lang="en-US" sz="2400" dirty="0" err="1"/>
              <a:t>Mii</a:t>
            </a:r>
            <a:r>
              <a:rPr lang="en-US" sz="2400" dirty="0"/>
              <a:t>, avatar-system and lets the users communicate by exchanging personal information such as favorite movies.”</a:t>
            </a:r>
          </a:p>
        </p:txBody>
      </p:sp>
    </p:spTree>
    <p:extLst>
      <p:ext uri="{BB962C8B-B14F-4D97-AF65-F5344CB8AC3E}">
        <p14:creationId xmlns:p14="http://schemas.microsoft.com/office/powerpoint/2010/main" val="1216220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pic>
        <p:nvPicPr>
          <p:cNvPr id="7" name="Picture 6">
            <a:extLst>
              <a:ext uri="{FF2B5EF4-FFF2-40B4-BE49-F238E27FC236}">
                <a16:creationId xmlns:a16="http://schemas.microsoft.com/office/drawing/2014/main" id="{6FFA4722-193D-4918-9007-7688C46645A7}"/>
              </a:ext>
            </a:extLst>
          </p:cNvPr>
          <p:cNvPicPr>
            <a:picLocks noChangeAspect="1"/>
          </p:cNvPicPr>
          <p:nvPr/>
        </p:nvPicPr>
        <p:blipFill>
          <a:blip r:embed="rId2"/>
          <a:stretch>
            <a:fillRect/>
          </a:stretch>
        </p:blipFill>
        <p:spPr>
          <a:xfrm>
            <a:off x="4244452" y="1373518"/>
            <a:ext cx="7947548" cy="5273628"/>
          </a:xfrm>
          <a:prstGeom prst="rect">
            <a:avLst/>
          </a:prstGeom>
        </p:spPr>
      </p:pic>
      <p:sp>
        <p:nvSpPr>
          <p:cNvPr id="6" name="TextBox 5">
            <a:extLst>
              <a:ext uri="{FF2B5EF4-FFF2-40B4-BE49-F238E27FC236}">
                <a16:creationId xmlns:a16="http://schemas.microsoft.com/office/drawing/2014/main" id="{A2E2220C-4C62-4848-95CC-9A00C82E679F}"/>
              </a:ext>
            </a:extLst>
          </p:cNvPr>
          <p:cNvSpPr txBox="1"/>
          <p:nvPr/>
        </p:nvSpPr>
        <p:spPr>
          <a:xfrm>
            <a:off x="225288" y="1467914"/>
            <a:ext cx="3180522" cy="2462213"/>
          </a:xfrm>
          <a:prstGeom prst="rect">
            <a:avLst/>
          </a:prstGeom>
          <a:noFill/>
        </p:spPr>
        <p:txBody>
          <a:bodyPr wrap="square" rtlCol="0">
            <a:spAutoFit/>
          </a:bodyPr>
          <a:lstStyle/>
          <a:p>
            <a:pPr>
              <a:spcAft>
                <a:spcPts val="1200"/>
              </a:spcAft>
            </a:pPr>
            <a:r>
              <a:rPr lang="en-US" sz="2400" i="1" dirty="0"/>
              <a:t>Event Region Triggers</a:t>
            </a:r>
            <a:r>
              <a:rPr lang="en-US" sz="2400" dirty="0"/>
              <a:t>:</a:t>
            </a:r>
          </a:p>
          <a:p>
            <a:pPr indent="-457200">
              <a:buAutoNum type="arabicPeriod"/>
            </a:pPr>
            <a:r>
              <a:rPr lang="en-US" sz="2400" dirty="0">
                <a:solidFill>
                  <a:schemeClr val="accent1">
                    <a:lumMod val="50000"/>
                  </a:schemeClr>
                </a:solidFill>
              </a:rPr>
              <a:t>Feature   (</a:t>
            </a:r>
            <a:r>
              <a:rPr lang="en-US" sz="2400" i="1" dirty="0">
                <a:solidFill>
                  <a:schemeClr val="accent1">
                    <a:lumMod val="50000"/>
                  </a:schemeClr>
                </a:solidFill>
              </a:rPr>
              <a:t>root</a:t>
            </a:r>
            <a:r>
              <a:rPr lang="en-US" sz="2400" dirty="0">
                <a:solidFill>
                  <a:schemeClr val="accent1">
                    <a:lumMod val="50000"/>
                  </a:schemeClr>
                </a:solidFill>
              </a:rPr>
              <a:t>)</a:t>
            </a:r>
          </a:p>
          <a:p>
            <a:pPr indent="-457200">
              <a:buAutoNum type="arabicPeriod"/>
            </a:pPr>
            <a:r>
              <a:rPr lang="en-US" sz="2400" dirty="0">
                <a:solidFill>
                  <a:schemeClr val="accent6">
                    <a:lumMod val="50000"/>
                  </a:schemeClr>
                </a:solidFill>
              </a:rPr>
              <a:t>Introduce</a:t>
            </a:r>
          </a:p>
          <a:p>
            <a:pPr indent="-457200">
              <a:buAutoNum type="arabicPeriod"/>
            </a:pPr>
            <a:r>
              <a:rPr lang="en-US" sz="2400" dirty="0">
                <a:solidFill>
                  <a:schemeClr val="accent2">
                    <a:lumMod val="75000"/>
                  </a:schemeClr>
                </a:solidFill>
              </a:rPr>
              <a:t>Let</a:t>
            </a:r>
          </a:p>
          <a:p>
            <a:pPr indent="-457200">
              <a:buAutoNum type="arabicPeriod"/>
            </a:pPr>
            <a:r>
              <a:rPr lang="en-US" sz="2400" dirty="0">
                <a:solidFill>
                  <a:schemeClr val="accent4">
                    <a:lumMod val="50000"/>
                  </a:schemeClr>
                </a:solidFill>
              </a:rPr>
              <a:t>Communicate</a:t>
            </a:r>
          </a:p>
          <a:p>
            <a:pPr indent="-457200">
              <a:buAutoNum type="arabicPeriod"/>
            </a:pPr>
            <a:r>
              <a:rPr lang="en-US" sz="2400" dirty="0">
                <a:solidFill>
                  <a:srgbClr val="7030A0"/>
                </a:solidFill>
              </a:rPr>
              <a:t>Exchange</a:t>
            </a:r>
          </a:p>
        </p:txBody>
      </p:sp>
      <p:sp>
        <p:nvSpPr>
          <p:cNvPr id="2" name="Oval 1">
            <a:extLst>
              <a:ext uri="{FF2B5EF4-FFF2-40B4-BE49-F238E27FC236}">
                <a16:creationId xmlns:a16="http://schemas.microsoft.com/office/drawing/2014/main" id="{D7B4CD0C-3950-4CDC-8167-05D220BE8308}"/>
              </a:ext>
            </a:extLst>
          </p:cNvPr>
          <p:cNvSpPr/>
          <p:nvPr/>
        </p:nvSpPr>
        <p:spPr>
          <a:xfrm>
            <a:off x="225288" y="4686273"/>
            <a:ext cx="1543054" cy="728665"/>
          </a:xfrm>
          <a:prstGeom prst="ellipse">
            <a:avLst/>
          </a:pr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VERB</a:t>
            </a:r>
          </a:p>
        </p:txBody>
      </p:sp>
      <p:sp>
        <p:nvSpPr>
          <p:cNvPr id="4" name="Diamond 3">
            <a:extLst>
              <a:ext uri="{FF2B5EF4-FFF2-40B4-BE49-F238E27FC236}">
                <a16:creationId xmlns:a16="http://schemas.microsoft.com/office/drawing/2014/main" id="{F347C154-5150-4D19-98FB-29E7CDCC7A7D}"/>
              </a:ext>
            </a:extLst>
          </p:cNvPr>
          <p:cNvSpPr/>
          <p:nvPr/>
        </p:nvSpPr>
        <p:spPr>
          <a:xfrm>
            <a:off x="2181921" y="4515729"/>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a:t>
            </a:r>
          </a:p>
        </p:txBody>
      </p:sp>
      <p:sp>
        <p:nvSpPr>
          <p:cNvPr id="9" name="TextBox 8">
            <a:extLst>
              <a:ext uri="{FF2B5EF4-FFF2-40B4-BE49-F238E27FC236}">
                <a16:creationId xmlns:a16="http://schemas.microsoft.com/office/drawing/2014/main" id="{5B56F43B-DA2D-4A11-A232-338165A912EA}"/>
              </a:ext>
            </a:extLst>
          </p:cNvPr>
          <p:cNvSpPr txBox="1"/>
          <p:nvPr/>
        </p:nvSpPr>
        <p:spPr>
          <a:xfrm>
            <a:off x="2181921" y="5851046"/>
            <a:ext cx="1394130" cy="640080"/>
          </a:xfrm>
          <a:prstGeom prst="rect">
            <a:avLst/>
          </a:prstGeom>
          <a:noFill/>
          <a:ln>
            <a:solidFill>
              <a:schemeClr val="tx1"/>
            </a:solidFill>
          </a:ln>
        </p:spPr>
        <p:txBody>
          <a:bodyPr wrap="square" rtlCol="0" anchor="ctr" anchorCtr="0">
            <a:spAutoFit/>
          </a:bodyPr>
          <a:lstStyle/>
          <a:p>
            <a:pPr algn="ctr"/>
            <a:r>
              <a:rPr lang="en-US" dirty="0"/>
              <a:t>OTHER</a:t>
            </a:r>
          </a:p>
        </p:txBody>
      </p:sp>
      <p:sp>
        <p:nvSpPr>
          <p:cNvPr id="10" name="Diamond 9">
            <a:extLst>
              <a:ext uri="{FF2B5EF4-FFF2-40B4-BE49-F238E27FC236}">
                <a16:creationId xmlns:a16="http://schemas.microsoft.com/office/drawing/2014/main" id="{501FBCE2-4D87-4C41-A9D9-A900794D66BD}"/>
              </a:ext>
            </a:extLst>
          </p:cNvPr>
          <p:cNvSpPr/>
          <p:nvPr/>
        </p:nvSpPr>
        <p:spPr>
          <a:xfrm>
            <a:off x="299750" y="5585484"/>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CONJ</a:t>
            </a:r>
          </a:p>
        </p:txBody>
      </p:sp>
    </p:spTree>
    <p:extLst>
      <p:ext uri="{BB962C8B-B14F-4D97-AF65-F5344CB8AC3E}">
        <p14:creationId xmlns:p14="http://schemas.microsoft.com/office/powerpoint/2010/main" val="326253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Predicate Generation</a:t>
            </a:r>
          </a:p>
        </p:txBody>
      </p:sp>
      <p:sp>
        <p:nvSpPr>
          <p:cNvPr id="8" name="Rectangle 7">
            <a:extLst>
              <a:ext uri="{FF2B5EF4-FFF2-40B4-BE49-F238E27FC236}">
                <a16:creationId xmlns:a16="http://schemas.microsoft.com/office/drawing/2014/main" id="{6E18124A-6842-49AF-92DD-36C0EAF9D2D4}"/>
              </a:ext>
            </a:extLst>
          </p:cNvPr>
          <p:cNvSpPr/>
          <p:nvPr/>
        </p:nvSpPr>
        <p:spPr>
          <a:xfrm>
            <a:off x="4312089" y="1644781"/>
            <a:ext cx="3567822" cy="584775"/>
          </a:xfrm>
          <a:prstGeom prst="rect">
            <a:avLst/>
          </a:prstGeom>
        </p:spPr>
        <p:txBody>
          <a:bodyPr wrap="square">
            <a:spAutoFit/>
          </a:bodyPr>
          <a:lstStyle/>
          <a:p>
            <a:pPr>
              <a:spcAft>
                <a:spcPts val="1200"/>
              </a:spcAft>
            </a:pPr>
            <a:r>
              <a:rPr lang="en-US" sz="3200" i="1" dirty="0">
                <a:solidFill>
                  <a:srgbClr val="000000"/>
                </a:solidFill>
              </a:rPr>
              <a:t>Types of Predicates</a:t>
            </a:r>
            <a:endParaRPr lang="en-US" sz="3200" i="1" dirty="0"/>
          </a:p>
        </p:txBody>
      </p:sp>
      <p:sp>
        <p:nvSpPr>
          <p:cNvPr id="6" name="Rectangle 5">
            <a:extLst>
              <a:ext uri="{FF2B5EF4-FFF2-40B4-BE49-F238E27FC236}">
                <a16:creationId xmlns:a16="http://schemas.microsoft.com/office/drawing/2014/main" id="{55C72A3A-F5B3-49EE-AD37-C3CF9BA66A77}"/>
              </a:ext>
            </a:extLst>
          </p:cNvPr>
          <p:cNvSpPr/>
          <p:nvPr/>
        </p:nvSpPr>
        <p:spPr>
          <a:xfrm>
            <a:off x="1417983" y="2474309"/>
            <a:ext cx="9819860" cy="3941656"/>
          </a:xfrm>
          <a:prstGeom prst="rect">
            <a:avLst/>
          </a:prstGeom>
        </p:spPr>
        <p:txBody>
          <a:bodyPr wrap="square" numCol="2">
            <a:spAutoFit/>
          </a:bodyPr>
          <a:lstStyle/>
          <a:p>
            <a:pPr marL="514350" indent="-514350">
              <a:lnSpc>
                <a:spcPct val="150000"/>
              </a:lnSpc>
              <a:buAutoNum type="arabicPeriod"/>
            </a:pPr>
            <a:r>
              <a:rPr lang="en-US" sz="2800" i="1" dirty="0">
                <a:solidFill>
                  <a:srgbClr val="000000"/>
                </a:solidFill>
              </a:rPr>
              <a:t>Event Predicate</a:t>
            </a:r>
          </a:p>
          <a:p>
            <a:pPr marL="514350" indent="-514350">
              <a:lnSpc>
                <a:spcPct val="150000"/>
              </a:lnSpc>
              <a:buAutoNum type="arabicPeriod"/>
            </a:pPr>
            <a:r>
              <a:rPr lang="en-US" sz="2800" i="1" dirty="0">
                <a:solidFill>
                  <a:srgbClr val="000000"/>
                </a:solidFill>
              </a:rPr>
              <a:t>Property Predicate</a:t>
            </a:r>
          </a:p>
          <a:p>
            <a:pPr marL="514350" indent="-514350">
              <a:lnSpc>
                <a:spcPct val="150000"/>
              </a:lnSpc>
              <a:buAutoNum type="arabicPeriod"/>
            </a:pPr>
            <a:r>
              <a:rPr lang="en-US" sz="2800" i="1" dirty="0"/>
              <a:t>Modifier Predicate</a:t>
            </a:r>
          </a:p>
          <a:p>
            <a:pPr marL="514350" indent="-514350">
              <a:lnSpc>
                <a:spcPct val="150000"/>
              </a:lnSpc>
              <a:buAutoNum type="arabicPeriod"/>
            </a:pPr>
            <a:r>
              <a:rPr lang="en-US" sz="2800" i="1" dirty="0"/>
              <a:t>Possessive Predicate</a:t>
            </a:r>
          </a:p>
          <a:p>
            <a:pPr marL="514350" indent="-514350">
              <a:lnSpc>
                <a:spcPct val="150000"/>
              </a:lnSpc>
              <a:buAutoNum type="arabicPeriod"/>
            </a:pPr>
            <a:endParaRPr lang="en-US" sz="2800" i="1" dirty="0"/>
          </a:p>
          <a:p>
            <a:pPr marL="514350" indent="-514350">
              <a:lnSpc>
                <a:spcPct val="150000"/>
              </a:lnSpc>
              <a:buAutoNum type="arabicPeriod"/>
            </a:pPr>
            <a:endParaRPr lang="en-US" sz="2800" i="1" dirty="0"/>
          </a:p>
          <a:p>
            <a:pPr marL="514350" indent="-514350">
              <a:lnSpc>
                <a:spcPct val="150000"/>
              </a:lnSpc>
              <a:buAutoNum type="arabicPeriod"/>
            </a:pPr>
            <a:r>
              <a:rPr lang="en-US" sz="2800" i="1" dirty="0"/>
              <a:t>Instance Predicate</a:t>
            </a:r>
          </a:p>
          <a:p>
            <a:pPr marL="514350" indent="-514350">
              <a:lnSpc>
                <a:spcPct val="150000"/>
              </a:lnSpc>
              <a:buAutoNum type="arabicPeriod"/>
            </a:pPr>
            <a:r>
              <a:rPr lang="en-US" sz="2800" i="1" dirty="0"/>
              <a:t>Relation Predicate</a:t>
            </a:r>
          </a:p>
          <a:p>
            <a:pPr marL="514350" indent="-514350">
              <a:lnSpc>
                <a:spcPct val="150000"/>
              </a:lnSpc>
              <a:buAutoNum type="arabicPeriod"/>
            </a:pPr>
            <a:r>
              <a:rPr lang="en-US" sz="2800" i="1" dirty="0"/>
              <a:t>Named Entity Predicates</a:t>
            </a:r>
          </a:p>
          <a:p>
            <a:pPr marL="514350" indent="-514350">
              <a:lnSpc>
                <a:spcPct val="150000"/>
              </a:lnSpc>
              <a:buAutoNum type="arabicPeriod"/>
            </a:pPr>
            <a:r>
              <a:rPr lang="en-US" sz="2800" i="1" dirty="0"/>
              <a:t>Special Predicates</a:t>
            </a:r>
          </a:p>
        </p:txBody>
      </p:sp>
    </p:spTree>
    <p:extLst>
      <p:ext uri="{BB962C8B-B14F-4D97-AF65-F5344CB8AC3E}">
        <p14:creationId xmlns:p14="http://schemas.microsoft.com/office/powerpoint/2010/main" val="3420299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4" name="Rectangle 3">
            <a:extLst>
              <a:ext uri="{FF2B5EF4-FFF2-40B4-BE49-F238E27FC236}">
                <a16:creationId xmlns:a16="http://schemas.microsoft.com/office/drawing/2014/main" id="{526407FB-C717-4D8E-95C6-2604BEABDC60}"/>
              </a:ext>
            </a:extLst>
          </p:cNvPr>
          <p:cNvSpPr/>
          <p:nvPr/>
        </p:nvSpPr>
        <p:spPr>
          <a:xfrm>
            <a:off x="590376" y="1644781"/>
            <a:ext cx="7609053"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Event predicate </a:t>
            </a:r>
            <a:r>
              <a:rPr lang="en-US" sz="2400" dirty="0">
                <a:solidFill>
                  <a:srgbClr val="FF0000"/>
                </a:solidFill>
              </a:rPr>
              <a:t>marks events</a:t>
            </a:r>
            <a:r>
              <a:rPr lang="en-US" sz="2400" dirty="0">
                <a:solidFill>
                  <a:srgbClr val="000000"/>
                </a:solidFill>
              </a:rPr>
              <a:t> that happen in a sentence</a:t>
            </a:r>
          </a:p>
        </p:txBody>
      </p:sp>
      <p:sp>
        <p:nvSpPr>
          <p:cNvPr id="6" name="Rectangle 5">
            <a:extLst>
              <a:ext uri="{FF2B5EF4-FFF2-40B4-BE49-F238E27FC236}">
                <a16:creationId xmlns:a16="http://schemas.microsoft.com/office/drawing/2014/main" id="{35377768-2209-422B-BF4A-D14C57F42613}"/>
              </a:ext>
            </a:extLst>
          </p:cNvPr>
          <p:cNvSpPr/>
          <p:nvPr/>
        </p:nvSpPr>
        <p:spPr>
          <a:xfrm>
            <a:off x="590375" y="2114584"/>
            <a:ext cx="7609053"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event </a:t>
            </a:r>
            <a:r>
              <a:rPr lang="en-US" sz="2200" dirty="0">
                <a:solidFill>
                  <a:schemeClr val="accent1">
                    <a:lumMod val="50000"/>
                  </a:schemeClr>
                </a:solidFill>
              </a:rPr>
              <a:t>(</a:t>
            </a:r>
            <a:r>
              <a:rPr lang="en-US" sz="2200" i="1" dirty="0">
                <a:solidFill>
                  <a:schemeClr val="accent1">
                    <a:lumMod val="50000"/>
                  </a:schemeClr>
                </a:solidFill>
              </a:rPr>
              <a:t>event_id</a:t>
            </a:r>
            <a:r>
              <a:rPr lang="en-US" sz="2200" dirty="0">
                <a:solidFill>
                  <a:schemeClr val="accent1">
                    <a:lumMod val="50000"/>
                  </a:schemeClr>
                </a:solidFill>
              </a:rPr>
              <a:t>, </a:t>
            </a:r>
            <a:r>
              <a:rPr lang="en-US" sz="2200" i="1" dirty="0">
                <a:solidFill>
                  <a:schemeClr val="accent1">
                    <a:lumMod val="50000"/>
                  </a:schemeClr>
                </a:solidFill>
              </a:rPr>
              <a:t>trigger_verb</a:t>
            </a:r>
            <a:r>
              <a:rPr lang="en-US" sz="2200" dirty="0">
                <a:solidFill>
                  <a:schemeClr val="accent1">
                    <a:lumMod val="50000"/>
                  </a:schemeClr>
                </a:solidFill>
              </a:rPr>
              <a:t>, </a:t>
            </a:r>
            <a:r>
              <a:rPr lang="en-US" sz="2200" i="1" dirty="0">
                <a:solidFill>
                  <a:schemeClr val="accent1">
                    <a:lumMod val="50000"/>
                  </a:schemeClr>
                </a:solidFill>
              </a:rPr>
              <a:t>actor</a:t>
            </a:r>
            <a:r>
              <a:rPr lang="en-US" sz="2200" dirty="0">
                <a:solidFill>
                  <a:schemeClr val="accent1">
                    <a:lumMod val="50000"/>
                  </a:schemeClr>
                </a:solidFill>
              </a:rPr>
              <a:t>, </a:t>
            </a:r>
            <a:r>
              <a:rPr lang="en-US" sz="2200" i="1" dirty="0">
                <a:solidFill>
                  <a:schemeClr val="accent1">
                    <a:lumMod val="50000"/>
                  </a:schemeClr>
                </a:solidFill>
              </a:rPr>
              <a:t>participant</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2" name="Rectangle 1">
            <a:extLst>
              <a:ext uri="{FF2B5EF4-FFF2-40B4-BE49-F238E27FC236}">
                <a16:creationId xmlns:a16="http://schemas.microsoft.com/office/drawing/2014/main" id="{0F2A7077-E589-4BA5-AC71-C9B5FC042FA3}"/>
              </a:ext>
            </a:extLst>
          </p:cNvPr>
          <p:cNvSpPr/>
          <p:nvPr/>
        </p:nvSpPr>
        <p:spPr>
          <a:xfrm>
            <a:off x="848138" y="3336234"/>
            <a:ext cx="10548731" cy="3139321"/>
          </a:xfrm>
          <a:prstGeom prst="rect">
            <a:avLst/>
          </a:prstGeom>
        </p:spPr>
        <p:txBody>
          <a:bodyPr wrap="square">
            <a:spAutoFit/>
          </a:bodyPr>
          <a:lstStyle/>
          <a:p>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t>
            </a:r>
            <a:r>
              <a:rPr lang="en-US" sz="2200" dirty="0" err="1">
                <a:solidFill>
                  <a:srgbClr val="000000"/>
                </a:solidFill>
                <a:latin typeface="Times New Roman" panose="02020603050405020304" pitchFamily="18" charset="0"/>
              </a:rPr>
              <a:t>American_Football_Conference's</a:t>
            </a:r>
            <a:r>
              <a:rPr lang="en-US" sz="2200" dirty="0">
                <a:solidFill>
                  <a:srgbClr val="000000"/>
                </a:solidFill>
                <a:latin typeface="Times New Roman" panose="02020603050405020304" pitchFamily="18" charset="0"/>
              </a:rPr>
              <a:t> (AFC) team, </a:t>
            </a:r>
            <a:r>
              <a:rPr lang="en-US" sz="2200" dirty="0" err="1">
                <a:solidFill>
                  <a:srgbClr val="000000"/>
                </a:solidFill>
                <a:latin typeface="Times New Roman" panose="02020603050405020304" pitchFamily="18" charset="0"/>
              </a:rPr>
              <a:t>Denver_Broncos</a:t>
            </a:r>
            <a:r>
              <a:rPr lang="en-US" sz="2200" dirty="0">
                <a:solidFill>
                  <a:srgbClr val="000000"/>
                </a:solidFill>
                <a:latin typeface="Times New Roman" panose="02020603050405020304" pitchFamily="18" charset="0"/>
              </a:rPr>
              <a:t>, </a:t>
            </a:r>
            <a:r>
              <a:rPr lang="en-US" sz="2200" dirty="0">
                <a:solidFill>
                  <a:srgbClr val="FF0000"/>
                </a:solidFill>
                <a:latin typeface="Times New Roman" panose="02020603050405020304" pitchFamily="18" charset="0"/>
              </a:rPr>
              <a:t>defeated</a:t>
            </a:r>
            <a:r>
              <a:rPr lang="en-US" sz="2200" dirty="0">
                <a:solidFill>
                  <a:srgbClr val="000000"/>
                </a:solidFill>
                <a:latin typeface="Times New Roman" panose="02020603050405020304" pitchFamily="18" charset="0"/>
              </a:rPr>
              <a:t> the </a:t>
            </a:r>
            <a:r>
              <a:rPr lang="en-US" sz="2200" dirty="0" err="1">
                <a:solidFill>
                  <a:srgbClr val="000000"/>
                </a:solidFill>
                <a:latin typeface="Times New Roman" panose="02020603050405020304" pitchFamily="18" charset="0"/>
              </a:rPr>
              <a:t>National_Football_Conference's</a:t>
            </a:r>
            <a:r>
              <a:rPr lang="en-US" sz="2200" dirty="0">
                <a:solidFill>
                  <a:srgbClr val="000000"/>
                </a:solidFill>
                <a:latin typeface="Times New Roman" panose="02020603050405020304" pitchFamily="18" charset="0"/>
              </a:rPr>
              <a:t> (NFC) team, </a:t>
            </a:r>
            <a:r>
              <a:rPr lang="en-US" sz="2200" dirty="0" err="1">
                <a:solidFill>
                  <a:srgbClr val="000000"/>
                </a:solidFill>
                <a:latin typeface="Times New Roman" panose="02020603050405020304" pitchFamily="18" charset="0"/>
              </a:rPr>
              <a:t>Carolina_Panthers</a:t>
            </a:r>
            <a:r>
              <a:rPr lang="en-US" sz="2200" dirty="0">
                <a:solidFill>
                  <a:srgbClr val="000000"/>
                </a:solidFill>
                <a:latin typeface="Times New Roman" panose="02020603050405020304" pitchFamily="18" charset="0"/>
              </a:rPr>
              <a:t>, by 24_10 to </a:t>
            </a:r>
            <a:r>
              <a:rPr lang="en-US" sz="2200" dirty="0">
                <a:solidFill>
                  <a:srgbClr val="FF0000"/>
                </a:solidFill>
                <a:latin typeface="Times New Roman" panose="02020603050405020304" pitchFamily="18" charset="0"/>
              </a:rPr>
              <a:t>earn</a:t>
            </a:r>
            <a:r>
              <a:rPr lang="en-US" sz="2200" dirty="0">
                <a:solidFill>
                  <a:srgbClr val="000000"/>
                </a:solidFill>
                <a:latin typeface="Times New Roman" panose="02020603050405020304" pitchFamily="18" charset="0"/>
              </a:rPr>
              <a:t> AFC’s third </a:t>
            </a:r>
            <a:r>
              <a:rPr lang="en-US" sz="2200" dirty="0" err="1">
                <a:solidFill>
                  <a:srgbClr val="000000"/>
                </a:solidFill>
                <a:latin typeface="Times New Roman" panose="02020603050405020304" pitchFamily="18" charset="0"/>
              </a:rPr>
              <a:t>Super_Bowl</a:t>
            </a:r>
            <a:r>
              <a:rPr lang="en-US" sz="2200" dirty="0">
                <a:solidFill>
                  <a:srgbClr val="000000"/>
                </a:solidFill>
                <a:latin typeface="Times New Roman" panose="02020603050405020304" pitchFamily="18" charset="0"/>
              </a:rPr>
              <a:t> title” </a:t>
            </a: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(1, defeat, denver_broncos, carolina_panthers) </a:t>
            </a:r>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[denver_broncos defeated carolina_panthers]</a:t>
            </a:r>
          </a:p>
          <a:p>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(2, earn, afc, title) </a:t>
            </a:r>
          </a:p>
          <a:p>
            <a:r>
              <a:rPr lang="en-US" sz="2200" i="1" dirty="0">
                <a:solidFill>
                  <a:schemeClr val="accent1">
                    <a:lumMod val="50000"/>
                  </a:schemeClr>
                </a:solidFill>
                <a:latin typeface="Times New Roman" panose="02020603050405020304" pitchFamily="18" charset="0"/>
              </a:rPr>
              <a:t>[afc earned title]</a:t>
            </a:r>
            <a:endParaRPr lang="en-US" sz="2200" i="1" dirty="0">
              <a:solidFill>
                <a:schemeClr val="accent1">
                  <a:lumMod val="50000"/>
                </a:schemeClr>
              </a:solidFill>
            </a:endParaRPr>
          </a:p>
        </p:txBody>
      </p:sp>
    </p:spTree>
    <p:extLst>
      <p:ext uri="{BB962C8B-B14F-4D97-AF65-F5344CB8AC3E}">
        <p14:creationId xmlns:p14="http://schemas.microsoft.com/office/powerpoint/2010/main" val="3585736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solidFill>
                  <a:schemeClr val="accent1">
                    <a:lumMod val="50000"/>
                  </a:schemeClr>
                </a:solidFill>
              </a:rPr>
              <a:t>event </a:t>
            </a:r>
            <a:r>
              <a:rPr lang="en-US" sz="2400" dirty="0">
                <a:solidFill>
                  <a:schemeClr val="accent1">
                    <a:lumMod val="50000"/>
                  </a:schemeClr>
                </a:solidFill>
              </a:rPr>
              <a:t>(</a:t>
            </a:r>
            <a:r>
              <a:rPr lang="en-US" sz="2400" i="1" dirty="0">
                <a:solidFill>
                  <a:schemeClr val="accent1">
                    <a:lumMod val="50000"/>
                  </a:schemeClr>
                </a:solidFill>
              </a:rPr>
              <a:t>event_id</a:t>
            </a:r>
            <a:r>
              <a:rPr lang="en-US" sz="2400" dirty="0">
                <a:solidFill>
                  <a:schemeClr val="accent1">
                    <a:lumMod val="50000"/>
                  </a:schemeClr>
                </a:solidFill>
              </a:rPr>
              <a:t>, </a:t>
            </a:r>
            <a:r>
              <a:rPr lang="en-US" sz="2400" i="1" dirty="0">
                <a:solidFill>
                  <a:schemeClr val="accent1">
                    <a:lumMod val="50000"/>
                  </a:schemeClr>
                </a:solidFill>
              </a:rPr>
              <a:t>trigger_verb</a:t>
            </a:r>
            <a:r>
              <a:rPr lang="en-US" sz="2400" dirty="0">
                <a:solidFill>
                  <a:schemeClr val="accent1">
                    <a:lumMod val="50000"/>
                  </a:schemeClr>
                </a:solidFill>
              </a:rPr>
              <a:t>, </a:t>
            </a:r>
            <a:r>
              <a:rPr lang="en-US" sz="2400" i="1" dirty="0">
                <a:solidFill>
                  <a:schemeClr val="accent1">
                    <a:lumMod val="50000"/>
                  </a:schemeClr>
                </a:solidFill>
              </a:rPr>
              <a:t>actor</a:t>
            </a:r>
            <a:r>
              <a:rPr lang="en-US" sz="2400" dirty="0">
                <a:solidFill>
                  <a:schemeClr val="accent1">
                    <a:lumMod val="50000"/>
                  </a:schemeClr>
                </a:solidFill>
              </a:rPr>
              <a:t>, </a:t>
            </a:r>
            <a:r>
              <a:rPr lang="en-US" sz="2400" i="1" dirty="0">
                <a:solidFill>
                  <a:schemeClr val="accent1">
                    <a:lumMod val="50000"/>
                  </a:schemeClr>
                </a:solidFill>
              </a:rPr>
              <a:t>participant</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events </a:t>
            </a:r>
            <a:r>
              <a:rPr lang="en-US" sz="2200" i="1" dirty="0">
                <a:solidFill>
                  <a:srgbClr val="000000"/>
                </a:solidFill>
              </a:rPr>
              <a:t>in a sentence or paragraph</a:t>
            </a:r>
          </a:p>
          <a:p>
            <a:pPr lvl="2"/>
            <a:r>
              <a:rPr lang="en-US" sz="2200" i="1" dirty="0">
                <a:solidFill>
                  <a:srgbClr val="000000"/>
                </a:solidFill>
              </a:rPr>
              <a:t>	      	  Used create event regions and differentiate between properties of events</a:t>
            </a:r>
          </a:p>
          <a:p>
            <a:pPr marL="914400" lvl="1" indent="-457200">
              <a:buAutoNum type="arabicPeriod"/>
            </a:pPr>
            <a:r>
              <a:rPr lang="en-US" sz="2200" i="1" dirty="0">
                <a:solidFill>
                  <a:srgbClr val="000000"/>
                </a:solidFill>
              </a:rPr>
              <a:t>trigger_verb 	: Represents the </a:t>
            </a:r>
            <a:r>
              <a:rPr lang="en-US" sz="2200" i="1" dirty="0">
                <a:solidFill>
                  <a:srgbClr val="FF0000"/>
                </a:solidFill>
              </a:rPr>
              <a:t>lemma</a:t>
            </a:r>
            <a:r>
              <a:rPr lang="en-US" sz="2200" i="1" dirty="0">
                <a:solidFill>
                  <a:srgbClr val="000000"/>
                </a:solidFill>
              </a:rPr>
              <a:t> of the trigger word</a:t>
            </a:r>
          </a:p>
          <a:p>
            <a:pPr marL="914400" lvl="1" indent="-457200">
              <a:buAutoNum type="arabicPeriod"/>
            </a:pPr>
            <a:r>
              <a:rPr lang="en-US" sz="2200" i="1" dirty="0">
                <a:solidFill>
                  <a:srgbClr val="000000"/>
                </a:solidFill>
              </a:rPr>
              <a:t>actor		: </a:t>
            </a:r>
            <a:r>
              <a:rPr lang="en-US" sz="2200" i="1" dirty="0">
                <a:solidFill>
                  <a:srgbClr val="FF0000"/>
                </a:solidFill>
              </a:rPr>
              <a:t>Subjects</a:t>
            </a:r>
            <a:r>
              <a:rPr lang="en-US" sz="2200" i="1" dirty="0">
                <a:solidFill>
                  <a:srgbClr val="000000"/>
                </a:solidFill>
              </a:rPr>
              <a:t> found to the trigger_verb. (default: null)</a:t>
            </a:r>
          </a:p>
          <a:p>
            <a:pPr lvl="6"/>
            <a:r>
              <a:rPr lang="en-US" sz="2200" i="1" dirty="0">
                <a:solidFill>
                  <a:srgbClr val="000000"/>
                </a:solidFill>
              </a:rPr>
              <a:t> Subjects can be found using dependencies like </a:t>
            </a:r>
            <a:r>
              <a:rPr lang="en-US" sz="2200" i="1" dirty="0">
                <a:solidFill>
                  <a:srgbClr val="C00000"/>
                </a:solidFill>
              </a:rPr>
              <a:t>nsubj</a:t>
            </a:r>
            <a:r>
              <a:rPr lang="en-US" sz="2200" i="1" dirty="0">
                <a:solidFill>
                  <a:srgbClr val="000000"/>
                </a:solidFill>
              </a:rPr>
              <a:t>, </a:t>
            </a:r>
            <a:r>
              <a:rPr lang="en-US" sz="2200" i="1" dirty="0">
                <a:solidFill>
                  <a:srgbClr val="C00000"/>
                </a:solidFill>
              </a:rPr>
              <a:t>nsubj:xsubj</a:t>
            </a:r>
          </a:p>
          <a:p>
            <a:pPr marL="914400" lvl="1" indent="-457200">
              <a:spcAft>
                <a:spcPts val="1200"/>
              </a:spcAft>
              <a:buAutoNum type="arabicPeriod"/>
            </a:pPr>
            <a:r>
              <a:rPr lang="en-US" sz="2200" i="1" dirty="0">
                <a:solidFill>
                  <a:srgbClr val="000000"/>
                </a:solidFill>
              </a:rPr>
              <a:t>participant  	: Can be obtained from the </a:t>
            </a:r>
            <a:r>
              <a:rPr lang="en-US" sz="2200" i="1" dirty="0">
                <a:solidFill>
                  <a:srgbClr val="C00000"/>
                </a:solidFill>
              </a:rPr>
              <a:t>dobj</a:t>
            </a:r>
            <a:r>
              <a:rPr lang="en-US" sz="2200" i="1" dirty="0">
                <a:solidFill>
                  <a:srgbClr val="000000"/>
                </a:solidFill>
              </a:rPr>
              <a:t> relation i.e. represents </a:t>
            </a:r>
            <a:r>
              <a:rPr lang="en-US" sz="2200" i="1" dirty="0">
                <a:solidFill>
                  <a:srgbClr val="FF0000"/>
                </a:solidFill>
              </a:rPr>
              <a:t>objects</a:t>
            </a:r>
            <a:r>
              <a:rPr lang="en-US" sz="2200" i="1" dirty="0">
                <a:solidFill>
                  <a:srgbClr val="000000"/>
                </a:solidFill>
              </a:rPr>
              <a:t> of the 			  trigger_verb (default: null)</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9377888" cy="1261884"/>
          </a:xfrm>
          <a:prstGeom prst="rect">
            <a:avLst/>
          </a:prstGeom>
        </p:spPr>
        <p:txBody>
          <a:bodyPr wrap="none">
            <a:spAutoFit/>
          </a:bodyPr>
          <a:lstStyle/>
          <a:p>
            <a:pPr marL="285750" indent="-285750">
              <a:spcAft>
                <a:spcPts val="1200"/>
              </a:spcAft>
              <a:buFont typeface="Arial" panose="020B0604020202020204" pitchFamily="34" charset="0"/>
              <a:buChar char="•"/>
            </a:pPr>
            <a:r>
              <a:rPr lang="en-US" sz="2200" dirty="0">
                <a:solidFill>
                  <a:srgbClr val="000000"/>
                </a:solidFill>
                <a:latin typeface="Times New Roman" panose="02020603050405020304" pitchFamily="18" charset="0"/>
              </a:rPr>
              <a:t>Modified events - Duplicate event predicates are created to give better answers</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	event (2, earn, afc, third_super_bowl_title) </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[afc earned their third super bowl title]</a:t>
            </a:r>
            <a:endParaRPr lang="en-US" sz="2200" dirty="0">
              <a:solidFill>
                <a:schemeClr val="accent1">
                  <a:lumMod val="50000"/>
                </a:schemeClr>
              </a:solidFill>
            </a:endParaRPr>
          </a:p>
        </p:txBody>
      </p:sp>
    </p:spTree>
    <p:extLst>
      <p:ext uri="{BB962C8B-B14F-4D97-AF65-F5344CB8AC3E}">
        <p14:creationId xmlns:p14="http://schemas.microsoft.com/office/powerpoint/2010/main" val="1458617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4" name="Rectangle 3">
            <a:extLst>
              <a:ext uri="{FF2B5EF4-FFF2-40B4-BE49-F238E27FC236}">
                <a16:creationId xmlns:a16="http://schemas.microsoft.com/office/drawing/2014/main" id="{9D46A389-4CAF-4B0B-A325-61E8357B0FC3}"/>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Property predicate </a:t>
            </a:r>
            <a:r>
              <a:rPr lang="en-US" sz="2400" dirty="0">
                <a:solidFill>
                  <a:srgbClr val="FF0000"/>
                </a:solidFill>
              </a:rPr>
              <a:t>elaborates on properties </a:t>
            </a:r>
            <a:r>
              <a:rPr lang="en-US" sz="2400" dirty="0">
                <a:solidFill>
                  <a:srgbClr val="000000"/>
                </a:solidFill>
              </a:rPr>
              <a:t>of the modified noun or verb.</a:t>
            </a:r>
          </a:p>
          <a:p>
            <a:pPr marL="342900" indent="-342900">
              <a:spcAft>
                <a:spcPts val="1200"/>
              </a:spcAft>
              <a:buFont typeface="Arial" panose="020B0604020202020204" pitchFamily="34" charset="0"/>
              <a:buChar char="•"/>
            </a:pPr>
            <a:r>
              <a:rPr lang="en-US" sz="2400" dirty="0">
                <a:solidFill>
                  <a:srgbClr val="000000"/>
                </a:solidFill>
              </a:rPr>
              <a:t>In general the modifier here is a prepositional phrase</a:t>
            </a:r>
          </a:p>
        </p:txBody>
      </p:sp>
      <p:sp>
        <p:nvSpPr>
          <p:cNvPr id="6" name="Rectangle 5">
            <a:extLst>
              <a:ext uri="{FF2B5EF4-FFF2-40B4-BE49-F238E27FC236}">
                <a16:creationId xmlns:a16="http://schemas.microsoft.com/office/drawing/2014/main" id="{0517E4BD-F8C3-4B8F-8F28-9F109FFCA0A5}"/>
              </a:ext>
            </a:extLst>
          </p:cNvPr>
          <p:cNvSpPr/>
          <p:nvPr/>
        </p:nvSpPr>
        <p:spPr>
          <a:xfrm>
            <a:off x="590375" y="2648654"/>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_property (event_id, modified_entity, preposition, modifier)</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78C8BF22-35B9-4D8B-8DD4-DF5AE6216EDB}"/>
              </a:ext>
            </a:extLst>
          </p:cNvPr>
          <p:cNvSpPr/>
          <p:nvPr/>
        </p:nvSpPr>
        <p:spPr>
          <a:xfrm>
            <a:off x="848138" y="3781627"/>
            <a:ext cx="11145079" cy="2800767"/>
          </a:xfrm>
          <a:prstGeom prst="rect">
            <a:avLst/>
          </a:prstGeom>
        </p:spPr>
        <p:txBody>
          <a:bodyPr wrap="square">
            <a:spAutoFit/>
          </a:bodyPr>
          <a:lstStyle/>
          <a:p>
            <a:r>
              <a:rPr lang="en-US" sz="2200" i="1" dirty="0">
                <a:solidFill>
                  <a:srgbClr val="000000"/>
                </a:solidFill>
                <a:latin typeface="Times New Roman" panose="02020603050405020304" pitchFamily="18" charset="0"/>
              </a:rPr>
              <a:t>Example: “The game was played on February 7 2016, at Levis_Stadium, in the San_Francisco_Bay_Area, at Santa_Clara in California”</a:t>
            </a:r>
            <a:endParaRPr lang="en-US" sz="2200" dirty="0">
              <a:solidFill>
                <a:srgbClr val="000000"/>
              </a:solidFill>
              <a:latin typeface="Times New Roman" panose="02020603050405020304" pitchFamily="18" charset="0"/>
            </a:endParaRP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play, on, 'february_7_2016’)		</a:t>
            </a:r>
            <a:r>
              <a:rPr lang="en-US" sz="2200" i="1" dirty="0">
                <a:solidFill>
                  <a:schemeClr val="accent1">
                    <a:lumMod val="50000"/>
                  </a:schemeClr>
                </a:solidFill>
                <a:latin typeface="Times New Roman" panose="02020603050405020304" pitchFamily="18" charset="0"/>
              </a:rPr>
              <a:t>[played on february 7 2016]</a:t>
            </a:r>
          </a:p>
          <a:p>
            <a:r>
              <a:rPr lang="en-US" sz="2200" i="1" dirty="0">
                <a:solidFill>
                  <a:srgbClr val="000000"/>
                </a:solidFill>
                <a:latin typeface="Times New Roman" panose="02020603050405020304" pitchFamily="18" charset="0"/>
              </a:rPr>
              <a:t>_property (2, play, at, levis_stadium)			</a:t>
            </a:r>
            <a:r>
              <a:rPr lang="en-US" sz="2200" i="1" dirty="0">
                <a:solidFill>
                  <a:schemeClr val="accent1">
                    <a:lumMod val="50000"/>
                  </a:schemeClr>
                </a:solidFill>
                <a:latin typeface="Times New Roman" panose="02020603050405020304" pitchFamily="18" charset="0"/>
              </a:rPr>
              <a:t>[played at levis stadium]</a:t>
            </a:r>
          </a:p>
          <a:p>
            <a:r>
              <a:rPr lang="en-US" sz="2200" i="1" dirty="0">
                <a:solidFill>
                  <a:srgbClr val="000000"/>
                </a:solidFill>
                <a:latin typeface="Times New Roman" panose="02020603050405020304" pitchFamily="18" charset="0"/>
              </a:rPr>
              <a:t>_property (2, play, in, san_francisco_bay_area)		</a:t>
            </a:r>
            <a:r>
              <a:rPr lang="en-US" sz="2200" i="1" dirty="0">
                <a:solidFill>
                  <a:schemeClr val="accent1">
                    <a:lumMod val="50000"/>
                  </a:schemeClr>
                </a:solidFill>
                <a:latin typeface="Times New Roman" panose="02020603050405020304" pitchFamily="18" charset="0"/>
              </a:rPr>
              <a:t>[played in san francisco bay area]</a:t>
            </a:r>
          </a:p>
          <a:p>
            <a:r>
              <a:rPr lang="en-US" sz="2200" i="1" dirty="0">
                <a:solidFill>
                  <a:srgbClr val="000000"/>
                </a:solidFill>
                <a:latin typeface="Times New Roman" panose="02020603050405020304" pitchFamily="18" charset="0"/>
              </a:rPr>
              <a:t>_property (2, play, at, santa_clara)		 	</a:t>
            </a:r>
            <a:r>
              <a:rPr lang="en-US" sz="2200" i="1" dirty="0">
                <a:solidFill>
                  <a:schemeClr val="accent1">
                    <a:lumMod val="50000"/>
                  </a:schemeClr>
                </a:solidFill>
                <a:latin typeface="Times New Roman" panose="02020603050405020304" pitchFamily="18" charset="0"/>
              </a:rPr>
              <a:t>[played at santa clara]</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santa_clara, in, california)			</a:t>
            </a:r>
            <a:r>
              <a:rPr lang="en-US" sz="2200" i="1" dirty="0">
                <a:solidFill>
                  <a:schemeClr val="accent1">
                    <a:lumMod val="50000"/>
                  </a:schemeClr>
                </a:solidFill>
                <a:latin typeface="Times New Roman" panose="02020603050405020304" pitchFamily="18" charset="0"/>
              </a:rPr>
              <a:t>[santa clara is in california]</a:t>
            </a:r>
          </a:p>
        </p:txBody>
      </p:sp>
    </p:spTree>
    <p:extLst>
      <p:ext uri="{BB962C8B-B14F-4D97-AF65-F5344CB8AC3E}">
        <p14:creationId xmlns:p14="http://schemas.microsoft.com/office/powerpoint/2010/main" val="1357984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t>	</a:t>
            </a:r>
            <a:r>
              <a:rPr lang="en-US" sz="2400" i="1" dirty="0">
                <a:solidFill>
                  <a:schemeClr val="accent1">
                    <a:lumMod val="50000"/>
                  </a:schemeClr>
                </a:solidFill>
              </a:rPr>
              <a:t>_property (event_id, modified_entity, preposition, modifier)</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the event </a:t>
            </a:r>
            <a:r>
              <a:rPr lang="en-US" sz="2200" i="1" dirty="0">
                <a:solidFill>
                  <a:srgbClr val="000000"/>
                </a:solidFill>
              </a:rPr>
              <a:t>associated with the property</a:t>
            </a:r>
          </a:p>
          <a:p>
            <a:pPr lvl="2"/>
            <a:r>
              <a:rPr lang="en-US" sz="2200" i="1" dirty="0">
                <a:solidFill>
                  <a:srgbClr val="000000"/>
                </a:solidFill>
              </a:rPr>
              <a:t>	      	  This is propagated from the modified word</a:t>
            </a:r>
          </a:p>
          <a:p>
            <a:pPr marL="914400" lvl="1" indent="-457200">
              <a:buAutoNum type="arabicPeriod"/>
            </a:pPr>
            <a:r>
              <a:rPr lang="en-US" sz="2200" i="1" dirty="0">
                <a:solidFill>
                  <a:srgbClr val="000000"/>
                </a:solidFill>
              </a:rPr>
              <a:t>modified_entity	: It’s the head of the predicate and can be either a </a:t>
            </a:r>
            <a:r>
              <a:rPr lang="en-US" sz="2200" i="1" dirty="0">
                <a:solidFill>
                  <a:srgbClr val="FF0000"/>
                </a:solidFill>
              </a:rPr>
              <a:t>noun or a verb</a:t>
            </a:r>
          </a:p>
          <a:p>
            <a:pPr marL="914400" lvl="1" indent="-457200">
              <a:buAutoNum type="arabicPeriod"/>
            </a:pPr>
            <a:r>
              <a:rPr lang="en-US" sz="2200" i="1" dirty="0">
                <a:solidFill>
                  <a:srgbClr val="000000"/>
                </a:solidFill>
              </a:rPr>
              <a:t>preposition	: </a:t>
            </a:r>
            <a:r>
              <a:rPr lang="en-US" sz="2200" i="1" dirty="0"/>
              <a:t>Helps identify the </a:t>
            </a:r>
            <a:r>
              <a:rPr lang="en-US" sz="2200" i="1" dirty="0">
                <a:solidFill>
                  <a:srgbClr val="FF0000"/>
                </a:solidFill>
              </a:rPr>
              <a:t>kind of relation </a:t>
            </a:r>
            <a:r>
              <a:rPr lang="en-US" sz="2200" i="1" dirty="0"/>
              <a:t>between the modifier and the modified.</a:t>
            </a:r>
          </a:p>
          <a:p>
            <a:pPr lvl="6"/>
            <a:r>
              <a:rPr lang="en-US" sz="2200" i="1" dirty="0">
                <a:solidFill>
                  <a:srgbClr val="000000"/>
                </a:solidFill>
              </a:rPr>
              <a:t>  Can be found using dependencies like </a:t>
            </a:r>
            <a:r>
              <a:rPr lang="en-US" sz="2200" i="1" dirty="0">
                <a:solidFill>
                  <a:srgbClr val="C00000"/>
                </a:solidFill>
              </a:rPr>
              <a:t>case</a:t>
            </a:r>
          </a:p>
          <a:p>
            <a:pPr marL="914400" lvl="1" indent="-457200">
              <a:spcAft>
                <a:spcPts val="1200"/>
              </a:spcAft>
              <a:buAutoNum type="arabicPeriod"/>
            </a:pPr>
            <a:r>
              <a:rPr lang="en-US" sz="2200" i="1" dirty="0">
                <a:solidFill>
                  <a:srgbClr val="000000"/>
                </a:solidFill>
              </a:rPr>
              <a:t>modifier 	: Can be obtained from the </a:t>
            </a:r>
            <a:r>
              <a:rPr lang="en-US" sz="2200" i="1" dirty="0">
                <a:solidFill>
                  <a:srgbClr val="C00000"/>
                </a:solidFill>
              </a:rPr>
              <a:t>nmod </a:t>
            </a:r>
            <a:r>
              <a:rPr lang="en-US" sz="2200" i="1" dirty="0">
                <a:solidFill>
                  <a:srgbClr val="000000"/>
                </a:solidFill>
              </a:rPr>
              <a:t>relation i.e. the </a:t>
            </a:r>
            <a:r>
              <a:rPr lang="en-US" sz="2200" i="1" dirty="0">
                <a:solidFill>
                  <a:srgbClr val="FF0000"/>
                </a:solidFill>
              </a:rPr>
              <a:t>nominal modifier 		  	  </a:t>
            </a:r>
            <a:r>
              <a:rPr lang="en-US" sz="2200" i="1" dirty="0">
                <a:solidFill>
                  <a:srgbClr val="000000"/>
                </a:solidFill>
              </a:rPr>
              <a:t>relation of the modified word</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property predicates we can understand more about events like their time, place etc.</a:t>
            </a:r>
          </a:p>
          <a:p>
            <a:pPr marL="285750" indent="-285750">
              <a:spcAft>
                <a:spcPts val="1200"/>
              </a:spcAft>
              <a:buFont typeface="Arial" panose="020B0604020202020204" pitchFamily="34" charset="0"/>
              <a:buChar char="•"/>
            </a:pPr>
            <a:r>
              <a:rPr lang="en-US" sz="2200" dirty="0">
                <a:solidFill>
                  <a:srgbClr val="000000"/>
                </a:solidFill>
              </a:rPr>
              <a:t>While generating property predicates we omit the nmod relations having specifics like </a:t>
            </a:r>
            <a:r>
              <a:rPr lang="en-US" sz="2200" i="1" dirty="0">
                <a:solidFill>
                  <a:srgbClr val="000000"/>
                </a:solidFill>
              </a:rPr>
              <a:t>poss</a:t>
            </a:r>
            <a:r>
              <a:rPr lang="en-US" sz="2200" dirty="0">
                <a:solidFill>
                  <a:srgbClr val="000000"/>
                </a:solidFill>
              </a:rPr>
              <a:t>, </a:t>
            </a:r>
            <a:r>
              <a:rPr lang="en-US" sz="2200" i="1" dirty="0">
                <a:solidFill>
                  <a:srgbClr val="000000"/>
                </a:solidFill>
              </a:rPr>
              <a:t>mwe</a:t>
            </a:r>
            <a:r>
              <a:rPr lang="en-US" sz="2200" dirty="0">
                <a:solidFill>
                  <a:srgbClr val="000000"/>
                </a:solidFill>
              </a:rPr>
              <a:t> as they are handled specially.</a:t>
            </a:r>
            <a:endParaRPr lang="en-US" sz="2200" i="1" dirty="0">
              <a:solidFill>
                <a:srgbClr val="000000"/>
              </a:solidFill>
            </a:endParaRPr>
          </a:p>
        </p:txBody>
      </p:sp>
    </p:spTree>
    <p:extLst>
      <p:ext uri="{BB962C8B-B14F-4D97-AF65-F5344CB8AC3E}">
        <p14:creationId xmlns:p14="http://schemas.microsoft.com/office/powerpoint/2010/main" val="585289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4" name="Rectangle 3">
            <a:extLst>
              <a:ext uri="{FF2B5EF4-FFF2-40B4-BE49-F238E27FC236}">
                <a16:creationId xmlns:a16="http://schemas.microsoft.com/office/drawing/2014/main" id="{3FDE013C-6258-4387-9ADD-A062E945A117}"/>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Modifier predicate is used to model relationships between </a:t>
            </a:r>
            <a:r>
              <a:rPr lang="en-US" sz="2400" dirty="0">
                <a:solidFill>
                  <a:srgbClr val="FF0000"/>
                </a:solidFill>
              </a:rPr>
              <a:t>adjectives</a:t>
            </a:r>
            <a:r>
              <a:rPr lang="en-US" sz="2400" dirty="0">
                <a:solidFill>
                  <a:srgbClr val="000000"/>
                </a:solidFill>
              </a:rPr>
              <a:t> and nouns and between verbs and their modifying </a:t>
            </a:r>
            <a:r>
              <a:rPr lang="en-US" sz="2400" dirty="0">
                <a:solidFill>
                  <a:srgbClr val="FF0000"/>
                </a:solidFill>
              </a:rPr>
              <a:t>adverbs</a:t>
            </a:r>
            <a:r>
              <a:rPr lang="en-US" sz="2400" dirty="0">
                <a:solidFill>
                  <a:srgbClr val="000000"/>
                </a:solidFill>
              </a:rPr>
              <a:t>.</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2475778"/>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BB0A3EEB-8F5A-43A6-B1E1-F04217B02E2F}"/>
              </a:ext>
            </a:extLst>
          </p:cNvPr>
          <p:cNvSpPr/>
          <p:nvPr/>
        </p:nvSpPr>
        <p:spPr>
          <a:xfrm>
            <a:off x="590375" y="3584204"/>
            <a:ext cx="10276406" cy="2462213"/>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000000"/>
                </a:solidFill>
              </a:rPr>
              <a:t>Amazon_rainforest</a:t>
            </a:r>
            <a:r>
              <a:rPr lang="en-US" sz="2200" dirty="0">
                <a:solidFill>
                  <a:srgbClr val="000000"/>
                </a:solidFill>
              </a:rPr>
              <a:t>, also known in English as Amazonia or the </a:t>
            </a:r>
            <a:r>
              <a:rPr lang="en-US" sz="2200" dirty="0" err="1">
                <a:solidFill>
                  <a:srgbClr val="000000"/>
                </a:solidFill>
              </a:rPr>
              <a:t>Amazon_Jungle</a:t>
            </a:r>
            <a:r>
              <a:rPr lang="en-US" sz="2200" dirty="0">
                <a:solidFill>
                  <a:srgbClr val="000000"/>
                </a:solidFill>
              </a:rPr>
              <a:t>, is a moist </a:t>
            </a:r>
            <a:r>
              <a:rPr lang="en-US" sz="2200" dirty="0" err="1">
                <a:solidFill>
                  <a:srgbClr val="000000"/>
                </a:solidFill>
              </a:rPr>
              <a:t>broadleafed</a:t>
            </a:r>
            <a:r>
              <a:rPr lang="en-US" sz="2200" dirty="0">
                <a:solidFill>
                  <a:srgbClr val="000000"/>
                </a:solidFill>
              </a:rPr>
              <a:t> forest that covers most of the </a:t>
            </a:r>
            <a:r>
              <a:rPr lang="en-US" sz="2200" dirty="0" err="1">
                <a:solidFill>
                  <a:srgbClr val="000000"/>
                </a:solidFill>
              </a:rPr>
              <a:t>Amazon_basin</a:t>
            </a:r>
            <a:r>
              <a:rPr lang="en-US" sz="2200" dirty="0">
                <a:solidFill>
                  <a:srgbClr val="000000"/>
                </a:solidFill>
              </a:rPr>
              <a:t> of </a:t>
            </a:r>
            <a:r>
              <a:rPr lang="en-US" sz="2200" dirty="0" err="1">
                <a:solidFill>
                  <a:srgbClr val="000000"/>
                </a:solidFill>
              </a:rPr>
              <a:t>South_America</a:t>
            </a:r>
            <a:r>
              <a:rPr lang="en-US" sz="2200" dirty="0">
                <a:solidFill>
                  <a:srgbClr val="000000"/>
                </a:solidFill>
              </a:rPr>
              <a:t>.”</a:t>
            </a:r>
          </a:p>
          <a:p>
            <a:r>
              <a:rPr lang="en-US" sz="2200" dirty="0">
                <a:solidFill>
                  <a:srgbClr val="000000"/>
                </a:solidFill>
              </a:rPr>
              <a:t> </a:t>
            </a:r>
          </a:p>
          <a:p>
            <a:r>
              <a:rPr lang="en-US" sz="2200" i="1" dirty="0">
                <a:solidFill>
                  <a:srgbClr val="000000"/>
                </a:solidFill>
              </a:rPr>
              <a:t>_mod (forest, </a:t>
            </a:r>
            <a:r>
              <a:rPr lang="en-US" sz="2200" i="1" dirty="0" err="1">
                <a:solidFill>
                  <a:srgbClr val="000000"/>
                </a:solidFill>
              </a:rPr>
              <a:t>broadleafed</a:t>
            </a:r>
            <a:r>
              <a:rPr lang="en-US" sz="2200" i="1" dirty="0">
                <a:solidFill>
                  <a:srgbClr val="000000"/>
                </a:solidFill>
              </a:rPr>
              <a:t>) 		</a:t>
            </a:r>
            <a:r>
              <a:rPr lang="en-US" sz="2200" i="1" dirty="0">
                <a:solidFill>
                  <a:schemeClr val="accent1">
                    <a:lumMod val="50000"/>
                  </a:schemeClr>
                </a:solidFill>
              </a:rPr>
              <a:t>[</a:t>
            </a:r>
            <a:r>
              <a:rPr lang="en-US" sz="2200" i="1" dirty="0" err="1">
                <a:solidFill>
                  <a:schemeClr val="accent1">
                    <a:lumMod val="50000"/>
                  </a:schemeClr>
                </a:solidFill>
              </a:rPr>
              <a:t>broadleafed</a:t>
            </a:r>
            <a:r>
              <a:rPr lang="en-US" sz="2200" i="1" dirty="0">
                <a:solidFill>
                  <a:schemeClr val="accent1">
                    <a:lumMod val="50000"/>
                  </a:schemeClr>
                </a:solidFill>
              </a:rPr>
              <a:t> modifies forest]</a:t>
            </a:r>
            <a:endParaRPr lang="en-US" sz="2200" dirty="0">
              <a:solidFill>
                <a:schemeClr val="accent1">
                  <a:lumMod val="50000"/>
                </a:schemeClr>
              </a:solidFill>
            </a:endParaRPr>
          </a:p>
          <a:p>
            <a:r>
              <a:rPr lang="en-US" sz="2200" i="1" dirty="0">
                <a:solidFill>
                  <a:srgbClr val="000000"/>
                </a:solidFill>
              </a:rPr>
              <a:t>_mod (forest, moist)			</a:t>
            </a:r>
            <a:r>
              <a:rPr lang="en-US" sz="2200" i="1" dirty="0">
                <a:solidFill>
                  <a:schemeClr val="accent1">
                    <a:lumMod val="50000"/>
                  </a:schemeClr>
                </a:solidFill>
              </a:rPr>
              <a:t>[moist modifies forest] </a:t>
            </a:r>
            <a:endParaRPr lang="en-US" sz="2200" dirty="0">
              <a:solidFill>
                <a:schemeClr val="accent1">
                  <a:lumMod val="50000"/>
                </a:schemeClr>
              </a:solidFill>
            </a:endParaRPr>
          </a:p>
          <a:p>
            <a:r>
              <a:rPr lang="en-US" sz="2200" i="1" dirty="0">
                <a:solidFill>
                  <a:srgbClr val="000000"/>
                </a:solidFill>
              </a:rPr>
              <a:t>_mod (know, also)		 	</a:t>
            </a:r>
            <a:r>
              <a:rPr lang="en-US" sz="2200" i="1" dirty="0">
                <a:solidFill>
                  <a:schemeClr val="accent1">
                    <a:lumMod val="50000"/>
                  </a:schemeClr>
                </a:solidFill>
              </a:rPr>
              <a:t>[also modifies know] </a:t>
            </a:r>
            <a:endParaRPr lang="en-US" sz="2200" dirty="0">
              <a:solidFill>
                <a:schemeClr val="accent1">
                  <a:lumMod val="50000"/>
                </a:schemeClr>
              </a:solidFill>
            </a:endParaRPr>
          </a:p>
        </p:txBody>
      </p:sp>
    </p:spTree>
    <p:extLst>
      <p:ext uri="{BB962C8B-B14F-4D97-AF65-F5344CB8AC3E}">
        <p14:creationId xmlns:p14="http://schemas.microsoft.com/office/powerpoint/2010/main" val="2391429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modified_word 	: This can either be a </a:t>
            </a:r>
            <a:r>
              <a:rPr lang="en-US" sz="2200" i="1" dirty="0">
                <a:solidFill>
                  <a:srgbClr val="FF0000"/>
                </a:solidFill>
              </a:rPr>
              <a:t>noun</a:t>
            </a:r>
            <a:r>
              <a:rPr lang="en-US" sz="2200" i="1" dirty="0">
                <a:solidFill>
                  <a:srgbClr val="000000"/>
                </a:solidFill>
              </a:rPr>
              <a:t> or a </a:t>
            </a:r>
            <a:r>
              <a:rPr lang="en-US" sz="2200" i="1" dirty="0">
                <a:solidFill>
                  <a:srgbClr val="FF0000"/>
                </a:solidFill>
              </a:rPr>
              <a:t>verb</a:t>
            </a:r>
            <a:endParaRPr lang="en-US" sz="2200" i="1" dirty="0">
              <a:solidFill>
                <a:srgbClr val="000000"/>
              </a:solidFill>
            </a:endParaRPr>
          </a:p>
          <a:p>
            <a:pPr marL="914400" lvl="1" indent="-457200">
              <a:buAutoNum type="arabicPeriod"/>
            </a:pPr>
            <a:r>
              <a:rPr lang="en-US" sz="2200" i="1" dirty="0">
                <a:solidFill>
                  <a:srgbClr val="000000"/>
                </a:solidFill>
              </a:rPr>
              <a:t>modifier_word	: The modifier word can either be an adjective in cases of a noun, obtained 		  from the </a:t>
            </a:r>
            <a:r>
              <a:rPr lang="en-US" sz="2200" i="1" dirty="0">
                <a:solidFill>
                  <a:srgbClr val="920000"/>
                </a:solidFill>
              </a:rPr>
              <a:t>amod </a:t>
            </a:r>
            <a:r>
              <a:rPr lang="en-US" sz="2200" i="1" dirty="0">
                <a:solidFill>
                  <a:srgbClr val="000000"/>
                </a:solidFill>
              </a:rPr>
              <a:t>dependency. In the case of a verb the modifier is an 			 adverb obtained using the </a:t>
            </a:r>
            <a:r>
              <a:rPr lang="en-US" sz="2200" i="1" dirty="0">
                <a:solidFill>
                  <a:srgbClr val="920000"/>
                </a:solidFill>
              </a:rPr>
              <a:t>advmod</a:t>
            </a:r>
            <a:r>
              <a:rPr lang="en-US" sz="2200" i="1" dirty="0">
                <a:solidFill>
                  <a:srgbClr val="000000"/>
                </a:solidFill>
              </a:rPr>
              <a:t> dependency.</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923330"/>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the modifier predicate we can understand about quantities of nouns.</a:t>
            </a:r>
          </a:p>
          <a:p>
            <a:pPr marL="285750" indent="-285750">
              <a:spcAft>
                <a:spcPts val="1200"/>
              </a:spcAft>
              <a:buFont typeface="Arial" panose="020B0604020202020204" pitchFamily="34" charset="0"/>
              <a:buChar char="•"/>
            </a:pPr>
            <a:r>
              <a:rPr lang="en-US" sz="2200" dirty="0">
                <a:solidFill>
                  <a:srgbClr val="000000"/>
                </a:solidFill>
              </a:rPr>
              <a:t>These predicates come in handy when answering the “How” questions in question answering.</a:t>
            </a:r>
            <a:endParaRPr lang="en-US" sz="2200" i="1" dirty="0">
              <a:solidFill>
                <a:srgbClr val="000000"/>
              </a:solidFill>
            </a:endParaRPr>
          </a:p>
        </p:txBody>
      </p:sp>
    </p:spTree>
    <p:extLst>
      <p:ext uri="{BB962C8B-B14F-4D97-AF65-F5344CB8AC3E}">
        <p14:creationId xmlns:p14="http://schemas.microsoft.com/office/powerpoint/2010/main" val="4125651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4" name="Rectangle 3">
            <a:extLst>
              <a:ext uri="{FF2B5EF4-FFF2-40B4-BE49-F238E27FC236}">
                <a16:creationId xmlns:a16="http://schemas.microsoft.com/office/drawing/2014/main" id="{06BE4A0B-7754-4CD7-9972-843D101ADE2F}"/>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Possessive predicate is used to model the genitive case in English.</a:t>
            </a:r>
          </a:p>
          <a:p>
            <a:pPr marL="342900" indent="-342900">
              <a:spcAft>
                <a:spcPts val="1200"/>
              </a:spcAft>
              <a:buFont typeface="Arial" panose="020B0604020202020204" pitchFamily="34" charset="0"/>
              <a:buChar char="•"/>
            </a:pPr>
            <a:r>
              <a:rPr lang="en-US" sz="2400" dirty="0">
                <a:solidFill>
                  <a:srgbClr val="000000"/>
                </a:solidFill>
              </a:rPr>
              <a:t>It is used to show possession or a possessive relation between two entities.</a:t>
            </a:r>
          </a:p>
        </p:txBody>
      </p:sp>
      <p:sp>
        <p:nvSpPr>
          <p:cNvPr id="6" name="Rectangle 5">
            <a:extLst>
              <a:ext uri="{FF2B5EF4-FFF2-40B4-BE49-F238E27FC236}">
                <a16:creationId xmlns:a16="http://schemas.microsoft.com/office/drawing/2014/main" id="{621A8552-C721-48C9-B5A1-94944DA5EE21}"/>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_possess (possessor, possessed)</a:t>
            </a:r>
          </a:p>
        </p:txBody>
      </p:sp>
      <p:sp>
        <p:nvSpPr>
          <p:cNvPr id="8" name="Rectangle 7">
            <a:extLst>
              <a:ext uri="{FF2B5EF4-FFF2-40B4-BE49-F238E27FC236}">
                <a16:creationId xmlns:a16="http://schemas.microsoft.com/office/drawing/2014/main" id="{4A892C4B-1474-4516-8E78-54E495C4828C}"/>
              </a:ext>
            </a:extLst>
          </p:cNvPr>
          <p:cNvSpPr/>
          <p:nvPr/>
        </p:nvSpPr>
        <p:spPr>
          <a:xfrm>
            <a:off x="590375" y="3614551"/>
            <a:ext cx="11349834" cy="2800767"/>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FF0000"/>
                </a:solidFill>
              </a:rPr>
              <a:t>American_Football_Conference's</a:t>
            </a:r>
            <a:r>
              <a:rPr lang="en-US" sz="2200" dirty="0">
                <a:solidFill>
                  <a:srgbClr val="FF0000"/>
                </a:solidFill>
              </a:rPr>
              <a:t> (AFC) team</a:t>
            </a:r>
            <a:r>
              <a:rPr lang="en-US" sz="2200" dirty="0">
                <a:solidFill>
                  <a:srgbClr val="000000"/>
                </a:solidFill>
              </a:rPr>
              <a:t>, </a:t>
            </a:r>
            <a:r>
              <a:rPr lang="en-US" sz="2200" dirty="0" err="1">
                <a:solidFill>
                  <a:srgbClr val="000000"/>
                </a:solidFill>
              </a:rPr>
              <a:t>Denver_Broncos</a:t>
            </a:r>
            <a:r>
              <a:rPr lang="en-US" sz="2200" dirty="0">
                <a:solidFill>
                  <a:srgbClr val="000000"/>
                </a:solidFill>
              </a:rPr>
              <a:t>, </a:t>
            </a:r>
            <a:r>
              <a:rPr lang="en-US" sz="2200" dirty="0"/>
              <a:t>defeated</a:t>
            </a:r>
            <a:r>
              <a:rPr lang="en-US" sz="2200" dirty="0">
                <a:solidFill>
                  <a:srgbClr val="000000"/>
                </a:solidFill>
              </a:rPr>
              <a:t> the </a:t>
            </a:r>
            <a:r>
              <a:rPr lang="en-US" sz="2200" dirty="0" err="1">
                <a:solidFill>
                  <a:srgbClr val="FF0000"/>
                </a:solidFill>
              </a:rPr>
              <a:t>National_Football_Conference's</a:t>
            </a:r>
            <a:r>
              <a:rPr lang="en-US" sz="2200" dirty="0">
                <a:solidFill>
                  <a:srgbClr val="FF0000"/>
                </a:solidFill>
              </a:rPr>
              <a:t> (NFC) team</a:t>
            </a:r>
            <a:r>
              <a:rPr lang="en-US" sz="2200" dirty="0">
                <a:solidFill>
                  <a:srgbClr val="000000"/>
                </a:solidFill>
              </a:rPr>
              <a:t>, </a:t>
            </a:r>
            <a:r>
              <a:rPr lang="en-US" sz="2200" dirty="0" err="1">
                <a:solidFill>
                  <a:srgbClr val="000000"/>
                </a:solidFill>
              </a:rPr>
              <a:t>Carolina_Panthers</a:t>
            </a:r>
            <a:r>
              <a:rPr lang="en-US" sz="2200" dirty="0">
                <a:solidFill>
                  <a:srgbClr val="000000"/>
                </a:solidFill>
              </a:rPr>
              <a:t>, by 24_10 to </a:t>
            </a:r>
            <a:r>
              <a:rPr lang="en-US" sz="2200" dirty="0"/>
              <a:t>earn</a:t>
            </a:r>
            <a:r>
              <a:rPr lang="en-US" sz="2200" dirty="0">
                <a:solidFill>
                  <a:srgbClr val="000000"/>
                </a:solidFill>
              </a:rPr>
              <a:t> AFC’s third </a:t>
            </a:r>
            <a:r>
              <a:rPr lang="en-US" sz="2200" dirty="0" err="1">
                <a:solidFill>
                  <a:srgbClr val="000000"/>
                </a:solidFill>
              </a:rPr>
              <a:t>Super_Bowl</a:t>
            </a:r>
            <a:r>
              <a:rPr lang="en-US" sz="2200" dirty="0">
                <a:solidFill>
                  <a:srgbClr val="000000"/>
                </a:solidFill>
              </a:rPr>
              <a:t> title” </a:t>
            </a:r>
          </a:p>
          <a:p>
            <a:endParaRPr lang="en-US" sz="2200" dirty="0">
              <a:solidFill>
                <a:srgbClr val="000000"/>
              </a:solidFill>
            </a:endParaRPr>
          </a:p>
          <a:p>
            <a:r>
              <a:rPr lang="en-US" sz="2200" i="1" dirty="0"/>
              <a:t>_possess (</a:t>
            </a:r>
            <a:r>
              <a:rPr lang="en-US" sz="2200" i="1" dirty="0" err="1"/>
              <a:t>american_football_conference</a:t>
            </a:r>
            <a:r>
              <a:rPr lang="en-US" sz="2200" i="1" dirty="0"/>
              <a:t>, team) 			</a:t>
            </a:r>
            <a:r>
              <a:rPr lang="en-US" sz="2200" i="1" dirty="0">
                <a:solidFill>
                  <a:schemeClr val="accent1">
                    <a:lumMod val="50000"/>
                  </a:schemeClr>
                </a:solidFill>
              </a:rPr>
              <a:t>[afc possesses a team]</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team)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a team]</a:t>
            </a:r>
            <a:endParaRPr lang="en-US" sz="2200" dirty="0">
              <a:solidFill>
                <a:schemeClr val="accent1">
                  <a:lumMod val="50000"/>
                </a:schemeClr>
              </a:solidFill>
            </a:endParaRPr>
          </a:p>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13600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Human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87443" y="1644781"/>
            <a:ext cx="10721010" cy="4678204"/>
          </a:xfrm>
          <a:prstGeom prst="rect">
            <a:avLst/>
          </a:prstGeom>
        </p:spPr>
        <p:txBody>
          <a:bodyPr wrap="square">
            <a:spAutoFit/>
          </a:bodyPr>
          <a:lstStyle/>
          <a:p>
            <a:pPr marL="457200" indent="-457200" algn="just">
              <a:buFont typeface="Arial" panose="020B0604020202020204" pitchFamily="34" charset="0"/>
              <a:buChar char="•"/>
              <a:defRPr/>
            </a:pPr>
            <a:r>
              <a:rPr lang="en-US" altLang="en-US" sz="2400" dirty="0"/>
              <a:t>The goal of Automated Reasoning Systems is to try and mimic the </a:t>
            </a:r>
            <a:r>
              <a:rPr lang="en-US" altLang="en-US" sz="2400" dirty="0">
                <a:solidFill>
                  <a:srgbClr val="FF0000"/>
                </a:solidFill>
              </a:rPr>
              <a:t>human cognitive process</a:t>
            </a:r>
          </a:p>
          <a:p>
            <a:pPr marL="457200" indent="-457200" algn="just">
              <a:buFont typeface="Arial" panose="020B0604020202020204" pitchFamily="34" charset="0"/>
              <a:buChar char="•"/>
              <a:defRPr/>
            </a:pPr>
            <a:r>
              <a:rPr lang="en-US" altLang="en-US" sz="2400" dirty="0"/>
              <a:t>Humans in their day to day tasks considerably </a:t>
            </a:r>
            <a:r>
              <a:rPr lang="en-US" altLang="en-US" sz="2400" dirty="0">
                <a:solidFill>
                  <a:srgbClr val="FF0000"/>
                </a:solidFill>
              </a:rPr>
              <a:t>simplify reasoning </a:t>
            </a:r>
            <a:r>
              <a:rPr lang="en-US" altLang="en-US" sz="2400" dirty="0"/>
              <a:t>by dividing it into different techniques like using defaults, exceptions, alternatives, assumptions, preferential patterns and so on.</a:t>
            </a:r>
          </a:p>
          <a:p>
            <a:pPr marL="457200" indent="-457200" algn="just">
              <a:buFont typeface="Arial" panose="020B0604020202020204" pitchFamily="34" charset="0"/>
              <a:buChar char="•"/>
              <a:defRPr/>
            </a:pPr>
            <a:r>
              <a:rPr lang="en-US" altLang="en-US" sz="2400" dirty="0"/>
              <a:t>One of the important features of human reasoning is that it is </a:t>
            </a:r>
            <a:r>
              <a:rPr lang="en-US" altLang="en-US" sz="2400" dirty="0">
                <a:solidFill>
                  <a:srgbClr val="FF0000"/>
                </a:solidFill>
              </a:rPr>
              <a:t>non monotonic </a:t>
            </a:r>
            <a:r>
              <a:rPr lang="en-US" altLang="en-US" sz="2400" dirty="0"/>
              <a:t>in nature.</a:t>
            </a:r>
          </a:p>
          <a:p>
            <a:pPr marL="457200" indent="-457200" algn="just">
              <a:buFont typeface="Arial" panose="020B0604020202020204" pitchFamily="34" charset="0"/>
              <a:buChar char="•"/>
              <a:defRPr/>
            </a:pPr>
            <a:r>
              <a:rPr lang="en-US" altLang="en-US" sz="2400" dirty="0"/>
              <a:t>Scenario : </a:t>
            </a:r>
          </a:p>
          <a:p>
            <a:pPr lvl="1" algn="just">
              <a:defRPr/>
            </a:pPr>
            <a:r>
              <a:rPr lang="en-US" altLang="en-US" sz="2400" i="1" dirty="0"/>
              <a:t>You see your friend enter the lab drenched in water</a:t>
            </a:r>
          </a:p>
          <a:p>
            <a:pPr lvl="1" algn="just">
              <a:defRPr/>
            </a:pPr>
            <a:r>
              <a:rPr lang="en-US" altLang="en-US" sz="2400" i="1" u="sng" dirty="0"/>
              <a:t>Default Conclusion:</a:t>
            </a:r>
            <a:r>
              <a:rPr lang="en-US" altLang="en-US" sz="2400" i="1" dirty="0"/>
              <a:t> It was raining outside</a:t>
            </a:r>
          </a:p>
          <a:p>
            <a:pPr lvl="1" algn="just">
              <a:defRPr/>
            </a:pPr>
            <a:r>
              <a:rPr lang="en-US" altLang="en-US" sz="2400" i="1" u="sng" dirty="0"/>
              <a:t>Exception:</a:t>
            </a:r>
            <a:r>
              <a:rPr lang="en-US" altLang="en-US" sz="2400" i="1" dirty="0"/>
              <a:t> The Student Union was hosting a water fight</a:t>
            </a:r>
          </a:p>
          <a:p>
            <a:pPr lvl="1" algn="just">
              <a:spcBef>
                <a:spcPts val="1200"/>
              </a:spcBef>
              <a:defRPr/>
            </a:pPr>
            <a:r>
              <a:rPr lang="en-US" altLang="en-US" i="1" dirty="0">
                <a:solidFill>
                  <a:srgbClr val="FF0000"/>
                </a:solidFill>
              </a:rPr>
              <a:t>**Such defaults can be modelled using negation as failure**</a:t>
            </a:r>
            <a:endParaRPr lang="en-US" altLang="en-US" sz="2400" i="1" dirty="0">
              <a:solidFill>
                <a:srgbClr val="FF0000"/>
              </a:solidFill>
            </a:endParaRPr>
          </a:p>
        </p:txBody>
      </p:sp>
    </p:spTree>
    <p:extLst>
      <p:ext uri="{BB962C8B-B14F-4D97-AF65-F5344CB8AC3E}">
        <p14:creationId xmlns:p14="http://schemas.microsoft.com/office/powerpoint/2010/main" val="2790040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_possess (possessor, possessed)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possessor 	: This is a generally </a:t>
            </a:r>
            <a:r>
              <a:rPr lang="en-US" sz="2200" i="1" dirty="0">
                <a:solidFill>
                  <a:srgbClr val="FF0000"/>
                </a:solidFill>
              </a:rPr>
              <a:t>noun</a:t>
            </a:r>
            <a:endParaRPr lang="en-US" sz="2200" i="1" dirty="0">
              <a:solidFill>
                <a:srgbClr val="000000"/>
              </a:solidFill>
            </a:endParaRPr>
          </a:p>
          <a:p>
            <a:pPr marL="914400" lvl="1" indent="-457200">
              <a:buAutoNum type="arabicPeriod"/>
            </a:pPr>
            <a:r>
              <a:rPr lang="en-US" sz="2200" i="1" dirty="0">
                <a:solidFill>
                  <a:srgbClr val="000000"/>
                </a:solidFill>
              </a:rPr>
              <a:t>possessed	: The possessed word is also a noun, obtained from the </a:t>
            </a:r>
            <a:r>
              <a:rPr lang="en-US" sz="2200" i="1" dirty="0">
                <a:solidFill>
                  <a:srgbClr val="C00000"/>
                </a:solidFill>
              </a:rPr>
              <a:t>poss</a:t>
            </a:r>
            <a:r>
              <a:rPr lang="en-US" sz="2200" i="1" dirty="0">
                <a:solidFill>
                  <a:srgbClr val="000000"/>
                </a:solidFill>
              </a:rPr>
              <a:t> specific of the 		  </a:t>
            </a:r>
            <a:r>
              <a:rPr lang="en-US" sz="2200" i="1" dirty="0">
                <a:solidFill>
                  <a:srgbClr val="920000"/>
                </a:solidFill>
              </a:rPr>
              <a:t>nmod </a:t>
            </a:r>
            <a:r>
              <a:rPr lang="en-US" sz="2200" i="1" dirty="0">
                <a:solidFill>
                  <a:srgbClr val="000000"/>
                </a:solidFill>
              </a:rPr>
              <a:t>dependency i.e. </a:t>
            </a:r>
            <a:r>
              <a:rPr lang="en-US" sz="2200" i="1" dirty="0">
                <a:solidFill>
                  <a:srgbClr val="C00000"/>
                </a:solidFill>
              </a:rPr>
              <a:t>nmod:poss</a:t>
            </a:r>
            <a:r>
              <a:rPr lang="en-US" sz="2200" i="1" dirty="0">
                <a:solidFill>
                  <a:srgbClr val="000000"/>
                </a:solidFill>
              </a:rPr>
              <a:t>.</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The _possess relation can be extended to the appositional modifiers of the possessed</a:t>
            </a:r>
          </a:p>
          <a:p>
            <a:pPr marL="285750" indent="-285750">
              <a:spcAft>
                <a:spcPts val="1200"/>
              </a:spcAft>
              <a:buFont typeface="Arial" panose="020B0604020202020204" pitchFamily="34" charset="0"/>
              <a:buChar char="•"/>
            </a:pPr>
            <a:r>
              <a:rPr lang="en-US" sz="2200" dirty="0">
                <a:solidFill>
                  <a:srgbClr val="000000"/>
                </a:solidFill>
              </a:rPr>
              <a:t>As mentioned in the previous slide carolina_panthers and denver_broncos are teams and share an appositional relation with the word ‘team’. Hence, we can also generate the following facts.</a:t>
            </a:r>
            <a:endParaRPr lang="en-US" sz="2200" i="1" dirty="0">
              <a:solidFill>
                <a:srgbClr val="000000"/>
              </a:solidFill>
            </a:endParaRPr>
          </a:p>
        </p:txBody>
      </p:sp>
      <p:sp>
        <p:nvSpPr>
          <p:cNvPr id="2" name="Rectangle 1">
            <a:extLst>
              <a:ext uri="{FF2B5EF4-FFF2-40B4-BE49-F238E27FC236}">
                <a16:creationId xmlns:a16="http://schemas.microsoft.com/office/drawing/2014/main" id="{7CC490A9-FA06-45B4-940D-BD7C5FFCA068}"/>
              </a:ext>
            </a:extLst>
          </p:cNvPr>
          <p:cNvSpPr/>
          <p:nvPr/>
        </p:nvSpPr>
        <p:spPr>
          <a:xfrm>
            <a:off x="590374" y="5664610"/>
            <a:ext cx="11601626" cy="769441"/>
          </a:xfrm>
          <a:prstGeom prst="rect">
            <a:avLst/>
          </a:prstGeom>
        </p:spPr>
        <p:txBody>
          <a:bodyPr wrap="square">
            <a:spAutoFit/>
          </a:bodyPr>
          <a:lstStyle/>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770231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4" name="Rectangle 3">
            <a:extLst>
              <a:ext uri="{FF2B5EF4-FFF2-40B4-BE49-F238E27FC236}">
                <a16:creationId xmlns:a16="http://schemas.microsoft.com/office/drawing/2014/main" id="{B18D5FFD-3931-4F10-8BD3-D5CF2C72A363}"/>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Instance predicate is used to model the relation of a concept being an instance of another concept. E.g. Red is an instance of color.  “</a:t>
            </a:r>
            <a:r>
              <a:rPr lang="en-US" sz="2400" dirty="0">
                <a:solidFill>
                  <a:srgbClr val="C00000"/>
                </a:solidFill>
              </a:rPr>
              <a:t>color(red)</a:t>
            </a:r>
            <a:r>
              <a:rPr lang="en-US" sz="2400" dirty="0">
                <a:solidFill>
                  <a:srgbClr val="000000"/>
                </a:solidFill>
              </a:rPr>
              <a:t>”</a:t>
            </a:r>
          </a:p>
        </p:txBody>
      </p:sp>
      <p:sp>
        <p:nvSpPr>
          <p:cNvPr id="6" name="Rectangle 5">
            <a:extLst>
              <a:ext uri="{FF2B5EF4-FFF2-40B4-BE49-F238E27FC236}">
                <a16:creationId xmlns:a16="http://schemas.microsoft.com/office/drawing/2014/main" id="{3AC334E7-E3E7-471F-9DE3-1AF73462B299}"/>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_is (instance, concept)</a:t>
            </a:r>
          </a:p>
        </p:txBody>
      </p:sp>
      <p:sp>
        <p:nvSpPr>
          <p:cNvPr id="9" name="Rectangle 8">
            <a:extLst>
              <a:ext uri="{FF2B5EF4-FFF2-40B4-BE49-F238E27FC236}">
                <a16:creationId xmlns:a16="http://schemas.microsoft.com/office/drawing/2014/main" id="{9AF84570-6E82-4A71-B3F5-5FE5D1E4FD56}"/>
              </a:ext>
            </a:extLst>
          </p:cNvPr>
          <p:cNvSpPr/>
          <p:nvPr/>
        </p:nvSpPr>
        <p:spPr>
          <a:xfrm>
            <a:off x="590375" y="373766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instance 	: This is a </a:t>
            </a:r>
            <a:r>
              <a:rPr lang="en-US" sz="2200" i="1" dirty="0">
                <a:solidFill>
                  <a:srgbClr val="FF0000"/>
                </a:solidFill>
              </a:rPr>
              <a:t>noun </a:t>
            </a:r>
            <a:r>
              <a:rPr lang="en-US" sz="2200" i="1" dirty="0"/>
              <a:t>which is an instance</a:t>
            </a:r>
          </a:p>
          <a:p>
            <a:pPr marL="914400" lvl="1" indent="-457200">
              <a:buAutoNum type="arabicPeriod"/>
            </a:pPr>
            <a:r>
              <a:rPr lang="en-US" sz="2200" i="1" dirty="0">
                <a:solidFill>
                  <a:srgbClr val="000000"/>
                </a:solidFill>
              </a:rPr>
              <a:t>concept		: The concept word is also a noun, but it a higher level concept.</a:t>
            </a:r>
          </a:p>
          <a:p>
            <a:pPr lvl="6"/>
            <a:r>
              <a:rPr lang="en-US" sz="2200" i="1" dirty="0">
                <a:solidFill>
                  <a:srgbClr val="000000"/>
                </a:solidFill>
              </a:rPr>
              <a:t>  This relation can be modelled using the </a:t>
            </a:r>
            <a:r>
              <a:rPr lang="en-US" sz="2200" i="1" dirty="0">
                <a:solidFill>
                  <a:srgbClr val="920000"/>
                </a:solidFill>
              </a:rPr>
              <a:t>cop</a:t>
            </a:r>
            <a:r>
              <a:rPr lang="en-US" sz="2200" i="1" dirty="0">
                <a:solidFill>
                  <a:srgbClr val="000000"/>
                </a:solidFill>
              </a:rPr>
              <a:t> dependency along with its</a:t>
            </a:r>
          </a:p>
          <a:p>
            <a:pPr lvl="6"/>
            <a:r>
              <a:rPr lang="en-US" sz="2200" i="1" dirty="0">
                <a:solidFill>
                  <a:srgbClr val="000000"/>
                </a:solidFill>
              </a:rPr>
              <a:t>  related </a:t>
            </a:r>
            <a:r>
              <a:rPr lang="en-US" sz="2200" i="1" dirty="0">
                <a:solidFill>
                  <a:srgbClr val="920000"/>
                </a:solidFill>
              </a:rPr>
              <a:t>nsubj</a:t>
            </a:r>
            <a:r>
              <a:rPr lang="en-US" sz="2200" i="1" dirty="0">
                <a:solidFill>
                  <a:srgbClr val="000000"/>
                </a:solidFill>
              </a:rPr>
              <a:t> dependency</a:t>
            </a:r>
            <a:endParaRPr lang="en-US" sz="2200" dirty="0"/>
          </a:p>
        </p:txBody>
      </p:sp>
      <p:sp>
        <p:nvSpPr>
          <p:cNvPr id="10" name="Rectangle 9">
            <a:extLst>
              <a:ext uri="{FF2B5EF4-FFF2-40B4-BE49-F238E27FC236}">
                <a16:creationId xmlns:a16="http://schemas.microsoft.com/office/drawing/2014/main" id="{9281FD13-3258-4373-A128-284FF77EE46A}"/>
              </a:ext>
            </a:extLst>
          </p:cNvPr>
          <p:cNvSpPr/>
          <p:nvPr/>
        </p:nvSpPr>
        <p:spPr>
          <a:xfrm>
            <a:off x="590374" y="5861319"/>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Modelling the relation in the format </a:t>
            </a:r>
            <a:r>
              <a:rPr lang="en-US" sz="2200" i="1" dirty="0">
                <a:solidFill>
                  <a:srgbClr val="FF0000"/>
                </a:solidFill>
              </a:rPr>
              <a:t>_is (red, color)</a:t>
            </a:r>
            <a:r>
              <a:rPr lang="en-US" sz="2200" i="1" dirty="0">
                <a:solidFill>
                  <a:srgbClr val="000000"/>
                </a:solidFill>
              </a:rPr>
              <a:t> </a:t>
            </a:r>
            <a:r>
              <a:rPr lang="en-US" sz="2200" dirty="0">
                <a:solidFill>
                  <a:srgbClr val="000000"/>
                </a:solidFill>
              </a:rPr>
              <a:t>as opposed to </a:t>
            </a:r>
            <a:r>
              <a:rPr lang="en-US" sz="2200" i="1" dirty="0">
                <a:solidFill>
                  <a:srgbClr val="FF0000"/>
                </a:solidFill>
              </a:rPr>
              <a:t>color (red) </a:t>
            </a:r>
            <a:r>
              <a:rPr lang="en-US" sz="2200" dirty="0"/>
              <a:t>helps in querying both the concept as well as the instance.</a:t>
            </a:r>
            <a:endParaRPr lang="en-US" sz="2200" i="1" dirty="0">
              <a:solidFill>
                <a:srgbClr val="000000"/>
              </a:solidFill>
            </a:endParaRPr>
          </a:p>
        </p:txBody>
      </p:sp>
    </p:spTree>
    <p:extLst>
      <p:ext uri="{BB962C8B-B14F-4D97-AF65-F5344CB8AC3E}">
        <p14:creationId xmlns:p14="http://schemas.microsoft.com/office/powerpoint/2010/main" val="1743418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1785104"/>
          </a:xfrm>
          <a:prstGeom prst="rect">
            <a:avLst/>
          </a:prstGeom>
        </p:spPr>
        <p:txBody>
          <a:bodyPr wrap="square">
            <a:spAutoFit/>
          </a:bodyPr>
          <a:lstStyle/>
          <a:p>
            <a:r>
              <a:rPr lang="en-US" sz="2200" i="1" dirty="0"/>
              <a:t>Example: </a:t>
            </a:r>
            <a:r>
              <a:rPr lang="en-US" sz="2200" dirty="0"/>
              <a:t>“</a:t>
            </a:r>
            <a:r>
              <a:rPr lang="en-US" sz="2200" dirty="0" err="1"/>
              <a:t>Nikola_Tesla</a:t>
            </a:r>
            <a:r>
              <a:rPr lang="en-US" sz="2200" dirty="0"/>
              <a:t> was a </a:t>
            </a:r>
            <a:r>
              <a:rPr lang="en-US" sz="2200" dirty="0" err="1"/>
              <a:t>serbian-american</a:t>
            </a:r>
            <a:r>
              <a:rPr lang="en-US" sz="2200" dirty="0"/>
              <a:t> inventor, electrical engineer, mechanical engineer, physicist, and futurist” </a:t>
            </a:r>
          </a:p>
          <a:p>
            <a:endParaRPr lang="en-US" sz="2200" dirty="0"/>
          </a:p>
          <a:p>
            <a:r>
              <a:rPr lang="en-US" sz="2200" i="1" dirty="0"/>
              <a:t>_is (nikola_tesla, inventor). 			</a:t>
            </a:r>
            <a:r>
              <a:rPr lang="en-US" sz="2200" i="1" dirty="0">
                <a:solidFill>
                  <a:schemeClr val="accent1">
                    <a:lumMod val="50000"/>
                  </a:schemeClr>
                </a:solidFill>
              </a:rPr>
              <a:t>[Nikola Tesla is an instance of inventor]</a:t>
            </a:r>
            <a:endParaRPr lang="en-US" sz="2200" dirty="0">
              <a:solidFill>
                <a:schemeClr val="accent1">
                  <a:lumMod val="50000"/>
                </a:schemeClr>
              </a:solidFill>
            </a:endParaRPr>
          </a:p>
          <a:p>
            <a:r>
              <a:rPr lang="en-US" sz="2200" i="1" dirty="0"/>
              <a:t>_is (nikola_tesla, </a:t>
            </a:r>
            <a:r>
              <a:rPr lang="en-US" sz="2200" i="1" dirty="0" err="1"/>
              <a:t>serbian_american_inventor</a:t>
            </a:r>
            <a:r>
              <a:rPr lang="en-US" sz="2200" i="1" dirty="0"/>
              <a:t>). </a:t>
            </a:r>
            <a:endParaRPr lang="en-US" sz="2200" i="1" dirty="0">
              <a:solidFill>
                <a:schemeClr val="accent1">
                  <a:lumMod val="50000"/>
                </a:schemeClr>
              </a:solidFill>
            </a:endParaRPr>
          </a:p>
        </p:txBody>
      </p:sp>
      <p:sp>
        <p:nvSpPr>
          <p:cNvPr id="11" name="Rectangle 10">
            <a:extLst>
              <a:ext uri="{FF2B5EF4-FFF2-40B4-BE49-F238E27FC236}">
                <a16:creationId xmlns:a16="http://schemas.microsoft.com/office/drawing/2014/main" id="{A9D74ECB-10E6-451B-9A19-E674763F9F9E}"/>
              </a:ext>
            </a:extLst>
          </p:cNvPr>
          <p:cNvSpPr/>
          <p:nvPr/>
        </p:nvSpPr>
        <p:spPr>
          <a:xfrm>
            <a:off x="590374" y="3555441"/>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We can extend the definition of the predicate to also include other concepts with the help of the conjunction (</a:t>
            </a:r>
            <a:r>
              <a:rPr lang="en-US" sz="2200" i="1" dirty="0">
                <a:solidFill>
                  <a:srgbClr val="920000"/>
                </a:solidFill>
              </a:rPr>
              <a:t>conj</a:t>
            </a:r>
            <a:r>
              <a:rPr lang="en-US" sz="2200" dirty="0">
                <a:solidFill>
                  <a:srgbClr val="000000"/>
                </a:solidFill>
              </a:rPr>
              <a:t>) dependency</a:t>
            </a:r>
            <a:endParaRPr lang="en-US" sz="2200" i="1" dirty="0">
              <a:solidFill>
                <a:srgbClr val="000000"/>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4401942"/>
            <a:ext cx="10435435" cy="1785104"/>
          </a:xfrm>
          <a:prstGeom prst="rect">
            <a:avLst/>
          </a:prstGeom>
        </p:spPr>
        <p:txBody>
          <a:bodyPr wrap="square">
            <a:spAutoFit/>
          </a:bodyPr>
          <a:lstStyle/>
          <a:p>
            <a:r>
              <a:rPr lang="en-US" sz="2200" i="1" dirty="0">
                <a:solidFill>
                  <a:srgbClr val="000000"/>
                </a:solidFill>
              </a:rPr>
              <a:t>_is (nikola_tesla, </a:t>
            </a:r>
            <a:r>
              <a:rPr lang="en-US" sz="2200" i="1" dirty="0" err="1">
                <a:solidFill>
                  <a:srgbClr val="000000"/>
                </a:solidFill>
              </a:rPr>
              <a:t>electrical_engineer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engineer).			</a:t>
            </a:r>
            <a:r>
              <a:rPr lang="en-US" sz="2200" i="1" dirty="0">
                <a:solidFill>
                  <a:schemeClr val="accent1">
                    <a:lumMod val="50000"/>
                  </a:schemeClr>
                </a:solidFill>
              </a:rPr>
              <a:t>[Nikola Tesla is an instance of engineer]</a:t>
            </a:r>
            <a:endParaRPr lang="en-US" sz="2200" dirty="0">
              <a:solidFill>
                <a:srgbClr val="000000"/>
              </a:solidFill>
            </a:endParaRPr>
          </a:p>
          <a:p>
            <a:r>
              <a:rPr lang="en-US" sz="2200" i="1" dirty="0">
                <a:solidFill>
                  <a:srgbClr val="000000"/>
                </a:solidFill>
              </a:rPr>
              <a:t>_is (nikola_tesla, futurist). 			</a:t>
            </a:r>
            <a:r>
              <a:rPr lang="en-US" sz="2200" i="1" dirty="0">
                <a:solidFill>
                  <a:schemeClr val="accent1">
                    <a:lumMod val="50000"/>
                  </a:schemeClr>
                </a:solidFill>
              </a:rPr>
              <a:t>[Nikola Tesla is an instance of futurist]</a:t>
            </a:r>
            <a:endParaRPr lang="en-US" sz="2200" dirty="0">
              <a:solidFill>
                <a:srgbClr val="000000"/>
              </a:solidFill>
            </a:endParaRPr>
          </a:p>
          <a:p>
            <a:r>
              <a:rPr lang="en-US" sz="2200" i="1" dirty="0">
                <a:solidFill>
                  <a:srgbClr val="000000"/>
                </a:solidFill>
              </a:rPr>
              <a:t>_is (nikola_tesla, </a:t>
            </a:r>
            <a:r>
              <a:rPr lang="en-US" sz="2200" i="1" dirty="0" err="1">
                <a:solidFill>
                  <a:srgbClr val="000000"/>
                </a:solidFill>
              </a:rPr>
              <a:t>mechanical_engineer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physicist). 			</a:t>
            </a:r>
            <a:r>
              <a:rPr lang="en-US" sz="2200" i="1" dirty="0">
                <a:solidFill>
                  <a:schemeClr val="accent1">
                    <a:lumMod val="50000"/>
                  </a:schemeClr>
                </a:solidFill>
              </a:rPr>
              <a:t>[Nikola Tesla is an instance of physicist]</a:t>
            </a:r>
            <a:endParaRPr lang="en-US" sz="2200" dirty="0">
              <a:solidFill>
                <a:schemeClr val="accent1">
                  <a:lumMod val="50000"/>
                </a:schemeClr>
              </a:solidFill>
            </a:endParaRPr>
          </a:p>
        </p:txBody>
      </p:sp>
    </p:spTree>
    <p:extLst>
      <p:ext uri="{BB962C8B-B14F-4D97-AF65-F5344CB8AC3E}">
        <p14:creationId xmlns:p14="http://schemas.microsoft.com/office/powerpoint/2010/main" val="39570027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769441"/>
          </a:xfrm>
          <a:prstGeom prst="rect">
            <a:avLst/>
          </a:prstGeom>
        </p:spPr>
        <p:txBody>
          <a:bodyPr wrap="square">
            <a:spAutoFit/>
          </a:bodyPr>
          <a:lstStyle/>
          <a:p>
            <a:pPr marL="342900" indent="-342900">
              <a:buFont typeface="Arial" panose="020B0604020202020204" pitchFamily="34" charset="0"/>
              <a:buChar char="•"/>
            </a:pPr>
            <a:r>
              <a:rPr lang="en-US" sz="2200" dirty="0"/>
              <a:t>Another case where we can use the instance predicate is in the case of multiword expressions.</a:t>
            </a:r>
          </a:p>
          <a:p>
            <a:pPr marL="342900" indent="-342900">
              <a:buFont typeface="Arial" panose="020B0604020202020204" pitchFamily="34" charset="0"/>
              <a:buChar char="•"/>
            </a:pPr>
            <a:r>
              <a:rPr lang="en-US" sz="2200" dirty="0"/>
              <a:t>Expressions including </a:t>
            </a:r>
            <a:r>
              <a:rPr lang="en-US" sz="2200" i="1" dirty="0"/>
              <a:t>such as, like </a:t>
            </a:r>
            <a:r>
              <a:rPr lang="en-US" sz="2200" dirty="0"/>
              <a:t>are used to compare two concepts to be equivalent</a:t>
            </a:r>
            <a:r>
              <a:rPr lang="en-US" sz="2200" i="1" dirty="0"/>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2885299"/>
            <a:ext cx="10435435" cy="3139321"/>
          </a:xfrm>
          <a:prstGeom prst="rect">
            <a:avLst/>
          </a:prstGeom>
        </p:spPr>
        <p:txBody>
          <a:bodyPr wrap="square">
            <a:spAutoFit/>
          </a:bodyPr>
          <a:lstStyle/>
          <a:p>
            <a:r>
              <a:rPr lang="en-US" sz="2200" i="1" dirty="0">
                <a:solidFill>
                  <a:srgbClr val="000000"/>
                </a:solidFill>
              </a:rPr>
              <a:t>Example : “</a:t>
            </a:r>
            <a:r>
              <a:rPr lang="en-US" sz="2200" i="1" dirty="0" err="1">
                <a:solidFill>
                  <a:srgbClr val="000000"/>
                </a:solidFill>
              </a:rPr>
              <a:t>Miitomo</a:t>
            </a:r>
            <a:r>
              <a:rPr lang="en-US" sz="2200" i="1" dirty="0">
                <a:solidFill>
                  <a:srgbClr val="000000"/>
                </a:solidFill>
              </a:rPr>
              <a:t>, which Nintendo introduced globally in 2016, features the company's, </a:t>
            </a:r>
            <a:r>
              <a:rPr lang="en-US" sz="2200" i="1" dirty="0" err="1">
                <a:solidFill>
                  <a:srgbClr val="000000"/>
                </a:solidFill>
              </a:rPr>
              <a:t>Mii</a:t>
            </a:r>
            <a:r>
              <a:rPr lang="en-US" sz="2200" i="1" dirty="0">
                <a:solidFill>
                  <a:srgbClr val="000000"/>
                </a:solidFill>
              </a:rPr>
              <a:t>, avatar-system and lets the users communicate by exchanging </a:t>
            </a:r>
            <a:r>
              <a:rPr lang="en-US" sz="2200" i="1" dirty="0">
                <a:solidFill>
                  <a:srgbClr val="FF0000"/>
                </a:solidFill>
              </a:rPr>
              <a:t>personal information such as favorite movies</a:t>
            </a:r>
            <a:r>
              <a:rPr lang="en-US" sz="2200" i="1" dirty="0">
                <a:solidFill>
                  <a:srgbClr val="000000"/>
                </a:solidFill>
              </a:rPr>
              <a:t>.”,</a:t>
            </a:r>
          </a:p>
          <a:p>
            <a:endParaRPr lang="en-US" sz="2200" i="1" dirty="0">
              <a:solidFill>
                <a:srgbClr val="000000"/>
              </a:solidFill>
            </a:endParaRPr>
          </a:p>
          <a:p>
            <a:r>
              <a:rPr lang="en-US" sz="2200" i="1" dirty="0">
                <a:solidFill>
                  <a:srgbClr val="000000"/>
                </a:solidFill>
              </a:rPr>
              <a:t>_is (movie,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[movie is an instance of a personal information]</a:t>
            </a:r>
          </a:p>
          <a:p>
            <a:endParaRPr lang="en-US" sz="2200" i="1" dirty="0">
              <a:solidFill>
                <a:schemeClr val="accent1">
                  <a:lumMod val="50000"/>
                </a:schemeClr>
              </a:solidFill>
            </a:endParaRPr>
          </a:p>
          <a:p>
            <a:r>
              <a:rPr lang="en-US" sz="2200" i="1" dirty="0">
                <a:solidFill>
                  <a:srgbClr val="000000"/>
                </a:solidFill>
              </a:rPr>
              <a:t>_is (</a:t>
            </a:r>
            <a:r>
              <a:rPr lang="en-US" sz="2200" i="1" dirty="0" err="1">
                <a:solidFill>
                  <a:srgbClr val="000000"/>
                </a:solidFill>
              </a:rPr>
              <a:t>favorite_movie</a:t>
            </a:r>
            <a:r>
              <a:rPr lang="en-US" sz="2200" i="1" dirty="0">
                <a:solidFill>
                  <a:srgbClr val="000000"/>
                </a:solidFill>
              </a:rPr>
              <a:t>,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[favorite movie is an instance of a personal information]</a:t>
            </a:r>
            <a:endParaRPr lang="en-US" sz="2200" dirty="0">
              <a:solidFill>
                <a:schemeClr val="accent1">
                  <a:lumMod val="50000"/>
                </a:schemeClr>
              </a:solidFill>
            </a:endParaRPr>
          </a:p>
        </p:txBody>
      </p:sp>
    </p:spTree>
    <p:extLst>
      <p:ext uri="{BB962C8B-B14F-4D97-AF65-F5344CB8AC3E}">
        <p14:creationId xmlns:p14="http://schemas.microsoft.com/office/powerpoint/2010/main" val="654095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Tree>
    <p:extLst>
      <p:ext uri="{BB962C8B-B14F-4D97-AF65-F5344CB8AC3E}">
        <p14:creationId xmlns:p14="http://schemas.microsoft.com/office/powerpoint/2010/main" val="18743169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Named Entity Predicates</a:t>
            </a:r>
          </a:p>
        </p:txBody>
      </p:sp>
    </p:spTree>
    <p:extLst>
      <p:ext uri="{BB962C8B-B14F-4D97-AF65-F5344CB8AC3E}">
        <p14:creationId xmlns:p14="http://schemas.microsoft.com/office/powerpoint/2010/main" val="33172044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Tree>
    <p:extLst>
      <p:ext uri="{BB962C8B-B14F-4D97-AF65-F5344CB8AC3E}">
        <p14:creationId xmlns:p14="http://schemas.microsoft.com/office/powerpoint/2010/main" val="870726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Other Knowledge 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3942520" y="3443259"/>
            <a:ext cx="4068419" cy="461665"/>
          </a:xfrm>
          <a:prstGeom prst="rect">
            <a:avLst/>
          </a:prstGeom>
          <a:noFill/>
        </p:spPr>
        <p:txBody>
          <a:bodyPr wrap="square" rtlCol="0">
            <a:spAutoFit/>
          </a:bodyPr>
          <a:lstStyle/>
          <a:p>
            <a:r>
              <a:rPr lang="en-US" sz="2400" dirty="0"/>
              <a:t>How to get more information?</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23448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Other Knowledge Sources</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11349834" cy="2308324"/>
          </a:xfrm>
          <a:prstGeom prst="rect">
            <a:avLst/>
          </a:prstGeom>
        </p:spPr>
        <p:txBody>
          <a:bodyPr wrap="square">
            <a:spAutoFit/>
          </a:bodyPr>
          <a:lstStyle/>
          <a:p>
            <a:pPr marL="342900" indent="-342900">
              <a:buFont typeface="Arial" panose="020B0604020202020204" pitchFamily="34" charset="0"/>
              <a:buChar char="•"/>
            </a:pPr>
            <a:r>
              <a:rPr lang="en-US" sz="2400" dirty="0"/>
              <a:t>The knowledge that we extracted in previous slides comes from input text</a:t>
            </a:r>
          </a:p>
          <a:p>
            <a:pPr marL="342900" indent="-342900">
              <a:buFont typeface="Arial" panose="020B0604020202020204" pitchFamily="34" charset="0"/>
              <a:buChar char="•"/>
            </a:pPr>
            <a:r>
              <a:rPr lang="en-US" sz="2400" dirty="0"/>
              <a:t>We can make use of knowledge sources like </a:t>
            </a:r>
            <a:r>
              <a:rPr lang="en-US" sz="2400" dirty="0">
                <a:solidFill>
                  <a:srgbClr val="FF0000"/>
                </a:solidFill>
              </a:rPr>
              <a:t>WordNet</a:t>
            </a:r>
            <a:r>
              <a:rPr lang="en-US" sz="2400" dirty="0"/>
              <a:t> to gain additional information </a:t>
            </a:r>
          </a:p>
          <a:p>
            <a:pPr marL="342900" indent="-342900">
              <a:buFont typeface="Arial" panose="020B0604020202020204" pitchFamily="34" charset="0"/>
              <a:buChar char="•"/>
            </a:pPr>
            <a:r>
              <a:rPr lang="en-US" sz="2400" dirty="0"/>
              <a:t>Humans use such knowledge, often referred to as “</a:t>
            </a:r>
            <a:r>
              <a:rPr lang="en-US" sz="2400" dirty="0">
                <a:solidFill>
                  <a:srgbClr val="FF0000"/>
                </a:solidFill>
              </a:rPr>
              <a:t>Common World Knowledge</a:t>
            </a:r>
            <a:r>
              <a:rPr lang="en-US" sz="2400" dirty="0"/>
              <a:t>”, subconsciously while reasoning.</a:t>
            </a:r>
          </a:p>
          <a:p>
            <a:pPr marL="342900" indent="-342900">
              <a:buFont typeface="Arial" panose="020B0604020202020204" pitchFamily="34" charset="0"/>
              <a:buChar char="•"/>
            </a:pPr>
            <a:r>
              <a:rPr lang="en-US" sz="2400" dirty="0"/>
              <a:t>This system uses the </a:t>
            </a:r>
            <a:r>
              <a:rPr lang="en-US" sz="2400" dirty="0">
                <a:solidFill>
                  <a:srgbClr val="FF0000"/>
                </a:solidFill>
              </a:rPr>
              <a:t>Hypernym</a:t>
            </a:r>
            <a:r>
              <a:rPr lang="en-US" sz="2400" dirty="0"/>
              <a:t> relation from WordNet to build its ontology.</a:t>
            </a:r>
          </a:p>
          <a:p>
            <a:pPr marL="342900" indent="-342900">
              <a:buFont typeface="Arial" panose="020B0604020202020204" pitchFamily="34" charset="0"/>
              <a:buChar char="•"/>
            </a:pPr>
            <a:r>
              <a:rPr lang="en-US" sz="2400" i="1" dirty="0"/>
              <a:t>We will also see how a default </a:t>
            </a:r>
            <a:r>
              <a:rPr lang="en-US" sz="2400" i="1" dirty="0">
                <a:solidFill>
                  <a:srgbClr val="FF0000"/>
                </a:solidFill>
              </a:rPr>
              <a:t>preferential pattern </a:t>
            </a:r>
            <a:r>
              <a:rPr lang="en-US" sz="2400" i="1" dirty="0"/>
              <a:t>can be implemented for WSD</a:t>
            </a:r>
          </a:p>
        </p:txBody>
      </p:sp>
      <p:sp>
        <p:nvSpPr>
          <p:cNvPr id="6" name="Rectangle 5">
            <a:extLst>
              <a:ext uri="{FF2B5EF4-FFF2-40B4-BE49-F238E27FC236}">
                <a16:creationId xmlns:a16="http://schemas.microsoft.com/office/drawing/2014/main" id="{6B5E9475-C316-4AEA-805D-7B099ECCA6C3}"/>
              </a:ext>
            </a:extLst>
          </p:cNvPr>
          <p:cNvSpPr/>
          <p:nvPr/>
        </p:nvSpPr>
        <p:spPr>
          <a:xfrm>
            <a:off x="590375" y="4101255"/>
            <a:ext cx="11349834" cy="1938992"/>
          </a:xfrm>
          <a:prstGeom prst="rect">
            <a:avLst/>
          </a:prstGeom>
        </p:spPr>
        <p:txBody>
          <a:bodyPr wrap="square">
            <a:spAutoFit/>
          </a:bodyPr>
          <a:lstStyle/>
          <a:p>
            <a:pPr marL="342900" indent="-342900">
              <a:buFont typeface="Arial" panose="020B0604020202020204" pitchFamily="34" charset="0"/>
              <a:buChar char="•"/>
            </a:pPr>
            <a:r>
              <a:rPr lang="en-US" sz="2400" dirty="0"/>
              <a:t>Before building an Ontology we convert all the nouns to </a:t>
            </a:r>
            <a:r>
              <a:rPr lang="en-US" sz="2400" dirty="0">
                <a:solidFill>
                  <a:srgbClr val="FF0000"/>
                </a:solidFill>
              </a:rPr>
              <a:t>concepts</a:t>
            </a:r>
            <a:r>
              <a:rPr lang="en-US" sz="2400" dirty="0"/>
              <a:t>.</a:t>
            </a:r>
          </a:p>
          <a:p>
            <a:pPr marL="342900" indent="-342900">
              <a:buFont typeface="Arial" panose="020B0604020202020204" pitchFamily="34" charset="0"/>
              <a:buChar char="•"/>
            </a:pPr>
            <a:r>
              <a:rPr lang="en-US" sz="2400" dirty="0"/>
              <a:t>In the rest of the slides in this section we will model as concept as follows</a:t>
            </a:r>
          </a:p>
          <a:p>
            <a:r>
              <a:rPr lang="en-US" sz="2400" i="1" dirty="0"/>
              <a:t>	</a:t>
            </a:r>
          </a:p>
          <a:p>
            <a:r>
              <a:rPr lang="en-US" sz="2400" i="1" dirty="0">
                <a:solidFill>
                  <a:schemeClr val="accent1">
                    <a:lumMod val="50000"/>
                  </a:schemeClr>
                </a:solidFill>
              </a:rPr>
              <a:t>	concept (concept_instance, instance_sense) </a:t>
            </a:r>
          </a:p>
          <a:p>
            <a:r>
              <a:rPr lang="en-US" sz="2400" i="1" dirty="0"/>
              <a:t>	Example: lion (lion1, noun.animal)</a:t>
            </a:r>
          </a:p>
        </p:txBody>
      </p:sp>
    </p:spTree>
    <p:extLst>
      <p:ext uri="{BB962C8B-B14F-4D97-AF65-F5344CB8AC3E}">
        <p14:creationId xmlns:p14="http://schemas.microsoft.com/office/powerpoint/2010/main" val="4220457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Hypernym Processing</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4418947" cy="1446550"/>
          </a:xfrm>
          <a:prstGeom prst="rect">
            <a:avLst/>
          </a:prstGeom>
        </p:spPr>
        <p:txBody>
          <a:bodyPr wrap="square">
            <a:spAutoFit/>
          </a:bodyPr>
          <a:lstStyle/>
          <a:p>
            <a:r>
              <a:rPr lang="en-US" sz="2200" dirty="0"/>
              <a:t>Hypernyms can be used to model the principle of </a:t>
            </a:r>
            <a:r>
              <a:rPr lang="en-US" sz="2200" dirty="0">
                <a:solidFill>
                  <a:srgbClr val="FF0000"/>
                </a:solidFill>
              </a:rPr>
              <a:t>transferring properties </a:t>
            </a:r>
            <a:r>
              <a:rPr lang="en-US" sz="2200" dirty="0"/>
              <a:t>from general concepts to more specific ones.</a:t>
            </a:r>
          </a:p>
        </p:txBody>
      </p:sp>
      <p:pic>
        <p:nvPicPr>
          <p:cNvPr id="2" name="Picture 1">
            <a:extLst>
              <a:ext uri="{FF2B5EF4-FFF2-40B4-BE49-F238E27FC236}">
                <a16:creationId xmlns:a16="http://schemas.microsoft.com/office/drawing/2014/main" id="{4B1913A4-604B-4BA7-810F-546526F292A9}"/>
              </a:ext>
            </a:extLst>
          </p:cNvPr>
          <p:cNvPicPr>
            <a:picLocks noChangeAspect="1"/>
          </p:cNvPicPr>
          <p:nvPr/>
        </p:nvPicPr>
        <p:blipFill>
          <a:blip r:embed="rId2"/>
          <a:stretch>
            <a:fillRect/>
          </a:stretch>
        </p:blipFill>
        <p:spPr>
          <a:xfrm>
            <a:off x="5292530" y="1786905"/>
            <a:ext cx="6572838" cy="4628700"/>
          </a:xfrm>
          <a:prstGeom prst="rect">
            <a:avLst/>
          </a:prstGeom>
        </p:spPr>
      </p:pic>
      <p:sp>
        <p:nvSpPr>
          <p:cNvPr id="7" name="Rectangle 6">
            <a:extLst>
              <a:ext uri="{FF2B5EF4-FFF2-40B4-BE49-F238E27FC236}">
                <a16:creationId xmlns:a16="http://schemas.microsoft.com/office/drawing/2014/main" id="{DDED9A61-60ED-4E78-835E-C9E8C0D283B8}"/>
              </a:ext>
            </a:extLst>
          </p:cNvPr>
          <p:cNvSpPr/>
          <p:nvPr/>
        </p:nvSpPr>
        <p:spPr>
          <a:xfrm>
            <a:off x="590375" y="3362591"/>
            <a:ext cx="3731471" cy="1600438"/>
          </a:xfrm>
          <a:prstGeom prst="rect">
            <a:avLst/>
          </a:prstGeom>
        </p:spPr>
        <p:txBody>
          <a:bodyPr wrap="none">
            <a:spAutoFit/>
          </a:bodyPr>
          <a:lstStyle/>
          <a:p>
            <a:pPr>
              <a:spcAft>
                <a:spcPts val="1200"/>
              </a:spcAft>
            </a:pPr>
            <a:r>
              <a:rPr lang="en-US" sz="2200" dirty="0"/>
              <a:t>Steps in processing hypernyms</a:t>
            </a:r>
          </a:p>
          <a:p>
            <a:pPr marL="457200" indent="-457200">
              <a:buAutoNum type="alphaUcPeriod"/>
            </a:pPr>
            <a:r>
              <a:rPr lang="en-US" sz="2200" dirty="0"/>
              <a:t>Generate Hypernym Lists</a:t>
            </a:r>
          </a:p>
          <a:p>
            <a:pPr marL="457200" indent="-457200">
              <a:buAutoNum type="alphaUcPeriod"/>
            </a:pPr>
            <a:r>
              <a:rPr lang="en-US" sz="2200" dirty="0"/>
              <a:t>Aggregate List into a Graph</a:t>
            </a:r>
          </a:p>
          <a:p>
            <a:pPr marL="457200" indent="-457200">
              <a:buAutoNum type="alphaUcPeriod"/>
            </a:pPr>
            <a:r>
              <a:rPr lang="en-US" sz="2200" dirty="0"/>
              <a:t>Generate Hypernym Rules</a:t>
            </a:r>
          </a:p>
        </p:txBody>
      </p:sp>
      <p:sp>
        <p:nvSpPr>
          <p:cNvPr id="8" name="Rectangle 7">
            <a:extLst>
              <a:ext uri="{FF2B5EF4-FFF2-40B4-BE49-F238E27FC236}">
                <a16:creationId xmlns:a16="http://schemas.microsoft.com/office/drawing/2014/main" id="{B9D7B3A6-06D1-4F24-9016-E1798C88B47F}"/>
              </a:ext>
            </a:extLst>
          </p:cNvPr>
          <p:cNvSpPr/>
          <p:nvPr/>
        </p:nvSpPr>
        <p:spPr>
          <a:xfrm>
            <a:off x="590375" y="5234289"/>
            <a:ext cx="4418947" cy="1107996"/>
          </a:xfrm>
          <a:prstGeom prst="rect">
            <a:avLst/>
          </a:prstGeom>
        </p:spPr>
        <p:txBody>
          <a:bodyPr wrap="square">
            <a:spAutoFit/>
          </a:bodyPr>
          <a:lstStyle/>
          <a:p>
            <a:r>
              <a:rPr lang="en-US" sz="2200" dirty="0">
                <a:solidFill>
                  <a:srgbClr val="000000"/>
                </a:solidFill>
              </a:rPr>
              <a:t>The figure shows the rules generated that represent the animal branch of the “lion” concept.</a:t>
            </a:r>
            <a:endParaRPr lang="en-US" sz="2200" dirty="0"/>
          </a:p>
        </p:txBody>
      </p:sp>
    </p:spTree>
    <p:extLst>
      <p:ext uri="{BB962C8B-B14F-4D97-AF65-F5344CB8AC3E}">
        <p14:creationId xmlns:p14="http://schemas.microsoft.com/office/powerpoint/2010/main" val="1281372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Classical Logic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30086" y="1976085"/>
            <a:ext cx="10721010" cy="403187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Classical logic </a:t>
            </a:r>
            <a:r>
              <a:rPr lang="en-US" altLang="en-US" sz="2400" dirty="0"/>
              <a:t>was used for many years to build Automated Reasoning systems.</a:t>
            </a:r>
          </a:p>
          <a:p>
            <a:pPr marL="457200" indent="-457200" algn="just">
              <a:spcAft>
                <a:spcPts val="1200"/>
              </a:spcAft>
              <a:buFont typeface="Arial" panose="020B0604020202020204" pitchFamily="34" charset="0"/>
              <a:buChar char="•"/>
              <a:defRPr/>
            </a:pPr>
            <a:r>
              <a:rPr lang="en-US" altLang="en-US" sz="2400" dirty="0"/>
              <a:t>Although some of these attempts were successful, they were not able to build </a:t>
            </a:r>
            <a:r>
              <a:rPr lang="en-US" altLang="en-US" sz="2400" dirty="0">
                <a:solidFill>
                  <a:srgbClr val="FF0000"/>
                </a:solidFill>
              </a:rPr>
              <a:t>truly intelligent systems</a:t>
            </a:r>
          </a:p>
          <a:p>
            <a:pPr marL="457200" indent="-457200" algn="just">
              <a:spcAft>
                <a:spcPts val="1200"/>
              </a:spcAft>
              <a:buFont typeface="Arial" panose="020B0604020202020204" pitchFamily="34" charset="0"/>
              <a:buChar char="•"/>
              <a:defRPr/>
            </a:pPr>
            <a:r>
              <a:rPr lang="en-US" altLang="en-US" sz="2400" dirty="0"/>
              <a:t>Some of the reasons for that lie in the fact that classical logic is </a:t>
            </a:r>
            <a:r>
              <a:rPr lang="en-US" altLang="en-US" sz="2400" dirty="0">
                <a:solidFill>
                  <a:srgbClr val="FF0000"/>
                </a:solidFill>
              </a:rPr>
              <a:t>monotonic</a:t>
            </a:r>
            <a:r>
              <a:rPr lang="en-US" altLang="en-US" sz="2400" dirty="0"/>
              <a:t>, </a:t>
            </a:r>
            <a:r>
              <a:rPr lang="en-US" altLang="en-US" sz="2400" dirty="0">
                <a:solidFill>
                  <a:srgbClr val="FF0000"/>
                </a:solidFill>
              </a:rPr>
              <a:t>incomplete</a:t>
            </a:r>
            <a:r>
              <a:rPr lang="en-US" altLang="en-US" sz="2400" dirty="0"/>
              <a:t> and </a:t>
            </a:r>
            <a:r>
              <a:rPr lang="en-US" altLang="en-US" sz="2400" dirty="0">
                <a:solidFill>
                  <a:srgbClr val="FF0000"/>
                </a:solidFill>
              </a:rPr>
              <a:t>undecidable</a:t>
            </a:r>
          </a:p>
          <a:p>
            <a:pPr marL="457200" indent="-457200" algn="just">
              <a:spcAft>
                <a:spcPts val="1200"/>
              </a:spcAft>
              <a:buFont typeface="Arial" panose="020B0604020202020204" pitchFamily="34" charset="0"/>
              <a:buChar char="•"/>
              <a:defRPr/>
            </a:pPr>
            <a:r>
              <a:rPr lang="en-US" altLang="en-US" sz="2400" dirty="0"/>
              <a:t>Due to the above mentioned shortcomings classical logic is not a suitable candidate to model human thinking.</a:t>
            </a:r>
          </a:p>
          <a:p>
            <a:pPr marL="457200" indent="-457200" algn="just">
              <a:buFont typeface="Arial" panose="020B0604020202020204" pitchFamily="34" charset="0"/>
              <a:buChar char="•"/>
              <a:defRPr/>
            </a:pPr>
            <a:r>
              <a:rPr lang="en-US" altLang="en-US" sz="2400" dirty="0"/>
              <a:t>We can observe from the previous examples that </a:t>
            </a:r>
            <a:r>
              <a:rPr lang="en-US" altLang="en-US" sz="2400" dirty="0">
                <a:solidFill>
                  <a:srgbClr val="FF0000"/>
                </a:solidFill>
              </a:rPr>
              <a:t>humans do not use classical logic </a:t>
            </a:r>
            <a:r>
              <a:rPr lang="en-US" altLang="en-US" sz="2400" dirty="0"/>
              <a:t>while reasoning.</a:t>
            </a:r>
          </a:p>
        </p:txBody>
      </p:sp>
    </p:spTree>
    <p:extLst>
      <p:ext uri="{BB962C8B-B14F-4D97-AF65-F5344CB8AC3E}">
        <p14:creationId xmlns:p14="http://schemas.microsoft.com/office/powerpoint/2010/main" val="4080897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196480" y="1644781"/>
            <a:ext cx="4189990" cy="3816429"/>
          </a:xfrm>
          <a:prstGeom prst="rect">
            <a:avLst/>
          </a:prstGeom>
        </p:spPr>
        <p:txBody>
          <a:bodyPr wrap="square">
            <a:spAutoFit/>
          </a:bodyPr>
          <a:lstStyle/>
          <a:p>
            <a:pPr marL="342900" indent="-342900">
              <a:buFont typeface="Arial" panose="020B0604020202020204" pitchFamily="34" charset="0"/>
              <a:buChar char="•"/>
            </a:pPr>
            <a:r>
              <a:rPr lang="en-US" sz="2200" dirty="0"/>
              <a:t>Here we see the senses for the words </a:t>
            </a:r>
            <a:r>
              <a:rPr lang="en-US" sz="2200" i="1" dirty="0">
                <a:solidFill>
                  <a:srgbClr val="FF0000"/>
                </a:solidFill>
              </a:rPr>
              <a:t>car</a:t>
            </a:r>
            <a:r>
              <a:rPr lang="en-US" sz="2200" i="1" dirty="0"/>
              <a:t> </a:t>
            </a:r>
            <a:r>
              <a:rPr lang="en-US" sz="2200" dirty="0"/>
              <a:t>and </a:t>
            </a:r>
            <a:r>
              <a:rPr lang="en-US" sz="2200" i="1" dirty="0">
                <a:solidFill>
                  <a:srgbClr val="FF0000"/>
                </a:solidFill>
              </a:rPr>
              <a:t>vehicle </a:t>
            </a:r>
            <a:r>
              <a:rPr lang="en-US" sz="2200" dirty="0"/>
              <a:t>from WordNet</a:t>
            </a:r>
          </a:p>
          <a:p>
            <a:pPr marL="342900" indent="-342900">
              <a:buFont typeface="Arial" panose="020B0604020202020204" pitchFamily="34" charset="0"/>
              <a:buChar char="•"/>
            </a:pPr>
            <a:r>
              <a:rPr lang="en-US" sz="2200" dirty="0"/>
              <a:t>We know that a </a:t>
            </a:r>
            <a:r>
              <a:rPr lang="en-US" sz="2200" dirty="0">
                <a:solidFill>
                  <a:srgbClr val="FF0000"/>
                </a:solidFill>
              </a:rPr>
              <a:t>car </a:t>
            </a:r>
            <a:r>
              <a:rPr lang="en-US" sz="2200" dirty="0" err="1">
                <a:solidFill>
                  <a:srgbClr val="FF0000"/>
                </a:solidFill>
              </a:rPr>
              <a:t>is_a</a:t>
            </a:r>
            <a:r>
              <a:rPr lang="en-US" sz="2200" dirty="0">
                <a:solidFill>
                  <a:srgbClr val="FF0000"/>
                </a:solidFill>
              </a:rPr>
              <a:t> vehicle</a:t>
            </a:r>
          </a:p>
          <a:p>
            <a:pPr marL="342900" indent="-342900">
              <a:buFont typeface="Arial" panose="020B0604020202020204" pitchFamily="34" charset="0"/>
              <a:buChar char="•"/>
            </a:pPr>
            <a:r>
              <a:rPr lang="en-US" sz="2200" dirty="0"/>
              <a:t>So some properties of vehicles like </a:t>
            </a:r>
            <a:r>
              <a:rPr lang="en-US" sz="2200" dirty="0">
                <a:solidFill>
                  <a:srgbClr val="FF0000"/>
                </a:solidFill>
              </a:rPr>
              <a:t>capacity, mass, color, it can be driven</a:t>
            </a:r>
            <a:r>
              <a:rPr lang="en-US" sz="2200" dirty="0"/>
              <a:t> and so on can be transferred to car</a:t>
            </a:r>
          </a:p>
          <a:p>
            <a:pPr marL="342900" indent="-342900">
              <a:buFont typeface="Arial" panose="020B0604020202020204" pitchFamily="34" charset="0"/>
              <a:buChar char="•"/>
            </a:pPr>
            <a:r>
              <a:rPr lang="en-US" sz="2200" dirty="0"/>
              <a:t>But only the properties of sense V.1 can be to the sense C.1 of car.</a:t>
            </a:r>
          </a:p>
        </p:txBody>
      </p:sp>
      <p:pic>
        <p:nvPicPr>
          <p:cNvPr id="2" name="Picture 1">
            <a:extLst>
              <a:ext uri="{FF2B5EF4-FFF2-40B4-BE49-F238E27FC236}">
                <a16:creationId xmlns:a16="http://schemas.microsoft.com/office/drawing/2014/main" id="{07DCD1E4-AF54-4B1A-A672-77F5E1B57D29}"/>
              </a:ext>
            </a:extLst>
          </p:cNvPr>
          <p:cNvPicPr>
            <a:picLocks noChangeAspect="1"/>
          </p:cNvPicPr>
          <p:nvPr/>
        </p:nvPicPr>
        <p:blipFill>
          <a:blip r:embed="rId2"/>
          <a:stretch>
            <a:fillRect/>
          </a:stretch>
        </p:blipFill>
        <p:spPr>
          <a:xfrm>
            <a:off x="4755289" y="1644781"/>
            <a:ext cx="7240231" cy="2439643"/>
          </a:xfrm>
          <a:prstGeom prst="rect">
            <a:avLst/>
          </a:prstGeom>
          <a:ln w="98425" cmpd="dbl">
            <a:solidFill>
              <a:schemeClr val="tx1"/>
            </a:solidFill>
          </a:ln>
        </p:spPr>
      </p:pic>
      <p:pic>
        <p:nvPicPr>
          <p:cNvPr id="6" name="Picture 5">
            <a:extLst>
              <a:ext uri="{FF2B5EF4-FFF2-40B4-BE49-F238E27FC236}">
                <a16:creationId xmlns:a16="http://schemas.microsoft.com/office/drawing/2014/main" id="{A1279C4C-5C34-4BAB-823B-37AE21754464}"/>
              </a:ext>
            </a:extLst>
          </p:cNvPr>
          <p:cNvPicPr>
            <a:picLocks noChangeAspect="1"/>
          </p:cNvPicPr>
          <p:nvPr/>
        </p:nvPicPr>
        <p:blipFill>
          <a:blip r:embed="rId3"/>
          <a:stretch>
            <a:fillRect/>
          </a:stretch>
        </p:blipFill>
        <p:spPr>
          <a:xfrm>
            <a:off x="4755288" y="4417240"/>
            <a:ext cx="7240231" cy="2168198"/>
          </a:xfrm>
          <a:prstGeom prst="rect">
            <a:avLst/>
          </a:prstGeom>
          <a:ln w="98425" cmpd="dbl">
            <a:solidFill>
              <a:schemeClr val="tx1"/>
            </a:solidFill>
          </a:ln>
        </p:spPr>
      </p:pic>
      <p:sp>
        <p:nvSpPr>
          <p:cNvPr id="7" name="TextBox 6">
            <a:extLst>
              <a:ext uri="{FF2B5EF4-FFF2-40B4-BE49-F238E27FC236}">
                <a16:creationId xmlns:a16="http://schemas.microsoft.com/office/drawing/2014/main" id="{AD764751-BB86-4742-BE13-247832D1E2BA}"/>
              </a:ext>
            </a:extLst>
          </p:cNvPr>
          <p:cNvSpPr txBox="1"/>
          <p:nvPr/>
        </p:nvSpPr>
        <p:spPr>
          <a:xfrm>
            <a:off x="165380" y="5794026"/>
            <a:ext cx="4364400" cy="461665"/>
          </a:xfrm>
          <a:prstGeom prst="rect">
            <a:avLst/>
          </a:prstGeom>
          <a:noFill/>
        </p:spPr>
        <p:txBody>
          <a:bodyPr wrap="none" rtlCol="0">
            <a:spAutoFit/>
          </a:bodyPr>
          <a:lstStyle/>
          <a:p>
            <a:r>
              <a:rPr lang="en-US" sz="2400" dirty="0">
                <a:solidFill>
                  <a:schemeClr val="accent1">
                    <a:lumMod val="50000"/>
                  </a:schemeClr>
                </a:solidFill>
              </a:rPr>
              <a:t>Car (sense1) </a:t>
            </a:r>
            <a:r>
              <a:rPr lang="en-US" sz="2400" dirty="0">
                <a:solidFill>
                  <a:schemeClr val="accent1">
                    <a:lumMod val="50000"/>
                  </a:schemeClr>
                </a:solidFill>
                <a:sym typeface="Wingdings" panose="05000000000000000000" pitchFamily="2" charset="2"/>
              </a:rPr>
              <a:t>        Vehicle (sense1)</a:t>
            </a:r>
            <a:endParaRPr lang="en-US" sz="2400" dirty="0"/>
          </a:p>
        </p:txBody>
      </p:sp>
      <p:sp>
        <p:nvSpPr>
          <p:cNvPr id="8" name="TextBox 7">
            <a:extLst>
              <a:ext uri="{FF2B5EF4-FFF2-40B4-BE49-F238E27FC236}">
                <a16:creationId xmlns:a16="http://schemas.microsoft.com/office/drawing/2014/main" id="{43F06FB2-0049-45D4-A373-CF69223D68E0}"/>
              </a:ext>
            </a:extLst>
          </p:cNvPr>
          <p:cNvSpPr txBox="1"/>
          <p:nvPr/>
        </p:nvSpPr>
        <p:spPr>
          <a:xfrm>
            <a:off x="1759266" y="5689945"/>
            <a:ext cx="662609" cy="369332"/>
          </a:xfrm>
          <a:prstGeom prst="rect">
            <a:avLst/>
          </a:prstGeom>
          <a:noFill/>
        </p:spPr>
        <p:txBody>
          <a:bodyPr wrap="square" rtlCol="0">
            <a:spAutoFit/>
          </a:bodyPr>
          <a:lstStyle/>
          <a:p>
            <a:r>
              <a:rPr lang="en-US" dirty="0" err="1">
                <a:solidFill>
                  <a:schemeClr val="accent1">
                    <a:lumMod val="50000"/>
                  </a:schemeClr>
                </a:solidFill>
              </a:rPr>
              <a:t>is_a</a:t>
            </a:r>
            <a:endParaRPr lang="en-US" dirty="0">
              <a:solidFill>
                <a:schemeClr val="accent1">
                  <a:lumMod val="50000"/>
                </a:schemeClr>
              </a:solidFill>
            </a:endParaRPr>
          </a:p>
        </p:txBody>
      </p:sp>
      <p:cxnSp>
        <p:nvCxnSpPr>
          <p:cNvPr id="10" name="Straight Arrow Connector 9">
            <a:extLst>
              <a:ext uri="{FF2B5EF4-FFF2-40B4-BE49-F238E27FC236}">
                <a16:creationId xmlns:a16="http://schemas.microsoft.com/office/drawing/2014/main" id="{CE50FEB6-D677-4B77-B585-18E510958114}"/>
              </a:ext>
            </a:extLst>
          </p:cNvPr>
          <p:cNvCxnSpPr/>
          <p:nvPr/>
        </p:nvCxnSpPr>
        <p:spPr>
          <a:xfrm>
            <a:off x="1833563" y="6024858"/>
            <a:ext cx="514017"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the Hypernym Lists</a:t>
            </a:r>
          </a:p>
        </p:txBody>
      </p:sp>
      <p:pic>
        <p:nvPicPr>
          <p:cNvPr id="2" name="Picture 1">
            <a:extLst>
              <a:ext uri="{FF2B5EF4-FFF2-40B4-BE49-F238E27FC236}">
                <a16:creationId xmlns:a16="http://schemas.microsoft.com/office/drawing/2014/main" id="{302B910E-79B3-419F-8318-4DDB11714051}"/>
              </a:ext>
            </a:extLst>
          </p:cNvPr>
          <p:cNvPicPr>
            <a:picLocks noChangeAspect="1"/>
          </p:cNvPicPr>
          <p:nvPr/>
        </p:nvPicPr>
        <p:blipFill>
          <a:blip r:embed="rId2"/>
          <a:stretch>
            <a:fillRect/>
          </a:stretch>
        </p:blipFill>
        <p:spPr>
          <a:xfrm>
            <a:off x="4858764" y="2408484"/>
            <a:ext cx="7029521" cy="3635263"/>
          </a:xfrm>
          <a:prstGeom prst="rect">
            <a:avLst/>
          </a:prstGeom>
        </p:spPr>
      </p:pic>
      <p:sp>
        <p:nvSpPr>
          <p:cNvPr id="7" name="Rectangle 6">
            <a:extLst>
              <a:ext uri="{FF2B5EF4-FFF2-40B4-BE49-F238E27FC236}">
                <a16:creationId xmlns:a16="http://schemas.microsoft.com/office/drawing/2014/main" id="{C744F1C4-48E0-4148-ABA7-3B196704911C}"/>
              </a:ext>
            </a:extLst>
          </p:cNvPr>
          <p:cNvSpPr/>
          <p:nvPr/>
        </p:nvSpPr>
        <p:spPr>
          <a:xfrm>
            <a:off x="303715" y="2408484"/>
            <a:ext cx="3989989" cy="2616101"/>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senses</a:t>
            </a:r>
          </a:p>
          <a:p>
            <a:pPr marL="457200" indent="-457200">
              <a:buAutoNum type="alphaUcPeriod"/>
            </a:pPr>
            <a:r>
              <a:rPr lang="en-US" sz="2200" dirty="0"/>
              <a:t>Rank senses according to usage</a:t>
            </a:r>
          </a:p>
          <a:p>
            <a:pPr marL="457200" indent="-457200">
              <a:buAutoNum type="alphaUcPeriod"/>
            </a:pPr>
            <a:r>
              <a:rPr lang="en-US" sz="2200" dirty="0"/>
              <a:t>For each sense</a:t>
            </a:r>
          </a:p>
          <a:p>
            <a:pPr marL="971550" lvl="1" indent="-514350">
              <a:buAutoNum type="romanLcPeriod"/>
            </a:pPr>
            <a:r>
              <a:rPr lang="en-US" sz="2200" dirty="0"/>
              <a:t>Generate the hypernym List</a:t>
            </a:r>
          </a:p>
        </p:txBody>
      </p:sp>
    </p:spTree>
    <p:extLst>
      <p:ext uri="{BB962C8B-B14F-4D97-AF65-F5344CB8AC3E}">
        <p14:creationId xmlns:p14="http://schemas.microsoft.com/office/powerpoint/2010/main" val="2684763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a Hypernym List</a:t>
            </a:r>
          </a:p>
        </p:txBody>
      </p:sp>
      <p:pic>
        <p:nvPicPr>
          <p:cNvPr id="6" name="Picture 5">
            <a:extLst>
              <a:ext uri="{FF2B5EF4-FFF2-40B4-BE49-F238E27FC236}">
                <a16:creationId xmlns:a16="http://schemas.microsoft.com/office/drawing/2014/main" id="{26F353FE-1765-4153-BE78-95D4FD604A46}"/>
              </a:ext>
            </a:extLst>
          </p:cNvPr>
          <p:cNvPicPr>
            <a:picLocks noChangeAspect="1"/>
          </p:cNvPicPr>
          <p:nvPr/>
        </p:nvPicPr>
        <p:blipFill>
          <a:blip r:embed="rId2"/>
          <a:stretch>
            <a:fillRect/>
          </a:stretch>
        </p:blipFill>
        <p:spPr>
          <a:xfrm>
            <a:off x="6427304" y="2503595"/>
            <a:ext cx="5505625" cy="3597646"/>
          </a:xfrm>
          <a:prstGeom prst="rect">
            <a:avLst/>
          </a:prstGeom>
        </p:spPr>
      </p:pic>
      <p:sp>
        <p:nvSpPr>
          <p:cNvPr id="7" name="Rectangle 6">
            <a:extLst>
              <a:ext uri="{FF2B5EF4-FFF2-40B4-BE49-F238E27FC236}">
                <a16:creationId xmlns:a16="http://schemas.microsoft.com/office/drawing/2014/main" id="{52FCFE5F-E008-4BC9-90AA-2D27384336BE}"/>
              </a:ext>
            </a:extLst>
          </p:cNvPr>
          <p:cNvSpPr/>
          <p:nvPr/>
        </p:nvSpPr>
        <p:spPr>
          <a:xfrm>
            <a:off x="303715" y="2408484"/>
            <a:ext cx="6123589" cy="3293209"/>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hypernym senses</a:t>
            </a:r>
          </a:p>
          <a:p>
            <a:pPr marL="457200" indent="-457200">
              <a:buAutoNum type="alphaUcPeriod"/>
            </a:pPr>
            <a:r>
              <a:rPr lang="en-US" sz="2200" dirty="0"/>
              <a:t>If hypernym senses contain the </a:t>
            </a:r>
            <a:r>
              <a:rPr lang="en-US" sz="2200" i="1" dirty="0" err="1"/>
              <a:t>current_sense</a:t>
            </a:r>
            <a:endParaRPr lang="en-US" sz="2200" i="1" dirty="0"/>
          </a:p>
          <a:p>
            <a:pPr lvl="1"/>
            <a:r>
              <a:rPr lang="en-US" sz="2200" dirty="0"/>
              <a:t>	Get hypernym with </a:t>
            </a:r>
            <a:r>
              <a:rPr lang="en-US" sz="2200" dirty="0" err="1"/>
              <a:t>current_sense</a:t>
            </a:r>
            <a:endParaRPr lang="en-US" sz="2200" dirty="0"/>
          </a:p>
          <a:p>
            <a:pPr marL="457200" indent="-457200">
              <a:buAutoNum type="alphaUcPeriod"/>
            </a:pPr>
            <a:r>
              <a:rPr lang="en-US" sz="2200" dirty="0"/>
              <a:t>Else if hypernym senses contain “Noun.Tops”</a:t>
            </a:r>
          </a:p>
          <a:p>
            <a:pPr lvl="1"/>
            <a:r>
              <a:rPr lang="en-US" sz="2200" dirty="0"/>
              <a:t>	 Get hypernym with sense “Tops”</a:t>
            </a:r>
          </a:p>
          <a:p>
            <a:pPr marL="457200" indent="-457200">
              <a:buAutoNum type="alphaUcPeriod"/>
            </a:pPr>
            <a:r>
              <a:rPr lang="en-US" sz="2200" dirty="0"/>
              <a:t>Add hypernym to the concept bag</a:t>
            </a:r>
          </a:p>
          <a:p>
            <a:pPr marL="457200" indent="-457200">
              <a:buAutoNum type="alphaUcPeriod"/>
            </a:pPr>
            <a:r>
              <a:rPr lang="en-US" sz="2200" dirty="0"/>
              <a:t>Recursively continue the algorithm till no more hypernyms are found</a:t>
            </a:r>
          </a:p>
        </p:txBody>
      </p:sp>
    </p:spTree>
    <p:extLst>
      <p:ext uri="{BB962C8B-B14F-4D97-AF65-F5344CB8AC3E}">
        <p14:creationId xmlns:p14="http://schemas.microsoft.com/office/powerpoint/2010/main" val="11955178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644781"/>
            <a:ext cx="8516918"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The algorithm below can be explained better with an example of the concept of “</a:t>
            </a:r>
            <a:r>
              <a:rPr lang="en-US" sz="2200" i="1" dirty="0">
                <a:solidFill>
                  <a:srgbClr val="000000"/>
                </a:solidFill>
                <a:latin typeface="Times New Roman" panose="02020603050405020304" pitchFamily="18" charset="0"/>
              </a:rPr>
              <a:t>lion</a:t>
            </a:r>
            <a:r>
              <a:rPr lang="en-US" sz="2200" dirty="0">
                <a:solidFill>
                  <a:srgbClr val="000000"/>
                </a:solidFill>
                <a:latin typeface="Times New Roman" panose="02020603050405020304" pitchFamily="18" charset="0"/>
              </a:rPr>
              <a:t>”.</a:t>
            </a:r>
          </a:p>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Let us run the algorithm for the following 4 senses</a:t>
            </a:r>
            <a:endParaRPr lang="en-US" sz="2200" dirty="0"/>
          </a:p>
        </p:txBody>
      </p:sp>
      <p:pic>
        <p:nvPicPr>
          <p:cNvPr id="8" name="Picture 7">
            <a:extLst>
              <a:ext uri="{FF2B5EF4-FFF2-40B4-BE49-F238E27FC236}">
                <a16:creationId xmlns:a16="http://schemas.microsoft.com/office/drawing/2014/main" id="{E7726872-62F0-4DF2-AE19-5D4131CF0BE5}"/>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28876617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478373"/>
            <a:ext cx="8613914" cy="830997"/>
          </a:xfrm>
          <a:prstGeom prst="rect">
            <a:avLst/>
          </a:prstGeom>
        </p:spPr>
        <p:txBody>
          <a:bodyPr wrap="square">
            <a:spAutoFit/>
          </a:bodyPr>
          <a:lstStyle/>
          <a:p>
            <a:pPr marL="285750" indent="-285750">
              <a:buFont typeface="Arial" panose="020B0604020202020204" pitchFamily="34" charset="0"/>
              <a:buChar char="•"/>
            </a:pPr>
            <a:r>
              <a:rPr lang="en-US" sz="2400" dirty="0"/>
              <a:t>If we track the 4 senses of the word to ‘entity’ we get the following hypernym relations </a:t>
            </a:r>
          </a:p>
        </p:txBody>
      </p:sp>
      <p:sp>
        <p:nvSpPr>
          <p:cNvPr id="4" name="Rectangle 3">
            <a:extLst>
              <a:ext uri="{FF2B5EF4-FFF2-40B4-BE49-F238E27FC236}">
                <a16:creationId xmlns:a16="http://schemas.microsoft.com/office/drawing/2014/main" id="{476264AF-BC65-4B97-89F0-53501399997A}"/>
              </a:ext>
            </a:extLst>
          </p:cNvPr>
          <p:cNvSpPr/>
          <p:nvPr/>
        </p:nvSpPr>
        <p:spPr>
          <a:xfrm>
            <a:off x="397565" y="2333496"/>
            <a:ext cx="11794435" cy="4493538"/>
          </a:xfrm>
          <a:prstGeom prst="rect">
            <a:avLst/>
          </a:prstGeom>
        </p:spPr>
        <p:txBody>
          <a:bodyPr wrap="square">
            <a:spAutoFit/>
          </a:bodyPr>
          <a:lstStyle/>
          <a:p>
            <a:r>
              <a:rPr lang="en-US" sz="2200" dirty="0">
                <a:solidFill>
                  <a:schemeClr val="accent1">
                    <a:lumMod val="50000"/>
                  </a:schemeClr>
                </a:solidFill>
                <a:latin typeface="Times New Roman" panose="02020603050405020304" pitchFamily="18" charset="0"/>
              </a:rPr>
              <a:t>Sense 1: (animal) </a:t>
            </a:r>
          </a:p>
          <a:p>
            <a:r>
              <a:rPr lang="en-US" sz="2200" dirty="0">
                <a:solidFill>
                  <a:srgbClr val="000000"/>
                </a:solidFill>
                <a:latin typeface="Times New Roman" panose="02020603050405020304" pitchFamily="18" charset="0"/>
              </a:rPr>
              <a:t>lion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big_cat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feline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carnivore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placental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mammal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vertebrate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chordate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animal </a:t>
            </a:r>
            <a:r>
              <a:rPr lang="en-US" sz="2200" dirty="0">
                <a:solidFill>
                  <a:srgbClr val="000000"/>
                </a:solidFill>
                <a:latin typeface="Wingdings" panose="05000000000000000000" pitchFamily="2" charset="2"/>
              </a:rPr>
              <a:t> </a:t>
            </a:r>
            <a:r>
              <a:rPr lang="en-US" sz="2200" dirty="0">
                <a:solidFill>
                  <a:srgbClr val="000000"/>
                </a:solidFill>
                <a:latin typeface="Times New Roman" panose="02020603050405020304" pitchFamily="18" charset="0"/>
              </a:rPr>
              <a:t>organism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living_thing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object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physical_entity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entity </a:t>
            </a:r>
          </a:p>
          <a:p>
            <a:endParaRPr lang="en-US" sz="2200" dirty="0"/>
          </a:p>
          <a:p>
            <a:r>
              <a:rPr lang="en-US" sz="2200" dirty="0">
                <a:solidFill>
                  <a:schemeClr val="accent1">
                    <a:lumMod val="50000"/>
                  </a:schemeClr>
                </a:solidFill>
              </a:rPr>
              <a:t>Sense 2: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celebrity </a:t>
            </a:r>
            <a:r>
              <a:rPr lang="en-US" sz="2200" dirty="0">
                <a:solidFill>
                  <a:srgbClr val="000000"/>
                </a:solidFill>
                <a:latin typeface="Wingdings" panose="05000000000000000000" pitchFamily="2" charset="2"/>
              </a:rPr>
              <a:t></a:t>
            </a:r>
            <a:r>
              <a:rPr lang="en-US" sz="2200" dirty="0"/>
              <a:t> important_person </a:t>
            </a:r>
            <a:r>
              <a:rPr lang="en-US" sz="2200" dirty="0">
                <a:solidFill>
                  <a:srgbClr val="000000"/>
                </a:solidFill>
                <a:latin typeface="Wingdings" panose="05000000000000000000" pitchFamily="2" charset="2"/>
              </a:rPr>
              <a:t></a:t>
            </a:r>
            <a:r>
              <a:rPr lang="en-US" sz="2200" dirty="0"/>
              <a:t> adult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a:p>
            <a:endParaRPr lang="en-US" sz="2200" dirty="0"/>
          </a:p>
          <a:p>
            <a:r>
              <a:rPr lang="en-US" sz="2200" dirty="0">
                <a:solidFill>
                  <a:schemeClr val="accent1">
                    <a:lumMod val="50000"/>
                  </a:schemeClr>
                </a:solidFill>
              </a:rPr>
              <a:t>Sense 3: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a:t>
            </a:r>
          </a:p>
          <a:p>
            <a:r>
              <a:rPr lang="en-US" sz="2200" dirty="0"/>
              <a:t> </a:t>
            </a:r>
          </a:p>
          <a:p>
            <a:r>
              <a:rPr lang="en-US" sz="2200" dirty="0">
                <a:solidFill>
                  <a:schemeClr val="accent1">
                    <a:lumMod val="50000"/>
                  </a:schemeClr>
                </a:solidFill>
              </a:rPr>
              <a:t>Sense 4: (location) </a:t>
            </a:r>
          </a:p>
          <a:p>
            <a:r>
              <a:rPr lang="en-US" sz="2200" dirty="0"/>
              <a:t>lion </a:t>
            </a:r>
            <a:r>
              <a:rPr lang="en-US" sz="2200" dirty="0">
                <a:solidFill>
                  <a:srgbClr val="000000"/>
                </a:solidFill>
                <a:latin typeface="Wingdings" panose="05000000000000000000" pitchFamily="2" charset="2"/>
              </a:rPr>
              <a:t></a:t>
            </a:r>
            <a:r>
              <a:rPr lang="en-US" sz="2200" dirty="0"/>
              <a:t> sign_of_the_zodiac </a:t>
            </a:r>
            <a:r>
              <a:rPr lang="en-US" sz="2200" dirty="0">
                <a:solidFill>
                  <a:srgbClr val="000000"/>
                </a:solidFill>
                <a:latin typeface="Wingdings" panose="05000000000000000000" pitchFamily="2" charset="2"/>
              </a:rPr>
              <a:t></a:t>
            </a:r>
            <a:r>
              <a:rPr lang="en-US" sz="2200" dirty="0"/>
              <a:t> region </a:t>
            </a:r>
            <a:r>
              <a:rPr lang="en-US" sz="2200" dirty="0">
                <a:solidFill>
                  <a:srgbClr val="000000"/>
                </a:solidFill>
                <a:latin typeface="Wingdings" panose="05000000000000000000" pitchFamily="2" charset="2"/>
              </a:rPr>
              <a:t></a:t>
            </a:r>
            <a:r>
              <a:rPr lang="en-US" sz="2200" dirty="0"/>
              <a:t> location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p:txBody>
      </p:sp>
    </p:spTree>
    <p:extLst>
      <p:ext uri="{BB962C8B-B14F-4D97-AF65-F5344CB8AC3E}">
        <p14:creationId xmlns:p14="http://schemas.microsoft.com/office/powerpoint/2010/main" val="33935549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Aggregate Lists into Graph</a:t>
            </a:r>
          </a:p>
        </p:txBody>
      </p:sp>
      <p:pic>
        <p:nvPicPr>
          <p:cNvPr id="6" name="Picture 5">
            <a:extLst>
              <a:ext uri="{FF2B5EF4-FFF2-40B4-BE49-F238E27FC236}">
                <a16:creationId xmlns:a16="http://schemas.microsoft.com/office/drawing/2014/main" id="{C09AE7DD-18CA-42A0-B7BE-9D0BFAACF01E}"/>
              </a:ext>
            </a:extLst>
          </p:cNvPr>
          <p:cNvPicPr>
            <a:picLocks noChangeAspect="1"/>
          </p:cNvPicPr>
          <p:nvPr/>
        </p:nvPicPr>
        <p:blipFill>
          <a:blip r:embed="rId2"/>
          <a:stretch>
            <a:fillRect/>
          </a:stretch>
        </p:blipFill>
        <p:spPr>
          <a:xfrm>
            <a:off x="239803" y="1644781"/>
            <a:ext cx="11712391" cy="4974659"/>
          </a:xfrm>
          <a:prstGeom prst="rect">
            <a:avLst/>
          </a:prstGeom>
        </p:spPr>
      </p:pic>
    </p:spTree>
    <p:extLst>
      <p:ext uri="{BB962C8B-B14F-4D97-AF65-F5344CB8AC3E}">
        <p14:creationId xmlns:p14="http://schemas.microsoft.com/office/powerpoint/2010/main" val="1318261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1446550"/>
          </a:xfrm>
          <a:prstGeom prst="rect">
            <a:avLst/>
          </a:prstGeom>
        </p:spPr>
        <p:txBody>
          <a:bodyPr wrap="square">
            <a:spAutoFit/>
          </a:bodyPr>
          <a:lstStyle/>
          <a:p>
            <a:pPr marL="342900" indent="-342900">
              <a:buFont typeface="Arial" panose="020B0604020202020204" pitchFamily="34" charset="0"/>
              <a:buChar char="•"/>
            </a:pPr>
            <a:r>
              <a:rPr lang="en-US" sz="2200" dirty="0"/>
              <a:t>There are two different ways of representing a hypernym relationship in answer set programming</a:t>
            </a:r>
          </a:p>
          <a:p>
            <a:pPr marL="342900" indent="-342900">
              <a:buFont typeface="Arial" panose="020B0604020202020204" pitchFamily="34" charset="0"/>
              <a:buChar char="•"/>
            </a:pPr>
            <a:r>
              <a:rPr lang="en-US" sz="2200" dirty="0"/>
              <a:t>One of the approaches uses </a:t>
            </a:r>
            <a:r>
              <a:rPr lang="en-US" sz="2200" dirty="0">
                <a:solidFill>
                  <a:srgbClr val="FF0000"/>
                </a:solidFill>
              </a:rPr>
              <a:t>classes</a:t>
            </a:r>
            <a:r>
              <a:rPr lang="en-US" sz="2200" dirty="0"/>
              <a:t> where as the other involves </a:t>
            </a:r>
            <a:r>
              <a:rPr lang="en-US" sz="2200" dirty="0">
                <a:solidFill>
                  <a:srgbClr val="FF0000"/>
                </a:solidFill>
              </a:rPr>
              <a:t>instances</a:t>
            </a:r>
          </a:p>
          <a:p>
            <a:pPr marL="342900" indent="-342900">
              <a:buFont typeface="Arial" panose="020B0604020202020204" pitchFamily="34" charset="0"/>
              <a:buChar char="•"/>
            </a:pPr>
            <a:r>
              <a:rPr lang="en-US" sz="2200" dirty="0"/>
              <a:t>The first approach is as follows</a:t>
            </a:r>
            <a:r>
              <a:rPr lang="en-US" sz="2200" dirty="0">
                <a:solidFill>
                  <a:srgbClr val="FF0000"/>
                </a:solidFill>
              </a:rPr>
              <a:t> </a:t>
            </a:r>
          </a:p>
        </p:txBody>
      </p:sp>
      <p:sp>
        <p:nvSpPr>
          <p:cNvPr id="2" name="Rectangle 1">
            <a:extLst>
              <a:ext uri="{FF2B5EF4-FFF2-40B4-BE49-F238E27FC236}">
                <a16:creationId xmlns:a16="http://schemas.microsoft.com/office/drawing/2014/main" id="{EABC2543-F0F8-484F-8142-2FCEB3206898}"/>
              </a:ext>
            </a:extLst>
          </p:cNvPr>
          <p:cNvSpPr/>
          <p:nvPr/>
        </p:nvSpPr>
        <p:spPr>
          <a:xfrm>
            <a:off x="993913" y="3202967"/>
            <a:ext cx="9727096" cy="3477875"/>
          </a:xfrm>
          <a:prstGeom prst="rect">
            <a:avLst/>
          </a:prstGeom>
        </p:spPr>
        <p:txBody>
          <a:bodyPr wrap="square">
            <a:spAutoFit/>
          </a:bodyPr>
          <a:lstStyle/>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(big_cat, lion),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(feline, big_cat),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(carnivore, feline), </a:t>
            </a:r>
          </a:p>
          <a:p>
            <a:r>
              <a:rPr lang="en-US" sz="2200" i="1" dirty="0">
                <a:solidFill>
                  <a:schemeClr val="accent1">
                    <a:lumMod val="50000"/>
                  </a:schemeClr>
                </a:solidFill>
                <a:latin typeface="Times New Roman" panose="02020603050405020304" pitchFamily="18" charset="0"/>
              </a:rPr>
              <a:t>… ,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(entity, physical_entity) </a:t>
            </a:r>
          </a:p>
          <a:p>
            <a:endParaRPr lang="en-US" sz="2200" dirty="0">
              <a:solidFill>
                <a:srgbClr val="000000"/>
              </a:solidFill>
              <a:latin typeface="Times New Roman" panose="02020603050405020304" pitchFamily="18" charset="0"/>
            </a:endParaRPr>
          </a:p>
          <a:p>
            <a:r>
              <a:rPr lang="en-US" sz="2200" dirty="0">
                <a:solidFill>
                  <a:srgbClr val="000000"/>
                </a:solidFill>
                <a:latin typeface="Times New Roman" panose="02020603050405020304" pitchFamily="18" charset="0"/>
              </a:rPr>
              <a:t>We can then infer from these facts using the </a:t>
            </a:r>
            <a:r>
              <a:rPr lang="en-US" sz="2200" i="1" dirty="0">
                <a:solidFill>
                  <a:srgbClr val="000000"/>
                </a:solidFill>
                <a:latin typeface="Times New Roman" panose="02020603050405020304" pitchFamily="18" charset="0"/>
              </a:rPr>
              <a:t>superclass </a:t>
            </a:r>
            <a:r>
              <a:rPr lang="en-US" sz="2200" dirty="0">
                <a:solidFill>
                  <a:srgbClr val="000000"/>
                </a:solidFill>
                <a:latin typeface="Times New Roman" panose="02020603050405020304" pitchFamily="18" charset="0"/>
              </a:rPr>
              <a:t>predicate defined as follows </a:t>
            </a:r>
          </a:p>
          <a:p>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(X, Y).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(Z, Y), superclass (X, Z). </a:t>
            </a:r>
            <a:endParaRPr lang="en-US" sz="2200" dirty="0">
              <a:solidFill>
                <a:schemeClr val="accent1">
                  <a:lumMod val="50000"/>
                </a:schemeClr>
              </a:solidFill>
            </a:endParaRPr>
          </a:p>
        </p:txBody>
      </p:sp>
    </p:spTree>
    <p:extLst>
      <p:ext uri="{BB962C8B-B14F-4D97-AF65-F5344CB8AC3E}">
        <p14:creationId xmlns:p14="http://schemas.microsoft.com/office/powerpoint/2010/main" val="42434791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769441"/>
          </a:xfrm>
          <a:prstGeom prst="rect">
            <a:avLst/>
          </a:prstGeom>
        </p:spPr>
        <p:txBody>
          <a:bodyPr wrap="square">
            <a:spAutoFit/>
          </a:bodyPr>
          <a:lstStyle/>
          <a:p>
            <a:pPr marL="342900" indent="-342900">
              <a:buFont typeface="Arial" panose="020B0604020202020204" pitchFamily="34" charset="0"/>
              <a:buChar char="•"/>
            </a:pPr>
            <a:r>
              <a:rPr lang="en-US" sz="2200" dirty="0"/>
              <a:t>The previous approach can be used if the domain of classes is </a:t>
            </a:r>
            <a:r>
              <a:rPr lang="en-US" sz="2200" i="1" dirty="0">
                <a:solidFill>
                  <a:srgbClr val="FF0000"/>
                </a:solidFill>
              </a:rPr>
              <a:t>infinite</a:t>
            </a:r>
            <a:r>
              <a:rPr lang="en-US" sz="2200" dirty="0"/>
              <a:t>, but in this case as the number of classes is </a:t>
            </a:r>
            <a:r>
              <a:rPr lang="en-US" sz="2200" i="1" dirty="0">
                <a:solidFill>
                  <a:srgbClr val="FF0000"/>
                </a:solidFill>
              </a:rPr>
              <a:t>finite </a:t>
            </a:r>
            <a:r>
              <a:rPr lang="en-US" sz="2200" dirty="0"/>
              <a:t>we consider a simpler representation.</a:t>
            </a:r>
            <a:endParaRPr lang="en-US" sz="2200" dirty="0">
              <a:solidFill>
                <a:srgbClr val="FF0000"/>
              </a:solidFill>
            </a:endParaRPr>
          </a:p>
        </p:txBody>
      </p:sp>
      <p:sp>
        <p:nvSpPr>
          <p:cNvPr id="2" name="Rectangle 1">
            <a:extLst>
              <a:ext uri="{FF2B5EF4-FFF2-40B4-BE49-F238E27FC236}">
                <a16:creationId xmlns:a16="http://schemas.microsoft.com/office/drawing/2014/main" id="{EABC2543-F0F8-484F-8142-2FCEB3206898}"/>
              </a:ext>
            </a:extLst>
          </p:cNvPr>
          <p:cNvSpPr/>
          <p:nvPr/>
        </p:nvSpPr>
        <p:spPr>
          <a:xfrm>
            <a:off x="887896" y="2663098"/>
            <a:ext cx="3326295" cy="1446550"/>
          </a:xfrm>
          <a:prstGeom prst="rect">
            <a:avLst/>
          </a:prstGeom>
        </p:spPr>
        <p:txBody>
          <a:bodyPr wrap="square">
            <a:spAutoFit/>
          </a:bodyPr>
          <a:lstStyle/>
          <a:p>
            <a:r>
              <a:rPr lang="en-US" sz="2200" i="1" dirty="0">
                <a:solidFill>
                  <a:schemeClr val="accent1">
                    <a:lumMod val="50000"/>
                  </a:schemeClr>
                </a:solidFill>
              </a:rPr>
              <a:t>big_cat (X) :- lion (X). </a:t>
            </a:r>
            <a:endParaRPr lang="en-US" sz="2200" dirty="0">
              <a:solidFill>
                <a:schemeClr val="accent1">
                  <a:lumMod val="50000"/>
                </a:schemeClr>
              </a:solidFill>
            </a:endParaRPr>
          </a:p>
          <a:p>
            <a:r>
              <a:rPr lang="en-US" sz="2200" i="1" dirty="0">
                <a:solidFill>
                  <a:schemeClr val="accent1">
                    <a:lumMod val="50000"/>
                  </a:schemeClr>
                </a:solidFill>
              </a:rPr>
              <a:t>feline (X) :- big_cat (X). </a:t>
            </a:r>
            <a:endParaRPr lang="en-US" sz="2200" dirty="0">
              <a:solidFill>
                <a:schemeClr val="accent1">
                  <a:lumMod val="50000"/>
                </a:schemeClr>
              </a:solidFill>
            </a:endParaRPr>
          </a:p>
          <a:p>
            <a:r>
              <a:rPr lang="en-US" sz="2200" i="1" dirty="0">
                <a:solidFill>
                  <a:schemeClr val="accent1">
                    <a:lumMod val="50000"/>
                  </a:schemeClr>
                </a:solidFill>
              </a:rPr>
              <a:t>… </a:t>
            </a:r>
            <a:endParaRPr lang="en-US" sz="2200" dirty="0">
              <a:solidFill>
                <a:schemeClr val="accent1">
                  <a:lumMod val="50000"/>
                </a:schemeClr>
              </a:solidFill>
            </a:endParaRPr>
          </a:p>
          <a:p>
            <a:r>
              <a:rPr lang="en-US" sz="2200" i="1" dirty="0">
                <a:solidFill>
                  <a:schemeClr val="accent1">
                    <a:lumMod val="50000"/>
                  </a:schemeClr>
                </a:solidFill>
              </a:rPr>
              <a:t>animal (X) :- vertebrate (X).</a:t>
            </a:r>
            <a:endParaRPr lang="en-US" sz="2200" dirty="0">
              <a:solidFill>
                <a:schemeClr val="accent1">
                  <a:lumMod val="50000"/>
                </a:schemeClr>
              </a:solidFill>
            </a:endParaRPr>
          </a:p>
        </p:txBody>
      </p:sp>
      <p:sp>
        <p:nvSpPr>
          <p:cNvPr id="6" name="Rectangle 5">
            <a:extLst>
              <a:ext uri="{FF2B5EF4-FFF2-40B4-BE49-F238E27FC236}">
                <a16:creationId xmlns:a16="http://schemas.microsoft.com/office/drawing/2014/main" id="{5E0A3C49-603E-432F-9619-B4A4ABAB2816}"/>
              </a:ext>
            </a:extLst>
          </p:cNvPr>
          <p:cNvSpPr/>
          <p:nvPr/>
        </p:nvSpPr>
        <p:spPr>
          <a:xfrm>
            <a:off x="590374" y="4358525"/>
            <a:ext cx="9918600" cy="212365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cs typeface="Times New Roman" panose="02020603050405020304" pitchFamily="18" charset="0"/>
              </a:rPr>
              <a:t>Given the sentence “</a:t>
            </a:r>
            <a:r>
              <a:rPr lang="en-US" sz="2200" i="1" dirty="0">
                <a:solidFill>
                  <a:srgbClr val="000000"/>
                </a:solidFill>
                <a:cs typeface="Times New Roman" panose="02020603050405020304" pitchFamily="18" charset="0"/>
              </a:rPr>
              <a:t>Sam is a lion</a:t>
            </a:r>
            <a:r>
              <a:rPr lang="en-US" sz="2200" dirty="0">
                <a:solidFill>
                  <a:srgbClr val="000000"/>
                </a:solidFill>
                <a:cs typeface="Times New Roman" panose="02020603050405020304" pitchFamily="18" charset="0"/>
              </a:rPr>
              <a:t>”, if we can prove that the predicate “</a:t>
            </a:r>
            <a:r>
              <a:rPr lang="en-US" sz="2200" i="1" dirty="0">
                <a:solidFill>
                  <a:srgbClr val="FF0000"/>
                </a:solidFill>
                <a:cs typeface="Times New Roman" panose="02020603050405020304" pitchFamily="18" charset="0"/>
              </a:rPr>
              <a:t>lion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FF0000"/>
                </a:solidFill>
                <a:cs typeface="Times New Roman" panose="02020603050405020304" pitchFamily="18" charset="0"/>
              </a:rPr>
              <a:t>” </a:t>
            </a:r>
            <a:r>
              <a:rPr lang="en-US" sz="2200" dirty="0">
                <a:solidFill>
                  <a:srgbClr val="000000"/>
                </a:solidFill>
                <a:cs typeface="Times New Roman" panose="02020603050405020304" pitchFamily="18" charset="0"/>
              </a:rPr>
              <a:t>holds then using the above rules we can prove that “</a:t>
            </a:r>
            <a:r>
              <a:rPr lang="en-US" sz="2200" i="1" dirty="0">
                <a:solidFill>
                  <a:srgbClr val="FF0000"/>
                </a:solidFill>
                <a:cs typeface="Times New Roman" panose="02020603050405020304" pitchFamily="18" charset="0"/>
              </a:rPr>
              <a:t>animal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000000"/>
                </a:solidFill>
                <a:cs typeface="Times New Roman" panose="02020603050405020304" pitchFamily="18" charset="0"/>
              </a:rPr>
              <a:t>”. </a:t>
            </a:r>
          </a:p>
          <a:p>
            <a:pPr marL="342900" indent="-342900">
              <a:buFont typeface="Arial" panose="020B0604020202020204" pitchFamily="34" charset="0"/>
              <a:buChar char="•"/>
            </a:pPr>
            <a:r>
              <a:rPr lang="en-US" sz="2200" dirty="0">
                <a:cs typeface="Times New Roman" panose="02020603050405020304" pitchFamily="18" charset="0"/>
              </a:rPr>
              <a:t>When extracting information from WordNet we need to deal with </a:t>
            </a:r>
            <a:r>
              <a:rPr lang="en-US" sz="2200" dirty="0">
                <a:solidFill>
                  <a:srgbClr val="FF0000"/>
                </a:solidFill>
                <a:cs typeface="Times New Roman" panose="02020603050405020304" pitchFamily="18" charset="0"/>
              </a:rPr>
              <a:t>multiple senses </a:t>
            </a:r>
            <a:r>
              <a:rPr lang="en-US" sz="2200" dirty="0">
                <a:cs typeface="Times New Roman" panose="02020603050405020304" pitchFamily="18" charset="0"/>
              </a:rPr>
              <a:t>as well.</a:t>
            </a:r>
          </a:p>
          <a:p>
            <a:pPr marL="342900" indent="-342900">
              <a:buFont typeface="Arial" panose="020B0604020202020204" pitchFamily="34" charset="0"/>
              <a:buChar char="•"/>
            </a:pPr>
            <a:r>
              <a:rPr lang="en-US" sz="2200" dirty="0">
                <a:cs typeface="Times New Roman" panose="02020603050405020304" pitchFamily="18" charset="0"/>
              </a:rPr>
              <a:t>Adding the sense term to the predicate makes the hypernym rule representation </a:t>
            </a:r>
            <a:r>
              <a:rPr lang="en-US" sz="2200" dirty="0">
                <a:solidFill>
                  <a:srgbClr val="FF0000"/>
                </a:solidFill>
                <a:cs typeface="Times New Roman" panose="02020603050405020304" pitchFamily="18" charset="0"/>
              </a:rPr>
              <a:t>more accurate</a:t>
            </a:r>
          </a:p>
        </p:txBody>
      </p:sp>
      <p:sp>
        <p:nvSpPr>
          <p:cNvPr id="7" name="Rectangle 6">
            <a:extLst>
              <a:ext uri="{FF2B5EF4-FFF2-40B4-BE49-F238E27FC236}">
                <a16:creationId xmlns:a16="http://schemas.microsoft.com/office/drawing/2014/main" id="{00787621-14EA-4D34-B1F1-FA32A1AAE3E2}"/>
              </a:ext>
            </a:extLst>
          </p:cNvPr>
          <p:cNvSpPr/>
          <p:nvPr/>
        </p:nvSpPr>
        <p:spPr>
          <a:xfrm>
            <a:off x="5883965" y="2663098"/>
            <a:ext cx="6069496" cy="1446550"/>
          </a:xfrm>
          <a:prstGeom prst="rect">
            <a:avLst/>
          </a:prstGeom>
        </p:spPr>
        <p:txBody>
          <a:bodyPr wrap="square">
            <a:spAutoFit/>
          </a:bodyPr>
          <a:lstStyle/>
          <a:p>
            <a:r>
              <a:rPr lang="en-US" sz="2200" i="1" dirty="0">
                <a:solidFill>
                  <a:schemeClr val="accent1">
                    <a:lumMod val="50000"/>
                  </a:schemeClr>
                </a:solidFill>
                <a:cs typeface="Times New Roman" panose="02020603050405020304" pitchFamily="18" charset="0"/>
              </a:rPr>
              <a:t>big_cat (X, noun.animal) :- lion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feline (X, noun.animal) :- big_cat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animal (X, noun.tops) :- vertebrate (X, noun.animal). </a:t>
            </a:r>
            <a:endParaRPr lang="en-US" sz="2200" dirty="0">
              <a:solidFill>
                <a:schemeClr val="accent1">
                  <a:lumMod val="50000"/>
                </a:schemeClr>
              </a:solidFill>
              <a:cs typeface="Times New Roman" panose="02020603050405020304" pitchFamily="18" charset="0"/>
            </a:endParaRPr>
          </a:p>
        </p:txBody>
      </p:sp>
      <p:sp>
        <p:nvSpPr>
          <p:cNvPr id="8" name="Arrow: Striped Right 7">
            <a:extLst>
              <a:ext uri="{FF2B5EF4-FFF2-40B4-BE49-F238E27FC236}">
                <a16:creationId xmlns:a16="http://schemas.microsoft.com/office/drawing/2014/main" id="{A5EBB32E-3BD7-425A-9445-A5928722E5DB}"/>
              </a:ext>
            </a:extLst>
          </p:cNvPr>
          <p:cNvSpPr/>
          <p:nvPr/>
        </p:nvSpPr>
        <p:spPr>
          <a:xfrm>
            <a:off x="4264213" y="3008243"/>
            <a:ext cx="1285461" cy="769441"/>
          </a:xfrm>
          <a:prstGeom prst="stripedRightArrow">
            <a:avLst>
              <a:gd name="adj1" fmla="val 50000"/>
              <a:gd name="adj2" fmla="val 774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6CC6BF-5715-4EDD-99CB-B2A77ABF3314}"/>
              </a:ext>
            </a:extLst>
          </p:cNvPr>
          <p:cNvSpPr txBox="1"/>
          <p:nvPr/>
        </p:nvSpPr>
        <p:spPr>
          <a:xfrm>
            <a:off x="4419469" y="3193489"/>
            <a:ext cx="974947" cy="369332"/>
          </a:xfrm>
          <a:prstGeom prst="rect">
            <a:avLst/>
          </a:prstGeom>
          <a:noFill/>
        </p:spPr>
        <p:txBody>
          <a:bodyPr wrap="none" rtlCol="0">
            <a:spAutoFit/>
          </a:bodyPr>
          <a:lstStyle/>
          <a:p>
            <a:r>
              <a:rPr lang="en-US" dirty="0">
                <a:solidFill>
                  <a:schemeClr val="accent1">
                    <a:lumMod val="50000"/>
                  </a:schemeClr>
                </a:solidFill>
              </a:rPr>
              <a:t>+ senses</a:t>
            </a:r>
          </a:p>
        </p:txBody>
      </p:sp>
    </p:spTree>
    <p:extLst>
      <p:ext uri="{BB962C8B-B14F-4D97-AF65-F5344CB8AC3E}">
        <p14:creationId xmlns:p14="http://schemas.microsoft.com/office/powerpoint/2010/main" val="24729216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Tree>
    <p:extLst>
      <p:ext uri="{BB962C8B-B14F-4D97-AF65-F5344CB8AC3E}">
        <p14:creationId xmlns:p14="http://schemas.microsoft.com/office/powerpoint/2010/main" val="29940734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Preference Pattern for WSD</a:t>
            </a:r>
          </a:p>
          <a:p>
            <a:pPr algn="ctr"/>
            <a:endParaRPr lang="en-US" sz="3600" dirty="0">
              <a:solidFill>
                <a:schemeClr val="bg1"/>
              </a:solidFill>
            </a:endParaRPr>
          </a:p>
        </p:txBody>
      </p:sp>
    </p:spTree>
    <p:extLst>
      <p:ext uri="{BB962C8B-B14F-4D97-AF65-F5344CB8AC3E}">
        <p14:creationId xmlns:p14="http://schemas.microsoft.com/office/powerpoint/2010/main" val="104407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ASP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55509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From the previous examples we established that human reasoning is </a:t>
            </a:r>
            <a:r>
              <a:rPr lang="en-US" altLang="en-US" sz="2400" dirty="0">
                <a:solidFill>
                  <a:srgbClr val="FF0000"/>
                </a:solidFill>
              </a:rPr>
              <a:t>non monotonic</a:t>
            </a:r>
            <a:r>
              <a:rPr lang="en-US" altLang="en-US" sz="2400" dirty="0"/>
              <a:t> in nature and has the ability to deal with </a:t>
            </a:r>
            <a:r>
              <a:rPr lang="en-US" altLang="en-US" sz="2400" dirty="0">
                <a:solidFill>
                  <a:srgbClr val="FF0000"/>
                </a:solidFill>
              </a:rPr>
              <a:t>incomplete information</a:t>
            </a:r>
            <a:r>
              <a:rPr lang="en-US" altLang="en-US" sz="2400" dirty="0"/>
              <a:t>.</a:t>
            </a:r>
          </a:p>
          <a:p>
            <a:pPr marL="457200" indent="-457200" algn="just">
              <a:spcAft>
                <a:spcPts val="1200"/>
              </a:spcAft>
              <a:buFont typeface="Arial" panose="020B0604020202020204" pitchFamily="34" charset="0"/>
              <a:buChar char="•"/>
              <a:defRPr/>
            </a:pPr>
            <a:r>
              <a:rPr lang="en-US" altLang="en-US" sz="2400" dirty="0"/>
              <a:t>Answer set programming is one of the popular formalisms that exhibits </a:t>
            </a:r>
            <a:r>
              <a:rPr lang="en-US" altLang="en-US" sz="2400" dirty="0">
                <a:solidFill>
                  <a:srgbClr val="FF0000"/>
                </a:solidFill>
              </a:rPr>
              <a:t>non monotonicity</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paradigms also includes both </a:t>
            </a:r>
            <a:r>
              <a:rPr lang="en-US" altLang="en-US" sz="2400" dirty="0">
                <a:solidFill>
                  <a:srgbClr val="FF0000"/>
                </a:solidFill>
              </a:rPr>
              <a:t>classical negation </a:t>
            </a:r>
            <a:r>
              <a:rPr lang="en-US" altLang="en-US" sz="2400" dirty="0"/>
              <a:t>as well as </a:t>
            </a:r>
            <a:r>
              <a:rPr lang="en-US" altLang="en-US" sz="2400" dirty="0">
                <a:solidFill>
                  <a:srgbClr val="FF0000"/>
                </a:solidFill>
              </a:rPr>
              <a:t>default negation </a:t>
            </a:r>
            <a:r>
              <a:rPr lang="en-US" altLang="en-US" sz="2400" dirty="0"/>
              <a:t>or negation as failure. (</a:t>
            </a:r>
            <a:r>
              <a:rPr lang="en-US" altLang="en-US" sz="2400" i="1" dirty="0"/>
              <a:t>discussed in later slides</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is a well developed paradigm having applications in planning, constraint satisfaction and optimization.</a:t>
            </a:r>
          </a:p>
          <a:p>
            <a:pPr marL="457200" indent="-457200" algn="just">
              <a:spcAft>
                <a:spcPts val="1200"/>
              </a:spcAft>
              <a:buFont typeface="Arial" panose="020B0604020202020204" pitchFamily="34" charset="0"/>
              <a:buChar char="•"/>
              <a:defRPr/>
            </a:pPr>
            <a:r>
              <a:rPr lang="en-US" altLang="en-US" sz="2400" dirty="0"/>
              <a:t>It has known implementations like CLASP, DLV and </a:t>
            </a:r>
            <a:r>
              <a:rPr lang="en-US" altLang="en-US" sz="2400" dirty="0">
                <a:solidFill>
                  <a:srgbClr val="FF0000"/>
                </a:solidFill>
              </a:rPr>
              <a:t>SaSP (ALPS, UTD)</a:t>
            </a:r>
          </a:p>
          <a:p>
            <a:pPr marL="457200" indent="-457200" algn="just">
              <a:spcAft>
                <a:spcPts val="1200"/>
              </a:spcAft>
              <a:buFont typeface="Arial" panose="020B0604020202020204" pitchFamily="34" charset="0"/>
              <a:buChar char="•"/>
              <a:defRPr/>
            </a:pPr>
            <a:r>
              <a:rPr lang="en-US" altLang="en-US" sz="2400" dirty="0"/>
              <a:t>Common sense reasoning thus can be effectively modelled using </a:t>
            </a:r>
            <a:r>
              <a:rPr lang="en-US" altLang="en-US" sz="2400" dirty="0">
                <a:solidFill>
                  <a:srgbClr val="FF0000"/>
                </a:solidFill>
              </a:rPr>
              <a:t>ASP</a:t>
            </a:r>
          </a:p>
        </p:txBody>
      </p:sp>
    </p:spTree>
    <p:extLst>
      <p:ext uri="{BB962C8B-B14F-4D97-AF65-F5344CB8AC3E}">
        <p14:creationId xmlns:p14="http://schemas.microsoft.com/office/powerpoint/2010/main" val="2023996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4462" y="332816"/>
            <a:ext cx="6423075" cy="1200329"/>
          </a:xfrm>
          <a:prstGeom prst="rect">
            <a:avLst/>
          </a:prstGeom>
          <a:noFill/>
        </p:spPr>
        <p:txBody>
          <a:bodyPr wrap="square" rtlCol="0">
            <a:spAutoFit/>
          </a:bodyPr>
          <a:lstStyle/>
          <a:p>
            <a:pPr algn="ctr"/>
            <a:r>
              <a:rPr lang="en-US" sz="3600" dirty="0">
                <a:solidFill>
                  <a:schemeClr val="bg1"/>
                </a:solidFill>
              </a:rPr>
              <a:t>Using External Sources for WSD</a:t>
            </a:r>
          </a:p>
          <a:p>
            <a:pPr algn="ctr"/>
            <a:endParaRPr lang="en-US" sz="3600" dirty="0">
              <a:solidFill>
                <a:schemeClr val="bg1"/>
              </a:solidFill>
            </a:endParaRPr>
          </a:p>
        </p:txBody>
      </p:sp>
    </p:spTree>
    <p:extLst>
      <p:ext uri="{BB962C8B-B14F-4D97-AF65-F5344CB8AC3E}">
        <p14:creationId xmlns:p14="http://schemas.microsoft.com/office/powerpoint/2010/main" val="3891190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Query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61787" y="3443259"/>
            <a:ext cx="4068419" cy="461665"/>
          </a:xfrm>
          <a:prstGeom prst="rect">
            <a:avLst/>
          </a:prstGeom>
          <a:noFill/>
        </p:spPr>
        <p:txBody>
          <a:bodyPr wrap="square" rtlCol="0">
            <a:spAutoFit/>
          </a:bodyPr>
          <a:lstStyle/>
          <a:p>
            <a:r>
              <a:rPr lang="en-US" sz="2400" dirty="0"/>
              <a:t>How to represent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4073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770537"/>
          </a:xfrm>
          <a:prstGeom prst="rect">
            <a:avLst/>
          </a:prstGeom>
        </p:spPr>
        <p:txBody>
          <a:bodyPr wrap="square">
            <a:spAutoFit/>
          </a:bodyPr>
          <a:lstStyle/>
          <a:p>
            <a:pPr marL="342900" indent="-342900">
              <a:spcAft>
                <a:spcPts val="600"/>
              </a:spcAft>
              <a:buFont typeface="Arial" panose="020B0604020202020204" pitchFamily="34" charset="0"/>
              <a:buChar char="•"/>
            </a:pPr>
            <a:r>
              <a:rPr lang="en-US" sz="2200" dirty="0">
                <a:solidFill>
                  <a:srgbClr val="FF0000"/>
                </a:solidFill>
              </a:rPr>
              <a:t>Question answering </a:t>
            </a:r>
            <a:r>
              <a:rPr lang="en-US" sz="2200" dirty="0"/>
              <a:t>is used as a task to show the efficiency of answer set programming for representing knowledge</a:t>
            </a:r>
          </a:p>
          <a:p>
            <a:pPr marL="342900" indent="-342900">
              <a:spcAft>
                <a:spcPts val="600"/>
              </a:spcAft>
              <a:buFont typeface="Arial" panose="020B0604020202020204" pitchFamily="34" charset="0"/>
              <a:buChar char="•"/>
            </a:pPr>
            <a:r>
              <a:rPr lang="en-US" sz="2200" dirty="0"/>
              <a:t>The SQuAD Dataset contains more than </a:t>
            </a:r>
            <a:r>
              <a:rPr lang="en-US" sz="2200" dirty="0">
                <a:solidFill>
                  <a:srgbClr val="FF0000"/>
                </a:solidFill>
              </a:rPr>
              <a:t>100,000 reading comprehensions </a:t>
            </a:r>
            <a:r>
              <a:rPr lang="en-US" sz="2200" dirty="0"/>
              <a:t>along with question and answers on those reading passages. </a:t>
            </a:r>
          </a:p>
          <a:p>
            <a:pPr marL="342900" indent="-342900">
              <a:spcAft>
                <a:spcPts val="600"/>
              </a:spcAft>
              <a:buFont typeface="Arial" panose="020B0604020202020204" pitchFamily="34" charset="0"/>
              <a:buChar char="•"/>
            </a:pPr>
            <a:r>
              <a:rPr lang="en-US" sz="2200" dirty="0"/>
              <a:t>It uses the </a:t>
            </a:r>
            <a:r>
              <a:rPr lang="en-US" sz="2200" dirty="0">
                <a:solidFill>
                  <a:srgbClr val="FF0000"/>
                </a:solidFill>
              </a:rPr>
              <a:t>top 500+ articles </a:t>
            </a:r>
            <a:r>
              <a:rPr lang="en-US" sz="2200" dirty="0"/>
              <a:t>from English Wikipedia.</a:t>
            </a:r>
          </a:p>
          <a:p>
            <a:pPr marL="342900" indent="-342900">
              <a:spcAft>
                <a:spcPts val="600"/>
              </a:spcAft>
              <a:buFont typeface="Arial" panose="020B0604020202020204" pitchFamily="34" charset="0"/>
              <a:buChar char="•"/>
            </a:pPr>
            <a:r>
              <a:rPr lang="en-US" sz="2200" dirty="0"/>
              <a:t>A set of </a:t>
            </a:r>
            <a:r>
              <a:rPr lang="en-US" sz="2200" dirty="0">
                <a:solidFill>
                  <a:srgbClr val="FF0000"/>
                </a:solidFill>
              </a:rPr>
              <a:t>crowd workers </a:t>
            </a:r>
            <a:r>
              <a:rPr lang="en-US" sz="2200" dirty="0"/>
              <a:t>generated the questions and the set of answers. </a:t>
            </a:r>
          </a:p>
          <a:p>
            <a:pPr marL="342900" indent="-342900">
              <a:spcAft>
                <a:spcPts val="600"/>
              </a:spcAft>
              <a:buFont typeface="Arial" panose="020B0604020202020204" pitchFamily="34" charset="0"/>
              <a:buChar char="•"/>
            </a:pPr>
            <a:r>
              <a:rPr lang="en-US" sz="2200" dirty="0"/>
              <a:t>To make the evaluation from the dataset more robust, each question was also provided with at least two additional answers.</a:t>
            </a:r>
          </a:p>
          <a:p>
            <a:pPr marL="342900" indent="-342900">
              <a:spcAft>
                <a:spcPts val="600"/>
              </a:spcAft>
              <a:buFont typeface="Arial" panose="020B0604020202020204" pitchFamily="34" charset="0"/>
              <a:buChar char="•"/>
            </a:pPr>
            <a:r>
              <a:rPr lang="en-US" sz="2200" dirty="0"/>
              <a:t>Out of the 48 different articles in the SQuAD dev set, I choose </a:t>
            </a:r>
            <a:r>
              <a:rPr lang="en-US" sz="2200" dirty="0">
                <a:solidFill>
                  <a:srgbClr val="FF0000"/>
                </a:solidFill>
              </a:rPr>
              <a:t>20 articles </a:t>
            </a:r>
            <a:r>
              <a:rPr lang="en-US" sz="2200" dirty="0"/>
              <a:t>from different domains to help build the system.</a:t>
            </a:r>
          </a:p>
          <a:p>
            <a:pPr marL="342900" indent="-342900">
              <a:buFont typeface="Arial" panose="020B0604020202020204" pitchFamily="34" charset="0"/>
              <a:buChar char="•"/>
            </a:pPr>
            <a:r>
              <a:rPr lang="en-US" sz="2200" dirty="0"/>
              <a:t>We can roughly categorize these articles into 5 different categories: </a:t>
            </a:r>
            <a:r>
              <a:rPr lang="en-US" sz="2200" dirty="0">
                <a:solidFill>
                  <a:srgbClr val="FF0000"/>
                </a:solidFill>
              </a:rPr>
              <a:t>People articles, Scientific articles, Project/Event articles, Region articles and Misc. articles.</a:t>
            </a:r>
          </a:p>
        </p:txBody>
      </p:sp>
    </p:spTree>
    <p:extLst>
      <p:ext uri="{BB962C8B-B14F-4D97-AF65-F5344CB8AC3E}">
        <p14:creationId xmlns:p14="http://schemas.microsoft.com/office/powerpoint/2010/main" val="37875354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201150"/>
          </a:xfrm>
          <a:prstGeom prst="rect">
            <a:avLst/>
          </a:prstGeom>
        </p:spPr>
        <p:txBody>
          <a:bodyPr wrap="square">
            <a:spAutoFit/>
          </a:bodyPr>
          <a:lstStyle/>
          <a:p>
            <a:pPr>
              <a:spcAft>
                <a:spcPts val="600"/>
              </a:spcAft>
            </a:pPr>
            <a:r>
              <a:rPr lang="en-US" sz="2200" i="1" dirty="0"/>
              <a:t>Example of an article is as follows</a:t>
            </a:r>
          </a:p>
          <a:p>
            <a:pPr>
              <a:spcAft>
                <a:spcPts val="600"/>
              </a:spcAft>
            </a:pPr>
            <a:r>
              <a:rPr lang="en-US" sz="2200" dirty="0"/>
              <a:t>The American Broadcasting Company (ABC) (stylized in its logo as abc since 1957) is an American commercial broadcast television network that is owned by the Disney–ABC Television Group, a subsidiary of Disney Media Networks division of The Walt Disney Company. The network is part of the Big Three television networks. The network is headquartered on Columbus Avenue and West 66th Street in Manhattan, with additional major offices and production facilities in New York City, Los Angeles and Burbank, California.</a:t>
            </a:r>
          </a:p>
          <a:p>
            <a:pPr>
              <a:spcAft>
                <a:spcPts val="600"/>
              </a:spcAft>
            </a:pPr>
            <a:endParaRPr lang="en-US" sz="2200" dirty="0"/>
          </a:p>
          <a:p>
            <a:pPr>
              <a:spcAft>
                <a:spcPts val="600"/>
              </a:spcAft>
            </a:pPr>
            <a:r>
              <a:rPr lang="en-US" sz="2200" dirty="0"/>
              <a:t>Question:</a:t>
            </a:r>
          </a:p>
          <a:p>
            <a:pPr>
              <a:spcAft>
                <a:spcPts val="600"/>
              </a:spcAft>
            </a:pPr>
            <a:r>
              <a:rPr lang="en-US" sz="2200" dirty="0"/>
              <a:t>Q1. What company owns the American Broadcasting Company?</a:t>
            </a:r>
          </a:p>
          <a:p>
            <a:pPr>
              <a:spcAft>
                <a:spcPts val="600"/>
              </a:spcAft>
            </a:pPr>
            <a:r>
              <a:rPr lang="en-US" sz="2200" dirty="0"/>
              <a:t>A. [The Walt Disney Company, Disney–ABC Television Group, Disney–ABC Television Group]</a:t>
            </a:r>
          </a:p>
        </p:txBody>
      </p:sp>
    </p:spTree>
    <p:extLst>
      <p:ext uri="{BB962C8B-B14F-4D97-AF65-F5344CB8AC3E}">
        <p14:creationId xmlns:p14="http://schemas.microsoft.com/office/powerpoint/2010/main" val="26817521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Results</a:t>
            </a:r>
          </a:p>
          <a:p>
            <a:pPr algn="ctr"/>
            <a:endParaRPr lang="en-US" sz="3600" dirty="0">
              <a:solidFill>
                <a:schemeClr val="bg1"/>
              </a:solidFill>
            </a:endParaRPr>
          </a:p>
        </p:txBody>
      </p:sp>
      <p:graphicFrame>
        <p:nvGraphicFramePr>
          <p:cNvPr id="7" name="Table 6">
            <a:extLst>
              <a:ext uri="{FF2B5EF4-FFF2-40B4-BE49-F238E27FC236}">
                <a16:creationId xmlns:a16="http://schemas.microsoft.com/office/drawing/2014/main" id="{F81EB3F4-92CF-4A1B-9900-B58C9B3F4573}"/>
              </a:ext>
            </a:extLst>
          </p:cNvPr>
          <p:cNvGraphicFramePr>
            <a:graphicFrameLocks noGrp="1"/>
          </p:cNvGraphicFramePr>
          <p:nvPr>
            <p:extLst>
              <p:ext uri="{D42A27DB-BD31-4B8C-83A1-F6EECF244321}">
                <p14:modId xmlns:p14="http://schemas.microsoft.com/office/powerpoint/2010/main" val="2818328995"/>
              </p:ext>
            </p:extLst>
          </p:nvPr>
        </p:nvGraphicFramePr>
        <p:xfrm>
          <a:off x="606839" y="1805451"/>
          <a:ext cx="4851932" cy="3247097"/>
        </p:xfrm>
        <a:graphic>
          <a:graphicData uri="http://schemas.openxmlformats.org/drawingml/2006/table">
            <a:tbl>
              <a:tblPr/>
              <a:tblGrid>
                <a:gridCol w="519596">
                  <a:extLst>
                    <a:ext uri="{9D8B030D-6E8A-4147-A177-3AD203B41FA5}">
                      <a16:colId xmlns:a16="http://schemas.microsoft.com/office/drawing/2014/main" val="4029187381"/>
                    </a:ext>
                  </a:extLst>
                </a:gridCol>
                <a:gridCol w="2080900">
                  <a:extLst>
                    <a:ext uri="{9D8B030D-6E8A-4147-A177-3AD203B41FA5}">
                      <a16:colId xmlns:a16="http://schemas.microsoft.com/office/drawing/2014/main" val="2177733729"/>
                    </a:ext>
                  </a:extLst>
                </a:gridCol>
                <a:gridCol w="680667">
                  <a:extLst>
                    <a:ext uri="{9D8B030D-6E8A-4147-A177-3AD203B41FA5}">
                      <a16:colId xmlns:a16="http://schemas.microsoft.com/office/drawing/2014/main" val="3747705183"/>
                    </a:ext>
                  </a:extLst>
                </a:gridCol>
                <a:gridCol w="641397">
                  <a:extLst>
                    <a:ext uri="{9D8B030D-6E8A-4147-A177-3AD203B41FA5}">
                      <a16:colId xmlns:a16="http://schemas.microsoft.com/office/drawing/2014/main" val="208512350"/>
                    </a:ext>
                  </a:extLst>
                </a:gridCol>
                <a:gridCol w="929372">
                  <a:extLst>
                    <a:ext uri="{9D8B030D-6E8A-4147-A177-3AD203B41FA5}">
                      <a16:colId xmlns:a16="http://schemas.microsoft.com/office/drawing/2014/main" val="1876634953"/>
                    </a:ext>
                  </a:extLst>
                </a:gridCol>
              </a:tblGrid>
              <a:tr h="274885">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125662" marR="125662" marT="62831" marB="62831" anchor="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extLst>
                  <a:ext uri="{0D108BD9-81ED-4DB2-BD59-A6C34878D82A}">
                    <a16:rowId xmlns:a16="http://schemas.microsoft.com/office/drawing/2014/main" val="167864020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423412881"/>
                  </a:ext>
                </a:extLst>
              </a:tr>
              <a:tr h="261795">
                <a:tc>
                  <a:txBody>
                    <a:bodyPr/>
                    <a:lstStyle/>
                    <a:p>
                      <a:pPr algn="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ABC</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4207360204"/>
                  </a:ext>
                </a:extLst>
              </a:tr>
              <a:tr h="261795">
                <a:tc>
                  <a:txBody>
                    <a:bodyPr/>
                    <a:lstStyle/>
                    <a:p>
                      <a:pPr algn="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AmazonRainforest</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679270"/>
                  </a:ext>
                </a:extLst>
              </a:tr>
              <a:tr h="261795">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Apollo</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024723584"/>
                  </a:ext>
                </a:extLst>
              </a:tr>
              <a:tr h="261795">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Chloroplasts</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48245146"/>
                  </a:ext>
                </a:extLst>
              </a:tr>
              <a:tr h="261795">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ComputationalComplexity</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713592"/>
                  </a:ext>
                </a:extLst>
              </a:tr>
              <a:tr h="261795">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Ctenophora</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9</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75.00%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80511776"/>
                  </a:ext>
                </a:extLst>
              </a:tr>
              <a:tr h="261795">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European_Union_Law</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1151926822"/>
                  </a:ext>
                </a:extLst>
              </a:tr>
              <a:tr h="261795">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GenghisKhan</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2095526166"/>
                  </a:ext>
                </a:extLst>
              </a:tr>
              <a:tr h="261795">
                <a:tc>
                  <a:txBody>
                    <a:bodyPr/>
                    <a:lstStyle/>
                    <a:p>
                      <a:pPr algn="r" fontAlgn="b"/>
                      <a:r>
                        <a:rPr lang="en-US" sz="1500" u="none" strike="noStrike">
                          <a:effectLst/>
                        </a:rPr>
                        <a:t>9</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Geology</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445753939"/>
                  </a:ext>
                </a:extLst>
              </a:tr>
              <a:tr h="261795">
                <a:tc>
                  <a:txBody>
                    <a:bodyPr/>
                    <a:lstStyle/>
                    <a:p>
                      <a:pPr algn="r" fontAlgn="b"/>
                      <a:r>
                        <a:rPr lang="en-US" sz="1500" u="none" strike="noStrike">
                          <a:effectLst/>
                        </a:rPr>
                        <a:t>10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ImmuneSystem</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86.67%</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60371143"/>
                  </a:ext>
                </a:extLst>
              </a:tr>
            </a:tbl>
          </a:graphicData>
        </a:graphic>
      </p:graphicFrame>
      <p:graphicFrame>
        <p:nvGraphicFramePr>
          <p:cNvPr id="8" name="Table 7">
            <a:extLst>
              <a:ext uri="{FF2B5EF4-FFF2-40B4-BE49-F238E27FC236}">
                <a16:creationId xmlns:a16="http://schemas.microsoft.com/office/drawing/2014/main" id="{EB0DE12E-0C6D-4A57-B38D-C3B3971198E8}"/>
              </a:ext>
            </a:extLst>
          </p:cNvPr>
          <p:cNvGraphicFramePr>
            <a:graphicFrameLocks noGrp="1"/>
          </p:cNvGraphicFramePr>
          <p:nvPr>
            <p:extLst>
              <p:ext uri="{D42A27DB-BD31-4B8C-83A1-F6EECF244321}">
                <p14:modId xmlns:p14="http://schemas.microsoft.com/office/powerpoint/2010/main" val="805296390"/>
              </p:ext>
            </p:extLst>
          </p:nvPr>
        </p:nvGraphicFramePr>
        <p:xfrm>
          <a:off x="6217580" y="1811042"/>
          <a:ext cx="4851933" cy="3241508"/>
        </p:xfrm>
        <a:graphic>
          <a:graphicData uri="http://schemas.openxmlformats.org/drawingml/2006/table">
            <a:tbl>
              <a:tblPr>
                <a:tableStyleId>{5C22544A-7EE6-4342-B048-85BDC9FD1C3A}</a:tableStyleId>
              </a:tblPr>
              <a:tblGrid>
                <a:gridCol w="504202">
                  <a:extLst>
                    <a:ext uri="{9D8B030D-6E8A-4147-A177-3AD203B41FA5}">
                      <a16:colId xmlns:a16="http://schemas.microsoft.com/office/drawing/2014/main" val="241341590"/>
                    </a:ext>
                  </a:extLst>
                </a:gridCol>
                <a:gridCol w="2096294">
                  <a:extLst>
                    <a:ext uri="{9D8B030D-6E8A-4147-A177-3AD203B41FA5}">
                      <a16:colId xmlns:a16="http://schemas.microsoft.com/office/drawing/2014/main" val="1079048002"/>
                    </a:ext>
                  </a:extLst>
                </a:gridCol>
                <a:gridCol w="680667">
                  <a:extLst>
                    <a:ext uri="{9D8B030D-6E8A-4147-A177-3AD203B41FA5}">
                      <a16:colId xmlns:a16="http://schemas.microsoft.com/office/drawing/2014/main" val="1532982550"/>
                    </a:ext>
                  </a:extLst>
                </a:gridCol>
                <a:gridCol w="641398">
                  <a:extLst>
                    <a:ext uri="{9D8B030D-6E8A-4147-A177-3AD203B41FA5}">
                      <a16:colId xmlns:a16="http://schemas.microsoft.com/office/drawing/2014/main" val="3566337654"/>
                    </a:ext>
                  </a:extLst>
                </a:gridCol>
                <a:gridCol w="929372">
                  <a:extLst>
                    <a:ext uri="{9D8B030D-6E8A-4147-A177-3AD203B41FA5}">
                      <a16:colId xmlns:a16="http://schemas.microsoft.com/office/drawing/2014/main" val="409921455"/>
                    </a:ext>
                  </a:extLst>
                </a:gridCol>
              </a:tblGrid>
              <a:tr h="348673">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89205" marR="89205" marT="44602" marB="4460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5672031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2144066620"/>
                  </a:ext>
                </a:extLst>
              </a:tr>
              <a:tr h="261795">
                <a:tc>
                  <a:txBody>
                    <a:bodyPr/>
                    <a:lstStyle/>
                    <a:p>
                      <a:pPr algn="r" fontAlgn="b"/>
                      <a:r>
                        <a:rPr lang="en-US" sz="1500" u="none" strike="noStrike">
                          <a:effectLst/>
                        </a:rPr>
                        <a:t>11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Kenya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2229457"/>
                  </a:ext>
                </a:extLst>
              </a:tr>
              <a:tr h="261795">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Martin_Luther</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23704"/>
                  </a:ext>
                </a:extLst>
              </a:tr>
              <a:tr h="261795">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NikolaTesla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7543042"/>
                  </a:ext>
                </a:extLst>
              </a:tr>
              <a:tr h="261795">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Normans</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194772"/>
                  </a:ext>
                </a:extLst>
              </a:tr>
              <a:tr h="261795">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Oxygen</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53.33%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183846"/>
                  </a:ext>
                </a:extLst>
              </a:tr>
              <a:tr h="261795">
                <a:tc>
                  <a:txBody>
                    <a:bodyPr/>
                    <a:lstStyle/>
                    <a:p>
                      <a:pPr algn="r" fontAlgn="b"/>
                      <a:r>
                        <a:rPr lang="en-US" sz="1500" u="none" strike="noStrike">
                          <a:effectLst/>
                        </a:rPr>
                        <a:t>16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Rhine</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62.50%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819841"/>
                  </a:ext>
                </a:extLst>
              </a:tr>
              <a:tr h="261795">
                <a:tc>
                  <a:txBody>
                    <a:bodyPr/>
                    <a:lstStyle/>
                    <a:p>
                      <a:pPr algn="r" fontAlgn="b"/>
                      <a:r>
                        <a:rPr lang="en-US" sz="1500" u="none" strike="noStrike">
                          <a:effectLst/>
                        </a:rPr>
                        <a:t>17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Southern_California</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267211"/>
                  </a:ext>
                </a:extLst>
              </a:tr>
              <a:tr h="261795">
                <a:tc>
                  <a:txBody>
                    <a:bodyPr/>
                    <a:lstStyle/>
                    <a:p>
                      <a:pPr algn="r" fontAlgn="b"/>
                      <a:r>
                        <a:rPr lang="en-US" sz="1500" u="none" strike="noStrike">
                          <a:effectLst/>
                        </a:rPr>
                        <a:t>18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SteamEngine</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160673"/>
                  </a:ext>
                </a:extLst>
              </a:tr>
              <a:tr h="261795">
                <a:tc>
                  <a:txBody>
                    <a:bodyPr/>
                    <a:lstStyle/>
                    <a:p>
                      <a:pPr algn="r" fontAlgn="b"/>
                      <a:r>
                        <a:rPr lang="en-US" sz="1500" u="none" strike="noStrike">
                          <a:effectLst/>
                        </a:rPr>
                        <a:t>19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SuperBowl50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25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86.21%</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7195356"/>
                  </a:ext>
                </a:extLst>
              </a:tr>
              <a:tr h="261795">
                <a:tc>
                  <a:txBody>
                    <a:bodyPr/>
                    <a:lstStyle/>
                    <a:p>
                      <a:pPr algn="r" fontAlgn="b"/>
                      <a:r>
                        <a:rPr lang="en-US" sz="1500" u="none" strike="noStrike">
                          <a:effectLst/>
                        </a:rPr>
                        <a:t>20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Warsaw</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7463655"/>
                  </a:ext>
                </a:extLst>
              </a:tr>
            </a:tbl>
          </a:graphicData>
        </a:graphic>
      </p:graphicFrame>
      <p:sp>
        <p:nvSpPr>
          <p:cNvPr id="9" name="Rectangle 8">
            <a:extLst>
              <a:ext uri="{FF2B5EF4-FFF2-40B4-BE49-F238E27FC236}">
                <a16:creationId xmlns:a16="http://schemas.microsoft.com/office/drawing/2014/main" id="{6C30358B-99B8-48A0-B2E5-7F5CFB222E1E}"/>
              </a:ext>
            </a:extLst>
          </p:cNvPr>
          <p:cNvSpPr/>
          <p:nvPr/>
        </p:nvSpPr>
        <p:spPr>
          <a:xfrm>
            <a:off x="606838" y="5324854"/>
            <a:ext cx="6681857" cy="723275"/>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t>Answered 135 out of 171 questions correctly i.e. </a:t>
            </a:r>
            <a:r>
              <a:rPr lang="en-US" dirty="0">
                <a:solidFill>
                  <a:srgbClr val="FF0000"/>
                </a:solidFill>
              </a:rPr>
              <a:t>78.95% accuracy</a:t>
            </a:r>
          </a:p>
          <a:p>
            <a:pPr marL="285750" indent="-285750">
              <a:spcAft>
                <a:spcPts val="600"/>
              </a:spcAft>
              <a:buFont typeface="Arial" panose="020B0604020202020204" pitchFamily="34" charset="0"/>
              <a:buChar char="•"/>
            </a:pPr>
            <a:r>
              <a:rPr lang="en-US" dirty="0"/>
              <a:t>With an average of </a:t>
            </a:r>
            <a:r>
              <a:rPr lang="en-US" dirty="0">
                <a:solidFill>
                  <a:srgbClr val="FF0000"/>
                </a:solidFill>
              </a:rPr>
              <a:t>77.76% average accuracy.</a:t>
            </a:r>
          </a:p>
        </p:txBody>
      </p:sp>
    </p:spTree>
    <p:extLst>
      <p:ext uri="{BB962C8B-B14F-4D97-AF65-F5344CB8AC3E}">
        <p14:creationId xmlns:p14="http://schemas.microsoft.com/office/powerpoint/2010/main" val="42091538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Q4. Which scientist was a futurist?</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126130" cy="461665"/>
          </a:xfrm>
          <a:prstGeom prst="rect">
            <a:avLst/>
          </a:prstGeom>
        </p:spPr>
        <p:txBody>
          <a:bodyPr wrap="none">
            <a:spAutoFit/>
          </a:bodyPr>
          <a:lstStyle/>
          <a:p>
            <a:r>
              <a:rPr lang="en-US" sz="2400" i="1" dirty="0">
                <a:solidFill>
                  <a:schemeClr val="accent1">
                    <a:lumMod val="75000"/>
                  </a:schemeClr>
                </a:solidFill>
              </a:rPr>
              <a:t>_is(X1, futurist),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576506" y="4363747"/>
            <a:ext cx="10816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8184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5950424" cy="461665"/>
          </a:xfrm>
          <a:prstGeom prst="rect">
            <a:avLst/>
          </a:prstGeom>
        </p:spPr>
        <p:txBody>
          <a:bodyPr wrap="square">
            <a:spAutoFit/>
          </a:bodyPr>
          <a:lstStyle/>
          <a:p>
            <a:pPr algn="just"/>
            <a:r>
              <a:rPr lang="en-US" sz="2400" i="1" dirty="0"/>
              <a:t>Q5. Which scientist was a computer engineer?</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7773025" cy="461665"/>
          </a:xfrm>
          <a:prstGeom prst="rect">
            <a:avLst/>
          </a:prstGeom>
        </p:spPr>
        <p:txBody>
          <a:bodyPr wrap="none">
            <a:spAutoFit/>
          </a:bodyPr>
          <a:lstStyle/>
          <a:p>
            <a:r>
              <a:rPr lang="en-US" sz="2400" i="1" dirty="0">
                <a:solidFill>
                  <a:schemeClr val="accent1">
                    <a:lumMod val="75000"/>
                  </a:schemeClr>
                </a:solidFill>
              </a:rPr>
              <a:t>_mod(engineer, computer), _is(X1, engineer),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5421604"/>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9369273"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8223401" y="4363747"/>
            <a:ext cx="1145872"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9369273" y="5421604"/>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flipV="1">
            <a:off x="2506126" y="5627693"/>
            <a:ext cx="6863147" cy="24744"/>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3" name="Rectangle 22">
            <a:extLst>
              <a:ext uri="{FF2B5EF4-FFF2-40B4-BE49-F238E27FC236}">
                <a16:creationId xmlns:a16="http://schemas.microsoft.com/office/drawing/2014/main" id="{BFD43C0C-E65A-40D2-80DE-E39A044BBE50}"/>
              </a:ext>
            </a:extLst>
          </p:cNvPr>
          <p:cNvSpPr/>
          <p:nvPr/>
        </p:nvSpPr>
        <p:spPr>
          <a:xfrm>
            <a:off x="450376" y="4777374"/>
            <a:ext cx="4310732" cy="461665"/>
          </a:xfrm>
          <a:prstGeom prst="rect">
            <a:avLst/>
          </a:prstGeom>
        </p:spPr>
        <p:txBody>
          <a:bodyPr wrap="none">
            <a:spAutoFit/>
          </a:bodyPr>
          <a:lstStyle/>
          <a:p>
            <a:r>
              <a:rPr lang="en-US" sz="2400" i="1" dirty="0">
                <a:solidFill>
                  <a:schemeClr val="accent1">
                    <a:lumMod val="75000"/>
                  </a:schemeClr>
                </a:solidFill>
              </a:rPr>
              <a:t>_is(X1, engineer), scientist(X1, _).</a:t>
            </a:r>
            <a:endParaRPr lang="en-US" sz="2400" dirty="0"/>
          </a:p>
        </p:txBody>
      </p:sp>
      <p:sp>
        <p:nvSpPr>
          <p:cNvPr id="24" name="TextBox 23">
            <a:extLst>
              <a:ext uri="{FF2B5EF4-FFF2-40B4-BE49-F238E27FC236}">
                <a16:creationId xmlns:a16="http://schemas.microsoft.com/office/drawing/2014/main" id="{8DC9D6FE-7B0D-4D05-A6D1-15644516AD02}"/>
              </a:ext>
            </a:extLst>
          </p:cNvPr>
          <p:cNvSpPr txBox="1"/>
          <p:nvPr/>
        </p:nvSpPr>
        <p:spPr>
          <a:xfrm>
            <a:off x="9369273" y="477725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25" name="Straight Arrow Connector 24">
            <a:extLst>
              <a:ext uri="{FF2B5EF4-FFF2-40B4-BE49-F238E27FC236}">
                <a16:creationId xmlns:a16="http://schemas.microsoft.com/office/drawing/2014/main" id="{C8924252-08D5-4D1A-9ADA-F2F74CE90F5C}"/>
              </a:ext>
            </a:extLst>
          </p:cNvPr>
          <p:cNvCxnSpPr>
            <a:cxnSpLocks/>
            <a:stCxn id="24" idx="1"/>
            <a:endCxn id="23" idx="3"/>
          </p:cNvCxnSpPr>
          <p:nvPr/>
        </p:nvCxnSpPr>
        <p:spPr>
          <a:xfrm flipH="1">
            <a:off x="4761108" y="5008092"/>
            <a:ext cx="4608165" cy="115"/>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425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23" grpId="0"/>
      <p:bldP spid="2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Q6. Which scientist was a politician?</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363630" cy="461665"/>
          </a:xfrm>
          <a:prstGeom prst="rect">
            <a:avLst/>
          </a:prstGeom>
        </p:spPr>
        <p:txBody>
          <a:bodyPr wrap="none">
            <a:spAutoFit/>
          </a:bodyPr>
          <a:lstStyle/>
          <a:p>
            <a:r>
              <a:rPr lang="en-US" sz="2400" i="1" dirty="0">
                <a:solidFill>
                  <a:schemeClr val="accent1">
                    <a:lumMod val="75000"/>
                  </a:schemeClr>
                </a:solidFill>
              </a:rPr>
              <a:t>_is(X1, politician),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814006" y="4363747"/>
            <a:ext cx="8441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1330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Knowledge Representation</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Many of the knowledge resources available today are in an </a:t>
            </a:r>
            <a:r>
              <a:rPr lang="en-US" altLang="en-US" sz="2400" dirty="0">
                <a:solidFill>
                  <a:srgbClr val="FF0000"/>
                </a:solidFill>
              </a:rPr>
              <a:t>unstructured format</a:t>
            </a:r>
          </a:p>
          <a:p>
            <a:pPr marL="457200" indent="-457200" algn="just">
              <a:spcAft>
                <a:spcPts val="1200"/>
              </a:spcAft>
              <a:buFont typeface="Arial" panose="020B0604020202020204" pitchFamily="34" charset="0"/>
              <a:buChar char="•"/>
              <a:defRPr/>
            </a:pPr>
            <a:r>
              <a:rPr lang="en-US" altLang="en-US" sz="2400" dirty="0"/>
              <a:t>These are either in the form of </a:t>
            </a:r>
            <a:r>
              <a:rPr lang="en-US" altLang="en-US" sz="2400" dirty="0">
                <a:solidFill>
                  <a:srgbClr val="FF0000"/>
                </a:solidFill>
              </a:rPr>
              <a:t>written documents </a:t>
            </a:r>
            <a:r>
              <a:rPr lang="en-US" altLang="en-US" sz="2400" dirty="0"/>
              <a:t>or in the form of </a:t>
            </a:r>
            <a:r>
              <a:rPr lang="en-US" altLang="en-US" sz="2400" dirty="0">
                <a:solidFill>
                  <a:srgbClr val="FF0000"/>
                </a:solidFill>
              </a:rPr>
              <a:t>articles on websites</a:t>
            </a:r>
            <a:r>
              <a:rPr lang="en-US" altLang="en-US" sz="2400" dirty="0"/>
              <a:t> like Wikipedia.</a:t>
            </a:r>
          </a:p>
          <a:p>
            <a:pPr marL="457200" indent="-457200" algn="just">
              <a:spcAft>
                <a:spcPts val="1200"/>
              </a:spcAft>
              <a:buFont typeface="Arial" panose="020B0604020202020204" pitchFamily="34" charset="0"/>
              <a:buChar char="•"/>
              <a:defRPr/>
            </a:pPr>
            <a:r>
              <a:rPr lang="en-US" altLang="en-US" sz="2400" dirty="0"/>
              <a:t>Many tasks that need automation like many of the tasks in NLP would benefit from having this information in the form of structured data.</a:t>
            </a:r>
          </a:p>
          <a:p>
            <a:pPr marL="457200" indent="-457200" algn="just">
              <a:spcAft>
                <a:spcPts val="1200"/>
              </a:spcAft>
              <a:buFont typeface="Arial" panose="020B0604020202020204" pitchFamily="34" charset="0"/>
              <a:buChar char="•"/>
              <a:defRPr/>
            </a:pPr>
            <a:r>
              <a:rPr lang="en-US" altLang="en-US" sz="2400" dirty="0"/>
              <a:t>With the help of formalisms like </a:t>
            </a:r>
            <a:r>
              <a:rPr lang="en-US" altLang="en-US" sz="2400" dirty="0">
                <a:solidFill>
                  <a:srgbClr val="FF0000"/>
                </a:solidFill>
              </a:rPr>
              <a:t>event calculus </a:t>
            </a:r>
            <a:r>
              <a:rPr lang="en-US" altLang="en-US" sz="2400" dirty="0"/>
              <a:t>as mentioned in this thesis, ASP could prove to be a helpful paradigm for representing textual knowledge and reasoning with it.</a:t>
            </a:r>
          </a:p>
          <a:p>
            <a:pPr marL="457200" indent="-457200" algn="just">
              <a:spcAft>
                <a:spcPts val="1200"/>
              </a:spcAft>
              <a:buFont typeface="Arial" panose="020B0604020202020204" pitchFamily="34" charset="0"/>
              <a:buChar char="•"/>
              <a:defRPr/>
            </a:pPr>
            <a:r>
              <a:rPr lang="en-US" altLang="en-US" sz="2400" dirty="0"/>
              <a:t>Thus, in the rest of the presentation there has been an attempt to represent unstructured data into a generic but some what structured format.</a:t>
            </a:r>
          </a:p>
        </p:txBody>
      </p:sp>
    </p:spTree>
    <p:extLst>
      <p:ext uri="{BB962C8B-B14F-4D97-AF65-F5344CB8AC3E}">
        <p14:creationId xmlns:p14="http://schemas.microsoft.com/office/powerpoint/2010/main" val="19674912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4346858"/>
            <a:ext cx="6467063" cy="2031325"/>
          </a:xfrm>
          <a:prstGeom prst="rect">
            <a:avLst/>
          </a:prstGeom>
        </p:spPr>
        <p:txBody>
          <a:bodyPr wrap="square">
            <a:spAutoFit/>
          </a:bodyPr>
          <a:lstStyle/>
          <a:p>
            <a:r>
              <a:rPr lang="en-US" dirty="0"/>
              <a:t>--------------------   Generated 97 Facts from the text ------------------</a:t>
            </a:r>
          </a:p>
          <a:p>
            <a:endParaRPr lang="en-US" dirty="0"/>
          </a:p>
          <a:p>
            <a:r>
              <a:rPr lang="en-US" dirty="0"/>
              <a:t>Q1. Which NFL team represented the AFC at Super Bowl 50?</a:t>
            </a:r>
          </a:p>
          <a:p>
            <a:r>
              <a:rPr lang="en-US" dirty="0"/>
              <a:t>Q2. Where was Super Bowl 50 played?</a:t>
            </a:r>
          </a:p>
          <a:p>
            <a:r>
              <a:rPr lang="en-US" dirty="0"/>
              <a:t>Q3. What day was the game played on?</a:t>
            </a:r>
          </a:p>
          <a:p>
            <a:r>
              <a:rPr lang="en-US" dirty="0"/>
              <a:t>Q4. What is the NFL short for?</a:t>
            </a:r>
          </a:p>
          <a:p>
            <a:r>
              <a:rPr lang="en-US" dirty="0"/>
              <a:t>Q5. Who won Super Bowl 50?</a:t>
            </a:r>
          </a:p>
        </p:txBody>
      </p:sp>
    </p:spTree>
    <p:extLst>
      <p:ext uri="{BB962C8B-B14F-4D97-AF65-F5344CB8AC3E}">
        <p14:creationId xmlns:p14="http://schemas.microsoft.com/office/powerpoint/2010/main" val="7394278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6" name="Rectangle 5">
            <a:extLst>
              <a:ext uri="{FF2B5EF4-FFF2-40B4-BE49-F238E27FC236}">
                <a16:creationId xmlns:a16="http://schemas.microsoft.com/office/drawing/2014/main" id="{D6C0C50A-EBE6-46DB-88C5-9C0E2C3000B5}"/>
              </a:ext>
            </a:extLst>
          </p:cNvPr>
          <p:cNvSpPr/>
          <p:nvPr/>
        </p:nvSpPr>
        <p:spPr>
          <a:xfrm>
            <a:off x="225287" y="1502688"/>
            <a:ext cx="6096000" cy="5355312"/>
          </a:xfrm>
          <a:prstGeom prst="rect">
            <a:avLst/>
          </a:prstGeom>
        </p:spPr>
        <p:txBody>
          <a:bodyPr>
            <a:spAutoFit/>
          </a:bodyPr>
          <a:lstStyle/>
          <a:p>
            <a:r>
              <a:rPr lang="en-US" dirty="0"/>
              <a:t>_abbreviation(afc, </a:t>
            </a:r>
            <a:r>
              <a:rPr lang="en-US" dirty="0" err="1"/>
              <a:t>american_football_conference</a:t>
            </a:r>
            <a:r>
              <a:rPr lang="en-US" dirty="0"/>
              <a:t>).</a:t>
            </a:r>
          </a:p>
          <a:p>
            <a:r>
              <a:rPr lang="en-US" dirty="0"/>
              <a:t>_abbreviation(</a:t>
            </a:r>
            <a:r>
              <a:rPr lang="en-US" dirty="0" err="1"/>
              <a:t>nfc</a:t>
            </a:r>
            <a:r>
              <a:rPr lang="en-US" dirty="0"/>
              <a:t>, </a:t>
            </a:r>
            <a:r>
              <a:rPr lang="en-US" dirty="0" err="1"/>
              <a:t>national_football_conference</a:t>
            </a:r>
            <a:r>
              <a:rPr lang="en-US" dirty="0"/>
              <a:t>).</a:t>
            </a:r>
          </a:p>
          <a:p>
            <a:r>
              <a:rPr lang="en-US" dirty="0"/>
              <a:t>_abbreviation(</a:t>
            </a:r>
            <a:r>
              <a:rPr lang="en-US" dirty="0" err="1"/>
              <a:t>nfl</a:t>
            </a:r>
            <a:r>
              <a:rPr lang="en-US" dirty="0"/>
              <a:t>, </a:t>
            </a:r>
            <a:r>
              <a:rPr lang="en-US" dirty="0" err="1"/>
              <a:t>national_football_league</a:t>
            </a:r>
            <a:r>
              <a:rPr lang="en-US" dirty="0"/>
              <a:t>).</a:t>
            </a:r>
          </a:p>
          <a:p>
            <a:r>
              <a:rPr lang="en-US" dirty="0"/>
              <a:t>_is('super_bowl_50', '50th_super_bowl').</a:t>
            </a:r>
          </a:p>
          <a:p>
            <a:r>
              <a:rPr lang="en-US" dirty="0"/>
              <a:t>_is('super_bowl_50', </a:t>
            </a:r>
            <a:r>
              <a:rPr lang="en-US" dirty="0" err="1"/>
              <a:t>american_football_game</a:t>
            </a:r>
            <a:r>
              <a:rPr lang="en-US" dirty="0"/>
              <a:t>).</a:t>
            </a:r>
          </a:p>
          <a:p>
            <a:r>
              <a:rPr lang="en-US" dirty="0"/>
              <a:t>_is('super_bowl_50', game).</a:t>
            </a:r>
          </a:p>
          <a:p>
            <a:r>
              <a:rPr lang="en-US" dirty="0"/>
              <a:t>_is('super_bowl_50', </a:t>
            </a:r>
            <a:r>
              <a:rPr lang="en-US" dirty="0" err="1"/>
              <a:t>super_bowl</a:t>
            </a:r>
            <a:r>
              <a:rPr lang="en-US" dirty="0"/>
              <a:t>).</a:t>
            </a:r>
          </a:p>
          <a:p>
            <a:r>
              <a:rPr lang="en-US" dirty="0"/>
              <a:t>_is(carolina_panthers, team).</a:t>
            </a:r>
          </a:p>
          <a:p>
            <a:r>
              <a:rPr lang="en-US" dirty="0"/>
              <a:t>_is(denver_broncos, team).</a:t>
            </a:r>
          </a:p>
          <a:p>
            <a:r>
              <a:rPr lang="en-US" dirty="0"/>
              <a:t>_mod(anniversary, golden).</a:t>
            </a:r>
          </a:p>
          <a:p>
            <a:r>
              <a:rPr lang="en-US" dirty="0"/>
              <a:t>_mod(feature, prominently).</a:t>
            </a:r>
          </a:p>
          <a:p>
            <a:r>
              <a:rPr lang="en-US" dirty="0"/>
              <a:t>_mod(game, </a:t>
            </a:r>
            <a:r>
              <a:rPr lang="en-US" dirty="0" err="1"/>
              <a:t>american_football</a:t>
            </a:r>
            <a:r>
              <a:rPr lang="en-US" dirty="0"/>
              <a:t>).</a:t>
            </a:r>
          </a:p>
          <a:p>
            <a:r>
              <a:rPr lang="en-US" dirty="0"/>
              <a:t>_mod(initiative, </a:t>
            </a:r>
            <a:r>
              <a:rPr lang="en-US" dirty="0" err="1"/>
              <a:t>gold_themed</a:t>
            </a:r>
            <a:r>
              <a:rPr lang="en-US" dirty="0"/>
              <a:t>).</a:t>
            </a:r>
          </a:p>
          <a:p>
            <a:r>
              <a:rPr lang="en-US" dirty="0"/>
              <a:t>_mod(initiative, various).</a:t>
            </a:r>
          </a:p>
          <a:p>
            <a:r>
              <a:rPr lang="en-US" dirty="0"/>
              <a:t>_mod(season, 2015).</a:t>
            </a:r>
          </a:p>
          <a:p>
            <a:r>
              <a:rPr lang="en-US" dirty="0"/>
              <a:t>_mod(</a:t>
            </a:r>
            <a:r>
              <a:rPr lang="en-US" dirty="0" err="1"/>
              <a:t>super_bowl</a:t>
            </a:r>
            <a:r>
              <a:rPr lang="en-US" dirty="0"/>
              <a:t>, '50th').</a:t>
            </a:r>
          </a:p>
          <a:p>
            <a:r>
              <a:rPr lang="en-US" dirty="0"/>
              <a:t>_mod(suspend, temporarily).</a:t>
            </a:r>
          </a:p>
          <a:p>
            <a:r>
              <a:rPr lang="en-US" dirty="0"/>
              <a:t>_mod(title, </a:t>
            </a:r>
            <a:r>
              <a:rPr lang="en-US" dirty="0" err="1"/>
              <a:t>super_bowl</a:t>
            </a:r>
            <a:r>
              <a:rPr lang="en-US" dirty="0"/>
              <a:t>).</a:t>
            </a:r>
          </a:p>
          <a:p>
            <a:r>
              <a:rPr lang="en-US" dirty="0"/>
              <a:t>_mod(title, third).</a:t>
            </a:r>
          </a:p>
        </p:txBody>
      </p:sp>
      <p:sp>
        <p:nvSpPr>
          <p:cNvPr id="10" name="Rectangle 9">
            <a:extLst>
              <a:ext uri="{FF2B5EF4-FFF2-40B4-BE49-F238E27FC236}">
                <a16:creationId xmlns:a16="http://schemas.microsoft.com/office/drawing/2014/main" id="{8075EE59-C70F-4AB9-93D1-73516DA2775F}"/>
              </a:ext>
            </a:extLst>
          </p:cNvPr>
          <p:cNvSpPr/>
          <p:nvPr/>
        </p:nvSpPr>
        <p:spPr>
          <a:xfrm>
            <a:off x="5645426" y="1502688"/>
            <a:ext cx="6096000" cy="5078313"/>
          </a:xfrm>
          <a:prstGeom prst="rect">
            <a:avLst/>
          </a:prstGeom>
        </p:spPr>
        <p:txBody>
          <a:bodyPr>
            <a:spAutoFit/>
          </a:bodyPr>
          <a:lstStyle/>
          <a:p>
            <a:r>
              <a:rPr lang="en-US" dirty="0"/>
              <a:t>_possess(</a:t>
            </a:r>
            <a:r>
              <a:rPr lang="en-US" dirty="0" err="1"/>
              <a:t>american_football_conference</a:t>
            </a:r>
            <a:r>
              <a:rPr lang="en-US" dirty="0"/>
              <a:t>, denver_broncos).</a:t>
            </a:r>
          </a:p>
          <a:p>
            <a:r>
              <a:rPr lang="en-US" dirty="0"/>
              <a:t>_possess(</a:t>
            </a:r>
            <a:r>
              <a:rPr lang="en-US" dirty="0" err="1"/>
              <a:t>american_football_conference</a:t>
            </a:r>
            <a:r>
              <a:rPr lang="en-US" dirty="0"/>
              <a:t>, team).</a:t>
            </a:r>
          </a:p>
          <a:p>
            <a:r>
              <a:rPr lang="en-US" dirty="0"/>
              <a:t>_possess(</a:t>
            </a:r>
            <a:r>
              <a:rPr lang="en-US" dirty="0" err="1"/>
              <a:t>national_football_conference</a:t>
            </a:r>
            <a:r>
              <a:rPr lang="en-US" dirty="0"/>
              <a:t>, carolina_panthers).</a:t>
            </a:r>
          </a:p>
          <a:p>
            <a:r>
              <a:rPr lang="en-US" dirty="0"/>
              <a:t>_possess(</a:t>
            </a:r>
            <a:r>
              <a:rPr lang="en-US" dirty="0" err="1"/>
              <a:t>national_football_conference</a:t>
            </a:r>
            <a:r>
              <a:rPr lang="en-US" dirty="0"/>
              <a:t>, team).</a:t>
            </a:r>
          </a:p>
          <a:p>
            <a:r>
              <a:rPr lang="en-US" dirty="0"/>
              <a:t>_property(10, name, with, </a:t>
            </a:r>
            <a:r>
              <a:rPr lang="en-US" dirty="0" err="1"/>
              <a:t>roman_numerals</a:t>
            </a:r>
            <a:r>
              <a:rPr lang="en-US" dirty="0"/>
              <a:t>).</a:t>
            </a:r>
          </a:p>
          <a:p>
            <a:r>
              <a:rPr lang="en-US" dirty="0"/>
              <a:t>_property(13, know, as, </a:t>
            </a:r>
            <a:r>
              <a:rPr lang="en-US" dirty="0" err="1"/>
              <a:t>super_bowl_l</a:t>
            </a:r>
            <a:r>
              <a:rPr lang="en-US" dirty="0"/>
              <a:t>).</a:t>
            </a:r>
          </a:p>
          <a:p>
            <a:r>
              <a:rPr lang="en-US" dirty="0"/>
              <a:t>_property(13, know, with, initiative).</a:t>
            </a:r>
          </a:p>
          <a:p>
            <a:r>
              <a:rPr lang="en-US" dirty="0"/>
              <a:t>_property(16, play, at, levis_stadium).</a:t>
            </a:r>
          </a:p>
          <a:p>
            <a:r>
              <a:rPr lang="en-US" dirty="0"/>
              <a:t>_property(16, play, at, santa_clara).</a:t>
            </a:r>
          </a:p>
          <a:p>
            <a:r>
              <a:rPr lang="en-US" dirty="0"/>
              <a:t>_property(16, play, in, san_francisco_bay_area).</a:t>
            </a:r>
          </a:p>
          <a:p>
            <a:r>
              <a:rPr lang="en-US" dirty="0"/>
              <a:t>_property(16, play, on, 'february_7_2016').</a:t>
            </a:r>
          </a:p>
          <a:p>
            <a:r>
              <a:rPr lang="en-US" dirty="0"/>
              <a:t>_property(16, santa_clara, in, california).</a:t>
            </a:r>
          </a:p>
          <a:p>
            <a:r>
              <a:rPr lang="en-US" dirty="0"/>
              <a:t>_property(3, champion, of, </a:t>
            </a:r>
            <a:r>
              <a:rPr lang="en-US" dirty="0" err="1"/>
              <a:t>national_football_league</a:t>
            </a:r>
            <a:r>
              <a:rPr lang="en-US" dirty="0"/>
              <a:t>).</a:t>
            </a:r>
          </a:p>
          <a:p>
            <a:r>
              <a:rPr lang="en-US" dirty="0"/>
              <a:t>_property(3, </a:t>
            </a:r>
            <a:r>
              <a:rPr lang="en-US" dirty="0" err="1"/>
              <a:t>national_football_league</a:t>
            </a:r>
            <a:r>
              <a:rPr lang="en-US" dirty="0"/>
              <a:t>, for, '2015_season').</a:t>
            </a:r>
          </a:p>
          <a:p>
            <a:r>
              <a:rPr lang="en-US" dirty="0"/>
              <a:t>_property(4, defeat, by, '24_10').</a:t>
            </a:r>
          </a:p>
          <a:p>
            <a:r>
              <a:rPr lang="en-US" dirty="0"/>
              <a:t>_property(7, emphasize, null, know).</a:t>
            </a:r>
          </a:p>
          <a:p>
            <a:r>
              <a:rPr lang="en-US" dirty="0"/>
              <a:t>_property(7, emphasize, null, suspend).</a:t>
            </a:r>
          </a:p>
          <a:p>
            <a:r>
              <a:rPr lang="en-US" dirty="0"/>
              <a:t>_property(7, emphasize, null, tradition).</a:t>
            </a:r>
          </a:p>
        </p:txBody>
      </p:sp>
    </p:spTree>
    <p:extLst>
      <p:ext uri="{BB962C8B-B14F-4D97-AF65-F5344CB8AC3E}">
        <p14:creationId xmlns:p14="http://schemas.microsoft.com/office/powerpoint/2010/main" val="15793403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51CB5FE2-1ED9-4940-8C37-047A53229F07}"/>
              </a:ext>
            </a:extLst>
          </p:cNvPr>
          <p:cNvSpPr/>
          <p:nvPr/>
        </p:nvSpPr>
        <p:spPr>
          <a:xfrm>
            <a:off x="318053" y="1644781"/>
            <a:ext cx="6096000" cy="4247317"/>
          </a:xfrm>
          <a:prstGeom prst="rect">
            <a:avLst/>
          </a:prstGeom>
        </p:spPr>
        <p:txBody>
          <a:bodyPr>
            <a:spAutoFit/>
          </a:bodyPr>
          <a:lstStyle/>
          <a:p>
            <a:r>
              <a:rPr lang="en-US" dirty="0"/>
              <a:t>_relation(13, 9, _conj).</a:t>
            </a:r>
          </a:p>
          <a:p>
            <a:r>
              <a:rPr lang="en-US" dirty="0"/>
              <a:t>_relation(13, tradition, _conj).</a:t>
            </a:r>
          </a:p>
          <a:p>
            <a:r>
              <a:rPr lang="en-US" dirty="0"/>
              <a:t>_relation(2, 3, _</a:t>
            </a:r>
            <a:r>
              <a:rPr lang="en-US" dirty="0" err="1"/>
              <a:t>clcomplement</a:t>
            </a:r>
            <a:r>
              <a:rPr lang="en-US" dirty="0"/>
              <a:t>).</a:t>
            </a:r>
          </a:p>
          <a:p>
            <a:r>
              <a:rPr lang="en-US" dirty="0"/>
              <a:t>_relation(4, 5, _clause).</a:t>
            </a:r>
          </a:p>
          <a:p>
            <a:r>
              <a:rPr lang="en-US" dirty="0"/>
              <a:t>_relation(7, 14, _clause).</a:t>
            </a:r>
          </a:p>
          <a:p>
            <a:r>
              <a:rPr lang="en-US" dirty="0"/>
              <a:t>_relation(tradition, 10, _clause).</a:t>
            </a:r>
          </a:p>
          <a:p>
            <a:r>
              <a:rPr lang="en-US" dirty="0"/>
              <a:t>anniversary(anniversary).</a:t>
            </a:r>
          </a:p>
          <a:p>
            <a:r>
              <a:rPr lang="en-US" dirty="0"/>
              <a:t>california(california).</a:t>
            </a:r>
          </a:p>
          <a:p>
            <a:r>
              <a:rPr lang="en-US" dirty="0"/>
              <a:t>champion(champion).</a:t>
            </a:r>
          </a:p>
          <a:p>
            <a:r>
              <a:rPr lang="en-US" dirty="0"/>
              <a:t>day('february_7_2016', 7).</a:t>
            </a:r>
          </a:p>
          <a:p>
            <a:r>
              <a:rPr lang="en-US" dirty="0"/>
              <a:t>event(1, be, null, null).</a:t>
            </a:r>
          </a:p>
          <a:p>
            <a:r>
              <a:rPr lang="en-US" dirty="0"/>
              <a:t>event(10, name, null, </a:t>
            </a:r>
            <a:r>
              <a:rPr lang="en-US" dirty="0" err="1"/>
              <a:t>super_bowl</a:t>
            </a:r>
            <a:r>
              <a:rPr lang="en-US" dirty="0"/>
              <a:t>).</a:t>
            </a:r>
          </a:p>
          <a:p>
            <a:r>
              <a:rPr lang="en-US" dirty="0"/>
              <a:t>event(11, have, null, null).</a:t>
            </a:r>
          </a:p>
          <a:p>
            <a:r>
              <a:rPr lang="en-US" dirty="0"/>
              <a:t>event(12, be, null, null).</a:t>
            </a:r>
          </a:p>
          <a:p>
            <a:r>
              <a:rPr lang="en-US" dirty="0"/>
              <a:t>event(13, know, null, game).</a:t>
            </a:r>
          </a:p>
        </p:txBody>
      </p:sp>
      <p:sp>
        <p:nvSpPr>
          <p:cNvPr id="5" name="Rectangle 4">
            <a:extLst>
              <a:ext uri="{FF2B5EF4-FFF2-40B4-BE49-F238E27FC236}">
                <a16:creationId xmlns:a16="http://schemas.microsoft.com/office/drawing/2014/main" id="{23B630A1-ED1F-49FD-BFED-D20EE2FF76C9}"/>
              </a:ext>
            </a:extLst>
          </p:cNvPr>
          <p:cNvSpPr/>
          <p:nvPr/>
        </p:nvSpPr>
        <p:spPr>
          <a:xfrm>
            <a:off x="4638259" y="1672797"/>
            <a:ext cx="7938053" cy="4801314"/>
          </a:xfrm>
          <a:prstGeom prst="rect">
            <a:avLst/>
          </a:prstGeom>
        </p:spPr>
        <p:txBody>
          <a:bodyPr wrap="square">
            <a:spAutoFit/>
          </a:bodyPr>
          <a:lstStyle/>
          <a:p>
            <a:r>
              <a:rPr lang="en-US" dirty="0"/>
              <a:t>event(15, be, null, null).</a:t>
            </a:r>
          </a:p>
          <a:p>
            <a:r>
              <a:rPr lang="en-US" dirty="0"/>
              <a:t>event(14, feature, logo, 'arabic_numerals_50’). </a:t>
            </a:r>
          </a:p>
          <a:p>
            <a:r>
              <a:rPr lang="en-US" dirty="0"/>
              <a:t>event(16, play, null, game).</a:t>
            </a:r>
          </a:p>
          <a:p>
            <a:r>
              <a:rPr lang="en-US" dirty="0"/>
              <a:t>event(2, be, 'super_bowl_50', null).</a:t>
            </a:r>
          </a:p>
          <a:p>
            <a:r>
              <a:rPr lang="en-US" dirty="0"/>
              <a:t>event(3, determine, 'super_bowl_50', champion).</a:t>
            </a:r>
          </a:p>
          <a:p>
            <a:r>
              <a:rPr lang="en-US" dirty="0"/>
              <a:t>event(3, determine, 'super_bowl_50', </a:t>
            </a:r>
            <a:r>
              <a:rPr lang="en-US" dirty="0" err="1"/>
              <a:t>champion_of_national_football_league</a:t>
            </a:r>
            <a:r>
              <a:rPr lang="en-US" dirty="0"/>
              <a:t>).</a:t>
            </a:r>
          </a:p>
          <a:p>
            <a:r>
              <a:rPr lang="en-US" dirty="0"/>
              <a:t>event(4, defeat, denver_broncos, carolina_panthers).</a:t>
            </a:r>
          </a:p>
          <a:p>
            <a:r>
              <a:rPr lang="en-US" dirty="0"/>
              <a:t>event(4, defeat, team, team).</a:t>
            </a:r>
          </a:p>
          <a:p>
            <a:r>
              <a:rPr lang="en-US" dirty="0"/>
              <a:t>event(5, earn, afc, third_super_bowl_title).</a:t>
            </a:r>
          </a:p>
          <a:p>
            <a:r>
              <a:rPr lang="en-US" dirty="0"/>
              <a:t>event(5, earn, afc, title).</a:t>
            </a:r>
          </a:p>
          <a:p>
            <a:r>
              <a:rPr lang="en-US" dirty="0"/>
              <a:t>event(6, be, null, null).</a:t>
            </a:r>
          </a:p>
          <a:p>
            <a:r>
              <a:rPr lang="en-US" dirty="0"/>
              <a:t>event(7, emphasize, league, anniversary).</a:t>
            </a:r>
          </a:p>
          <a:p>
            <a:r>
              <a:rPr lang="en-US" dirty="0"/>
              <a:t>event(7, emphasize, league, </a:t>
            </a:r>
            <a:r>
              <a:rPr lang="en-US" dirty="0" err="1"/>
              <a:t>golden_anniversary</a:t>
            </a:r>
            <a:r>
              <a:rPr lang="en-US" dirty="0"/>
              <a:t>).</a:t>
            </a:r>
          </a:p>
          <a:p>
            <a:r>
              <a:rPr lang="en-US" dirty="0"/>
              <a:t>event(9, suspend, null, game).</a:t>
            </a:r>
          </a:p>
          <a:p>
            <a:r>
              <a:rPr lang="en-US" dirty="0"/>
              <a:t>event(9, suspend, null, tradition).</a:t>
            </a:r>
          </a:p>
          <a:p>
            <a:r>
              <a:rPr lang="en-US" dirty="0"/>
              <a:t>game('super_bowl_50').</a:t>
            </a:r>
          </a:p>
          <a:p>
            <a:r>
              <a:rPr lang="en-US" dirty="0"/>
              <a:t>game(game).</a:t>
            </a:r>
          </a:p>
        </p:txBody>
      </p:sp>
    </p:spTree>
    <p:extLst>
      <p:ext uri="{BB962C8B-B14F-4D97-AF65-F5344CB8AC3E}">
        <p14:creationId xmlns:p14="http://schemas.microsoft.com/office/powerpoint/2010/main" val="23550788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3" name="Rectangle 2">
            <a:extLst>
              <a:ext uri="{FF2B5EF4-FFF2-40B4-BE49-F238E27FC236}">
                <a16:creationId xmlns:a16="http://schemas.microsoft.com/office/drawing/2014/main" id="{FF1D4374-B2CF-4381-A08F-992A7BA989A1}"/>
              </a:ext>
            </a:extLst>
          </p:cNvPr>
          <p:cNvSpPr/>
          <p:nvPr/>
        </p:nvSpPr>
        <p:spPr>
          <a:xfrm>
            <a:off x="622852" y="1644781"/>
            <a:ext cx="4598505" cy="4247317"/>
          </a:xfrm>
          <a:prstGeom prst="rect">
            <a:avLst/>
          </a:prstGeom>
        </p:spPr>
        <p:txBody>
          <a:bodyPr wrap="square">
            <a:spAutoFit/>
          </a:bodyPr>
          <a:lstStyle/>
          <a:p>
            <a:r>
              <a:rPr lang="en-US"/>
              <a:t>initiative(initiative).</a:t>
            </a:r>
          </a:p>
          <a:p>
            <a:r>
              <a:rPr lang="en-US"/>
              <a:t>league(league).</a:t>
            </a:r>
          </a:p>
          <a:p>
            <a:r>
              <a:rPr lang="en-US"/>
              <a:t>logo(logo).</a:t>
            </a:r>
          </a:p>
          <a:p>
            <a:r>
              <a:rPr lang="en-US"/>
              <a:t>month('february_7_2016', february).</a:t>
            </a:r>
          </a:p>
          <a:p>
            <a:r>
              <a:rPr lang="en-US"/>
              <a:t>number('24_10').</a:t>
            </a:r>
          </a:p>
          <a:p>
            <a:r>
              <a:rPr lang="en-US"/>
              <a:t>organization(national_football_league).</a:t>
            </a:r>
          </a:p>
          <a:p>
            <a:r>
              <a:rPr lang="en-US"/>
              <a:t>organization(nfl).</a:t>
            </a:r>
          </a:p>
          <a:p>
            <a:r>
              <a:rPr lang="en-US"/>
              <a:t>organization(afc). </a:t>
            </a:r>
          </a:p>
          <a:p>
            <a:r>
              <a:rPr lang="en-US"/>
              <a:t>organization(american_football_conference).</a:t>
            </a:r>
          </a:p>
          <a:p>
            <a:r>
              <a:rPr lang="en-US"/>
              <a:t>santa_clara(santa_clara).</a:t>
            </a:r>
          </a:p>
          <a:p>
            <a:r>
              <a:rPr lang="en-US"/>
              <a:t>season(season).</a:t>
            </a:r>
          </a:p>
          <a:p>
            <a:r>
              <a:rPr lang="en-US"/>
              <a:t>team(carolina_panthers).</a:t>
            </a:r>
          </a:p>
          <a:p>
            <a:r>
              <a:rPr lang="en-US"/>
              <a:t>team(denver_broncos).</a:t>
            </a:r>
          </a:p>
          <a:p>
            <a:r>
              <a:rPr lang="en-US"/>
              <a:t>team(team).</a:t>
            </a:r>
          </a:p>
          <a:p>
            <a:r>
              <a:rPr lang="en-US"/>
              <a:t>time('february_7_2016').</a:t>
            </a:r>
            <a:endParaRPr lang="en-US" dirty="0"/>
          </a:p>
        </p:txBody>
      </p:sp>
      <p:sp>
        <p:nvSpPr>
          <p:cNvPr id="4" name="Rectangle 3">
            <a:extLst>
              <a:ext uri="{FF2B5EF4-FFF2-40B4-BE49-F238E27FC236}">
                <a16:creationId xmlns:a16="http://schemas.microsoft.com/office/drawing/2014/main" id="{F59F0D24-BD45-4F01-8118-FC1A9B38AEF1}"/>
              </a:ext>
            </a:extLst>
          </p:cNvPr>
          <p:cNvSpPr/>
          <p:nvPr/>
        </p:nvSpPr>
        <p:spPr>
          <a:xfrm>
            <a:off x="5685183" y="1644781"/>
            <a:ext cx="3684104" cy="2308324"/>
          </a:xfrm>
          <a:prstGeom prst="rect">
            <a:avLst/>
          </a:prstGeom>
        </p:spPr>
        <p:txBody>
          <a:bodyPr wrap="square">
            <a:spAutoFit/>
          </a:bodyPr>
          <a:lstStyle/>
          <a:p>
            <a:r>
              <a:rPr lang="en-US" dirty="0"/>
              <a:t>time(2015).</a:t>
            </a:r>
          </a:p>
          <a:p>
            <a:r>
              <a:rPr lang="en-US" dirty="0"/>
              <a:t>title(title).</a:t>
            </a:r>
          </a:p>
          <a:p>
            <a:r>
              <a:rPr lang="en-US" dirty="0"/>
              <a:t>tradition(tradition).</a:t>
            </a:r>
          </a:p>
          <a:p>
            <a:r>
              <a:rPr lang="en-US" dirty="0"/>
              <a:t>year('february_7_2016', 2016).</a:t>
            </a:r>
          </a:p>
          <a:p>
            <a:r>
              <a:rPr lang="en-US" dirty="0"/>
              <a:t>year(2015, 2015).</a:t>
            </a:r>
          </a:p>
          <a:p>
            <a:r>
              <a:rPr lang="en-US" dirty="0"/>
              <a:t>location(san_francisco_bay_area).</a:t>
            </a:r>
          </a:p>
          <a:p>
            <a:r>
              <a:rPr lang="en-US" dirty="0"/>
              <a:t>location(santa_clara).</a:t>
            </a:r>
          </a:p>
          <a:p>
            <a:r>
              <a:rPr lang="en-US" dirty="0"/>
              <a:t>location(levis_stadium).</a:t>
            </a:r>
          </a:p>
        </p:txBody>
      </p:sp>
    </p:spTree>
    <p:extLst>
      <p:ext uri="{BB962C8B-B14F-4D97-AF65-F5344CB8AC3E}">
        <p14:creationId xmlns:p14="http://schemas.microsoft.com/office/powerpoint/2010/main" val="41236331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372680" cy="461665"/>
          </a:xfrm>
          <a:prstGeom prst="rect">
            <a:avLst/>
          </a:prstGeom>
          <a:noFill/>
        </p:spPr>
        <p:txBody>
          <a:bodyPr wrap="square" rtlCol="0">
            <a:spAutoFit/>
          </a:bodyPr>
          <a:lstStyle/>
          <a:p>
            <a:r>
              <a:rPr lang="en-US" sz="2400" dirty="0"/>
              <a:t>What were the blockers?</a:t>
            </a:r>
          </a:p>
        </p:txBody>
      </p:sp>
    </p:spTree>
    <p:extLst>
      <p:ext uri="{BB962C8B-B14F-4D97-AF65-F5344CB8AC3E}">
        <p14:creationId xmlns:p14="http://schemas.microsoft.com/office/powerpoint/2010/main" val="4845649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938992"/>
          </a:xfrm>
          <a:prstGeom prst="rect">
            <a:avLst/>
          </a:prstGeom>
        </p:spPr>
        <p:txBody>
          <a:bodyPr wrap="square">
            <a:spAutoFit/>
          </a:bodyPr>
          <a:lstStyle/>
          <a:p>
            <a:pPr marL="457200" indent="-457200" algn="just">
              <a:buAutoNum type="arabicPeriod"/>
            </a:pPr>
            <a:r>
              <a:rPr lang="en-US" sz="2400" b="1" dirty="0"/>
              <a:t>Accuracy of NLP Tools</a:t>
            </a:r>
          </a:p>
          <a:p>
            <a:pPr marL="800100" lvl="1" indent="-342900" algn="just">
              <a:buFont typeface="Arial" panose="020B0604020202020204" pitchFamily="34" charset="0"/>
              <a:buChar char="•"/>
            </a:pPr>
            <a:r>
              <a:rPr lang="en-US" sz="2400" dirty="0"/>
              <a:t>Some sentences are </a:t>
            </a:r>
            <a:r>
              <a:rPr lang="en-US" sz="2400" dirty="0">
                <a:solidFill>
                  <a:srgbClr val="FF0000"/>
                </a:solidFill>
              </a:rPr>
              <a:t>parsed incorrectly</a:t>
            </a:r>
          </a:p>
          <a:p>
            <a:pPr marL="800100" lvl="1" indent="-342900" algn="just">
              <a:buFont typeface="Arial" panose="020B0604020202020204" pitchFamily="34" charset="0"/>
              <a:buChar char="•"/>
            </a:pPr>
            <a:r>
              <a:rPr lang="en-US" sz="2400" dirty="0"/>
              <a:t>Some words are </a:t>
            </a:r>
            <a:r>
              <a:rPr lang="en-US" sz="2400" dirty="0">
                <a:solidFill>
                  <a:srgbClr val="FF0000"/>
                </a:solidFill>
              </a:rPr>
              <a:t>mis-tagged </a:t>
            </a:r>
            <a:r>
              <a:rPr lang="en-US" sz="2400" dirty="0"/>
              <a:t>due to multiple possible POS Tags</a:t>
            </a:r>
          </a:p>
          <a:p>
            <a:pPr marL="800100" lvl="1" indent="-342900" algn="just">
              <a:buFont typeface="Arial" panose="020B0604020202020204" pitchFamily="34" charset="0"/>
              <a:buChar char="•"/>
            </a:pPr>
            <a:r>
              <a:rPr lang="en-US" sz="2400" dirty="0"/>
              <a:t>System tries to solve this with the use of </a:t>
            </a:r>
            <a:r>
              <a:rPr lang="en-US" sz="2400" dirty="0">
                <a:solidFill>
                  <a:srgbClr val="FF0000"/>
                </a:solidFill>
              </a:rPr>
              <a:t>multiple tools </a:t>
            </a:r>
            <a:r>
              <a:rPr lang="en-US" sz="24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811012"/>
            <a:ext cx="11085446" cy="3046988"/>
          </a:xfrm>
          <a:prstGeom prst="rect">
            <a:avLst/>
          </a:prstGeom>
        </p:spPr>
        <p:txBody>
          <a:bodyPr wrap="square">
            <a:spAutoFit/>
          </a:bodyPr>
          <a:lstStyle/>
          <a:p>
            <a:pPr algn="just"/>
            <a:r>
              <a:rPr lang="en-US" sz="2400" b="1" dirty="0"/>
              <a:t>2.    Use of similar words and concepts</a:t>
            </a:r>
          </a:p>
          <a:p>
            <a:pPr marL="800100" lvl="1" indent="-342900" algn="just">
              <a:buFont typeface="Arial" panose="020B0604020202020204" pitchFamily="34" charset="0"/>
              <a:buChar char="•"/>
            </a:pPr>
            <a:r>
              <a:rPr lang="en-US" sz="2400" dirty="0"/>
              <a:t>Humans use the </a:t>
            </a:r>
            <a:r>
              <a:rPr lang="en-US" sz="2400" dirty="0">
                <a:solidFill>
                  <a:srgbClr val="FF0000"/>
                </a:solidFill>
              </a:rPr>
              <a:t>concept of similarity</a:t>
            </a:r>
            <a:r>
              <a:rPr lang="en-US" sz="2400" dirty="0"/>
              <a:t> a lot when reasoning</a:t>
            </a:r>
            <a:endParaRPr lang="en-US" sz="2400" dirty="0">
              <a:solidFill>
                <a:srgbClr val="FF0000"/>
              </a:solidFill>
            </a:endParaRPr>
          </a:p>
          <a:p>
            <a:pPr marL="800100" lvl="1" indent="-342900" algn="just">
              <a:buFont typeface="Arial" panose="020B0604020202020204" pitchFamily="34" charset="0"/>
              <a:buChar char="•"/>
            </a:pPr>
            <a:r>
              <a:rPr lang="en-US" sz="2400" dirty="0"/>
              <a:t>Example use of last name for people instead of full name </a:t>
            </a:r>
            <a:r>
              <a:rPr lang="en-US" sz="2400" dirty="0">
                <a:solidFill>
                  <a:srgbClr val="FF0000"/>
                </a:solidFill>
              </a:rPr>
              <a:t>Tesla instead of Nikola Tesla</a:t>
            </a:r>
          </a:p>
          <a:p>
            <a:pPr marL="800100" lvl="1" indent="-342900" algn="just">
              <a:buFont typeface="Arial" panose="020B0604020202020204" pitchFamily="34" charset="0"/>
              <a:buChar char="•"/>
            </a:pPr>
            <a:r>
              <a:rPr lang="en-US" sz="2400" dirty="0"/>
              <a:t>All of these implicit connections made by humans adversely </a:t>
            </a:r>
            <a:r>
              <a:rPr lang="en-US" sz="2400" dirty="0">
                <a:solidFill>
                  <a:srgbClr val="FF0000"/>
                </a:solidFill>
              </a:rPr>
              <a:t>affect the process of automated reasoning</a:t>
            </a:r>
            <a:r>
              <a:rPr lang="en-US" sz="2400" dirty="0"/>
              <a:t> </a:t>
            </a:r>
          </a:p>
          <a:p>
            <a:pPr marL="800100" lvl="1" indent="-342900" algn="just">
              <a:buFont typeface="Arial" panose="020B0604020202020204" pitchFamily="34" charset="0"/>
              <a:buChar char="•"/>
            </a:pPr>
            <a:r>
              <a:rPr lang="en-US" sz="24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3046988"/>
          </a:xfrm>
          <a:prstGeom prst="rect">
            <a:avLst/>
          </a:prstGeom>
        </p:spPr>
        <p:txBody>
          <a:bodyPr wrap="square">
            <a:spAutoFit/>
          </a:bodyPr>
          <a:lstStyle/>
          <a:p>
            <a:pPr algn="just"/>
            <a:r>
              <a:rPr lang="en-US" sz="2400" b="1" dirty="0"/>
              <a:t>3.     Absence of good resources for verbs</a:t>
            </a:r>
          </a:p>
          <a:p>
            <a:pPr marL="800100" lvl="1" indent="-342900" algn="just">
              <a:buFont typeface="Arial" panose="020B0604020202020204" pitchFamily="34" charset="0"/>
              <a:buChar char="•"/>
            </a:pPr>
            <a:r>
              <a:rPr lang="en-US" sz="2400" dirty="0"/>
              <a:t>Verbs are </a:t>
            </a:r>
            <a:r>
              <a:rPr lang="en-US" sz="2400" dirty="0">
                <a:solidFill>
                  <a:srgbClr val="FF0000"/>
                </a:solidFill>
              </a:rPr>
              <a:t>important parts</a:t>
            </a:r>
            <a:r>
              <a:rPr lang="en-US" sz="2400" dirty="0"/>
              <a:t> of the sentence</a:t>
            </a:r>
            <a:endParaRPr lang="en-US" sz="2400" dirty="0">
              <a:solidFill>
                <a:srgbClr val="FF0000"/>
              </a:solidFill>
            </a:endParaRPr>
          </a:p>
          <a:p>
            <a:pPr marL="800100" lvl="1" indent="-342900" algn="just">
              <a:buFont typeface="Arial" panose="020B0604020202020204" pitchFamily="34" charset="0"/>
              <a:buChar char="•"/>
            </a:pPr>
            <a:r>
              <a:rPr lang="en-US" sz="2400" dirty="0"/>
              <a:t>Its important to </a:t>
            </a:r>
            <a:r>
              <a:rPr lang="en-US" sz="2400" dirty="0">
                <a:solidFill>
                  <a:srgbClr val="FF0000"/>
                </a:solidFill>
              </a:rPr>
              <a:t>understand the exact meaning of verbs </a:t>
            </a:r>
            <a:r>
              <a:rPr lang="en-US" sz="2400" dirty="0"/>
              <a:t>to understand the sentence</a:t>
            </a:r>
          </a:p>
          <a:p>
            <a:pPr marL="800100" lvl="1" indent="-342900" algn="just">
              <a:buFont typeface="Arial" panose="020B0604020202020204" pitchFamily="34" charset="0"/>
              <a:buChar char="•"/>
            </a:pPr>
            <a:r>
              <a:rPr lang="en-US" sz="2400" dirty="0"/>
              <a:t>Humans have a complete understanding of how verbs behave in different contexts.</a:t>
            </a:r>
          </a:p>
          <a:p>
            <a:pPr marL="800100" lvl="1" indent="-342900" algn="just">
              <a:buFont typeface="Arial" panose="020B0604020202020204" pitchFamily="34" charset="0"/>
              <a:buChar char="•"/>
            </a:pPr>
            <a:r>
              <a:rPr lang="en-US" sz="2400" dirty="0"/>
              <a:t>One way to overcome this is to </a:t>
            </a:r>
            <a:r>
              <a:rPr lang="en-US" sz="2400" dirty="0">
                <a:solidFill>
                  <a:srgbClr val="FF0000"/>
                </a:solidFill>
              </a:rPr>
              <a:t>manually add knowledge </a:t>
            </a:r>
            <a:r>
              <a:rPr lang="en-US" sz="24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7912"/>
            <a:ext cx="11085446" cy="1569660"/>
          </a:xfrm>
          <a:prstGeom prst="rect">
            <a:avLst/>
          </a:prstGeom>
        </p:spPr>
        <p:txBody>
          <a:bodyPr wrap="square">
            <a:spAutoFit/>
          </a:bodyPr>
          <a:lstStyle/>
          <a:p>
            <a:pPr marL="457200" indent="-457200" algn="just">
              <a:buAutoNum type="arabicPeriod"/>
            </a:pPr>
            <a:r>
              <a:rPr lang="en-US" sz="2400" b="1" dirty="0"/>
              <a:t>Support for Temporal Reasoning</a:t>
            </a:r>
          </a:p>
          <a:p>
            <a:pPr marL="800100" lvl="1" indent="-342900" algn="just">
              <a:buFont typeface="Arial" panose="020B0604020202020204" pitchFamily="34" charset="0"/>
              <a:buChar char="•"/>
            </a:pPr>
            <a:r>
              <a:rPr lang="en-US" sz="2400" dirty="0"/>
              <a:t>Humans reasoning involves some </a:t>
            </a:r>
            <a:r>
              <a:rPr lang="en-US" sz="2400" dirty="0">
                <a:solidFill>
                  <a:srgbClr val="FF0000"/>
                </a:solidFill>
              </a:rPr>
              <a:t>temporal</a:t>
            </a:r>
            <a:r>
              <a:rPr lang="en-US" sz="2400" dirty="0"/>
              <a:t> </a:t>
            </a:r>
            <a:r>
              <a:rPr lang="en-US" sz="2400" dirty="0">
                <a:solidFill>
                  <a:srgbClr val="FF0000"/>
                </a:solidFill>
              </a:rPr>
              <a:t>reasoning</a:t>
            </a:r>
            <a:endParaRPr lang="en-US" sz="2400" dirty="0"/>
          </a:p>
          <a:p>
            <a:pPr marL="800100" lvl="1" indent="-342900" algn="just">
              <a:buFont typeface="Arial" panose="020B0604020202020204" pitchFamily="34" charset="0"/>
              <a:buChar char="•"/>
            </a:pPr>
            <a:r>
              <a:rPr lang="en-US" sz="2400" dirty="0"/>
              <a:t>Decision making requires </a:t>
            </a:r>
            <a:r>
              <a:rPr lang="en-US" sz="2400" dirty="0">
                <a:solidFill>
                  <a:srgbClr val="FF0000"/>
                </a:solidFill>
              </a:rPr>
              <a:t>reasoning about events</a:t>
            </a:r>
            <a:r>
              <a:rPr lang="en-US" sz="2400" dirty="0"/>
              <a:t> related to each other w.r.t time</a:t>
            </a:r>
          </a:p>
          <a:p>
            <a:pPr marL="800100" lvl="1" indent="-342900" algn="just">
              <a:buFont typeface="Arial" panose="020B0604020202020204" pitchFamily="34" charset="0"/>
              <a:buChar char="•"/>
            </a:pPr>
            <a:r>
              <a:rPr lang="en-US" sz="2400" dirty="0"/>
              <a:t>Predicates like </a:t>
            </a:r>
            <a:r>
              <a:rPr lang="en-US" sz="2400" i="1" dirty="0">
                <a:solidFill>
                  <a:srgbClr val="FF0000"/>
                </a:solidFill>
              </a:rPr>
              <a:t>happensAt (event_id, time_id) </a:t>
            </a:r>
            <a:r>
              <a:rPr lang="en-US" sz="24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17572"/>
            <a:ext cx="11085446" cy="3570208"/>
          </a:xfrm>
          <a:prstGeom prst="rect">
            <a:avLst/>
          </a:prstGeom>
        </p:spPr>
        <p:txBody>
          <a:bodyPr wrap="square">
            <a:spAutoFit/>
          </a:bodyPr>
          <a:lstStyle/>
          <a:p>
            <a:pPr algn="just"/>
            <a:r>
              <a:rPr lang="en-US" sz="2400" b="1" dirty="0"/>
              <a:t>2.    Understanding Cause-Effect Relations</a:t>
            </a:r>
          </a:p>
          <a:p>
            <a:pPr marL="800100" lvl="1" indent="-342900" algn="just">
              <a:buFont typeface="Arial" panose="020B0604020202020204" pitchFamily="34" charset="0"/>
              <a:buChar char="•"/>
            </a:pPr>
            <a:r>
              <a:rPr lang="en-US" sz="2400" dirty="0"/>
              <a:t>Cause Effect relations help with </a:t>
            </a:r>
            <a:r>
              <a:rPr lang="en-US" sz="2400" dirty="0">
                <a:solidFill>
                  <a:srgbClr val="FF0000"/>
                </a:solidFill>
              </a:rPr>
              <a:t>providing justifications </a:t>
            </a:r>
            <a:r>
              <a:rPr lang="en-US" sz="2400" dirty="0"/>
              <a:t>to activities</a:t>
            </a:r>
          </a:p>
          <a:p>
            <a:pPr marL="800100" lvl="1" indent="-342900" algn="just">
              <a:buFont typeface="Arial" panose="020B0604020202020204" pitchFamily="34" charset="0"/>
              <a:buChar char="•"/>
            </a:pPr>
            <a:r>
              <a:rPr lang="en-US" sz="2400" dirty="0"/>
              <a:t>Currently there are limited resources to detect such relations like </a:t>
            </a:r>
            <a:r>
              <a:rPr lang="en-US" sz="2400" i="1" dirty="0"/>
              <a:t>FrameNet</a:t>
            </a:r>
          </a:p>
          <a:p>
            <a:pPr marL="800100" lvl="1" indent="-342900" algn="just">
              <a:buFont typeface="Arial" panose="020B0604020202020204" pitchFamily="34" charset="0"/>
              <a:buChar char="•"/>
            </a:pPr>
            <a:r>
              <a:rPr lang="en-US" sz="2400" dirty="0"/>
              <a:t>Cause effect relations can be modelled as follow</a:t>
            </a:r>
          </a:p>
          <a:p>
            <a:pPr lvl="2">
              <a:spcBef>
                <a:spcPts val="1200"/>
              </a:spcBef>
            </a:pPr>
            <a:r>
              <a:rPr lang="en-US" sz="2400" i="1" dirty="0">
                <a:solidFill>
                  <a:srgbClr val="FF0000"/>
                </a:solidFill>
              </a:rPr>
              <a:t>cause (event_id1, event_id2). </a:t>
            </a:r>
            <a:endParaRPr lang="en-US" sz="2400" dirty="0">
              <a:solidFill>
                <a:srgbClr val="FF0000"/>
              </a:solidFill>
            </a:endParaRPr>
          </a:p>
          <a:p>
            <a:pPr lvl="2"/>
            <a:r>
              <a:rPr lang="fr-FR" sz="2400" i="1" dirty="0" err="1">
                <a:solidFill>
                  <a:srgbClr val="FF0000"/>
                </a:solidFill>
              </a:rPr>
              <a:t>effect</a:t>
            </a:r>
            <a:r>
              <a:rPr lang="fr-FR" sz="2400" i="1" dirty="0">
                <a:solidFill>
                  <a:srgbClr val="FF0000"/>
                </a:solidFill>
              </a:rPr>
              <a:t> (X, Y) :- cause (Y, X) </a:t>
            </a:r>
            <a:endParaRPr lang="en-US" sz="2400" i="1" dirty="0">
              <a:solidFill>
                <a:srgbClr val="FF0000"/>
              </a:solidFill>
            </a:endParaRP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Causes follow transitivity</a:t>
            </a:r>
          </a:p>
          <a:p>
            <a:pPr lvl="1" algn="just"/>
            <a:r>
              <a:rPr lang="en-US" sz="2400" dirty="0">
                <a:solidFill>
                  <a:srgbClr val="FF0000"/>
                </a:solidFill>
              </a:rPr>
              <a:t>	</a:t>
            </a:r>
            <a:r>
              <a:rPr lang="fr-FR" sz="2400" i="1" dirty="0">
                <a:solidFill>
                  <a:srgbClr val="FF0000"/>
                </a:solidFill>
              </a:rPr>
              <a:t>cause (X, Y) :- cause (X, Z), cause (Z, Y). </a:t>
            </a:r>
            <a:endParaRPr lang="en-US" sz="24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5993"/>
            <a:ext cx="11085446" cy="2677656"/>
          </a:xfrm>
          <a:prstGeom prst="rect">
            <a:avLst/>
          </a:prstGeom>
        </p:spPr>
        <p:txBody>
          <a:bodyPr wrap="square">
            <a:spAutoFit/>
          </a:bodyPr>
          <a:lstStyle/>
          <a:p>
            <a:pPr algn="just"/>
            <a:r>
              <a:rPr lang="en-US" sz="2400" b="1" dirty="0"/>
              <a:t>3.    Modelling more knowledge patterns</a:t>
            </a:r>
          </a:p>
          <a:p>
            <a:pPr marL="800100" lvl="1" indent="-342900" algn="just">
              <a:buFont typeface="Arial" panose="020B0604020202020204" pitchFamily="34" charset="0"/>
              <a:buChar char="•"/>
            </a:pPr>
            <a:r>
              <a:rPr lang="en-US" sz="2400" dirty="0"/>
              <a:t>Knowledge patterns used in text depend on factors like </a:t>
            </a:r>
            <a:r>
              <a:rPr lang="en-US" sz="2400" dirty="0">
                <a:solidFill>
                  <a:srgbClr val="FF0000"/>
                </a:solidFill>
              </a:rPr>
              <a:t>authors, subject, style of writing </a:t>
            </a:r>
            <a:r>
              <a:rPr lang="en-US" sz="2400" dirty="0"/>
              <a:t>etc.</a:t>
            </a:r>
          </a:p>
          <a:p>
            <a:pPr marL="800100" lvl="1" indent="-342900" algn="just">
              <a:buFont typeface="Arial" panose="020B0604020202020204" pitchFamily="34" charset="0"/>
              <a:buChar char="•"/>
            </a:pPr>
            <a:r>
              <a:rPr lang="en-US" sz="2400" dirty="0"/>
              <a:t>Furthermore knowledge patterns keep on </a:t>
            </a:r>
            <a:r>
              <a:rPr lang="en-US" sz="2400" dirty="0">
                <a:solidFill>
                  <a:srgbClr val="FF0000"/>
                </a:solidFill>
              </a:rPr>
              <a:t>evolving</a:t>
            </a:r>
            <a:r>
              <a:rPr lang="en-US" sz="2400" dirty="0"/>
              <a:t> with the language</a:t>
            </a:r>
          </a:p>
          <a:p>
            <a:pPr marL="800100" lvl="1" indent="-342900" algn="just">
              <a:buFont typeface="Arial" panose="020B0604020202020204" pitchFamily="34" charset="0"/>
              <a:buChar char="•"/>
            </a:pPr>
            <a:r>
              <a:rPr lang="en-US" sz="24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4457677"/>
            <a:ext cx="11085446" cy="1569660"/>
          </a:xfrm>
          <a:prstGeom prst="rect">
            <a:avLst/>
          </a:prstGeom>
        </p:spPr>
        <p:txBody>
          <a:bodyPr wrap="square">
            <a:spAutoFit/>
          </a:bodyPr>
          <a:lstStyle/>
          <a:p>
            <a:pPr algn="just"/>
            <a:r>
              <a:rPr lang="en-US" sz="2400" b="1" dirty="0"/>
              <a:t>4.    Modelling Semantic Similarity Between Words</a:t>
            </a:r>
          </a:p>
          <a:p>
            <a:pPr marL="800100" lvl="1" indent="-342900" algn="just">
              <a:buFont typeface="Arial" panose="020B0604020202020204" pitchFamily="34" charset="0"/>
              <a:buChar char="•"/>
            </a:pPr>
            <a:r>
              <a:rPr lang="en-US" sz="2400" dirty="0"/>
              <a:t>Similar concepts can be obtained from WordNet using </a:t>
            </a:r>
            <a:r>
              <a:rPr lang="en-US" sz="2400" dirty="0">
                <a:solidFill>
                  <a:srgbClr val="FF0000"/>
                </a:solidFill>
              </a:rPr>
              <a:t>Synonymy relation</a:t>
            </a:r>
            <a:r>
              <a:rPr lang="en-US" sz="2400" dirty="0"/>
              <a:t>.</a:t>
            </a:r>
          </a:p>
          <a:p>
            <a:pPr marL="800100" lvl="1" indent="-342900" algn="just">
              <a:buFont typeface="Arial" panose="020B0604020202020204" pitchFamily="34" charset="0"/>
              <a:buChar char="•"/>
            </a:pPr>
            <a:r>
              <a:rPr lang="en-US" sz="2400" dirty="0"/>
              <a:t>NLP has other similarity measures like </a:t>
            </a:r>
            <a:r>
              <a:rPr lang="en-US" sz="2400" dirty="0">
                <a:solidFill>
                  <a:srgbClr val="FF0000"/>
                </a:solidFill>
              </a:rPr>
              <a:t>path similarity </a:t>
            </a:r>
            <a:r>
              <a:rPr lang="en-US" sz="2400" dirty="0"/>
              <a:t>and </a:t>
            </a:r>
            <a:r>
              <a:rPr lang="en-US" sz="2400" dirty="0">
                <a:solidFill>
                  <a:srgbClr val="FF0000"/>
                </a:solidFill>
              </a:rPr>
              <a:t>information content similarity</a:t>
            </a:r>
          </a:p>
        </p:txBody>
      </p:sp>
    </p:spTree>
    <p:extLst>
      <p:ext uri="{BB962C8B-B14F-4D97-AF65-F5344CB8AC3E}">
        <p14:creationId xmlns:p14="http://schemas.microsoft.com/office/powerpoint/2010/main" val="65721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655654" y="332816"/>
            <a:ext cx="2880692" cy="646331"/>
          </a:xfrm>
          <a:prstGeom prst="rect">
            <a:avLst/>
          </a:prstGeom>
          <a:noFill/>
        </p:spPr>
        <p:txBody>
          <a:bodyPr wrap="square" rtlCol="0">
            <a:spAutoFit/>
          </a:bodyPr>
          <a:lstStyle/>
          <a:p>
            <a:pPr algn="ctr"/>
            <a:r>
              <a:rPr lang="en-US" sz="3600" dirty="0">
                <a:ln w="0"/>
                <a:solidFill>
                  <a:schemeClr val="bg1"/>
                </a:solidFill>
              </a:rPr>
              <a:t>Related Work</a:t>
            </a:r>
          </a:p>
        </p:txBody>
      </p:sp>
      <p:sp>
        <p:nvSpPr>
          <p:cNvPr id="2" name="Rectangle 1">
            <a:extLst>
              <a:ext uri="{FF2B5EF4-FFF2-40B4-BE49-F238E27FC236}">
                <a16:creationId xmlns:a16="http://schemas.microsoft.com/office/drawing/2014/main" id="{E7F2EB2A-CDB1-4832-B30A-A697B6E32A56}"/>
              </a:ext>
            </a:extLst>
          </p:cNvPr>
          <p:cNvSpPr/>
          <p:nvPr/>
        </p:nvSpPr>
        <p:spPr>
          <a:xfrm>
            <a:off x="728868" y="1644781"/>
            <a:ext cx="11039061" cy="4647426"/>
          </a:xfrm>
          <a:prstGeom prst="rect">
            <a:avLst/>
          </a:prstGeom>
        </p:spPr>
        <p:txBody>
          <a:bodyPr wrap="square">
            <a:spAutoFit/>
          </a:bodyPr>
          <a:lstStyle/>
          <a:p>
            <a:r>
              <a:rPr lang="en-US" sz="3200" i="1" dirty="0">
                <a:solidFill>
                  <a:srgbClr val="000000"/>
                </a:solidFill>
              </a:rPr>
              <a:t>Cyc (Cycorp)</a:t>
            </a:r>
            <a:endParaRPr lang="en-US" sz="2400" i="1" dirty="0">
              <a:solidFill>
                <a:srgbClr val="000000"/>
              </a:solidFill>
            </a:endParaRPr>
          </a:p>
          <a:p>
            <a:endParaRPr lang="en-US" dirty="0">
              <a:solidFill>
                <a:srgbClr val="000000"/>
              </a:solidFill>
            </a:endParaRPr>
          </a:p>
          <a:p>
            <a:pPr marL="342900" indent="-342900">
              <a:spcAft>
                <a:spcPts val="1200"/>
              </a:spcAft>
              <a:buFont typeface="Arial" panose="020B0604020202020204" pitchFamily="34" charset="0"/>
              <a:buChar char="•"/>
            </a:pPr>
            <a:r>
              <a:rPr lang="en-US" sz="2400" dirty="0">
                <a:solidFill>
                  <a:srgbClr val="000000"/>
                </a:solidFill>
              </a:rPr>
              <a:t>Cyc is one of the oldest artificial intelligence project, that tries to </a:t>
            </a:r>
            <a:r>
              <a:rPr lang="en-US" sz="2400" dirty="0">
                <a:solidFill>
                  <a:srgbClr val="FF0000"/>
                </a:solidFill>
              </a:rPr>
              <a:t>collect information </a:t>
            </a:r>
            <a:r>
              <a:rPr lang="en-US" sz="2400" dirty="0">
                <a:solidFill>
                  <a:srgbClr val="000000"/>
                </a:solidFill>
              </a:rPr>
              <a:t>about basic concepts and about how the world works. </a:t>
            </a:r>
          </a:p>
          <a:p>
            <a:pPr marL="342900" indent="-342900">
              <a:spcAft>
                <a:spcPts val="1200"/>
              </a:spcAft>
              <a:buFont typeface="Arial" panose="020B0604020202020204" pitchFamily="34" charset="0"/>
              <a:buChar char="•"/>
            </a:pPr>
            <a:r>
              <a:rPr lang="en-US" sz="2400" dirty="0">
                <a:solidFill>
                  <a:srgbClr val="000000"/>
                </a:solidFill>
              </a:rPr>
              <a:t>This knowledge is presented in the form of a vast knowledge base or ontology that consists of </a:t>
            </a:r>
            <a:r>
              <a:rPr lang="en-US" sz="2400" dirty="0">
                <a:solidFill>
                  <a:srgbClr val="FF0000"/>
                </a:solidFill>
              </a:rPr>
              <a:t>implicit knowledge </a:t>
            </a:r>
            <a:r>
              <a:rPr lang="en-US" sz="2400" dirty="0">
                <a:solidFill>
                  <a:srgbClr val="000000"/>
                </a:solidFill>
              </a:rPr>
              <a:t>and rules about the world that we as humans call common sense knowledge. </a:t>
            </a:r>
          </a:p>
          <a:p>
            <a:pPr marL="342900" indent="-342900">
              <a:spcAft>
                <a:spcPts val="1200"/>
              </a:spcAft>
              <a:buFont typeface="Arial" panose="020B0604020202020204" pitchFamily="34" charset="0"/>
              <a:buChar char="•"/>
            </a:pPr>
            <a:r>
              <a:rPr lang="en-US" sz="2400" dirty="0">
                <a:solidFill>
                  <a:srgbClr val="000000"/>
                </a:solidFill>
              </a:rPr>
              <a:t>Cyc's language </a:t>
            </a:r>
            <a:r>
              <a:rPr lang="en-US" sz="2400" dirty="0">
                <a:solidFill>
                  <a:srgbClr val="FF0000"/>
                </a:solidFill>
              </a:rPr>
              <a:t>CycL</a:t>
            </a:r>
            <a:r>
              <a:rPr lang="en-US" sz="2400" dirty="0">
                <a:solidFill>
                  <a:srgbClr val="000000"/>
                </a:solidFill>
              </a:rPr>
              <a:t> made it efficient to represent common sense knowledge in the project and decided how this knowledge is represented in the project. </a:t>
            </a:r>
          </a:p>
          <a:p>
            <a:pPr marL="342900" indent="-342900">
              <a:buFont typeface="Arial" panose="020B0604020202020204" pitchFamily="34" charset="0"/>
              <a:buChar char="•"/>
            </a:pPr>
            <a:r>
              <a:rPr lang="en-US" sz="2400" dirty="0">
                <a:solidFill>
                  <a:srgbClr val="000000"/>
                </a:solidFill>
              </a:rPr>
              <a:t>Cyc used </a:t>
            </a:r>
            <a:r>
              <a:rPr lang="en-US" sz="2400" dirty="0">
                <a:solidFill>
                  <a:srgbClr val="FF0000"/>
                </a:solidFill>
              </a:rPr>
              <a:t>a community-of-agents architecture </a:t>
            </a:r>
            <a:r>
              <a:rPr lang="en-US" sz="2400" dirty="0">
                <a:solidFill>
                  <a:srgbClr val="000000"/>
                </a:solidFill>
              </a:rPr>
              <a:t>where it employed various types of reasoning agents call </a:t>
            </a:r>
            <a:r>
              <a:rPr lang="en-US" sz="2400" dirty="0">
                <a:solidFill>
                  <a:srgbClr val="FF0000"/>
                </a:solidFill>
              </a:rPr>
              <a:t>heuristic modules </a:t>
            </a:r>
            <a:r>
              <a:rPr lang="en-US" sz="2400" dirty="0">
                <a:solidFill>
                  <a:srgbClr val="000000"/>
                </a:solidFill>
              </a:rPr>
              <a:t>to solve the inference problem.</a:t>
            </a:r>
          </a:p>
        </p:txBody>
      </p:sp>
    </p:spTree>
    <p:extLst>
      <p:ext uri="{BB962C8B-B14F-4D97-AF65-F5344CB8AC3E}">
        <p14:creationId xmlns:p14="http://schemas.microsoft.com/office/powerpoint/2010/main" val="30334714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1738220"/>
            <a:ext cx="11085446" cy="2308324"/>
          </a:xfrm>
          <a:prstGeom prst="rect">
            <a:avLst/>
          </a:prstGeom>
        </p:spPr>
        <p:txBody>
          <a:bodyPr wrap="square">
            <a:spAutoFit/>
          </a:bodyPr>
          <a:lstStyle/>
          <a:p>
            <a:pPr algn="just"/>
            <a:r>
              <a:rPr lang="en-US" sz="2400" b="1" dirty="0"/>
              <a:t>5.    Adding more information resources</a:t>
            </a:r>
          </a:p>
          <a:p>
            <a:pPr marL="800100" lvl="1" indent="-342900" algn="just">
              <a:buFont typeface="Arial" panose="020B0604020202020204" pitchFamily="34" charset="0"/>
              <a:buChar char="•"/>
            </a:pPr>
            <a:r>
              <a:rPr lang="en-US" sz="2400" dirty="0"/>
              <a:t>The more the number of </a:t>
            </a:r>
            <a:r>
              <a:rPr lang="en-US" sz="2400" dirty="0">
                <a:solidFill>
                  <a:srgbClr val="FF0000"/>
                </a:solidFill>
              </a:rPr>
              <a:t>trusted information resources </a:t>
            </a:r>
            <a:r>
              <a:rPr lang="en-US" sz="2400" dirty="0"/>
              <a:t>the better is the system at inferring.</a:t>
            </a:r>
          </a:p>
          <a:p>
            <a:pPr marL="800100" lvl="1" indent="-342900" algn="just">
              <a:buFont typeface="Arial" panose="020B0604020202020204" pitchFamily="34" charset="0"/>
              <a:buChar char="•"/>
            </a:pPr>
            <a:r>
              <a:rPr lang="en-US" sz="2400" dirty="0"/>
              <a:t>Databases like YAGO which stores information about named entities like cities, countries  from Wikipedia and WordNet can help the system reach better conclusions.</a:t>
            </a:r>
            <a:endParaRPr lang="en-US" sz="2400" dirty="0">
              <a:solidFill>
                <a:srgbClr val="FF0000"/>
              </a:solidFill>
            </a:endParaRPr>
          </a:p>
        </p:txBody>
      </p:sp>
      <p:sp>
        <p:nvSpPr>
          <p:cNvPr id="2" name="Rectangle 1">
            <a:extLst>
              <a:ext uri="{FF2B5EF4-FFF2-40B4-BE49-F238E27FC236}">
                <a16:creationId xmlns:a16="http://schemas.microsoft.com/office/drawing/2014/main" id="{D3E134D8-5A31-4D32-A9BB-82DCA4903F05}"/>
              </a:ext>
            </a:extLst>
          </p:cNvPr>
          <p:cNvSpPr/>
          <p:nvPr/>
        </p:nvSpPr>
        <p:spPr>
          <a:xfrm>
            <a:off x="390937" y="4472799"/>
            <a:ext cx="11085446" cy="1569660"/>
          </a:xfrm>
          <a:prstGeom prst="rect">
            <a:avLst/>
          </a:prstGeom>
        </p:spPr>
        <p:txBody>
          <a:bodyPr wrap="square">
            <a:spAutoFit/>
          </a:bodyPr>
          <a:lstStyle/>
          <a:p>
            <a:pPr algn="just"/>
            <a:r>
              <a:rPr lang="en-US" sz="2400" b="1" dirty="0"/>
              <a:t>6.    Marking facts with confidence metrics</a:t>
            </a:r>
          </a:p>
          <a:p>
            <a:pPr marL="800100" lvl="1" indent="-342900" algn="just">
              <a:buFont typeface="Arial" panose="020B0604020202020204" pitchFamily="34" charset="0"/>
              <a:buChar char="•"/>
            </a:pPr>
            <a:r>
              <a:rPr lang="en-US" sz="24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400" dirty="0"/>
              <a:t>This will help us choose the </a:t>
            </a:r>
            <a:r>
              <a:rPr lang="en-US" sz="2400" dirty="0">
                <a:solidFill>
                  <a:srgbClr val="FF0000"/>
                </a:solidFill>
              </a:rPr>
              <a:t>best justification </a:t>
            </a:r>
            <a:r>
              <a:rPr lang="en-US" sz="2400" dirty="0"/>
              <a:t>for a query</a:t>
            </a:r>
          </a:p>
        </p:txBody>
      </p:sp>
    </p:spTree>
    <p:extLst>
      <p:ext uri="{BB962C8B-B14F-4D97-AF65-F5344CB8AC3E}">
        <p14:creationId xmlns:p14="http://schemas.microsoft.com/office/powerpoint/2010/main" val="21225462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1952511"/>
            <a:ext cx="11085446" cy="1938992"/>
          </a:xfrm>
          <a:prstGeom prst="rect">
            <a:avLst/>
          </a:prstGeom>
        </p:spPr>
        <p:txBody>
          <a:bodyPr wrap="square">
            <a:spAutoFit/>
          </a:bodyPr>
          <a:lstStyle/>
          <a:p>
            <a:pPr algn="just"/>
            <a:r>
              <a:rPr lang="en-US" sz="2400" b="1" dirty="0"/>
              <a:t>7.    Modelling Common Sense Reasoning Patterns</a:t>
            </a:r>
          </a:p>
          <a:p>
            <a:pPr marL="800100" lvl="1" indent="-342900" algn="just">
              <a:buFont typeface="Arial" panose="020B0604020202020204" pitchFamily="34" charset="0"/>
              <a:buChar char="•"/>
            </a:pPr>
            <a:r>
              <a:rPr lang="en-US" sz="2400" dirty="0"/>
              <a:t>We can model some common sense reasoning principles other than the ones mentioned before, like </a:t>
            </a:r>
            <a:r>
              <a:rPr lang="en-US" sz="2400" dirty="0">
                <a:solidFill>
                  <a:srgbClr val="FF0000"/>
                </a:solidFill>
              </a:rPr>
              <a:t>hyponyms </a:t>
            </a:r>
            <a:r>
              <a:rPr lang="en-US" sz="2400" dirty="0"/>
              <a:t>etc.</a:t>
            </a:r>
          </a:p>
          <a:p>
            <a:pPr marL="800100" lvl="1" indent="-342900" algn="just">
              <a:buFont typeface="Arial" panose="020B0604020202020204" pitchFamily="34" charset="0"/>
              <a:buChar char="•"/>
            </a:pPr>
            <a:r>
              <a:rPr lang="en-US" sz="2400" dirty="0"/>
              <a:t>These may be logically weaker but, human reasoning uses weak assumptions to reason incase of absence of information.</a:t>
            </a:r>
            <a:endParaRPr lang="en-US" sz="24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097107"/>
            <a:ext cx="11085446" cy="1938992"/>
          </a:xfrm>
          <a:prstGeom prst="rect">
            <a:avLst/>
          </a:prstGeom>
        </p:spPr>
        <p:txBody>
          <a:bodyPr wrap="square">
            <a:spAutoFit/>
          </a:bodyPr>
          <a:lstStyle/>
          <a:p>
            <a:pPr algn="just"/>
            <a:r>
              <a:rPr lang="en-US" sz="2400" b="1" dirty="0"/>
              <a:t>8.    Relaxing of Query Constraints</a:t>
            </a:r>
          </a:p>
          <a:p>
            <a:pPr marL="800100" lvl="1" indent="-342900" algn="just">
              <a:buFont typeface="Arial" panose="020B0604020202020204" pitchFamily="34" charset="0"/>
              <a:buChar char="•"/>
            </a:pPr>
            <a:r>
              <a:rPr lang="en-US" sz="2400" dirty="0"/>
              <a:t>The query generation systems used </a:t>
            </a:r>
            <a:r>
              <a:rPr lang="en-US" sz="2400" dirty="0">
                <a:solidFill>
                  <a:srgbClr val="FF0000"/>
                </a:solidFill>
              </a:rPr>
              <a:t>removal of predicates</a:t>
            </a:r>
            <a:r>
              <a:rPr lang="en-US" sz="2400" dirty="0"/>
              <a:t> to model query relaxation</a:t>
            </a:r>
            <a:endParaRPr lang="en-US" sz="2400" dirty="0">
              <a:solidFill>
                <a:srgbClr val="FF0000"/>
              </a:solidFill>
            </a:endParaRPr>
          </a:p>
          <a:p>
            <a:pPr marL="800100" lvl="1" indent="-342900" algn="just">
              <a:buFont typeface="Arial" panose="020B0604020202020204" pitchFamily="34" charset="0"/>
              <a:buChar char="•"/>
            </a:pPr>
            <a:r>
              <a:rPr lang="en-US" sz="2400" dirty="0"/>
              <a:t>There are other ways to relax queries like </a:t>
            </a:r>
            <a:r>
              <a:rPr lang="en-US" sz="2400" dirty="0">
                <a:solidFill>
                  <a:srgbClr val="FF0000"/>
                </a:solidFill>
              </a:rPr>
              <a:t>removal of constraints</a:t>
            </a:r>
            <a:r>
              <a:rPr lang="en-US" sz="2400" dirty="0"/>
              <a:t> on terms.</a:t>
            </a:r>
          </a:p>
          <a:p>
            <a:pPr marL="800100" lvl="1" indent="-342900" algn="just">
              <a:buFont typeface="Arial" panose="020B0604020202020204" pitchFamily="34" charset="0"/>
              <a:buChar char="•"/>
            </a:pPr>
            <a:r>
              <a:rPr lang="en-US" sz="2400" dirty="0"/>
              <a:t>We can thus use a </a:t>
            </a:r>
            <a:r>
              <a:rPr lang="en-US" sz="2400" dirty="0">
                <a:solidFill>
                  <a:srgbClr val="FF0000"/>
                </a:solidFill>
              </a:rPr>
              <a:t>combination of techniques </a:t>
            </a:r>
            <a:r>
              <a:rPr lang="en-US" sz="24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2308324"/>
          </a:xfrm>
          <a:prstGeom prst="rect">
            <a:avLst/>
          </a:prstGeom>
        </p:spPr>
        <p:txBody>
          <a:bodyPr wrap="square">
            <a:spAutoFit/>
          </a:bodyPr>
          <a:lstStyle/>
          <a:p>
            <a:pPr algn="just"/>
            <a:r>
              <a:rPr lang="en-US" sz="2400" b="1" dirty="0"/>
              <a:t>1.    Generic Calculus Framework</a:t>
            </a:r>
          </a:p>
          <a:p>
            <a:pPr marL="800100" lvl="1" indent="-342900" algn="just">
              <a:buFont typeface="Arial" panose="020B0604020202020204" pitchFamily="34" charset="0"/>
              <a:buChar char="•"/>
            </a:pPr>
            <a:r>
              <a:rPr lang="en-US" sz="2400" dirty="0"/>
              <a:t>Defines a calculus framework containing </a:t>
            </a:r>
            <a:r>
              <a:rPr lang="en-US" sz="2400" dirty="0">
                <a:solidFill>
                  <a:srgbClr val="FF0000"/>
                </a:solidFill>
              </a:rPr>
              <a:t>generic predicates</a:t>
            </a:r>
          </a:p>
          <a:p>
            <a:pPr marL="800100" lvl="1" indent="-342900" algn="just">
              <a:buFont typeface="Arial" panose="020B0604020202020204" pitchFamily="34" charset="0"/>
              <a:buChar char="•"/>
            </a:pPr>
            <a:r>
              <a:rPr lang="en-US" sz="2400" dirty="0"/>
              <a:t>Framework is </a:t>
            </a:r>
            <a:r>
              <a:rPr lang="en-US" sz="2400" dirty="0">
                <a:solidFill>
                  <a:srgbClr val="FF0000"/>
                </a:solidFill>
              </a:rPr>
              <a:t>extendible </a:t>
            </a:r>
            <a:r>
              <a:rPr lang="en-US" sz="2400" dirty="0"/>
              <a:t>to incorporate more predicates like cause, effect without much changes</a:t>
            </a:r>
          </a:p>
          <a:p>
            <a:pPr marL="800100" lvl="1" indent="-342900" algn="just">
              <a:buFont typeface="Arial" panose="020B0604020202020204" pitchFamily="34" charset="0"/>
              <a:buChar char="•"/>
            </a:pPr>
            <a:r>
              <a:rPr lang="en-US" sz="2400" dirty="0"/>
              <a:t>Efficiently able to </a:t>
            </a:r>
            <a:r>
              <a:rPr lang="en-US" sz="2400" dirty="0">
                <a:solidFill>
                  <a:srgbClr val="FF0000"/>
                </a:solidFill>
              </a:rPr>
              <a:t>represent most data points </a:t>
            </a:r>
            <a:r>
              <a:rPr lang="en-US" sz="2400" dirty="0"/>
              <a:t>mentioned in the passage</a:t>
            </a:r>
          </a:p>
          <a:p>
            <a:pPr marL="800100" lvl="1" indent="-342900" algn="just">
              <a:buFont typeface="Arial" panose="020B0604020202020204" pitchFamily="34" charset="0"/>
              <a:buChar char="•"/>
            </a:pPr>
            <a:r>
              <a:rPr lang="en-US" sz="2400" dirty="0"/>
              <a:t>Can integrate with </a:t>
            </a:r>
            <a:r>
              <a:rPr lang="en-US" sz="2400" dirty="0">
                <a:solidFill>
                  <a:srgbClr val="FF0000"/>
                </a:solidFill>
              </a:rPr>
              <a:t>custom patterns </a:t>
            </a:r>
            <a:r>
              <a:rPr lang="en-US" sz="24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4050051"/>
            <a:ext cx="11085446" cy="2677656"/>
          </a:xfrm>
          <a:prstGeom prst="rect">
            <a:avLst/>
          </a:prstGeom>
        </p:spPr>
        <p:txBody>
          <a:bodyPr wrap="square">
            <a:spAutoFit/>
          </a:bodyPr>
          <a:lstStyle/>
          <a:p>
            <a:pPr algn="just"/>
            <a:r>
              <a:rPr lang="en-US" sz="2400" b="1" dirty="0"/>
              <a:t>2.    Use of other Knowledge Sources</a:t>
            </a:r>
          </a:p>
          <a:p>
            <a:pPr marL="800100" lvl="1" indent="-342900" algn="just">
              <a:buFont typeface="Arial" panose="020B0604020202020204" pitchFamily="34" charset="0"/>
              <a:buChar char="•"/>
            </a:pPr>
            <a:r>
              <a:rPr lang="en-US" sz="2400" dirty="0"/>
              <a:t>Incorporates </a:t>
            </a:r>
            <a:r>
              <a:rPr lang="en-US" sz="2400" dirty="0">
                <a:solidFill>
                  <a:srgbClr val="FF0000"/>
                </a:solidFill>
              </a:rPr>
              <a:t>secondary knowledge sources </a:t>
            </a:r>
            <a:r>
              <a:rPr lang="en-US" sz="2400" dirty="0"/>
              <a:t>like WordNet</a:t>
            </a:r>
            <a:endParaRPr lang="en-US" sz="2400" dirty="0">
              <a:solidFill>
                <a:srgbClr val="FF0000"/>
              </a:solidFill>
            </a:endParaRPr>
          </a:p>
          <a:p>
            <a:pPr marL="800100" lvl="1" indent="-342900" algn="just">
              <a:buFont typeface="Arial" panose="020B0604020202020204" pitchFamily="34" charset="0"/>
              <a:buChar char="•"/>
            </a:pPr>
            <a:r>
              <a:rPr lang="en-US" sz="2400" dirty="0"/>
              <a:t>Able to build a </a:t>
            </a:r>
            <a:r>
              <a:rPr lang="en-US" sz="2400" dirty="0">
                <a:solidFill>
                  <a:srgbClr val="FF0000"/>
                </a:solidFill>
              </a:rPr>
              <a:t>custom ontology </a:t>
            </a:r>
            <a:r>
              <a:rPr lang="en-US" sz="2400" dirty="0"/>
              <a:t>for the input passage</a:t>
            </a:r>
          </a:p>
          <a:p>
            <a:pPr marL="800100" lvl="1" indent="-342900" algn="just">
              <a:buFont typeface="Arial" panose="020B0604020202020204" pitchFamily="34" charset="0"/>
              <a:buChar char="•"/>
            </a:pPr>
            <a:r>
              <a:rPr lang="en-US" sz="2400" dirty="0"/>
              <a:t>Helps </a:t>
            </a:r>
            <a:r>
              <a:rPr lang="en-US" sz="2400" dirty="0">
                <a:solidFill>
                  <a:srgbClr val="FF0000"/>
                </a:solidFill>
              </a:rPr>
              <a:t>efficiently reason </a:t>
            </a:r>
            <a:r>
              <a:rPr lang="en-US" sz="2400" dirty="0"/>
              <a:t>about knowledge mimicking humans</a:t>
            </a:r>
          </a:p>
          <a:p>
            <a:pPr marL="800100" lvl="1" indent="-342900" algn="just">
              <a:buFont typeface="Arial" panose="020B0604020202020204" pitchFamily="34" charset="0"/>
              <a:buChar char="•"/>
            </a:pPr>
            <a:r>
              <a:rPr lang="en-US" sz="2400" dirty="0"/>
              <a:t>Ontology can be built in an </a:t>
            </a:r>
            <a:r>
              <a:rPr lang="en-US" sz="2400" dirty="0">
                <a:solidFill>
                  <a:srgbClr val="FF0000"/>
                </a:solidFill>
              </a:rPr>
              <a:t>incremental fashion</a:t>
            </a:r>
            <a:r>
              <a:rPr lang="en-US" sz="2400" dirty="0"/>
              <a:t> as well</a:t>
            </a:r>
          </a:p>
          <a:p>
            <a:pPr marL="800100" lvl="1" indent="-342900" algn="just">
              <a:buFont typeface="Arial" panose="020B0604020202020204" pitchFamily="34" charset="0"/>
              <a:buChar char="•"/>
            </a:pPr>
            <a:r>
              <a:rPr lang="en-US" sz="2400" dirty="0"/>
              <a:t>Use of SaSP helps in working with an </a:t>
            </a:r>
            <a:r>
              <a:rPr lang="en-US" sz="2400" dirty="0">
                <a:solidFill>
                  <a:srgbClr val="FF0000"/>
                </a:solidFill>
              </a:rPr>
              <a:t>unbounded domain</a:t>
            </a:r>
          </a:p>
          <a:p>
            <a:pPr marL="800100" lvl="1" indent="-342900" algn="just">
              <a:buFont typeface="Arial" panose="020B0604020202020204" pitchFamily="34" charset="0"/>
              <a:buChar char="•"/>
            </a:pPr>
            <a:r>
              <a:rPr lang="en-US" sz="2400" dirty="0"/>
              <a:t>Program </a:t>
            </a:r>
            <a:r>
              <a:rPr lang="en-US" sz="2400" dirty="0">
                <a:solidFill>
                  <a:srgbClr val="FF0000"/>
                </a:solidFill>
              </a:rPr>
              <a:t>does not need to be grounded</a:t>
            </a:r>
            <a:r>
              <a:rPr lang="en-US" sz="24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43945" y="1803807"/>
            <a:ext cx="11085446" cy="1938992"/>
          </a:xfrm>
          <a:prstGeom prst="rect">
            <a:avLst/>
          </a:prstGeom>
        </p:spPr>
        <p:txBody>
          <a:bodyPr wrap="square">
            <a:spAutoFit/>
          </a:bodyPr>
          <a:lstStyle/>
          <a:p>
            <a:pPr algn="just"/>
            <a:r>
              <a:rPr lang="en-US" sz="2400" b="1" dirty="0"/>
              <a:t>3.    Preferential Pattern for WSD</a:t>
            </a:r>
          </a:p>
          <a:p>
            <a:pPr marL="800100" lvl="1" indent="-342900" algn="just">
              <a:buFont typeface="Arial" panose="020B0604020202020204" pitchFamily="34" charset="0"/>
              <a:buChar char="•"/>
            </a:pPr>
            <a:r>
              <a:rPr lang="en-US" sz="2400" dirty="0"/>
              <a:t>Defines a </a:t>
            </a:r>
            <a:r>
              <a:rPr lang="en-US" sz="2400" dirty="0">
                <a:solidFill>
                  <a:srgbClr val="FF0000"/>
                </a:solidFill>
              </a:rPr>
              <a:t>preferential pattern </a:t>
            </a:r>
            <a:r>
              <a:rPr lang="en-US" sz="2400" dirty="0"/>
              <a:t>that mimics humans</a:t>
            </a:r>
            <a:endParaRPr lang="en-US" sz="2400" dirty="0">
              <a:solidFill>
                <a:srgbClr val="FF0000"/>
              </a:solidFill>
            </a:endParaRPr>
          </a:p>
          <a:p>
            <a:pPr marL="800100" lvl="1" indent="-342900" algn="just">
              <a:buFont typeface="Arial" panose="020B0604020202020204" pitchFamily="34" charset="0"/>
              <a:buChar char="•"/>
            </a:pPr>
            <a:r>
              <a:rPr lang="en-US" sz="2400" dirty="0"/>
              <a:t>Preferential pattern </a:t>
            </a:r>
            <a:r>
              <a:rPr lang="en-US" sz="2400" dirty="0">
                <a:solidFill>
                  <a:srgbClr val="FF0000"/>
                </a:solidFill>
              </a:rPr>
              <a:t>allows inputs</a:t>
            </a:r>
            <a:r>
              <a:rPr lang="en-US" sz="2400" dirty="0"/>
              <a:t> from external systems</a:t>
            </a:r>
          </a:p>
          <a:p>
            <a:pPr marL="800100" lvl="1" indent="-342900" algn="just">
              <a:buFont typeface="Arial" panose="020B0604020202020204" pitchFamily="34" charset="0"/>
              <a:buChar char="•"/>
            </a:pPr>
            <a:r>
              <a:rPr lang="en-US" sz="2400" dirty="0"/>
              <a:t>Can disambiguate in the </a:t>
            </a:r>
            <a:r>
              <a:rPr lang="en-US" sz="2400" dirty="0">
                <a:solidFill>
                  <a:srgbClr val="FF0000"/>
                </a:solidFill>
              </a:rPr>
              <a:t>absence of knowledge </a:t>
            </a:r>
            <a:r>
              <a:rPr lang="en-US" sz="2400" dirty="0"/>
              <a:t>from external sources</a:t>
            </a:r>
          </a:p>
          <a:p>
            <a:pPr marL="800100" lvl="1" indent="-342900" algn="just">
              <a:buFont typeface="Arial" panose="020B0604020202020204" pitchFamily="34" charset="0"/>
              <a:buChar char="•"/>
            </a:pPr>
            <a:r>
              <a:rPr lang="en-US" sz="2400" dirty="0"/>
              <a:t>Only parts of the ontology </a:t>
            </a:r>
            <a:r>
              <a:rPr lang="en-US" sz="2400" dirty="0">
                <a:solidFill>
                  <a:srgbClr val="FF0000"/>
                </a:solidFill>
              </a:rPr>
              <a:t>required to reason </a:t>
            </a:r>
            <a:r>
              <a:rPr lang="en-US" sz="24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443945" y="3917529"/>
            <a:ext cx="11085446" cy="2308324"/>
          </a:xfrm>
          <a:prstGeom prst="rect">
            <a:avLst/>
          </a:prstGeom>
        </p:spPr>
        <p:txBody>
          <a:bodyPr wrap="square">
            <a:spAutoFit/>
          </a:bodyPr>
          <a:lstStyle/>
          <a:p>
            <a:pPr algn="just"/>
            <a:r>
              <a:rPr lang="en-US" sz="2400" b="1" dirty="0"/>
              <a:t>4.     Converts questions into ASP queries</a:t>
            </a:r>
          </a:p>
          <a:p>
            <a:pPr marL="800100" lvl="1" indent="-342900" algn="just">
              <a:buFont typeface="Arial" panose="020B0604020202020204" pitchFamily="34" charset="0"/>
              <a:buChar char="•"/>
            </a:pPr>
            <a:r>
              <a:rPr lang="en-US" sz="2400" dirty="0"/>
              <a:t>Proposed a method to </a:t>
            </a:r>
            <a:r>
              <a:rPr lang="en-US" sz="2400" dirty="0">
                <a:solidFill>
                  <a:srgbClr val="FF0000"/>
                </a:solidFill>
              </a:rPr>
              <a:t>convert questions into queries</a:t>
            </a:r>
          </a:p>
          <a:p>
            <a:pPr marL="800100" lvl="1" indent="-342900" algn="just">
              <a:buFont typeface="Arial" panose="020B0604020202020204" pitchFamily="34" charset="0"/>
              <a:buChar char="•"/>
            </a:pPr>
            <a:r>
              <a:rPr lang="en-US" sz="2400" dirty="0"/>
              <a:t>Queries are built in such a way that </a:t>
            </a:r>
            <a:r>
              <a:rPr lang="en-US" sz="2400" dirty="0">
                <a:solidFill>
                  <a:srgbClr val="FF0000"/>
                </a:solidFill>
              </a:rPr>
              <a:t>alternate solutions </a:t>
            </a:r>
            <a:r>
              <a:rPr lang="en-US" sz="2400" dirty="0"/>
              <a:t>are provided</a:t>
            </a:r>
          </a:p>
          <a:p>
            <a:pPr marL="800100" lvl="1" indent="-342900" algn="just">
              <a:buFont typeface="Arial" panose="020B0604020202020204" pitchFamily="34" charset="0"/>
              <a:buChar char="•"/>
            </a:pPr>
            <a:r>
              <a:rPr lang="en-US" sz="2400" dirty="0"/>
              <a:t>Constraints on </a:t>
            </a:r>
            <a:r>
              <a:rPr lang="en-US" sz="2400" dirty="0">
                <a:solidFill>
                  <a:srgbClr val="FF0000"/>
                </a:solidFill>
              </a:rPr>
              <a:t>queries are relaxed </a:t>
            </a:r>
            <a:r>
              <a:rPr lang="en-US" sz="2400" dirty="0"/>
              <a:t>to at least get some answer</a:t>
            </a:r>
          </a:p>
          <a:p>
            <a:pPr marL="800100" lvl="1" indent="-342900" algn="just">
              <a:buFont typeface="Arial" panose="020B0604020202020204" pitchFamily="34" charset="0"/>
              <a:buChar char="•"/>
            </a:pPr>
            <a:r>
              <a:rPr lang="en-US" sz="2400" dirty="0">
                <a:solidFill>
                  <a:srgbClr val="FF0000"/>
                </a:solidFill>
              </a:rPr>
              <a:t>Confidence metric </a:t>
            </a:r>
            <a:r>
              <a:rPr lang="en-US" sz="24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1569660"/>
          </a:xfrm>
          <a:prstGeom prst="rect">
            <a:avLst/>
          </a:prstGeom>
        </p:spPr>
        <p:txBody>
          <a:bodyPr wrap="square">
            <a:spAutoFit/>
          </a:bodyPr>
          <a:lstStyle/>
          <a:p>
            <a:pPr algn="just"/>
            <a:r>
              <a:rPr lang="en-US" sz="2400" b="1" dirty="0"/>
              <a:t>5.    Justification for answers provided</a:t>
            </a:r>
          </a:p>
          <a:p>
            <a:pPr marL="800100" lvl="1" indent="-342900" algn="just">
              <a:buFont typeface="Arial" panose="020B0604020202020204" pitchFamily="34" charset="0"/>
              <a:buChar char="•"/>
            </a:pPr>
            <a:r>
              <a:rPr lang="en-US" sz="2400" dirty="0"/>
              <a:t>Answers generated by the system are </a:t>
            </a:r>
            <a:r>
              <a:rPr lang="en-US" sz="2400" dirty="0">
                <a:solidFill>
                  <a:srgbClr val="FF0000"/>
                </a:solidFill>
              </a:rPr>
              <a:t>interpretable</a:t>
            </a:r>
          </a:p>
          <a:p>
            <a:pPr marL="800100" lvl="1" indent="-342900" algn="just">
              <a:buFont typeface="Arial" panose="020B0604020202020204" pitchFamily="34" charset="0"/>
              <a:buChar char="•"/>
            </a:pPr>
            <a:r>
              <a:rPr lang="en-US" sz="2400" dirty="0"/>
              <a:t>A</a:t>
            </a:r>
            <a:r>
              <a:rPr lang="en-US" sz="2400" dirty="0">
                <a:solidFill>
                  <a:srgbClr val="FF0000"/>
                </a:solidFill>
              </a:rPr>
              <a:t> justification tree</a:t>
            </a:r>
            <a:r>
              <a:rPr lang="en-US" sz="2400" dirty="0"/>
              <a:t> help find the reasoning behind answer</a:t>
            </a:r>
          </a:p>
          <a:p>
            <a:pPr marL="800100" lvl="1" indent="-342900" algn="just">
              <a:buFont typeface="Arial" panose="020B0604020202020204" pitchFamily="34" charset="0"/>
              <a:buChar char="•"/>
            </a:pPr>
            <a:r>
              <a:rPr lang="en-US" sz="2400" dirty="0"/>
              <a:t>Answers can have </a:t>
            </a:r>
            <a:r>
              <a:rPr lang="en-US" sz="2400" dirty="0">
                <a:solidFill>
                  <a:srgbClr val="FF0000"/>
                </a:solidFill>
              </a:rPr>
              <a:t>multiple justifications</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378463"/>
            <a:ext cx="11085446" cy="1200329"/>
          </a:xfrm>
          <a:prstGeom prst="rect">
            <a:avLst/>
          </a:prstGeom>
        </p:spPr>
        <p:txBody>
          <a:bodyPr wrap="square">
            <a:spAutoFit/>
          </a:bodyPr>
          <a:lstStyle/>
          <a:p>
            <a:pPr algn="just"/>
            <a:r>
              <a:rPr lang="en-US" sz="2400" b="1" dirty="0"/>
              <a:t>6.     Identifying Implicit Knowledge Patterns</a:t>
            </a:r>
          </a:p>
          <a:p>
            <a:pPr marL="800100" lvl="1" indent="-342900" algn="just">
              <a:buFont typeface="Arial" panose="020B0604020202020204" pitchFamily="34" charset="0"/>
              <a:buChar char="•"/>
            </a:pPr>
            <a:r>
              <a:rPr lang="en-US" sz="2400" dirty="0"/>
              <a:t>Modelling </a:t>
            </a:r>
            <a:r>
              <a:rPr lang="en-US" sz="2400" dirty="0">
                <a:solidFill>
                  <a:srgbClr val="FF0000"/>
                </a:solidFill>
              </a:rPr>
              <a:t>implicit knowledge patterns </a:t>
            </a:r>
            <a:r>
              <a:rPr lang="en-US" sz="2400" dirty="0"/>
              <a:t>like time spans, date parts etc.</a:t>
            </a:r>
            <a:endParaRPr lang="en-US" sz="2400" dirty="0">
              <a:solidFill>
                <a:srgbClr val="FF0000"/>
              </a:solidFill>
            </a:endParaRPr>
          </a:p>
          <a:p>
            <a:pPr marL="800100" lvl="1" indent="-342900" algn="just">
              <a:buFont typeface="Arial" panose="020B0604020202020204" pitchFamily="34" charset="0"/>
              <a:buChar char="•"/>
            </a:pPr>
            <a:r>
              <a:rPr lang="en-US" sz="2400" dirty="0"/>
              <a:t>Hypernym relations enable </a:t>
            </a:r>
            <a:r>
              <a:rPr lang="en-US" sz="2400" dirty="0">
                <a:solidFill>
                  <a:srgbClr val="FF0000"/>
                </a:solidFill>
              </a:rPr>
              <a:t>transferring properties</a:t>
            </a:r>
            <a:r>
              <a:rPr lang="en-US" sz="24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742815"/>
            <a:ext cx="11085446" cy="1569660"/>
          </a:xfrm>
          <a:prstGeom prst="rect">
            <a:avLst/>
          </a:prstGeom>
        </p:spPr>
        <p:txBody>
          <a:bodyPr wrap="square">
            <a:spAutoFit/>
          </a:bodyPr>
          <a:lstStyle/>
          <a:p>
            <a:pPr algn="just"/>
            <a:r>
              <a:rPr lang="en-US" sz="2400" b="1" dirty="0"/>
              <a:t>7.     Promising results on passages from SQuAD dataset</a:t>
            </a:r>
          </a:p>
          <a:p>
            <a:pPr marL="800100" lvl="1" indent="-342900" algn="just">
              <a:buFont typeface="Arial" panose="020B0604020202020204" pitchFamily="34" charset="0"/>
              <a:buChar char="•"/>
            </a:pPr>
            <a:r>
              <a:rPr lang="en-US" sz="2400" dirty="0"/>
              <a:t>Able to answer close to </a:t>
            </a:r>
            <a:r>
              <a:rPr lang="en-US" sz="2400" dirty="0">
                <a:solidFill>
                  <a:srgbClr val="FF0000"/>
                </a:solidFill>
              </a:rPr>
              <a:t>78% of questions </a:t>
            </a:r>
            <a:r>
              <a:rPr lang="en-US" sz="2400" dirty="0"/>
              <a:t>on the set of ~200 questions from 20 passages taken 1 each from 20 different articles in the dataset.</a:t>
            </a:r>
          </a:p>
          <a:p>
            <a:pPr marL="800100" lvl="1" indent="-342900" algn="just">
              <a:buFont typeface="Arial" panose="020B0604020202020204" pitchFamily="34" charset="0"/>
              <a:buChar char="•"/>
            </a:pPr>
            <a:r>
              <a:rPr lang="en-US" sz="24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Any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6B5E2BA-F16B-4E3F-954C-0F306F6DD459}"/>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A4BE00-5D39-4E3A-BE5F-7A4203441360}"/>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Thank you</a:t>
            </a:r>
          </a:p>
        </p:txBody>
      </p:sp>
    </p:spTree>
    <p:extLst>
      <p:ext uri="{BB962C8B-B14F-4D97-AF65-F5344CB8AC3E}">
        <p14:creationId xmlns:p14="http://schemas.microsoft.com/office/powerpoint/2010/main" val="3756938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1394</TotalTime>
  <Words>7317</Words>
  <Application>Microsoft Office PowerPoint</Application>
  <PresentationFormat>Widescreen</PresentationFormat>
  <Paragraphs>939</Paragraphs>
  <Slides>96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869</cp:revision>
  <dcterms:created xsi:type="dcterms:W3CDTF">2018-04-12T05:02:36Z</dcterms:created>
  <dcterms:modified xsi:type="dcterms:W3CDTF">2018-04-15T06:43:27Z</dcterms:modified>
</cp:coreProperties>
</file>