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59" r:id="rId7"/>
    <p:sldId id="261" r:id="rId8"/>
    <p:sldId id="262" r:id="rId9"/>
    <p:sldId id="263" r:id="rId10"/>
    <p:sldId id="267" r:id="rId11"/>
    <p:sldId id="264" r:id="rId12"/>
    <p:sldId id="279" r:id="rId13"/>
    <p:sldId id="278" r:id="rId14"/>
    <p:sldId id="273" r:id="rId15"/>
    <p:sldId id="274" r:id="rId16"/>
    <p:sldId id="275" r:id="rId17"/>
    <p:sldId id="276" r:id="rId18"/>
    <p:sldId id="277" r:id="rId19"/>
    <p:sldId id="269" r:id="rId20"/>
    <p:sldId id="270" r:id="rId21"/>
    <p:sldId id="271" r:id="rId22"/>
    <p:sldId id="272" r:id="rId23"/>
    <p:sldId id="283" r:id="rId24"/>
    <p:sldId id="284" r:id="rId25"/>
    <p:sldId id="285" r:id="rId26"/>
    <p:sldId id="286" r:id="rId27"/>
    <p:sldId id="287" r:id="rId28"/>
    <p:sldId id="288" r:id="rId29"/>
    <p:sldId id="289" r:id="rId30"/>
    <p:sldId id="290" r:id="rId31"/>
    <p:sldId id="291" r:id="rId32"/>
    <p:sldId id="292" r:id="rId33"/>
    <p:sldId id="299" r:id="rId34"/>
    <p:sldId id="280" r:id="rId35"/>
    <p:sldId id="281" r:id="rId36"/>
    <p:sldId id="282" r:id="rId37"/>
    <p:sldId id="297" r:id="rId38"/>
    <p:sldId id="300" r:id="rId39"/>
    <p:sldId id="301" r:id="rId40"/>
    <p:sldId id="293" r:id="rId41"/>
    <p:sldId id="294" r:id="rId42"/>
    <p:sldId id="295" r:id="rId43"/>
    <p:sldId id="296" r:id="rId44"/>
    <p:sldId id="298" r:id="rId45"/>
    <p:sldId id="302" r:id="rId46"/>
    <p:sldId id="303"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4/13/2018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4/13/2018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1417982" y="1616977"/>
            <a:ext cx="9356035" cy="3046988"/>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a:p>
            <a:pPr algn="just"/>
            <a:endParaRPr lang="en-US" sz="2400" i="1" dirty="0"/>
          </a:p>
          <a:p>
            <a:pPr algn="just"/>
            <a:r>
              <a:rPr lang="en-US" sz="2400" i="1" dirty="0"/>
              <a:t>Q1. When did Tesla die?</a:t>
            </a:r>
          </a:p>
          <a:p>
            <a:pPr algn="just"/>
            <a:r>
              <a:rPr lang="en-US" sz="2400" i="1" dirty="0"/>
              <a:t>Q2. Who was Nikola Tesla?</a:t>
            </a:r>
          </a:p>
          <a:p>
            <a:pPr algn="just"/>
            <a:r>
              <a:rPr lang="en-US" sz="2400" i="1" dirty="0"/>
              <a:t>Q3. When was Nikola Tesla born?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Tree>
    <p:extLst>
      <p:ext uri="{BB962C8B-B14F-4D97-AF65-F5344CB8AC3E}">
        <p14:creationId xmlns:p14="http://schemas.microsoft.com/office/powerpoint/2010/main" val="143629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446550"/>
          </a:xfrm>
          <a:prstGeom prst="rect">
            <a:avLst/>
          </a:prstGeom>
          <a:noFill/>
        </p:spPr>
        <p:txBody>
          <a:bodyPr wrap="square" rtlCol="0">
            <a:spAutoFit/>
          </a:bodyPr>
          <a:lstStyle/>
          <a:p>
            <a:r>
              <a:rPr lang="en-US" sz="2400" i="1" dirty="0"/>
              <a:t>Stanford Dependency Parser</a:t>
            </a:r>
          </a:p>
          <a:p>
            <a:pPr marL="285750" indent="-285750" algn="just">
              <a:spcBef>
                <a:spcPts val="1200"/>
              </a:spcBef>
              <a:buFontTx/>
              <a:buChar char="-"/>
            </a:pPr>
            <a:r>
              <a:rPr lang="en-US"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107215"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717941"/>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i="1" dirty="0"/>
              <a:t>root(ROOT-0, gave-2) </a:t>
            </a:r>
          </a:p>
          <a:p>
            <a:pPr algn="just">
              <a:spcBef>
                <a:spcPts val="1200"/>
              </a:spcBef>
              <a:spcAft>
                <a:spcPts val="800"/>
              </a:spcAft>
            </a:pPr>
            <a:r>
              <a:rPr lang="en-US" i="1" dirty="0"/>
              <a:t>nsubj(gave-2, John-1) </a:t>
            </a:r>
          </a:p>
          <a:p>
            <a:pPr algn="just">
              <a:spcBef>
                <a:spcPts val="1200"/>
              </a:spcBef>
              <a:spcAft>
                <a:spcPts val="800"/>
              </a:spcAft>
            </a:pPr>
            <a:r>
              <a:rPr lang="en-US" i="1" dirty="0"/>
              <a:t>dobj(gave-2, book-5) </a:t>
            </a:r>
          </a:p>
          <a:p>
            <a:pPr algn="just">
              <a:spcBef>
                <a:spcPts val="1200"/>
              </a:spcBef>
              <a:spcAft>
                <a:spcPts val="800"/>
              </a:spcAft>
            </a:pPr>
            <a:r>
              <a:rPr lang="en-US" i="1" dirty="0" err="1"/>
              <a:t>iobj</a:t>
            </a:r>
            <a:r>
              <a:rPr lang="en-US" i="1" dirty="0"/>
              <a:t> (gave-2, Mary-3)</a:t>
            </a:r>
          </a:p>
          <a:p>
            <a:pPr algn="just">
              <a:spcBef>
                <a:spcPts val="1200"/>
              </a:spcBef>
              <a:spcAft>
                <a:spcPts val="800"/>
              </a:spcAft>
            </a:pPr>
            <a:r>
              <a:rPr lang="en-US" i="1" dirty="0"/>
              <a:t>det(book-5, the-4)</a:t>
            </a:r>
          </a:p>
          <a:p>
            <a:pPr algn="just">
              <a:spcBef>
                <a:spcPts val="1200"/>
              </a:spcBef>
              <a:spcAft>
                <a:spcPts val="800"/>
              </a:spcAft>
            </a:pPr>
            <a:r>
              <a:rPr lang="en-US" i="1" dirty="0" err="1"/>
              <a:t>punct</a:t>
            </a:r>
            <a:r>
              <a:rPr lang="en-US" i="1" dirty="0"/>
              <a:t>(gave-4, .-6)</a:t>
            </a:r>
          </a:p>
        </p:txBody>
      </p:sp>
    </p:spTree>
    <p:extLst>
      <p:ext uri="{BB962C8B-B14F-4D97-AF65-F5344CB8AC3E}">
        <p14:creationId xmlns:p14="http://schemas.microsoft.com/office/powerpoint/2010/main" val="199469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2862322"/>
          </a:xfrm>
          <a:prstGeom prst="rect">
            <a:avLst/>
          </a:prstGeom>
          <a:noFill/>
        </p:spPr>
        <p:txBody>
          <a:bodyPr wrap="square" rtlCol="0">
            <a:spAutoFit/>
          </a:bodyPr>
          <a:lstStyle/>
          <a:p>
            <a:r>
              <a:rPr lang="en-US" sz="2400" i="1" dirty="0"/>
              <a:t>Parts of Speech Tagger</a:t>
            </a:r>
          </a:p>
          <a:p>
            <a:pPr marL="285750" indent="-285750" algn="just">
              <a:spcBef>
                <a:spcPts val="1200"/>
              </a:spcBef>
              <a:buFontTx/>
              <a:buChar char="-"/>
            </a:pPr>
            <a:r>
              <a:rPr lang="en-US" dirty="0"/>
              <a:t>A Parts of Speech Tagger is responsible for assigning parts of speech to words in a sentence. </a:t>
            </a:r>
          </a:p>
          <a:p>
            <a:pPr marL="285750" indent="-285750" algn="just">
              <a:spcBef>
                <a:spcPts val="1200"/>
              </a:spcBef>
              <a:buFontTx/>
              <a:buChar char="-"/>
            </a:pPr>
            <a:r>
              <a:rPr lang="en-US" dirty="0"/>
              <a:t>The English language has eight parts of speech: noun, verb, pronoun, preposition, adverb, conjunction, particle, and article. </a:t>
            </a:r>
          </a:p>
          <a:p>
            <a:pPr marL="285750" indent="-285750" algn="just">
              <a:spcBef>
                <a:spcPts val="1200"/>
              </a:spcBef>
              <a:buFontTx/>
              <a:buChar char="-"/>
            </a:pPr>
            <a:r>
              <a:rPr lang="en-US"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107215"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3386086" cy="2585323"/>
          </a:xfrm>
          <a:prstGeom prst="rect">
            <a:avLst/>
          </a:prstGeom>
          <a:noFill/>
        </p:spPr>
        <p:txBody>
          <a:bodyPr wrap="square" rtlCol="0">
            <a:spAutoFit/>
          </a:bodyPr>
          <a:lstStyle/>
          <a:p>
            <a:r>
              <a:rPr lang="en-US" sz="2400" i="1" dirty="0"/>
              <a:t>Penn Treebank Tag Set</a:t>
            </a:r>
          </a:p>
          <a:p>
            <a:pPr>
              <a:spcBef>
                <a:spcPts val="1200"/>
              </a:spcBef>
            </a:pPr>
            <a:r>
              <a:rPr lang="en-US" sz="2000" dirty="0"/>
              <a:t>NNP </a:t>
            </a:r>
            <a:r>
              <a:rPr lang="en-US" sz="2000" dirty="0">
                <a:sym typeface="Wingdings" panose="05000000000000000000" pitchFamily="2" charset="2"/>
              </a:rPr>
              <a:t>: Proper Noun, Singular</a:t>
            </a:r>
          </a:p>
          <a:p>
            <a:pPr lvl="0"/>
            <a:r>
              <a:rPr lang="en-US" sz="2000" dirty="0">
                <a:solidFill>
                  <a:prstClr val="black"/>
                </a:solidFill>
              </a:rPr>
              <a:t>VBD </a:t>
            </a:r>
            <a:r>
              <a:rPr lang="en-US" sz="2000" dirty="0">
                <a:solidFill>
                  <a:prstClr val="black"/>
                </a:solidFill>
                <a:sym typeface="Wingdings" panose="05000000000000000000" pitchFamily="2" charset="2"/>
              </a:rPr>
              <a:t>: Verb, Past tense</a:t>
            </a:r>
          </a:p>
          <a:p>
            <a:pPr lvl="0"/>
            <a:r>
              <a:rPr lang="en-US" sz="2000" dirty="0">
                <a:solidFill>
                  <a:prstClr val="black"/>
                </a:solidFill>
              </a:rPr>
              <a:t>DT    </a:t>
            </a:r>
            <a:r>
              <a:rPr lang="en-US" sz="2000" dirty="0">
                <a:solidFill>
                  <a:prstClr val="black"/>
                </a:solidFill>
                <a:sym typeface="Wingdings" panose="05000000000000000000" pitchFamily="2" charset="2"/>
              </a:rPr>
              <a:t>: Determiner</a:t>
            </a:r>
          </a:p>
          <a:p>
            <a:pPr lvl="0"/>
            <a:r>
              <a:rPr lang="en-US" sz="2000" dirty="0">
                <a:solidFill>
                  <a:prstClr val="black"/>
                </a:solidFill>
              </a:rPr>
              <a:t>NN   </a:t>
            </a:r>
            <a:r>
              <a:rPr lang="en-US" sz="2000" dirty="0">
                <a:solidFill>
                  <a:prstClr val="black"/>
                </a:solidFill>
                <a:sym typeface="Wingdings" panose="05000000000000000000" pitchFamily="2" charset="2"/>
              </a:rPr>
              <a:t>: Noun, Singular or Mass</a:t>
            </a:r>
          </a:p>
          <a:p>
            <a:pPr lvl="0"/>
            <a:endParaRPr lang="en-US" sz="2400" dirty="0">
              <a:sym typeface="Wingdings" panose="05000000000000000000" pitchFamily="2" charset="2"/>
            </a:endParaRPr>
          </a:p>
          <a:p>
            <a:endParaRPr lang="en-US" sz="2400" dirty="0"/>
          </a:p>
        </p:txBody>
      </p:sp>
    </p:spTree>
    <p:extLst>
      <p:ext uri="{BB962C8B-B14F-4D97-AF65-F5344CB8AC3E}">
        <p14:creationId xmlns:p14="http://schemas.microsoft.com/office/powerpoint/2010/main" val="88538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6010016" cy="2154436"/>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dirty="0"/>
              <a:t>A Named Entity Recognizer is a module used to label a sequence of words in a sentence with predefined tags of Named Entities</a:t>
            </a:r>
          </a:p>
          <a:p>
            <a:pPr marL="285750" indent="-285750" algn="just">
              <a:spcBef>
                <a:spcPts val="1200"/>
              </a:spcBef>
              <a:buFontTx/>
              <a:buChar char="-"/>
            </a:pPr>
            <a:r>
              <a:rPr lang="en-US"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269007"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who works at UTD, lives in Dallas.”.</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2306509"/>
            <a:ext cx="5261113" cy="2031325"/>
          </a:xfrm>
          <a:prstGeom prst="rect">
            <a:avLst/>
          </a:prstGeom>
        </p:spPr>
        <p:txBody>
          <a:bodyPr wrap="square">
            <a:spAutoFit/>
          </a:bodyPr>
          <a:lstStyle/>
          <a:p>
            <a:pPr marL="285750" indent="-285750">
              <a:spcBef>
                <a:spcPts val="1200"/>
              </a:spcBef>
              <a:buFontTx/>
              <a:buChar char="-"/>
            </a:pPr>
            <a:r>
              <a:rPr lang="en-US" dirty="0"/>
              <a:t>The various training models for the Stanford Named Entity Tagger are given as follows:</a:t>
            </a:r>
          </a:p>
          <a:p>
            <a:pPr lvl="0"/>
            <a:r>
              <a:rPr lang="en-US" dirty="0"/>
              <a:t>	3 class: </a:t>
            </a:r>
            <a:r>
              <a:rPr lang="en-US" i="1" dirty="0"/>
              <a:t>LOCATION</a:t>
            </a:r>
            <a:r>
              <a:rPr lang="en-US" dirty="0"/>
              <a:t>, </a:t>
            </a:r>
            <a:r>
              <a:rPr lang="en-US" i="1" dirty="0"/>
              <a:t>PERSON</a:t>
            </a:r>
            <a:r>
              <a:rPr lang="en-US" dirty="0"/>
              <a:t>, </a:t>
            </a:r>
            <a:r>
              <a:rPr lang="en-US" i="1" dirty="0"/>
              <a:t>ORGANIZATION</a:t>
            </a:r>
            <a:endParaRPr lang="en-US" dirty="0"/>
          </a:p>
          <a:p>
            <a:pPr lvl="0"/>
            <a:r>
              <a:rPr lang="en-US" dirty="0"/>
              <a:t>	4 class: </a:t>
            </a:r>
            <a:r>
              <a:rPr lang="en-US" i="1" dirty="0"/>
              <a:t>LOCATION</a:t>
            </a:r>
            <a:r>
              <a:rPr lang="en-US" dirty="0"/>
              <a:t>, </a:t>
            </a:r>
            <a:r>
              <a:rPr lang="en-US" i="1" dirty="0"/>
              <a:t>PERSON</a:t>
            </a:r>
            <a:r>
              <a:rPr lang="en-US" dirty="0"/>
              <a:t>, </a:t>
            </a:r>
            <a:r>
              <a:rPr lang="en-US" i="1" dirty="0"/>
              <a:t>ORGANIZATION, 	MISC</a:t>
            </a:r>
            <a:endParaRPr lang="en-US" dirty="0"/>
          </a:p>
          <a:p>
            <a:r>
              <a:rPr lang="en-US" dirty="0"/>
              <a:t>	7 class: </a:t>
            </a:r>
            <a:r>
              <a:rPr lang="en-US" i="1" dirty="0"/>
              <a:t>LOCATION</a:t>
            </a:r>
            <a:r>
              <a:rPr lang="en-US" dirty="0"/>
              <a:t>, </a:t>
            </a:r>
            <a:r>
              <a:rPr lang="en-US" i="1" dirty="0"/>
              <a:t>PERSON</a:t>
            </a:r>
            <a:r>
              <a:rPr lang="en-US" dirty="0"/>
              <a:t>, </a:t>
            </a:r>
            <a:r>
              <a:rPr lang="en-US" i="1" dirty="0"/>
              <a:t>ORGANIZATION, 	MONEY, PERCENT, DATE, TIME</a:t>
            </a:r>
            <a:endParaRPr lang="en-US" dirty="0"/>
          </a:p>
        </p:txBody>
      </p:sp>
    </p:spTree>
    <p:extLst>
      <p:ext uri="{BB962C8B-B14F-4D97-AF65-F5344CB8AC3E}">
        <p14:creationId xmlns:p14="http://schemas.microsoft.com/office/powerpoint/2010/main" val="384088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i="1"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883425" y="3436777"/>
            <a:ext cx="2186609" cy="461665"/>
          </a:xfrm>
          <a:prstGeom prst="rect">
            <a:avLst/>
          </a:prstGeom>
          <a:noFill/>
        </p:spPr>
        <p:txBody>
          <a:bodyPr wrap="square" rtlCol="0">
            <a:spAutoFit/>
          </a:bodyPr>
          <a:lstStyle/>
          <a:p>
            <a:r>
              <a:rPr lang="en-US" sz="2400" dirty="0"/>
              <a:t>Why this topic?</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Q3. Where was Super Bowl 50 played?</a:t>
            </a:r>
          </a:p>
          <a:p>
            <a:r>
              <a:rPr lang="en-US" dirty="0"/>
              <a:t>Q4. What day was the game played on?</a:t>
            </a:r>
          </a:p>
          <a:p>
            <a:r>
              <a:rPr lang="en-US" dirty="0"/>
              <a:t>Q5. What is the NFL short for?</a:t>
            </a:r>
          </a:p>
          <a:p>
            <a:r>
              <a:rPr lang="en-US" dirty="0"/>
              <a:t>Q6. Who won Super Bowl 50?</a:t>
            </a:r>
          </a:p>
        </p:txBody>
      </p:sp>
    </p:spTree>
    <p:extLst>
      <p:ext uri="{BB962C8B-B14F-4D97-AF65-F5344CB8AC3E}">
        <p14:creationId xmlns:p14="http://schemas.microsoft.com/office/powerpoint/2010/main" val="739427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284920" y="1644781"/>
            <a:ext cx="11622157" cy="2246769"/>
          </a:xfrm>
          <a:prstGeom prst="rect">
            <a:avLst/>
          </a:prstGeom>
        </p:spPr>
        <p:txBody>
          <a:bodyPr wrap="square">
            <a:spAutoFit/>
          </a:bodyPr>
          <a:lstStyle/>
          <a:p>
            <a:pPr algn="just"/>
            <a:r>
              <a:rPr lang="en-US" sz="2000" i="1" dirty="0"/>
              <a:t>“The immune system is a system of many biological structures and processes within an organism that protects against disease. To function properly, an immune system must detect a wide variety of agents, known as pathogens, from viruses to parasitic worms, and distinguish them from the organism's own healthy tissue. In many species, the immune system can be classified into subsystems, such as the innate immune system versus the adaptive immune system, or humoral immunity versus cell-mediated immunity. In humans, the blood–brain barrier, blood–cerebrospinal fluid barrier, and similar fluid–brain barriers separate the peripheral immune system from the neuroimmune system which protects the brain.”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352095" y="332816"/>
            <a:ext cx="3487808" cy="646331"/>
          </a:xfrm>
          <a:prstGeom prst="rect">
            <a:avLst/>
          </a:prstGeom>
          <a:noFill/>
        </p:spPr>
        <p:txBody>
          <a:bodyPr wrap="square" rtlCol="0">
            <a:spAutoFit/>
          </a:bodyPr>
          <a:lstStyle/>
          <a:p>
            <a:pPr algn="ctr"/>
            <a:r>
              <a:rPr lang="en-US" sz="3600" dirty="0">
                <a:ln w="0"/>
                <a:solidFill>
                  <a:schemeClr val="bg1"/>
                </a:solidFill>
              </a:rPr>
              <a:t>Immune System</a:t>
            </a:r>
          </a:p>
        </p:txBody>
      </p:sp>
    </p:spTree>
    <p:extLst>
      <p:ext uri="{BB962C8B-B14F-4D97-AF65-F5344CB8AC3E}">
        <p14:creationId xmlns:p14="http://schemas.microsoft.com/office/powerpoint/2010/main" val="220247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6381" y="1644781"/>
            <a:ext cx="12099235" cy="2862322"/>
          </a:xfrm>
          <a:prstGeom prst="rect">
            <a:avLst/>
          </a:prstGeom>
        </p:spPr>
        <p:txBody>
          <a:bodyPr wrap="square">
            <a:spAutoFit/>
          </a:bodyPr>
          <a:lstStyle/>
          <a:p>
            <a:pPr algn="just"/>
            <a:r>
              <a:rPr lang="en-US" sz="2000" i="1" dirty="0"/>
              <a:t>“Ctenophora, commonly known as </a:t>
            </a:r>
            <a:r>
              <a:rPr lang="en-US" sz="2000" i="1" dirty="0" err="1"/>
              <a:t>comb_jellies</a:t>
            </a:r>
            <a:r>
              <a:rPr lang="en-US" sz="2000" i="1" dirty="0"/>
              <a:t>, is a phylum of animals that live in </a:t>
            </a:r>
            <a:r>
              <a:rPr lang="en-US" sz="2000" i="1" dirty="0" err="1"/>
              <a:t>marine_waters</a:t>
            </a:r>
            <a:r>
              <a:rPr lang="en-US" sz="2000" i="1" dirty="0"/>
              <a:t> worldwide. </a:t>
            </a:r>
            <a:r>
              <a:rPr lang="en-US" sz="2000" i="1" dirty="0" err="1"/>
              <a:t>Ctenophora's</a:t>
            </a:r>
            <a:r>
              <a:rPr lang="en-US" sz="2000" i="1" dirty="0"/>
              <a:t> most distinctive feature is the combs, groups of cilia, which the Ctenophora use for swimming. Ctenophora are the largest animals that swim by means of cilia. Adults of various species range from a few millimeters to 1.5 meters in size. Like cnidarians, </a:t>
            </a:r>
            <a:r>
              <a:rPr lang="en-US" sz="2000" i="1" dirty="0" err="1"/>
              <a:t>Ctenophora's</a:t>
            </a:r>
            <a:r>
              <a:rPr lang="en-US" sz="2000" i="1" dirty="0"/>
              <a:t> bodies consist of a </a:t>
            </a:r>
            <a:r>
              <a:rPr lang="en-US" sz="2000" i="1" dirty="0" err="1"/>
              <a:t>mass_of_jelly</a:t>
            </a:r>
            <a:r>
              <a:rPr lang="en-US" sz="2000" i="1" dirty="0"/>
              <a:t>, with one layer of cells on the outside and another lining the internal cavity. In ctenophores, the layers of </a:t>
            </a:r>
            <a:r>
              <a:rPr lang="en-US" sz="2000" i="1" dirty="0" err="1"/>
              <a:t>mass_of_jelly</a:t>
            </a:r>
            <a:r>
              <a:rPr lang="en-US" sz="2000" i="1" dirty="0"/>
              <a:t> are </a:t>
            </a:r>
            <a:r>
              <a:rPr lang="en-US" sz="2000" i="1" dirty="0" err="1"/>
              <a:t>two_cells_deep</a:t>
            </a:r>
            <a:r>
              <a:rPr lang="en-US" sz="2000" i="1" dirty="0"/>
              <a:t>, while the layers in cnidarians are only </a:t>
            </a:r>
            <a:r>
              <a:rPr lang="en-US" sz="2000" i="1" dirty="0" err="1"/>
              <a:t>one_cell_deep</a:t>
            </a:r>
            <a:r>
              <a:rPr lang="en-US" sz="2000" i="1" dirty="0"/>
              <a:t>. Some authors combined ctenophores and cnidarians in one phylum, </a:t>
            </a:r>
            <a:r>
              <a:rPr lang="en-US" sz="2000" i="1" dirty="0" err="1"/>
              <a:t>Coelenterata</a:t>
            </a:r>
            <a:r>
              <a:rPr lang="en-US" sz="2000" i="1" dirty="0"/>
              <a:t>, as both groups rely on water flow through the body cavity for both digestion and respiration. Increasing awareness of the differences persuaded more recent authors to classify ctenophores and cnidarians as separate phyla.”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882182" y="332816"/>
            <a:ext cx="2427634" cy="646331"/>
          </a:xfrm>
          <a:prstGeom prst="rect">
            <a:avLst/>
          </a:prstGeom>
          <a:noFill/>
        </p:spPr>
        <p:txBody>
          <a:bodyPr wrap="square" rtlCol="0">
            <a:spAutoFit/>
          </a:bodyPr>
          <a:lstStyle/>
          <a:p>
            <a:pPr algn="ctr"/>
            <a:r>
              <a:rPr lang="en-US" sz="3600" dirty="0">
                <a:ln w="0"/>
                <a:solidFill>
                  <a:schemeClr val="bg1"/>
                </a:solidFill>
              </a:rPr>
              <a:t>Ctenophora</a:t>
            </a:r>
          </a:p>
        </p:txBody>
      </p:sp>
    </p:spTree>
    <p:extLst>
      <p:ext uri="{BB962C8B-B14F-4D97-AF65-F5344CB8AC3E}">
        <p14:creationId xmlns:p14="http://schemas.microsoft.com/office/powerpoint/2010/main" val="742643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631216"/>
          </a:xfrm>
          <a:prstGeom prst="rect">
            <a:avLst/>
          </a:prstGeom>
        </p:spPr>
        <p:txBody>
          <a:bodyPr wrap="square">
            <a:spAutoFit/>
          </a:bodyPr>
          <a:lstStyle/>
          <a:p>
            <a:pPr marL="457200" indent="-457200" algn="just">
              <a:buAutoNum type="arabicPeriod"/>
            </a:pPr>
            <a:r>
              <a:rPr lang="en-US" sz="2000" b="1" dirty="0"/>
              <a:t>Accuracy of NLP Tools</a:t>
            </a:r>
          </a:p>
          <a:p>
            <a:pPr marL="800100" lvl="1" indent="-342900" algn="just">
              <a:buFont typeface="Arial" panose="020B0604020202020204" pitchFamily="34" charset="0"/>
              <a:buChar char="•"/>
            </a:pPr>
            <a:r>
              <a:rPr lang="en-US" sz="2000" dirty="0"/>
              <a:t>Some sentences are </a:t>
            </a:r>
            <a:r>
              <a:rPr lang="en-US" sz="2000" dirty="0">
                <a:solidFill>
                  <a:srgbClr val="FF0000"/>
                </a:solidFill>
              </a:rPr>
              <a:t>parsed incorrectly</a:t>
            </a:r>
          </a:p>
          <a:p>
            <a:pPr marL="800100" lvl="1" indent="-342900" algn="just">
              <a:buFont typeface="Arial" panose="020B0604020202020204" pitchFamily="34" charset="0"/>
              <a:buChar char="•"/>
            </a:pPr>
            <a:r>
              <a:rPr lang="en-US" sz="2000" dirty="0"/>
              <a:t>Some words are </a:t>
            </a:r>
            <a:r>
              <a:rPr lang="en-US" sz="2000" dirty="0">
                <a:solidFill>
                  <a:srgbClr val="FF0000"/>
                </a:solidFill>
              </a:rPr>
              <a:t>mis-tagged </a:t>
            </a:r>
            <a:r>
              <a:rPr lang="en-US" sz="2000" dirty="0"/>
              <a:t>due to multiple possible POS Tags</a:t>
            </a:r>
          </a:p>
          <a:p>
            <a:pPr marL="800100" lvl="1" indent="-342900" algn="just">
              <a:buFont typeface="Arial" panose="020B0604020202020204" pitchFamily="34" charset="0"/>
              <a:buChar char="•"/>
            </a:pPr>
            <a:r>
              <a:rPr lang="en-US" sz="2000" dirty="0"/>
              <a:t>System tries to solve this with the use of </a:t>
            </a:r>
            <a:r>
              <a:rPr lang="en-US" sz="2000" dirty="0">
                <a:solidFill>
                  <a:srgbClr val="FF0000"/>
                </a:solidFill>
              </a:rPr>
              <a:t>multiple tools </a:t>
            </a:r>
            <a:r>
              <a:rPr lang="en-US" sz="20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903071"/>
            <a:ext cx="11085446" cy="1938992"/>
          </a:xfrm>
          <a:prstGeom prst="rect">
            <a:avLst/>
          </a:prstGeom>
        </p:spPr>
        <p:txBody>
          <a:bodyPr wrap="square">
            <a:spAutoFit/>
          </a:bodyPr>
          <a:lstStyle/>
          <a:p>
            <a:pPr algn="just"/>
            <a:r>
              <a:rPr lang="en-US" sz="2000" b="1" dirty="0"/>
              <a:t>2.    Use of similar words and concepts</a:t>
            </a:r>
          </a:p>
          <a:p>
            <a:pPr marL="800100" lvl="1" indent="-342900" algn="just">
              <a:buFont typeface="Arial" panose="020B0604020202020204" pitchFamily="34" charset="0"/>
              <a:buChar char="•"/>
            </a:pPr>
            <a:r>
              <a:rPr lang="en-US" sz="2000" dirty="0"/>
              <a:t>Humans use the </a:t>
            </a:r>
            <a:r>
              <a:rPr lang="en-US" sz="2000" dirty="0">
                <a:solidFill>
                  <a:srgbClr val="FF0000"/>
                </a:solidFill>
              </a:rPr>
              <a:t>concept of similarity</a:t>
            </a:r>
            <a:r>
              <a:rPr lang="en-US" sz="2000" dirty="0"/>
              <a:t> a lot when reasoning</a:t>
            </a:r>
            <a:endParaRPr lang="en-US" sz="2000" dirty="0">
              <a:solidFill>
                <a:srgbClr val="FF0000"/>
              </a:solidFill>
            </a:endParaRPr>
          </a:p>
          <a:p>
            <a:pPr marL="800100" lvl="1" indent="-342900" algn="just">
              <a:buFont typeface="Arial" panose="020B0604020202020204" pitchFamily="34" charset="0"/>
              <a:buChar char="•"/>
            </a:pPr>
            <a:r>
              <a:rPr lang="en-US" sz="2000" dirty="0"/>
              <a:t>Example use of last name for people instead of full name </a:t>
            </a:r>
            <a:r>
              <a:rPr lang="en-US" sz="2000" dirty="0">
                <a:solidFill>
                  <a:srgbClr val="FF0000"/>
                </a:solidFill>
              </a:rPr>
              <a:t>Tesla instead of Nikola Tesla</a:t>
            </a:r>
          </a:p>
          <a:p>
            <a:pPr marL="800100" lvl="1" indent="-342900" algn="just">
              <a:buFont typeface="Arial" panose="020B0604020202020204" pitchFamily="34" charset="0"/>
              <a:buChar char="•"/>
            </a:pPr>
            <a:r>
              <a:rPr lang="en-US" sz="2000" dirty="0"/>
              <a:t>All of these implicit connections made by humans adversely </a:t>
            </a:r>
            <a:r>
              <a:rPr lang="en-US" sz="2000" dirty="0">
                <a:solidFill>
                  <a:srgbClr val="FF0000"/>
                </a:solidFill>
              </a:rPr>
              <a:t>affect the process of automated reasoning</a:t>
            </a:r>
            <a:r>
              <a:rPr lang="en-US" sz="2000" dirty="0"/>
              <a:t> </a:t>
            </a:r>
          </a:p>
          <a:p>
            <a:pPr marL="800100" lvl="1" indent="-342900" algn="just">
              <a:buFont typeface="Arial" panose="020B0604020202020204" pitchFamily="34" charset="0"/>
              <a:buChar char="•"/>
            </a:pPr>
            <a:r>
              <a:rPr lang="en-US" sz="20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631216"/>
          </a:xfrm>
          <a:prstGeom prst="rect">
            <a:avLst/>
          </a:prstGeom>
        </p:spPr>
        <p:txBody>
          <a:bodyPr wrap="square">
            <a:spAutoFit/>
          </a:bodyPr>
          <a:lstStyle/>
          <a:p>
            <a:pPr algn="just"/>
            <a:r>
              <a:rPr lang="en-US" sz="2000" b="1" dirty="0"/>
              <a:t>3.     Absence of good resources for verbs</a:t>
            </a:r>
          </a:p>
          <a:p>
            <a:pPr marL="800100" lvl="1" indent="-342900" algn="just">
              <a:buFont typeface="Arial" panose="020B0604020202020204" pitchFamily="34" charset="0"/>
              <a:buChar char="•"/>
            </a:pPr>
            <a:r>
              <a:rPr lang="en-US" sz="2000" dirty="0"/>
              <a:t>Verbs are </a:t>
            </a:r>
            <a:r>
              <a:rPr lang="en-US" sz="2000" dirty="0">
                <a:solidFill>
                  <a:srgbClr val="FF0000"/>
                </a:solidFill>
              </a:rPr>
              <a:t>important parts</a:t>
            </a:r>
            <a:r>
              <a:rPr lang="en-US" sz="2000" dirty="0"/>
              <a:t> of the sentence</a:t>
            </a:r>
            <a:endParaRPr lang="en-US" sz="2000" dirty="0">
              <a:solidFill>
                <a:srgbClr val="FF0000"/>
              </a:solidFill>
            </a:endParaRPr>
          </a:p>
          <a:p>
            <a:pPr marL="800100" lvl="1" indent="-342900" algn="just">
              <a:buFont typeface="Arial" panose="020B0604020202020204" pitchFamily="34" charset="0"/>
              <a:buChar char="•"/>
            </a:pPr>
            <a:r>
              <a:rPr lang="en-US" sz="2000" dirty="0"/>
              <a:t>Its important to </a:t>
            </a:r>
            <a:r>
              <a:rPr lang="en-US" sz="2000" dirty="0">
                <a:solidFill>
                  <a:srgbClr val="FF0000"/>
                </a:solidFill>
              </a:rPr>
              <a:t>understand the exact meaning of verbs </a:t>
            </a:r>
            <a:r>
              <a:rPr lang="en-US" sz="2000" dirty="0"/>
              <a:t>to understand the sentence</a:t>
            </a:r>
          </a:p>
          <a:p>
            <a:pPr marL="800100" lvl="1" indent="-342900" algn="just">
              <a:buFont typeface="Arial" panose="020B0604020202020204" pitchFamily="34" charset="0"/>
              <a:buChar char="•"/>
            </a:pPr>
            <a:r>
              <a:rPr lang="en-US" sz="2000" dirty="0"/>
              <a:t>Humans have a complete understanding of how verbs behave in different contexts.</a:t>
            </a:r>
          </a:p>
          <a:p>
            <a:pPr marL="800100" lvl="1" indent="-342900" algn="just">
              <a:buFont typeface="Arial" panose="020B0604020202020204" pitchFamily="34" charset="0"/>
              <a:buChar char="•"/>
            </a:pPr>
            <a:r>
              <a:rPr lang="en-US" sz="2000" dirty="0"/>
              <a:t>One way to overcome this is to </a:t>
            </a:r>
            <a:r>
              <a:rPr lang="en-US" sz="2000" dirty="0">
                <a:solidFill>
                  <a:srgbClr val="FF0000"/>
                </a:solidFill>
              </a:rPr>
              <a:t>manually add knowledge </a:t>
            </a:r>
            <a:r>
              <a:rPr lang="en-US" sz="20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1343" y="332816"/>
            <a:ext cx="2289314" cy="646331"/>
          </a:xfrm>
          <a:prstGeom prst="rect">
            <a:avLst/>
          </a:prstGeom>
          <a:noFill/>
        </p:spPr>
        <p:txBody>
          <a:bodyPr wrap="square" rtlCol="0">
            <a:spAutoFit/>
          </a:bodyPr>
          <a:lstStyle/>
          <a:p>
            <a:pPr algn="ctr"/>
            <a:r>
              <a:rPr lang="en-US" sz="3600" dirty="0">
                <a:ln w="0"/>
                <a:solidFill>
                  <a:schemeClr val="bg1"/>
                </a:solidFill>
              </a:rPr>
              <a:t>Motivation</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323439"/>
          </a:xfrm>
          <a:prstGeom prst="rect">
            <a:avLst/>
          </a:prstGeom>
        </p:spPr>
        <p:txBody>
          <a:bodyPr wrap="square">
            <a:spAutoFit/>
          </a:bodyPr>
          <a:lstStyle/>
          <a:p>
            <a:pPr marL="457200" indent="-457200" algn="just">
              <a:buAutoNum type="arabicPeriod"/>
            </a:pPr>
            <a:r>
              <a:rPr lang="en-US" sz="2000" b="1" dirty="0"/>
              <a:t>Support for Temporal Reasoning</a:t>
            </a:r>
          </a:p>
          <a:p>
            <a:pPr marL="800100" lvl="1" indent="-342900" algn="just">
              <a:buFont typeface="Arial" panose="020B0604020202020204" pitchFamily="34" charset="0"/>
              <a:buChar char="•"/>
            </a:pPr>
            <a:r>
              <a:rPr lang="en-US" sz="2000" dirty="0"/>
              <a:t>Humans reasoning involves some </a:t>
            </a:r>
            <a:r>
              <a:rPr lang="en-US" sz="2000" dirty="0">
                <a:solidFill>
                  <a:srgbClr val="FF0000"/>
                </a:solidFill>
              </a:rPr>
              <a:t>temporal</a:t>
            </a:r>
            <a:r>
              <a:rPr lang="en-US" sz="2000" dirty="0"/>
              <a:t> </a:t>
            </a:r>
            <a:r>
              <a:rPr lang="en-US" sz="2000" dirty="0">
                <a:solidFill>
                  <a:srgbClr val="FF0000"/>
                </a:solidFill>
              </a:rPr>
              <a:t>reasoning</a:t>
            </a:r>
            <a:endParaRPr lang="en-US" sz="2000" dirty="0"/>
          </a:p>
          <a:p>
            <a:pPr marL="800100" lvl="1" indent="-342900" algn="just">
              <a:buFont typeface="Arial" panose="020B0604020202020204" pitchFamily="34" charset="0"/>
              <a:buChar char="•"/>
            </a:pPr>
            <a:r>
              <a:rPr lang="en-US" sz="2000" dirty="0"/>
              <a:t>Decision making requires </a:t>
            </a:r>
            <a:r>
              <a:rPr lang="en-US" sz="2000" dirty="0">
                <a:solidFill>
                  <a:srgbClr val="FF0000"/>
                </a:solidFill>
              </a:rPr>
              <a:t>reasoning about events</a:t>
            </a:r>
            <a:r>
              <a:rPr lang="en-US" sz="2000" dirty="0"/>
              <a:t> related to each other w.r.t time</a:t>
            </a:r>
          </a:p>
          <a:p>
            <a:pPr marL="800100" lvl="1" indent="-342900" algn="just">
              <a:buFont typeface="Arial" panose="020B0604020202020204" pitchFamily="34" charset="0"/>
              <a:buChar char="•"/>
            </a:pPr>
            <a:r>
              <a:rPr lang="en-US" sz="2000" dirty="0"/>
              <a:t>Predicates like </a:t>
            </a:r>
            <a:r>
              <a:rPr lang="en-US" sz="2000" i="1" dirty="0">
                <a:solidFill>
                  <a:srgbClr val="FF0000"/>
                </a:solidFill>
              </a:rPr>
              <a:t>happensAt (event_id, time_id) </a:t>
            </a:r>
            <a:r>
              <a:rPr lang="en-US" sz="20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450390"/>
            <a:ext cx="11085446" cy="2954655"/>
          </a:xfrm>
          <a:prstGeom prst="rect">
            <a:avLst/>
          </a:prstGeom>
        </p:spPr>
        <p:txBody>
          <a:bodyPr wrap="square">
            <a:spAutoFit/>
          </a:bodyPr>
          <a:lstStyle/>
          <a:p>
            <a:pPr algn="just"/>
            <a:r>
              <a:rPr lang="en-US" sz="2000" b="1" dirty="0"/>
              <a:t>2.    Understanding Cause-Effect Relations</a:t>
            </a:r>
          </a:p>
          <a:p>
            <a:pPr marL="800100" lvl="1" indent="-342900" algn="just">
              <a:buFont typeface="Arial" panose="020B0604020202020204" pitchFamily="34" charset="0"/>
              <a:buChar char="•"/>
            </a:pPr>
            <a:r>
              <a:rPr lang="en-US" sz="2000" dirty="0"/>
              <a:t>Cause Effect relations help with </a:t>
            </a:r>
            <a:r>
              <a:rPr lang="en-US" sz="2000" dirty="0">
                <a:solidFill>
                  <a:srgbClr val="FF0000"/>
                </a:solidFill>
              </a:rPr>
              <a:t>providing justifications </a:t>
            </a:r>
            <a:r>
              <a:rPr lang="en-US" sz="2000" dirty="0"/>
              <a:t>to activities</a:t>
            </a:r>
          </a:p>
          <a:p>
            <a:pPr marL="800100" lvl="1" indent="-342900" algn="just">
              <a:buFont typeface="Arial" panose="020B0604020202020204" pitchFamily="34" charset="0"/>
              <a:buChar char="•"/>
            </a:pPr>
            <a:r>
              <a:rPr lang="en-US" sz="2000" dirty="0"/>
              <a:t>Currently there are limited resources to detect such relations like </a:t>
            </a:r>
            <a:r>
              <a:rPr lang="en-US" sz="2000" i="1" dirty="0"/>
              <a:t>FrameNet</a:t>
            </a:r>
          </a:p>
          <a:p>
            <a:pPr marL="800100" lvl="1" indent="-342900" algn="just">
              <a:buFont typeface="Arial" panose="020B0604020202020204" pitchFamily="34" charset="0"/>
              <a:buChar char="•"/>
            </a:pPr>
            <a:r>
              <a:rPr lang="en-US" sz="2000" dirty="0"/>
              <a:t>Cause effect relations can be modelled as follow</a:t>
            </a:r>
          </a:p>
          <a:p>
            <a:pPr lvl="2">
              <a:spcBef>
                <a:spcPts val="1200"/>
              </a:spcBef>
            </a:pPr>
            <a:r>
              <a:rPr lang="en-US" i="1" dirty="0">
                <a:solidFill>
                  <a:srgbClr val="FF0000"/>
                </a:solidFill>
              </a:rPr>
              <a:t>cause (event_id</a:t>
            </a:r>
            <a:r>
              <a:rPr lang="en-US" sz="1100" i="1" dirty="0">
                <a:solidFill>
                  <a:srgbClr val="FF0000"/>
                </a:solidFill>
              </a:rPr>
              <a:t>1</a:t>
            </a:r>
            <a:r>
              <a:rPr lang="en-US" i="1" dirty="0">
                <a:solidFill>
                  <a:srgbClr val="FF0000"/>
                </a:solidFill>
              </a:rPr>
              <a:t>, event_id</a:t>
            </a:r>
            <a:r>
              <a:rPr lang="en-US" sz="1100" i="1" dirty="0">
                <a:solidFill>
                  <a:srgbClr val="FF0000"/>
                </a:solidFill>
              </a:rPr>
              <a:t>2</a:t>
            </a:r>
            <a:r>
              <a:rPr lang="en-US" i="1" dirty="0">
                <a:solidFill>
                  <a:srgbClr val="FF0000"/>
                </a:solidFill>
              </a:rPr>
              <a:t>). </a:t>
            </a:r>
            <a:endParaRPr lang="en-US" dirty="0">
              <a:solidFill>
                <a:srgbClr val="FF0000"/>
              </a:solidFill>
            </a:endParaRPr>
          </a:p>
          <a:p>
            <a:pPr lvl="2"/>
            <a:r>
              <a:rPr lang="fr-FR" i="1" dirty="0" err="1">
                <a:solidFill>
                  <a:srgbClr val="FF0000"/>
                </a:solidFill>
              </a:rPr>
              <a:t>effect</a:t>
            </a:r>
            <a:r>
              <a:rPr lang="fr-FR" i="1" dirty="0">
                <a:solidFill>
                  <a:srgbClr val="FF0000"/>
                </a:solidFill>
              </a:rPr>
              <a:t> (X, Y) :- cause (Y, X) </a:t>
            </a:r>
            <a:endParaRPr lang="en-US" sz="3600" i="1" dirty="0">
              <a:solidFill>
                <a:srgbClr val="FF0000"/>
              </a:solidFill>
            </a:endParaRPr>
          </a:p>
          <a:p>
            <a:pPr marL="800100" lvl="1" indent="-342900" algn="just">
              <a:buFont typeface="Arial" panose="020B0604020202020204" pitchFamily="34" charset="0"/>
              <a:buChar char="•"/>
            </a:pPr>
            <a:endParaRPr lang="en-US" sz="2000" dirty="0"/>
          </a:p>
          <a:p>
            <a:pPr marL="800100" lvl="1" indent="-342900" algn="just">
              <a:buFont typeface="Arial" panose="020B0604020202020204" pitchFamily="34" charset="0"/>
              <a:buChar char="•"/>
            </a:pPr>
            <a:r>
              <a:rPr lang="en-US" sz="2000" dirty="0"/>
              <a:t>Causes follow transitivity</a:t>
            </a:r>
          </a:p>
          <a:p>
            <a:pPr lvl="1" algn="just"/>
            <a:r>
              <a:rPr lang="en-US" sz="2000" dirty="0">
                <a:solidFill>
                  <a:srgbClr val="FF0000"/>
                </a:solidFill>
              </a:rPr>
              <a:t>	</a:t>
            </a:r>
            <a:r>
              <a:rPr lang="fr-FR" i="1" dirty="0">
                <a:solidFill>
                  <a:srgbClr val="FF0000"/>
                </a:solidFill>
              </a:rPr>
              <a:t>cause (X, Y) :- cause (X, Z), cause (Z, Y). </a:t>
            </a:r>
            <a:endParaRPr lang="en-US" sz="20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631216"/>
          </a:xfrm>
          <a:prstGeom prst="rect">
            <a:avLst/>
          </a:prstGeom>
        </p:spPr>
        <p:txBody>
          <a:bodyPr wrap="square">
            <a:spAutoFit/>
          </a:bodyPr>
          <a:lstStyle/>
          <a:p>
            <a:pPr algn="just"/>
            <a:r>
              <a:rPr lang="en-US" sz="2000" b="1" dirty="0"/>
              <a:t>3.    Modelling more knowledge patterns</a:t>
            </a:r>
          </a:p>
          <a:p>
            <a:pPr marL="800100" lvl="1" indent="-342900" algn="just">
              <a:buFont typeface="Arial" panose="020B0604020202020204" pitchFamily="34" charset="0"/>
              <a:buChar char="•"/>
            </a:pPr>
            <a:r>
              <a:rPr lang="en-US" sz="2000" dirty="0"/>
              <a:t>Knowledge patterns used in text depend on factors like </a:t>
            </a:r>
            <a:r>
              <a:rPr lang="en-US" sz="2000" dirty="0">
                <a:solidFill>
                  <a:srgbClr val="FF0000"/>
                </a:solidFill>
              </a:rPr>
              <a:t>authors, subject, style of writing </a:t>
            </a:r>
            <a:r>
              <a:rPr lang="en-US" sz="2000" dirty="0"/>
              <a:t>etc.</a:t>
            </a:r>
          </a:p>
          <a:p>
            <a:pPr marL="800100" lvl="1" indent="-342900" algn="just">
              <a:buFont typeface="Arial" panose="020B0604020202020204" pitchFamily="34" charset="0"/>
              <a:buChar char="•"/>
            </a:pPr>
            <a:r>
              <a:rPr lang="en-US" sz="2000" dirty="0"/>
              <a:t>Furthermore knowledge patterns keep on </a:t>
            </a:r>
            <a:r>
              <a:rPr lang="en-US" sz="2000" dirty="0">
                <a:solidFill>
                  <a:srgbClr val="FF0000"/>
                </a:solidFill>
              </a:rPr>
              <a:t>evolving</a:t>
            </a:r>
            <a:r>
              <a:rPr lang="en-US" sz="2000" dirty="0"/>
              <a:t> with the language</a:t>
            </a:r>
          </a:p>
          <a:p>
            <a:pPr marL="800100" lvl="1" indent="-342900" algn="just">
              <a:buFont typeface="Arial" panose="020B0604020202020204" pitchFamily="34" charset="0"/>
              <a:buChar char="•"/>
            </a:pPr>
            <a:r>
              <a:rPr lang="en-US" sz="20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655798"/>
            <a:ext cx="11085446" cy="1015663"/>
          </a:xfrm>
          <a:prstGeom prst="rect">
            <a:avLst/>
          </a:prstGeom>
        </p:spPr>
        <p:txBody>
          <a:bodyPr wrap="square">
            <a:spAutoFit/>
          </a:bodyPr>
          <a:lstStyle/>
          <a:p>
            <a:pPr algn="just"/>
            <a:r>
              <a:rPr lang="en-US" sz="2000" b="1" dirty="0"/>
              <a:t>4.    Modelling Semantic Similarity Between Words</a:t>
            </a:r>
          </a:p>
          <a:p>
            <a:pPr marL="800100" lvl="1" indent="-342900" algn="just">
              <a:buFont typeface="Arial" panose="020B0604020202020204" pitchFamily="34" charset="0"/>
              <a:buChar char="•"/>
            </a:pPr>
            <a:r>
              <a:rPr lang="en-US" sz="2000" dirty="0"/>
              <a:t>Similar concepts can be obtained from WordNet using </a:t>
            </a:r>
            <a:r>
              <a:rPr lang="en-US" sz="2000" dirty="0">
                <a:solidFill>
                  <a:srgbClr val="FF0000"/>
                </a:solidFill>
              </a:rPr>
              <a:t>Synonymy relation</a:t>
            </a:r>
            <a:r>
              <a:rPr lang="en-US" sz="2000" dirty="0"/>
              <a:t>.</a:t>
            </a:r>
          </a:p>
          <a:p>
            <a:pPr marL="800100" lvl="1" indent="-342900" algn="just">
              <a:buFont typeface="Arial" panose="020B0604020202020204" pitchFamily="34" charset="0"/>
              <a:buChar char="•"/>
            </a:pPr>
            <a:r>
              <a:rPr lang="en-US" sz="2000" dirty="0"/>
              <a:t>NLP has other similarity measures like </a:t>
            </a:r>
            <a:r>
              <a:rPr lang="en-US" sz="2000" dirty="0">
                <a:solidFill>
                  <a:srgbClr val="FF0000"/>
                </a:solidFill>
              </a:rPr>
              <a:t>path similarity </a:t>
            </a:r>
            <a:r>
              <a:rPr lang="en-US" sz="2000" dirty="0"/>
              <a:t>and </a:t>
            </a:r>
            <a:r>
              <a:rPr lang="en-US" sz="2000" dirty="0">
                <a:solidFill>
                  <a:srgbClr val="FF0000"/>
                </a:solidFill>
              </a:rPr>
              <a:t>information content similarity</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4905489"/>
            <a:ext cx="11085446" cy="1323439"/>
          </a:xfrm>
          <a:prstGeom prst="rect">
            <a:avLst/>
          </a:prstGeom>
        </p:spPr>
        <p:txBody>
          <a:bodyPr wrap="square">
            <a:spAutoFit/>
          </a:bodyPr>
          <a:lstStyle/>
          <a:p>
            <a:pPr algn="just"/>
            <a:r>
              <a:rPr lang="en-US" sz="2000" b="1" dirty="0"/>
              <a:t>5.    Adding more information resources</a:t>
            </a:r>
          </a:p>
          <a:p>
            <a:pPr marL="800100" lvl="1" indent="-342900" algn="just">
              <a:buFont typeface="Arial" panose="020B0604020202020204" pitchFamily="34" charset="0"/>
              <a:buChar char="•"/>
            </a:pPr>
            <a:r>
              <a:rPr lang="en-US" sz="2000" dirty="0"/>
              <a:t>The more the number of </a:t>
            </a:r>
            <a:r>
              <a:rPr lang="en-US" sz="2000" dirty="0">
                <a:solidFill>
                  <a:srgbClr val="FF0000"/>
                </a:solidFill>
              </a:rPr>
              <a:t>trusted information resources </a:t>
            </a:r>
            <a:r>
              <a:rPr lang="en-US" sz="2000" dirty="0"/>
              <a:t>the better is the system at inferring.</a:t>
            </a:r>
          </a:p>
          <a:p>
            <a:pPr marL="800100" lvl="1" indent="-342900" algn="just">
              <a:buFont typeface="Arial" panose="020B0604020202020204" pitchFamily="34" charset="0"/>
              <a:buChar char="•"/>
            </a:pPr>
            <a:r>
              <a:rPr lang="en-US" sz="2000" dirty="0"/>
              <a:t>Databases like YAGO which stores information about named entities like cities, countries  from Wikipedia and WordNet can help the system reach better conclusions.</a:t>
            </a:r>
            <a:endParaRPr lang="en-US" sz="2000" dirty="0">
              <a:solidFill>
                <a:srgbClr val="FF0000"/>
              </a:solidFill>
            </a:endParaRPr>
          </a:p>
        </p:txBody>
      </p:sp>
    </p:spTree>
    <p:extLst>
      <p:ext uri="{BB962C8B-B14F-4D97-AF65-F5344CB8AC3E}">
        <p14:creationId xmlns:p14="http://schemas.microsoft.com/office/powerpoint/2010/main" val="657217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323439"/>
          </a:xfrm>
          <a:prstGeom prst="rect">
            <a:avLst/>
          </a:prstGeom>
        </p:spPr>
        <p:txBody>
          <a:bodyPr wrap="square">
            <a:spAutoFit/>
          </a:bodyPr>
          <a:lstStyle/>
          <a:p>
            <a:pPr algn="just"/>
            <a:r>
              <a:rPr lang="en-US" sz="2000" b="1" dirty="0"/>
              <a:t>6.    Marking facts with confidence metrics</a:t>
            </a:r>
          </a:p>
          <a:p>
            <a:pPr marL="800100" lvl="1" indent="-342900" algn="just">
              <a:buFont typeface="Arial" panose="020B0604020202020204" pitchFamily="34" charset="0"/>
              <a:buChar char="•"/>
            </a:pPr>
            <a:r>
              <a:rPr lang="en-US" sz="20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000" dirty="0"/>
              <a:t>This will help us choose the </a:t>
            </a:r>
            <a:r>
              <a:rPr lang="en-US" sz="2000" dirty="0">
                <a:solidFill>
                  <a:srgbClr val="FF0000"/>
                </a:solidFill>
              </a:rPr>
              <a:t>best justification </a:t>
            </a:r>
            <a:r>
              <a:rPr lang="en-US" sz="2000" dirty="0"/>
              <a:t>for a query</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94133"/>
            <a:ext cx="11085446" cy="1631216"/>
          </a:xfrm>
          <a:prstGeom prst="rect">
            <a:avLst/>
          </a:prstGeom>
        </p:spPr>
        <p:txBody>
          <a:bodyPr wrap="square">
            <a:spAutoFit/>
          </a:bodyPr>
          <a:lstStyle/>
          <a:p>
            <a:pPr algn="just"/>
            <a:r>
              <a:rPr lang="en-US" sz="2000" b="1" dirty="0"/>
              <a:t>7.    Modelling Common Sense Reasoning Patterns</a:t>
            </a:r>
          </a:p>
          <a:p>
            <a:pPr marL="800100" lvl="1" indent="-342900" algn="just">
              <a:buFont typeface="Arial" panose="020B0604020202020204" pitchFamily="34" charset="0"/>
              <a:buChar char="•"/>
            </a:pPr>
            <a:r>
              <a:rPr lang="en-US" sz="2000" dirty="0"/>
              <a:t>We can model some common sense reasoning principles other than the ones mentioned before, like </a:t>
            </a:r>
            <a:r>
              <a:rPr lang="en-US" sz="2000" dirty="0">
                <a:solidFill>
                  <a:srgbClr val="FF0000"/>
                </a:solidFill>
              </a:rPr>
              <a:t>hyponyms </a:t>
            </a:r>
            <a:r>
              <a:rPr lang="en-US" sz="2000" dirty="0"/>
              <a:t>etc.</a:t>
            </a:r>
          </a:p>
          <a:p>
            <a:pPr marL="800100" lvl="1" indent="-342900" algn="just">
              <a:buFont typeface="Arial" panose="020B0604020202020204" pitchFamily="34" charset="0"/>
              <a:buChar char="•"/>
            </a:pPr>
            <a:r>
              <a:rPr lang="en-US" sz="2000" dirty="0"/>
              <a:t>These may be logically weaker but, human reasoning uses weak assumptions to reason incase of absence of information.</a:t>
            </a:r>
            <a:endParaRPr lang="en-US" sz="20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905489"/>
            <a:ext cx="11085446" cy="1323439"/>
          </a:xfrm>
          <a:prstGeom prst="rect">
            <a:avLst/>
          </a:prstGeom>
        </p:spPr>
        <p:txBody>
          <a:bodyPr wrap="square">
            <a:spAutoFit/>
          </a:bodyPr>
          <a:lstStyle/>
          <a:p>
            <a:pPr algn="just"/>
            <a:r>
              <a:rPr lang="en-US" sz="2000" b="1" dirty="0"/>
              <a:t>8.    Relaxing of Query Constraints</a:t>
            </a:r>
          </a:p>
          <a:p>
            <a:pPr marL="800100" lvl="1" indent="-342900" algn="just">
              <a:buFont typeface="Arial" panose="020B0604020202020204" pitchFamily="34" charset="0"/>
              <a:buChar char="•"/>
            </a:pPr>
            <a:r>
              <a:rPr lang="en-US" sz="2000" dirty="0"/>
              <a:t>The query generation systems used </a:t>
            </a:r>
            <a:r>
              <a:rPr lang="en-US" sz="2000" dirty="0">
                <a:solidFill>
                  <a:srgbClr val="FF0000"/>
                </a:solidFill>
              </a:rPr>
              <a:t>removal of predicates</a:t>
            </a:r>
            <a:r>
              <a:rPr lang="en-US" sz="2000" dirty="0"/>
              <a:t> to model query relaxation</a:t>
            </a:r>
            <a:endParaRPr lang="en-US" sz="2000" dirty="0">
              <a:solidFill>
                <a:srgbClr val="FF0000"/>
              </a:solidFill>
            </a:endParaRPr>
          </a:p>
          <a:p>
            <a:pPr marL="800100" lvl="1" indent="-342900" algn="just">
              <a:buFont typeface="Arial" panose="020B0604020202020204" pitchFamily="34" charset="0"/>
              <a:buChar char="•"/>
            </a:pPr>
            <a:r>
              <a:rPr lang="en-US" sz="2000" dirty="0"/>
              <a:t>There are other ways to relax queries like </a:t>
            </a:r>
            <a:r>
              <a:rPr lang="en-US" sz="2000" dirty="0">
                <a:solidFill>
                  <a:srgbClr val="FF0000"/>
                </a:solidFill>
              </a:rPr>
              <a:t>removal of constraints</a:t>
            </a:r>
            <a:r>
              <a:rPr lang="en-US" sz="2000" dirty="0"/>
              <a:t> on terms.</a:t>
            </a:r>
          </a:p>
          <a:p>
            <a:pPr marL="800100" lvl="1" indent="-342900" algn="just">
              <a:buFont typeface="Arial" panose="020B0604020202020204" pitchFamily="34" charset="0"/>
              <a:buChar char="•"/>
            </a:pPr>
            <a:r>
              <a:rPr lang="en-US" sz="2000" dirty="0"/>
              <a:t>We can thus use a </a:t>
            </a:r>
            <a:r>
              <a:rPr lang="en-US" sz="2000" dirty="0">
                <a:solidFill>
                  <a:srgbClr val="FF0000"/>
                </a:solidFill>
              </a:rPr>
              <a:t>combination of techniques </a:t>
            </a:r>
            <a:r>
              <a:rPr lang="en-US" sz="20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2095355"/>
            <a:ext cx="11085446" cy="1631216"/>
          </a:xfrm>
          <a:prstGeom prst="rect">
            <a:avLst/>
          </a:prstGeom>
        </p:spPr>
        <p:txBody>
          <a:bodyPr wrap="square">
            <a:spAutoFit/>
          </a:bodyPr>
          <a:lstStyle/>
          <a:p>
            <a:pPr algn="just"/>
            <a:r>
              <a:rPr lang="en-US" sz="2000" b="1" dirty="0"/>
              <a:t>1.    Generic Calculus Framework</a:t>
            </a:r>
          </a:p>
          <a:p>
            <a:pPr marL="800100" lvl="1" indent="-342900" algn="just">
              <a:buFont typeface="Arial" panose="020B0604020202020204" pitchFamily="34" charset="0"/>
              <a:buChar char="•"/>
            </a:pPr>
            <a:r>
              <a:rPr lang="en-US" sz="2000" dirty="0"/>
              <a:t>Defines a calculus framework containing </a:t>
            </a:r>
            <a:r>
              <a:rPr lang="en-US" sz="2000" dirty="0">
                <a:solidFill>
                  <a:srgbClr val="FF0000"/>
                </a:solidFill>
              </a:rPr>
              <a:t>generic predicates</a:t>
            </a:r>
          </a:p>
          <a:p>
            <a:pPr marL="800100" lvl="1" indent="-342900" algn="just">
              <a:buFont typeface="Arial" panose="020B0604020202020204" pitchFamily="34" charset="0"/>
              <a:buChar char="•"/>
            </a:pPr>
            <a:r>
              <a:rPr lang="en-US" sz="2000" dirty="0"/>
              <a:t>Framework is </a:t>
            </a:r>
            <a:r>
              <a:rPr lang="en-US" sz="2000" dirty="0">
                <a:solidFill>
                  <a:srgbClr val="FF0000"/>
                </a:solidFill>
              </a:rPr>
              <a:t>extendible </a:t>
            </a:r>
            <a:r>
              <a:rPr lang="en-US" sz="2000" dirty="0"/>
              <a:t>to incorporate more predicates like cause, effect without much changes</a:t>
            </a:r>
          </a:p>
          <a:p>
            <a:pPr marL="800100" lvl="1" indent="-342900" algn="just">
              <a:buFont typeface="Arial" panose="020B0604020202020204" pitchFamily="34" charset="0"/>
              <a:buChar char="•"/>
            </a:pPr>
            <a:r>
              <a:rPr lang="en-US" sz="2000" dirty="0"/>
              <a:t>Efficiently able to </a:t>
            </a:r>
            <a:r>
              <a:rPr lang="en-US" sz="2000" dirty="0">
                <a:solidFill>
                  <a:srgbClr val="FF0000"/>
                </a:solidFill>
              </a:rPr>
              <a:t>represent most data points </a:t>
            </a:r>
            <a:r>
              <a:rPr lang="en-US" sz="2000" dirty="0"/>
              <a:t>mentioned in the passage</a:t>
            </a:r>
          </a:p>
          <a:p>
            <a:pPr marL="800100" lvl="1" indent="-342900" algn="just">
              <a:buFont typeface="Arial" panose="020B0604020202020204" pitchFamily="34" charset="0"/>
              <a:buChar char="•"/>
            </a:pPr>
            <a:r>
              <a:rPr lang="en-US" sz="2000" dirty="0"/>
              <a:t>Can integrate with </a:t>
            </a:r>
            <a:r>
              <a:rPr lang="en-US" sz="2000" dirty="0">
                <a:solidFill>
                  <a:srgbClr val="FF0000"/>
                </a:solidFill>
              </a:rPr>
              <a:t>custom patterns </a:t>
            </a:r>
            <a:r>
              <a:rPr lang="en-US" sz="20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209077"/>
            <a:ext cx="11085446" cy="2246769"/>
          </a:xfrm>
          <a:prstGeom prst="rect">
            <a:avLst/>
          </a:prstGeom>
        </p:spPr>
        <p:txBody>
          <a:bodyPr wrap="square">
            <a:spAutoFit/>
          </a:bodyPr>
          <a:lstStyle/>
          <a:p>
            <a:pPr algn="just"/>
            <a:r>
              <a:rPr lang="en-US" sz="2000" b="1" dirty="0"/>
              <a:t>2.    Use of other Knowledge Sources</a:t>
            </a:r>
          </a:p>
          <a:p>
            <a:pPr marL="800100" lvl="1" indent="-342900" algn="just">
              <a:buFont typeface="Arial" panose="020B0604020202020204" pitchFamily="34" charset="0"/>
              <a:buChar char="•"/>
            </a:pPr>
            <a:r>
              <a:rPr lang="en-US" sz="2000" dirty="0"/>
              <a:t>Incorporates </a:t>
            </a:r>
            <a:r>
              <a:rPr lang="en-US" sz="2000" dirty="0">
                <a:solidFill>
                  <a:srgbClr val="FF0000"/>
                </a:solidFill>
              </a:rPr>
              <a:t>secondary knowledge sources </a:t>
            </a:r>
            <a:r>
              <a:rPr lang="en-US" sz="2000" dirty="0"/>
              <a:t>like WordNet</a:t>
            </a:r>
            <a:endParaRPr lang="en-US" sz="2000" dirty="0">
              <a:solidFill>
                <a:srgbClr val="FF0000"/>
              </a:solidFill>
            </a:endParaRPr>
          </a:p>
          <a:p>
            <a:pPr marL="800100" lvl="1" indent="-342900" algn="just">
              <a:buFont typeface="Arial" panose="020B0604020202020204" pitchFamily="34" charset="0"/>
              <a:buChar char="•"/>
            </a:pPr>
            <a:r>
              <a:rPr lang="en-US" sz="2000" dirty="0"/>
              <a:t>Able to build a </a:t>
            </a:r>
            <a:r>
              <a:rPr lang="en-US" sz="2000" dirty="0">
                <a:solidFill>
                  <a:srgbClr val="FF0000"/>
                </a:solidFill>
              </a:rPr>
              <a:t>custom ontology </a:t>
            </a:r>
            <a:r>
              <a:rPr lang="en-US" sz="2000" dirty="0"/>
              <a:t>for the input passage</a:t>
            </a:r>
          </a:p>
          <a:p>
            <a:pPr marL="800100" lvl="1" indent="-342900" algn="just">
              <a:buFont typeface="Arial" panose="020B0604020202020204" pitchFamily="34" charset="0"/>
              <a:buChar char="•"/>
            </a:pPr>
            <a:r>
              <a:rPr lang="en-US" sz="2000" dirty="0"/>
              <a:t>Helps </a:t>
            </a:r>
            <a:r>
              <a:rPr lang="en-US" sz="2000" dirty="0">
                <a:solidFill>
                  <a:srgbClr val="FF0000"/>
                </a:solidFill>
              </a:rPr>
              <a:t>efficiently reason </a:t>
            </a:r>
            <a:r>
              <a:rPr lang="en-US" sz="2000" dirty="0"/>
              <a:t>about knowledge mimicking humans</a:t>
            </a:r>
          </a:p>
          <a:p>
            <a:pPr marL="800100" lvl="1" indent="-342900" algn="just">
              <a:buFont typeface="Arial" panose="020B0604020202020204" pitchFamily="34" charset="0"/>
              <a:buChar char="•"/>
            </a:pPr>
            <a:r>
              <a:rPr lang="en-US" sz="2000" dirty="0"/>
              <a:t>Ontology can be built in an </a:t>
            </a:r>
            <a:r>
              <a:rPr lang="en-US" sz="2000" dirty="0">
                <a:solidFill>
                  <a:srgbClr val="FF0000"/>
                </a:solidFill>
              </a:rPr>
              <a:t>incremental fashion</a:t>
            </a:r>
            <a:r>
              <a:rPr lang="en-US" sz="2000" dirty="0"/>
              <a:t> as well</a:t>
            </a:r>
          </a:p>
          <a:p>
            <a:pPr marL="800100" lvl="1" indent="-342900" algn="just">
              <a:buFont typeface="Arial" panose="020B0604020202020204" pitchFamily="34" charset="0"/>
              <a:buChar char="•"/>
            </a:pPr>
            <a:r>
              <a:rPr lang="en-US" sz="2000" dirty="0"/>
              <a:t>Use of SaSP helps in working with an </a:t>
            </a:r>
            <a:r>
              <a:rPr lang="en-US" sz="2000" dirty="0">
                <a:solidFill>
                  <a:srgbClr val="FF0000"/>
                </a:solidFill>
              </a:rPr>
              <a:t>unbounded domain</a:t>
            </a:r>
          </a:p>
          <a:p>
            <a:pPr marL="800100" lvl="1" indent="-342900" algn="just">
              <a:buFont typeface="Arial" panose="020B0604020202020204" pitchFamily="34" charset="0"/>
              <a:buChar char="•"/>
            </a:pPr>
            <a:r>
              <a:rPr lang="en-US" sz="2000" dirty="0"/>
              <a:t>Program </a:t>
            </a:r>
            <a:r>
              <a:rPr lang="en-US" sz="2000" dirty="0">
                <a:solidFill>
                  <a:srgbClr val="FF0000"/>
                </a:solidFill>
              </a:rPr>
              <a:t>does not need to be grounded</a:t>
            </a:r>
            <a:r>
              <a:rPr lang="en-US" sz="20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2095355"/>
            <a:ext cx="11085446" cy="1631216"/>
          </a:xfrm>
          <a:prstGeom prst="rect">
            <a:avLst/>
          </a:prstGeom>
        </p:spPr>
        <p:txBody>
          <a:bodyPr wrap="square">
            <a:spAutoFit/>
          </a:bodyPr>
          <a:lstStyle/>
          <a:p>
            <a:pPr algn="just"/>
            <a:r>
              <a:rPr lang="en-US" sz="2000" b="1" dirty="0"/>
              <a:t>3.    Preferential Pattern for WSD</a:t>
            </a:r>
          </a:p>
          <a:p>
            <a:pPr marL="800100" lvl="1" indent="-342900" algn="just">
              <a:buFont typeface="Arial" panose="020B0604020202020204" pitchFamily="34" charset="0"/>
              <a:buChar char="•"/>
            </a:pPr>
            <a:r>
              <a:rPr lang="en-US" sz="2000" dirty="0"/>
              <a:t>Defines a </a:t>
            </a:r>
            <a:r>
              <a:rPr lang="en-US" sz="2000" dirty="0">
                <a:solidFill>
                  <a:srgbClr val="FF0000"/>
                </a:solidFill>
              </a:rPr>
              <a:t>preferential pattern </a:t>
            </a:r>
            <a:r>
              <a:rPr lang="en-US" sz="2000" dirty="0"/>
              <a:t>that mimics humans</a:t>
            </a:r>
            <a:endParaRPr lang="en-US" sz="2000" dirty="0">
              <a:solidFill>
                <a:srgbClr val="FF0000"/>
              </a:solidFill>
            </a:endParaRPr>
          </a:p>
          <a:p>
            <a:pPr marL="800100" lvl="1" indent="-342900" algn="just">
              <a:buFont typeface="Arial" panose="020B0604020202020204" pitchFamily="34" charset="0"/>
              <a:buChar char="•"/>
            </a:pPr>
            <a:r>
              <a:rPr lang="en-US" sz="2000" dirty="0"/>
              <a:t>Preferential pattern </a:t>
            </a:r>
            <a:r>
              <a:rPr lang="en-US" sz="2000" dirty="0">
                <a:solidFill>
                  <a:srgbClr val="FF0000"/>
                </a:solidFill>
              </a:rPr>
              <a:t>allows inputs</a:t>
            </a:r>
            <a:r>
              <a:rPr lang="en-US" sz="2000" dirty="0"/>
              <a:t> from external systems</a:t>
            </a:r>
          </a:p>
          <a:p>
            <a:pPr marL="800100" lvl="1" indent="-342900" algn="just">
              <a:buFont typeface="Arial" panose="020B0604020202020204" pitchFamily="34" charset="0"/>
              <a:buChar char="•"/>
            </a:pPr>
            <a:r>
              <a:rPr lang="en-US" sz="2000" dirty="0"/>
              <a:t>Can disambiguate in the </a:t>
            </a:r>
            <a:r>
              <a:rPr lang="en-US" sz="2000" dirty="0">
                <a:solidFill>
                  <a:srgbClr val="FF0000"/>
                </a:solidFill>
              </a:rPr>
              <a:t>absence of knowledge </a:t>
            </a:r>
            <a:r>
              <a:rPr lang="en-US" sz="2000" dirty="0"/>
              <a:t>from external sources</a:t>
            </a:r>
          </a:p>
          <a:p>
            <a:pPr marL="800100" lvl="1" indent="-342900" algn="just">
              <a:buFont typeface="Arial" panose="020B0604020202020204" pitchFamily="34" charset="0"/>
              <a:buChar char="•"/>
            </a:pPr>
            <a:r>
              <a:rPr lang="en-US" sz="2000" dirty="0"/>
              <a:t>Only parts of the ontology </a:t>
            </a:r>
            <a:r>
              <a:rPr lang="en-US" sz="2000" dirty="0">
                <a:solidFill>
                  <a:srgbClr val="FF0000"/>
                </a:solidFill>
              </a:rPr>
              <a:t>required to reason </a:t>
            </a:r>
            <a:r>
              <a:rPr lang="en-US" sz="20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209077"/>
            <a:ext cx="11085446" cy="1631216"/>
          </a:xfrm>
          <a:prstGeom prst="rect">
            <a:avLst/>
          </a:prstGeom>
        </p:spPr>
        <p:txBody>
          <a:bodyPr wrap="square">
            <a:spAutoFit/>
          </a:bodyPr>
          <a:lstStyle/>
          <a:p>
            <a:pPr algn="just"/>
            <a:r>
              <a:rPr lang="en-US" sz="2000" b="1" dirty="0"/>
              <a:t>4.     Converts questions into ASP queries</a:t>
            </a:r>
          </a:p>
          <a:p>
            <a:pPr marL="800100" lvl="1" indent="-342900" algn="just">
              <a:buFont typeface="Arial" panose="020B0604020202020204" pitchFamily="34" charset="0"/>
              <a:buChar char="•"/>
            </a:pPr>
            <a:r>
              <a:rPr lang="en-US" sz="2000" dirty="0"/>
              <a:t>Proposed a method to </a:t>
            </a:r>
            <a:r>
              <a:rPr lang="en-US" sz="2000" dirty="0">
                <a:solidFill>
                  <a:srgbClr val="FF0000"/>
                </a:solidFill>
              </a:rPr>
              <a:t>convert questions into queries</a:t>
            </a:r>
          </a:p>
          <a:p>
            <a:pPr marL="800100" lvl="1" indent="-342900" algn="just">
              <a:buFont typeface="Arial" panose="020B0604020202020204" pitchFamily="34" charset="0"/>
              <a:buChar char="•"/>
            </a:pPr>
            <a:r>
              <a:rPr lang="en-US" sz="2000" dirty="0"/>
              <a:t>Queries are built in such a way that </a:t>
            </a:r>
            <a:r>
              <a:rPr lang="en-US" sz="2000" dirty="0">
                <a:solidFill>
                  <a:srgbClr val="FF0000"/>
                </a:solidFill>
              </a:rPr>
              <a:t>alternate solutions </a:t>
            </a:r>
            <a:r>
              <a:rPr lang="en-US" sz="2000" dirty="0"/>
              <a:t>are provided</a:t>
            </a:r>
          </a:p>
          <a:p>
            <a:pPr marL="800100" lvl="1" indent="-342900" algn="just">
              <a:buFont typeface="Arial" panose="020B0604020202020204" pitchFamily="34" charset="0"/>
              <a:buChar char="•"/>
            </a:pPr>
            <a:r>
              <a:rPr lang="en-US" sz="2000" dirty="0"/>
              <a:t>Constraints on </a:t>
            </a:r>
            <a:r>
              <a:rPr lang="en-US" sz="2000" dirty="0">
                <a:solidFill>
                  <a:srgbClr val="FF0000"/>
                </a:solidFill>
              </a:rPr>
              <a:t>queries are relaxed </a:t>
            </a:r>
            <a:r>
              <a:rPr lang="en-US" sz="2000" dirty="0"/>
              <a:t>to at least get some answer</a:t>
            </a:r>
          </a:p>
          <a:p>
            <a:pPr marL="800100" lvl="1" indent="-342900" algn="just">
              <a:buFont typeface="Arial" panose="020B0604020202020204" pitchFamily="34" charset="0"/>
              <a:buChar char="•"/>
            </a:pPr>
            <a:r>
              <a:rPr lang="en-US" sz="2000" dirty="0">
                <a:solidFill>
                  <a:srgbClr val="FF0000"/>
                </a:solidFill>
              </a:rPr>
              <a:t>Confidence metric </a:t>
            </a:r>
            <a:r>
              <a:rPr lang="en-US" sz="20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2095355"/>
            <a:ext cx="11085446" cy="1323439"/>
          </a:xfrm>
          <a:prstGeom prst="rect">
            <a:avLst/>
          </a:prstGeom>
        </p:spPr>
        <p:txBody>
          <a:bodyPr wrap="square">
            <a:spAutoFit/>
          </a:bodyPr>
          <a:lstStyle/>
          <a:p>
            <a:pPr algn="just"/>
            <a:r>
              <a:rPr lang="en-US" sz="2000" b="1" dirty="0"/>
              <a:t>5.    Justification for answers provided</a:t>
            </a:r>
          </a:p>
          <a:p>
            <a:pPr marL="800100" lvl="1" indent="-342900" algn="just">
              <a:buFont typeface="Arial" panose="020B0604020202020204" pitchFamily="34" charset="0"/>
              <a:buChar char="•"/>
            </a:pPr>
            <a:r>
              <a:rPr lang="en-US" sz="2000" dirty="0"/>
              <a:t>Answers generated by the system are </a:t>
            </a:r>
            <a:r>
              <a:rPr lang="en-US" sz="2000" dirty="0">
                <a:solidFill>
                  <a:srgbClr val="FF0000"/>
                </a:solidFill>
              </a:rPr>
              <a:t>interpretable</a:t>
            </a:r>
          </a:p>
          <a:p>
            <a:pPr marL="800100" lvl="1" indent="-342900" algn="just">
              <a:buFont typeface="Arial" panose="020B0604020202020204" pitchFamily="34" charset="0"/>
              <a:buChar char="•"/>
            </a:pPr>
            <a:r>
              <a:rPr lang="en-US" sz="2000" dirty="0"/>
              <a:t>A</a:t>
            </a:r>
            <a:r>
              <a:rPr lang="en-US" sz="2000" dirty="0">
                <a:solidFill>
                  <a:srgbClr val="FF0000"/>
                </a:solidFill>
              </a:rPr>
              <a:t> justification tree</a:t>
            </a:r>
            <a:r>
              <a:rPr lang="en-US" sz="2000" dirty="0"/>
              <a:t> help find the reasoning behind answer</a:t>
            </a:r>
          </a:p>
          <a:p>
            <a:pPr marL="800100" lvl="1" indent="-342900" algn="just">
              <a:buFont typeface="Arial" panose="020B0604020202020204" pitchFamily="34" charset="0"/>
              <a:buChar char="•"/>
            </a:pPr>
            <a:r>
              <a:rPr lang="en-US" sz="2000" dirty="0"/>
              <a:t>Answers can have </a:t>
            </a:r>
            <a:r>
              <a:rPr lang="en-US" sz="20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572973"/>
            <a:ext cx="11085446" cy="1015663"/>
          </a:xfrm>
          <a:prstGeom prst="rect">
            <a:avLst/>
          </a:prstGeom>
        </p:spPr>
        <p:txBody>
          <a:bodyPr wrap="square">
            <a:spAutoFit/>
          </a:bodyPr>
          <a:lstStyle/>
          <a:p>
            <a:pPr algn="just"/>
            <a:r>
              <a:rPr lang="en-US" sz="2000" b="1" dirty="0"/>
              <a:t>6.     Identifying Implicit Knowledge Patterns</a:t>
            </a:r>
          </a:p>
          <a:p>
            <a:pPr marL="800100" lvl="1" indent="-342900" algn="just">
              <a:buFont typeface="Arial" panose="020B0604020202020204" pitchFamily="34" charset="0"/>
              <a:buChar char="•"/>
            </a:pPr>
            <a:r>
              <a:rPr lang="en-US" sz="2000" dirty="0"/>
              <a:t>Modelling </a:t>
            </a:r>
            <a:r>
              <a:rPr lang="en-US" sz="2000" dirty="0">
                <a:solidFill>
                  <a:srgbClr val="FF0000"/>
                </a:solidFill>
              </a:rPr>
              <a:t>implicit knowledge patterns </a:t>
            </a:r>
            <a:r>
              <a:rPr lang="en-US" sz="2000" dirty="0"/>
              <a:t>like time spans, date parts etc.</a:t>
            </a:r>
            <a:endParaRPr lang="en-US" sz="2000" dirty="0">
              <a:solidFill>
                <a:srgbClr val="FF0000"/>
              </a:solidFill>
            </a:endParaRPr>
          </a:p>
          <a:p>
            <a:pPr marL="800100" lvl="1" indent="-342900" algn="just">
              <a:buFont typeface="Arial" panose="020B0604020202020204" pitchFamily="34" charset="0"/>
              <a:buChar char="•"/>
            </a:pPr>
            <a:r>
              <a:rPr lang="en-US" sz="2000" dirty="0"/>
              <a:t>Hypernym relations enable </a:t>
            </a:r>
            <a:r>
              <a:rPr lang="en-US" sz="2000" dirty="0">
                <a:solidFill>
                  <a:srgbClr val="FF0000"/>
                </a:solidFill>
              </a:rPr>
              <a:t>transferring properties</a:t>
            </a:r>
            <a:r>
              <a:rPr lang="en-US" sz="20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323439"/>
          </a:xfrm>
          <a:prstGeom prst="rect">
            <a:avLst/>
          </a:prstGeom>
        </p:spPr>
        <p:txBody>
          <a:bodyPr wrap="square">
            <a:spAutoFit/>
          </a:bodyPr>
          <a:lstStyle/>
          <a:p>
            <a:pPr algn="just"/>
            <a:r>
              <a:rPr lang="en-US" sz="2000" b="1" dirty="0"/>
              <a:t>7.     Promising results on passages from SQuAD dataset</a:t>
            </a:r>
          </a:p>
          <a:p>
            <a:pPr marL="800100" lvl="1" indent="-342900" algn="just">
              <a:buFont typeface="Arial" panose="020B0604020202020204" pitchFamily="34" charset="0"/>
              <a:buChar char="•"/>
            </a:pPr>
            <a:r>
              <a:rPr lang="en-US" sz="2000" dirty="0"/>
              <a:t>Able to answer close to </a:t>
            </a:r>
            <a:r>
              <a:rPr lang="en-US" sz="2000" dirty="0">
                <a:solidFill>
                  <a:srgbClr val="FF0000"/>
                </a:solidFill>
              </a:rPr>
              <a:t>79% of questions </a:t>
            </a:r>
            <a:r>
              <a:rPr lang="en-US" sz="2000" dirty="0"/>
              <a:t>on the set of ~200 questions from 20 passages taken 1 each from 20 different articles in the dataset.</a:t>
            </a:r>
          </a:p>
          <a:p>
            <a:pPr marL="800100" lvl="1" indent="-342900" algn="just">
              <a:buFont typeface="Arial" panose="020B0604020202020204" pitchFamily="34" charset="0"/>
              <a:buChar char="•"/>
            </a:pPr>
            <a:r>
              <a:rPr lang="en-US" sz="20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200329"/>
          </a:xfrm>
          <a:prstGeom prst="rect">
            <a:avLst/>
          </a:prstGeom>
          <a:noFill/>
        </p:spPr>
        <p:txBody>
          <a:bodyPr wrap="square" rtlCol="0">
            <a:spAutoFit/>
          </a:bodyPr>
          <a:lstStyle/>
          <a:p>
            <a:r>
              <a:rPr lang="en-US" b="1" i="1" dirty="0"/>
              <a:t>Text Preprocessing Module</a:t>
            </a:r>
          </a:p>
          <a:p>
            <a:pPr marL="285750" indent="-285750">
              <a:buFontTx/>
              <a:buChar char="-"/>
            </a:pPr>
            <a:r>
              <a:rPr lang="en-US" dirty="0"/>
              <a:t>Handles compound nouns</a:t>
            </a:r>
          </a:p>
          <a:p>
            <a:pPr marL="285750" indent="-285750">
              <a:buFontTx/>
              <a:buChar char="-"/>
            </a:pPr>
            <a:r>
              <a:rPr lang="en-US" dirty="0"/>
              <a:t>Assumes co-reference resolution.</a:t>
            </a:r>
          </a:p>
          <a:p>
            <a:pPr marL="285750" indent="-285750">
              <a:buFontTx/>
              <a:buChar char="-"/>
            </a:pPr>
            <a:r>
              <a:rPr lang="en-US"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200329"/>
          </a:xfrm>
          <a:prstGeom prst="rect">
            <a:avLst/>
          </a:prstGeom>
          <a:noFill/>
        </p:spPr>
        <p:txBody>
          <a:bodyPr wrap="square" rtlCol="0">
            <a:spAutoFit/>
          </a:bodyPr>
          <a:lstStyle/>
          <a:p>
            <a:r>
              <a:rPr lang="en-US" b="1" i="1" dirty="0"/>
              <a:t>Stanford Core NLP Tools</a:t>
            </a:r>
          </a:p>
          <a:p>
            <a:pPr marL="285750" indent="-285750">
              <a:buFontTx/>
              <a:buChar char="-"/>
            </a:pPr>
            <a:r>
              <a:rPr lang="en-US" dirty="0"/>
              <a:t>Analyze and understand text</a:t>
            </a:r>
          </a:p>
          <a:p>
            <a:pPr marL="285750" indent="-285750">
              <a:buFontTx/>
              <a:buChar char="-"/>
            </a:pPr>
            <a:r>
              <a:rPr lang="en-US" dirty="0"/>
              <a:t>Pipelining of sub-tools</a:t>
            </a:r>
          </a:p>
          <a:p>
            <a:pPr marL="285750" indent="-285750">
              <a:buFontTx/>
              <a:buChar char="-"/>
            </a:pPr>
            <a:r>
              <a:rPr lang="en-US"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200329"/>
          </a:xfrm>
          <a:prstGeom prst="rect">
            <a:avLst/>
          </a:prstGeom>
          <a:noFill/>
        </p:spPr>
        <p:txBody>
          <a:bodyPr wrap="square" rtlCol="0">
            <a:spAutoFit/>
          </a:bodyPr>
          <a:lstStyle/>
          <a:p>
            <a:r>
              <a:rPr lang="en-US" b="1" i="1" dirty="0"/>
              <a:t>WordNet API</a:t>
            </a:r>
          </a:p>
          <a:p>
            <a:pPr marL="285750" indent="-285750">
              <a:buFontTx/>
              <a:buChar char="-"/>
            </a:pPr>
            <a:r>
              <a:rPr lang="en-US" dirty="0"/>
              <a:t>Lexical DB for English</a:t>
            </a:r>
          </a:p>
          <a:p>
            <a:pPr marL="285750" indent="-285750">
              <a:buFontTx/>
              <a:buChar char="-"/>
            </a:pPr>
            <a:r>
              <a:rPr lang="en-US" dirty="0"/>
              <a:t>Extracts semantic relations</a:t>
            </a:r>
          </a:p>
          <a:p>
            <a:pPr marL="285750" indent="-285750">
              <a:buFontTx/>
              <a:buChar char="-"/>
            </a:pPr>
            <a:r>
              <a:rPr lang="en-US"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200329"/>
          </a:xfrm>
          <a:prstGeom prst="rect">
            <a:avLst/>
          </a:prstGeom>
          <a:noFill/>
        </p:spPr>
        <p:txBody>
          <a:bodyPr wrap="square" rtlCol="0">
            <a:spAutoFit/>
          </a:bodyPr>
          <a:lstStyle/>
          <a:p>
            <a:r>
              <a:rPr lang="en-US" b="1" i="1" dirty="0"/>
              <a:t>Knowledge Extraction from text</a:t>
            </a:r>
          </a:p>
          <a:p>
            <a:pPr marL="285750" indent="-285750">
              <a:buFontTx/>
              <a:buChar char="-"/>
            </a:pPr>
            <a:r>
              <a:rPr lang="en-US" dirty="0"/>
              <a:t>Generates facts and rules</a:t>
            </a:r>
          </a:p>
          <a:p>
            <a:pPr marL="285750" indent="-285750">
              <a:buFontTx/>
              <a:buChar char="-"/>
            </a:pPr>
            <a:r>
              <a:rPr lang="en-US" dirty="0"/>
              <a:t>Works on preprocessed text</a:t>
            </a:r>
          </a:p>
          <a:p>
            <a:pPr marL="285750" indent="-285750">
              <a:buFontTx/>
              <a:buChar char="-"/>
            </a:pPr>
            <a:r>
              <a:rPr lang="en-US"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200329"/>
          </a:xfrm>
          <a:prstGeom prst="rect">
            <a:avLst/>
          </a:prstGeom>
          <a:noFill/>
        </p:spPr>
        <p:txBody>
          <a:bodyPr wrap="square" rtlCol="0">
            <a:spAutoFit/>
          </a:bodyPr>
          <a:lstStyle/>
          <a:p>
            <a:r>
              <a:rPr lang="en-US" b="1" i="1" dirty="0"/>
              <a:t>WordNet Ontology Generator</a:t>
            </a:r>
          </a:p>
          <a:p>
            <a:pPr marL="285750" indent="-285750">
              <a:buFontTx/>
              <a:buChar char="-"/>
            </a:pPr>
            <a:r>
              <a:rPr lang="en-US" dirty="0"/>
              <a:t>Hypernym Rules</a:t>
            </a:r>
          </a:p>
          <a:p>
            <a:pPr marL="285750" indent="-285750">
              <a:buFontTx/>
              <a:buChar char="-"/>
            </a:pPr>
            <a:r>
              <a:rPr lang="en-US" dirty="0"/>
              <a:t>Disambiguation Rules</a:t>
            </a:r>
          </a:p>
          <a:p>
            <a:pPr marL="285750" indent="-285750">
              <a:buFontTx/>
              <a:buChar char="-"/>
            </a:pPr>
            <a:r>
              <a:rPr lang="en-US"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923330"/>
          </a:xfrm>
          <a:prstGeom prst="rect">
            <a:avLst/>
          </a:prstGeom>
          <a:noFill/>
        </p:spPr>
        <p:txBody>
          <a:bodyPr wrap="square" rtlCol="0">
            <a:spAutoFit/>
          </a:bodyPr>
          <a:lstStyle/>
          <a:p>
            <a:r>
              <a:rPr lang="en-US" b="1" i="1" dirty="0"/>
              <a:t>Default Knowledge Base</a:t>
            </a:r>
          </a:p>
          <a:p>
            <a:pPr marL="285750" indent="-285750">
              <a:buFontTx/>
              <a:buChar char="-"/>
            </a:pPr>
            <a:r>
              <a:rPr lang="en-US" dirty="0"/>
              <a:t>Hand generated rules</a:t>
            </a:r>
          </a:p>
          <a:p>
            <a:pPr marL="285750" indent="-285750">
              <a:buFontTx/>
              <a:buChar char="-"/>
            </a:pPr>
            <a:r>
              <a:rPr lang="en-US"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477328"/>
          </a:xfrm>
          <a:prstGeom prst="rect">
            <a:avLst/>
          </a:prstGeom>
          <a:noFill/>
        </p:spPr>
        <p:txBody>
          <a:bodyPr wrap="square" rtlCol="0">
            <a:spAutoFit/>
          </a:bodyPr>
          <a:lstStyle/>
          <a:p>
            <a:r>
              <a:rPr lang="en-US" b="1" i="1" dirty="0"/>
              <a:t>Question Understanding</a:t>
            </a:r>
          </a:p>
          <a:p>
            <a:pPr marL="285750" indent="-285750">
              <a:buFontTx/>
              <a:buChar char="-"/>
            </a:pPr>
            <a:r>
              <a:rPr lang="en-US" dirty="0"/>
              <a:t>Extracts information from natural language question</a:t>
            </a:r>
          </a:p>
          <a:p>
            <a:pPr marL="285750" indent="-285750">
              <a:buFontTx/>
              <a:buChar char="-"/>
            </a:pPr>
            <a:r>
              <a:rPr lang="en-US" dirty="0"/>
              <a:t>Understands question type </a:t>
            </a:r>
          </a:p>
          <a:p>
            <a:pPr marL="285750" indent="-285750">
              <a:buFontTx/>
              <a:buChar char="-"/>
            </a:pPr>
            <a:r>
              <a:rPr lang="en-US"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031325"/>
          </a:xfrm>
          <a:prstGeom prst="rect">
            <a:avLst/>
          </a:prstGeom>
          <a:noFill/>
        </p:spPr>
        <p:txBody>
          <a:bodyPr wrap="square" rtlCol="0">
            <a:spAutoFit/>
          </a:bodyPr>
          <a:lstStyle/>
          <a:p>
            <a:r>
              <a:rPr lang="en-US" b="1" i="1" dirty="0"/>
              <a:t>Query Generation</a:t>
            </a:r>
          </a:p>
          <a:p>
            <a:pPr marL="285750" indent="-285750">
              <a:buFontTx/>
              <a:buChar char="-"/>
            </a:pPr>
            <a:r>
              <a:rPr lang="en-US" dirty="0"/>
              <a:t>Uses information from previous module</a:t>
            </a:r>
          </a:p>
          <a:p>
            <a:pPr marL="285750" indent="-285750">
              <a:buFontTx/>
              <a:buChar char="-"/>
            </a:pPr>
            <a:r>
              <a:rPr lang="en-US" dirty="0"/>
              <a:t>Generates a set of queries representing the input question</a:t>
            </a:r>
          </a:p>
          <a:p>
            <a:pPr marL="285750" indent="-285750">
              <a:buFontTx/>
              <a:buChar char="-"/>
            </a:pPr>
            <a:r>
              <a:rPr lang="en-US"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3223</Words>
  <Application>Microsoft Office PowerPoint</Application>
  <PresentationFormat>Widescreen</PresentationFormat>
  <Paragraphs>366</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381</cp:revision>
  <dcterms:created xsi:type="dcterms:W3CDTF">2018-04-12T05:02:36Z</dcterms:created>
  <dcterms:modified xsi:type="dcterms:W3CDTF">2018-04-14T01:49:20Z</dcterms:modified>
</cp:coreProperties>
</file>