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261" r:id="rId13"/>
    <p:sldId id="262" r:id="rId14"/>
    <p:sldId id="263" r:id="rId15"/>
    <p:sldId id="267" r:id="rId16"/>
    <p:sldId id="264" r:id="rId17"/>
    <p:sldId id="279" r:id="rId18"/>
    <p:sldId id="317" r:id="rId19"/>
    <p:sldId id="313" r:id="rId20"/>
    <p:sldId id="273" r:id="rId21"/>
    <p:sldId id="274" r:id="rId22"/>
    <p:sldId id="275" r:id="rId23"/>
    <p:sldId id="276" r:id="rId24"/>
    <p:sldId id="277" r:id="rId25"/>
    <p:sldId id="269" r:id="rId26"/>
    <p:sldId id="270" r:id="rId27"/>
    <p:sldId id="271" r:id="rId28"/>
    <p:sldId id="272" r:id="rId29"/>
    <p:sldId id="283" r:id="rId30"/>
    <p:sldId id="284" r:id="rId31"/>
    <p:sldId id="285" r:id="rId32"/>
    <p:sldId id="286" r:id="rId33"/>
    <p:sldId id="287" r:id="rId34"/>
    <p:sldId id="288" r:id="rId35"/>
    <p:sldId id="289" r:id="rId36"/>
    <p:sldId id="290" r:id="rId37"/>
    <p:sldId id="291" r:id="rId38"/>
    <p:sldId id="292" r:id="rId39"/>
    <p:sldId id="299" r:id="rId40"/>
    <p:sldId id="318" r:id="rId41"/>
    <p:sldId id="319" r:id="rId42"/>
    <p:sldId id="321" r:id="rId43"/>
    <p:sldId id="280" r:id="rId44"/>
    <p:sldId id="297" r:id="rId45"/>
    <p:sldId id="300" r:id="rId46"/>
    <p:sldId id="301" r:id="rId47"/>
    <p:sldId id="293" r:id="rId48"/>
    <p:sldId id="294" r:id="rId49"/>
    <p:sldId id="295" r:id="rId50"/>
    <p:sldId id="307" r:id="rId51"/>
    <p:sldId id="296" r:id="rId52"/>
    <p:sldId id="298" r:id="rId53"/>
    <p:sldId id="302" r:id="rId54"/>
    <p:sldId id="303" r:id="rId55"/>
    <p:sldId id="304" r:id="rId56"/>
    <p:sldId id="30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2674961" cy="2031325"/>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p:txBody>
      </p:sp>
      <p:sp>
        <p:nvSpPr>
          <p:cNvPr id="8" name="Rectangle 7">
            <a:extLst>
              <a:ext uri="{FF2B5EF4-FFF2-40B4-BE49-F238E27FC236}">
                <a16:creationId xmlns:a16="http://schemas.microsoft.com/office/drawing/2014/main" id="{160BE069-7EFD-4D66-BBAA-6355EC7D2FD3}"/>
              </a:ext>
            </a:extLst>
          </p:cNvPr>
          <p:cNvSpPr/>
          <p:nvPr/>
        </p:nvSpPr>
        <p:spPr>
          <a:xfrm>
            <a:off x="229836" y="3429000"/>
            <a:ext cx="4474685" cy="2862322"/>
          </a:xfrm>
          <a:prstGeom prst="rect">
            <a:avLst/>
          </a:prstGeom>
        </p:spPr>
        <p:txBody>
          <a:bodyPr wrap="square">
            <a:spAutoFit/>
          </a:bodyPr>
          <a:lstStyle/>
          <a:p>
            <a:r>
              <a:rPr lang="en-US" dirty="0"/>
              <a:t>_abbreviation(ac, </a:t>
            </a:r>
            <a:r>
              <a:rPr lang="en-US" dirty="0" err="1"/>
              <a:t>alternating_current</a:t>
            </a:r>
            <a:r>
              <a:rPr lang="en-US" dirty="0"/>
              <a:t>).</a:t>
            </a:r>
          </a:p>
          <a:p>
            <a:r>
              <a:rPr lang="en-US" dirty="0"/>
              <a:t>_end_date(nikola_tesla, '7_january_1943').</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491649"/>
            <a:ext cx="4077319" cy="3139321"/>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_property(contribution, to(design)).</a:t>
            </a:r>
          </a:p>
          <a:p>
            <a:r>
              <a:rPr lang="en-US" dirty="0"/>
              <a:t>_property(design, of(system)).</a:t>
            </a:r>
          </a:p>
          <a:p>
            <a:r>
              <a:rPr lang="en-US" dirty="0"/>
              <a:t>_property(know, for(contribution)).</a:t>
            </a:r>
          </a:p>
          <a:p>
            <a:r>
              <a:rPr lang="en-US" dirty="0"/>
              <a:t>_relation(futurist, 2, _clause).</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i="1"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i="1"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i="1"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4346858"/>
            <a:ext cx="6096000" cy="1477328"/>
          </a:xfrm>
          <a:prstGeom prst="rect">
            <a:avLst/>
          </a:prstGeom>
        </p:spPr>
        <p:txBody>
          <a:bodyPr>
            <a:spAutoFit/>
          </a:bodyPr>
          <a:lstStyle/>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a:p>
            <a:r>
              <a:rPr lang="en-US"/>
              <a:t>Q5. </a:t>
            </a:r>
            <a:r>
              <a:rPr lang="en-US" dirty="0"/>
              <a:t>Who won Super Bowl 50?</a:t>
            </a:r>
          </a:p>
        </p:txBody>
      </p:sp>
    </p:spTree>
    <p:extLst>
      <p:ext uri="{BB962C8B-B14F-4D97-AF65-F5344CB8AC3E}">
        <p14:creationId xmlns:p14="http://schemas.microsoft.com/office/powerpoint/2010/main" val="739427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372680" cy="461665"/>
          </a:xfrm>
          <a:prstGeom prst="rect">
            <a:avLst/>
          </a:prstGeom>
          <a:noFill/>
        </p:spPr>
        <p:txBody>
          <a:bodyPr wrap="square" rtlCol="0">
            <a:spAutoFit/>
          </a:bodyPr>
          <a:lstStyle/>
          <a:p>
            <a:r>
              <a:rPr lang="en-US" sz="2400" dirty="0"/>
              <a:t>What were the blockers?</a:t>
            </a:r>
          </a:p>
        </p:txBody>
      </p:sp>
    </p:spTree>
    <p:extLst>
      <p:ext uri="{BB962C8B-B14F-4D97-AF65-F5344CB8AC3E}">
        <p14:creationId xmlns:p14="http://schemas.microsoft.com/office/powerpoint/2010/main" val="484564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050051"/>
            <a:ext cx="11085446" cy="2677656"/>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a:p>
            <a:pPr marL="800100" lvl="1" indent="-342900" algn="just">
              <a:buFont typeface="Arial" panose="020B0604020202020204" pitchFamily="34" charset="0"/>
              <a:buChar char="•"/>
            </a:pPr>
            <a:r>
              <a:rPr lang="en-US" sz="2400" dirty="0"/>
              <a:t>Use of SaSP helps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3.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4.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1569660"/>
          </a:xfrm>
          <a:prstGeom prst="rect">
            <a:avLst/>
          </a:prstGeom>
        </p:spPr>
        <p:txBody>
          <a:bodyPr wrap="square">
            <a:spAutoFit/>
          </a:bodyPr>
          <a:lstStyle/>
          <a:p>
            <a:pPr algn="just"/>
            <a:r>
              <a:rPr lang="en-US" sz="2400" b="1" dirty="0"/>
              <a:t>5.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378463"/>
            <a:ext cx="11085446" cy="1200329"/>
          </a:xfrm>
          <a:prstGeom prst="rect">
            <a:avLst/>
          </a:prstGeom>
        </p:spPr>
        <p:txBody>
          <a:bodyPr wrap="square">
            <a:spAutoFit/>
          </a:bodyPr>
          <a:lstStyle/>
          <a:p>
            <a:pPr algn="just"/>
            <a:r>
              <a:rPr lang="en-US" sz="2400" b="1" dirty="0"/>
              <a:t>6.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742815"/>
            <a:ext cx="11085446" cy="1569660"/>
          </a:xfrm>
          <a:prstGeom prst="rect">
            <a:avLst/>
          </a:prstGeom>
        </p:spPr>
        <p:txBody>
          <a:bodyPr wrap="square">
            <a:spAutoFit/>
          </a:bodyPr>
          <a:lstStyle/>
          <a:p>
            <a:pPr algn="just"/>
            <a:r>
              <a:rPr lang="en-US" sz="2400" b="1" dirty="0"/>
              <a:t>7.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ASP</a:t>
            </a:r>
          </a:p>
        </p:txBody>
      </p:sp>
    </p:spTree>
    <p:extLst>
      <p:ext uri="{BB962C8B-B14F-4D97-AF65-F5344CB8AC3E}">
        <p14:creationId xmlns:p14="http://schemas.microsoft.com/office/powerpoint/2010/main" val="202399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latin typeface="Times New Roman" panose="02020603050405020304" pitchFamily="18" charset="0"/>
              </a:rPr>
              <a:t>Cyc (Cycorp)</a:t>
            </a:r>
            <a:endParaRPr lang="en-US" sz="2400" i="1"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Cyc is one of the oldest artificial intelligence project, that tries to </a:t>
            </a:r>
            <a:r>
              <a:rPr lang="en-US" sz="2400" dirty="0">
                <a:solidFill>
                  <a:srgbClr val="FF0000"/>
                </a:solidFill>
                <a:latin typeface="Times New Roman" panose="02020603050405020304" pitchFamily="18" charset="0"/>
              </a:rPr>
              <a:t>collect information </a:t>
            </a:r>
            <a:r>
              <a:rPr lang="en-US" sz="2400" dirty="0">
                <a:solidFill>
                  <a:srgbClr val="000000"/>
                </a:solidFill>
                <a:latin typeface="Times New Roman" panose="02020603050405020304" pitchFamily="18" charset="0"/>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This knowledge is presented in the form of a vast knowledge base or ontology that consists of </a:t>
            </a:r>
            <a:r>
              <a:rPr lang="en-US" sz="2400" dirty="0">
                <a:solidFill>
                  <a:srgbClr val="FF0000"/>
                </a:solidFill>
                <a:latin typeface="Times New Roman" panose="02020603050405020304" pitchFamily="18" charset="0"/>
              </a:rPr>
              <a:t>implicit knowledge </a:t>
            </a:r>
            <a:r>
              <a:rPr lang="en-US" sz="2400" dirty="0">
                <a:solidFill>
                  <a:srgbClr val="000000"/>
                </a:solidFill>
                <a:latin typeface="Times New Roman" panose="02020603050405020304" pitchFamily="18" charset="0"/>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Cyc's language </a:t>
            </a:r>
            <a:r>
              <a:rPr lang="en-US" sz="2400" dirty="0">
                <a:solidFill>
                  <a:srgbClr val="FF0000"/>
                </a:solidFill>
                <a:latin typeface="Times New Roman" panose="02020603050405020304" pitchFamily="18" charset="0"/>
              </a:rPr>
              <a:t>CycL</a:t>
            </a:r>
            <a:r>
              <a:rPr lang="en-US" sz="2400" dirty="0">
                <a:solidFill>
                  <a:srgbClr val="000000"/>
                </a:solidFill>
                <a:latin typeface="Times New Roman" panose="02020603050405020304" pitchFamily="18" charset="0"/>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rPr>
              <a:t>Cyc used </a:t>
            </a:r>
            <a:r>
              <a:rPr lang="en-US" sz="2400" dirty="0">
                <a:solidFill>
                  <a:srgbClr val="FF0000"/>
                </a:solidFill>
                <a:latin typeface="Times New Roman" panose="02020603050405020304" pitchFamily="18" charset="0"/>
              </a:rPr>
              <a:t>a community-of-agents architecture </a:t>
            </a:r>
            <a:r>
              <a:rPr lang="en-US" sz="2400" dirty="0">
                <a:solidFill>
                  <a:srgbClr val="000000"/>
                </a:solidFill>
                <a:latin typeface="Times New Roman" panose="02020603050405020304" pitchFamily="18" charset="0"/>
              </a:rPr>
              <a:t>where it employed various types of reasoning agents call </a:t>
            </a:r>
            <a:r>
              <a:rPr lang="en-US" sz="2400" dirty="0">
                <a:solidFill>
                  <a:srgbClr val="FF0000"/>
                </a:solidFill>
                <a:latin typeface="Times New Roman" panose="02020603050405020304" pitchFamily="18" charset="0"/>
              </a:rPr>
              <a:t>heuristic modules </a:t>
            </a:r>
            <a:r>
              <a:rPr lang="en-US" sz="2400" dirty="0">
                <a:solidFill>
                  <a:srgbClr val="000000"/>
                </a:solidFill>
                <a:latin typeface="Times New Roman" panose="02020603050405020304" pitchFamily="18" charset="0"/>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TotalTime>
  <Words>4200</Words>
  <Application>Microsoft Office PowerPoint</Application>
  <PresentationFormat>Widescreen</PresentationFormat>
  <Paragraphs>460</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510</cp:revision>
  <dcterms:created xsi:type="dcterms:W3CDTF">2018-04-12T05:02:36Z</dcterms:created>
  <dcterms:modified xsi:type="dcterms:W3CDTF">2018-04-14T07:56:20Z</dcterms:modified>
</cp:coreProperties>
</file>