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3" r:id="rId19"/>
    <p:sldId id="315" r:id="rId20"/>
    <p:sldId id="316" r:id="rId21"/>
    <p:sldId id="273" r:id="rId22"/>
    <p:sldId id="274" r:id="rId23"/>
    <p:sldId id="275" r:id="rId24"/>
    <p:sldId id="276" r:id="rId25"/>
    <p:sldId id="277" r:id="rId26"/>
    <p:sldId id="269" r:id="rId27"/>
    <p:sldId id="270" r:id="rId28"/>
    <p:sldId id="271" r:id="rId29"/>
    <p:sldId id="272" r:id="rId30"/>
    <p:sldId id="283" r:id="rId31"/>
    <p:sldId id="284" r:id="rId32"/>
    <p:sldId id="285" r:id="rId33"/>
    <p:sldId id="286" r:id="rId34"/>
    <p:sldId id="287" r:id="rId35"/>
    <p:sldId id="288" r:id="rId36"/>
    <p:sldId id="289" r:id="rId37"/>
    <p:sldId id="290" r:id="rId38"/>
    <p:sldId id="291" r:id="rId39"/>
    <p:sldId id="292" r:id="rId40"/>
    <p:sldId id="299" r:id="rId41"/>
    <p:sldId id="280" r:id="rId42"/>
    <p:sldId id="281" r:id="rId43"/>
    <p:sldId id="282" r:id="rId44"/>
    <p:sldId id="297" r:id="rId45"/>
    <p:sldId id="300" r:id="rId46"/>
    <p:sldId id="301" r:id="rId47"/>
    <p:sldId id="293" r:id="rId48"/>
    <p:sldId id="294" r:id="rId49"/>
    <p:sldId id="295" r:id="rId50"/>
    <p:sldId id="307" r:id="rId51"/>
    <p:sldId id="296" r:id="rId52"/>
    <p:sldId id="298" r:id="rId53"/>
    <p:sldId id="302" r:id="rId54"/>
    <p:sldId id="303" r:id="rId55"/>
    <p:sldId id="304" r:id="rId56"/>
    <p:sldId id="30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1417982" y="1616977"/>
            <a:ext cx="9356035"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1417982" y="3671364"/>
            <a:ext cx="3273288" cy="461665"/>
          </a:xfrm>
          <a:prstGeom prst="rect">
            <a:avLst/>
          </a:prstGeom>
        </p:spPr>
        <p:txBody>
          <a:bodyPr wrap="square">
            <a:spAutoFit/>
          </a:bodyPr>
          <a:lstStyle/>
          <a:p>
            <a:pPr algn="just"/>
            <a:r>
              <a:rPr lang="en-US" sz="2400" i="1"/>
              <a:t>Q1. When did Tesla die?</a:t>
            </a:r>
            <a:endParaRPr lang="en-US" sz="2400" i="1" dirty="0"/>
          </a:p>
        </p:txBody>
      </p:sp>
      <p:sp>
        <p:nvSpPr>
          <p:cNvPr id="3" name="Rectangle 2">
            <a:extLst>
              <a:ext uri="{FF2B5EF4-FFF2-40B4-BE49-F238E27FC236}">
                <a16:creationId xmlns:a16="http://schemas.microsoft.com/office/drawing/2014/main" id="{5869AF16-4D88-49ED-9C56-DC38CC8668FC}"/>
              </a:ext>
            </a:extLst>
          </p:cNvPr>
          <p:cNvSpPr/>
          <p:nvPr/>
        </p:nvSpPr>
        <p:spPr>
          <a:xfrm>
            <a:off x="1417982"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1417982" y="1616977"/>
            <a:ext cx="9356035"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1417982" y="3671364"/>
            <a:ext cx="3551583" cy="461665"/>
          </a:xfrm>
          <a:prstGeom prst="rect">
            <a:avLst/>
          </a:prstGeom>
        </p:spPr>
        <p:txBody>
          <a:bodyPr wrap="square">
            <a:spAutoFit/>
          </a:bodyPr>
          <a:lstStyle/>
          <a:p>
            <a:pPr algn="just"/>
            <a:r>
              <a:rPr lang="en-US" sz="2400" i="1" dirty="0"/>
              <a:t>Q2. Who was Nikola Tesla?</a:t>
            </a:r>
          </a:p>
        </p:txBody>
      </p:sp>
      <p:sp>
        <p:nvSpPr>
          <p:cNvPr id="3" name="Rectangle 2">
            <a:extLst>
              <a:ext uri="{FF2B5EF4-FFF2-40B4-BE49-F238E27FC236}">
                <a16:creationId xmlns:a16="http://schemas.microsoft.com/office/drawing/2014/main" id="{9E26B16A-5A36-49CC-A603-942F0E1906CD}"/>
              </a:ext>
            </a:extLst>
          </p:cNvPr>
          <p:cNvSpPr/>
          <p:nvPr/>
        </p:nvSpPr>
        <p:spPr>
          <a:xfrm>
            <a:off x="1417982" y="413302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Tree>
    <p:extLst>
      <p:ext uri="{BB962C8B-B14F-4D97-AF65-F5344CB8AC3E}">
        <p14:creationId xmlns:p14="http://schemas.microsoft.com/office/powerpoint/2010/main" val="365427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1417982" y="1616977"/>
            <a:ext cx="9356035"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1417982" y="3671364"/>
            <a:ext cx="4306957" cy="461665"/>
          </a:xfrm>
          <a:prstGeom prst="rect">
            <a:avLst/>
          </a:prstGeom>
        </p:spPr>
        <p:txBody>
          <a:bodyPr wrap="square">
            <a:spAutoFit/>
          </a:bodyPr>
          <a:lstStyle/>
          <a:p>
            <a:pPr algn="just"/>
            <a:r>
              <a:rPr lang="en-US" sz="2400" i="1" dirty="0"/>
              <a:t>Q3. When was Nikola Tesla born?</a:t>
            </a:r>
          </a:p>
        </p:txBody>
      </p:sp>
      <p:sp>
        <p:nvSpPr>
          <p:cNvPr id="3" name="Rectangle 2">
            <a:extLst>
              <a:ext uri="{FF2B5EF4-FFF2-40B4-BE49-F238E27FC236}">
                <a16:creationId xmlns:a16="http://schemas.microsoft.com/office/drawing/2014/main" id="{22850233-5787-4E98-8572-4113B8A8D85C}"/>
              </a:ext>
            </a:extLst>
          </p:cNvPr>
          <p:cNvSpPr/>
          <p:nvPr/>
        </p:nvSpPr>
        <p:spPr>
          <a:xfrm>
            <a:off x="1417982" y="4131380"/>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92228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i="1"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Q3. Where was Super Bowl 50 played?</a:t>
            </a:r>
          </a:p>
          <a:p>
            <a:r>
              <a:rPr lang="en-US" dirty="0"/>
              <a:t>Q4. What day was the game played on?</a:t>
            </a:r>
          </a:p>
          <a:p>
            <a:r>
              <a:rPr lang="en-US" dirty="0"/>
              <a:t>Q5. What is the NFL short for?</a:t>
            </a:r>
          </a:p>
          <a:p>
            <a:r>
              <a:rPr lang="en-US" dirty="0"/>
              <a:t>Q6. Who won Super Bowl 50?</a:t>
            </a:r>
          </a:p>
        </p:txBody>
      </p:sp>
    </p:spTree>
    <p:extLst>
      <p:ext uri="{BB962C8B-B14F-4D97-AF65-F5344CB8AC3E}">
        <p14:creationId xmlns:p14="http://schemas.microsoft.com/office/powerpoint/2010/main" val="739427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284920" y="1644781"/>
            <a:ext cx="11622157" cy="2246769"/>
          </a:xfrm>
          <a:prstGeom prst="rect">
            <a:avLst/>
          </a:prstGeom>
        </p:spPr>
        <p:txBody>
          <a:bodyPr wrap="square">
            <a:spAutoFit/>
          </a:bodyPr>
          <a:lstStyle/>
          <a:p>
            <a:pPr algn="just"/>
            <a:r>
              <a:rPr lang="en-US" sz="2000" i="1" dirty="0"/>
              <a:t>“The immune system is a system of many biological structures and processes within an organism that protects against disease. To function properly, an immune system must detect a wide variety of agents, known as pathogens, from viruses to parasitic worms, and distinguish them from the organism's own healthy tissue. In many species, the immune system can be classified into subsystems, such as the innate immune system versus the adaptive immune system, or humoral immunity versus cell-mediated immunity. In humans, the blood–brain barrier, blood–cerebrospinal fluid barrier, and similar fluid–brain barriers separate the peripheral immune system from the neuroimmune system which protects the brain.”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352095" y="332816"/>
            <a:ext cx="3487808" cy="646331"/>
          </a:xfrm>
          <a:prstGeom prst="rect">
            <a:avLst/>
          </a:prstGeom>
          <a:noFill/>
        </p:spPr>
        <p:txBody>
          <a:bodyPr wrap="square" rtlCol="0">
            <a:spAutoFit/>
          </a:bodyPr>
          <a:lstStyle/>
          <a:p>
            <a:pPr algn="ctr"/>
            <a:r>
              <a:rPr lang="en-US" sz="3600" dirty="0">
                <a:ln w="0"/>
                <a:solidFill>
                  <a:schemeClr val="bg1"/>
                </a:solidFill>
              </a:rPr>
              <a:t>Immune System</a:t>
            </a:r>
          </a:p>
        </p:txBody>
      </p:sp>
    </p:spTree>
    <p:extLst>
      <p:ext uri="{BB962C8B-B14F-4D97-AF65-F5344CB8AC3E}">
        <p14:creationId xmlns:p14="http://schemas.microsoft.com/office/powerpoint/2010/main" val="2202477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6381" y="1644781"/>
            <a:ext cx="12099235" cy="2862322"/>
          </a:xfrm>
          <a:prstGeom prst="rect">
            <a:avLst/>
          </a:prstGeom>
        </p:spPr>
        <p:txBody>
          <a:bodyPr wrap="square">
            <a:spAutoFit/>
          </a:bodyPr>
          <a:lstStyle/>
          <a:p>
            <a:pPr algn="just"/>
            <a:r>
              <a:rPr lang="en-US" sz="2000" i="1" dirty="0"/>
              <a:t>“Ctenophora, commonly known as </a:t>
            </a:r>
            <a:r>
              <a:rPr lang="en-US" sz="2000" i="1" dirty="0" err="1"/>
              <a:t>comb_jellies</a:t>
            </a:r>
            <a:r>
              <a:rPr lang="en-US" sz="2000" i="1" dirty="0"/>
              <a:t>, is a phylum of animals that live in </a:t>
            </a:r>
            <a:r>
              <a:rPr lang="en-US" sz="2000" i="1" dirty="0" err="1"/>
              <a:t>marine_waters</a:t>
            </a:r>
            <a:r>
              <a:rPr lang="en-US" sz="2000" i="1" dirty="0"/>
              <a:t> worldwide. </a:t>
            </a:r>
            <a:r>
              <a:rPr lang="en-US" sz="2000" i="1" dirty="0" err="1"/>
              <a:t>Ctenophora's</a:t>
            </a:r>
            <a:r>
              <a:rPr lang="en-US" sz="2000" i="1" dirty="0"/>
              <a:t> most distinctive feature is the combs, groups of cilia, which the Ctenophora use for swimming. Ctenophora are the largest animals that swim by means of cilia. Adults of various species range from a few millimeters to 1.5 meters in size. Like cnidarians, </a:t>
            </a:r>
            <a:r>
              <a:rPr lang="en-US" sz="2000" i="1" dirty="0" err="1"/>
              <a:t>Ctenophora's</a:t>
            </a:r>
            <a:r>
              <a:rPr lang="en-US" sz="2000" i="1" dirty="0"/>
              <a:t> bodies consist of a </a:t>
            </a:r>
            <a:r>
              <a:rPr lang="en-US" sz="2000" i="1" dirty="0" err="1"/>
              <a:t>mass_of_jelly</a:t>
            </a:r>
            <a:r>
              <a:rPr lang="en-US" sz="2000" i="1" dirty="0"/>
              <a:t>, with one layer of cells on the outside and another lining the internal cavity. In ctenophores, the layers of </a:t>
            </a:r>
            <a:r>
              <a:rPr lang="en-US" sz="2000" i="1" dirty="0" err="1"/>
              <a:t>mass_of_jelly</a:t>
            </a:r>
            <a:r>
              <a:rPr lang="en-US" sz="2000" i="1" dirty="0"/>
              <a:t> are </a:t>
            </a:r>
            <a:r>
              <a:rPr lang="en-US" sz="2000" i="1" dirty="0" err="1"/>
              <a:t>two_cells_deep</a:t>
            </a:r>
            <a:r>
              <a:rPr lang="en-US" sz="2000" i="1" dirty="0"/>
              <a:t>, while the layers in cnidarians are only </a:t>
            </a:r>
            <a:r>
              <a:rPr lang="en-US" sz="2000" i="1" dirty="0" err="1"/>
              <a:t>one_cell_deep</a:t>
            </a:r>
            <a:r>
              <a:rPr lang="en-US" sz="2000" i="1" dirty="0"/>
              <a:t>. Some authors combined ctenophores and cnidarians in one phylum, </a:t>
            </a:r>
            <a:r>
              <a:rPr lang="en-US" sz="2000" i="1" dirty="0" err="1"/>
              <a:t>Coelenterata</a:t>
            </a:r>
            <a:r>
              <a:rPr lang="en-US" sz="2000" i="1" dirty="0"/>
              <a:t>, as both groups rely on water flow through the body cavity for both digestion and respiration. Increasing awareness of the differences persuaded more recent authors to classify ctenophores and cnidarians as separate phyla.”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882182" y="332816"/>
            <a:ext cx="2427634" cy="646331"/>
          </a:xfrm>
          <a:prstGeom prst="rect">
            <a:avLst/>
          </a:prstGeom>
          <a:noFill/>
        </p:spPr>
        <p:txBody>
          <a:bodyPr wrap="square" rtlCol="0">
            <a:spAutoFit/>
          </a:bodyPr>
          <a:lstStyle/>
          <a:p>
            <a:pPr algn="ctr"/>
            <a:r>
              <a:rPr lang="en-US" sz="3600" dirty="0">
                <a:ln w="0"/>
                <a:solidFill>
                  <a:schemeClr val="bg1"/>
                </a:solidFill>
              </a:rPr>
              <a:t>Ctenophora</a:t>
            </a:r>
          </a:p>
        </p:txBody>
      </p:sp>
    </p:spTree>
    <p:extLst>
      <p:ext uri="{BB962C8B-B14F-4D97-AF65-F5344CB8AC3E}">
        <p14:creationId xmlns:p14="http://schemas.microsoft.com/office/powerpoint/2010/main" val="74264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ASP</a:t>
            </a:r>
          </a:p>
        </p:txBody>
      </p:sp>
    </p:spTree>
    <p:extLst>
      <p:ext uri="{BB962C8B-B14F-4D97-AF65-F5344CB8AC3E}">
        <p14:creationId xmlns:p14="http://schemas.microsoft.com/office/powerpoint/2010/main" val="202399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latin typeface="Times New Roman" panose="02020603050405020304" pitchFamily="18" charset="0"/>
              </a:rPr>
              <a:t>Cyc (Cycorp)</a:t>
            </a:r>
            <a:endParaRPr lang="en-US" sz="2400" i="1"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 is one of the oldest artificial intelligence project, that tries to </a:t>
            </a:r>
            <a:r>
              <a:rPr lang="en-US" sz="2400" dirty="0">
                <a:solidFill>
                  <a:srgbClr val="FF0000"/>
                </a:solidFill>
                <a:latin typeface="Times New Roman" panose="02020603050405020304" pitchFamily="18" charset="0"/>
              </a:rPr>
              <a:t>collect information </a:t>
            </a:r>
            <a:r>
              <a:rPr lang="en-US" sz="2400" dirty="0">
                <a:solidFill>
                  <a:srgbClr val="000000"/>
                </a:solidFill>
                <a:latin typeface="Times New Roman" panose="02020603050405020304" pitchFamily="18" charset="0"/>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This knowledge is presented in the form of a vast knowledge base or ontology that consists of </a:t>
            </a:r>
            <a:r>
              <a:rPr lang="en-US" sz="2400" dirty="0">
                <a:solidFill>
                  <a:srgbClr val="FF0000"/>
                </a:solidFill>
                <a:latin typeface="Times New Roman" panose="02020603050405020304" pitchFamily="18" charset="0"/>
              </a:rPr>
              <a:t>implicit knowledge </a:t>
            </a:r>
            <a:r>
              <a:rPr lang="en-US" sz="2400" dirty="0">
                <a:solidFill>
                  <a:srgbClr val="000000"/>
                </a:solidFill>
                <a:latin typeface="Times New Roman" panose="02020603050405020304" pitchFamily="18" charset="0"/>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Cyc's language </a:t>
            </a:r>
            <a:r>
              <a:rPr lang="en-US" sz="2400" dirty="0">
                <a:solidFill>
                  <a:srgbClr val="FF0000"/>
                </a:solidFill>
                <a:latin typeface="Times New Roman" panose="02020603050405020304" pitchFamily="18" charset="0"/>
              </a:rPr>
              <a:t>CycL</a:t>
            </a:r>
            <a:r>
              <a:rPr lang="en-US" sz="2400" dirty="0">
                <a:solidFill>
                  <a:srgbClr val="000000"/>
                </a:solidFill>
                <a:latin typeface="Times New Roman" panose="02020603050405020304" pitchFamily="18" charset="0"/>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rPr>
              <a:t>Cyc used </a:t>
            </a:r>
            <a:r>
              <a:rPr lang="en-US" sz="2400" dirty="0">
                <a:solidFill>
                  <a:srgbClr val="FF0000"/>
                </a:solidFill>
                <a:latin typeface="Times New Roman" panose="02020603050405020304" pitchFamily="18" charset="0"/>
              </a:rPr>
              <a:t>a community-of-agents architecture </a:t>
            </a:r>
            <a:r>
              <a:rPr lang="en-US" sz="2400" dirty="0">
                <a:solidFill>
                  <a:srgbClr val="000000"/>
                </a:solidFill>
                <a:latin typeface="Times New Roman" panose="02020603050405020304" pitchFamily="18" charset="0"/>
              </a:rPr>
              <a:t>where it employed various types of reasoning agents call </a:t>
            </a:r>
            <a:r>
              <a:rPr lang="en-US" sz="2400" dirty="0">
                <a:solidFill>
                  <a:srgbClr val="FF0000"/>
                </a:solidFill>
                <a:latin typeface="Times New Roman" panose="02020603050405020304" pitchFamily="18" charset="0"/>
              </a:rPr>
              <a:t>heuristic modules </a:t>
            </a:r>
            <a:r>
              <a:rPr lang="en-US" sz="2400" dirty="0">
                <a:solidFill>
                  <a:srgbClr val="000000"/>
                </a:solidFill>
                <a:latin typeface="Times New Roman" panose="02020603050405020304" pitchFamily="18" charset="0"/>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4037</Words>
  <Application>Microsoft Office PowerPoint</Application>
  <PresentationFormat>Widescreen</PresentationFormat>
  <Paragraphs>415</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478</cp:revision>
  <dcterms:created xsi:type="dcterms:W3CDTF">2018-04-12T05:02:36Z</dcterms:created>
  <dcterms:modified xsi:type="dcterms:W3CDTF">2018-04-14T06:50:33Z</dcterms:modified>
</cp:coreProperties>
</file>