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308" r:id="rId6"/>
    <p:sldId id="309" r:id="rId7"/>
    <p:sldId id="310" r:id="rId8"/>
    <p:sldId id="311" r:id="rId9"/>
    <p:sldId id="306" r:id="rId10"/>
    <p:sldId id="266" r:id="rId11"/>
    <p:sldId id="259" r:id="rId12"/>
    <p:sldId id="261" r:id="rId13"/>
    <p:sldId id="262" r:id="rId14"/>
    <p:sldId id="263" r:id="rId15"/>
    <p:sldId id="267" r:id="rId16"/>
    <p:sldId id="264" r:id="rId17"/>
    <p:sldId id="279" r:id="rId18"/>
    <p:sldId id="317" r:id="rId19"/>
    <p:sldId id="313" r:id="rId20"/>
    <p:sldId id="273" r:id="rId21"/>
    <p:sldId id="274" r:id="rId22"/>
    <p:sldId id="275" r:id="rId23"/>
    <p:sldId id="276" r:id="rId24"/>
    <p:sldId id="277" r:id="rId25"/>
    <p:sldId id="269" r:id="rId26"/>
    <p:sldId id="270" r:id="rId27"/>
    <p:sldId id="271" r:id="rId28"/>
    <p:sldId id="272" r:id="rId29"/>
    <p:sldId id="283" r:id="rId30"/>
    <p:sldId id="284" r:id="rId31"/>
    <p:sldId id="285" r:id="rId32"/>
    <p:sldId id="286" r:id="rId33"/>
    <p:sldId id="287" r:id="rId34"/>
    <p:sldId id="288" r:id="rId35"/>
    <p:sldId id="289" r:id="rId36"/>
    <p:sldId id="290" r:id="rId37"/>
    <p:sldId id="291" r:id="rId38"/>
    <p:sldId id="322" r:id="rId39"/>
    <p:sldId id="323" r:id="rId40"/>
    <p:sldId id="324" r:id="rId41"/>
    <p:sldId id="325" r:id="rId42"/>
    <p:sldId id="326" r:id="rId43"/>
    <p:sldId id="327" r:id="rId44"/>
    <p:sldId id="337" r:id="rId45"/>
    <p:sldId id="328" r:id="rId46"/>
    <p:sldId id="338" r:id="rId47"/>
    <p:sldId id="329" r:id="rId48"/>
    <p:sldId id="339" r:id="rId49"/>
    <p:sldId id="330" r:id="rId50"/>
    <p:sldId id="331" r:id="rId51"/>
    <p:sldId id="332" r:id="rId52"/>
    <p:sldId id="333" r:id="rId53"/>
    <p:sldId id="334" r:id="rId54"/>
    <p:sldId id="335" r:id="rId55"/>
    <p:sldId id="336" r:id="rId56"/>
    <p:sldId id="292" r:id="rId57"/>
    <p:sldId id="299" r:id="rId58"/>
    <p:sldId id="318" r:id="rId59"/>
    <p:sldId id="319" r:id="rId60"/>
    <p:sldId id="321" r:id="rId61"/>
    <p:sldId id="280" r:id="rId62"/>
    <p:sldId id="297" r:id="rId63"/>
    <p:sldId id="300" r:id="rId64"/>
    <p:sldId id="301" r:id="rId65"/>
    <p:sldId id="293" r:id="rId66"/>
    <p:sldId id="294" r:id="rId67"/>
    <p:sldId id="295" r:id="rId68"/>
    <p:sldId id="307" r:id="rId69"/>
    <p:sldId id="296" r:id="rId70"/>
    <p:sldId id="298" r:id="rId71"/>
    <p:sldId id="302" r:id="rId72"/>
    <p:sldId id="303" r:id="rId73"/>
    <p:sldId id="304" r:id="rId74"/>
    <p:sldId id="305"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a:srgbClr val="A9D18E"/>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19F7-A451-4A72-A8D3-C48BA40867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0E2DC-7902-41F8-A6BC-DA4DB9EB9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4DCCF0-2C9A-4D4B-AA32-D95818C82EA9}"/>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86E5707E-801F-4AE6-83F7-163C02F40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7182F-0803-49CD-BCD4-D04F4460AD2B}"/>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7279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67A2-487A-4A00-90A5-D7C9B0FEDE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E57E9-0566-401B-B54B-C76A853154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4F088-3A13-433E-871C-EAD3058BDD85}"/>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0D8DED34-8C08-40CA-9B63-92C9F5619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51CCF9-F75F-4521-8333-263F442F8EB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91936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18D9C-0035-4135-851F-0FD19FDFE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ADF70-B480-4D00-8644-0914EBF3E0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F4827-7E8F-441B-8699-AF9031010EBA}"/>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341223AD-EC5A-45F0-8DC0-5D3157216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DE9E6-5E8B-4A57-B5E8-E66F3810680A}"/>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811936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6AF0-9F30-41FC-B70C-5FB4031A57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B9AD2-A506-4CFC-828F-CB644273ED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C0B9-138B-441A-A2A1-C8F4C8CB3EDC}"/>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78D047CF-E9A8-42C6-8F84-B03449066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4F97-BA00-4334-A9BC-E523EFE0A8FC}"/>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3113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23A1-C63A-4525-A6D5-A577B7818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644AA9-D341-4271-9A00-24E90B1C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A21E1F-1189-4041-8E80-57BC578A625F}"/>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1A4784DE-E5EA-4270-BDB9-141D24E32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3929-D5A1-4621-B48F-CA54A6E7D64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75549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B56-174D-492C-B0BC-29AED491D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4FB53-D693-4112-82DC-79FB3426C4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8C06E-9279-42D9-A69E-1EE74E0B04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4D99D-E169-4054-8FC1-928041BA2B45}"/>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6" name="Footer Placeholder 5">
            <a:extLst>
              <a:ext uri="{FF2B5EF4-FFF2-40B4-BE49-F238E27FC236}">
                <a16:creationId xmlns:a16="http://schemas.microsoft.com/office/drawing/2014/main" id="{7C27761A-8081-4C1F-B401-1316CAF17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17169F-E91F-4B0C-8AF7-343059E516D1}"/>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156241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702-F248-472E-897B-EE8BC7472A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B95508-E8A5-4162-A89B-C392FC4E8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007619-05B3-49E4-9158-B2259BD31A5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9BFE2-76EA-4F51-A39A-C72CE69A8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8E5094-C4CA-4D36-A2E5-88333F1543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482095-CC5A-4E6F-81D7-70B9AA97BD2C}"/>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8" name="Footer Placeholder 7">
            <a:extLst>
              <a:ext uri="{FF2B5EF4-FFF2-40B4-BE49-F238E27FC236}">
                <a16:creationId xmlns:a16="http://schemas.microsoft.com/office/drawing/2014/main" id="{D4C7A78F-6B15-4FAA-B973-CA27D34D80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52D527-6BDC-446F-9C3A-66F02A1F6D5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24984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8D6-8747-4CC3-8BC0-A6F6187B29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42913B-5BA1-45AE-8699-ECCDF3FB0B34}"/>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4" name="Footer Placeholder 3">
            <a:extLst>
              <a:ext uri="{FF2B5EF4-FFF2-40B4-BE49-F238E27FC236}">
                <a16:creationId xmlns:a16="http://schemas.microsoft.com/office/drawing/2014/main" id="{654075C1-4925-449A-9537-78B1143F80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C0F7A-E2F4-4CC3-B949-8D22A4D1A987}"/>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443073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0FC8C8-7C8F-4721-984D-C1801ED9E94A}"/>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3" name="Footer Placeholder 2">
            <a:extLst>
              <a:ext uri="{FF2B5EF4-FFF2-40B4-BE49-F238E27FC236}">
                <a16:creationId xmlns:a16="http://schemas.microsoft.com/office/drawing/2014/main" id="{F9CF8A61-3E4A-4310-BD55-2D2904102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130603-868A-40D8-A689-C872B851D588}"/>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236210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474C-0866-4994-A18F-784287867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A15420-06DE-40D7-AE9A-8232A0BAD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37322-FEC0-4CFE-9E5C-4BFC71F6D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042D03-9B8E-45D4-A3F8-13BEDDF14C43}"/>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6" name="Footer Placeholder 5">
            <a:extLst>
              <a:ext uri="{FF2B5EF4-FFF2-40B4-BE49-F238E27FC236}">
                <a16:creationId xmlns:a16="http://schemas.microsoft.com/office/drawing/2014/main" id="{F3E5C0D4-D4C7-48C0-8182-C948B84DC5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60636-0633-4C9B-847C-6F1548044334}"/>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61440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B9B1-9842-451B-A91B-1F4330924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218BE5-7670-4415-9FB9-EB016A681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0B9F66-F2DC-4CED-A137-4B27D5876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A600B2-6459-466A-8859-45A0D52EDEB0}"/>
              </a:ext>
            </a:extLst>
          </p:cNvPr>
          <p:cNvSpPr>
            <a:spLocks noGrp="1"/>
          </p:cNvSpPr>
          <p:nvPr>
            <p:ph type="dt" sz="half" idx="10"/>
          </p:nvPr>
        </p:nvSpPr>
        <p:spPr/>
        <p:txBody>
          <a:bodyPr/>
          <a:lstStyle/>
          <a:p>
            <a:fld id="{D3980B6F-F450-4063-8C4F-2C4AFE5FFD28}" type="datetimeFigureOut">
              <a:rPr lang="en-US" smtClean="0"/>
              <a:t>4/14/2018</a:t>
            </a:fld>
            <a:endParaRPr lang="en-US"/>
          </a:p>
        </p:txBody>
      </p:sp>
      <p:sp>
        <p:nvSpPr>
          <p:cNvPr id="6" name="Footer Placeholder 5">
            <a:extLst>
              <a:ext uri="{FF2B5EF4-FFF2-40B4-BE49-F238E27FC236}">
                <a16:creationId xmlns:a16="http://schemas.microsoft.com/office/drawing/2014/main" id="{6A53EDE0-B9C9-43BA-B4E9-8656A56AA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31E86-DA35-412D-B8F7-5178066365AF}"/>
              </a:ext>
            </a:extLst>
          </p:cNvPr>
          <p:cNvSpPr>
            <a:spLocks noGrp="1"/>
          </p:cNvSpPr>
          <p:nvPr>
            <p:ph type="sldNum" sz="quarter" idx="12"/>
          </p:nvPr>
        </p:nvSpPr>
        <p:spPr/>
        <p:txBody>
          <a:bodyPr/>
          <a:lstStyle/>
          <a:p>
            <a:fld id="{036C3934-BC03-497C-A520-2F514379E4A6}" type="slidenum">
              <a:rPr lang="en-US" smtClean="0"/>
              <a:t>‹#›</a:t>
            </a:fld>
            <a:endParaRPr lang="en-US"/>
          </a:p>
        </p:txBody>
      </p:sp>
    </p:spTree>
    <p:extLst>
      <p:ext uri="{BB962C8B-B14F-4D97-AF65-F5344CB8AC3E}">
        <p14:creationId xmlns:p14="http://schemas.microsoft.com/office/powerpoint/2010/main" val="3172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97708-5D27-4797-A6B1-8B5B157AF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E363B3-BB8B-4DB3-88A5-E2B0FFE9C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5A2E-06CE-4C78-B9D3-DC645B6B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80B6F-F450-4063-8C4F-2C4AFE5FFD28}" type="datetimeFigureOut">
              <a:rPr lang="en-US" smtClean="0"/>
              <a:t>4/14/2018</a:t>
            </a:fld>
            <a:endParaRPr lang="en-US"/>
          </a:p>
        </p:txBody>
      </p:sp>
      <p:sp>
        <p:nvSpPr>
          <p:cNvPr id="5" name="Footer Placeholder 4">
            <a:extLst>
              <a:ext uri="{FF2B5EF4-FFF2-40B4-BE49-F238E27FC236}">
                <a16:creationId xmlns:a16="http://schemas.microsoft.com/office/drawing/2014/main" id="{4C713B07-E1E7-4248-B579-87E43189B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8F792-4D7C-4092-A4D9-6B3695F86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C3934-BC03-497C-A520-2F514379E4A6}" type="slidenum">
              <a:rPr lang="en-US" smtClean="0"/>
              <a:t>‹#›</a:t>
            </a:fld>
            <a:endParaRPr lang="en-US"/>
          </a:p>
        </p:txBody>
      </p:sp>
    </p:spTree>
    <p:extLst>
      <p:ext uri="{BB962C8B-B14F-4D97-AF65-F5344CB8AC3E}">
        <p14:creationId xmlns:p14="http://schemas.microsoft.com/office/powerpoint/2010/main" val="66094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B563A-5FF1-44A5-9D87-B5EA216DCD72}"/>
              </a:ext>
            </a:extLst>
          </p:cNvPr>
          <p:cNvSpPr txBox="1"/>
          <p:nvPr/>
        </p:nvSpPr>
        <p:spPr>
          <a:xfrm>
            <a:off x="2845904" y="2644170"/>
            <a:ext cx="6500192" cy="2677656"/>
          </a:xfrm>
          <a:prstGeom prst="rect">
            <a:avLst/>
          </a:prstGeom>
          <a:noFill/>
        </p:spPr>
        <p:txBody>
          <a:bodyPr wrap="square" rtlCol="0">
            <a:spAutoFit/>
          </a:bodyPr>
          <a:lstStyle/>
          <a:p>
            <a:pPr algn="ctr"/>
            <a:r>
              <a:rPr lang="en-US" sz="3200" dirty="0"/>
              <a:t>An Answer Set Programming based Approach To Representing and Querying Textual Knowledge</a:t>
            </a:r>
          </a:p>
          <a:p>
            <a:pPr algn="ctr"/>
            <a:endParaRPr lang="en-US" sz="2400" dirty="0"/>
          </a:p>
          <a:p>
            <a:pPr algn="ctr"/>
            <a:r>
              <a:rPr lang="en-US" sz="2400" dirty="0"/>
              <a:t>By</a:t>
            </a:r>
          </a:p>
          <a:p>
            <a:pPr algn="ctr"/>
            <a:r>
              <a:rPr lang="en-US" sz="2400" dirty="0"/>
              <a:t>Dhruva Pendharkar</a:t>
            </a:r>
          </a:p>
        </p:txBody>
      </p:sp>
    </p:spTree>
    <p:extLst>
      <p:ext uri="{BB962C8B-B14F-4D97-AF65-F5344CB8AC3E}">
        <p14:creationId xmlns:p14="http://schemas.microsoft.com/office/powerpoint/2010/main" val="2354824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2823126" y="2505669"/>
            <a:ext cx="6545746" cy="923330"/>
          </a:xfrm>
          <a:prstGeom prst="rect">
            <a:avLst/>
          </a:prstGeom>
          <a:noFill/>
        </p:spPr>
        <p:txBody>
          <a:bodyPr wrap="square" rtlCol="0">
            <a:spAutoFit/>
          </a:bodyPr>
          <a:lstStyle/>
          <a:p>
            <a:pPr algn="ctr"/>
            <a:r>
              <a:rPr lang="en-US" sz="5400" dirty="0">
                <a:ln w="0"/>
              </a:rPr>
              <a:t>System Architecture</a:t>
            </a:r>
          </a:p>
        </p:txBody>
      </p:sp>
      <p:sp>
        <p:nvSpPr>
          <p:cNvPr id="4" name="TextBox 3">
            <a:extLst>
              <a:ext uri="{FF2B5EF4-FFF2-40B4-BE49-F238E27FC236}">
                <a16:creationId xmlns:a16="http://schemas.microsoft.com/office/drawing/2014/main" id="{B14FD700-3C32-4235-952A-592B95B5138E}"/>
              </a:ext>
            </a:extLst>
          </p:cNvPr>
          <p:cNvSpPr txBox="1"/>
          <p:nvPr/>
        </p:nvSpPr>
        <p:spPr>
          <a:xfrm>
            <a:off x="4240694" y="3438937"/>
            <a:ext cx="3710610" cy="461665"/>
          </a:xfrm>
          <a:prstGeom prst="rect">
            <a:avLst/>
          </a:prstGeom>
          <a:noFill/>
        </p:spPr>
        <p:txBody>
          <a:bodyPr wrap="square" rtlCol="0">
            <a:spAutoFit/>
          </a:bodyPr>
          <a:lstStyle/>
          <a:p>
            <a:r>
              <a:rPr lang="en-US" sz="2400" dirty="0"/>
              <a:t>What makes up the system?</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537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57569" y="332816"/>
            <a:ext cx="5184065" cy="646331"/>
          </a:xfrm>
          <a:prstGeom prst="rect">
            <a:avLst/>
          </a:prstGeom>
          <a:noFill/>
        </p:spPr>
        <p:txBody>
          <a:bodyPr wrap="square" rtlCol="0">
            <a:spAutoFit/>
          </a:bodyPr>
          <a:lstStyle/>
          <a:p>
            <a:r>
              <a:rPr lang="en-US" sz="3600" dirty="0">
                <a:solidFill>
                  <a:schemeClr val="bg1"/>
                </a:solidFill>
              </a:rPr>
              <a:t>Components of the System</a:t>
            </a:r>
          </a:p>
        </p:txBody>
      </p:sp>
      <p:pic>
        <p:nvPicPr>
          <p:cNvPr id="4" name="Picture 3">
            <a:extLst>
              <a:ext uri="{FF2B5EF4-FFF2-40B4-BE49-F238E27FC236}">
                <a16:creationId xmlns:a16="http://schemas.microsoft.com/office/drawing/2014/main" id="{013C1EDB-FD6B-429A-811C-1A13A0EA34C3}"/>
              </a:ext>
            </a:extLst>
          </p:cNvPr>
          <p:cNvPicPr/>
          <p:nvPr/>
        </p:nvPicPr>
        <p:blipFill>
          <a:blip r:embed="rId2"/>
          <a:stretch>
            <a:fillRect/>
          </a:stretch>
        </p:blipFill>
        <p:spPr>
          <a:xfrm>
            <a:off x="5043503" y="1621973"/>
            <a:ext cx="6191634" cy="4510985"/>
          </a:xfrm>
          <a:prstGeom prst="rect">
            <a:avLst/>
          </a:prstGeom>
        </p:spPr>
      </p:pic>
      <p:sp>
        <p:nvSpPr>
          <p:cNvPr id="6" name="TextBox 5">
            <a:extLst>
              <a:ext uri="{FF2B5EF4-FFF2-40B4-BE49-F238E27FC236}">
                <a16:creationId xmlns:a16="http://schemas.microsoft.com/office/drawing/2014/main" id="{59FE8FCA-F589-4F34-A595-1D9A02B32084}"/>
              </a:ext>
            </a:extLst>
          </p:cNvPr>
          <p:cNvSpPr txBox="1"/>
          <p:nvPr/>
        </p:nvSpPr>
        <p:spPr>
          <a:xfrm>
            <a:off x="477078" y="1984640"/>
            <a:ext cx="3575602" cy="3416320"/>
          </a:xfrm>
          <a:prstGeom prst="rect">
            <a:avLst/>
          </a:prstGeom>
          <a:noFill/>
        </p:spPr>
        <p:txBody>
          <a:bodyPr wrap="square" rtlCol="0">
            <a:spAutoFit/>
          </a:bodyPr>
          <a:lstStyle/>
          <a:p>
            <a:endParaRPr lang="en-US" sz="2400" dirty="0"/>
          </a:p>
          <a:p>
            <a:pPr marL="514350" indent="-514350">
              <a:buAutoNum type="alphaLcPeriod"/>
            </a:pPr>
            <a:r>
              <a:rPr lang="en-US" sz="2400" dirty="0"/>
              <a:t>Common Resources Framework</a:t>
            </a:r>
          </a:p>
          <a:p>
            <a:pPr marL="514350" indent="-514350">
              <a:buAutoNum type="alphaLcPeriod"/>
            </a:pPr>
            <a:endParaRPr lang="en-US" sz="2400" dirty="0"/>
          </a:p>
          <a:p>
            <a:pPr marL="514350" indent="-514350">
              <a:buAutoNum type="alphaLcPeriod"/>
            </a:pPr>
            <a:r>
              <a:rPr lang="en-US" sz="2400" dirty="0"/>
              <a:t>Knowledge Generation System</a:t>
            </a:r>
          </a:p>
          <a:p>
            <a:pPr marL="514350" indent="-514350">
              <a:buAutoNum type="alphaLcPeriod"/>
            </a:pPr>
            <a:endParaRPr lang="en-US" sz="2400" dirty="0"/>
          </a:p>
          <a:p>
            <a:pPr marL="514350" indent="-514350">
              <a:buAutoNum type="alphaLcPeriod"/>
            </a:pPr>
            <a:r>
              <a:rPr lang="en-US" sz="2400" dirty="0"/>
              <a:t>Query Generation System</a:t>
            </a:r>
          </a:p>
        </p:txBody>
      </p:sp>
      <p:sp>
        <p:nvSpPr>
          <p:cNvPr id="2" name="TextBox 1">
            <a:extLst>
              <a:ext uri="{FF2B5EF4-FFF2-40B4-BE49-F238E27FC236}">
                <a16:creationId xmlns:a16="http://schemas.microsoft.com/office/drawing/2014/main" id="{B63B7689-378F-499D-A867-CF525986DFE7}"/>
              </a:ext>
            </a:extLst>
          </p:cNvPr>
          <p:cNvSpPr txBox="1"/>
          <p:nvPr/>
        </p:nvSpPr>
        <p:spPr>
          <a:xfrm>
            <a:off x="7470085" y="6340518"/>
            <a:ext cx="1338470" cy="369332"/>
          </a:xfrm>
          <a:prstGeom prst="rect">
            <a:avLst/>
          </a:prstGeom>
          <a:noFill/>
        </p:spPr>
        <p:txBody>
          <a:bodyPr wrap="square" rtlCol="0">
            <a:spAutoFit/>
          </a:bodyPr>
          <a:lstStyle/>
          <a:p>
            <a:r>
              <a:rPr lang="en-US" dirty="0"/>
              <a:t>Architecture</a:t>
            </a:r>
          </a:p>
        </p:txBody>
      </p:sp>
      <p:cxnSp>
        <p:nvCxnSpPr>
          <p:cNvPr id="8" name="Straight Connector 7">
            <a:extLst>
              <a:ext uri="{FF2B5EF4-FFF2-40B4-BE49-F238E27FC236}">
                <a16:creationId xmlns:a16="http://schemas.microsoft.com/office/drawing/2014/main" id="{1F1864CC-B723-4D0C-B88A-91EBDF033A2A}"/>
              </a:ext>
            </a:extLst>
          </p:cNvPr>
          <p:cNvCxnSpPr>
            <a:cxnSpLocks/>
          </p:cNvCxnSpPr>
          <p:nvPr/>
        </p:nvCxnSpPr>
        <p:spPr>
          <a:xfrm>
            <a:off x="4614203"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864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80671" y="332816"/>
            <a:ext cx="6430657" cy="646331"/>
          </a:xfrm>
          <a:prstGeom prst="rect">
            <a:avLst/>
          </a:prstGeom>
          <a:noFill/>
        </p:spPr>
        <p:txBody>
          <a:bodyPr wrap="square" rtlCol="0">
            <a:spAutoFit/>
          </a:bodyPr>
          <a:lstStyle/>
          <a:p>
            <a:r>
              <a:rPr lang="en-US" sz="3600" dirty="0">
                <a:solidFill>
                  <a:schemeClr val="bg1"/>
                </a:solidFill>
              </a:rPr>
              <a:t>Common Resources Framework</a:t>
            </a:r>
          </a:p>
        </p:txBody>
      </p:sp>
      <p:pic>
        <p:nvPicPr>
          <p:cNvPr id="7" name="Picture 6">
            <a:extLst>
              <a:ext uri="{FF2B5EF4-FFF2-40B4-BE49-F238E27FC236}">
                <a16:creationId xmlns:a16="http://schemas.microsoft.com/office/drawing/2014/main" id="{E9CF035C-2DAD-4E10-81B7-B17A04B97F80}"/>
              </a:ext>
            </a:extLst>
          </p:cNvPr>
          <p:cNvPicPr/>
          <p:nvPr/>
        </p:nvPicPr>
        <p:blipFill>
          <a:blip r:embed="rId2"/>
          <a:stretch>
            <a:fillRect/>
          </a:stretch>
        </p:blipFill>
        <p:spPr>
          <a:xfrm>
            <a:off x="5284259" y="1984640"/>
            <a:ext cx="6430663" cy="3872157"/>
          </a:xfrm>
          <a:prstGeom prst="rect">
            <a:avLst/>
          </a:prstGeom>
        </p:spPr>
      </p:pic>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86263" y="1913268"/>
            <a:ext cx="4305929" cy="1323439"/>
          </a:xfrm>
          <a:prstGeom prst="rect">
            <a:avLst/>
          </a:prstGeom>
          <a:noFill/>
        </p:spPr>
        <p:txBody>
          <a:bodyPr wrap="square" rtlCol="0">
            <a:spAutoFit/>
          </a:bodyPr>
          <a:lstStyle/>
          <a:p>
            <a:r>
              <a:rPr lang="en-US" sz="2000" b="1" i="1" dirty="0"/>
              <a:t>Text Preprocessing Module</a:t>
            </a:r>
          </a:p>
          <a:p>
            <a:pPr marL="285750" indent="-285750">
              <a:buFontTx/>
              <a:buChar char="-"/>
            </a:pPr>
            <a:r>
              <a:rPr lang="en-US" sz="2000" dirty="0"/>
              <a:t>Handles compound nouns</a:t>
            </a:r>
          </a:p>
          <a:p>
            <a:pPr marL="285750" indent="-285750">
              <a:buFontTx/>
              <a:buChar char="-"/>
            </a:pPr>
            <a:r>
              <a:rPr lang="en-US" sz="2000" dirty="0"/>
              <a:t>Assumes co-reference resolution.</a:t>
            </a:r>
          </a:p>
          <a:p>
            <a:pPr marL="285750" indent="-285750">
              <a:buFontTx/>
              <a:buChar char="-"/>
            </a:pPr>
            <a:r>
              <a:rPr lang="en-US" sz="2000" dirty="0"/>
              <a:t>Corrects mis-tagged entities</a:t>
            </a:r>
          </a:p>
        </p:txBody>
      </p:sp>
      <p:sp>
        <p:nvSpPr>
          <p:cNvPr id="10" name="TextBox 9">
            <a:extLst>
              <a:ext uri="{FF2B5EF4-FFF2-40B4-BE49-F238E27FC236}">
                <a16:creationId xmlns:a16="http://schemas.microsoft.com/office/drawing/2014/main" id="{747E1774-757F-48E8-906A-A1570ABA6307}"/>
              </a:ext>
            </a:extLst>
          </p:cNvPr>
          <p:cNvSpPr txBox="1"/>
          <p:nvPr/>
        </p:nvSpPr>
        <p:spPr>
          <a:xfrm>
            <a:off x="486263" y="3284868"/>
            <a:ext cx="4305929" cy="1323439"/>
          </a:xfrm>
          <a:prstGeom prst="rect">
            <a:avLst/>
          </a:prstGeom>
          <a:noFill/>
        </p:spPr>
        <p:txBody>
          <a:bodyPr wrap="square" rtlCol="0">
            <a:spAutoFit/>
          </a:bodyPr>
          <a:lstStyle/>
          <a:p>
            <a:r>
              <a:rPr lang="en-US" sz="2000" b="1" i="1" dirty="0"/>
              <a:t>Stanford Core NLP Tools</a:t>
            </a:r>
          </a:p>
          <a:p>
            <a:pPr marL="285750" indent="-285750">
              <a:buFontTx/>
              <a:buChar char="-"/>
            </a:pPr>
            <a:r>
              <a:rPr lang="en-US" sz="2000" dirty="0"/>
              <a:t>Analyze and understand text</a:t>
            </a:r>
          </a:p>
          <a:p>
            <a:pPr marL="285750" indent="-285750">
              <a:buFontTx/>
              <a:buChar char="-"/>
            </a:pPr>
            <a:r>
              <a:rPr lang="en-US" sz="2000" dirty="0"/>
              <a:t>Pipelining of sub-tools</a:t>
            </a:r>
          </a:p>
          <a:p>
            <a:pPr marL="285750" indent="-285750">
              <a:buFontTx/>
              <a:buChar char="-"/>
            </a:pPr>
            <a:r>
              <a:rPr lang="en-US" sz="2000" dirty="0"/>
              <a:t>Stanford-Core-NLP v3.9.1</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86263" y="4656468"/>
            <a:ext cx="4305929" cy="1323439"/>
          </a:xfrm>
          <a:prstGeom prst="rect">
            <a:avLst/>
          </a:prstGeom>
          <a:noFill/>
        </p:spPr>
        <p:txBody>
          <a:bodyPr wrap="square" rtlCol="0">
            <a:spAutoFit/>
          </a:bodyPr>
          <a:lstStyle/>
          <a:p>
            <a:r>
              <a:rPr lang="en-US" sz="2000" b="1" i="1" dirty="0"/>
              <a:t>WordNet API</a:t>
            </a:r>
          </a:p>
          <a:p>
            <a:pPr marL="285750" indent="-285750">
              <a:buFontTx/>
              <a:buChar char="-"/>
            </a:pPr>
            <a:r>
              <a:rPr lang="en-US" sz="2000" dirty="0"/>
              <a:t>Lexical DB for English</a:t>
            </a:r>
          </a:p>
          <a:p>
            <a:pPr marL="285750" indent="-285750">
              <a:buFontTx/>
              <a:buChar char="-"/>
            </a:pPr>
            <a:r>
              <a:rPr lang="en-US" sz="2000" dirty="0"/>
              <a:t>Extracts semantic relations</a:t>
            </a:r>
          </a:p>
          <a:p>
            <a:pPr marL="285750" indent="-285750">
              <a:buFontTx/>
              <a:buChar char="-"/>
            </a:pPr>
            <a:r>
              <a:rPr lang="en-US" sz="2000" dirty="0"/>
              <a:t>Java WordNet Interface (JWI)</a:t>
            </a:r>
          </a:p>
        </p:txBody>
      </p:sp>
    </p:spTree>
    <p:extLst>
      <p:ext uri="{BB962C8B-B14F-4D97-AF65-F5344CB8AC3E}">
        <p14:creationId xmlns:p14="http://schemas.microsoft.com/office/powerpoint/2010/main" val="203058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060018" y="334328"/>
            <a:ext cx="6071963" cy="646331"/>
          </a:xfrm>
          <a:prstGeom prst="rect">
            <a:avLst/>
          </a:prstGeom>
          <a:noFill/>
        </p:spPr>
        <p:txBody>
          <a:bodyPr wrap="square" rtlCol="0">
            <a:spAutoFit/>
          </a:bodyPr>
          <a:lstStyle/>
          <a:p>
            <a:r>
              <a:rPr lang="en-US" sz="3600" dirty="0">
                <a:solidFill>
                  <a:schemeClr val="bg1"/>
                </a:solidFill>
              </a:rPr>
              <a:t>Knowledge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536558" y="1827843"/>
            <a:ext cx="4305929" cy="1323439"/>
          </a:xfrm>
          <a:prstGeom prst="rect">
            <a:avLst/>
          </a:prstGeom>
          <a:noFill/>
        </p:spPr>
        <p:txBody>
          <a:bodyPr wrap="square" rtlCol="0">
            <a:spAutoFit/>
          </a:bodyPr>
          <a:lstStyle/>
          <a:p>
            <a:r>
              <a:rPr lang="en-US" sz="2000" b="1" i="1" dirty="0"/>
              <a:t>Knowledge Extraction from text</a:t>
            </a:r>
          </a:p>
          <a:p>
            <a:pPr marL="285750" indent="-285750">
              <a:buFontTx/>
              <a:buChar char="-"/>
            </a:pPr>
            <a:r>
              <a:rPr lang="en-US" sz="2000" dirty="0"/>
              <a:t>Generates facts and rules</a:t>
            </a:r>
          </a:p>
          <a:p>
            <a:pPr marL="285750" indent="-285750">
              <a:buFontTx/>
              <a:buChar char="-"/>
            </a:pPr>
            <a:r>
              <a:rPr lang="en-US" sz="2000" dirty="0"/>
              <a:t>Works on preprocessed text</a:t>
            </a:r>
          </a:p>
          <a:p>
            <a:pPr marL="285750" indent="-285750">
              <a:buFontTx/>
              <a:buChar char="-"/>
            </a:pPr>
            <a:r>
              <a:rPr lang="en-US" sz="2000" dirty="0"/>
              <a:t>Uses dependency parser</a:t>
            </a:r>
          </a:p>
        </p:txBody>
      </p:sp>
      <p:sp>
        <p:nvSpPr>
          <p:cNvPr id="10" name="TextBox 9">
            <a:extLst>
              <a:ext uri="{FF2B5EF4-FFF2-40B4-BE49-F238E27FC236}">
                <a16:creationId xmlns:a16="http://schemas.microsoft.com/office/drawing/2014/main" id="{747E1774-757F-48E8-906A-A1570ABA6307}"/>
              </a:ext>
            </a:extLst>
          </p:cNvPr>
          <p:cNvSpPr txBox="1"/>
          <p:nvPr/>
        </p:nvSpPr>
        <p:spPr>
          <a:xfrm>
            <a:off x="536558" y="3199443"/>
            <a:ext cx="4305929" cy="1323439"/>
          </a:xfrm>
          <a:prstGeom prst="rect">
            <a:avLst/>
          </a:prstGeom>
          <a:noFill/>
        </p:spPr>
        <p:txBody>
          <a:bodyPr wrap="square" rtlCol="0">
            <a:spAutoFit/>
          </a:bodyPr>
          <a:lstStyle/>
          <a:p>
            <a:r>
              <a:rPr lang="en-US" sz="2000" b="1" i="1" dirty="0"/>
              <a:t>WordNet Ontology Generator</a:t>
            </a:r>
          </a:p>
          <a:p>
            <a:pPr marL="285750" indent="-285750">
              <a:buFontTx/>
              <a:buChar char="-"/>
            </a:pPr>
            <a:r>
              <a:rPr lang="en-US" sz="2000" dirty="0"/>
              <a:t>Hypernym Rules</a:t>
            </a:r>
          </a:p>
          <a:p>
            <a:pPr marL="285750" indent="-285750">
              <a:buFontTx/>
              <a:buChar char="-"/>
            </a:pPr>
            <a:r>
              <a:rPr lang="en-US" sz="2000" dirty="0"/>
              <a:t>Disambiguation Rules</a:t>
            </a:r>
          </a:p>
          <a:p>
            <a:pPr marL="285750" indent="-285750">
              <a:buFontTx/>
              <a:buChar char="-"/>
            </a:pPr>
            <a:r>
              <a:rPr lang="en-US" sz="2000" dirty="0"/>
              <a:t>Uses default reasoning patterns</a:t>
            </a:r>
          </a:p>
        </p:txBody>
      </p:sp>
      <p:sp>
        <p:nvSpPr>
          <p:cNvPr id="11" name="TextBox 10">
            <a:extLst>
              <a:ext uri="{FF2B5EF4-FFF2-40B4-BE49-F238E27FC236}">
                <a16:creationId xmlns:a16="http://schemas.microsoft.com/office/drawing/2014/main" id="{0FFEDEF7-FA41-43D1-A9FE-CCC56D496F73}"/>
              </a:ext>
            </a:extLst>
          </p:cNvPr>
          <p:cNvSpPr txBox="1"/>
          <p:nvPr/>
        </p:nvSpPr>
        <p:spPr>
          <a:xfrm>
            <a:off x="536558" y="4571043"/>
            <a:ext cx="4305929" cy="1015663"/>
          </a:xfrm>
          <a:prstGeom prst="rect">
            <a:avLst/>
          </a:prstGeom>
          <a:noFill/>
        </p:spPr>
        <p:txBody>
          <a:bodyPr wrap="square" rtlCol="0">
            <a:spAutoFit/>
          </a:bodyPr>
          <a:lstStyle/>
          <a:p>
            <a:r>
              <a:rPr lang="en-US" sz="2000" b="1" i="1" dirty="0"/>
              <a:t>Default Knowledge Base</a:t>
            </a:r>
          </a:p>
          <a:p>
            <a:pPr marL="285750" indent="-285750">
              <a:buFontTx/>
              <a:buChar char="-"/>
            </a:pPr>
            <a:r>
              <a:rPr lang="en-US" sz="2000" dirty="0"/>
              <a:t>Hand generated rules</a:t>
            </a:r>
          </a:p>
          <a:p>
            <a:pPr marL="285750" indent="-285750">
              <a:buFontTx/>
              <a:buChar char="-"/>
            </a:pPr>
            <a:r>
              <a:rPr lang="en-US" sz="2000" dirty="0"/>
              <a:t>Encodes implicit information</a:t>
            </a:r>
          </a:p>
        </p:txBody>
      </p:sp>
      <p:pic>
        <p:nvPicPr>
          <p:cNvPr id="12" name="Picture 11">
            <a:extLst>
              <a:ext uri="{FF2B5EF4-FFF2-40B4-BE49-F238E27FC236}">
                <a16:creationId xmlns:a16="http://schemas.microsoft.com/office/drawing/2014/main" id="{FD5F8BA1-5A2F-471D-8559-E0037E1DA1F8}"/>
              </a:ext>
            </a:extLst>
          </p:cNvPr>
          <p:cNvPicPr/>
          <p:nvPr/>
        </p:nvPicPr>
        <p:blipFill>
          <a:blip r:embed="rId2"/>
          <a:stretch>
            <a:fillRect/>
          </a:stretch>
        </p:blipFill>
        <p:spPr>
          <a:xfrm>
            <a:off x="5547778" y="1487726"/>
            <a:ext cx="6194678" cy="5037458"/>
          </a:xfrm>
          <a:prstGeom prst="rect">
            <a:avLst/>
          </a:prstGeom>
        </p:spPr>
      </p:pic>
    </p:spTree>
    <p:extLst>
      <p:ext uri="{BB962C8B-B14F-4D97-AF65-F5344CB8AC3E}">
        <p14:creationId xmlns:p14="http://schemas.microsoft.com/office/powerpoint/2010/main" val="95028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31044" y="332816"/>
            <a:ext cx="5223837" cy="646331"/>
          </a:xfrm>
          <a:prstGeom prst="rect">
            <a:avLst/>
          </a:prstGeom>
          <a:noFill/>
        </p:spPr>
        <p:txBody>
          <a:bodyPr wrap="square" rtlCol="0">
            <a:spAutoFit/>
          </a:bodyPr>
          <a:lstStyle/>
          <a:p>
            <a:r>
              <a:rPr lang="en-US" sz="3600" dirty="0">
                <a:solidFill>
                  <a:schemeClr val="bg1"/>
                </a:solidFill>
              </a:rPr>
              <a:t>Query Generation System</a:t>
            </a:r>
          </a:p>
        </p:txBody>
      </p:sp>
      <p:cxnSp>
        <p:nvCxnSpPr>
          <p:cNvPr id="8" name="Straight Connector 7">
            <a:extLst>
              <a:ext uri="{FF2B5EF4-FFF2-40B4-BE49-F238E27FC236}">
                <a16:creationId xmlns:a16="http://schemas.microsoft.com/office/drawing/2014/main" id="{F9562002-9FAB-4C34-8754-7D49573B7823}"/>
              </a:ext>
            </a:extLst>
          </p:cNvPr>
          <p:cNvCxnSpPr>
            <a:cxnSpLocks/>
          </p:cNvCxnSpPr>
          <p:nvPr/>
        </p:nvCxnSpPr>
        <p:spPr>
          <a:xfrm>
            <a:off x="5242056" y="1311965"/>
            <a:ext cx="0" cy="5546035"/>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1AAEF5A-D010-47B9-9F9F-717487DDCC8F}"/>
              </a:ext>
            </a:extLst>
          </p:cNvPr>
          <p:cNvSpPr txBox="1"/>
          <p:nvPr/>
        </p:nvSpPr>
        <p:spPr>
          <a:xfrm>
            <a:off x="468064" y="1863161"/>
            <a:ext cx="4305929" cy="1631216"/>
          </a:xfrm>
          <a:prstGeom prst="rect">
            <a:avLst/>
          </a:prstGeom>
          <a:noFill/>
        </p:spPr>
        <p:txBody>
          <a:bodyPr wrap="square" rtlCol="0">
            <a:spAutoFit/>
          </a:bodyPr>
          <a:lstStyle/>
          <a:p>
            <a:r>
              <a:rPr lang="en-US" sz="2000" b="1" i="1" dirty="0"/>
              <a:t>Question Understanding</a:t>
            </a:r>
          </a:p>
          <a:p>
            <a:pPr marL="285750" indent="-285750">
              <a:buFontTx/>
              <a:buChar char="-"/>
            </a:pPr>
            <a:r>
              <a:rPr lang="en-US" sz="2000" dirty="0"/>
              <a:t>Extracts information from natural language question</a:t>
            </a:r>
          </a:p>
          <a:p>
            <a:pPr marL="285750" indent="-285750">
              <a:buFontTx/>
              <a:buChar char="-"/>
            </a:pPr>
            <a:r>
              <a:rPr lang="en-US" sz="2000" dirty="0"/>
              <a:t>Understands question type </a:t>
            </a:r>
          </a:p>
          <a:p>
            <a:pPr marL="285750" indent="-285750">
              <a:buFontTx/>
              <a:buChar char="-"/>
            </a:pPr>
            <a:r>
              <a:rPr lang="en-US" sz="2000" dirty="0"/>
              <a:t>(Wh-question), focus of the question</a:t>
            </a:r>
          </a:p>
        </p:txBody>
      </p:sp>
      <p:sp>
        <p:nvSpPr>
          <p:cNvPr id="11" name="TextBox 10">
            <a:extLst>
              <a:ext uri="{FF2B5EF4-FFF2-40B4-BE49-F238E27FC236}">
                <a16:creationId xmlns:a16="http://schemas.microsoft.com/office/drawing/2014/main" id="{0FFEDEF7-FA41-43D1-A9FE-CCC56D496F73}"/>
              </a:ext>
            </a:extLst>
          </p:cNvPr>
          <p:cNvSpPr txBox="1"/>
          <p:nvPr/>
        </p:nvSpPr>
        <p:spPr>
          <a:xfrm>
            <a:off x="468064" y="3533536"/>
            <a:ext cx="4305929" cy="2554545"/>
          </a:xfrm>
          <a:prstGeom prst="rect">
            <a:avLst/>
          </a:prstGeom>
          <a:noFill/>
        </p:spPr>
        <p:txBody>
          <a:bodyPr wrap="square" rtlCol="0">
            <a:spAutoFit/>
          </a:bodyPr>
          <a:lstStyle/>
          <a:p>
            <a:r>
              <a:rPr lang="en-US" sz="2000" b="1" i="1" dirty="0"/>
              <a:t>Query Generation</a:t>
            </a:r>
          </a:p>
          <a:p>
            <a:pPr marL="285750" indent="-285750">
              <a:buFontTx/>
              <a:buChar char="-"/>
            </a:pPr>
            <a:r>
              <a:rPr lang="en-US" sz="2000" dirty="0"/>
              <a:t>Uses information from previous module</a:t>
            </a:r>
          </a:p>
          <a:p>
            <a:pPr marL="285750" indent="-285750">
              <a:buFontTx/>
              <a:buChar char="-"/>
            </a:pPr>
            <a:r>
              <a:rPr lang="en-US" sz="2000" dirty="0"/>
              <a:t>Generates a set of queries representing the input question</a:t>
            </a:r>
          </a:p>
          <a:p>
            <a:pPr marL="285750" indent="-285750">
              <a:buFontTx/>
              <a:buChar char="-"/>
            </a:pPr>
            <a:r>
              <a:rPr lang="en-US" sz="2000" dirty="0"/>
              <a:t>Relaxes constraints on the queries to generate less accurate queries to make the system robust.</a:t>
            </a:r>
          </a:p>
        </p:txBody>
      </p:sp>
      <p:pic>
        <p:nvPicPr>
          <p:cNvPr id="13" name="Picture 12">
            <a:extLst>
              <a:ext uri="{FF2B5EF4-FFF2-40B4-BE49-F238E27FC236}">
                <a16:creationId xmlns:a16="http://schemas.microsoft.com/office/drawing/2014/main" id="{F66D33C0-8C30-456E-AD95-F50644037639}"/>
              </a:ext>
            </a:extLst>
          </p:cNvPr>
          <p:cNvPicPr/>
          <p:nvPr/>
        </p:nvPicPr>
        <p:blipFill>
          <a:blip r:embed="rId2"/>
          <a:stretch>
            <a:fillRect/>
          </a:stretch>
        </p:blipFill>
        <p:spPr>
          <a:xfrm>
            <a:off x="5701106" y="1863161"/>
            <a:ext cx="5750572" cy="4507465"/>
          </a:xfrm>
          <a:prstGeom prst="rect">
            <a:avLst/>
          </a:prstGeom>
        </p:spPr>
      </p:pic>
    </p:spTree>
    <p:extLst>
      <p:ext uri="{BB962C8B-B14F-4D97-AF65-F5344CB8AC3E}">
        <p14:creationId xmlns:p14="http://schemas.microsoft.com/office/powerpoint/2010/main" val="74765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Software Development Approach</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How is it built?</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664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Test Driven Development</a:t>
            </a:r>
          </a:p>
        </p:txBody>
      </p:sp>
      <p:pic>
        <p:nvPicPr>
          <p:cNvPr id="10" name="Picture 9">
            <a:extLst>
              <a:ext uri="{FF2B5EF4-FFF2-40B4-BE49-F238E27FC236}">
                <a16:creationId xmlns:a16="http://schemas.microsoft.com/office/drawing/2014/main" id="{65E01FB6-72AF-431F-BA4B-8F487D445BCF}"/>
              </a:ext>
            </a:extLst>
          </p:cNvPr>
          <p:cNvPicPr/>
          <p:nvPr/>
        </p:nvPicPr>
        <p:blipFill>
          <a:blip r:embed="rId2"/>
          <a:stretch>
            <a:fillRect/>
          </a:stretch>
        </p:blipFill>
        <p:spPr>
          <a:xfrm>
            <a:off x="3518699" y="1616977"/>
            <a:ext cx="4661770" cy="4409319"/>
          </a:xfrm>
          <a:prstGeom prst="rect">
            <a:avLst/>
          </a:prstGeom>
        </p:spPr>
      </p:pic>
      <p:sp>
        <p:nvSpPr>
          <p:cNvPr id="12" name="TextBox 11">
            <a:extLst>
              <a:ext uri="{FF2B5EF4-FFF2-40B4-BE49-F238E27FC236}">
                <a16:creationId xmlns:a16="http://schemas.microsoft.com/office/drawing/2014/main" id="{C8B12FBB-6BE2-441D-A57B-C596FE060615}"/>
              </a:ext>
            </a:extLst>
          </p:cNvPr>
          <p:cNvSpPr txBox="1"/>
          <p:nvPr/>
        </p:nvSpPr>
        <p:spPr>
          <a:xfrm>
            <a:off x="4795410" y="6146642"/>
            <a:ext cx="2108347" cy="369332"/>
          </a:xfrm>
          <a:prstGeom prst="rect">
            <a:avLst/>
          </a:prstGeom>
          <a:noFill/>
        </p:spPr>
        <p:txBody>
          <a:bodyPr wrap="square" rtlCol="0">
            <a:spAutoFit/>
          </a:bodyPr>
          <a:lstStyle/>
          <a:p>
            <a:r>
              <a:rPr lang="en-US" dirty="0"/>
              <a:t>Development Cycle</a:t>
            </a:r>
          </a:p>
        </p:txBody>
      </p:sp>
    </p:spTree>
    <p:extLst>
      <p:ext uri="{BB962C8B-B14F-4D97-AF65-F5344CB8AC3E}">
        <p14:creationId xmlns:p14="http://schemas.microsoft.com/office/powerpoint/2010/main" val="1295811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Sample 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730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50376" y="1616977"/>
            <a:ext cx="11368584" cy="1569660"/>
          </a:xfrm>
          <a:prstGeom prst="rect">
            <a:avLst/>
          </a:prstGeom>
        </p:spPr>
        <p:txBody>
          <a:bodyPr wrap="square">
            <a:spAutoFit/>
          </a:bodyPr>
          <a:lstStyle/>
          <a:p>
            <a:pPr algn="just"/>
            <a:r>
              <a:rPr lang="en-US" sz="2400" i="1" dirty="0"/>
              <a:t>“Nikola Tesla (10 July 1856 – 7 January 1943) was a Serbian American inventor, electrical engineer, mechanical engineer, physicist, and futurist best known for Nikola Tesla's contributions to the design of the modern alternating current (AC) electricity supply system.”</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6" name="Rectangle 5">
            <a:extLst>
              <a:ext uri="{FF2B5EF4-FFF2-40B4-BE49-F238E27FC236}">
                <a16:creationId xmlns:a16="http://schemas.microsoft.com/office/drawing/2014/main" id="{AC4A6D83-D651-4100-8AC6-3E3EBA3D9E76}"/>
              </a:ext>
            </a:extLst>
          </p:cNvPr>
          <p:cNvSpPr/>
          <p:nvPr/>
        </p:nvSpPr>
        <p:spPr>
          <a:xfrm>
            <a:off x="9143999" y="3491649"/>
            <a:ext cx="2674961" cy="2031325"/>
          </a:xfrm>
          <a:prstGeom prst="rect">
            <a:avLst/>
          </a:prstGeom>
        </p:spPr>
        <p:txBody>
          <a:bodyPr wrap="square">
            <a:spAutoFit/>
          </a:bodyPr>
          <a:lstStyle/>
          <a:p>
            <a:r>
              <a:rPr lang="en-US" dirty="0"/>
              <a:t>engineer(nikola_tesla).</a:t>
            </a:r>
          </a:p>
          <a:p>
            <a:r>
              <a:rPr lang="en-US" dirty="0"/>
              <a:t>event(2, know, null, null).</a:t>
            </a:r>
          </a:p>
          <a:p>
            <a:r>
              <a:rPr lang="en-US" dirty="0"/>
              <a:t>futurist(nikola_tesla).</a:t>
            </a:r>
          </a:p>
          <a:p>
            <a:r>
              <a:rPr lang="en-US" dirty="0"/>
              <a:t>inventor(nikola_tesla).</a:t>
            </a:r>
          </a:p>
          <a:p>
            <a:r>
              <a:rPr lang="en-US" dirty="0"/>
              <a:t>physicist(nikola_tesla).</a:t>
            </a:r>
          </a:p>
          <a:p>
            <a:r>
              <a:rPr lang="en-US" dirty="0"/>
              <a:t>time('10_july_1856').</a:t>
            </a:r>
          </a:p>
          <a:p>
            <a:r>
              <a:rPr lang="en-US" dirty="0"/>
              <a:t>time('7_january_1943').</a:t>
            </a:r>
          </a:p>
        </p:txBody>
      </p:sp>
      <p:sp>
        <p:nvSpPr>
          <p:cNvPr id="8" name="Rectangle 7">
            <a:extLst>
              <a:ext uri="{FF2B5EF4-FFF2-40B4-BE49-F238E27FC236}">
                <a16:creationId xmlns:a16="http://schemas.microsoft.com/office/drawing/2014/main" id="{160BE069-7EFD-4D66-BBAA-6355EC7D2FD3}"/>
              </a:ext>
            </a:extLst>
          </p:cNvPr>
          <p:cNvSpPr/>
          <p:nvPr/>
        </p:nvSpPr>
        <p:spPr>
          <a:xfrm>
            <a:off x="229836" y="3429000"/>
            <a:ext cx="4474685" cy="2862322"/>
          </a:xfrm>
          <a:prstGeom prst="rect">
            <a:avLst/>
          </a:prstGeom>
        </p:spPr>
        <p:txBody>
          <a:bodyPr wrap="square">
            <a:spAutoFit/>
          </a:bodyPr>
          <a:lstStyle/>
          <a:p>
            <a:r>
              <a:rPr lang="en-US" dirty="0"/>
              <a:t>_abbreviation(ac, </a:t>
            </a:r>
            <a:r>
              <a:rPr lang="en-US" dirty="0" err="1"/>
              <a:t>alternating_current</a:t>
            </a:r>
            <a:r>
              <a:rPr lang="en-US" dirty="0"/>
              <a:t>).</a:t>
            </a:r>
          </a:p>
          <a:p>
            <a:r>
              <a:rPr lang="en-US" dirty="0"/>
              <a:t>_end_date(nikola_tesla, '7_january_1943').</a:t>
            </a:r>
          </a:p>
          <a:p>
            <a:r>
              <a:rPr lang="en-US" dirty="0"/>
              <a:t>_is(nikola_tesla, </a:t>
            </a:r>
            <a:r>
              <a:rPr lang="en-US" dirty="0" err="1"/>
              <a:t>electrical_engineer</a:t>
            </a:r>
            <a:r>
              <a:rPr lang="en-US" dirty="0"/>
              <a:t>).</a:t>
            </a:r>
          </a:p>
          <a:p>
            <a:r>
              <a:rPr lang="en-US" dirty="0"/>
              <a:t>_is(nikola_tesla, engineer).</a:t>
            </a:r>
          </a:p>
          <a:p>
            <a:r>
              <a:rPr lang="en-US" dirty="0"/>
              <a:t>_is(nikola_tesla, futurist).</a:t>
            </a:r>
          </a:p>
          <a:p>
            <a:r>
              <a:rPr lang="en-US" dirty="0"/>
              <a:t>_is(nikola_tesla, inventor).</a:t>
            </a:r>
          </a:p>
          <a:p>
            <a:r>
              <a:rPr lang="en-US" dirty="0"/>
              <a:t>_is(nikola_tesla, </a:t>
            </a:r>
            <a:r>
              <a:rPr lang="en-US" dirty="0" err="1"/>
              <a:t>mechanical_engineer</a:t>
            </a:r>
            <a:r>
              <a:rPr lang="en-US" dirty="0"/>
              <a:t>).</a:t>
            </a:r>
          </a:p>
          <a:p>
            <a:r>
              <a:rPr lang="en-US" dirty="0"/>
              <a:t>_is(nikola_tesla, physicist).</a:t>
            </a:r>
          </a:p>
          <a:p>
            <a:r>
              <a:rPr lang="en-US" dirty="0"/>
              <a:t>_is(nikola_tesla, </a:t>
            </a:r>
            <a:r>
              <a:rPr lang="en-US" dirty="0" err="1"/>
              <a:t>serbian_american_inventor</a:t>
            </a:r>
            <a:r>
              <a:rPr lang="en-US" dirty="0"/>
              <a:t>).</a:t>
            </a:r>
          </a:p>
          <a:p>
            <a:r>
              <a:rPr lang="en-US" dirty="0"/>
              <a:t>_mod(engineer, electrical).</a:t>
            </a:r>
          </a:p>
        </p:txBody>
      </p:sp>
      <p:sp>
        <p:nvSpPr>
          <p:cNvPr id="10" name="Rectangle 9">
            <a:extLst>
              <a:ext uri="{FF2B5EF4-FFF2-40B4-BE49-F238E27FC236}">
                <a16:creationId xmlns:a16="http://schemas.microsoft.com/office/drawing/2014/main" id="{1A3B5961-FF0C-4200-BE8D-5944C01085CB}"/>
              </a:ext>
            </a:extLst>
          </p:cNvPr>
          <p:cNvSpPr/>
          <p:nvPr/>
        </p:nvSpPr>
        <p:spPr>
          <a:xfrm>
            <a:off x="4834669" y="3491649"/>
            <a:ext cx="4077319" cy="3139321"/>
          </a:xfrm>
          <a:prstGeom prst="rect">
            <a:avLst/>
          </a:prstGeom>
        </p:spPr>
        <p:txBody>
          <a:bodyPr wrap="square">
            <a:spAutoFit/>
          </a:bodyPr>
          <a:lstStyle/>
          <a:p>
            <a:r>
              <a:rPr lang="en-US" dirty="0"/>
              <a:t>_mod(engineer, mechanical).</a:t>
            </a:r>
          </a:p>
          <a:p>
            <a:r>
              <a:rPr lang="en-US" dirty="0"/>
              <a:t>_mod(inventor, </a:t>
            </a:r>
            <a:r>
              <a:rPr lang="en-US" dirty="0" err="1"/>
              <a:t>serbian_american</a:t>
            </a:r>
            <a:r>
              <a:rPr lang="en-US" dirty="0"/>
              <a:t>).</a:t>
            </a:r>
          </a:p>
          <a:p>
            <a:r>
              <a:rPr lang="en-US" dirty="0"/>
              <a:t>_mod(know, best).</a:t>
            </a:r>
          </a:p>
          <a:p>
            <a:r>
              <a:rPr lang="en-US" dirty="0"/>
              <a:t>_mod(system, </a:t>
            </a:r>
            <a:r>
              <a:rPr lang="en-US" dirty="0" err="1"/>
              <a:t>alternating_current</a:t>
            </a:r>
            <a:r>
              <a:rPr lang="en-US" dirty="0"/>
              <a:t>).</a:t>
            </a:r>
          </a:p>
          <a:p>
            <a:r>
              <a:rPr lang="en-US" dirty="0"/>
              <a:t>_mod(system, modern).</a:t>
            </a:r>
          </a:p>
          <a:p>
            <a:r>
              <a:rPr lang="en-US" dirty="0"/>
              <a:t>_possess(nikola_tesla, contribution).</a:t>
            </a:r>
          </a:p>
          <a:p>
            <a:r>
              <a:rPr lang="en-US" dirty="0"/>
              <a:t>_property(2, contribution, to, design).</a:t>
            </a:r>
          </a:p>
          <a:p>
            <a:r>
              <a:rPr lang="en-US" dirty="0"/>
              <a:t>_property(2, design, of, system).</a:t>
            </a:r>
          </a:p>
          <a:p>
            <a:r>
              <a:rPr lang="en-US" dirty="0"/>
              <a:t>_property(2, know, for, contribution).</a:t>
            </a:r>
          </a:p>
          <a:p>
            <a:r>
              <a:rPr lang="en-US" dirty="0"/>
              <a:t>_relation(futurist, 2, _clause).</a:t>
            </a:r>
          </a:p>
          <a:p>
            <a:r>
              <a:rPr lang="en-US" dirty="0"/>
              <a:t>_start_date(nikola_tesla, '10_july_1856').</a:t>
            </a:r>
          </a:p>
        </p:txBody>
      </p:sp>
    </p:spTree>
    <p:extLst>
      <p:ext uri="{BB962C8B-B14F-4D97-AF65-F5344CB8AC3E}">
        <p14:creationId xmlns:p14="http://schemas.microsoft.com/office/powerpoint/2010/main" val="27592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3273288" cy="461665"/>
          </a:xfrm>
          <a:prstGeom prst="rect">
            <a:avLst/>
          </a:prstGeom>
        </p:spPr>
        <p:txBody>
          <a:bodyPr wrap="square">
            <a:spAutoFit/>
          </a:bodyPr>
          <a:lstStyle/>
          <a:p>
            <a:pPr algn="just"/>
            <a:r>
              <a:rPr lang="en-US" sz="2400" i="1" dirty="0"/>
              <a:t>Q1. When did Tesla die?</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6115520" cy="461665"/>
          </a:xfrm>
          <a:prstGeom prst="rect">
            <a:avLst/>
          </a:prstGeom>
        </p:spPr>
        <p:txBody>
          <a:bodyPr wrap="none">
            <a:spAutoFit/>
          </a:bodyPr>
          <a:lstStyle/>
          <a:p>
            <a:r>
              <a:rPr lang="en-US" sz="2400" i="1" dirty="0">
                <a:solidFill>
                  <a:schemeClr val="accent1">
                    <a:lumMod val="75000"/>
                  </a:schemeClr>
                </a:solidFill>
              </a:rPr>
              <a:t>_end_date(S2, X1), _similar(tesla, S2), time(X1).</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0" name="Rectangle 9">
            <a:extLst>
              <a:ext uri="{FF2B5EF4-FFF2-40B4-BE49-F238E27FC236}">
                <a16:creationId xmlns:a16="http://schemas.microsoft.com/office/drawing/2014/main" id="{CFE6F583-CB28-489A-A3BC-B1219645BF73}"/>
              </a:ext>
            </a:extLst>
          </p:cNvPr>
          <p:cNvSpPr/>
          <p:nvPr/>
        </p:nvSpPr>
        <p:spPr>
          <a:xfrm>
            <a:off x="450376" y="4594694"/>
            <a:ext cx="3551583" cy="461665"/>
          </a:xfrm>
          <a:prstGeom prst="rect">
            <a:avLst/>
          </a:prstGeom>
        </p:spPr>
        <p:txBody>
          <a:bodyPr wrap="square">
            <a:spAutoFit/>
          </a:bodyPr>
          <a:lstStyle/>
          <a:p>
            <a:pPr algn="just"/>
            <a:r>
              <a:rPr lang="en-US" sz="2400" i="1" dirty="0"/>
              <a:t>Q2. Who was Nikola Tesla?</a:t>
            </a:r>
          </a:p>
        </p:txBody>
      </p:sp>
      <p:sp>
        <p:nvSpPr>
          <p:cNvPr id="11" name="Rectangle 10">
            <a:extLst>
              <a:ext uri="{FF2B5EF4-FFF2-40B4-BE49-F238E27FC236}">
                <a16:creationId xmlns:a16="http://schemas.microsoft.com/office/drawing/2014/main" id="{487F47F4-D38C-476B-B245-8378960BC316}"/>
              </a:ext>
            </a:extLst>
          </p:cNvPr>
          <p:cNvSpPr/>
          <p:nvPr/>
        </p:nvSpPr>
        <p:spPr>
          <a:xfrm>
            <a:off x="450376" y="5056359"/>
            <a:ext cx="6608476" cy="461665"/>
          </a:xfrm>
          <a:prstGeom prst="rect">
            <a:avLst/>
          </a:prstGeom>
        </p:spPr>
        <p:txBody>
          <a:bodyPr wrap="none">
            <a:spAutoFit/>
          </a:bodyPr>
          <a:lstStyle/>
          <a:p>
            <a:pPr algn="just"/>
            <a:r>
              <a:rPr lang="en-US" sz="2400" i="1" dirty="0">
                <a:solidFill>
                  <a:schemeClr val="accent1">
                    <a:lumMod val="75000"/>
                  </a:schemeClr>
                </a:solidFill>
              </a:rPr>
              <a:t>_is(S1, X1), _similar(nikola_tesla, S1), person(X1, _).</a:t>
            </a:r>
          </a:p>
        </p:txBody>
      </p:sp>
      <p:sp>
        <p:nvSpPr>
          <p:cNvPr id="12" name="Rectangle 11">
            <a:extLst>
              <a:ext uri="{FF2B5EF4-FFF2-40B4-BE49-F238E27FC236}">
                <a16:creationId xmlns:a16="http://schemas.microsoft.com/office/drawing/2014/main" id="{941D8D9C-AD71-4B2F-A6F2-567EE52D50B9}"/>
              </a:ext>
            </a:extLst>
          </p:cNvPr>
          <p:cNvSpPr/>
          <p:nvPr/>
        </p:nvSpPr>
        <p:spPr>
          <a:xfrm>
            <a:off x="450376" y="5554850"/>
            <a:ext cx="4306957" cy="461665"/>
          </a:xfrm>
          <a:prstGeom prst="rect">
            <a:avLst/>
          </a:prstGeom>
        </p:spPr>
        <p:txBody>
          <a:bodyPr wrap="square">
            <a:spAutoFit/>
          </a:bodyPr>
          <a:lstStyle/>
          <a:p>
            <a:pPr algn="just"/>
            <a:r>
              <a:rPr lang="en-US" sz="2400" i="1" dirty="0"/>
              <a:t>Q3. When was Nikola Tesla born?</a:t>
            </a:r>
          </a:p>
        </p:txBody>
      </p:sp>
      <p:sp>
        <p:nvSpPr>
          <p:cNvPr id="13" name="Rectangle 12">
            <a:extLst>
              <a:ext uri="{FF2B5EF4-FFF2-40B4-BE49-F238E27FC236}">
                <a16:creationId xmlns:a16="http://schemas.microsoft.com/office/drawing/2014/main" id="{17F315ED-C247-440A-8534-DC14397AF9BB}"/>
              </a:ext>
            </a:extLst>
          </p:cNvPr>
          <p:cNvSpPr/>
          <p:nvPr/>
        </p:nvSpPr>
        <p:spPr>
          <a:xfrm>
            <a:off x="450376" y="6014866"/>
            <a:ext cx="7125605" cy="461665"/>
          </a:xfrm>
          <a:prstGeom prst="rect">
            <a:avLst/>
          </a:prstGeom>
        </p:spPr>
        <p:txBody>
          <a:bodyPr wrap="none">
            <a:spAutoFit/>
          </a:bodyPr>
          <a:lstStyle/>
          <a:p>
            <a:r>
              <a:rPr lang="en-US" sz="2400" i="1" dirty="0">
                <a:solidFill>
                  <a:schemeClr val="accent1">
                    <a:lumMod val="75000"/>
                  </a:schemeClr>
                </a:solidFill>
              </a:rPr>
              <a:t>_start_date(S2, X2), _similar(nikola_tesla, S2), time(X2).</a:t>
            </a:r>
            <a:endParaRPr lang="en-US" sz="2400" dirty="0"/>
          </a:p>
        </p:txBody>
      </p:sp>
    </p:spTree>
    <p:extLst>
      <p:ext uri="{BB962C8B-B14F-4D97-AF65-F5344CB8AC3E}">
        <p14:creationId xmlns:p14="http://schemas.microsoft.com/office/powerpoint/2010/main" val="38613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F0F65-1789-4DC1-8DF3-A03984F6309E}"/>
              </a:ext>
            </a:extLst>
          </p:cNvPr>
          <p:cNvSpPr txBox="1"/>
          <p:nvPr/>
        </p:nvSpPr>
        <p:spPr>
          <a:xfrm>
            <a:off x="324677" y="1644781"/>
            <a:ext cx="11542644" cy="5262979"/>
          </a:xfrm>
          <a:prstGeom prst="rect">
            <a:avLst/>
          </a:prstGeom>
          <a:noFill/>
        </p:spPr>
        <p:txBody>
          <a:bodyPr wrap="square" numCol="2" rtlCol="0">
            <a:spAutoFit/>
          </a:bodyPr>
          <a:lstStyle/>
          <a:p>
            <a:pPr marL="342900" indent="-342900">
              <a:lnSpc>
                <a:spcPct val="150000"/>
              </a:lnSpc>
              <a:buAutoNum type="arabicPeriod"/>
            </a:pPr>
            <a:r>
              <a:rPr lang="en-US" sz="2800" dirty="0"/>
              <a:t>Motivation</a:t>
            </a:r>
          </a:p>
          <a:p>
            <a:pPr marL="342900" indent="-342900">
              <a:lnSpc>
                <a:spcPct val="150000"/>
              </a:lnSpc>
              <a:buAutoNum type="arabicPeriod"/>
            </a:pPr>
            <a:r>
              <a:rPr lang="en-US" sz="2800" dirty="0"/>
              <a:t>System Architecture</a:t>
            </a:r>
          </a:p>
          <a:p>
            <a:pPr marL="342900" indent="-342900">
              <a:lnSpc>
                <a:spcPct val="150000"/>
              </a:lnSpc>
              <a:buAutoNum type="arabicPeriod"/>
            </a:pPr>
            <a:r>
              <a:rPr lang="en-US" sz="2800" dirty="0"/>
              <a:t>Software Development Approach</a:t>
            </a:r>
          </a:p>
          <a:p>
            <a:pPr marL="342900" indent="-342900">
              <a:lnSpc>
                <a:spcPct val="150000"/>
              </a:lnSpc>
              <a:buAutoNum type="arabicPeriod"/>
            </a:pPr>
            <a:r>
              <a:rPr lang="en-US" sz="2800" dirty="0"/>
              <a:t>Answer Set Programming</a:t>
            </a:r>
          </a:p>
          <a:p>
            <a:pPr marL="342900" indent="-342900">
              <a:lnSpc>
                <a:spcPct val="150000"/>
              </a:lnSpc>
              <a:buAutoNum type="arabicPeriod"/>
            </a:pPr>
            <a:r>
              <a:rPr lang="en-US" sz="2800" dirty="0"/>
              <a:t>NLP Resources</a:t>
            </a:r>
          </a:p>
          <a:p>
            <a:pPr>
              <a:lnSpc>
                <a:spcPct val="150000"/>
              </a:lnSpc>
            </a:pPr>
            <a:r>
              <a:rPr lang="en-US" sz="2800" dirty="0"/>
              <a:t>6. Knowledge Representation</a:t>
            </a:r>
          </a:p>
          <a:p>
            <a:pPr>
              <a:lnSpc>
                <a:spcPct val="150000"/>
              </a:lnSpc>
            </a:pPr>
            <a:endParaRPr lang="en-US" sz="2800" dirty="0"/>
          </a:p>
          <a:p>
            <a:pPr>
              <a:lnSpc>
                <a:spcPct val="150000"/>
              </a:lnSpc>
            </a:pPr>
            <a:endParaRPr lang="en-US" sz="2800" dirty="0"/>
          </a:p>
          <a:p>
            <a:pPr>
              <a:lnSpc>
                <a:spcPct val="150000"/>
              </a:lnSpc>
            </a:pPr>
            <a:r>
              <a:rPr lang="en-US" sz="2800" dirty="0"/>
              <a:t>7. Other Knowledge Sources</a:t>
            </a:r>
          </a:p>
          <a:p>
            <a:pPr>
              <a:lnSpc>
                <a:spcPct val="150000"/>
              </a:lnSpc>
            </a:pPr>
            <a:r>
              <a:rPr lang="en-US" sz="2800" dirty="0"/>
              <a:t>8. Query Generation</a:t>
            </a:r>
          </a:p>
          <a:p>
            <a:pPr>
              <a:lnSpc>
                <a:spcPct val="150000"/>
              </a:lnSpc>
            </a:pPr>
            <a:r>
              <a:rPr lang="en-US" sz="2800" dirty="0"/>
              <a:t>9. Demo </a:t>
            </a:r>
          </a:p>
          <a:p>
            <a:pPr>
              <a:lnSpc>
                <a:spcPct val="150000"/>
              </a:lnSpc>
            </a:pPr>
            <a:r>
              <a:rPr lang="en-US" sz="2800" dirty="0"/>
              <a:t>10. Question Answering</a:t>
            </a:r>
          </a:p>
          <a:p>
            <a:pPr>
              <a:lnSpc>
                <a:spcPct val="150000"/>
              </a:lnSpc>
            </a:pPr>
            <a:r>
              <a:rPr lang="en-US" sz="2800" dirty="0"/>
              <a:t>11. Hurdles and Future Work</a:t>
            </a:r>
          </a:p>
          <a:p>
            <a:pPr>
              <a:lnSpc>
                <a:spcPct val="150000"/>
              </a:lnSpc>
            </a:pPr>
            <a:r>
              <a:rPr lang="en-US" sz="2800" dirty="0"/>
              <a:t>12. Contributions</a:t>
            </a:r>
          </a:p>
        </p:txBody>
      </p:sp>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09063" y="332816"/>
            <a:ext cx="1742661" cy="646331"/>
          </a:xfrm>
          <a:prstGeom prst="rect">
            <a:avLst/>
          </a:prstGeom>
          <a:noFill/>
        </p:spPr>
        <p:txBody>
          <a:bodyPr wrap="square" rtlCol="0">
            <a:spAutoFit/>
          </a:bodyPr>
          <a:lstStyle/>
          <a:p>
            <a:pPr algn="ctr"/>
            <a:r>
              <a:rPr lang="en-US" sz="3600" dirty="0">
                <a:ln w="0"/>
                <a:solidFill>
                  <a:schemeClr val="bg1"/>
                </a:solidFill>
              </a:rPr>
              <a:t>Outline</a:t>
            </a:r>
          </a:p>
        </p:txBody>
      </p:sp>
      <p:cxnSp>
        <p:nvCxnSpPr>
          <p:cNvPr id="7" name="Straight Connector 6">
            <a:extLst>
              <a:ext uri="{FF2B5EF4-FFF2-40B4-BE49-F238E27FC236}">
                <a16:creationId xmlns:a16="http://schemas.microsoft.com/office/drawing/2014/main" id="{BED7B3E9-5817-4BA7-9BB6-6CE1E6E74E59}"/>
              </a:ext>
            </a:extLst>
          </p:cNvPr>
          <p:cNvCxnSpPr>
            <a:cxnSpLocks/>
          </p:cNvCxnSpPr>
          <p:nvPr/>
        </p:nvCxnSpPr>
        <p:spPr>
          <a:xfrm>
            <a:off x="5780394" y="1311965"/>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1982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Answer Set Programming</a:t>
            </a:r>
          </a:p>
        </p:txBody>
      </p:sp>
      <p:sp>
        <p:nvSpPr>
          <p:cNvPr id="4" name="TextBox 3">
            <a:extLst>
              <a:ext uri="{FF2B5EF4-FFF2-40B4-BE49-F238E27FC236}">
                <a16:creationId xmlns:a16="http://schemas.microsoft.com/office/drawing/2014/main" id="{B14FD700-3C32-4235-952A-592B95B5138E}"/>
              </a:ext>
            </a:extLst>
          </p:cNvPr>
          <p:cNvSpPr txBox="1"/>
          <p:nvPr/>
        </p:nvSpPr>
        <p:spPr>
          <a:xfrm>
            <a:off x="5075581" y="3428999"/>
            <a:ext cx="2040835" cy="461665"/>
          </a:xfrm>
          <a:prstGeom prst="rect">
            <a:avLst/>
          </a:prstGeom>
          <a:noFill/>
        </p:spPr>
        <p:txBody>
          <a:bodyPr wrap="square" rtlCol="0">
            <a:spAutoFit/>
          </a:bodyPr>
          <a:lstStyle/>
          <a:p>
            <a:r>
              <a:rPr lang="en-US" sz="2400" dirty="0"/>
              <a:t>What is ASP?</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503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Answer Set Programming</a:t>
            </a:r>
          </a:p>
        </p:txBody>
      </p:sp>
      <p:sp>
        <p:nvSpPr>
          <p:cNvPr id="10" name="TextBox 9">
            <a:extLst>
              <a:ext uri="{FF2B5EF4-FFF2-40B4-BE49-F238E27FC236}">
                <a16:creationId xmlns:a16="http://schemas.microsoft.com/office/drawing/2014/main" id="{70B5737A-B1B9-458B-BF3D-13FCDF18D397}"/>
              </a:ext>
            </a:extLst>
          </p:cNvPr>
          <p:cNvSpPr txBox="1"/>
          <p:nvPr/>
        </p:nvSpPr>
        <p:spPr>
          <a:xfrm>
            <a:off x="549809" y="1644781"/>
            <a:ext cx="11019339" cy="4770537"/>
          </a:xfrm>
          <a:prstGeom prst="rect">
            <a:avLst/>
          </a:prstGeom>
          <a:noFill/>
        </p:spPr>
        <p:txBody>
          <a:bodyPr wrap="square" rtlCol="0">
            <a:spAutoFit/>
          </a:bodyPr>
          <a:lstStyle/>
          <a:p>
            <a:pPr marL="285750" indent="-285750">
              <a:spcBef>
                <a:spcPts val="1200"/>
              </a:spcBef>
              <a:buFontTx/>
              <a:buChar char="-"/>
            </a:pPr>
            <a:r>
              <a:rPr lang="en-US" sz="2400" dirty="0"/>
              <a:t>Answer-Set Programming is a </a:t>
            </a:r>
            <a:r>
              <a:rPr lang="en-US" sz="2400" dirty="0">
                <a:solidFill>
                  <a:srgbClr val="FF0000"/>
                </a:solidFill>
              </a:rPr>
              <a:t>declarative problem-solving paradigm</a:t>
            </a:r>
            <a:r>
              <a:rPr lang="en-US" sz="2400" dirty="0"/>
              <a:t> that uses non-monotonic reasoning and logic programming.</a:t>
            </a:r>
          </a:p>
          <a:p>
            <a:pPr marL="285750" indent="-285750" algn="just">
              <a:spcBef>
                <a:spcPts val="1200"/>
              </a:spcBef>
              <a:buFontTx/>
              <a:buChar char="-"/>
            </a:pPr>
            <a:r>
              <a:rPr lang="en-US" sz="2400" dirty="0"/>
              <a:t>It is used in tasks such as modeling reasoning agents, non-monotonic inferences, common sense reasoning, planning problems, constraint satisfaction problem and so on.</a:t>
            </a:r>
          </a:p>
          <a:p>
            <a:pPr marL="285750" indent="-285750" algn="just">
              <a:spcBef>
                <a:spcPts val="1200"/>
              </a:spcBef>
              <a:buFontTx/>
              <a:buChar char="-"/>
            </a:pPr>
            <a:r>
              <a:rPr lang="en-US" sz="2400" dirty="0"/>
              <a:t>An answer set program is a </a:t>
            </a:r>
            <a:r>
              <a:rPr lang="en-US" sz="2400" dirty="0">
                <a:solidFill>
                  <a:srgbClr val="FF0000"/>
                </a:solidFill>
              </a:rPr>
              <a:t>collection of statements</a:t>
            </a:r>
            <a:r>
              <a:rPr lang="en-US" sz="2400" dirty="0"/>
              <a:t> that describe the objects of a domain and model relations between them.</a:t>
            </a:r>
          </a:p>
          <a:p>
            <a:pPr marL="285750" indent="-285750" algn="just">
              <a:spcBef>
                <a:spcPts val="1200"/>
              </a:spcBef>
              <a:buFontTx/>
              <a:buChar char="-"/>
            </a:pPr>
            <a:r>
              <a:rPr lang="en-US" sz="2400" dirty="0"/>
              <a:t>The semantics of an ASP Program defines a set of possible beliefs that an agent has associated with the program called the </a:t>
            </a:r>
            <a:r>
              <a:rPr lang="en-US" sz="2400" i="1" dirty="0">
                <a:solidFill>
                  <a:srgbClr val="FF0000"/>
                </a:solidFill>
              </a:rPr>
              <a:t>answer set</a:t>
            </a:r>
            <a:r>
              <a:rPr lang="en-US" sz="2400" dirty="0"/>
              <a:t> of the program</a:t>
            </a:r>
          </a:p>
          <a:p>
            <a:pPr marL="285750" indent="-285750" algn="just">
              <a:spcBef>
                <a:spcPts val="1200"/>
              </a:spcBef>
              <a:buFontTx/>
              <a:buChar char="-"/>
            </a:pPr>
            <a:r>
              <a:rPr lang="en-US" sz="2400" dirty="0"/>
              <a:t>The basic constituents of an ASP program are the </a:t>
            </a:r>
            <a:r>
              <a:rPr lang="en-US" sz="2400" dirty="0">
                <a:solidFill>
                  <a:srgbClr val="FF0000"/>
                </a:solidFill>
              </a:rPr>
              <a:t>rules, facts and constraints that describe the problem</a:t>
            </a:r>
            <a:r>
              <a:rPr lang="en-US" sz="2400" dirty="0"/>
              <a:t>.</a:t>
            </a:r>
          </a:p>
        </p:txBody>
      </p:sp>
    </p:spTree>
    <p:extLst>
      <p:ext uri="{BB962C8B-B14F-4D97-AF65-F5344CB8AC3E}">
        <p14:creationId xmlns:p14="http://schemas.microsoft.com/office/powerpoint/2010/main" val="3716860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5346632" y="332816"/>
            <a:ext cx="1498736" cy="646331"/>
          </a:xfrm>
          <a:prstGeom prst="rect">
            <a:avLst/>
          </a:prstGeom>
          <a:noFill/>
        </p:spPr>
        <p:txBody>
          <a:bodyPr wrap="square" rtlCol="0">
            <a:spAutoFit/>
          </a:bodyPr>
          <a:lstStyle/>
          <a:p>
            <a:r>
              <a:rPr lang="en-US" sz="3600" dirty="0">
                <a:solidFill>
                  <a:schemeClr val="bg1"/>
                </a:solidFill>
              </a:rPr>
              <a:t>Syntax</a:t>
            </a:r>
          </a:p>
        </p:txBody>
      </p:sp>
      <p:sp>
        <p:nvSpPr>
          <p:cNvPr id="2" name="TextBox 1">
            <a:extLst>
              <a:ext uri="{FF2B5EF4-FFF2-40B4-BE49-F238E27FC236}">
                <a16:creationId xmlns:a16="http://schemas.microsoft.com/office/drawing/2014/main" id="{2D595DA9-A186-40E7-A410-3D2575BB6CE9}"/>
              </a:ext>
            </a:extLst>
          </p:cNvPr>
          <p:cNvSpPr txBox="1"/>
          <p:nvPr/>
        </p:nvSpPr>
        <p:spPr>
          <a:xfrm>
            <a:off x="357188" y="1460115"/>
            <a:ext cx="10429461" cy="1415772"/>
          </a:xfrm>
          <a:prstGeom prst="rect">
            <a:avLst/>
          </a:prstGeom>
          <a:noFill/>
        </p:spPr>
        <p:txBody>
          <a:bodyPr wrap="square" rtlCol="0">
            <a:spAutoFit/>
          </a:bodyPr>
          <a:lstStyle/>
          <a:p>
            <a:pPr>
              <a:spcAft>
                <a:spcPts val="1200"/>
              </a:spcAft>
            </a:pPr>
            <a:r>
              <a:rPr lang="en-US" sz="2200" b="1" dirty="0"/>
              <a:t>Atom</a:t>
            </a:r>
            <a:endParaRPr lang="en-US" sz="2200" dirty="0"/>
          </a:p>
          <a:p>
            <a:r>
              <a:rPr lang="en-US" dirty="0"/>
              <a:t>The most basic constituent of the ASP program is an atom. </a:t>
            </a:r>
          </a:p>
          <a:p>
            <a:r>
              <a:rPr lang="en-US" dirty="0"/>
              <a:t>It has the form </a:t>
            </a:r>
            <a:r>
              <a:rPr lang="en-US" i="1" dirty="0"/>
              <a:t>p (t</a:t>
            </a:r>
            <a:r>
              <a:rPr lang="en-US" i="1" baseline="-25000" dirty="0"/>
              <a:t>1</a:t>
            </a:r>
            <a:r>
              <a:rPr lang="en-US" i="1" dirty="0"/>
              <a:t>,…, tn)</a:t>
            </a:r>
            <a:r>
              <a:rPr lang="en-US" dirty="0"/>
              <a:t> </a:t>
            </a:r>
          </a:p>
          <a:p>
            <a:r>
              <a:rPr lang="en-US" i="1" dirty="0"/>
              <a:t>Example</a:t>
            </a:r>
            <a:r>
              <a:rPr lang="en-US" dirty="0"/>
              <a:t>, ‘</a:t>
            </a:r>
            <a:r>
              <a:rPr lang="en-US" i="1" dirty="0">
                <a:solidFill>
                  <a:srgbClr val="FF0000"/>
                </a:solidFill>
              </a:rPr>
              <a:t>parent (mary, alice)</a:t>
            </a:r>
            <a:r>
              <a:rPr lang="en-US" dirty="0"/>
              <a:t>’ and ‘</a:t>
            </a:r>
            <a:r>
              <a:rPr lang="en-US" i="1" dirty="0">
                <a:solidFill>
                  <a:srgbClr val="FF0000"/>
                </a:solidFill>
              </a:rPr>
              <a:t>alice</a:t>
            </a:r>
            <a:r>
              <a:rPr lang="en-US" dirty="0"/>
              <a:t>’ are both atoms, whereas ‘</a:t>
            </a:r>
            <a:r>
              <a:rPr lang="en-US" i="1" dirty="0"/>
              <a:t>parent (mary, girl(alice))</a:t>
            </a:r>
            <a:r>
              <a:rPr lang="en-US" dirty="0"/>
              <a:t>’ is not an atom.</a:t>
            </a:r>
          </a:p>
        </p:txBody>
      </p:sp>
      <p:sp>
        <p:nvSpPr>
          <p:cNvPr id="4" name="TextBox 3">
            <a:extLst>
              <a:ext uri="{FF2B5EF4-FFF2-40B4-BE49-F238E27FC236}">
                <a16:creationId xmlns:a16="http://schemas.microsoft.com/office/drawing/2014/main" id="{D205B322-E466-4DF5-9CFF-D37F2A786A79}"/>
              </a:ext>
            </a:extLst>
          </p:cNvPr>
          <p:cNvSpPr txBox="1"/>
          <p:nvPr/>
        </p:nvSpPr>
        <p:spPr>
          <a:xfrm>
            <a:off x="357188" y="2987993"/>
            <a:ext cx="10613957" cy="1692771"/>
          </a:xfrm>
          <a:prstGeom prst="rect">
            <a:avLst/>
          </a:prstGeom>
          <a:noFill/>
        </p:spPr>
        <p:txBody>
          <a:bodyPr wrap="square" rtlCol="0">
            <a:spAutoFit/>
          </a:bodyPr>
          <a:lstStyle/>
          <a:p>
            <a:pPr>
              <a:spcAft>
                <a:spcPts val="1200"/>
              </a:spcAft>
            </a:pPr>
            <a:r>
              <a:rPr lang="en-US" sz="2200" b="1" dirty="0"/>
              <a:t>Literal</a:t>
            </a:r>
            <a:endParaRPr lang="en-US" sz="2200" dirty="0"/>
          </a:p>
          <a:p>
            <a:r>
              <a:rPr lang="en-US" dirty="0"/>
              <a:t>A literal is an atom of the form </a:t>
            </a:r>
            <a:r>
              <a:rPr lang="en-US" i="1" dirty="0"/>
              <a:t>p (t</a:t>
            </a:r>
            <a:r>
              <a:rPr lang="en-US" i="1" baseline="-25000" dirty="0"/>
              <a:t>1</a:t>
            </a:r>
            <a:r>
              <a:rPr lang="en-US" i="1" dirty="0"/>
              <a:t>,…, tn)</a:t>
            </a:r>
            <a:r>
              <a:rPr lang="en-US" dirty="0"/>
              <a:t> or its negation </a:t>
            </a:r>
            <a:r>
              <a:rPr lang="en-US" i="1" dirty="0"/>
              <a:t>-p (t</a:t>
            </a:r>
            <a:r>
              <a:rPr lang="en-US" i="1" baseline="-25000" dirty="0"/>
              <a:t>1</a:t>
            </a:r>
            <a:r>
              <a:rPr lang="en-US" i="1" dirty="0"/>
              <a:t>,…, tn)</a:t>
            </a:r>
            <a:r>
              <a:rPr lang="en-US" dirty="0"/>
              <a:t>. </a:t>
            </a:r>
          </a:p>
          <a:p>
            <a:r>
              <a:rPr lang="en-US" dirty="0"/>
              <a:t>An atom is called as a ground literal if every term </a:t>
            </a:r>
            <a:r>
              <a:rPr lang="en-US" i="1" dirty="0"/>
              <a:t>t</a:t>
            </a:r>
            <a:r>
              <a:rPr lang="en-US" i="1" baseline="-25000" dirty="0"/>
              <a:t>i</a:t>
            </a:r>
            <a:r>
              <a:rPr lang="en-US" dirty="0"/>
              <a:t> in the atom is ground. </a:t>
            </a:r>
          </a:p>
          <a:p>
            <a:r>
              <a:rPr lang="en-US" dirty="0"/>
              <a:t>For example, ‘</a:t>
            </a:r>
            <a:r>
              <a:rPr lang="en-US" i="1" dirty="0">
                <a:solidFill>
                  <a:srgbClr val="FF0000"/>
                </a:solidFill>
              </a:rPr>
              <a:t>parent (X, Y)</a:t>
            </a:r>
            <a:r>
              <a:rPr lang="en-US" dirty="0"/>
              <a:t>’ is a literal whereas ‘</a:t>
            </a:r>
            <a:r>
              <a:rPr lang="en-US" i="1" dirty="0">
                <a:solidFill>
                  <a:srgbClr val="FF0000"/>
                </a:solidFill>
              </a:rPr>
              <a:t>parent (mary, alice)</a:t>
            </a:r>
            <a:r>
              <a:rPr lang="en-US" dirty="0"/>
              <a:t>’ is called as a ground literal.</a:t>
            </a:r>
          </a:p>
          <a:p>
            <a:endParaRPr lang="en-US" dirty="0"/>
          </a:p>
        </p:txBody>
      </p:sp>
      <p:sp>
        <p:nvSpPr>
          <p:cNvPr id="6" name="TextBox 5">
            <a:extLst>
              <a:ext uri="{FF2B5EF4-FFF2-40B4-BE49-F238E27FC236}">
                <a16:creationId xmlns:a16="http://schemas.microsoft.com/office/drawing/2014/main" id="{685A431C-C6D2-41EC-9395-24160655A435}"/>
              </a:ext>
            </a:extLst>
          </p:cNvPr>
          <p:cNvSpPr txBox="1"/>
          <p:nvPr/>
        </p:nvSpPr>
        <p:spPr>
          <a:xfrm>
            <a:off x="357188" y="4555414"/>
            <a:ext cx="9978888" cy="1969770"/>
          </a:xfrm>
          <a:prstGeom prst="rect">
            <a:avLst/>
          </a:prstGeom>
          <a:noFill/>
        </p:spPr>
        <p:txBody>
          <a:bodyPr wrap="square" rtlCol="0">
            <a:spAutoFit/>
          </a:bodyPr>
          <a:lstStyle/>
          <a:p>
            <a:pPr>
              <a:spcAft>
                <a:spcPts val="1200"/>
              </a:spcAft>
            </a:pPr>
            <a:r>
              <a:rPr lang="en-US" sz="2200" b="1" dirty="0"/>
              <a:t>Rule</a:t>
            </a:r>
            <a:endParaRPr lang="en-US" sz="2200" dirty="0"/>
          </a:p>
          <a:p>
            <a:r>
              <a:rPr lang="en-US" dirty="0"/>
              <a:t>An ASP Program consists of a collection of rules of the form</a:t>
            </a:r>
          </a:p>
          <a:p>
            <a:pPr lvl="0"/>
            <a:r>
              <a:rPr lang="en-US" dirty="0"/>
              <a:t>l</a:t>
            </a:r>
            <a:r>
              <a:rPr lang="en-US" baseline="-25000" dirty="0"/>
              <a:t>0   </a:t>
            </a:r>
            <a:r>
              <a:rPr lang="en-US" dirty="0"/>
              <a:t>l</a:t>
            </a:r>
            <a:r>
              <a:rPr lang="en-US" baseline="-25000" dirty="0"/>
              <a:t>i</a:t>
            </a:r>
            <a:r>
              <a:rPr lang="en-US" dirty="0"/>
              <a:t> </a:t>
            </a:r>
            <a:r>
              <a:rPr lang="en-US" dirty="0">
                <a:sym typeface="Wingdings" panose="05000000000000000000" pitchFamily="2" charset="2"/>
              </a:rPr>
              <a:t></a:t>
            </a:r>
            <a:r>
              <a:rPr lang="en-US" dirty="0"/>
              <a:t> l</a:t>
            </a:r>
            <a:r>
              <a:rPr lang="en-US" baseline="-25000" dirty="0"/>
              <a:t>i+1</a:t>
            </a:r>
            <a:r>
              <a:rPr lang="en-US" dirty="0"/>
              <a:t>, …, l</a:t>
            </a:r>
            <a:r>
              <a:rPr lang="en-US" baseline="-25000" dirty="0"/>
              <a:t>m</a:t>
            </a:r>
            <a:r>
              <a:rPr lang="en-US" dirty="0"/>
              <a:t>, not l</a:t>
            </a:r>
            <a:r>
              <a:rPr lang="en-US" baseline="-25000" dirty="0"/>
              <a:t>m+1</a:t>
            </a:r>
            <a:r>
              <a:rPr lang="en-US" dirty="0"/>
              <a:t>,…, not l</a:t>
            </a:r>
            <a:r>
              <a:rPr lang="en-US" baseline="-25000" dirty="0"/>
              <a:t>n</a:t>
            </a:r>
            <a:endParaRPr lang="en-US" dirty="0"/>
          </a:p>
          <a:p>
            <a:r>
              <a:rPr lang="en-US" dirty="0"/>
              <a:t>An ASP rule is divided into </a:t>
            </a:r>
            <a:r>
              <a:rPr lang="en-US" dirty="0">
                <a:solidFill>
                  <a:srgbClr val="FF0000"/>
                </a:solidFill>
              </a:rPr>
              <a:t>two parts viz. head and a body</a:t>
            </a:r>
            <a:r>
              <a:rPr lang="en-US" dirty="0"/>
              <a:t>. </a:t>
            </a:r>
          </a:p>
          <a:p>
            <a:r>
              <a:rPr lang="en-US" dirty="0"/>
              <a:t>A rule with an empty head is called as a </a:t>
            </a:r>
            <a:r>
              <a:rPr lang="en-US" dirty="0">
                <a:solidFill>
                  <a:srgbClr val="FF0000"/>
                </a:solidFill>
              </a:rPr>
              <a:t>constraint</a:t>
            </a:r>
            <a:r>
              <a:rPr lang="en-US" dirty="0"/>
              <a:t> whereas a rule with an empty body is called as a </a:t>
            </a:r>
            <a:r>
              <a:rPr lang="en-US" dirty="0">
                <a:solidFill>
                  <a:srgbClr val="FF0000"/>
                </a:solidFill>
              </a:rPr>
              <a:t>fact</a:t>
            </a:r>
            <a:r>
              <a:rPr lang="en-US" dirty="0"/>
              <a:t>.</a:t>
            </a:r>
          </a:p>
          <a:p>
            <a:r>
              <a:rPr lang="en-US" i="1" dirty="0"/>
              <a:t>Example, </a:t>
            </a:r>
            <a:r>
              <a:rPr lang="en-US" i="1" dirty="0">
                <a:solidFill>
                  <a:srgbClr val="FF0000"/>
                </a:solidFill>
              </a:rPr>
              <a:t>:- queen(</a:t>
            </a:r>
            <a:r>
              <a:rPr lang="en-US" i="1" dirty="0" err="1">
                <a:solidFill>
                  <a:srgbClr val="FF0000"/>
                </a:solidFill>
              </a:rPr>
              <a:t>i</a:t>
            </a:r>
            <a:r>
              <a:rPr lang="en-US" i="1" dirty="0">
                <a:solidFill>
                  <a:srgbClr val="FF0000"/>
                </a:solidFill>
              </a:rPr>
              <a:t>), queen(j), </a:t>
            </a:r>
            <a:r>
              <a:rPr lang="en-US" i="1" dirty="0" err="1">
                <a:solidFill>
                  <a:srgbClr val="FF0000"/>
                </a:solidFill>
              </a:rPr>
              <a:t>i</a:t>
            </a:r>
            <a:r>
              <a:rPr lang="en-US" i="1" dirty="0">
                <a:solidFill>
                  <a:srgbClr val="FF0000"/>
                </a:solidFill>
              </a:rPr>
              <a:t> = j</a:t>
            </a:r>
            <a:r>
              <a:rPr lang="en-US" i="1" dirty="0"/>
              <a:t> </a:t>
            </a:r>
            <a:r>
              <a:rPr lang="en-US" dirty="0"/>
              <a:t>is a constraint and </a:t>
            </a:r>
            <a:r>
              <a:rPr lang="en-US" i="1" dirty="0">
                <a:solidFill>
                  <a:srgbClr val="FF0000"/>
                </a:solidFill>
              </a:rPr>
              <a:t>parent(mary, alice) </a:t>
            </a:r>
            <a:r>
              <a:rPr lang="en-US" dirty="0"/>
              <a:t>is a fact.</a:t>
            </a:r>
          </a:p>
        </p:txBody>
      </p:sp>
    </p:spTree>
    <p:extLst>
      <p:ext uri="{BB962C8B-B14F-4D97-AF65-F5344CB8AC3E}">
        <p14:creationId xmlns:p14="http://schemas.microsoft.com/office/powerpoint/2010/main" val="1078965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58927" y="332816"/>
            <a:ext cx="2201102" cy="646331"/>
          </a:xfrm>
          <a:prstGeom prst="rect">
            <a:avLst/>
          </a:prstGeom>
          <a:noFill/>
        </p:spPr>
        <p:txBody>
          <a:bodyPr wrap="square" rtlCol="0">
            <a:spAutoFit/>
          </a:bodyPr>
          <a:lstStyle/>
          <a:p>
            <a:r>
              <a:rPr lang="en-US" sz="3600" dirty="0">
                <a:solidFill>
                  <a:schemeClr val="bg1"/>
                </a:solidFill>
              </a:rPr>
              <a:t>Semantics</a:t>
            </a:r>
          </a:p>
        </p:txBody>
      </p:sp>
      <p:sp>
        <p:nvSpPr>
          <p:cNvPr id="4" name="TextBox 3">
            <a:extLst>
              <a:ext uri="{FF2B5EF4-FFF2-40B4-BE49-F238E27FC236}">
                <a16:creationId xmlns:a16="http://schemas.microsoft.com/office/drawing/2014/main" id="{5609BFCB-F17C-451A-A289-DEEA875A53D1}"/>
              </a:ext>
            </a:extLst>
          </p:cNvPr>
          <p:cNvSpPr txBox="1"/>
          <p:nvPr/>
        </p:nvSpPr>
        <p:spPr>
          <a:xfrm>
            <a:off x="304798" y="1665196"/>
            <a:ext cx="4837043" cy="2277547"/>
          </a:xfrm>
          <a:prstGeom prst="rect">
            <a:avLst/>
          </a:prstGeom>
          <a:noFill/>
        </p:spPr>
        <p:txBody>
          <a:bodyPr wrap="square" rtlCol="0">
            <a:spAutoFit/>
          </a:bodyPr>
          <a:lstStyle/>
          <a:p>
            <a:r>
              <a:rPr lang="en-US" sz="2200" b="1" dirty="0"/>
              <a:t>1. Modelling Implications:</a:t>
            </a:r>
            <a:endParaRPr lang="en-US" sz="2200" dirty="0"/>
          </a:p>
          <a:p>
            <a:pPr>
              <a:spcBef>
                <a:spcPts val="1200"/>
              </a:spcBef>
            </a:pPr>
            <a:r>
              <a:rPr lang="en-US" dirty="0"/>
              <a:t>Head of the rule succeeds only if every literal in the body succeeds.</a:t>
            </a:r>
          </a:p>
          <a:p>
            <a:pPr>
              <a:spcBef>
                <a:spcPts val="1200"/>
              </a:spcBef>
            </a:pPr>
            <a:r>
              <a:rPr lang="en-US" i="1" dirty="0">
                <a:solidFill>
                  <a:srgbClr val="FF0000"/>
                </a:solidFill>
              </a:rPr>
              <a:t>parent (A, B) :- father (A, B).</a:t>
            </a:r>
          </a:p>
          <a:p>
            <a:pPr>
              <a:spcBef>
                <a:spcPts val="1200"/>
              </a:spcBef>
            </a:pPr>
            <a:r>
              <a:rPr lang="en-US" dirty="0"/>
              <a:t>The above rule states that if </a:t>
            </a:r>
            <a:r>
              <a:rPr lang="en-US" i="1" dirty="0"/>
              <a:t>A is the father of B </a:t>
            </a:r>
            <a:r>
              <a:rPr lang="en-US" dirty="0"/>
              <a:t>then </a:t>
            </a:r>
            <a:r>
              <a:rPr lang="en-US" i="1" dirty="0"/>
              <a:t>A is a parent of B</a:t>
            </a:r>
          </a:p>
        </p:txBody>
      </p:sp>
      <p:sp>
        <p:nvSpPr>
          <p:cNvPr id="6" name="TextBox 5">
            <a:extLst>
              <a:ext uri="{FF2B5EF4-FFF2-40B4-BE49-F238E27FC236}">
                <a16:creationId xmlns:a16="http://schemas.microsoft.com/office/drawing/2014/main" id="{A50B0151-A5DD-40E0-A3DD-FF3376E6C7A1}"/>
              </a:ext>
            </a:extLst>
          </p:cNvPr>
          <p:cNvSpPr txBox="1"/>
          <p:nvPr/>
        </p:nvSpPr>
        <p:spPr>
          <a:xfrm>
            <a:off x="304798" y="4087225"/>
            <a:ext cx="4837043" cy="2000548"/>
          </a:xfrm>
          <a:prstGeom prst="rect">
            <a:avLst/>
          </a:prstGeom>
          <a:noFill/>
        </p:spPr>
        <p:txBody>
          <a:bodyPr wrap="square" rtlCol="0">
            <a:spAutoFit/>
          </a:bodyPr>
          <a:lstStyle/>
          <a:p>
            <a:r>
              <a:rPr lang="en-US" sz="2200" b="1" dirty="0"/>
              <a:t>2. Classical Negation:</a:t>
            </a:r>
            <a:endParaRPr lang="en-US" sz="2200" dirty="0"/>
          </a:p>
          <a:p>
            <a:pPr>
              <a:spcBef>
                <a:spcPts val="1200"/>
              </a:spcBef>
            </a:pPr>
            <a:r>
              <a:rPr lang="en-US" dirty="0"/>
              <a:t>Here we use negative literal to show falsehood</a:t>
            </a:r>
          </a:p>
          <a:p>
            <a:pPr>
              <a:spcBef>
                <a:spcPts val="1200"/>
              </a:spcBef>
            </a:pPr>
            <a:r>
              <a:rPr lang="en-US" i="1" dirty="0">
                <a:solidFill>
                  <a:srgbClr val="FF0000"/>
                </a:solidFill>
              </a:rPr>
              <a:t>-eat (P, F) :- allergic (P, F).</a:t>
            </a:r>
          </a:p>
          <a:p>
            <a:pPr>
              <a:spcBef>
                <a:spcPts val="1200"/>
              </a:spcBef>
            </a:pPr>
            <a:r>
              <a:rPr lang="en-US" dirty="0"/>
              <a:t>The above rule states that if </a:t>
            </a:r>
            <a:r>
              <a:rPr lang="en-US" i="1" dirty="0"/>
              <a:t>P is allergic to F </a:t>
            </a:r>
            <a:r>
              <a:rPr lang="en-US" dirty="0"/>
              <a:t>then </a:t>
            </a:r>
            <a:r>
              <a:rPr lang="en-US" i="1" dirty="0"/>
              <a:t>P does not eat F</a:t>
            </a:r>
          </a:p>
        </p:txBody>
      </p:sp>
      <p:sp>
        <p:nvSpPr>
          <p:cNvPr id="7" name="TextBox 6">
            <a:extLst>
              <a:ext uri="{FF2B5EF4-FFF2-40B4-BE49-F238E27FC236}">
                <a16:creationId xmlns:a16="http://schemas.microsoft.com/office/drawing/2014/main" id="{58B05DA7-7446-4877-AEB1-5A0C57341E25}"/>
              </a:ext>
            </a:extLst>
          </p:cNvPr>
          <p:cNvSpPr txBox="1"/>
          <p:nvPr/>
        </p:nvSpPr>
        <p:spPr>
          <a:xfrm>
            <a:off x="6261651" y="1665196"/>
            <a:ext cx="4837043" cy="2277547"/>
          </a:xfrm>
          <a:prstGeom prst="rect">
            <a:avLst/>
          </a:prstGeom>
          <a:noFill/>
        </p:spPr>
        <p:txBody>
          <a:bodyPr wrap="square" rtlCol="0">
            <a:spAutoFit/>
          </a:bodyPr>
          <a:lstStyle/>
          <a:p>
            <a:r>
              <a:rPr lang="en-US" sz="2200" b="1" dirty="0"/>
              <a:t>3. Constraints:</a:t>
            </a:r>
            <a:endParaRPr lang="en-US" sz="2200" dirty="0"/>
          </a:p>
          <a:p>
            <a:pPr>
              <a:spcBef>
                <a:spcPts val="1200"/>
              </a:spcBef>
            </a:pPr>
            <a:r>
              <a:rPr lang="en-US" dirty="0"/>
              <a:t>These are used to model that some predicate is always false in the current model.</a:t>
            </a:r>
          </a:p>
          <a:p>
            <a:pPr>
              <a:spcBef>
                <a:spcPts val="1200"/>
              </a:spcBef>
            </a:pPr>
            <a:r>
              <a:rPr lang="en-US" i="1" dirty="0">
                <a:solidFill>
                  <a:srgbClr val="FF0000"/>
                </a:solidFill>
              </a:rPr>
              <a:t>:- color (B, red), color (B, yellow).</a:t>
            </a:r>
          </a:p>
          <a:p>
            <a:pPr>
              <a:spcBef>
                <a:spcPts val="1200"/>
              </a:spcBef>
            </a:pPr>
            <a:r>
              <a:rPr lang="en-US" dirty="0"/>
              <a:t>The above rule states that the block B can never have red as well as yellow color.</a:t>
            </a:r>
            <a:endParaRPr lang="en-US" i="1" dirty="0"/>
          </a:p>
        </p:txBody>
      </p:sp>
      <p:sp>
        <p:nvSpPr>
          <p:cNvPr id="8" name="TextBox 7">
            <a:extLst>
              <a:ext uri="{FF2B5EF4-FFF2-40B4-BE49-F238E27FC236}">
                <a16:creationId xmlns:a16="http://schemas.microsoft.com/office/drawing/2014/main" id="{D6B484E1-915A-4CA6-9F37-BEF28B0D2AE3}"/>
              </a:ext>
            </a:extLst>
          </p:cNvPr>
          <p:cNvSpPr txBox="1"/>
          <p:nvPr/>
        </p:nvSpPr>
        <p:spPr>
          <a:xfrm>
            <a:off x="6261650" y="4087225"/>
            <a:ext cx="4837043" cy="2554545"/>
          </a:xfrm>
          <a:prstGeom prst="rect">
            <a:avLst/>
          </a:prstGeom>
          <a:noFill/>
        </p:spPr>
        <p:txBody>
          <a:bodyPr wrap="square" rtlCol="0">
            <a:spAutoFit/>
          </a:bodyPr>
          <a:lstStyle/>
          <a:p>
            <a:r>
              <a:rPr lang="en-US" sz="2200" b="1" dirty="0"/>
              <a:t>4. Default Negation:</a:t>
            </a:r>
            <a:endParaRPr lang="en-US" sz="2200" dirty="0"/>
          </a:p>
          <a:p>
            <a:pPr>
              <a:spcBef>
                <a:spcPts val="1200"/>
              </a:spcBef>
            </a:pPr>
            <a:r>
              <a:rPr lang="en-US" dirty="0"/>
              <a:t>Default Negation also called as Negation as Failure helps make conclusions based on absence of information</a:t>
            </a:r>
          </a:p>
          <a:p>
            <a:pPr>
              <a:spcBef>
                <a:spcPts val="1200"/>
              </a:spcBef>
            </a:pPr>
            <a:r>
              <a:rPr lang="en-US" i="1" dirty="0">
                <a:solidFill>
                  <a:srgbClr val="FF0000"/>
                </a:solidFill>
              </a:rPr>
              <a:t>like (P, F) :- not -like (P, F)</a:t>
            </a:r>
          </a:p>
          <a:p>
            <a:pPr>
              <a:spcBef>
                <a:spcPts val="1200"/>
              </a:spcBef>
            </a:pPr>
            <a:r>
              <a:rPr lang="en-US" dirty="0"/>
              <a:t>The above rule states that P may like F if not explicitly proved otherwise.</a:t>
            </a:r>
            <a:endParaRPr lang="en-US" i="1" dirty="0"/>
          </a:p>
        </p:txBody>
      </p:sp>
      <p:cxnSp>
        <p:nvCxnSpPr>
          <p:cNvPr id="9" name="Straight Connector 8">
            <a:extLst>
              <a:ext uri="{FF2B5EF4-FFF2-40B4-BE49-F238E27FC236}">
                <a16:creationId xmlns:a16="http://schemas.microsoft.com/office/drawing/2014/main" id="{DB178BF3-6C38-4335-AFD7-5DF6178C4772}"/>
              </a:ext>
            </a:extLst>
          </p:cNvPr>
          <p:cNvCxnSpPr>
            <a:cxnSpLocks/>
          </p:cNvCxnSpPr>
          <p:nvPr/>
        </p:nvCxnSpPr>
        <p:spPr>
          <a:xfrm>
            <a:off x="5560108" y="1314207"/>
            <a:ext cx="0" cy="554603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956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299710" y="332816"/>
            <a:ext cx="3592580" cy="646331"/>
          </a:xfrm>
          <a:prstGeom prst="rect">
            <a:avLst/>
          </a:prstGeom>
          <a:noFill/>
        </p:spPr>
        <p:txBody>
          <a:bodyPr wrap="square" rtlCol="0">
            <a:spAutoFit/>
          </a:bodyPr>
          <a:lstStyle/>
          <a:p>
            <a:r>
              <a:rPr lang="en-US" sz="3600" dirty="0">
                <a:solidFill>
                  <a:schemeClr val="bg1"/>
                </a:solidFill>
              </a:rPr>
              <a:t>Default Reasoning</a:t>
            </a:r>
          </a:p>
        </p:txBody>
      </p:sp>
      <p:sp>
        <p:nvSpPr>
          <p:cNvPr id="4" name="TextBox 3">
            <a:extLst>
              <a:ext uri="{FF2B5EF4-FFF2-40B4-BE49-F238E27FC236}">
                <a16:creationId xmlns:a16="http://schemas.microsoft.com/office/drawing/2014/main" id="{C0317BEF-CC52-4D2E-AB38-9CC52AB58F04}"/>
              </a:ext>
            </a:extLst>
          </p:cNvPr>
          <p:cNvSpPr txBox="1"/>
          <p:nvPr/>
        </p:nvSpPr>
        <p:spPr>
          <a:xfrm>
            <a:off x="304798" y="1665196"/>
            <a:ext cx="11025811" cy="1569660"/>
          </a:xfrm>
          <a:prstGeom prst="rect">
            <a:avLst/>
          </a:prstGeom>
          <a:noFill/>
        </p:spPr>
        <p:txBody>
          <a:bodyPr wrap="square" rtlCol="0">
            <a:spAutoFit/>
          </a:bodyPr>
          <a:lstStyle/>
          <a:p>
            <a:pPr marL="285750" indent="-285750">
              <a:buFontTx/>
              <a:buChar char="-"/>
            </a:pPr>
            <a:r>
              <a:rPr lang="en-US" sz="2400" dirty="0"/>
              <a:t>Default reasoning is very useful in modelling human reasoning </a:t>
            </a:r>
          </a:p>
          <a:p>
            <a:pPr marL="285750" indent="-285750">
              <a:buFontTx/>
              <a:buChar char="-"/>
            </a:pPr>
            <a:r>
              <a:rPr lang="en-US" sz="2400" dirty="0"/>
              <a:t>We can draw conclusions from the default rule in the absence of information. </a:t>
            </a:r>
          </a:p>
          <a:p>
            <a:pPr marL="285750" indent="-285750">
              <a:buFontTx/>
              <a:buChar char="-"/>
            </a:pPr>
            <a:r>
              <a:rPr lang="en-US" sz="2400" dirty="0"/>
              <a:t>Example: “</a:t>
            </a:r>
            <a:r>
              <a:rPr lang="en-US" sz="2400" dirty="0">
                <a:solidFill>
                  <a:srgbClr val="FF0000"/>
                </a:solidFill>
              </a:rPr>
              <a:t>Normally elements of class C have property P</a:t>
            </a:r>
            <a:r>
              <a:rPr lang="en-US" sz="2400" dirty="0"/>
              <a:t>” is represented as the following rule</a:t>
            </a:r>
          </a:p>
        </p:txBody>
      </p:sp>
      <p:sp>
        <p:nvSpPr>
          <p:cNvPr id="2" name="TextBox 1">
            <a:extLst>
              <a:ext uri="{FF2B5EF4-FFF2-40B4-BE49-F238E27FC236}">
                <a16:creationId xmlns:a16="http://schemas.microsoft.com/office/drawing/2014/main" id="{36B7CE50-8711-4438-B2D1-50412BF76393}"/>
              </a:ext>
            </a:extLst>
          </p:cNvPr>
          <p:cNvSpPr txBox="1"/>
          <p:nvPr/>
        </p:nvSpPr>
        <p:spPr>
          <a:xfrm>
            <a:off x="304798" y="3293166"/>
            <a:ext cx="2835967" cy="1200329"/>
          </a:xfrm>
          <a:prstGeom prst="rect">
            <a:avLst/>
          </a:prstGeom>
          <a:noFill/>
        </p:spPr>
        <p:txBody>
          <a:bodyPr wrap="square" rtlCol="0">
            <a:spAutoFit/>
          </a:bodyPr>
          <a:lstStyle/>
          <a:p>
            <a:pPr lvl="1"/>
            <a:r>
              <a:rPr lang="en-US" sz="2400" i="1" dirty="0"/>
              <a:t>p(X) :- c(X),</a:t>
            </a:r>
            <a:endParaRPr lang="en-US" sz="2400" dirty="0"/>
          </a:p>
          <a:p>
            <a:pPr lvl="1"/>
            <a:r>
              <a:rPr lang="en-US" sz="2400" i="1" dirty="0"/>
              <a:t>	not </a:t>
            </a:r>
            <a:r>
              <a:rPr lang="en-US" sz="2400" i="1" dirty="0">
                <a:solidFill>
                  <a:schemeClr val="accent5">
                    <a:lumMod val="50000"/>
                  </a:schemeClr>
                </a:solidFill>
              </a:rPr>
              <a:t>ab(d(X)),</a:t>
            </a:r>
            <a:endParaRPr lang="en-US" sz="2400" dirty="0">
              <a:solidFill>
                <a:schemeClr val="accent5">
                  <a:lumMod val="50000"/>
                </a:schemeClr>
              </a:solidFill>
            </a:endParaRPr>
          </a:p>
          <a:p>
            <a:pPr lvl="1"/>
            <a:r>
              <a:rPr lang="en-US" sz="2400" i="1" dirty="0"/>
              <a:t>	not </a:t>
            </a:r>
            <a:r>
              <a:rPr lang="en-US" sz="2400" i="1" dirty="0">
                <a:solidFill>
                  <a:srgbClr val="920000"/>
                </a:solidFill>
              </a:rPr>
              <a:t>-p(X).</a:t>
            </a:r>
            <a:endParaRPr lang="en-US" sz="2400" dirty="0">
              <a:solidFill>
                <a:srgbClr val="920000"/>
              </a:solidFill>
            </a:endParaRPr>
          </a:p>
        </p:txBody>
      </p:sp>
      <p:sp>
        <p:nvSpPr>
          <p:cNvPr id="6" name="Rectangle 5">
            <a:extLst>
              <a:ext uri="{FF2B5EF4-FFF2-40B4-BE49-F238E27FC236}">
                <a16:creationId xmlns:a16="http://schemas.microsoft.com/office/drawing/2014/main" id="{AB8C6115-03AF-4B63-9FB2-F9C64987BE38}"/>
              </a:ext>
            </a:extLst>
          </p:cNvPr>
          <p:cNvSpPr/>
          <p:nvPr/>
        </p:nvSpPr>
        <p:spPr>
          <a:xfrm>
            <a:off x="636103" y="4678913"/>
            <a:ext cx="10694505" cy="1339662"/>
          </a:xfrm>
          <a:prstGeom prst="rect">
            <a:avLst/>
          </a:prstGeom>
        </p:spPr>
        <p:txBody>
          <a:bodyPr wrap="square">
            <a:spAutoFit/>
          </a:bodyPr>
          <a:lstStyle/>
          <a:p>
            <a:pPr algn="just">
              <a:lnSpc>
                <a:spcPct val="115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Here, </a:t>
            </a:r>
            <a:r>
              <a:rPr lang="en-US" sz="2400" i="1" dirty="0">
                <a:latin typeface="Times New Roman" panose="02020603050405020304" pitchFamily="18" charset="0"/>
                <a:ea typeface="Calibri" panose="020F0502020204030204" pitchFamily="34" charset="0"/>
                <a:cs typeface="Times New Roman" panose="02020603050405020304" pitchFamily="18" charset="0"/>
              </a:rPr>
              <a:t>ab(d(X))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“X is abnormal with respect to the default assumption d”</a:t>
            </a:r>
            <a:r>
              <a:rPr lang="en-US" sz="2400" dirty="0">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a:latin typeface="Times New Roman" panose="02020603050405020304" pitchFamily="18" charset="0"/>
                <a:ea typeface="Calibri" panose="020F0502020204030204" pitchFamily="34" charset="0"/>
                <a:cs typeface="Times New Roman" panose="02020603050405020304" pitchFamily="18" charset="0"/>
              </a:rPr>
              <a:t>not-p(X)</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read as “We can’t successfully prove that </a:t>
            </a:r>
            <a:r>
              <a:rPr lang="en-US" sz="2400" i="1" dirty="0">
                <a:latin typeface="Times New Roman" panose="02020603050405020304" pitchFamily="18" charset="0"/>
                <a:ea typeface="Calibri" panose="020F0502020204030204" pitchFamily="34" charset="0"/>
                <a:cs typeface="Times New Roman" panose="02020603050405020304" pitchFamily="18" charset="0"/>
              </a:rPr>
              <a:t>p(X)</a:t>
            </a:r>
            <a:r>
              <a:rPr lang="en-US" sz="2400" dirty="0">
                <a:latin typeface="Times New Roman" panose="02020603050405020304" pitchFamily="18" charset="0"/>
                <a:ea typeface="Calibri" panose="020F0502020204030204" pitchFamily="34" charset="0"/>
                <a:cs typeface="Times New Roman" panose="02020603050405020304" pitchFamily="18" charset="0"/>
              </a:rPr>
              <a:t> is false” or </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p(X)</a:t>
            </a: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may be true”.</a:t>
            </a:r>
            <a:endParaRPr lang="en-US"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4373D4D-8B8E-4678-B677-15FACCC41D20}"/>
              </a:ext>
            </a:extLst>
          </p:cNvPr>
          <p:cNvSpPr txBox="1"/>
          <p:nvPr/>
        </p:nvSpPr>
        <p:spPr>
          <a:xfrm>
            <a:off x="7633253" y="3293165"/>
            <a:ext cx="3207025" cy="1200329"/>
          </a:xfrm>
          <a:prstGeom prst="rect">
            <a:avLst/>
          </a:prstGeom>
          <a:noFill/>
        </p:spPr>
        <p:txBody>
          <a:bodyPr wrap="square" rtlCol="0">
            <a:spAutoFit/>
          </a:bodyPr>
          <a:lstStyle/>
          <a:p>
            <a:pPr lvl="1"/>
            <a:r>
              <a:rPr lang="en-US" sz="2400" i="1" dirty="0"/>
              <a:t>flies(X) :- bird(X),</a:t>
            </a:r>
            <a:endParaRPr lang="en-US" sz="2400" dirty="0"/>
          </a:p>
          <a:p>
            <a:pPr lvl="1"/>
            <a:r>
              <a:rPr lang="en-US" sz="2400" i="1" dirty="0"/>
              <a:t>	not </a:t>
            </a:r>
            <a:r>
              <a:rPr lang="en-US" sz="2400" i="1" dirty="0">
                <a:solidFill>
                  <a:schemeClr val="accent5">
                    <a:lumMod val="50000"/>
                  </a:schemeClr>
                </a:solidFill>
              </a:rPr>
              <a:t>ab(bird(X)),</a:t>
            </a:r>
            <a:endParaRPr lang="en-US" sz="2400" dirty="0">
              <a:solidFill>
                <a:schemeClr val="accent5">
                  <a:lumMod val="50000"/>
                </a:schemeClr>
              </a:solidFill>
            </a:endParaRPr>
          </a:p>
          <a:p>
            <a:pPr lvl="1"/>
            <a:r>
              <a:rPr lang="en-US" sz="2400" i="1" dirty="0"/>
              <a:t>	not </a:t>
            </a:r>
            <a:r>
              <a:rPr lang="en-US" sz="2400" i="1" dirty="0">
                <a:solidFill>
                  <a:srgbClr val="C00000"/>
                </a:solidFill>
              </a:rPr>
              <a:t>-flies(X).</a:t>
            </a:r>
            <a:endParaRPr lang="en-US" sz="2400" dirty="0">
              <a:solidFill>
                <a:srgbClr val="C00000"/>
              </a:solidFill>
            </a:endParaRPr>
          </a:p>
        </p:txBody>
      </p:sp>
      <p:sp>
        <p:nvSpPr>
          <p:cNvPr id="8" name="TextBox 7">
            <a:extLst>
              <a:ext uri="{FF2B5EF4-FFF2-40B4-BE49-F238E27FC236}">
                <a16:creationId xmlns:a16="http://schemas.microsoft.com/office/drawing/2014/main" id="{6E903AE9-2865-497E-A6B8-A969E4E44B27}"/>
              </a:ext>
            </a:extLst>
          </p:cNvPr>
          <p:cNvSpPr txBox="1"/>
          <p:nvPr/>
        </p:nvSpPr>
        <p:spPr>
          <a:xfrm>
            <a:off x="4737032" y="4124162"/>
            <a:ext cx="1796290" cy="369332"/>
          </a:xfrm>
          <a:prstGeom prst="rect">
            <a:avLst/>
          </a:prstGeom>
          <a:noFill/>
        </p:spPr>
        <p:txBody>
          <a:bodyPr wrap="square" rtlCol="0">
            <a:spAutoFit/>
          </a:bodyPr>
          <a:lstStyle/>
          <a:p>
            <a:r>
              <a:rPr lang="en-US" i="1" dirty="0">
                <a:solidFill>
                  <a:srgbClr val="C00000"/>
                </a:solidFill>
              </a:rPr>
              <a:t>Strong Exception</a:t>
            </a:r>
          </a:p>
        </p:txBody>
      </p:sp>
      <p:cxnSp>
        <p:nvCxnSpPr>
          <p:cNvPr id="10" name="Straight Arrow Connector 9">
            <a:extLst>
              <a:ext uri="{FF2B5EF4-FFF2-40B4-BE49-F238E27FC236}">
                <a16:creationId xmlns:a16="http://schemas.microsoft.com/office/drawing/2014/main" id="{C9955EAF-2B6E-4E40-AC3B-A241DE9E9A96}"/>
              </a:ext>
            </a:extLst>
          </p:cNvPr>
          <p:cNvCxnSpPr>
            <a:stCxn id="8" idx="1"/>
          </p:cNvCxnSpPr>
          <p:nvPr/>
        </p:nvCxnSpPr>
        <p:spPr>
          <a:xfrm flipH="1">
            <a:off x="2570922" y="4308828"/>
            <a:ext cx="2166110"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A51B47-BD0B-4FB3-B7C7-A53DB0081044}"/>
              </a:ext>
            </a:extLst>
          </p:cNvPr>
          <p:cNvCxnSpPr>
            <a:cxnSpLocks/>
            <a:stCxn id="8" idx="3"/>
          </p:cNvCxnSpPr>
          <p:nvPr/>
        </p:nvCxnSpPr>
        <p:spPr>
          <a:xfrm>
            <a:off x="6533322" y="4308828"/>
            <a:ext cx="1961321" cy="0"/>
          </a:xfrm>
          <a:prstGeom prst="straightConnector1">
            <a:avLst/>
          </a:prstGeom>
          <a:ln>
            <a:solidFill>
              <a:srgbClr val="92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29795FD-9F6A-45B8-AF17-D96D5751CF42}"/>
              </a:ext>
            </a:extLst>
          </p:cNvPr>
          <p:cNvSpPr txBox="1"/>
          <p:nvPr/>
        </p:nvSpPr>
        <p:spPr>
          <a:xfrm>
            <a:off x="4770161" y="3703749"/>
            <a:ext cx="1796290" cy="369332"/>
          </a:xfrm>
          <a:prstGeom prst="rect">
            <a:avLst/>
          </a:prstGeom>
          <a:noFill/>
        </p:spPr>
        <p:txBody>
          <a:bodyPr wrap="square" rtlCol="0">
            <a:spAutoFit/>
          </a:bodyPr>
          <a:lstStyle/>
          <a:p>
            <a:r>
              <a:rPr lang="en-US" i="1" dirty="0">
                <a:solidFill>
                  <a:schemeClr val="accent1">
                    <a:lumMod val="75000"/>
                  </a:schemeClr>
                </a:solidFill>
              </a:rPr>
              <a:t>Weak Exception</a:t>
            </a:r>
          </a:p>
        </p:txBody>
      </p:sp>
      <p:cxnSp>
        <p:nvCxnSpPr>
          <p:cNvPr id="15" name="Straight Arrow Connector 14">
            <a:extLst>
              <a:ext uri="{FF2B5EF4-FFF2-40B4-BE49-F238E27FC236}">
                <a16:creationId xmlns:a16="http://schemas.microsoft.com/office/drawing/2014/main" id="{47FD03C5-F162-4143-8571-6F4E83DD48C6}"/>
              </a:ext>
            </a:extLst>
          </p:cNvPr>
          <p:cNvCxnSpPr>
            <a:cxnSpLocks/>
            <a:stCxn id="14" idx="1"/>
            <a:endCxn id="2" idx="3"/>
          </p:cNvCxnSpPr>
          <p:nvPr/>
        </p:nvCxnSpPr>
        <p:spPr>
          <a:xfrm flipH="1">
            <a:off x="3140765" y="3888415"/>
            <a:ext cx="1629396" cy="4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0E91BE-0DA5-44FC-9D74-BACA186163F9}"/>
              </a:ext>
            </a:extLst>
          </p:cNvPr>
          <p:cNvCxnSpPr>
            <a:cxnSpLocks/>
            <a:stCxn id="14" idx="3"/>
          </p:cNvCxnSpPr>
          <p:nvPr/>
        </p:nvCxnSpPr>
        <p:spPr>
          <a:xfrm>
            <a:off x="6566451" y="3888415"/>
            <a:ext cx="1769166" cy="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2F88F9-FD7C-47E6-87A5-4DD1D1AE40F6}"/>
              </a:ext>
            </a:extLst>
          </p:cNvPr>
          <p:cNvSpPr txBox="1"/>
          <p:nvPr/>
        </p:nvSpPr>
        <p:spPr>
          <a:xfrm>
            <a:off x="4558749" y="3324069"/>
            <a:ext cx="2139604" cy="369332"/>
          </a:xfrm>
          <a:prstGeom prst="rect">
            <a:avLst/>
          </a:prstGeom>
          <a:noFill/>
        </p:spPr>
        <p:txBody>
          <a:bodyPr wrap="square" rtlCol="0">
            <a:spAutoFit/>
          </a:bodyPr>
          <a:lstStyle/>
          <a:p>
            <a:r>
              <a:rPr lang="en-US" i="1" dirty="0"/>
              <a:t>Default Assumption</a:t>
            </a:r>
          </a:p>
        </p:txBody>
      </p:sp>
      <p:cxnSp>
        <p:nvCxnSpPr>
          <p:cNvPr id="20" name="Straight Arrow Connector 19">
            <a:extLst>
              <a:ext uri="{FF2B5EF4-FFF2-40B4-BE49-F238E27FC236}">
                <a16:creationId xmlns:a16="http://schemas.microsoft.com/office/drawing/2014/main" id="{8E488380-F0D8-40B5-B522-291E6776DD4D}"/>
              </a:ext>
            </a:extLst>
          </p:cNvPr>
          <p:cNvCxnSpPr>
            <a:cxnSpLocks/>
            <a:stCxn id="19" idx="1"/>
          </p:cNvCxnSpPr>
          <p:nvPr/>
        </p:nvCxnSpPr>
        <p:spPr>
          <a:xfrm flipH="1">
            <a:off x="2345637" y="3508735"/>
            <a:ext cx="22131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FC96AEA-E867-49CC-AA22-C3F29F6ACAF0}"/>
              </a:ext>
            </a:extLst>
          </p:cNvPr>
          <p:cNvCxnSpPr>
            <a:cxnSpLocks/>
            <a:stCxn id="19" idx="3"/>
          </p:cNvCxnSpPr>
          <p:nvPr/>
        </p:nvCxnSpPr>
        <p:spPr>
          <a:xfrm>
            <a:off x="6698353" y="3508735"/>
            <a:ext cx="1193937" cy="9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590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Natural Language Resources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What NLP tools were used?</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984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1908215"/>
          </a:xfrm>
          <a:prstGeom prst="rect">
            <a:avLst/>
          </a:prstGeom>
          <a:noFill/>
        </p:spPr>
        <p:txBody>
          <a:bodyPr wrap="square" rtlCol="0">
            <a:spAutoFit/>
          </a:bodyPr>
          <a:lstStyle/>
          <a:p>
            <a:r>
              <a:rPr lang="en-US" sz="2800" i="1" dirty="0"/>
              <a:t>Stanford Dependency Parser</a:t>
            </a:r>
          </a:p>
          <a:p>
            <a:pPr marL="285750" indent="-285750" algn="just">
              <a:spcBef>
                <a:spcPts val="1200"/>
              </a:spcBef>
              <a:buFontTx/>
              <a:buChar char="-"/>
            </a:pPr>
            <a:r>
              <a:rPr lang="en-US" sz="2000" dirty="0"/>
              <a:t>A dependency parser analyses the grammatical structure of a sentence and returns a set of relations between different words of the sentence.</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3725158"/>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12" name="Picture 11">
            <a:extLst>
              <a:ext uri="{FF2B5EF4-FFF2-40B4-BE49-F238E27FC236}">
                <a16:creationId xmlns:a16="http://schemas.microsoft.com/office/drawing/2014/main" id="{C17DCC57-A264-4C13-9494-AA679DBAFDA7}"/>
              </a:ext>
            </a:extLst>
          </p:cNvPr>
          <p:cNvPicPr/>
          <p:nvPr/>
        </p:nvPicPr>
        <p:blipFill>
          <a:blip r:embed="rId2"/>
          <a:stretch>
            <a:fillRect/>
          </a:stretch>
        </p:blipFill>
        <p:spPr>
          <a:xfrm>
            <a:off x="536558" y="4637588"/>
            <a:ext cx="5314073" cy="1208074"/>
          </a:xfrm>
          <a:prstGeom prst="rect">
            <a:avLst/>
          </a:prstGeom>
        </p:spPr>
      </p:pic>
      <p:sp>
        <p:nvSpPr>
          <p:cNvPr id="6" name="Rectangle 5">
            <a:extLst>
              <a:ext uri="{FF2B5EF4-FFF2-40B4-BE49-F238E27FC236}">
                <a16:creationId xmlns:a16="http://schemas.microsoft.com/office/drawing/2014/main" id="{6BE28EF9-7551-4D2F-828F-B4FDD4C8663A}"/>
              </a:ext>
            </a:extLst>
          </p:cNvPr>
          <p:cNvSpPr/>
          <p:nvPr/>
        </p:nvSpPr>
        <p:spPr>
          <a:xfrm>
            <a:off x="6891130" y="1827843"/>
            <a:ext cx="3233530" cy="3902607"/>
          </a:xfrm>
          <a:prstGeom prst="rect">
            <a:avLst/>
          </a:prstGeom>
        </p:spPr>
        <p:txBody>
          <a:bodyPr wrap="square">
            <a:spAutoFit/>
          </a:bodyPr>
          <a:lstStyle/>
          <a:p>
            <a:pPr algn="just">
              <a:lnSpc>
                <a:spcPct val="115000"/>
              </a:lnSpc>
              <a:spcAft>
                <a:spcPts val="800"/>
              </a:spcAft>
            </a:pPr>
            <a:r>
              <a:rPr lang="en-US" sz="2400" i="1" dirty="0"/>
              <a:t>Dependency Relations :</a:t>
            </a:r>
          </a:p>
          <a:p>
            <a:pPr algn="just">
              <a:spcBef>
                <a:spcPts val="1200"/>
              </a:spcBef>
              <a:spcAft>
                <a:spcPts val="800"/>
              </a:spcAft>
            </a:pPr>
            <a:r>
              <a:rPr lang="en-US" sz="2000" i="1" dirty="0"/>
              <a:t>root(ROOT-0, gave-2) </a:t>
            </a:r>
          </a:p>
          <a:p>
            <a:pPr algn="just">
              <a:spcBef>
                <a:spcPts val="1200"/>
              </a:spcBef>
              <a:spcAft>
                <a:spcPts val="800"/>
              </a:spcAft>
            </a:pPr>
            <a:r>
              <a:rPr lang="en-US" sz="2000" i="1" dirty="0"/>
              <a:t>nsubj(gave-2, John-1) </a:t>
            </a:r>
          </a:p>
          <a:p>
            <a:pPr algn="just">
              <a:spcBef>
                <a:spcPts val="1200"/>
              </a:spcBef>
              <a:spcAft>
                <a:spcPts val="800"/>
              </a:spcAft>
            </a:pPr>
            <a:r>
              <a:rPr lang="en-US" sz="2000" i="1" dirty="0"/>
              <a:t>dobj(gave-2, book-5) </a:t>
            </a:r>
          </a:p>
          <a:p>
            <a:pPr algn="just">
              <a:spcBef>
                <a:spcPts val="1200"/>
              </a:spcBef>
              <a:spcAft>
                <a:spcPts val="800"/>
              </a:spcAft>
            </a:pPr>
            <a:r>
              <a:rPr lang="en-US" sz="2000" i="1" dirty="0" err="1"/>
              <a:t>iobj</a:t>
            </a:r>
            <a:r>
              <a:rPr lang="en-US" sz="2000" i="1" dirty="0"/>
              <a:t> (gave-2, Mary-3)</a:t>
            </a:r>
          </a:p>
          <a:p>
            <a:pPr algn="just">
              <a:spcBef>
                <a:spcPts val="1200"/>
              </a:spcBef>
              <a:spcAft>
                <a:spcPts val="800"/>
              </a:spcAft>
            </a:pPr>
            <a:r>
              <a:rPr lang="en-US" sz="2000" i="1" dirty="0"/>
              <a:t>det(book-5, the-4)</a:t>
            </a:r>
          </a:p>
          <a:p>
            <a:pPr algn="just">
              <a:spcBef>
                <a:spcPts val="1200"/>
              </a:spcBef>
              <a:spcAft>
                <a:spcPts val="800"/>
              </a:spcAft>
            </a:pPr>
            <a:r>
              <a:rPr lang="en-US" sz="2000" i="1" dirty="0" err="1"/>
              <a:t>punct</a:t>
            </a:r>
            <a:r>
              <a:rPr lang="en-US" sz="2000" i="1" dirty="0"/>
              <a:t>(gave-4, .-6)</a:t>
            </a:r>
            <a:endParaRPr lang="en-US" i="1" dirty="0"/>
          </a:p>
        </p:txBody>
      </p:sp>
    </p:spTree>
    <p:extLst>
      <p:ext uri="{BB962C8B-B14F-4D97-AF65-F5344CB8AC3E}">
        <p14:creationId xmlns:p14="http://schemas.microsoft.com/office/powerpoint/2010/main" val="1994691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827843"/>
            <a:ext cx="5559442" cy="3139321"/>
          </a:xfrm>
          <a:prstGeom prst="rect">
            <a:avLst/>
          </a:prstGeom>
          <a:noFill/>
        </p:spPr>
        <p:txBody>
          <a:bodyPr wrap="square" rtlCol="0">
            <a:spAutoFit/>
          </a:bodyPr>
          <a:lstStyle/>
          <a:p>
            <a:r>
              <a:rPr lang="en-US" sz="2800" i="1" dirty="0"/>
              <a:t>Parts of Speech Tagger</a:t>
            </a:r>
          </a:p>
          <a:p>
            <a:pPr marL="285750" indent="-285750" algn="just">
              <a:spcBef>
                <a:spcPts val="1200"/>
              </a:spcBef>
              <a:buFontTx/>
              <a:buChar char="-"/>
            </a:pPr>
            <a:r>
              <a:rPr lang="en-US" sz="2000" dirty="0"/>
              <a:t>A Parts of Speech Tagger is responsible for assigning parts of speech to words in a sentence. </a:t>
            </a:r>
          </a:p>
          <a:p>
            <a:pPr marL="285750" indent="-285750" algn="just">
              <a:spcBef>
                <a:spcPts val="1200"/>
              </a:spcBef>
              <a:buFontTx/>
              <a:buChar char="-"/>
            </a:pPr>
            <a:r>
              <a:rPr lang="en-US" sz="2000" dirty="0"/>
              <a:t>The English language has eight parts of speech: noun, verb, pronoun, preposition, adverb, conjunction, particle, and article. </a:t>
            </a:r>
          </a:p>
          <a:p>
            <a:pPr marL="285750" indent="-285750" algn="just">
              <a:spcBef>
                <a:spcPts val="1200"/>
              </a:spcBef>
              <a:buFontTx/>
              <a:buChar char="-"/>
            </a:pPr>
            <a:r>
              <a:rPr lang="en-US" sz="2000" dirty="0"/>
              <a:t>The English tagger in the Stanford POS Tagger uses the Penn Treebank tag set.</a:t>
            </a:r>
          </a:p>
        </p:txBody>
      </p:sp>
      <p:sp>
        <p:nvSpPr>
          <p:cNvPr id="4" name="Rectangle 3">
            <a:extLst>
              <a:ext uri="{FF2B5EF4-FFF2-40B4-BE49-F238E27FC236}">
                <a16:creationId xmlns:a16="http://schemas.microsoft.com/office/drawing/2014/main" id="{D249BEB5-404A-4252-8D84-B9F34B86B1E7}"/>
              </a:ext>
            </a:extLst>
          </p:cNvPr>
          <p:cNvSpPr/>
          <p:nvPr/>
        </p:nvSpPr>
        <p:spPr>
          <a:xfrm>
            <a:off x="6963862" y="1932445"/>
            <a:ext cx="4309962"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gave Mary the book.”</a:t>
            </a:r>
            <a:endParaRPr lang="en-US" dirty="0"/>
          </a:p>
        </p:txBody>
      </p:sp>
      <p:pic>
        <p:nvPicPr>
          <p:cNvPr id="8" name="Picture 7">
            <a:extLst>
              <a:ext uri="{FF2B5EF4-FFF2-40B4-BE49-F238E27FC236}">
                <a16:creationId xmlns:a16="http://schemas.microsoft.com/office/drawing/2014/main" id="{A0C29DB8-02DA-4D72-AF15-2E083708F27F}"/>
              </a:ext>
            </a:extLst>
          </p:cNvPr>
          <p:cNvPicPr/>
          <p:nvPr/>
        </p:nvPicPr>
        <p:blipFill>
          <a:blip r:embed="rId2"/>
          <a:stretch>
            <a:fillRect/>
          </a:stretch>
        </p:blipFill>
        <p:spPr>
          <a:xfrm>
            <a:off x="6963862" y="2726928"/>
            <a:ext cx="3955923" cy="746042"/>
          </a:xfrm>
          <a:prstGeom prst="rect">
            <a:avLst/>
          </a:prstGeom>
        </p:spPr>
      </p:pic>
      <p:sp>
        <p:nvSpPr>
          <p:cNvPr id="9" name="TextBox 8">
            <a:extLst>
              <a:ext uri="{FF2B5EF4-FFF2-40B4-BE49-F238E27FC236}">
                <a16:creationId xmlns:a16="http://schemas.microsoft.com/office/drawing/2014/main" id="{2DEDD9A3-C1EE-41CF-A7D1-8BC40F886006}"/>
              </a:ext>
            </a:extLst>
          </p:cNvPr>
          <p:cNvSpPr txBox="1"/>
          <p:nvPr/>
        </p:nvSpPr>
        <p:spPr>
          <a:xfrm>
            <a:off x="6963862" y="3805788"/>
            <a:ext cx="4107214" cy="3016210"/>
          </a:xfrm>
          <a:prstGeom prst="rect">
            <a:avLst/>
          </a:prstGeom>
          <a:noFill/>
        </p:spPr>
        <p:txBody>
          <a:bodyPr wrap="square" rtlCol="0">
            <a:spAutoFit/>
          </a:bodyPr>
          <a:lstStyle/>
          <a:p>
            <a:r>
              <a:rPr lang="en-US" sz="2800" i="1" dirty="0"/>
              <a:t>Penn Treebank Tag Set</a:t>
            </a:r>
          </a:p>
          <a:p>
            <a:pPr>
              <a:spcBef>
                <a:spcPts val="1200"/>
              </a:spcBef>
            </a:pPr>
            <a:r>
              <a:rPr lang="en-US" sz="2400" dirty="0"/>
              <a:t>NNP </a:t>
            </a:r>
            <a:r>
              <a:rPr lang="en-US" sz="2400" dirty="0">
                <a:sym typeface="Wingdings" panose="05000000000000000000" pitchFamily="2" charset="2"/>
              </a:rPr>
              <a:t>: Proper Noun, Singular</a:t>
            </a:r>
          </a:p>
          <a:p>
            <a:pPr lvl="0"/>
            <a:r>
              <a:rPr lang="en-US" sz="2400" dirty="0">
                <a:solidFill>
                  <a:prstClr val="black"/>
                </a:solidFill>
              </a:rPr>
              <a:t>VBD </a:t>
            </a:r>
            <a:r>
              <a:rPr lang="en-US" sz="2400" dirty="0">
                <a:solidFill>
                  <a:prstClr val="black"/>
                </a:solidFill>
                <a:sym typeface="Wingdings" panose="05000000000000000000" pitchFamily="2" charset="2"/>
              </a:rPr>
              <a:t>: Verb, Past tense</a:t>
            </a:r>
          </a:p>
          <a:p>
            <a:pPr lvl="0"/>
            <a:r>
              <a:rPr lang="en-US" sz="2400" dirty="0">
                <a:solidFill>
                  <a:prstClr val="black"/>
                </a:solidFill>
              </a:rPr>
              <a:t>DT    </a:t>
            </a:r>
            <a:r>
              <a:rPr lang="en-US" sz="2400" dirty="0">
                <a:solidFill>
                  <a:prstClr val="black"/>
                </a:solidFill>
                <a:sym typeface="Wingdings" panose="05000000000000000000" pitchFamily="2" charset="2"/>
              </a:rPr>
              <a:t>: Determiner</a:t>
            </a:r>
          </a:p>
          <a:p>
            <a:pPr lvl="0"/>
            <a:r>
              <a:rPr lang="en-US" sz="2400" dirty="0">
                <a:solidFill>
                  <a:prstClr val="black"/>
                </a:solidFill>
              </a:rPr>
              <a:t>NN   </a:t>
            </a:r>
            <a:r>
              <a:rPr lang="en-US" sz="2400" dirty="0">
                <a:solidFill>
                  <a:prstClr val="black"/>
                </a:solidFill>
                <a:sym typeface="Wingdings" panose="05000000000000000000" pitchFamily="2" charset="2"/>
              </a:rPr>
              <a:t>: Noun, Singular or Mass</a:t>
            </a:r>
          </a:p>
          <a:p>
            <a:pPr lvl="0"/>
            <a:endParaRPr lang="en-US" sz="2800" dirty="0">
              <a:sym typeface="Wingdings" panose="05000000000000000000" pitchFamily="2" charset="2"/>
            </a:endParaRPr>
          </a:p>
          <a:p>
            <a:endParaRPr lang="en-US" sz="2800" dirty="0"/>
          </a:p>
        </p:txBody>
      </p:sp>
    </p:spTree>
    <p:extLst>
      <p:ext uri="{BB962C8B-B14F-4D97-AF65-F5344CB8AC3E}">
        <p14:creationId xmlns:p14="http://schemas.microsoft.com/office/powerpoint/2010/main" val="885384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484081" y="332816"/>
            <a:ext cx="5223837" cy="646331"/>
          </a:xfrm>
          <a:prstGeom prst="rect">
            <a:avLst/>
          </a:prstGeom>
          <a:noFill/>
        </p:spPr>
        <p:txBody>
          <a:bodyPr wrap="square" rtlCol="0">
            <a:spAutoFit/>
          </a:bodyPr>
          <a:lstStyle/>
          <a:p>
            <a:r>
              <a:rPr lang="en-US" sz="3600" dirty="0">
                <a:solidFill>
                  <a:schemeClr val="bg1"/>
                </a:solidFill>
              </a:rPr>
              <a:t>Stanford Core NLP Toolset</a:t>
            </a:r>
          </a:p>
        </p:txBody>
      </p:sp>
      <p:sp>
        <p:nvSpPr>
          <p:cNvPr id="10" name="TextBox 9">
            <a:extLst>
              <a:ext uri="{FF2B5EF4-FFF2-40B4-BE49-F238E27FC236}">
                <a16:creationId xmlns:a16="http://schemas.microsoft.com/office/drawing/2014/main" id="{70B5737A-B1B9-458B-BF3D-13FCDF18D397}"/>
              </a:ext>
            </a:extLst>
          </p:cNvPr>
          <p:cNvSpPr txBox="1"/>
          <p:nvPr/>
        </p:nvSpPr>
        <p:spPr>
          <a:xfrm>
            <a:off x="536558" y="1551665"/>
            <a:ext cx="6010016" cy="2616101"/>
          </a:xfrm>
          <a:prstGeom prst="rect">
            <a:avLst/>
          </a:prstGeom>
          <a:noFill/>
        </p:spPr>
        <p:txBody>
          <a:bodyPr wrap="square" rtlCol="0">
            <a:spAutoFit/>
          </a:bodyPr>
          <a:lstStyle/>
          <a:p>
            <a:r>
              <a:rPr lang="en-US" sz="2400" i="1" dirty="0"/>
              <a:t>Named Entity Recognizer</a:t>
            </a:r>
          </a:p>
          <a:p>
            <a:pPr marL="285750" indent="-285750" algn="just">
              <a:spcBef>
                <a:spcPts val="1200"/>
              </a:spcBef>
              <a:buFontTx/>
              <a:buChar char="-"/>
            </a:pPr>
            <a:r>
              <a:rPr lang="en-US" sz="2000" dirty="0"/>
              <a:t>A Named Entity Recognizer is a module used to label a sequence of words in a sentence with predefined tags of Named Entities</a:t>
            </a:r>
          </a:p>
          <a:p>
            <a:pPr marL="285750" indent="-285750" algn="just">
              <a:spcBef>
                <a:spcPts val="1200"/>
              </a:spcBef>
              <a:buFontTx/>
              <a:buChar char="-"/>
            </a:pPr>
            <a:r>
              <a:rPr lang="en-US" sz="2000" dirty="0"/>
              <a:t>Named Entities are names of things, such as person, company, organization, locations, cities and many more. </a:t>
            </a:r>
          </a:p>
        </p:txBody>
      </p:sp>
      <p:sp>
        <p:nvSpPr>
          <p:cNvPr id="4" name="Rectangle 3">
            <a:extLst>
              <a:ext uri="{FF2B5EF4-FFF2-40B4-BE49-F238E27FC236}">
                <a16:creationId xmlns:a16="http://schemas.microsoft.com/office/drawing/2014/main" id="{D249BEB5-404A-4252-8D84-B9F34B86B1E7}"/>
              </a:ext>
            </a:extLst>
          </p:cNvPr>
          <p:cNvSpPr/>
          <p:nvPr/>
        </p:nvSpPr>
        <p:spPr>
          <a:xfrm>
            <a:off x="536558" y="4221979"/>
            <a:ext cx="5714321" cy="461665"/>
          </a:xfrm>
          <a:prstGeom prst="rect">
            <a:avLst/>
          </a:prstGeom>
        </p:spPr>
        <p:txBody>
          <a:bodyPr wrap="none">
            <a:spAutoFit/>
          </a:bodyPr>
          <a:lstStyle/>
          <a:p>
            <a:r>
              <a:rPr lang="en-US" sz="2400" i="1" dirty="0">
                <a:ea typeface="Calibri" panose="020F0502020204030204" pitchFamily="34" charset="0"/>
              </a:rPr>
              <a:t>Example:</a:t>
            </a:r>
            <a:r>
              <a:rPr lang="en-US" sz="2400" dirty="0">
                <a:ea typeface="Calibri" panose="020F0502020204030204" pitchFamily="34" charset="0"/>
              </a:rPr>
              <a:t> </a:t>
            </a:r>
            <a:r>
              <a:rPr lang="en-US" sz="2000" dirty="0">
                <a:ea typeface="Calibri" panose="020F0502020204030204" pitchFamily="34" charset="0"/>
              </a:rPr>
              <a:t>“John, who works at UTD, lives in Dallas.”</a:t>
            </a:r>
            <a:r>
              <a:rPr lang="en-US" dirty="0">
                <a:ea typeface="Calibri" panose="020F0502020204030204" pitchFamily="34" charset="0"/>
              </a:rPr>
              <a:t>.</a:t>
            </a:r>
            <a:endParaRPr lang="en-US" dirty="0"/>
          </a:p>
        </p:txBody>
      </p:sp>
      <p:pic>
        <p:nvPicPr>
          <p:cNvPr id="11" name="Picture 10">
            <a:extLst>
              <a:ext uri="{FF2B5EF4-FFF2-40B4-BE49-F238E27FC236}">
                <a16:creationId xmlns:a16="http://schemas.microsoft.com/office/drawing/2014/main" id="{9924AD3F-7224-4791-8D39-588E691BF508}"/>
              </a:ext>
            </a:extLst>
          </p:cNvPr>
          <p:cNvPicPr/>
          <p:nvPr/>
        </p:nvPicPr>
        <p:blipFill>
          <a:blip r:embed="rId2"/>
          <a:stretch>
            <a:fillRect/>
          </a:stretch>
        </p:blipFill>
        <p:spPr>
          <a:xfrm>
            <a:off x="536558" y="4923344"/>
            <a:ext cx="7309535" cy="746042"/>
          </a:xfrm>
          <a:prstGeom prst="rect">
            <a:avLst/>
          </a:prstGeom>
        </p:spPr>
      </p:pic>
      <p:sp>
        <p:nvSpPr>
          <p:cNvPr id="2" name="Rectangle 1">
            <a:extLst>
              <a:ext uri="{FF2B5EF4-FFF2-40B4-BE49-F238E27FC236}">
                <a16:creationId xmlns:a16="http://schemas.microsoft.com/office/drawing/2014/main" id="{68236857-F823-4A91-AA06-08C0735D0FCB}"/>
              </a:ext>
            </a:extLst>
          </p:cNvPr>
          <p:cNvSpPr/>
          <p:nvPr/>
        </p:nvSpPr>
        <p:spPr>
          <a:xfrm>
            <a:off x="6771861" y="1840382"/>
            <a:ext cx="5261113" cy="2246769"/>
          </a:xfrm>
          <a:prstGeom prst="rect">
            <a:avLst/>
          </a:prstGeom>
        </p:spPr>
        <p:txBody>
          <a:bodyPr wrap="square">
            <a:spAutoFit/>
          </a:bodyPr>
          <a:lstStyle/>
          <a:p>
            <a:pPr marL="285750" indent="-285750">
              <a:spcBef>
                <a:spcPts val="1200"/>
              </a:spcBef>
              <a:buFontTx/>
              <a:buChar char="-"/>
            </a:pPr>
            <a:r>
              <a:rPr lang="en-US" sz="2000" dirty="0"/>
              <a:t>The various training models for the Stanford Named Entity Tagger are given as follows:</a:t>
            </a:r>
          </a:p>
          <a:p>
            <a:pPr lvl="0"/>
            <a:r>
              <a:rPr lang="en-US" sz="2000" dirty="0"/>
              <a:t>     3 class: </a:t>
            </a:r>
            <a:r>
              <a:rPr lang="en-US" sz="2000" i="1" dirty="0"/>
              <a:t>LOCATION</a:t>
            </a:r>
            <a:r>
              <a:rPr lang="en-US" sz="2000" dirty="0"/>
              <a:t>, </a:t>
            </a:r>
            <a:r>
              <a:rPr lang="en-US" sz="2000" i="1" dirty="0"/>
              <a:t>PERSON</a:t>
            </a:r>
            <a:r>
              <a:rPr lang="en-US" sz="2000" dirty="0"/>
              <a:t>, </a:t>
            </a:r>
            <a:r>
              <a:rPr lang="en-US" sz="2000" i="1" dirty="0"/>
              <a:t>ORGANIZATION</a:t>
            </a:r>
            <a:endParaRPr lang="en-US" sz="2000" dirty="0"/>
          </a:p>
          <a:p>
            <a:pPr lvl="0"/>
            <a:r>
              <a:rPr lang="en-US" sz="2000" dirty="0"/>
              <a:t>     4 class: </a:t>
            </a:r>
            <a:r>
              <a:rPr lang="en-US" sz="2000" i="1" dirty="0"/>
              <a:t>LOCATION</a:t>
            </a:r>
            <a:r>
              <a:rPr lang="en-US" sz="2000" dirty="0"/>
              <a:t>, </a:t>
            </a:r>
            <a:r>
              <a:rPr lang="en-US" sz="2000" i="1" dirty="0"/>
              <a:t>PERSON</a:t>
            </a:r>
            <a:r>
              <a:rPr lang="en-US" sz="2000" dirty="0"/>
              <a:t>, </a:t>
            </a:r>
            <a:r>
              <a:rPr lang="en-US" sz="2000" i="1" dirty="0"/>
              <a:t>ORGANIZATION, 	MISC</a:t>
            </a:r>
            <a:endParaRPr lang="en-US" sz="2000" dirty="0"/>
          </a:p>
          <a:p>
            <a:r>
              <a:rPr lang="en-US" sz="2000" dirty="0"/>
              <a:t>     7 class: </a:t>
            </a:r>
            <a:r>
              <a:rPr lang="en-US" sz="2000" i="1" dirty="0"/>
              <a:t>LOCATION</a:t>
            </a:r>
            <a:r>
              <a:rPr lang="en-US" sz="2000" dirty="0"/>
              <a:t>, </a:t>
            </a:r>
            <a:r>
              <a:rPr lang="en-US" sz="2000" i="1" dirty="0"/>
              <a:t>PERSON</a:t>
            </a:r>
            <a:r>
              <a:rPr lang="en-US" sz="2000" dirty="0"/>
              <a:t>, </a:t>
            </a:r>
            <a:r>
              <a:rPr lang="en-US" sz="2000" i="1" dirty="0"/>
              <a:t>ORGANIZATION, 	MONEY, PERCENT, DATE, TIME</a:t>
            </a:r>
            <a:endParaRPr lang="en-US" sz="2000" dirty="0"/>
          </a:p>
        </p:txBody>
      </p:sp>
    </p:spTree>
    <p:extLst>
      <p:ext uri="{BB962C8B-B14F-4D97-AF65-F5344CB8AC3E}">
        <p14:creationId xmlns:p14="http://schemas.microsoft.com/office/powerpoint/2010/main" val="3840887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Stanford Universal Dependencies</a:t>
            </a:r>
          </a:p>
        </p:txBody>
      </p:sp>
      <p:sp>
        <p:nvSpPr>
          <p:cNvPr id="10" name="TextBox 9">
            <a:extLst>
              <a:ext uri="{FF2B5EF4-FFF2-40B4-BE49-F238E27FC236}">
                <a16:creationId xmlns:a16="http://schemas.microsoft.com/office/drawing/2014/main" id="{70B5737A-B1B9-458B-BF3D-13FCDF18D397}"/>
              </a:ext>
            </a:extLst>
          </p:cNvPr>
          <p:cNvSpPr txBox="1"/>
          <p:nvPr/>
        </p:nvSpPr>
        <p:spPr>
          <a:xfrm>
            <a:off x="380820" y="1492687"/>
            <a:ext cx="3886380" cy="5016758"/>
          </a:xfrm>
          <a:prstGeom prst="rect">
            <a:avLst/>
          </a:prstGeom>
          <a:noFill/>
        </p:spPr>
        <p:txBody>
          <a:bodyPr wrap="square" rtlCol="0">
            <a:spAutoFit/>
          </a:bodyPr>
          <a:lstStyle/>
          <a:p>
            <a:pPr algn="ctr"/>
            <a:r>
              <a:rPr lang="en-US" sz="2400" i="1" dirty="0"/>
              <a:t>Core Arguments</a:t>
            </a:r>
          </a:p>
          <a:p>
            <a:pPr marL="285750" indent="-285750" algn="just">
              <a:spcBef>
                <a:spcPts val="1200"/>
              </a:spcBef>
              <a:buFontTx/>
              <a:buChar char="-"/>
            </a:pPr>
            <a:r>
              <a:rPr lang="en-US" dirty="0"/>
              <a:t>Contain relations that talk about the </a:t>
            </a:r>
            <a:r>
              <a:rPr lang="en-US" dirty="0">
                <a:solidFill>
                  <a:srgbClr val="FF0000"/>
                </a:solidFill>
              </a:rPr>
              <a:t>participants in the events</a:t>
            </a:r>
            <a:r>
              <a:rPr lang="en-US" dirty="0"/>
              <a:t>. Play an important role in </a:t>
            </a:r>
            <a:r>
              <a:rPr lang="en-US" dirty="0">
                <a:solidFill>
                  <a:srgbClr val="FF0000"/>
                </a:solidFill>
              </a:rPr>
              <a:t>understanding</a:t>
            </a:r>
            <a:r>
              <a:rPr lang="en-US" dirty="0"/>
              <a:t> the sentence</a:t>
            </a:r>
          </a:p>
          <a:p>
            <a:pPr marL="285750" indent="-285750" algn="just">
              <a:spcBef>
                <a:spcPts val="1200"/>
              </a:spcBef>
              <a:buFontTx/>
              <a:buChar char="-"/>
            </a:pPr>
            <a:r>
              <a:rPr lang="en-US" dirty="0"/>
              <a:t>Some of the core argument relations can be given as follows </a:t>
            </a:r>
          </a:p>
          <a:p>
            <a:pPr marL="342900" indent="-342900" algn="just">
              <a:spcBef>
                <a:spcPts val="1200"/>
              </a:spcBef>
              <a:buAutoNum type="alphaLcPeriod"/>
            </a:pPr>
            <a:r>
              <a:rPr lang="en-US" dirty="0"/>
              <a:t>Nominal Subject (nsubj)</a:t>
            </a:r>
          </a:p>
          <a:p>
            <a:pPr marL="342900" indent="-342900" algn="just">
              <a:spcBef>
                <a:spcPts val="1200"/>
              </a:spcBef>
              <a:buAutoNum type="alphaLcPeriod"/>
            </a:pPr>
            <a:r>
              <a:rPr lang="en-US" dirty="0"/>
              <a:t>Clausal Subject (</a:t>
            </a:r>
            <a:r>
              <a:rPr lang="en-US" dirty="0" err="1"/>
              <a:t>csubj</a:t>
            </a:r>
            <a:r>
              <a:rPr lang="en-US" dirty="0"/>
              <a:t>)</a:t>
            </a:r>
          </a:p>
          <a:p>
            <a:pPr marL="342900" indent="-342900" algn="just">
              <a:spcBef>
                <a:spcPts val="1200"/>
              </a:spcBef>
              <a:buAutoNum type="alphaLcPeriod"/>
            </a:pPr>
            <a:r>
              <a:rPr lang="en-US" dirty="0"/>
              <a:t>Direct Object (dobj)</a:t>
            </a:r>
          </a:p>
          <a:p>
            <a:pPr marL="342900" indent="-342900" algn="just">
              <a:spcBef>
                <a:spcPts val="1200"/>
              </a:spcBef>
              <a:buAutoNum type="alphaLcPeriod"/>
            </a:pPr>
            <a:r>
              <a:rPr lang="en-US" dirty="0"/>
              <a:t>Indirect Object (</a:t>
            </a:r>
            <a:r>
              <a:rPr lang="en-US" dirty="0" err="1"/>
              <a:t>iobj</a:t>
            </a:r>
            <a:r>
              <a:rPr lang="en-US" dirty="0"/>
              <a:t>)</a:t>
            </a:r>
          </a:p>
          <a:p>
            <a:pPr marL="342900" indent="-342900" algn="just">
              <a:spcBef>
                <a:spcPts val="1200"/>
              </a:spcBef>
              <a:buAutoNum type="alphaLcPeriod"/>
            </a:pPr>
            <a:r>
              <a:rPr lang="en-US" dirty="0"/>
              <a:t>Clausal Complement (ccomp)</a:t>
            </a:r>
          </a:p>
          <a:p>
            <a:pPr marL="342900" indent="-342900" algn="just">
              <a:spcBef>
                <a:spcPts val="1200"/>
              </a:spcBef>
              <a:buAutoNum type="alphaLcPeriod"/>
            </a:pPr>
            <a:r>
              <a:rPr lang="en-US" dirty="0"/>
              <a:t>Open Clausal Complement (</a:t>
            </a:r>
            <a:r>
              <a:rPr lang="en-US" dirty="0" err="1"/>
              <a:t>xcomp</a:t>
            </a:r>
            <a:r>
              <a:rPr lang="en-US" dirty="0"/>
              <a:t>)</a:t>
            </a:r>
          </a:p>
        </p:txBody>
      </p:sp>
      <p:sp>
        <p:nvSpPr>
          <p:cNvPr id="29" name="TextBox 28">
            <a:extLst>
              <a:ext uri="{FF2B5EF4-FFF2-40B4-BE49-F238E27FC236}">
                <a16:creationId xmlns:a16="http://schemas.microsoft.com/office/drawing/2014/main" id="{A7BBC8F0-C79E-4026-915A-191F15557BC0}"/>
              </a:ext>
            </a:extLst>
          </p:cNvPr>
          <p:cNvSpPr txBox="1"/>
          <p:nvPr/>
        </p:nvSpPr>
        <p:spPr>
          <a:xfrm>
            <a:off x="4371771" y="1480167"/>
            <a:ext cx="3886380" cy="4585871"/>
          </a:xfrm>
          <a:prstGeom prst="rect">
            <a:avLst/>
          </a:prstGeom>
          <a:noFill/>
        </p:spPr>
        <p:txBody>
          <a:bodyPr wrap="square" rtlCol="0">
            <a:spAutoFit/>
          </a:bodyPr>
          <a:lstStyle/>
          <a:p>
            <a:pPr algn="ctr"/>
            <a:r>
              <a:rPr lang="en-US" sz="2400" i="1" dirty="0"/>
              <a:t>Non Core Dependents</a:t>
            </a:r>
          </a:p>
          <a:p>
            <a:pPr marL="285750" indent="-285750" algn="just">
              <a:spcBef>
                <a:spcPts val="1200"/>
              </a:spcBef>
              <a:buFontTx/>
              <a:buChar char="-"/>
            </a:pPr>
            <a:r>
              <a:rPr lang="en-US" dirty="0"/>
              <a:t>These relations contain </a:t>
            </a:r>
            <a:r>
              <a:rPr lang="en-US" dirty="0">
                <a:solidFill>
                  <a:srgbClr val="FF0000"/>
                </a:solidFill>
              </a:rPr>
              <a:t>information about modifiers and clausal </a:t>
            </a:r>
            <a:r>
              <a:rPr lang="en-US" dirty="0"/>
              <a:t>relations. They provide more information about core arguments.</a:t>
            </a:r>
          </a:p>
          <a:p>
            <a:pPr marL="285750" indent="-285750" algn="just">
              <a:spcBef>
                <a:spcPts val="1200"/>
              </a:spcBef>
              <a:buFontTx/>
              <a:buChar char="-"/>
            </a:pPr>
            <a:r>
              <a:rPr lang="en-US" dirty="0"/>
              <a:t>Some of the non-core dependents can be given as follows </a:t>
            </a:r>
          </a:p>
          <a:p>
            <a:pPr marL="342900" indent="-342900" algn="just">
              <a:spcBef>
                <a:spcPts val="1200"/>
              </a:spcBef>
              <a:buAutoNum type="alphaLcPeriod"/>
            </a:pPr>
            <a:r>
              <a:rPr lang="en-US" dirty="0"/>
              <a:t>Adverbial Clause (advcl)</a:t>
            </a:r>
          </a:p>
          <a:p>
            <a:pPr marL="342900" indent="-342900" algn="just">
              <a:spcBef>
                <a:spcPts val="1200"/>
              </a:spcBef>
              <a:buAutoNum type="alphaLcPeriod"/>
            </a:pPr>
            <a:r>
              <a:rPr lang="en-US" dirty="0"/>
              <a:t>Adverbial Modifier (advmod)</a:t>
            </a:r>
          </a:p>
          <a:p>
            <a:pPr marL="342900" indent="-342900" algn="just">
              <a:spcBef>
                <a:spcPts val="1200"/>
              </a:spcBef>
              <a:buAutoNum type="alphaLcPeriod"/>
            </a:pPr>
            <a:r>
              <a:rPr lang="en-US" dirty="0"/>
              <a:t>Auxiliary (aux)</a:t>
            </a:r>
          </a:p>
          <a:p>
            <a:pPr marL="342900" indent="-342900" algn="just">
              <a:spcBef>
                <a:spcPts val="1200"/>
              </a:spcBef>
              <a:buAutoNum type="alphaLcPeriod"/>
            </a:pPr>
            <a:r>
              <a:rPr lang="en-US" dirty="0"/>
              <a:t>Copula (cop)</a:t>
            </a:r>
          </a:p>
          <a:p>
            <a:pPr marL="342900" indent="-342900" algn="just">
              <a:spcBef>
                <a:spcPts val="1200"/>
              </a:spcBef>
              <a:buAutoNum type="alphaLcPeriod"/>
            </a:pPr>
            <a:r>
              <a:rPr lang="en-US" dirty="0"/>
              <a:t>Marker (mark)</a:t>
            </a:r>
          </a:p>
        </p:txBody>
      </p:sp>
      <p:sp>
        <p:nvSpPr>
          <p:cNvPr id="30" name="TextBox 29">
            <a:extLst>
              <a:ext uri="{FF2B5EF4-FFF2-40B4-BE49-F238E27FC236}">
                <a16:creationId xmlns:a16="http://schemas.microsoft.com/office/drawing/2014/main" id="{1C788845-96F2-4597-8E4E-BF76D6125B18}"/>
              </a:ext>
            </a:extLst>
          </p:cNvPr>
          <p:cNvSpPr txBox="1"/>
          <p:nvPr/>
        </p:nvSpPr>
        <p:spPr>
          <a:xfrm>
            <a:off x="8258151" y="1480167"/>
            <a:ext cx="3886380" cy="5170646"/>
          </a:xfrm>
          <a:prstGeom prst="rect">
            <a:avLst/>
          </a:prstGeom>
          <a:noFill/>
        </p:spPr>
        <p:txBody>
          <a:bodyPr wrap="square" rtlCol="0">
            <a:spAutoFit/>
          </a:bodyPr>
          <a:lstStyle/>
          <a:p>
            <a:pPr algn="ctr"/>
            <a:r>
              <a:rPr lang="en-US" sz="2400" i="1" dirty="0"/>
              <a:t>Nominal Dependents</a:t>
            </a:r>
          </a:p>
          <a:p>
            <a:pPr marL="285750" indent="-285750" algn="just">
              <a:spcBef>
                <a:spcPts val="1200"/>
              </a:spcBef>
              <a:buFontTx/>
              <a:buChar char="-"/>
            </a:pPr>
            <a:r>
              <a:rPr lang="en-US" dirty="0"/>
              <a:t>Nominal relations </a:t>
            </a:r>
            <a:r>
              <a:rPr lang="en-US" dirty="0">
                <a:solidFill>
                  <a:srgbClr val="FF0000"/>
                </a:solidFill>
              </a:rPr>
              <a:t>describe about the properties</a:t>
            </a:r>
            <a:r>
              <a:rPr lang="en-US" dirty="0"/>
              <a:t> of verbs, adverbs and nouns in the sentence. </a:t>
            </a:r>
          </a:p>
          <a:p>
            <a:pPr marL="285750" indent="-285750" algn="just">
              <a:spcBef>
                <a:spcPts val="1200"/>
              </a:spcBef>
              <a:buFontTx/>
              <a:buChar char="-"/>
            </a:pPr>
            <a:r>
              <a:rPr lang="en-US" dirty="0"/>
              <a:t>Some of the nominal dependency relations can be given as follows </a:t>
            </a:r>
          </a:p>
          <a:p>
            <a:pPr marL="342900" indent="-342900" algn="just">
              <a:spcBef>
                <a:spcPts val="1200"/>
              </a:spcBef>
              <a:buAutoNum type="alphaLcPeriod"/>
            </a:pPr>
            <a:r>
              <a:rPr lang="en-US" dirty="0"/>
              <a:t>Nominal Modifier (nmod)</a:t>
            </a:r>
          </a:p>
          <a:p>
            <a:pPr marL="342900" indent="-342900" algn="just">
              <a:spcBef>
                <a:spcPts val="1200"/>
              </a:spcBef>
              <a:buAutoNum type="alphaLcPeriod"/>
            </a:pPr>
            <a:r>
              <a:rPr lang="en-US" dirty="0"/>
              <a:t>Appositional Modifier (</a:t>
            </a:r>
            <a:r>
              <a:rPr lang="en-US" dirty="0" err="1"/>
              <a:t>appos</a:t>
            </a:r>
            <a:r>
              <a:rPr lang="en-US" dirty="0"/>
              <a:t>)</a:t>
            </a:r>
          </a:p>
          <a:p>
            <a:pPr marL="342900" indent="-342900" algn="just">
              <a:spcBef>
                <a:spcPts val="1200"/>
              </a:spcBef>
              <a:buAutoNum type="alphaLcPeriod"/>
            </a:pPr>
            <a:r>
              <a:rPr lang="en-US" dirty="0"/>
              <a:t>Numerical Modifier (nummod)</a:t>
            </a:r>
          </a:p>
          <a:p>
            <a:pPr marL="342900" indent="-342900" algn="just">
              <a:spcBef>
                <a:spcPts val="1200"/>
              </a:spcBef>
              <a:buAutoNum type="alphaLcPeriod"/>
            </a:pPr>
            <a:r>
              <a:rPr lang="en-US" dirty="0"/>
              <a:t>Adjective Clause (</a:t>
            </a:r>
            <a:r>
              <a:rPr lang="en-US" dirty="0" err="1"/>
              <a:t>acl</a:t>
            </a:r>
            <a:r>
              <a:rPr lang="en-US" dirty="0"/>
              <a:t>)</a:t>
            </a:r>
          </a:p>
          <a:p>
            <a:pPr marL="342900" indent="-342900" algn="just">
              <a:spcBef>
                <a:spcPts val="1200"/>
              </a:spcBef>
              <a:buAutoNum type="alphaLcPeriod"/>
            </a:pPr>
            <a:r>
              <a:rPr lang="en-US" dirty="0"/>
              <a:t>Adjective Modifier (amod)</a:t>
            </a:r>
          </a:p>
          <a:p>
            <a:pPr marL="342900" indent="-342900" algn="just">
              <a:spcBef>
                <a:spcPts val="1200"/>
              </a:spcBef>
              <a:buAutoNum type="alphaLcPeriod"/>
            </a:pPr>
            <a:r>
              <a:rPr lang="en-US" dirty="0"/>
              <a:t>Determiner (det)</a:t>
            </a:r>
          </a:p>
          <a:p>
            <a:pPr marL="342900" indent="-342900" algn="just">
              <a:spcBef>
                <a:spcPts val="1200"/>
              </a:spcBef>
              <a:buAutoNum type="alphaLcPeriod"/>
            </a:pPr>
            <a:r>
              <a:rPr lang="en-US" dirty="0"/>
              <a:t>Case Marker (case)</a:t>
            </a:r>
          </a:p>
        </p:txBody>
      </p:sp>
    </p:spTree>
    <p:extLst>
      <p:ext uri="{BB962C8B-B14F-4D97-AF65-F5344CB8AC3E}">
        <p14:creationId xmlns:p14="http://schemas.microsoft.com/office/powerpoint/2010/main" val="95632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433141" y="2505670"/>
            <a:ext cx="5325718" cy="923330"/>
          </a:xfrm>
          <a:prstGeom prst="rect">
            <a:avLst/>
          </a:prstGeom>
          <a:noFill/>
        </p:spPr>
        <p:txBody>
          <a:bodyPr wrap="square" rtlCol="0">
            <a:spAutoFit/>
          </a:bodyPr>
          <a:lstStyle/>
          <a:p>
            <a:pPr algn="ctr"/>
            <a:r>
              <a:rPr lang="en-US" sz="5400" dirty="0">
                <a:ln w="0"/>
              </a:rPr>
              <a:t>Motivation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75042" y="3436777"/>
            <a:ext cx="4366592" cy="461665"/>
          </a:xfrm>
          <a:prstGeom prst="rect">
            <a:avLst/>
          </a:prstGeom>
          <a:noFill/>
        </p:spPr>
        <p:txBody>
          <a:bodyPr wrap="square" rtlCol="0">
            <a:spAutoFit/>
          </a:bodyPr>
          <a:lstStyle/>
          <a:p>
            <a:r>
              <a:rPr lang="en-US" sz="2400" dirty="0"/>
              <a:t>Why Answer Set Programming?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6070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Core Arguments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18117" y="1650130"/>
            <a:ext cx="3028666" cy="400110"/>
          </a:xfrm>
          <a:prstGeom prst="rect">
            <a:avLst/>
          </a:prstGeom>
          <a:noFill/>
        </p:spPr>
        <p:txBody>
          <a:bodyPr wrap="square" rtlCol="0">
            <a:spAutoFit/>
          </a:bodyPr>
          <a:lstStyle/>
          <a:p>
            <a:r>
              <a:rPr lang="en-US" sz="2000" i="1" dirty="0"/>
              <a:t>1. Nominal Subject (nsubj)</a:t>
            </a:r>
          </a:p>
        </p:txBody>
      </p:sp>
      <p:sp>
        <p:nvSpPr>
          <p:cNvPr id="9" name="TextBox 8">
            <a:extLst>
              <a:ext uri="{FF2B5EF4-FFF2-40B4-BE49-F238E27FC236}">
                <a16:creationId xmlns:a16="http://schemas.microsoft.com/office/drawing/2014/main" id="{BFE81F74-B1DB-462B-A34F-F1C208B6D3CE}"/>
              </a:ext>
            </a:extLst>
          </p:cNvPr>
          <p:cNvSpPr txBox="1"/>
          <p:nvPr/>
        </p:nvSpPr>
        <p:spPr>
          <a:xfrm>
            <a:off x="210915" y="3207804"/>
            <a:ext cx="2749983" cy="400110"/>
          </a:xfrm>
          <a:prstGeom prst="rect">
            <a:avLst/>
          </a:prstGeom>
          <a:noFill/>
        </p:spPr>
        <p:txBody>
          <a:bodyPr wrap="square" rtlCol="0">
            <a:spAutoFit/>
          </a:bodyPr>
          <a:lstStyle/>
          <a:p>
            <a:r>
              <a:rPr lang="en-US" sz="2000" i="1" dirty="0"/>
              <a:t>2. Direct Object (dobj)</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18117" y="4751586"/>
            <a:ext cx="2749983" cy="400110"/>
          </a:xfrm>
          <a:prstGeom prst="rect">
            <a:avLst/>
          </a:prstGeom>
          <a:noFill/>
        </p:spPr>
        <p:txBody>
          <a:bodyPr wrap="square" rtlCol="0">
            <a:spAutoFit/>
          </a:bodyPr>
          <a:lstStyle/>
          <a:p>
            <a:r>
              <a:rPr lang="en-US" sz="2000" i="1" dirty="0"/>
              <a:t>3. Indirect Object (</a:t>
            </a:r>
            <a:r>
              <a:rPr lang="en-US" sz="2000" i="1" dirty="0" err="1"/>
              <a:t>iobj</a:t>
            </a:r>
            <a:r>
              <a:rPr lang="en-US" sz="2000" i="1" dirty="0"/>
              <a:t>)</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49983" cy="400110"/>
          </a:xfrm>
          <a:prstGeom prst="rect">
            <a:avLst/>
          </a:prstGeom>
          <a:noFill/>
        </p:spPr>
        <p:txBody>
          <a:bodyPr wrap="square" rtlCol="0">
            <a:spAutoFit/>
          </a:bodyPr>
          <a:lstStyle/>
          <a:p>
            <a:r>
              <a:rPr lang="en-US" sz="2000" i="1" dirty="0"/>
              <a:t>4. Clausal Subject (</a:t>
            </a:r>
            <a:r>
              <a:rPr lang="en-US" sz="2000" i="1" dirty="0" err="1"/>
              <a:t>csubj</a:t>
            </a:r>
            <a:r>
              <a:rPr lang="en-US" sz="2000" i="1" dirty="0"/>
              <a:t>)</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41072"/>
            <a:ext cx="4253948" cy="400110"/>
          </a:xfrm>
          <a:prstGeom prst="rect">
            <a:avLst/>
          </a:prstGeom>
          <a:noFill/>
        </p:spPr>
        <p:txBody>
          <a:bodyPr wrap="square" rtlCol="0">
            <a:spAutoFit/>
          </a:bodyPr>
          <a:lstStyle/>
          <a:p>
            <a:r>
              <a:rPr lang="en-US" sz="2000" i="1" dirty="0"/>
              <a:t>5. Open Clausal Complement (</a:t>
            </a:r>
            <a:r>
              <a:rPr lang="en-US" sz="2000" i="1" dirty="0" err="1"/>
              <a:t>xcomp</a:t>
            </a:r>
            <a:r>
              <a:rPr lang="en-US" sz="2000" i="1" dirty="0"/>
              <a:t>)</a:t>
            </a:r>
          </a:p>
        </p:txBody>
      </p:sp>
      <p:sp>
        <p:nvSpPr>
          <p:cNvPr id="15" name="TextBox 14">
            <a:extLst>
              <a:ext uri="{FF2B5EF4-FFF2-40B4-BE49-F238E27FC236}">
                <a16:creationId xmlns:a16="http://schemas.microsoft.com/office/drawing/2014/main" id="{064459C4-1F7A-4D9E-B7DF-F4E882DEF813}"/>
              </a:ext>
            </a:extLst>
          </p:cNvPr>
          <p:cNvSpPr txBox="1"/>
          <p:nvPr/>
        </p:nvSpPr>
        <p:spPr>
          <a:xfrm>
            <a:off x="6096000" y="4833350"/>
            <a:ext cx="3816626" cy="400110"/>
          </a:xfrm>
          <a:prstGeom prst="rect">
            <a:avLst/>
          </a:prstGeom>
          <a:noFill/>
        </p:spPr>
        <p:txBody>
          <a:bodyPr wrap="square" rtlCol="0">
            <a:spAutoFit/>
          </a:bodyPr>
          <a:lstStyle/>
          <a:p>
            <a:r>
              <a:rPr lang="en-US" sz="2000" i="1" dirty="0"/>
              <a:t>6. Clausal Complement (ccomp)</a:t>
            </a:r>
          </a:p>
        </p:txBody>
      </p:sp>
      <p:pic>
        <p:nvPicPr>
          <p:cNvPr id="16" name="Picture 15">
            <a:extLst>
              <a:ext uri="{FF2B5EF4-FFF2-40B4-BE49-F238E27FC236}">
                <a16:creationId xmlns:a16="http://schemas.microsoft.com/office/drawing/2014/main" id="{A9A2E763-2339-46B4-8C7B-5B363B8ED47B}"/>
              </a:ext>
            </a:extLst>
          </p:cNvPr>
          <p:cNvPicPr/>
          <p:nvPr/>
        </p:nvPicPr>
        <p:blipFill>
          <a:blip r:embed="rId2"/>
          <a:stretch>
            <a:fillRect/>
          </a:stretch>
        </p:blipFill>
        <p:spPr>
          <a:xfrm>
            <a:off x="708447" y="2179240"/>
            <a:ext cx="3799838" cy="819079"/>
          </a:xfrm>
          <a:prstGeom prst="rect">
            <a:avLst/>
          </a:prstGeom>
        </p:spPr>
      </p:pic>
      <p:pic>
        <p:nvPicPr>
          <p:cNvPr id="17" name="Picture 16">
            <a:extLst>
              <a:ext uri="{FF2B5EF4-FFF2-40B4-BE49-F238E27FC236}">
                <a16:creationId xmlns:a16="http://schemas.microsoft.com/office/drawing/2014/main" id="{634D2819-BE6B-4DFD-A487-1167D50F7C08}"/>
              </a:ext>
            </a:extLst>
          </p:cNvPr>
          <p:cNvPicPr/>
          <p:nvPr/>
        </p:nvPicPr>
        <p:blipFill>
          <a:blip r:embed="rId3"/>
          <a:stretch>
            <a:fillRect/>
          </a:stretch>
        </p:blipFill>
        <p:spPr>
          <a:xfrm>
            <a:off x="708447" y="3756661"/>
            <a:ext cx="3623023" cy="788694"/>
          </a:xfrm>
          <a:prstGeom prst="rect">
            <a:avLst/>
          </a:prstGeom>
        </p:spPr>
      </p:pic>
      <p:pic>
        <p:nvPicPr>
          <p:cNvPr id="18" name="Picture 17">
            <a:extLst>
              <a:ext uri="{FF2B5EF4-FFF2-40B4-BE49-F238E27FC236}">
                <a16:creationId xmlns:a16="http://schemas.microsoft.com/office/drawing/2014/main" id="{2D6DA813-2799-45C0-AA1A-748D4F12CFDC}"/>
              </a:ext>
            </a:extLst>
          </p:cNvPr>
          <p:cNvPicPr/>
          <p:nvPr/>
        </p:nvPicPr>
        <p:blipFill>
          <a:blip r:embed="rId4"/>
          <a:stretch>
            <a:fillRect/>
          </a:stretch>
        </p:blipFill>
        <p:spPr>
          <a:xfrm>
            <a:off x="710993" y="5377288"/>
            <a:ext cx="4635911" cy="740996"/>
          </a:xfrm>
          <a:prstGeom prst="rect">
            <a:avLst/>
          </a:prstGeom>
        </p:spPr>
      </p:pic>
      <p:pic>
        <p:nvPicPr>
          <p:cNvPr id="19" name="Picture 18">
            <a:extLst>
              <a:ext uri="{FF2B5EF4-FFF2-40B4-BE49-F238E27FC236}">
                <a16:creationId xmlns:a16="http://schemas.microsoft.com/office/drawing/2014/main" id="{8567D2E5-D398-471F-96BB-5338B1107378}"/>
              </a:ext>
            </a:extLst>
          </p:cNvPr>
          <p:cNvPicPr/>
          <p:nvPr/>
        </p:nvPicPr>
        <p:blipFill>
          <a:blip r:embed="rId5"/>
          <a:stretch>
            <a:fillRect/>
          </a:stretch>
        </p:blipFill>
        <p:spPr>
          <a:xfrm>
            <a:off x="6096000" y="2062573"/>
            <a:ext cx="5036019" cy="991015"/>
          </a:xfrm>
          <a:prstGeom prst="rect">
            <a:avLst/>
          </a:prstGeom>
        </p:spPr>
      </p:pic>
      <p:pic>
        <p:nvPicPr>
          <p:cNvPr id="20" name="Picture 19">
            <a:extLst>
              <a:ext uri="{FF2B5EF4-FFF2-40B4-BE49-F238E27FC236}">
                <a16:creationId xmlns:a16="http://schemas.microsoft.com/office/drawing/2014/main" id="{A28D86A9-D070-4B05-ADD8-98551236884E}"/>
              </a:ext>
            </a:extLst>
          </p:cNvPr>
          <p:cNvPicPr/>
          <p:nvPr/>
        </p:nvPicPr>
        <p:blipFill>
          <a:blip r:embed="rId6"/>
          <a:stretch>
            <a:fillRect/>
          </a:stretch>
        </p:blipFill>
        <p:spPr>
          <a:xfrm>
            <a:off x="5988926" y="5232205"/>
            <a:ext cx="4995206" cy="1517805"/>
          </a:xfrm>
          <a:prstGeom prst="rect">
            <a:avLst/>
          </a:prstGeom>
        </p:spPr>
      </p:pic>
      <p:pic>
        <p:nvPicPr>
          <p:cNvPr id="21" name="Picture 20">
            <a:extLst>
              <a:ext uri="{FF2B5EF4-FFF2-40B4-BE49-F238E27FC236}">
                <a16:creationId xmlns:a16="http://schemas.microsoft.com/office/drawing/2014/main" id="{9DF6FAE6-EEA8-4274-A1FF-23364254D1B7}"/>
              </a:ext>
            </a:extLst>
          </p:cNvPr>
          <p:cNvPicPr/>
          <p:nvPr/>
        </p:nvPicPr>
        <p:blipFill>
          <a:blip r:embed="rId7"/>
          <a:stretch>
            <a:fillRect/>
          </a:stretch>
        </p:blipFill>
        <p:spPr>
          <a:xfrm>
            <a:off x="6096000" y="3856934"/>
            <a:ext cx="4663634" cy="904600"/>
          </a:xfrm>
          <a:prstGeom prst="rect">
            <a:avLst/>
          </a:prstGeom>
        </p:spPr>
      </p:pic>
    </p:spTree>
    <p:extLst>
      <p:ext uri="{BB962C8B-B14F-4D97-AF65-F5344CB8AC3E}">
        <p14:creationId xmlns:p14="http://schemas.microsoft.com/office/powerpoint/2010/main" val="274900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Non Core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2917330" cy="400110"/>
          </a:xfrm>
          <a:prstGeom prst="rect">
            <a:avLst/>
          </a:prstGeom>
          <a:noFill/>
        </p:spPr>
        <p:txBody>
          <a:bodyPr wrap="square" rtlCol="0">
            <a:spAutoFit/>
          </a:bodyPr>
          <a:lstStyle/>
          <a:p>
            <a:r>
              <a:rPr lang="en-US" sz="2000" i="1" dirty="0"/>
              <a:t>3. Adverbial Clause (advcl)</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072030"/>
            <a:ext cx="2095695" cy="400110"/>
          </a:xfrm>
          <a:prstGeom prst="rect">
            <a:avLst/>
          </a:prstGeom>
          <a:noFill/>
        </p:spPr>
        <p:txBody>
          <a:bodyPr wrap="square" rtlCol="0">
            <a:spAutoFit/>
          </a:bodyPr>
          <a:lstStyle/>
          <a:p>
            <a:r>
              <a:rPr lang="en-US" sz="2000" i="1" dirty="0"/>
              <a:t>2. Auxiliary (aux)</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Adverbial Modifier (advmod)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1" y="1668446"/>
            <a:ext cx="1762538" cy="400110"/>
          </a:xfrm>
          <a:prstGeom prst="rect">
            <a:avLst/>
          </a:prstGeom>
          <a:noFill/>
        </p:spPr>
        <p:txBody>
          <a:bodyPr wrap="square" rtlCol="0">
            <a:spAutoFit/>
          </a:bodyPr>
          <a:lstStyle/>
          <a:p>
            <a:r>
              <a:rPr lang="en-US" sz="2000" i="1" dirty="0"/>
              <a:t>4. Copula (cop)</a:t>
            </a:r>
          </a:p>
        </p:txBody>
      </p:sp>
      <p:sp>
        <p:nvSpPr>
          <p:cNvPr id="14" name="TextBox 13">
            <a:extLst>
              <a:ext uri="{FF2B5EF4-FFF2-40B4-BE49-F238E27FC236}">
                <a16:creationId xmlns:a16="http://schemas.microsoft.com/office/drawing/2014/main" id="{9E71DF54-18D9-435C-8616-0DB6D95AD30A}"/>
              </a:ext>
            </a:extLst>
          </p:cNvPr>
          <p:cNvSpPr txBox="1"/>
          <p:nvPr/>
        </p:nvSpPr>
        <p:spPr>
          <a:xfrm>
            <a:off x="6096000" y="3228945"/>
            <a:ext cx="2095695" cy="400110"/>
          </a:xfrm>
          <a:prstGeom prst="rect">
            <a:avLst/>
          </a:prstGeom>
          <a:noFill/>
        </p:spPr>
        <p:txBody>
          <a:bodyPr wrap="square" rtlCol="0">
            <a:spAutoFit/>
          </a:bodyPr>
          <a:lstStyle/>
          <a:p>
            <a:r>
              <a:rPr lang="en-US" sz="2000" i="1" dirty="0"/>
              <a:t>5. Marker (mark)</a:t>
            </a:r>
          </a:p>
        </p:txBody>
      </p:sp>
      <p:pic>
        <p:nvPicPr>
          <p:cNvPr id="22" name="Picture 21">
            <a:extLst>
              <a:ext uri="{FF2B5EF4-FFF2-40B4-BE49-F238E27FC236}">
                <a16:creationId xmlns:a16="http://schemas.microsoft.com/office/drawing/2014/main" id="{05D0DDEF-4A6E-4F19-91D3-7B5552C36135}"/>
              </a:ext>
            </a:extLst>
          </p:cNvPr>
          <p:cNvPicPr/>
          <p:nvPr/>
        </p:nvPicPr>
        <p:blipFill>
          <a:blip r:embed="rId2"/>
          <a:stretch>
            <a:fillRect/>
          </a:stretch>
        </p:blipFill>
        <p:spPr>
          <a:xfrm>
            <a:off x="289696" y="5462111"/>
            <a:ext cx="6527136" cy="1196376"/>
          </a:xfrm>
          <a:prstGeom prst="rect">
            <a:avLst/>
          </a:prstGeom>
        </p:spPr>
      </p:pic>
      <p:pic>
        <p:nvPicPr>
          <p:cNvPr id="23" name="Picture 22">
            <a:extLst>
              <a:ext uri="{FF2B5EF4-FFF2-40B4-BE49-F238E27FC236}">
                <a16:creationId xmlns:a16="http://schemas.microsoft.com/office/drawing/2014/main" id="{1E751AC8-5EB0-4DE1-9398-F1C49FB855F8}"/>
              </a:ext>
            </a:extLst>
          </p:cNvPr>
          <p:cNvPicPr/>
          <p:nvPr/>
        </p:nvPicPr>
        <p:blipFill>
          <a:blip r:embed="rId3"/>
          <a:stretch>
            <a:fillRect/>
          </a:stretch>
        </p:blipFill>
        <p:spPr>
          <a:xfrm>
            <a:off x="289697" y="2046851"/>
            <a:ext cx="4878652" cy="772271"/>
          </a:xfrm>
          <a:prstGeom prst="rect">
            <a:avLst/>
          </a:prstGeom>
        </p:spPr>
      </p:pic>
      <p:pic>
        <p:nvPicPr>
          <p:cNvPr id="24" name="Picture 23">
            <a:extLst>
              <a:ext uri="{FF2B5EF4-FFF2-40B4-BE49-F238E27FC236}">
                <a16:creationId xmlns:a16="http://schemas.microsoft.com/office/drawing/2014/main" id="{787605B4-BCAC-4806-AF00-699119BF7D1D}"/>
              </a:ext>
            </a:extLst>
          </p:cNvPr>
          <p:cNvPicPr/>
          <p:nvPr/>
        </p:nvPicPr>
        <p:blipFill>
          <a:blip r:embed="rId4"/>
          <a:stretch>
            <a:fillRect/>
          </a:stretch>
        </p:blipFill>
        <p:spPr>
          <a:xfrm>
            <a:off x="289696" y="3624692"/>
            <a:ext cx="4724956" cy="923660"/>
          </a:xfrm>
          <a:prstGeom prst="rect">
            <a:avLst/>
          </a:prstGeom>
        </p:spPr>
      </p:pic>
      <p:pic>
        <p:nvPicPr>
          <p:cNvPr id="25" name="Picture 24">
            <a:extLst>
              <a:ext uri="{FF2B5EF4-FFF2-40B4-BE49-F238E27FC236}">
                <a16:creationId xmlns:a16="http://schemas.microsoft.com/office/drawing/2014/main" id="{290E8669-314B-41D4-9049-21B4E7D50EE2}"/>
              </a:ext>
            </a:extLst>
          </p:cNvPr>
          <p:cNvPicPr/>
          <p:nvPr/>
        </p:nvPicPr>
        <p:blipFill>
          <a:blip r:embed="rId5"/>
          <a:stretch>
            <a:fillRect/>
          </a:stretch>
        </p:blipFill>
        <p:spPr>
          <a:xfrm>
            <a:off x="6096000" y="2117032"/>
            <a:ext cx="2763700" cy="934835"/>
          </a:xfrm>
          <a:prstGeom prst="rect">
            <a:avLst/>
          </a:prstGeom>
        </p:spPr>
      </p:pic>
      <p:pic>
        <p:nvPicPr>
          <p:cNvPr id="26" name="Picture 25">
            <a:extLst>
              <a:ext uri="{FF2B5EF4-FFF2-40B4-BE49-F238E27FC236}">
                <a16:creationId xmlns:a16="http://schemas.microsoft.com/office/drawing/2014/main" id="{E94EAF3D-DD24-4AD3-94C7-23E5E3ACA30C}"/>
              </a:ext>
            </a:extLst>
          </p:cNvPr>
          <p:cNvPicPr/>
          <p:nvPr/>
        </p:nvPicPr>
        <p:blipFill>
          <a:blip r:embed="rId6"/>
          <a:stretch>
            <a:fillRect/>
          </a:stretch>
        </p:blipFill>
        <p:spPr>
          <a:xfrm>
            <a:off x="6059336" y="3879206"/>
            <a:ext cx="5148233" cy="1196377"/>
          </a:xfrm>
          <a:prstGeom prst="rect">
            <a:avLst/>
          </a:prstGeom>
        </p:spPr>
      </p:pic>
    </p:spTree>
    <p:extLst>
      <p:ext uri="{BB962C8B-B14F-4D97-AF65-F5344CB8AC3E}">
        <p14:creationId xmlns:p14="http://schemas.microsoft.com/office/powerpoint/2010/main" val="2318429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Appositional Modifier (</a:t>
            </a:r>
            <a:r>
              <a:rPr lang="en-US" sz="2000" i="1" dirty="0" err="1"/>
              <a:t>appos</a:t>
            </a:r>
            <a:r>
              <a:rPr lang="en-US" sz="2000" i="1" dirty="0"/>
              <a:t>)</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3778721" cy="400110"/>
          </a:xfrm>
          <a:prstGeom prst="rect">
            <a:avLst/>
          </a:prstGeom>
          <a:noFill/>
        </p:spPr>
        <p:txBody>
          <a:bodyPr wrap="square" rtlCol="0">
            <a:spAutoFit/>
          </a:bodyPr>
          <a:lstStyle/>
          <a:p>
            <a:r>
              <a:rPr lang="en-US" sz="2000" i="1" dirty="0"/>
              <a:t>2. Numerical Modifier (nummod)</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Nominal Modifier (nmod)</a:t>
            </a:r>
          </a:p>
        </p:txBody>
      </p:sp>
      <p:sp>
        <p:nvSpPr>
          <p:cNvPr id="13" name="TextBox 12">
            <a:extLst>
              <a:ext uri="{FF2B5EF4-FFF2-40B4-BE49-F238E27FC236}">
                <a16:creationId xmlns:a16="http://schemas.microsoft.com/office/drawing/2014/main" id="{7EB9911D-C94E-4327-B013-E8B2184E254A}"/>
              </a:ext>
            </a:extLst>
          </p:cNvPr>
          <p:cNvSpPr txBox="1"/>
          <p:nvPr/>
        </p:nvSpPr>
        <p:spPr>
          <a:xfrm>
            <a:off x="6096000" y="1668446"/>
            <a:ext cx="2756451" cy="400110"/>
          </a:xfrm>
          <a:prstGeom prst="rect">
            <a:avLst/>
          </a:prstGeom>
          <a:noFill/>
        </p:spPr>
        <p:txBody>
          <a:bodyPr wrap="square" rtlCol="0">
            <a:spAutoFit/>
          </a:bodyPr>
          <a:lstStyle/>
          <a:p>
            <a:r>
              <a:rPr lang="en-US" sz="2000" i="1" dirty="0"/>
              <a:t>4. Adjective Clause (</a:t>
            </a:r>
            <a:r>
              <a:rPr lang="en-US" sz="2000" i="1" dirty="0" err="1"/>
              <a:t>acl</a:t>
            </a:r>
            <a:r>
              <a:rPr lang="en-US" sz="2000" i="1" dirty="0"/>
              <a:t>)</a:t>
            </a:r>
          </a:p>
        </p:txBody>
      </p:sp>
      <p:pic>
        <p:nvPicPr>
          <p:cNvPr id="15" name="Picture 14">
            <a:extLst>
              <a:ext uri="{FF2B5EF4-FFF2-40B4-BE49-F238E27FC236}">
                <a16:creationId xmlns:a16="http://schemas.microsoft.com/office/drawing/2014/main" id="{F36B9FB3-47F6-4743-A0E4-1AD486B56095}"/>
              </a:ext>
            </a:extLst>
          </p:cNvPr>
          <p:cNvPicPr/>
          <p:nvPr/>
        </p:nvPicPr>
        <p:blipFill>
          <a:blip r:embed="rId2"/>
          <a:stretch>
            <a:fillRect/>
          </a:stretch>
        </p:blipFill>
        <p:spPr>
          <a:xfrm>
            <a:off x="578470" y="1960676"/>
            <a:ext cx="3956574" cy="1085699"/>
          </a:xfrm>
          <a:prstGeom prst="rect">
            <a:avLst/>
          </a:prstGeom>
        </p:spPr>
      </p:pic>
      <p:pic>
        <p:nvPicPr>
          <p:cNvPr id="16" name="Picture 15">
            <a:extLst>
              <a:ext uri="{FF2B5EF4-FFF2-40B4-BE49-F238E27FC236}">
                <a16:creationId xmlns:a16="http://schemas.microsoft.com/office/drawing/2014/main" id="{B763A143-EA63-495B-A8CF-9890D2E387AE}"/>
              </a:ext>
            </a:extLst>
          </p:cNvPr>
          <p:cNvPicPr/>
          <p:nvPr/>
        </p:nvPicPr>
        <p:blipFill>
          <a:blip r:embed="rId3"/>
          <a:stretch>
            <a:fillRect/>
          </a:stretch>
        </p:blipFill>
        <p:spPr>
          <a:xfrm>
            <a:off x="334983" y="5562090"/>
            <a:ext cx="8400122" cy="934835"/>
          </a:xfrm>
          <a:prstGeom prst="rect">
            <a:avLst/>
          </a:prstGeom>
        </p:spPr>
      </p:pic>
      <p:pic>
        <p:nvPicPr>
          <p:cNvPr id="17" name="Picture 16">
            <a:extLst>
              <a:ext uri="{FF2B5EF4-FFF2-40B4-BE49-F238E27FC236}">
                <a16:creationId xmlns:a16="http://schemas.microsoft.com/office/drawing/2014/main" id="{A3667235-277E-430F-B548-05139E5B3D5A}"/>
              </a:ext>
            </a:extLst>
          </p:cNvPr>
          <p:cNvPicPr/>
          <p:nvPr/>
        </p:nvPicPr>
        <p:blipFill>
          <a:blip r:embed="rId4"/>
          <a:stretch>
            <a:fillRect/>
          </a:stretch>
        </p:blipFill>
        <p:spPr>
          <a:xfrm>
            <a:off x="578470" y="3816359"/>
            <a:ext cx="5041458" cy="881825"/>
          </a:xfrm>
          <a:prstGeom prst="rect">
            <a:avLst/>
          </a:prstGeom>
        </p:spPr>
      </p:pic>
      <p:pic>
        <p:nvPicPr>
          <p:cNvPr id="18" name="Picture 17">
            <a:extLst>
              <a:ext uri="{FF2B5EF4-FFF2-40B4-BE49-F238E27FC236}">
                <a16:creationId xmlns:a16="http://schemas.microsoft.com/office/drawing/2014/main" id="{891E6E90-FC23-4E06-A4E8-4EF5095EB533}"/>
              </a:ext>
            </a:extLst>
          </p:cNvPr>
          <p:cNvPicPr/>
          <p:nvPr/>
        </p:nvPicPr>
        <p:blipFill>
          <a:blip r:embed="rId5"/>
          <a:stretch>
            <a:fillRect/>
          </a:stretch>
        </p:blipFill>
        <p:spPr>
          <a:xfrm>
            <a:off x="5865509" y="2350162"/>
            <a:ext cx="6147355" cy="758812"/>
          </a:xfrm>
          <a:prstGeom prst="rect">
            <a:avLst/>
          </a:prstGeom>
        </p:spPr>
      </p:pic>
    </p:spTree>
    <p:extLst>
      <p:ext uri="{BB962C8B-B14F-4D97-AF65-F5344CB8AC3E}">
        <p14:creationId xmlns:p14="http://schemas.microsoft.com/office/powerpoint/2010/main" val="1979493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Nominal Dependents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7. Case Marker (case)</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294976"/>
            <a:ext cx="2188461" cy="400110"/>
          </a:xfrm>
          <a:prstGeom prst="rect">
            <a:avLst/>
          </a:prstGeom>
          <a:noFill/>
        </p:spPr>
        <p:txBody>
          <a:bodyPr wrap="square" rtlCol="0">
            <a:spAutoFit/>
          </a:bodyPr>
          <a:lstStyle/>
          <a:p>
            <a:r>
              <a:rPr lang="en-US" sz="2000" i="1" dirty="0"/>
              <a:t>6. Determiner (det)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5. Adjective Modifier (amod)</a:t>
            </a:r>
          </a:p>
        </p:txBody>
      </p:sp>
      <p:pic>
        <p:nvPicPr>
          <p:cNvPr id="14" name="Picture 13">
            <a:extLst>
              <a:ext uri="{FF2B5EF4-FFF2-40B4-BE49-F238E27FC236}">
                <a16:creationId xmlns:a16="http://schemas.microsoft.com/office/drawing/2014/main" id="{36F6563E-BD99-4752-8701-A7B3B1D3C86C}"/>
              </a:ext>
            </a:extLst>
          </p:cNvPr>
          <p:cNvPicPr/>
          <p:nvPr/>
        </p:nvPicPr>
        <p:blipFill>
          <a:blip r:embed="rId2"/>
          <a:stretch>
            <a:fillRect/>
          </a:stretch>
        </p:blipFill>
        <p:spPr>
          <a:xfrm>
            <a:off x="236687" y="2185331"/>
            <a:ext cx="5289470" cy="782548"/>
          </a:xfrm>
          <a:prstGeom prst="rect">
            <a:avLst/>
          </a:prstGeom>
        </p:spPr>
      </p:pic>
      <p:pic>
        <p:nvPicPr>
          <p:cNvPr id="19" name="Picture 18">
            <a:extLst>
              <a:ext uri="{FF2B5EF4-FFF2-40B4-BE49-F238E27FC236}">
                <a16:creationId xmlns:a16="http://schemas.microsoft.com/office/drawing/2014/main" id="{766DB6F5-33E9-4942-94CF-5E4E2CABBFDA}"/>
              </a:ext>
            </a:extLst>
          </p:cNvPr>
          <p:cNvPicPr/>
          <p:nvPr/>
        </p:nvPicPr>
        <p:blipFill>
          <a:blip r:embed="rId3"/>
          <a:stretch>
            <a:fillRect/>
          </a:stretch>
        </p:blipFill>
        <p:spPr>
          <a:xfrm>
            <a:off x="236687" y="3824817"/>
            <a:ext cx="3777720" cy="934835"/>
          </a:xfrm>
          <a:prstGeom prst="rect">
            <a:avLst/>
          </a:prstGeom>
        </p:spPr>
      </p:pic>
      <p:pic>
        <p:nvPicPr>
          <p:cNvPr id="20" name="Picture 19">
            <a:extLst>
              <a:ext uri="{FF2B5EF4-FFF2-40B4-BE49-F238E27FC236}">
                <a16:creationId xmlns:a16="http://schemas.microsoft.com/office/drawing/2014/main" id="{DA007583-0621-42DB-B671-653D4F0BE6E6}"/>
              </a:ext>
            </a:extLst>
          </p:cNvPr>
          <p:cNvPicPr/>
          <p:nvPr/>
        </p:nvPicPr>
        <p:blipFill>
          <a:blip r:embed="rId4"/>
          <a:stretch>
            <a:fillRect/>
          </a:stretch>
        </p:blipFill>
        <p:spPr>
          <a:xfrm>
            <a:off x="521334" y="5616590"/>
            <a:ext cx="6986145" cy="782548"/>
          </a:xfrm>
          <a:prstGeom prst="rect">
            <a:avLst/>
          </a:prstGeom>
        </p:spPr>
      </p:pic>
    </p:spTree>
    <p:extLst>
      <p:ext uri="{BB962C8B-B14F-4D97-AF65-F5344CB8AC3E}">
        <p14:creationId xmlns:p14="http://schemas.microsoft.com/office/powerpoint/2010/main" val="3561211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2891806" y="361075"/>
            <a:ext cx="7309535" cy="646331"/>
          </a:xfrm>
          <a:prstGeom prst="rect">
            <a:avLst/>
          </a:prstGeom>
          <a:noFill/>
        </p:spPr>
        <p:txBody>
          <a:bodyPr wrap="square" rtlCol="0">
            <a:spAutoFit/>
          </a:bodyPr>
          <a:lstStyle/>
          <a:p>
            <a:pPr algn="ctr"/>
            <a:r>
              <a:rPr lang="en-US" sz="3600" dirty="0">
                <a:solidFill>
                  <a:schemeClr val="bg1"/>
                </a:solidFill>
              </a:rPr>
              <a:t>Other Dependencies</a:t>
            </a:r>
          </a:p>
        </p:txBody>
      </p:sp>
      <p:sp>
        <p:nvSpPr>
          <p:cNvPr id="8" name="TextBox 7">
            <a:extLst>
              <a:ext uri="{FF2B5EF4-FFF2-40B4-BE49-F238E27FC236}">
                <a16:creationId xmlns:a16="http://schemas.microsoft.com/office/drawing/2014/main" id="{14B49AF7-29C9-49B9-A383-363338D03849}"/>
              </a:ext>
            </a:extLst>
          </p:cNvPr>
          <p:cNvSpPr txBox="1"/>
          <p:nvPr/>
        </p:nvSpPr>
        <p:spPr>
          <a:xfrm>
            <a:off x="289696" y="4905983"/>
            <a:ext cx="3672704" cy="400110"/>
          </a:xfrm>
          <a:prstGeom prst="rect">
            <a:avLst/>
          </a:prstGeom>
          <a:noFill/>
        </p:spPr>
        <p:txBody>
          <a:bodyPr wrap="square" rtlCol="0">
            <a:spAutoFit/>
          </a:bodyPr>
          <a:lstStyle/>
          <a:p>
            <a:r>
              <a:rPr lang="en-US" sz="2000" i="1" dirty="0"/>
              <a:t>3. Compound (compound)</a:t>
            </a:r>
          </a:p>
        </p:txBody>
      </p:sp>
      <p:sp>
        <p:nvSpPr>
          <p:cNvPr id="9" name="TextBox 8">
            <a:extLst>
              <a:ext uri="{FF2B5EF4-FFF2-40B4-BE49-F238E27FC236}">
                <a16:creationId xmlns:a16="http://schemas.microsoft.com/office/drawing/2014/main" id="{BFE81F74-B1DB-462B-A34F-F1C208B6D3CE}"/>
              </a:ext>
            </a:extLst>
          </p:cNvPr>
          <p:cNvSpPr txBox="1"/>
          <p:nvPr/>
        </p:nvSpPr>
        <p:spPr>
          <a:xfrm>
            <a:off x="289696" y="3182015"/>
            <a:ext cx="3724711" cy="400110"/>
          </a:xfrm>
          <a:prstGeom prst="rect">
            <a:avLst/>
          </a:prstGeom>
          <a:noFill/>
        </p:spPr>
        <p:txBody>
          <a:bodyPr wrap="square" rtlCol="0">
            <a:spAutoFit/>
          </a:bodyPr>
          <a:lstStyle/>
          <a:p>
            <a:r>
              <a:rPr lang="en-US" sz="2000" i="1" dirty="0"/>
              <a:t>2. Coordinating Conjunction (cc)</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490723"/>
            <a:ext cx="3399726" cy="400110"/>
          </a:xfrm>
          <a:prstGeom prst="rect">
            <a:avLst/>
          </a:prstGeom>
          <a:noFill/>
        </p:spPr>
        <p:txBody>
          <a:bodyPr wrap="square" rtlCol="0">
            <a:spAutoFit/>
          </a:bodyPr>
          <a:lstStyle/>
          <a:p>
            <a:r>
              <a:rPr lang="en-US" sz="2000" i="1" dirty="0"/>
              <a:t>1. Conjunct (conj)</a:t>
            </a:r>
          </a:p>
        </p:txBody>
      </p:sp>
      <p:pic>
        <p:nvPicPr>
          <p:cNvPr id="10" name="Picture 9">
            <a:extLst>
              <a:ext uri="{FF2B5EF4-FFF2-40B4-BE49-F238E27FC236}">
                <a16:creationId xmlns:a16="http://schemas.microsoft.com/office/drawing/2014/main" id="{6661FF75-B636-422B-A2A1-7C92B24403EA}"/>
              </a:ext>
            </a:extLst>
          </p:cNvPr>
          <p:cNvPicPr/>
          <p:nvPr/>
        </p:nvPicPr>
        <p:blipFill>
          <a:blip r:embed="rId2"/>
          <a:stretch>
            <a:fillRect/>
          </a:stretch>
        </p:blipFill>
        <p:spPr>
          <a:xfrm>
            <a:off x="564956" y="2145150"/>
            <a:ext cx="6248932" cy="782548"/>
          </a:xfrm>
          <a:prstGeom prst="rect">
            <a:avLst/>
          </a:prstGeom>
        </p:spPr>
      </p:pic>
      <p:pic>
        <p:nvPicPr>
          <p:cNvPr id="11" name="Picture 10">
            <a:extLst>
              <a:ext uri="{FF2B5EF4-FFF2-40B4-BE49-F238E27FC236}">
                <a16:creationId xmlns:a16="http://schemas.microsoft.com/office/drawing/2014/main" id="{4640A538-5D04-4B8D-B800-18CFB4121398}"/>
              </a:ext>
            </a:extLst>
          </p:cNvPr>
          <p:cNvPicPr/>
          <p:nvPr/>
        </p:nvPicPr>
        <p:blipFill>
          <a:blip r:embed="rId3"/>
          <a:stretch>
            <a:fillRect/>
          </a:stretch>
        </p:blipFill>
        <p:spPr>
          <a:xfrm>
            <a:off x="521334" y="3767909"/>
            <a:ext cx="5550996" cy="782548"/>
          </a:xfrm>
          <a:prstGeom prst="rect">
            <a:avLst/>
          </a:prstGeom>
        </p:spPr>
      </p:pic>
      <p:pic>
        <p:nvPicPr>
          <p:cNvPr id="13" name="Picture 12">
            <a:extLst>
              <a:ext uri="{FF2B5EF4-FFF2-40B4-BE49-F238E27FC236}">
                <a16:creationId xmlns:a16="http://schemas.microsoft.com/office/drawing/2014/main" id="{81B86DA0-E152-4E8A-8BE6-9FF9049C5B67}"/>
              </a:ext>
            </a:extLst>
          </p:cNvPr>
          <p:cNvPicPr/>
          <p:nvPr/>
        </p:nvPicPr>
        <p:blipFill>
          <a:blip r:embed="rId4"/>
          <a:stretch>
            <a:fillRect/>
          </a:stretch>
        </p:blipFill>
        <p:spPr>
          <a:xfrm>
            <a:off x="521334" y="5451336"/>
            <a:ext cx="8102719" cy="970308"/>
          </a:xfrm>
          <a:prstGeom prst="rect">
            <a:avLst/>
          </a:prstGeom>
        </p:spPr>
      </p:pic>
    </p:spTree>
    <p:extLst>
      <p:ext uri="{BB962C8B-B14F-4D97-AF65-F5344CB8AC3E}">
        <p14:creationId xmlns:p14="http://schemas.microsoft.com/office/powerpoint/2010/main" val="1968511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931224" y="332816"/>
            <a:ext cx="2329551" cy="646331"/>
          </a:xfrm>
          <a:prstGeom prst="rect">
            <a:avLst/>
          </a:prstGeom>
          <a:noFill/>
        </p:spPr>
        <p:txBody>
          <a:bodyPr wrap="square" rtlCol="0">
            <a:spAutoFit/>
          </a:bodyPr>
          <a:lstStyle/>
          <a:p>
            <a:pPr algn="ctr"/>
            <a:r>
              <a:rPr lang="en-US" sz="3600" dirty="0">
                <a:solidFill>
                  <a:schemeClr val="bg1"/>
                </a:solidFill>
              </a:rPr>
              <a:t>WordNet</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200329"/>
          </a:xfrm>
          <a:prstGeom prst="rect">
            <a:avLst/>
          </a:prstGeom>
          <a:noFill/>
        </p:spPr>
        <p:txBody>
          <a:bodyPr wrap="square" rtlCol="0">
            <a:spAutoFit/>
          </a:bodyPr>
          <a:lstStyle/>
          <a:p>
            <a:pPr marL="342900" indent="-342900">
              <a:buFontTx/>
              <a:buChar char="-"/>
            </a:pPr>
            <a:r>
              <a:rPr lang="en-US" sz="2400" dirty="0"/>
              <a:t>WordNet is one of the </a:t>
            </a:r>
            <a:r>
              <a:rPr lang="en-US" sz="2400" dirty="0">
                <a:solidFill>
                  <a:srgbClr val="FF0000"/>
                </a:solidFill>
              </a:rPr>
              <a:t>most commonly used resources</a:t>
            </a:r>
            <a:r>
              <a:rPr lang="en-US" sz="2400" dirty="0"/>
              <a:t> in English. </a:t>
            </a:r>
          </a:p>
          <a:p>
            <a:pPr marL="342900" indent="-342900">
              <a:buFontTx/>
              <a:buChar char="-"/>
            </a:pPr>
            <a:r>
              <a:rPr lang="en-US" sz="2400" dirty="0"/>
              <a:t>It is a </a:t>
            </a:r>
            <a:r>
              <a:rPr lang="en-US" sz="2400" dirty="0">
                <a:solidFill>
                  <a:srgbClr val="FF0000"/>
                </a:solidFill>
              </a:rPr>
              <a:t>lexical database</a:t>
            </a:r>
            <a:r>
              <a:rPr lang="en-US" sz="2400" dirty="0"/>
              <a:t> consisting of sense relations between English words. </a:t>
            </a:r>
          </a:p>
          <a:p>
            <a:pPr marL="342900" indent="-342900">
              <a:buFontTx/>
              <a:buChar char="-"/>
            </a:pPr>
            <a:r>
              <a:rPr lang="en-US" sz="2400" dirty="0"/>
              <a:t>A typical entry for the noun “</a:t>
            </a:r>
            <a:r>
              <a:rPr lang="en-US" sz="2400" i="1" dirty="0">
                <a:solidFill>
                  <a:srgbClr val="FF0000"/>
                </a:solidFill>
              </a:rPr>
              <a:t>lion</a:t>
            </a:r>
            <a:r>
              <a:rPr lang="en-US" sz="2400" dirty="0"/>
              <a:t>” in WordNet yields the following different senses.</a:t>
            </a:r>
            <a:r>
              <a:rPr lang="en-US" sz="2000" dirty="0"/>
              <a:t> </a:t>
            </a:r>
          </a:p>
        </p:txBody>
      </p:sp>
      <p:pic>
        <p:nvPicPr>
          <p:cNvPr id="14" name="Picture 13">
            <a:extLst>
              <a:ext uri="{FF2B5EF4-FFF2-40B4-BE49-F238E27FC236}">
                <a16:creationId xmlns:a16="http://schemas.microsoft.com/office/drawing/2014/main" id="{BAC54AC1-3E79-4374-AD43-E643BA555449}"/>
              </a:ext>
            </a:extLst>
          </p:cNvPr>
          <p:cNvPicPr/>
          <p:nvPr/>
        </p:nvPicPr>
        <p:blipFill>
          <a:blip r:embed="rId2"/>
          <a:stretch>
            <a:fillRect/>
          </a:stretch>
        </p:blipFill>
        <p:spPr>
          <a:xfrm>
            <a:off x="854597" y="3114262"/>
            <a:ext cx="10482806" cy="2759812"/>
          </a:xfrm>
          <a:prstGeom prst="rect">
            <a:avLst/>
          </a:prstGeom>
          <a:ln w="9525" cmpd="tri">
            <a:solidFill>
              <a:schemeClr val="tx1"/>
            </a:solidFill>
          </a:ln>
        </p:spPr>
      </p:pic>
    </p:spTree>
    <p:extLst>
      <p:ext uri="{BB962C8B-B14F-4D97-AF65-F5344CB8AC3E}">
        <p14:creationId xmlns:p14="http://schemas.microsoft.com/office/powerpoint/2010/main" val="637478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Relations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569660"/>
          </a:xfrm>
          <a:prstGeom prst="rect">
            <a:avLst/>
          </a:prstGeom>
          <a:noFill/>
        </p:spPr>
        <p:txBody>
          <a:bodyPr wrap="square" rtlCol="0">
            <a:spAutoFit/>
          </a:bodyPr>
          <a:lstStyle/>
          <a:p>
            <a:pPr marL="285750" indent="-285750">
              <a:buFontTx/>
              <a:buChar char="-"/>
            </a:pPr>
            <a:r>
              <a:rPr lang="en-US" sz="2400" dirty="0"/>
              <a:t>WordNet contains various relations depending upon the </a:t>
            </a:r>
            <a:r>
              <a:rPr lang="en-US" sz="2400" dirty="0">
                <a:solidFill>
                  <a:srgbClr val="FF0000"/>
                </a:solidFill>
              </a:rPr>
              <a:t>word type</a:t>
            </a:r>
            <a:r>
              <a:rPr lang="en-US" sz="2400" dirty="0"/>
              <a:t>. </a:t>
            </a:r>
          </a:p>
          <a:p>
            <a:pPr marL="285750" indent="-285750">
              <a:buFontTx/>
              <a:buChar char="-"/>
            </a:pPr>
            <a:r>
              <a:rPr lang="en-US" sz="2400" dirty="0">
                <a:solidFill>
                  <a:srgbClr val="FF0000"/>
                </a:solidFill>
              </a:rPr>
              <a:t>Noun relations </a:t>
            </a:r>
            <a:r>
              <a:rPr lang="en-US" sz="2400" dirty="0"/>
              <a:t>include Hypernym, Hyponym, Instance Hypernym, Instance Hyponym, Meronyms. </a:t>
            </a:r>
          </a:p>
          <a:p>
            <a:pPr marL="285750" indent="-285750">
              <a:buFontTx/>
              <a:buChar char="-"/>
            </a:pPr>
            <a:r>
              <a:rPr lang="en-US" sz="2400" dirty="0">
                <a:solidFill>
                  <a:srgbClr val="FF0000"/>
                </a:solidFill>
              </a:rPr>
              <a:t>Verb relations</a:t>
            </a:r>
            <a:r>
              <a:rPr lang="en-US" sz="2400" dirty="0"/>
              <a:t> include Hypernyms, Troponyms, Antonyms</a:t>
            </a:r>
            <a:endParaRPr lang="en-US" sz="2800" dirty="0"/>
          </a:p>
        </p:txBody>
      </p:sp>
      <p:sp>
        <p:nvSpPr>
          <p:cNvPr id="6" name="TextBox 5">
            <a:extLst>
              <a:ext uri="{FF2B5EF4-FFF2-40B4-BE49-F238E27FC236}">
                <a16:creationId xmlns:a16="http://schemas.microsoft.com/office/drawing/2014/main" id="{282970BA-D239-4B9A-BB54-88F0136FCD2C}"/>
              </a:ext>
            </a:extLst>
          </p:cNvPr>
          <p:cNvSpPr txBox="1"/>
          <p:nvPr/>
        </p:nvSpPr>
        <p:spPr>
          <a:xfrm>
            <a:off x="289696" y="3603775"/>
            <a:ext cx="11438478" cy="2369880"/>
          </a:xfrm>
          <a:prstGeom prst="rect">
            <a:avLst/>
          </a:prstGeom>
          <a:noFill/>
        </p:spPr>
        <p:txBody>
          <a:bodyPr wrap="square" rtlCol="0">
            <a:spAutoFit/>
          </a:bodyPr>
          <a:lstStyle/>
          <a:p>
            <a:r>
              <a:rPr lang="en-US" sz="2400" i="1" dirty="0"/>
              <a:t>Examples </a:t>
            </a:r>
          </a:p>
          <a:p>
            <a:endParaRPr lang="en-US" sz="2400" i="1" dirty="0"/>
          </a:p>
          <a:p>
            <a:r>
              <a:rPr lang="en-US" sz="2400" i="1" u="sng" dirty="0"/>
              <a:t>Hypernyms</a:t>
            </a:r>
            <a:r>
              <a:rPr lang="en-US" sz="2400" i="1" dirty="0"/>
              <a:t>: (IS_A) car </a:t>
            </a:r>
            <a:r>
              <a:rPr lang="en-US" sz="2400" i="1" dirty="0">
                <a:sym typeface="Wingdings" panose="05000000000000000000" pitchFamily="2" charset="2"/>
              </a:rPr>
              <a:t> motor vehicle  vehicle</a:t>
            </a:r>
          </a:p>
          <a:p>
            <a:r>
              <a:rPr lang="en-US" sz="2400" i="1" u="sng" dirty="0">
                <a:sym typeface="Wingdings" panose="05000000000000000000" pitchFamily="2" charset="2"/>
              </a:rPr>
              <a:t>Meronyms</a:t>
            </a:r>
            <a:r>
              <a:rPr lang="en-US" sz="2400" i="1" dirty="0">
                <a:sym typeface="Wingdings" panose="05000000000000000000" pitchFamily="2" charset="2"/>
              </a:rPr>
              <a:t>: (Part-Whole)  cars have horns, man has foot</a:t>
            </a:r>
            <a:endParaRPr lang="en-US" sz="2400" i="1" u="sng" dirty="0">
              <a:sym typeface="Wingdings" panose="05000000000000000000" pitchFamily="2" charset="2"/>
            </a:endParaRPr>
          </a:p>
          <a:p>
            <a:r>
              <a:rPr lang="en-US" sz="2400" i="1" u="sng" dirty="0">
                <a:sym typeface="Wingdings" panose="05000000000000000000" pitchFamily="2" charset="2"/>
              </a:rPr>
              <a:t>Synonyms</a:t>
            </a:r>
            <a:r>
              <a:rPr lang="en-US" sz="2400" i="1" dirty="0">
                <a:sym typeface="Wingdings" panose="05000000000000000000" pitchFamily="2" charset="2"/>
              </a:rPr>
              <a:t>: car/automobile, eat/consume/take in, quickly/rapidly</a:t>
            </a:r>
          </a:p>
          <a:p>
            <a:r>
              <a:rPr lang="en-US" sz="2400" i="1" u="sng" dirty="0">
                <a:sym typeface="Wingdings" panose="05000000000000000000" pitchFamily="2" charset="2"/>
              </a:rPr>
              <a:t>Antonyms</a:t>
            </a:r>
            <a:r>
              <a:rPr lang="en-US" sz="2400" i="1" dirty="0">
                <a:sym typeface="Wingdings" panose="05000000000000000000" pitchFamily="2" charset="2"/>
              </a:rPr>
              <a:t>: fast  slow, long  short </a:t>
            </a:r>
            <a:endParaRPr lang="en-US" sz="2800" i="1" dirty="0"/>
          </a:p>
        </p:txBody>
      </p:sp>
    </p:spTree>
    <p:extLst>
      <p:ext uri="{BB962C8B-B14F-4D97-AF65-F5344CB8AC3E}">
        <p14:creationId xmlns:p14="http://schemas.microsoft.com/office/powerpoint/2010/main" val="3632730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WordNet Senses</a:t>
            </a:r>
          </a:p>
        </p:txBody>
      </p:sp>
      <p:sp>
        <p:nvSpPr>
          <p:cNvPr id="12" name="TextBox 11">
            <a:extLst>
              <a:ext uri="{FF2B5EF4-FFF2-40B4-BE49-F238E27FC236}">
                <a16:creationId xmlns:a16="http://schemas.microsoft.com/office/drawing/2014/main" id="{683AC3F7-ABFD-43DB-BF52-4D7413A7E198}"/>
              </a:ext>
            </a:extLst>
          </p:cNvPr>
          <p:cNvSpPr txBox="1"/>
          <p:nvPr/>
        </p:nvSpPr>
        <p:spPr>
          <a:xfrm>
            <a:off x="289696" y="1673040"/>
            <a:ext cx="11438478" cy="1938992"/>
          </a:xfrm>
          <a:prstGeom prst="rect">
            <a:avLst/>
          </a:prstGeom>
          <a:noFill/>
        </p:spPr>
        <p:txBody>
          <a:bodyPr wrap="square" rtlCol="0">
            <a:spAutoFit/>
          </a:bodyPr>
          <a:lstStyle/>
          <a:p>
            <a:pPr marL="342900" indent="-342900">
              <a:buFontTx/>
              <a:buChar char="-"/>
            </a:pPr>
            <a:r>
              <a:rPr lang="en-US" sz="2400" dirty="0"/>
              <a:t>WordNet has defined </a:t>
            </a:r>
            <a:r>
              <a:rPr lang="en-US" sz="2400" dirty="0">
                <a:solidFill>
                  <a:srgbClr val="FF0000"/>
                </a:solidFill>
              </a:rPr>
              <a:t>45 lexical categories</a:t>
            </a:r>
            <a:r>
              <a:rPr lang="en-US" sz="2400" dirty="0"/>
              <a:t> for synsets.</a:t>
            </a:r>
          </a:p>
          <a:p>
            <a:pPr marL="342900" indent="-342900">
              <a:buFontTx/>
              <a:buChar char="-"/>
            </a:pPr>
            <a:r>
              <a:rPr lang="en-US" sz="2400" dirty="0"/>
              <a:t>The synsets are divided based on </a:t>
            </a:r>
            <a:r>
              <a:rPr lang="en-US" sz="2400" dirty="0">
                <a:solidFill>
                  <a:srgbClr val="FF0000"/>
                </a:solidFill>
              </a:rPr>
              <a:t>NOUN, VERB, ADJECTIVE and ADVERB</a:t>
            </a:r>
            <a:r>
              <a:rPr lang="en-US" sz="2400" dirty="0"/>
              <a:t>. </a:t>
            </a:r>
          </a:p>
          <a:p>
            <a:pPr marL="342900" indent="-342900">
              <a:buFontTx/>
              <a:buChar char="-"/>
            </a:pPr>
            <a:r>
              <a:rPr lang="en-US" sz="2400" dirty="0"/>
              <a:t>Following are some of the lexical categories for nouns along with their meaning.</a:t>
            </a:r>
          </a:p>
          <a:p>
            <a:pPr marL="342900" indent="-342900">
              <a:buFontTx/>
              <a:buChar char="-"/>
            </a:pPr>
            <a:endParaRPr lang="en-US" sz="2400" dirty="0"/>
          </a:p>
          <a:p>
            <a:pPr marL="342900" indent="-342900">
              <a:buFontTx/>
              <a:buChar char="-"/>
            </a:pPr>
            <a:endParaRPr lang="en-US" sz="2400" dirty="0"/>
          </a:p>
        </p:txBody>
      </p:sp>
      <p:graphicFrame>
        <p:nvGraphicFramePr>
          <p:cNvPr id="10" name="Table 9">
            <a:extLst>
              <a:ext uri="{FF2B5EF4-FFF2-40B4-BE49-F238E27FC236}">
                <a16:creationId xmlns:a16="http://schemas.microsoft.com/office/drawing/2014/main" id="{FA418C58-302B-4347-90AB-E8966A2D895C}"/>
              </a:ext>
            </a:extLst>
          </p:cNvPr>
          <p:cNvGraphicFramePr>
            <a:graphicFrameLocks noGrp="1"/>
          </p:cNvGraphicFramePr>
          <p:nvPr>
            <p:extLst>
              <p:ext uri="{D42A27DB-BD31-4B8C-83A1-F6EECF244321}">
                <p14:modId xmlns:p14="http://schemas.microsoft.com/office/powerpoint/2010/main" val="2092699866"/>
              </p:ext>
            </p:extLst>
          </p:nvPr>
        </p:nvGraphicFramePr>
        <p:xfrm>
          <a:off x="1431235" y="3167270"/>
          <a:ext cx="8454887" cy="3187012"/>
        </p:xfrm>
        <a:graphic>
          <a:graphicData uri="http://schemas.openxmlformats.org/drawingml/2006/table">
            <a:tbl>
              <a:tblPr firstRow="1" firstCol="1" bandRow="1">
                <a:tableStyleId>{7E9639D4-E3E2-4D34-9284-5A2195B3D0D7}</a:tableStyleId>
              </a:tblPr>
              <a:tblGrid>
                <a:gridCol w="2030078">
                  <a:extLst>
                    <a:ext uri="{9D8B030D-6E8A-4147-A177-3AD203B41FA5}">
                      <a16:colId xmlns:a16="http://schemas.microsoft.com/office/drawing/2014/main" val="990512679"/>
                    </a:ext>
                  </a:extLst>
                </a:gridCol>
                <a:gridCol w="6424809">
                  <a:extLst>
                    <a:ext uri="{9D8B030D-6E8A-4147-A177-3AD203B41FA5}">
                      <a16:colId xmlns:a16="http://schemas.microsoft.com/office/drawing/2014/main" val="2964271974"/>
                    </a:ext>
                  </a:extLst>
                </a:gridCol>
              </a:tblGrid>
              <a:tr h="148963">
                <a:tc>
                  <a:txBody>
                    <a:bodyPr/>
                    <a:lstStyle/>
                    <a:p>
                      <a:pPr marL="0" marR="0" algn="just">
                        <a:lnSpc>
                          <a:spcPct val="115000"/>
                        </a:lnSpc>
                        <a:spcBef>
                          <a:spcPts val="0"/>
                        </a:spcBef>
                        <a:spcAft>
                          <a:spcPts val="0"/>
                        </a:spcAft>
                      </a:pPr>
                      <a:r>
                        <a:rPr lang="en-US" sz="1600">
                          <a:effectLst/>
                        </a:rPr>
                        <a:t>Name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Content</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225387309"/>
                  </a:ext>
                </a:extLst>
              </a:tr>
              <a:tr h="265920">
                <a:tc>
                  <a:txBody>
                    <a:bodyPr/>
                    <a:lstStyle/>
                    <a:p>
                      <a:pPr marL="0" marR="0" algn="just">
                        <a:lnSpc>
                          <a:spcPct val="115000"/>
                        </a:lnSpc>
                        <a:spcBef>
                          <a:spcPts val="0"/>
                        </a:spcBef>
                        <a:spcAft>
                          <a:spcPts val="0"/>
                        </a:spcAft>
                      </a:pPr>
                      <a:r>
                        <a:rPr lang="en-US" sz="1600">
                          <a:effectLst/>
                        </a:rPr>
                        <a:t>noun.Tops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unique beginner for nouns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954893378"/>
                  </a:ext>
                </a:extLst>
              </a:tr>
              <a:tr h="265920">
                <a:tc>
                  <a:txBody>
                    <a:bodyPr/>
                    <a:lstStyle/>
                    <a:p>
                      <a:pPr marL="0" marR="0" algn="just">
                        <a:lnSpc>
                          <a:spcPct val="115000"/>
                        </a:lnSpc>
                        <a:spcBef>
                          <a:spcPts val="0"/>
                        </a:spcBef>
                        <a:spcAft>
                          <a:spcPts val="0"/>
                        </a:spcAft>
                      </a:pPr>
                      <a:r>
                        <a:rPr lang="en-US" sz="1600">
                          <a:effectLst/>
                        </a:rPr>
                        <a:t>noun.act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acts or actions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530874251"/>
                  </a:ext>
                </a:extLst>
              </a:tr>
              <a:tr h="265920">
                <a:tc>
                  <a:txBody>
                    <a:bodyPr/>
                    <a:lstStyle/>
                    <a:p>
                      <a:pPr marL="0" marR="0" algn="just">
                        <a:lnSpc>
                          <a:spcPct val="115000"/>
                        </a:lnSpc>
                        <a:spcBef>
                          <a:spcPts val="0"/>
                        </a:spcBef>
                        <a:spcAft>
                          <a:spcPts val="0"/>
                        </a:spcAft>
                      </a:pPr>
                      <a:r>
                        <a:rPr lang="en-US" sz="1600">
                          <a:effectLst/>
                        </a:rPr>
                        <a:t>noun.animal</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animals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018720960"/>
                  </a:ext>
                </a:extLst>
              </a:tr>
              <a:tr h="265920">
                <a:tc>
                  <a:txBody>
                    <a:bodyPr/>
                    <a:lstStyle/>
                    <a:p>
                      <a:pPr marL="0" marR="0" algn="just">
                        <a:lnSpc>
                          <a:spcPct val="115000"/>
                        </a:lnSpc>
                        <a:spcBef>
                          <a:spcPts val="0"/>
                        </a:spcBef>
                        <a:spcAft>
                          <a:spcPts val="0"/>
                        </a:spcAft>
                      </a:pPr>
                      <a:r>
                        <a:rPr lang="en-US" sz="1600">
                          <a:effectLst/>
                        </a:rPr>
                        <a:t>noun.artifact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man-made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916057169"/>
                  </a:ext>
                </a:extLst>
              </a:tr>
              <a:tr h="265920">
                <a:tc>
                  <a:txBody>
                    <a:bodyPr/>
                    <a:lstStyle/>
                    <a:p>
                      <a:pPr marL="0" marR="0" algn="just">
                        <a:lnSpc>
                          <a:spcPct val="115000"/>
                        </a:lnSpc>
                        <a:spcBef>
                          <a:spcPts val="0"/>
                        </a:spcBef>
                        <a:spcAft>
                          <a:spcPts val="0"/>
                        </a:spcAft>
                      </a:pPr>
                      <a:r>
                        <a:rPr lang="en-US" sz="1600">
                          <a:effectLst/>
                        </a:rPr>
                        <a:t>noun.attribute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attributes of people and objects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1129813458"/>
                  </a:ext>
                </a:extLst>
              </a:tr>
              <a:tr h="265920">
                <a:tc>
                  <a:txBody>
                    <a:bodyPr/>
                    <a:lstStyle/>
                    <a:p>
                      <a:pPr marL="0" marR="0" algn="just">
                        <a:lnSpc>
                          <a:spcPct val="115000"/>
                        </a:lnSpc>
                        <a:spcBef>
                          <a:spcPts val="0"/>
                        </a:spcBef>
                        <a:spcAft>
                          <a:spcPts val="0"/>
                        </a:spcAft>
                      </a:pPr>
                      <a:r>
                        <a:rPr lang="en-US" sz="1600">
                          <a:effectLst/>
                        </a:rPr>
                        <a:t>noun.body</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body parts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243235061"/>
                  </a:ext>
                </a:extLst>
              </a:tr>
              <a:tr h="265920">
                <a:tc>
                  <a:txBody>
                    <a:bodyPr/>
                    <a:lstStyle/>
                    <a:p>
                      <a:pPr marL="0" marR="0" algn="just">
                        <a:lnSpc>
                          <a:spcPct val="115000"/>
                        </a:lnSpc>
                        <a:spcBef>
                          <a:spcPts val="0"/>
                        </a:spcBef>
                        <a:spcAft>
                          <a:spcPts val="0"/>
                        </a:spcAft>
                      </a:pPr>
                      <a:r>
                        <a:rPr lang="en-US" sz="1600">
                          <a:effectLst/>
                        </a:rPr>
                        <a:t>noun.cognition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cognitive processes and contents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421476923"/>
                  </a:ext>
                </a:extLst>
              </a:tr>
              <a:tr h="50955">
                <a:tc>
                  <a:txBody>
                    <a:bodyPr/>
                    <a:lstStyle/>
                    <a:p>
                      <a:pPr marL="0" marR="0" algn="just">
                        <a:lnSpc>
                          <a:spcPct val="115000"/>
                        </a:lnSpc>
                        <a:spcBef>
                          <a:spcPts val="0"/>
                        </a:spcBef>
                        <a:spcAft>
                          <a:spcPts val="0"/>
                        </a:spcAft>
                      </a:pPr>
                      <a:r>
                        <a:rPr lang="en-US" sz="1600">
                          <a:effectLst/>
                        </a:rPr>
                        <a:t>noun.location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spatial position</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2172207292"/>
                  </a:ext>
                </a:extLst>
              </a:tr>
              <a:tr h="265920">
                <a:tc>
                  <a:txBody>
                    <a:bodyPr/>
                    <a:lstStyle/>
                    <a:p>
                      <a:pPr marL="0" marR="0" algn="just">
                        <a:lnSpc>
                          <a:spcPct val="115000"/>
                        </a:lnSpc>
                        <a:spcBef>
                          <a:spcPts val="0"/>
                        </a:spcBef>
                        <a:spcAft>
                          <a:spcPts val="0"/>
                        </a:spcAft>
                      </a:pPr>
                      <a:r>
                        <a:rPr lang="en-US" sz="1600">
                          <a:effectLst/>
                        </a:rPr>
                        <a:t>noun.event</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natural events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14814781"/>
                  </a:ext>
                </a:extLst>
              </a:tr>
              <a:tr h="265920">
                <a:tc>
                  <a:txBody>
                    <a:bodyPr/>
                    <a:lstStyle/>
                    <a:p>
                      <a:pPr marL="0" marR="0" algn="just">
                        <a:lnSpc>
                          <a:spcPct val="115000"/>
                        </a:lnSpc>
                        <a:spcBef>
                          <a:spcPts val="0"/>
                        </a:spcBef>
                        <a:spcAft>
                          <a:spcPts val="0"/>
                        </a:spcAft>
                      </a:pPr>
                      <a:r>
                        <a:rPr lang="en-US" sz="1600">
                          <a:effectLst/>
                        </a:rPr>
                        <a:t>noun.feeling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a:effectLst/>
                        </a:rPr>
                        <a:t>nouns denoting feelings and emotions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4165830045"/>
                  </a:ext>
                </a:extLst>
              </a:tr>
              <a:tr h="265920">
                <a:tc>
                  <a:txBody>
                    <a:bodyPr/>
                    <a:lstStyle/>
                    <a:p>
                      <a:pPr marL="0" marR="0" algn="just">
                        <a:lnSpc>
                          <a:spcPct val="115000"/>
                        </a:lnSpc>
                        <a:spcBef>
                          <a:spcPts val="0"/>
                        </a:spcBef>
                        <a:spcAft>
                          <a:spcPts val="0"/>
                        </a:spcAft>
                      </a:pPr>
                      <a:r>
                        <a:rPr lang="en-US" sz="1600">
                          <a:effectLst/>
                        </a:rPr>
                        <a:t>noun.food</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tc>
                  <a:txBody>
                    <a:bodyPr/>
                    <a:lstStyle/>
                    <a:p>
                      <a:pPr marL="0" marR="0" algn="just">
                        <a:lnSpc>
                          <a:spcPct val="115000"/>
                        </a:lnSpc>
                        <a:spcBef>
                          <a:spcPts val="0"/>
                        </a:spcBef>
                        <a:spcAft>
                          <a:spcPts val="0"/>
                        </a:spcAft>
                      </a:pPr>
                      <a:r>
                        <a:rPr lang="en-US" sz="1600" dirty="0">
                          <a:effectLst/>
                        </a:rPr>
                        <a:t>nouns denoting foods and drinks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553" marR="92553" marT="0" marB="0"/>
                </a:tc>
                <a:extLst>
                  <a:ext uri="{0D108BD9-81ED-4DB2-BD59-A6C34878D82A}">
                    <a16:rowId xmlns:a16="http://schemas.microsoft.com/office/drawing/2014/main" val="3716518677"/>
                  </a:ext>
                </a:extLst>
              </a:tr>
            </a:tbl>
          </a:graphicData>
        </a:graphic>
      </p:graphicFrame>
    </p:spTree>
    <p:extLst>
      <p:ext uri="{BB962C8B-B14F-4D97-AF65-F5344CB8AC3E}">
        <p14:creationId xmlns:p14="http://schemas.microsoft.com/office/powerpoint/2010/main" val="1162651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Knowledge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214189" y="3443259"/>
            <a:ext cx="4068419" cy="461665"/>
          </a:xfrm>
          <a:prstGeom prst="rect">
            <a:avLst/>
          </a:prstGeom>
          <a:noFill/>
        </p:spPr>
        <p:txBody>
          <a:bodyPr wrap="square" rtlCol="0">
            <a:spAutoFit/>
          </a:bodyPr>
          <a:lstStyle/>
          <a:p>
            <a:r>
              <a:rPr lang="en-US" sz="2400" dirty="0"/>
              <a:t>How to generate predicates?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4445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Semantic Graph</a:t>
            </a:r>
          </a:p>
        </p:txBody>
      </p:sp>
      <p:sp>
        <p:nvSpPr>
          <p:cNvPr id="2" name="Rectangle 1">
            <a:extLst>
              <a:ext uri="{FF2B5EF4-FFF2-40B4-BE49-F238E27FC236}">
                <a16:creationId xmlns:a16="http://schemas.microsoft.com/office/drawing/2014/main" id="{661AF94D-304B-4037-9A7B-72D02F840DA8}"/>
              </a:ext>
            </a:extLst>
          </p:cNvPr>
          <p:cNvSpPr/>
          <p:nvPr/>
        </p:nvSpPr>
        <p:spPr>
          <a:xfrm>
            <a:off x="590376" y="1644781"/>
            <a:ext cx="7016371" cy="135421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Building a directed acyclic graph from the Stanford dependencies</a:t>
            </a:r>
          </a:p>
          <a:p>
            <a:r>
              <a:rPr lang="en-US" sz="2400" i="1" dirty="0">
                <a:solidFill>
                  <a:srgbClr val="000000"/>
                </a:solidFill>
              </a:rPr>
              <a:t>Example: </a:t>
            </a:r>
            <a:r>
              <a:rPr lang="en-US" sz="2400" dirty="0">
                <a:solidFill>
                  <a:srgbClr val="000000"/>
                </a:solidFill>
              </a:rPr>
              <a:t>“</a:t>
            </a:r>
            <a:r>
              <a:rPr lang="en-US" sz="2400" dirty="0">
                <a:solidFill>
                  <a:srgbClr val="FF0000"/>
                </a:solidFill>
              </a:rPr>
              <a:t>NASA carried out the Apollo program</a:t>
            </a:r>
            <a:r>
              <a:rPr lang="en-US" sz="2400" dirty="0">
                <a:solidFill>
                  <a:srgbClr val="000000"/>
                </a:solidFill>
              </a:rPr>
              <a:t>.” </a:t>
            </a:r>
            <a:endParaRPr lang="en-US" sz="2400" dirty="0"/>
          </a:p>
        </p:txBody>
      </p:sp>
      <p:sp>
        <p:nvSpPr>
          <p:cNvPr id="4" name="Rectangle 3">
            <a:extLst>
              <a:ext uri="{FF2B5EF4-FFF2-40B4-BE49-F238E27FC236}">
                <a16:creationId xmlns:a16="http://schemas.microsoft.com/office/drawing/2014/main" id="{4F17F9B9-E79C-48D7-988B-D4F37B54A21C}"/>
              </a:ext>
            </a:extLst>
          </p:cNvPr>
          <p:cNvSpPr/>
          <p:nvPr/>
        </p:nvSpPr>
        <p:spPr>
          <a:xfrm>
            <a:off x="590376" y="3195262"/>
            <a:ext cx="3932912" cy="2800767"/>
          </a:xfrm>
          <a:prstGeom prst="rect">
            <a:avLst/>
          </a:prstGeom>
        </p:spPr>
        <p:txBody>
          <a:bodyPr wrap="square">
            <a:spAutoFit/>
          </a:bodyPr>
          <a:lstStyle/>
          <a:p>
            <a:r>
              <a:rPr lang="en-US" sz="2200" i="1" u="sng" dirty="0">
                <a:solidFill>
                  <a:srgbClr val="000000"/>
                </a:solidFill>
                <a:cs typeface="Times New Roman" panose="02020603050405020304" pitchFamily="18" charset="0"/>
              </a:rPr>
              <a:t>Stanford Dependencies</a:t>
            </a:r>
          </a:p>
          <a:p>
            <a:endParaRPr lang="en-US" sz="2200" i="1" dirty="0">
              <a:solidFill>
                <a:srgbClr val="000000"/>
              </a:solidFill>
              <a:cs typeface="Times New Roman" panose="02020603050405020304" pitchFamily="18" charset="0"/>
            </a:endParaRPr>
          </a:p>
          <a:p>
            <a:r>
              <a:rPr lang="en-US" sz="2200" i="1" dirty="0">
                <a:solidFill>
                  <a:srgbClr val="000000"/>
                </a:solidFill>
                <a:cs typeface="Times New Roman" panose="02020603050405020304" pitchFamily="18" charset="0"/>
              </a:rPr>
              <a:t>nsubj </a:t>
            </a:r>
            <a:r>
              <a:rPr lang="en-US" sz="2200" dirty="0">
                <a:solidFill>
                  <a:srgbClr val="000000"/>
                </a:solidFill>
                <a:cs typeface="Times New Roman" panose="02020603050405020304" pitchFamily="18" charset="0"/>
              </a:rPr>
              <a:t>(carried-2, NASA-1) </a:t>
            </a:r>
          </a:p>
          <a:p>
            <a:r>
              <a:rPr lang="en-US" sz="2200" i="1" dirty="0">
                <a:solidFill>
                  <a:srgbClr val="000000"/>
                </a:solidFill>
                <a:cs typeface="Times New Roman" panose="02020603050405020304" pitchFamily="18" charset="0"/>
              </a:rPr>
              <a:t>root </a:t>
            </a:r>
            <a:r>
              <a:rPr lang="en-US" sz="2200" dirty="0">
                <a:solidFill>
                  <a:srgbClr val="000000"/>
                </a:solidFill>
                <a:cs typeface="Times New Roman" panose="02020603050405020304" pitchFamily="18" charset="0"/>
              </a:rPr>
              <a:t>(ROOT-0, carried-2) </a:t>
            </a:r>
          </a:p>
          <a:p>
            <a:r>
              <a:rPr lang="en-US" sz="2200" i="1" dirty="0">
                <a:solidFill>
                  <a:srgbClr val="000000"/>
                </a:solidFill>
                <a:cs typeface="Times New Roman" panose="02020603050405020304" pitchFamily="18" charset="0"/>
              </a:rPr>
              <a:t>compound:prt </a:t>
            </a:r>
            <a:r>
              <a:rPr lang="en-US" sz="2200" dirty="0">
                <a:solidFill>
                  <a:srgbClr val="000000"/>
                </a:solidFill>
                <a:cs typeface="Times New Roman" panose="02020603050405020304" pitchFamily="18" charset="0"/>
              </a:rPr>
              <a:t>(carried-2, out-3)</a:t>
            </a:r>
          </a:p>
          <a:p>
            <a:r>
              <a:rPr lang="en-US" sz="2200" i="1" dirty="0">
                <a:solidFill>
                  <a:srgbClr val="000000"/>
                </a:solidFill>
                <a:cs typeface="Times New Roman" panose="02020603050405020304" pitchFamily="18" charset="0"/>
              </a:rPr>
              <a:t>det </a:t>
            </a:r>
            <a:r>
              <a:rPr lang="en-US" sz="2200" dirty="0">
                <a:solidFill>
                  <a:srgbClr val="000000"/>
                </a:solidFill>
                <a:cs typeface="Times New Roman" panose="02020603050405020304" pitchFamily="18" charset="0"/>
              </a:rPr>
              <a:t>(program-6, the-4) </a:t>
            </a:r>
          </a:p>
          <a:p>
            <a:r>
              <a:rPr lang="en-US" sz="2200" i="1" dirty="0">
                <a:solidFill>
                  <a:srgbClr val="000000"/>
                </a:solidFill>
                <a:cs typeface="Times New Roman" panose="02020603050405020304" pitchFamily="18" charset="0"/>
              </a:rPr>
              <a:t>compound </a:t>
            </a:r>
            <a:r>
              <a:rPr lang="en-US" sz="2200" dirty="0">
                <a:solidFill>
                  <a:srgbClr val="000000"/>
                </a:solidFill>
                <a:cs typeface="Times New Roman" panose="02020603050405020304" pitchFamily="18" charset="0"/>
              </a:rPr>
              <a:t>(program-6, Apollo-5)</a:t>
            </a:r>
          </a:p>
          <a:p>
            <a:r>
              <a:rPr lang="en-US" sz="2200" i="1" dirty="0">
                <a:solidFill>
                  <a:srgbClr val="000000"/>
                </a:solidFill>
                <a:cs typeface="Times New Roman" panose="02020603050405020304" pitchFamily="18" charset="0"/>
              </a:rPr>
              <a:t>dobj </a:t>
            </a:r>
            <a:r>
              <a:rPr lang="en-US" sz="2200" dirty="0">
                <a:solidFill>
                  <a:srgbClr val="000000"/>
                </a:solidFill>
                <a:cs typeface="Times New Roman" panose="02020603050405020304" pitchFamily="18" charset="0"/>
              </a:rPr>
              <a:t>(carried-2, program-6) </a:t>
            </a:r>
          </a:p>
        </p:txBody>
      </p:sp>
      <p:pic>
        <p:nvPicPr>
          <p:cNvPr id="6" name="Picture 5">
            <a:extLst>
              <a:ext uri="{FF2B5EF4-FFF2-40B4-BE49-F238E27FC236}">
                <a16:creationId xmlns:a16="http://schemas.microsoft.com/office/drawing/2014/main" id="{808CC588-10DD-4217-894A-15B4B1AE38EB}"/>
              </a:ext>
            </a:extLst>
          </p:cNvPr>
          <p:cNvPicPr>
            <a:picLocks noChangeAspect="1"/>
          </p:cNvPicPr>
          <p:nvPr/>
        </p:nvPicPr>
        <p:blipFill>
          <a:blip r:embed="rId2"/>
          <a:stretch>
            <a:fillRect/>
          </a:stretch>
        </p:blipFill>
        <p:spPr>
          <a:xfrm>
            <a:off x="7543471" y="1644781"/>
            <a:ext cx="3932911" cy="4919846"/>
          </a:xfrm>
          <a:prstGeom prst="rect">
            <a:avLst/>
          </a:prstGeom>
        </p:spPr>
      </p:pic>
    </p:spTree>
    <p:extLst>
      <p:ext uri="{BB962C8B-B14F-4D97-AF65-F5344CB8AC3E}">
        <p14:creationId xmlns:p14="http://schemas.microsoft.com/office/powerpoint/2010/main" val="312133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48489" y="332816"/>
            <a:ext cx="4895022" cy="646331"/>
          </a:xfrm>
          <a:prstGeom prst="rect">
            <a:avLst/>
          </a:prstGeom>
          <a:noFill/>
        </p:spPr>
        <p:txBody>
          <a:bodyPr wrap="square" rtlCol="0">
            <a:spAutoFit/>
          </a:bodyPr>
          <a:lstStyle/>
          <a:p>
            <a:pPr algn="ctr"/>
            <a:r>
              <a:rPr lang="en-US" sz="3600" dirty="0">
                <a:ln w="0"/>
                <a:solidFill>
                  <a:schemeClr val="bg1"/>
                </a:solidFill>
              </a:rPr>
              <a:t>Automated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37320" y="1866044"/>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Intelligent reasoning </a:t>
            </a:r>
            <a:r>
              <a:rPr lang="en-US" altLang="en-US" sz="2400" dirty="0"/>
              <a:t>by computers has been a goal of computer scientists ever since computers were first invented in the 1950s.</a:t>
            </a:r>
          </a:p>
          <a:p>
            <a:pPr marL="457200" indent="-457200" algn="just">
              <a:spcAft>
                <a:spcPts val="1200"/>
              </a:spcAft>
              <a:buFont typeface="Arial" panose="020B0604020202020204" pitchFamily="34" charset="0"/>
              <a:buChar char="•"/>
              <a:defRPr/>
            </a:pPr>
            <a:r>
              <a:rPr lang="en-US" altLang="en-US" sz="2400" dirty="0"/>
              <a:t>Decision making and the ability to reason are important attributes of human intelligence</a:t>
            </a:r>
          </a:p>
          <a:p>
            <a:pPr marL="457200" indent="-457200" algn="just">
              <a:spcAft>
                <a:spcPts val="1200"/>
              </a:spcAft>
              <a:buFont typeface="Arial" panose="020B0604020202020204" pitchFamily="34" charset="0"/>
              <a:buChar char="•"/>
              <a:defRPr/>
            </a:pPr>
            <a:r>
              <a:rPr lang="en-US" altLang="en-US" sz="2400" dirty="0"/>
              <a:t>Machines possessing artificial intelligence need to be able to reason and act according to the changing environment.</a:t>
            </a:r>
          </a:p>
          <a:p>
            <a:pPr marL="457200" indent="-457200" algn="just">
              <a:spcAft>
                <a:spcPts val="1200"/>
              </a:spcAft>
              <a:buFont typeface="Arial" panose="020B0604020202020204" pitchFamily="34" charset="0"/>
              <a:buChar char="•"/>
              <a:defRPr/>
            </a:pPr>
            <a:r>
              <a:rPr lang="en-US" altLang="en-US" sz="2400" dirty="0">
                <a:solidFill>
                  <a:srgbClr val="FF0000"/>
                </a:solidFill>
              </a:rPr>
              <a:t>Understanding</a:t>
            </a:r>
            <a:r>
              <a:rPr lang="en-US" altLang="en-US" sz="2400" dirty="0"/>
              <a:t> the environment and its abilities to interact with the environment thus plays a vital role when building intelligent machines</a:t>
            </a:r>
          </a:p>
          <a:p>
            <a:pPr marL="457200" indent="-457200" algn="just">
              <a:buFont typeface="Arial" panose="020B0604020202020204" pitchFamily="34" charset="0"/>
              <a:buChar char="•"/>
              <a:defRPr/>
            </a:pPr>
            <a:r>
              <a:rPr lang="en-US" altLang="en-US" sz="2400" dirty="0">
                <a:solidFill>
                  <a:srgbClr val="FF0000"/>
                </a:solidFill>
              </a:rPr>
              <a:t>Automated reasoning and representation</a:t>
            </a:r>
            <a:r>
              <a:rPr lang="en-US" altLang="en-US" sz="2400" dirty="0"/>
              <a:t> of information are important fields that lie at the intersection on computer science, formal logic and philosophy.</a:t>
            </a:r>
          </a:p>
        </p:txBody>
      </p:sp>
    </p:spTree>
    <p:extLst>
      <p:ext uri="{BB962C8B-B14F-4D97-AF65-F5344CB8AC3E}">
        <p14:creationId xmlns:p14="http://schemas.microsoft.com/office/powerpoint/2010/main" val="4182570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sp>
        <p:nvSpPr>
          <p:cNvPr id="8" name="Rectangle 7">
            <a:extLst>
              <a:ext uri="{FF2B5EF4-FFF2-40B4-BE49-F238E27FC236}">
                <a16:creationId xmlns:a16="http://schemas.microsoft.com/office/drawing/2014/main" id="{6E18124A-6842-49AF-92DD-36C0EAF9D2D4}"/>
              </a:ext>
            </a:extLst>
          </p:cNvPr>
          <p:cNvSpPr/>
          <p:nvPr/>
        </p:nvSpPr>
        <p:spPr>
          <a:xfrm>
            <a:off x="590376" y="1644781"/>
            <a:ext cx="9812581" cy="2246769"/>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The previous example only had a singular event triggered by the verb and its particle “</a:t>
            </a:r>
            <a:r>
              <a:rPr lang="en-US" sz="2400" dirty="0">
                <a:solidFill>
                  <a:srgbClr val="FF0000"/>
                </a:solidFill>
              </a:rPr>
              <a:t>carried out</a:t>
            </a:r>
            <a:r>
              <a:rPr lang="en-US" sz="2400" dirty="0">
                <a:solidFill>
                  <a:srgbClr val="000000"/>
                </a:solidFill>
              </a:rPr>
              <a:t>”</a:t>
            </a:r>
          </a:p>
          <a:p>
            <a:pPr marL="342900" indent="-342900">
              <a:spcAft>
                <a:spcPts val="1200"/>
              </a:spcAft>
              <a:buFont typeface="Arial" panose="020B0604020202020204" pitchFamily="34" charset="0"/>
              <a:buChar char="•"/>
            </a:pPr>
            <a:r>
              <a:rPr lang="en-US" sz="2400" dirty="0">
                <a:solidFill>
                  <a:srgbClr val="000000"/>
                </a:solidFill>
              </a:rPr>
              <a:t>So the graph only represented a </a:t>
            </a:r>
            <a:r>
              <a:rPr lang="en-US" sz="2400" dirty="0">
                <a:solidFill>
                  <a:srgbClr val="FF0000"/>
                </a:solidFill>
              </a:rPr>
              <a:t>single event.</a:t>
            </a:r>
          </a:p>
          <a:p>
            <a:pPr marL="342900" indent="-342900">
              <a:spcAft>
                <a:spcPts val="1200"/>
              </a:spcAft>
              <a:buFont typeface="Arial" panose="020B0604020202020204" pitchFamily="34" charset="0"/>
              <a:buChar char="•"/>
            </a:pPr>
            <a:r>
              <a:rPr lang="en-US" sz="2400" dirty="0"/>
              <a:t>Let us take a more complicated example to see how various events are interacting with each other</a:t>
            </a:r>
            <a:r>
              <a:rPr lang="en-US" dirty="0"/>
              <a:t> </a:t>
            </a:r>
            <a:endParaRPr lang="en-US" sz="2400" dirty="0"/>
          </a:p>
        </p:txBody>
      </p:sp>
      <p:sp>
        <p:nvSpPr>
          <p:cNvPr id="9" name="TextBox 8">
            <a:extLst>
              <a:ext uri="{FF2B5EF4-FFF2-40B4-BE49-F238E27FC236}">
                <a16:creationId xmlns:a16="http://schemas.microsoft.com/office/drawing/2014/main" id="{1034E27A-0EE1-4122-86F5-F7C13FF79508}"/>
              </a:ext>
            </a:extLst>
          </p:cNvPr>
          <p:cNvSpPr txBox="1"/>
          <p:nvPr/>
        </p:nvSpPr>
        <p:spPr>
          <a:xfrm>
            <a:off x="715617" y="4224366"/>
            <a:ext cx="9812581" cy="1723549"/>
          </a:xfrm>
          <a:prstGeom prst="rect">
            <a:avLst/>
          </a:prstGeom>
          <a:noFill/>
        </p:spPr>
        <p:txBody>
          <a:bodyPr wrap="square" rtlCol="0">
            <a:spAutoFit/>
          </a:bodyPr>
          <a:lstStyle/>
          <a:p>
            <a:pPr>
              <a:spcAft>
                <a:spcPts val="1200"/>
              </a:spcAft>
            </a:pPr>
            <a:r>
              <a:rPr lang="en-US" sz="2400" i="1" dirty="0"/>
              <a:t>Example</a:t>
            </a:r>
            <a:r>
              <a:rPr lang="en-US" sz="2400" dirty="0"/>
              <a:t>:</a:t>
            </a:r>
          </a:p>
          <a:p>
            <a:pPr algn="just">
              <a:spcAft>
                <a:spcPts val="1200"/>
              </a:spcAft>
            </a:pPr>
            <a:r>
              <a:rPr lang="en-US" sz="2400" dirty="0"/>
              <a:t>“</a:t>
            </a:r>
            <a:r>
              <a:rPr lang="en-US" sz="2400" dirty="0" err="1"/>
              <a:t>Miitomo</a:t>
            </a:r>
            <a:r>
              <a:rPr lang="en-US" sz="2400" dirty="0"/>
              <a:t>, which Nintendo introduced globally in 2016, features the company's, </a:t>
            </a:r>
            <a:r>
              <a:rPr lang="en-US" sz="2400" dirty="0" err="1"/>
              <a:t>Mii</a:t>
            </a:r>
            <a:r>
              <a:rPr lang="en-US" sz="2400" dirty="0"/>
              <a:t>, avatar-system and lets the users communicate by exchanging personal information such as favorite movies.”</a:t>
            </a:r>
          </a:p>
        </p:txBody>
      </p:sp>
    </p:spTree>
    <p:extLst>
      <p:ext uri="{BB962C8B-B14F-4D97-AF65-F5344CB8AC3E}">
        <p14:creationId xmlns:p14="http://schemas.microsoft.com/office/powerpoint/2010/main" val="1216220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142012" y="332816"/>
            <a:ext cx="3907976" cy="646331"/>
          </a:xfrm>
          <a:prstGeom prst="rect">
            <a:avLst/>
          </a:prstGeom>
          <a:noFill/>
        </p:spPr>
        <p:txBody>
          <a:bodyPr wrap="square" rtlCol="0">
            <a:spAutoFit/>
          </a:bodyPr>
          <a:lstStyle/>
          <a:p>
            <a:pPr algn="ctr"/>
            <a:r>
              <a:rPr lang="en-US" sz="3600" dirty="0">
                <a:solidFill>
                  <a:schemeClr val="bg1"/>
                </a:solidFill>
              </a:rPr>
              <a:t>Event Graph</a:t>
            </a:r>
          </a:p>
        </p:txBody>
      </p:sp>
      <p:pic>
        <p:nvPicPr>
          <p:cNvPr id="7" name="Picture 6">
            <a:extLst>
              <a:ext uri="{FF2B5EF4-FFF2-40B4-BE49-F238E27FC236}">
                <a16:creationId xmlns:a16="http://schemas.microsoft.com/office/drawing/2014/main" id="{6FFA4722-193D-4918-9007-7688C46645A7}"/>
              </a:ext>
            </a:extLst>
          </p:cNvPr>
          <p:cNvPicPr>
            <a:picLocks noChangeAspect="1"/>
          </p:cNvPicPr>
          <p:nvPr/>
        </p:nvPicPr>
        <p:blipFill>
          <a:blip r:embed="rId2"/>
          <a:stretch>
            <a:fillRect/>
          </a:stretch>
        </p:blipFill>
        <p:spPr>
          <a:xfrm>
            <a:off x="4244452" y="1373518"/>
            <a:ext cx="7947548" cy="5273628"/>
          </a:xfrm>
          <a:prstGeom prst="rect">
            <a:avLst/>
          </a:prstGeom>
        </p:spPr>
      </p:pic>
      <p:sp>
        <p:nvSpPr>
          <p:cNvPr id="6" name="TextBox 5">
            <a:extLst>
              <a:ext uri="{FF2B5EF4-FFF2-40B4-BE49-F238E27FC236}">
                <a16:creationId xmlns:a16="http://schemas.microsoft.com/office/drawing/2014/main" id="{A2E2220C-4C62-4848-95CC-9A00C82E679F}"/>
              </a:ext>
            </a:extLst>
          </p:cNvPr>
          <p:cNvSpPr txBox="1"/>
          <p:nvPr/>
        </p:nvSpPr>
        <p:spPr>
          <a:xfrm>
            <a:off x="225288" y="1467914"/>
            <a:ext cx="3180522" cy="2462213"/>
          </a:xfrm>
          <a:prstGeom prst="rect">
            <a:avLst/>
          </a:prstGeom>
          <a:noFill/>
        </p:spPr>
        <p:txBody>
          <a:bodyPr wrap="square" rtlCol="0">
            <a:spAutoFit/>
          </a:bodyPr>
          <a:lstStyle/>
          <a:p>
            <a:pPr>
              <a:spcAft>
                <a:spcPts val="1200"/>
              </a:spcAft>
            </a:pPr>
            <a:r>
              <a:rPr lang="en-US" sz="2400" i="1" dirty="0"/>
              <a:t>Event Region Triggers</a:t>
            </a:r>
            <a:r>
              <a:rPr lang="en-US" sz="2400" dirty="0"/>
              <a:t>:</a:t>
            </a:r>
          </a:p>
          <a:p>
            <a:pPr indent="-457200">
              <a:buAutoNum type="arabicPeriod"/>
            </a:pPr>
            <a:r>
              <a:rPr lang="en-US" sz="2400" dirty="0">
                <a:solidFill>
                  <a:schemeClr val="accent1">
                    <a:lumMod val="50000"/>
                  </a:schemeClr>
                </a:solidFill>
              </a:rPr>
              <a:t>Feature   (</a:t>
            </a:r>
            <a:r>
              <a:rPr lang="en-US" sz="2400" i="1" dirty="0">
                <a:solidFill>
                  <a:schemeClr val="accent1">
                    <a:lumMod val="50000"/>
                  </a:schemeClr>
                </a:solidFill>
              </a:rPr>
              <a:t>root</a:t>
            </a:r>
            <a:r>
              <a:rPr lang="en-US" sz="2400" dirty="0">
                <a:solidFill>
                  <a:schemeClr val="accent1">
                    <a:lumMod val="50000"/>
                  </a:schemeClr>
                </a:solidFill>
              </a:rPr>
              <a:t>)</a:t>
            </a:r>
          </a:p>
          <a:p>
            <a:pPr indent="-457200">
              <a:buAutoNum type="arabicPeriod"/>
            </a:pPr>
            <a:r>
              <a:rPr lang="en-US" sz="2400" dirty="0">
                <a:solidFill>
                  <a:schemeClr val="accent6">
                    <a:lumMod val="50000"/>
                  </a:schemeClr>
                </a:solidFill>
              </a:rPr>
              <a:t>Introduce</a:t>
            </a:r>
          </a:p>
          <a:p>
            <a:pPr indent="-457200">
              <a:buAutoNum type="arabicPeriod"/>
            </a:pPr>
            <a:r>
              <a:rPr lang="en-US" sz="2400" dirty="0">
                <a:solidFill>
                  <a:schemeClr val="accent2">
                    <a:lumMod val="75000"/>
                  </a:schemeClr>
                </a:solidFill>
              </a:rPr>
              <a:t>Let</a:t>
            </a:r>
          </a:p>
          <a:p>
            <a:pPr indent="-457200">
              <a:buAutoNum type="arabicPeriod"/>
            </a:pPr>
            <a:r>
              <a:rPr lang="en-US" sz="2400" dirty="0">
                <a:solidFill>
                  <a:schemeClr val="accent4">
                    <a:lumMod val="50000"/>
                  </a:schemeClr>
                </a:solidFill>
              </a:rPr>
              <a:t>Communicate</a:t>
            </a:r>
          </a:p>
          <a:p>
            <a:pPr indent="-457200">
              <a:buAutoNum type="arabicPeriod"/>
            </a:pPr>
            <a:r>
              <a:rPr lang="en-US" sz="2400" dirty="0">
                <a:solidFill>
                  <a:srgbClr val="7030A0"/>
                </a:solidFill>
              </a:rPr>
              <a:t>Exchange</a:t>
            </a:r>
          </a:p>
        </p:txBody>
      </p:sp>
      <p:sp>
        <p:nvSpPr>
          <p:cNvPr id="2" name="Oval 1">
            <a:extLst>
              <a:ext uri="{FF2B5EF4-FFF2-40B4-BE49-F238E27FC236}">
                <a16:creationId xmlns:a16="http://schemas.microsoft.com/office/drawing/2014/main" id="{D7B4CD0C-3950-4CDC-8167-05D220BE8308}"/>
              </a:ext>
            </a:extLst>
          </p:cNvPr>
          <p:cNvSpPr/>
          <p:nvPr/>
        </p:nvSpPr>
        <p:spPr>
          <a:xfrm>
            <a:off x="225288" y="4686273"/>
            <a:ext cx="1543054" cy="728665"/>
          </a:xfrm>
          <a:prstGeom prst="ellipse">
            <a:avLst/>
          </a:prstGeom>
          <a:noFill/>
          <a:ln w="603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VERB</a:t>
            </a:r>
          </a:p>
        </p:txBody>
      </p:sp>
      <p:sp>
        <p:nvSpPr>
          <p:cNvPr id="4" name="Diamond 3">
            <a:extLst>
              <a:ext uri="{FF2B5EF4-FFF2-40B4-BE49-F238E27FC236}">
                <a16:creationId xmlns:a16="http://schemas.microsoft.com/office/drawing/2014/main" id="{F347C154-5150-4D19-98FB-29E7CDCC7A7D}"/>
              </a:ext>
            </a:extLst>
          </p:cNvPr>
          <p:cNvSpPr/>
          <p:nvPr/>
        </p:nvSpPr>
        <p:spPr>
          <a:xfrm>
            <a:off x="2181921" y="4515729"/>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a:t>
            </a:r>
          </a:p>
        </p:txBody>
      </p:sp>
      <p:sp>
        <p:nvSpPr>
          <p:cNvPr id="9" name="TextBox 8">
            <a:extLst>
              <a:ext uri="{FF2B5EF4-FFF2-40B4-BE49-F238E27FC236}">
                <a16:creationId xmlns:a16="http://schemas.microsoft.com/office/drawing/2014/main" id="{5B56F43B-DA2D-4A11-A232-338165A912EA}"/>
              </a:ext>
            </a:extLst>
          </p:cNvPr>
          <p:cNvSpPr txBox="1"/>
          <p:nvPr/>
        </p:nvSpPr>
        <p:spPr>
          <a:xfrm>
            <a:off x="2181921" y="5851046"/>
            <a:ext cx="1394130" cy="640080"/>
          </a:xfrm>
          <a:prstGeom prst="rect">
            <a:avLst/>
          </a:prstGeom>
          <a:noFill/>
          <a:ln>
            <a:solidFill>
              <a:schemeClr val="tx1"/>
            </a:solidFill>
          </a:ln>
        </p:spPr>
        <p:txBody>
          <a:bodyPr wrap="square" rtlCol="0" anchor="ctr" anchorCtr="0">
            <a:spAutoFit/>
          </a:bodyPr>
          <a:lstStyle/>
          <a:p>
            <a:pPr algn="ctr"/>
            <a:r>
              <a:rPr lang="en-US" dirty="0"/>
              <a:t>OTHER</a:t>
            </a:r>
          </a:p>
        </p:txBody>
      </p:sp>
      <p:sp>
        <p:nvSpPr>
          <p:cNvPr id="10" name="Diamond 9">
            <a:extLst>
              <a:ext uri="{FF2B5EF4-FFF2-40B4-BE49-F238E27FC236}">
                <a16:creationId xmlns:a16="http://schemas.microsoft.com/office/drawing/2014/main" id="{501FBCE2-4D87-4C41-A9D9-A900794D66BD}"/>
              </a:ext>
            </a:extLst>
          </p:cNvPr>
          <p:cNvSpPr/>
          <p:nvPr/>
        </p:nvSpPr>
        <p:spPr>
          <a:xfrm>
            <a:off x="299750" y="5585484"/>
            <a:ext cx="1394130" cy="1069755"/>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CONJ</a:t>
            </a:r>
          </a:p>
        </p:txBody>
      </p:sp>
    </p:spTree>
    <p:extLst>
      <p:ext uri="{BB962C8B-B14F-4D97-AF65-F5344CB8AC3E}">
        <p14:creationId xmlns:p14="http://schemas.microsoft.com/office/powerpoint/2010/main" val="3262530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Predicate Generation</a:t>
            </a:r>
          </a:p>
        </p:txBody>
      </p:sp>
      <p:sp>
        <p:nvSpPr>
          <p:cNvPr id="8" name="Rectangle 7">
            <a:extLst>
              <a:ext uri="{FF2B5EF4-FFF2-40B4-BE49-F238E27FC236}">
                <a16:creationId xmlns:a16="http://schemas.microsoft.com/office/drawing/2014/main" id="{6E18124A-6842-49AF-92DD-36C0EAF9D2D4}"/>
              </a:ext>
            </a:extLst>
          </p:cNvPr>
          <p:cNvSpPr/>
          <p:nvPr/>
        </p:nvSpPr>
        <p:spPr>
          <a:xfrm>
            <a:off x="4312089" y="1644781"/>
            <a:ext cx="3567822" cy="584775"/>
          </a:xfrm>
          <a:prstGeom prst="rect">
            <a:avLst/>
          </a:prstGeom>
        </p:spPr>
        <p:txBody>
          <a:bodyPr wrap="square">
            <a:spAutoFit/>
          </a:bodyPr>
          <a:lstStyle/>
          <a:p>
            <a:pPr>
              <a:spcAft>
                <a:spcPts val="1200"/>
              </a:spcAft>
            </a:pPr>
            <a:r>
              <a:rPr lang="en-US" sz="3200" i="1" dirty="0">
                <a:solidFill>
                  <a:srgbClr val="000000"/>
                </a:solidFill>
              </a:rPr>
              <a:t>Types of Predicates</a:t>
            </a:r>
            <a:endParaRPr lang="en-US" sz="3200" i="1" dirty="0"/>
          </a:p>
        </p:txBody>
      </p:sp>
      <p:sp>
        <p:nvSpPr>
          <p:cNvPr id="6" name="Rectangle 5">
            <a:extLst>
              <a:ext uri="{FF2B5EF4-FFF2-40B4-BE49-F238E27FC236}">
                <a16:creationId xmlns:a16="http://schemas.microsoft.com/office/drawing/2014/main" id="{55C72A3A-F5B3-49EE-AD37-C3CF9BA66A77}"/>
              </a:ext>
            </a:extLst>
          </p:cNvPr>
          <p:cNvSpPr/>
          <p:nvPr/>
        </p:nvSpPr>
        <p:spPr>
          <a:xfrm>
            <a:off x="1417983" y="2474309"/>
            <a:ext cx="9819860" cy="3941656"/>
          </a:xfrm>
          <a:prstGeom prst="rect">
            <a:avLst/>
          </a:prstGeom>
        </p:spPr>
        <p:txBody>
          <a:bodyPr wrap="square" numCol="2">
            <a:spAutoFit/>
          </a:bodyPr>
          <a:lstStyle/>
          <a:p>
            <a:pPr marL="514350" indent="-514350">
              <a:lnSpc>
                <a:spcPct val="150000"/>
              </a:lnSpc>
              <a:buAutoNum type="arabicPeriod"/>
            </a:pPr>
            <a:r>
              <a:rPr lang="en-US" sz="2800" i="1" dirty="0">
                <a:solidFill>
                  <a:srgbClr val="000000"/>
                </a:solidFill>
              </a:rPr>
              <a:t>Event Predicate</a:t>
            </a:r>
          </a:p>
          <a:p>
            <a:pPr marL="514350" indent="-514350">
              <a:lnSpc>
                <a:spcPct val="150000"/>
              </a:lnSpc>
              <a:buAutoNum type="arabicPeriod"/>
            </a:pPr>
            <a:r>
              <a:rPr lang="en-US" sz="2800" i="1" dirty="0">
                <a:solidFill>
                  <a:srgbClr val="000000"/>
                </a:solidFill>
              </a:rPr>
              <a:t>Property Predicate</a:t>
            </a:r>
          </a:p>
          <a:p>
            <a:pPr marL="514350" indent="-514350">
              <a:lnSpc>
                <a:spcPct val="150000"/>
              </a:lnSpc>
              <a:buAutoNum type="arabicPeriod"/>
            </a:pPr>
            <a:r>
              <a:rPr lang="en-US" sz="2800" i="1" dirty="0"/>
              <a:t>Modifier Predicate</a:t>
            </a:r>
          </a:p>
          <a:p>
            <a:pPr marL="514350" indent="-514350">
              <a:lnSpc>
                <a:spcPct val="150000"/>
              </a:lnSpc>
              <a:buAutoNum type="arabicPeriod"/>
            </a:pPr>
            <a:r>
              <a:rPr lang="en-US" sz="2800" i="1" dirty="0"/>
              <a:t>Possessive Predicate</a:t>
            </a:r>
          </a:p>
          <a:p>
            <a:pPr marL="514350" indent="-514350">
              <a:lnSpc>
                <a:spcPct val="150000"/>
              </a:lnSpc>
              <a:buAutoNum type="arabicPeriod"/>
            </a:pPr>
            <a:endParaRPr lang="en-US" sz="2800" i="1" dirty="0"/>
          </a:p>
          <a:p>
            <a:pPr marL="514350" indent="-514350">
              <a:lnSpc>
                <a:spcPct val="150000"/>
              </a:lnSpc>
              <a:buAutoNum type="arabicPeriod"/>
            </a:pPr>
            <a:endParaRPr lang="en-US" sz="2800" i="1" dirty="0"/>
          </a:p>
          <a:p>
            <a:pPr marL="514350" indent="-514350">
              <a:lnSpc>
                <a:spcPct val="150000"/>
              </a:lnSpc>
              <a:buAutoNum type="arabicPeriod"/>
            </a:pPr>
            <a:r>
              <a:rPr lang="en-US" sz="2800" i="1" dirty="0"/>
              <a:t>Instance Predicate</a:t>
            </a:r>
          </a:p>
          <a:p>
            <a:pPr marL="514350" indent="-514350">
              <a:lnSpc>
                <a:spcPct val="150000"/>
              </a:lnSpc>
              <a:buAutoNum type="arabicPeriod"/>
            </a:pPr>
            <a:r>
              <a:rPr lang="en-US" sz="2800" i="1" dirty="0"/>
              <a:t>Relation Predicate</a:t>
            </a:r>
          </a:p>
          <a:p>
            <a:pPr marL="514350" indent="-514350">
              <a:lnSpc>
                <a:spcPct val="150000"/>
              </a:lnSpc>
              <a:buAutoNum type="arabicPeriod"/>
            </a:pPr>
            <a:r>
              <a:rPr lang="en-US" sz="2800" i="1" dirty="0"/>
              <a:t>Named Entity Predicates</a:t>
            </a:r>
          </a:p>
          <a:p>
            <a:pPr marL="514350" indent="-514350">
              <a:lnSpc>
                <a:spcPct val="150000"/>
              </a:lnSpc>
              <a:buAutoNum type="arabicPeriod"/>
            </a:pPr>
            <a:r>
              <a:rPr lang="en-US" sz="2800" i="1" dirty="0"/>
              <a:t>Special Predicates</a:t>
            </a:r>
          </a:p>
        </p:txBody>
      </p:sp>
    </p:spTree>
    <p:extLst>
      <p:ext uri="{BB962C8B-B14F-4D97-AF65-F5344CB8AC3E}">
        <p14:creationId xmlns:p14="http://schemas.microsoft.com/office/powerpoint/2010/main" val="3420299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4" name="Rectangle 3">
            <a:extLst>
              <a:ext uri="{FF2B5EF4-FFF2-40B4-BE49-F238E27FC236}">
                <a16:creationId xmlns:a16="http://schemas.microsoft.com/office/drawing/2014/main" id="{526407FB-C717-4D8E-95C6-2604BEABDC60}"/>
              </a:ext>
            </a:extLst>
          </p:cNvPr>
          <p:cNvSpPr/>
          <p:nvPr/>
        </p:nvSpPr>
        <p:spPr>
          <a:xfrm>
            <a:off x="590376" y="1644781"/>
            <a:ext cx="7609053"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Event predicate </a:t>
            </a:r>
            <a:r>
              <a:rPr lang="en-US" sz="2400" dirty="0">
                <a:solidFill>
                  <a:srgbClr val="FF0000"/>
                </a:solidFill>
              </a:rPr>
              <a:t>marks events</a:t>
            </a:r>
            <a:r>
              <a:rPr lang="en-US" sz="2400" dirty="0">
                <a:solidFill>
                  <a:srgbClr val="000000"/>
                </a:solidFill>
              </a:rPr>
              <a:t> that happen in a sentence</a:t>
            </a:r>
          </a:p>
        </p:txBody>
      </p:sp>
      <p:sp>
        <p:nvSpPr>
          <p:cNvPr id="6" name="Rectangle 5">
            <a:extLst>
              <a:ext uri="{FF2B5EF4-FFF2-40B4-BE49-F238E27FC236}">
                <a16:creationId xmlns:a16="http://schemas.microsoft.com/office/drawing/2014/main" id="{35377768-2209-422B-BF4A-D14C57F42613}"/>
              </a:ext>
            </a:extLst>
          </p:cNvPr>
          <p:cNvSpPr/>
          <p:nvPr/>
        </p:nvSpPr>
        <p:spPr>
          <a:xfrm>
            <a:off x="590375" y="2114584"/>
            <a:ext cx="7609053"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event </a:t>
            </a:r>
            <a:r>
              <a:rPr lang="en-US" sz="2200" dirty="0">
                <a:solidFill>
                  <a:schemeClr val="accent1">
                    <a:lumMod val="50000"/>
                  </a:schemeClr>
                </a:solidFill>
              </a:rPr>
              <a:t>(</a:t>
            </a:r>
            <a:r>
              <a:rPr lang="en-US" sz="2200" i="1" dirty="0">
                <a:solidFill>
                  <a:schemeClr val="accent1">
                    <a:lumMod val="50000"/>
                  </a:schemeClr>
                </a:solidFill>
              </a:rPr>
              <a:t>event_id</a:t>
            </a:r>
            <a:r>
              <a:rPr lang="en-US" sz="2200" dirty="0">
                <a:solidFill>
                  <a:schemeClr val="accent1">
                    <a:lumMod val="50000"/>
                  </a:schemeClr>
                </a:solidFill>
              </a:rPr>
              <a:t>, </a:t>
            </a:r>
            <a:r>
              <a:rPr lang="en-US" sz="2200" i="1" dirty="0">
                <a:solidFill>
                  <a:schemeClr val="accent1">
                    <a:lumMod val="50000"/>
                  </a:schemeClr>
                </a:solidFill>
              </a:rPr>
              <a:t>trigger_verb</a:t>
            </a:r>
            <a:r>
              <a:rPr lang="en-US" sz="2200" dirty="0">
                <a:solidFill>
                  <a:schemeClr val="accent1">
                    <a:lumMod val="50000"/>
                  </a:schemeClr>
                </a:solidFill>
              </a:rPr>
              <a:t>, </a:t>
            </a:r>
            <a:r>
              <a:rPr lang="en-US" sz="2200" i="1" dirty="0">
                <a:solidFill>
                  <a:schemeClr val="accent1">
                    <a:lumMod val="50000"/>
                  </a:schemeClr>
                </a:solidFill>
              </a:rPr>
              <a:t>actor</a:t>
            </a:r>
            <a:r>
              <a:rPr lang="en-US" sz="2200" dirty="0">
                <a:solidFill>
                  <a:schemeClr val="accent1">
                    <a:lumMod val="50000"/>
                  </a:schemeClr>
                </a:solidFill>
              </a:rPr>
              <a:t>, </a:t>
            </a:r>
            <a:r>
              <a:rPr lang="en-US" sz="2200" i="1" dirty="0">
                <a:solidFill>
                  <a:schemeClr val="accent1">
                    <a:lumMod val="50000"/>
                  </a:schemeClr>
                </a:solidFill>
              </a:rPr>
              <a:t>participant</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2" name="Rectangle 1">
            <a:extLst>
              <a:ext uri="{FF2B5EF4-FFF2-40B4-BE49-F238E27FC236}">
                <a16:creationId xmlns:a16="http://schemas.microsoft.com/office/drawing/2014/main" id="{0F2A7077-E589-4BA5-AC71-C9B5FC042FA3}"/>
              </a:ext>
            </a:extLst>
          </p:cNvPr>
          <p:cNvSpPr/>
          <p:nvPr/>
        </p:nvSpPr>
        <p:spPr>
          <a:xfrm>
            <a:off x="848138" y="3336234"/>
            <a:ext cx="10548731" cy="3139321"/>
          </a:xfrm>
          <a:prstGeom prst="rect">
            <a:avLst/>
          </a:prstGeom>
        </p:spPr>
        <p:txBody>
          <a:bodyPr wrap="square">
            <a:spAutoFit/>
          </a:bodyPr>
          <a:lstStyle/>
          <a:p>
            <a:r>
              <a:rPr lang="en-US" sz="2200" i="1" dirty="0">
                <a:solidFill>
                  <a:srgbClr val="000000"/>
                </a:solidFill>
                <a:latin typeface="Times New Roman" panose="02020603050405020304" pitchFamily="18" charset="0"/>
              </a:rPr>
              <a:t>Example: </a:t>
            </a:r>
            <a:r>
              <a:rPr lang="en-US" sz="2200" dirty="0">
                <a:solidFill>
                  <a:srgbClr val="000000"/>
                </a:solidFill>
                <a:latin typeface="Times New Roman" panose="02020603050405020304" pitchFamily="18" charset="0"/>
              </a:rPr>
              <a:t>“The </a:t>
            </a:r>
            <a:r>
              <a:rPr lang="en-US" sz="2200" dirty="0" err="1">
                <a:solidFill>
                  <a:srgbClr val="000000"/>
                </a:solidFill>
                <a:latin typeface="Times New Roman" panose="02020603050405020304" pitchFamily="18" charset="0"/>
              </a:rPr>
              <a:t>American_Football_Conference's</a:t>
            </a:r>
            <a:r>
              <a:rPr lang="en-US" sz="2200" dirty="0">
                <a:solidFill>
                  <a:srgbClr val="000000"/>
                </a:solidFill>
                <a:latin typeface="Times New Roman" panose="02020603050405020304" pitchFamily="18" charset="0"/>
              </a:rPr>
              <a:t> (AFC) champion team, </a:t>
            </a:r>
            <a:r>
              <a:rPr lang="en-US" sz="2200" dirty="0" err="1">
                <a:solidFill>
                  <a:srgbClr val="000000"/>
                </a:solidFill>
                <a:latin typeface="Times New Roman" panose="02020603050405020304" pitchFamily="18" charset="0"/>
              </a:rPr>
              <a:t>Denver_Broncos</a:t>
            </a:r>
            <a:r>
              <a:rPr lang="en-US" sz="2200" dirty="0">
                <a:solidFill>
                  <a:srgbClr val="000000"/>
                </a:solidFill>
                <a:latin typeface="Times New Roman" panose="02020603050405020304" pitchFamily="18" charset="0"/>
              </a:rPr>
              <a:t>, </a:t>
            </a:r>
            <a:r>
              <a:rPr lang="en-US" sz="2200" dirty="0">
                <a:solidFill>
                  <a:srgbClr val="FF0000"/>
                </a:solidFill>
                <a:latin typeface="Times New Roman" panose="02020603050405020304" pitchFamily="18" charset="0"/>
              </a:rPr>
              <a:t>defeated</a:t>
            </a:r>
            <a:r>
              <a:rPr lang="en-US" sz="2200" dirty="0">
                <a:solidFill>
                  <a:srgbClr val="000000"/>
                </a:solidFill>
                <a:latin typeface="Times New Roman" panose="02020603050405020304" pitchFamily="18" charset="0"/>
              </a:rPr>
              <a:t> the </a:t>
            </a:r>
            <a:r>
              <a:rPr lang="en-US" sz="2200" dirty="0" err="1">
                <a:solidFill>
                  <a:srgbClr val="000000"/>
                </a:solidFill>
                <a:latin typeface="Times New Roman" panose="02020603050405020304" pitchFamily="18" charset="0"/>
              </a:rPr>
              <a:t>National_Football_Conference's</a:t>
            </a:r>
            <a:r>
              <a:rPr lang="en-US" sz="2200" dirty="0">
                <a:solidFill>
                  <a:srgbClr val="000000"/>
                </a:solidFill>
                <a:latin typeface="Times New Roman" panose="02020603050405020304" pitchFamily="18" charset="0"/>
              </a:rPr>
              <a:t> (NFC) champion team, </a:t>
            </a:r>
            <a:r>
              <a:rPr lang="en-US" sz="2200" dirty="0" err="1">
                <a:solidFill>
                  <a:srgbClr val="000000"/>
                </a:solidFill>
                <a:latin typeface="Times New Roman" panose="02020603050405020304" pitchFamily="18" charset="0"/>
              </a:rPr>
              <a:t>Carolina_Panthers</a:t>
            </a:r>
            <a:r>
              <a:rPr lang="en-US" sz="2200" dirty="0">
                <a:solidFill>
                  <a:srgbClr val="000000"/>
                </a:solidFill>
                <a:latin typeface="Times New Roman" panose="02020603050405020304" pitchFamily="18" charset="0"/>
              </a:rPr>
              <a:t>, by 24_10 to </a:t>
            </a:r>
            <a:r>
              <a:rPr lang="en-US" sz="2200" dirty="0">
                <a:solidFill>
                  <a:srgbClr val="FF0000"/>
                </a:solidFill>
                <a:latin typeface="Times New Roman" panose="02020603050405020304" pitchFamily="18" charset="0"/>
              </a:rPr>
              <a:t>earn</a:t>
            </a:r>
            <a:r>
              <a:rPr lang="en-US" sz="2200" dirty="0">
                <a:solidFill>
                  <a:srgbClr val="000000"/>
                </a:solidFill>
                <a:latin typeface="Times New Roman" panose="02020603050405020304" pitchFamily="18" charset="0"/>
              </a:rPr>
              <a:t> AFC’s third </a:t>
            </a:r>
            <a:r>
              <a:rPr lang="en-US" sz="2200" dirty="0" err="1">
                <a:solidFill>
                  <a:srgbClr val="000000"/>
                </a:solidFill>
                <a:latin typeface="Times New Roman" panose="02020603050405020304" pitchFamily="18" charset="0"/>
              </a:rPr>
              <a:t>Super_Bowl</a:t>
            </a:r>
            <a:r>
              <a:rPr lang="en-US" sz="2200" dirty="0">
                <a:solidFill>
                  <a:srgbClr val="000000"/>
                </a:solidFill>
                <a:latin typeface="Times New Roman" panose="02020603050405020304" pitchFamily="18" charset="0"/>
              </a:rPr>
              <a:t> title” </a:t>
            </a: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(1, defeat, denver_broncos, carolina_panthers) </a:t>
            </a:r>
            <a:endParaRPr lang="en-US" sz="2200" dirty="0">
              <a:solidFill>
                <a:srgbClr val="000000"/>
              </a:solidFill>
              <a:latin typeface="Times New Roman" panose="02020603050405020304" pitchFamily="18" charset="0"/>
            </a:endParaRPr>
          </a:p>
          <a:p>
            <a:r>
              <a:rPr lang="en-US" sz="2200" i="1" dirty="0">
                <a:solidFill>
                  <a:schemeClr val="accent1">
                    <a:lumMod val="50000"/>
                  </a:schemeClr>
                </a:solidFill>
                <a:latin typeface="Times New Roman" panose="02020603050405020304" pitchFamily="18" charset="0"/>
              </a:rPr>
              <a:t>[denver_broncos defeated carolina_panthers]</a:t>
            </a:r>
          </a:p>
          <a:p>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event (2, earn, afc, title) </a:t>
            </a:r>
          </a:p>
          <a:p>
            <a:r>
              <a:rPr lang="en-US" sz="2200" i="1" dirty="0">
                <a:solidFill>
                  <a:schemeClr val="accent1">
                    <a:lumMod val="50000"/>
                  </a:schemeClr>
                </a:solidFill>
                <a:latin typeface="Times New Roman" panose="02020603050405020304" pitchFamily="18" charset="0"/>
              </a:rPr>
              <a:t>[afc earned title]</a:t>
            </a:r>
            <a:endParaRPr lang="en-US" sz="2200" i="1" dirty="0">
              <a:solidFill>
                <a:schemeClr val="accent1">
                  <a:lumMod val="50000"/>
                </a:schemeClr>
              </a:solidFill>
            </a:endParaRPr>
          </a:p>
        </p:txBody>
      </p:sp>
    </p:spTree>
    <p:extLst>
      <p:ext uri="{BB962C8B-B14F-4D97-AF65-F5344CB8AC3E}">
        <p14:creationId xmlns:p14="http://schemas.microsoft.com/office/powerpoint/2010/main" val="3585736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Event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solidFill>
                  <a:schemeClr val="accent1">
                    <a:lumMod val="50000"/>
                  </a:schemeClr>
                </a:solidFill>
              </a:rPr>
              <a:t>event </a:t>
            </a:r>
            <a:r>
              <a:rPr lang="en-US" sz="2400" dirty="0">
                <a:solidFill>
                  <a:schemeClr val="accent1">
                    <a:lumMod val="50000"/>
                  </a:schemeClr>
                </a:solidFill>
              </a:rPr>
              <a:t>(</a:t>
            </a:r>
            <a:r>
              <a:rPr lang="en-US" sz="2400" i="1" dirty="0">
                <a:solidFill>
                  <a:schemeClr val="accent1">
                    <a:lumMod val="50000"/>
                  </a:schemeClr>
                </a:solidFill>
              </a:rPr>
              <a:t>event_id</a:t>
            </a:r>
            <a:r>
              <a:rPr lang="en-US" sz="2400" dirty="0">
                <a:solidFill>
                  <a:schemeClr val="accent1">
                    <a:lumMod val="50000"/>
                  </a:schemeClr>
                </a:solidFill>
              </a:rPr>
              <a:t>, </a:t>
            </a:r>
            <a:r>
              <a:rPr lang="en-US" sz="2400" i="1" dirty="0">
                <a:solidFill>
                  <a:schemeClr val="accent1">
                    <a:lumMod val="50000"/>
                  </a:schemeClr>
                </a:solidFill>
              </a:rPr>
              <a:t>trigger_verb</a:t>
            </a:r>
            <a:r>
              <a:rPr lang="en-US" sz="2400" dirty="0">
                <a:solidFill>
                  <a:schemeClr val="accent1">
                    <a:lumMod val="50000"/>
                  </a:schemeClr>
                </a:solidFill>
              </a:rPr>
              <a:t>, </a:t>
            </a:r>
            <a:r>
              <a:rPr lang="en-US" sz="2400" i="1" dirty="0">
                <a:solidFill>
                  <a:schemeClr val="accent1">
                    <a:lumMod val="50000"/>
                  </a:schemeClr>
                </a:solidFill>
              </a:rPr>
              <a:t>actor</a:t>
            </a:r>
            <a:r>
              <a:rPr lang="en-US" sz="2400" dirty="0">
                <a:solidFill>
                  <a:schemeClr val="accent1">
                    <a:lumMod val="50000"/>
                  </a:schemeClr>
                </a:solidFill>
              </a:rPr>
              <a:t>, </a:t>
            </a:r>
            <a:r>
              <a:rPr lang="en-US" sz="2400" i="1" dirty="0">
                <a:solidFill>
                  <a:schemeClr val="accent1">
                    <a:lumMod val="50000"/>
                  </a:schemeClr>
                </a:solidFill>
              </a:rPr>
              <a:t>participant</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events </a:t>
            </a:r>
            <a:r>
              <a:rPr lang="en-US" sz="2200" i="1" dirty="0">
                <a:solidFill>
                  <a:srgbClr val="000000"/>
                </a:solidFill>
              </a:rPr>
              <a:t>in a sentence or paragraph</a:t>
            </a:r>
          </a:p>
          <a:p>
            <a:pPr lvl="2"/>
            <a:r>
              <a:rPr lang="en-US" sz="2200" i="1" dirty="0">
                <a:solidFill>
                  <a:srgbClr val="000000"/>
                </a:solidFill>
              </a:rPr>
              <a:t>	      	  Used create event regions and differentiate between properties of events</a:t>
            </a:r>
          </a:p>
          <a:p>
            <a:pPr marL="914400" lvl="1" indent="-457200">
              <a:buAutoNum type="arabicPeriod"/>
            </a:pPr>
            <a:r>
              <a:rPr lang="en-US" sz="2200" i="1" dirty="0">
                <a:solidFill>
                  <a:srgbClr val="000000"/>
                </a:solidFill>
              </a:rPr>
              <a:t>trigger_verb 	: Represents the </a:t>
            </a:r>
            <a:r>
              <a:rPr lang="en-US" sz="2200" i="1" dirty="0">
                <a:solidFill>
                  <a:srgbClr val="FF0000"/>
                </a:solidFill>
              </a:rPr>
              <a:t>lemma</a:t>
            </a:r>
            <a:r>
              <a:rPr lang="en-US" sz="2200" i="1" dirty="0">
                <a:solidFill>
                  <a:srgbClr val="000000"/>
                </a:solidFill>
              </a:rPr>
              <a:t> of the trigger word</a:t>
            </a:r>
          </a:p>
          <a:p>
            <a:pPr marL="914400" lvl="1" indent="-457200">
              <a:buAutoNum type="arabicPeriod"/>
            </a:pPr>
            <a:r>
              <a:rPr lang="en-US" sz="2200" i="1" dirty="0">
                <a:solidFill>
                  <a:srgbClr val="000000"/>
                </a:solidFill>
              </a:rPr>
              <a:t>actor		: </a:t>
            </a:r>
            <a:r>
              <a:rPr lang="en-US" sz="2200" i="1" dirty="0">
                <a:solidFill>
                  <a:srgbClr val="FF0000"/>
                </a:solidFill>
              </a:rPr>
              <a:t>Subjects</a:t>
            </a:r>
            <a:r>
              <a:rPr lang="en-US" sz="2200" i="1" dirty="0">
                <a:solidFill>
                  <a:srgbClr val="000000"/>
                </a:solidFill>
              </a:rPr>
              <a:t> found to the trigger_verb. (default: null)</a:t>
            </a:r>
          </a:p>
          <a:p>
            <a:pPr lvl="6"/>
            <a:r>
              <a:rPr lang="en-US" sz="2200" i="1" dirty="0">
                <a:solidFill>
                  <a:srgbClr val="000000"/>
                </a:solidFill>
              </a:rPr>
              <a:t> Subjects can be found using dependencies like </a:t>
            </a:r>
            <a:r>
              <a:rPr lang="en-US" sz="2200" i="1" dirty="0">
                <a:solidFill>
                  <a:srgbClr val="C00000"/>
                </a:solidFill>
              </a:rPr>
              <a:t>nsubj</a:t>
            </a:r>
            <a:r>
              <a:rPr lang="en-US" sz="2200" i="1" dirty="0">
                <a:solidFill>
                  <a:srgbClr val="000000"/>
                </a:solidFill>
              </a:rPr>
              <a:t>, </a:t>
            </a:r>
            <a:r>
              <a:rPr lang="en-US" sz="2200" i="1" dirty="0">
                <a:solidFill>
                  <a:srgbClr val="C00000"/>
                </a:solidFill>
              </a:rPr>
              <a:t>nsubj:xsubj</a:t>
            </a:r>
          </a:p>
          <a:p>
            <a:pPr marL="914400" lvl="1" indent="-457200">
              <a:spcAft>
                <a:spcPts val="1200"/>
              </a:spcAft>
              <a:buAutoNum type="arabicPeriod"/>
            </a:pPr>
            <a:r>
              <a:rPr lang="en-US" sz="2200" i="1" dirty="0">
                <a:solidFill>
                  <a:srgbClr val="000000"/>
                </a:solidFill>
              </a:rPr>
              <a:t>participant  	: Can be obtained from the </a:t>
            </a:r>
            <a:r>
              <a:rPr lang="en-US" sz="2200" i="1" dirty="0">
                <a:solidFill>
                  <a:srgbClr val="C00000"/>
                </a:solidFill>
              </a:rPr>
              <a:t>dobj</a:t>
            </a:r>
            <a:r>
              <a:rPr lang="en-US" sz="2200" i="1" dirty="0">
                <a:solidFill>
                  <a:srgbClr val="000000"/>
                </a:solidFill>
              </a:rPr>
              <a:t> relation i.e. represents </a:t>
            </a:r>
            <a:r>
              <a:rPr lang="en-US" sz="2200" i="1" dirty="0">
                <a:solidFill>
                  <a:srgbClr val="FF0000"/>
                </a:solidFill>
              </a:rPr>
              <a:t>objects</a:t>
            </a:r>
            <a:r>
              <a:rPr lang="en-US" sz="2200" i="1" dirty="0">
                <a:solidFill>
                  <a:srgbClr val="000000"/>
                </a:solidFill>
              </a:rPr>
              <a:t> of the 			  trigger_verb (default: null)</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9377888" cy="1261884"/>
          </a:xfrm>
          <a:prstGeom prst="rect">
            <a:avLst/>
          </a:prstGeom>
        </p:spPr>
        <p:txBody>
          <a:bodyPr wrap="none">
            <a:spAutoFit/>
          </a:bodyPr>
          <a:lstStyle/>
          <a:p>
            <a:pPr marL="285750" indent="-285750">
              <a:spcAft>
                <a:spcPts val="1200"/>
              </a:spcAft>
              <a:buFont typeface="Arial" panose="020B0604020202020204" pitchFamily="34" charset="0"/>
              <a:buChar char="•"/>
            </a:pPr>
            <a:r>
              <a:rPr lang="en-US" sz="2200" dirty="0">
                <a:solidFill>
                  <a:srgbClr val="000000"/>
                </a:solidFill>
                <a:latin typeface="Times New Roman" panose="02020603050405020304" pitchFamily="18" charset="0"/>
              </a:rPr>
              <a:t>Modified events - Duplicate event predicates are created to give better answers</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	event (2, earn, afc, third_super_bowl_title) </a:t>
            </a:r>
          </a:p>
          <a:p>
            <a:r>
              <a:rPr lang="en-US" sz="2200" i="1" dirty="0">
                <a:solidFill>
                  <a:srgbClr val="000000"/>
                </a:solidFill>
                <a:latin typeface="Times New Roman" panose="02020603050405020304" pitchFamily="18" charset="0"/>
              </a:rPr>
              <a:t>	</a:t>
            </a:r>
            <a:r>
              <a:rPr lang="en-US" sz="2200" i="1" dirty="0">
                <a:solidFill>
                  <a:schemeClr val="accent1">
                    <a:lumMod val="50000"/>
                  </a:schemeClr>
                </a:solidFill>
                <a:latin typeface="Times New Roman" panose="02020603050405020304" pitchFamily="18" charset="0"/>
              </a:rPr>
              <a:t>[afc earned their third super bowl title]</a:t>
            </a:r>
            <a:endParaRPr lang="en-US" sz="2200" dirty="0">
              <a:solidFill>
                <a:schemeClr val="accent1">
                  <a:lumMod val="50000"/>
                </a:schemeClr>
              </a:solidFill>
            </a:endParaRPr>
          </a:p>
        </p:txBody>
      </p:sp>
    </p:spTree>
    <p:extLst>
      <p:ext uri="{BB962C8B-B14F-4D97-AF65-F5344CB8AC3E}">
        <p14:creationId xmlns:p14="http://schemas.microsoft.com/office/powerpoint/2010/main" val="1458617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4" name="Rectangle 3">
            <a:extLst>
              <a:ext uri="{FF2B5EF4-FFF2-40B4-BE49-F238E27FC236}">
                <a16:creationId xmlns:a16="http://schemas.microsoft.com/office/drawing/2014/main" id="{9D46A389-4CAF-4B0B-A325-61E8357B0FC3}"/>
              </a:ext>
            </a:extLst>
          </p:cNvPr>
          <p:cNvSpPr/>
          <p:nvPr/>
        </p:nvSpPr>
        <p:spPr>
          <a:xfrm>
            <a:off x="590376" y="1644781"/>
            <a:ext cx="10276407" cy="98488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Property predicate </a:t>
            </a:r>
            <a:r>
              <a:rPr lang="en-US" sz="2400" dirty="0">
                <a:solidFill>
                  <a:srgbClr val="FF0000"/>
                </a:solidFill>
              </a:rPr>
              <a:t>elaborates on properties </a:t>
            </a:r>
            <a:r>
              <a:rPr lang="en-US" sz="2400" dirty="0">
                <a:solidFill>
                  <a:srgbClr val="000000"/>
                </a:solidFill>
              </a:rPr>
              <a:t>of the modified noun or verb.</a:t>
            </a:r>
          </a:p>
          <a:p>
            <a:pPr marL="342900" indent="-342900">
              <a:spcAft>
                <a:spcPts val="1200"/>
              </a:spcAft>
              <a:buFont typeface="Arial" panose="020B0604020202020204" pitchFamily="34" charset="0"/>
              <a:buChar char="•"/>
            </a:pPr>
            <a:r>
              <a:rPr lang="en-US" sz="2400" dirty="0">
                <a:solidFill>
                  <a:srgbClr val="000000"/>
                </a:solidFill>
              </a:rPr>
              <a:t>In general the modifier here is a prepositional phrase</a:t>
            </a:r>
          </a:p>
        </p:txBody>
      </p:sp>
      <p:sp>
        <p:nvSpPr>
          <p:cNvPr id="6" name="Rectangle 5">
            <a:extLst>
              <a:ext uri="{FF2B5EF4-FFF2-40B4-BE49-F238E27FC236}">
                <a16:creationId xmlns:a16="http://schemas.microsoft.com/office/drawing/2014/main" id="{0517E4BD-F8C3-4B8F-8F28-9F109FFCA0A5}"/>
              </a:ext>
            </a:extLst>
          </p:cNvPr>
          <p:cNvSpPr/>
          <p:nvPr/>
        </p:nvSpPr>
        <p:spPr>
          <a:xfrm>
            <a:off x="590375" y="2648654"/>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_property (event_id, modified_entity, preposition, modifier)</a:t>
            </a:r>
            <a:r>
              <a:rPr lang="en-US" sz="2200" dirty="0">
                <a:solidFill>
                  <a:schemeClr val="accent1">
                    <a:lumMod val="50000"/>
                  </a:schemeClr>
                </a:solidFill>
              </a:rPr>
              <a:t> </a:t>
            </a:r>
            <a:endParaRPr lang="en-US" sz="2200" i="1" dirty="0">
              <a:solidFill>
                <a:schemeClr val="accent1">
                  <a:lumMod val="50000"/>
                </a:schemeClr>
              </a:solidFill>
            </a:endParaRPr>
          </a:p>
        </p:txBody>
      </p:sp>
      <p:sp>
        <p:nvSpPr>
          <p:cNvPr id="7" name="Rectangle 6">
            <a:extLst>
              <a:ext uri="{FF2B5EF4-FFF2-40B4-BE49-F238E27FC236}">
                <a16:creationId xmlns:a16="http://schemas.microsoft.com/office/drawing/2014/main" id="{78C8BF22-35B9-4D8B-8DD4-DF5AE6216EDB}"/>
              </a:ext>
            </a:extLst>
          </p:cNvPr>
          <p:cNvSpPr/>
          <p:nvPr/>
        </p:nvSpPr>
        <p:spPr>
          <a:xfrm>
            <a:off x="848138" y="3781627"/>
            <a:ext cx="11145079" cy="2800767"/>
          </a:xfrm>
          <a:prstGeom prst="rect">
            <a:avLst/>
          </a:prstGeom>
        </p:spPr>
        <p:txBody>
          <a:bodyPr wrap="square">
            <a:spAutoFit/>
          </a:bodyPr>
          <a:lstStyle/>
          <a:p>
            <a:r>
              <a:rPr lang="en-US" sz="2200" i="1" dirty="0">
                <a:solidFill>
                  <a:srgbClr val="000000"/>
                </a:solidFill>
                <a:latin typeface="Times New Roman" panose="02020603050405020304" pitchFamily="18" charset="0"/>
              </a:rPr>
              <a:t>Example: “The game was played on February 7 2016, at Levis_Stadium, in the San_Francisco_Bay_Area, at Santa_Clara in California”</a:t>
            </a:r>
            <a:endParaRPr lang="en-US" sz="2200" dirty="0">
              <a:solidFill>
                <a:srgbClr val="000000"/>
              </a:solidFill>
              <a:latin typeface="Times New Roman" panose="02020603050405020304" pitchFamily="18" charset="0"/>
            </a:endParaRPr>
          </a:p>
          <a:p>
            <a:endParaRPr lang="en-US" sz="2200"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play, on, 'february_7_2016’)		</a:t>
            </a:r>
            <a:r>
              <a:rPr lang="en-US" sz="2200" i="1" dirty="0">
                <a:solidFill>
                  <a:schemeClr val="accent1">
                    <a:lumMod val="50000"/>
                  </a:schemeClr>
                </a:solidFill>
                <a:latin typeface="Times New Roman" panose="02020603050405020304" pitchFamily="18" charset="0"/>
              </a:rPr>
              <a:t>[played on february 7 2016]</a:t>
            </a:r>
          </a:p>
          <a:p>
            <a:r>
              <a:rPr lang="en-US" sz="2200" i="1" dirty="0">
                <a:solidFill>
                  <a:srgbClr val="000000"/>
                </a:solidFill>
                <a:latin typeface="Times New Roman" panose="02020603050405020304" pitchFamily="18" charset="0"/>
              </a:rPr>
              <a:t>_property (2, play, at, levis_stadium)			</a:t>
            </a:r>
            <a:r>
              <a:rPr lang="en-US" sz="2200" i="1" dirty="0">
                <a:solidFill>
                  <a:schemeClr val="accent1">
                    <a:lumMod val="50000"/>
                  </a:schemeClr>
                </a:solidFill>
                <a:latin typeface="Times New Roman" panose="02020603050405020304" pitchFamily="18" charset="0"/>
              </a:rPr>
              <a:t>[played at levis stadium]</a:t>
            </a:r>
          </a:p>
          <a:p>
            <a:r>
              <a:rPr lang="en-US" sz="2200" i="1" dirty="0">
                <a:solidFill>
                  <a:srgbClr val="000000"/>
                </a:solidFill>
                <a:latin typeface="Times New Roman" panose="02020603050405020304" pitchFamily="18" charset="0"/>
              </a:rPr>
              <a:t>_property (2, play, in, san_francisco_bay_area)		</a:t>
            </a:r>
            <a:r>
              <a:rPr lang="en-US" sz="2200" i="1" dirty="0">
                <a:solidFill>
                  <a:schemeClr val="accent1">
                    <a:lumMod val="50000"/>
                  </a:schemeClr>
                </a:solidFill>
                <a:latin typeface="Times New Roman" panose="02020603050405020304" pitchFamily="18" charset="0"/>
              </a:rPr>
              <a:t>[played in san francisco bay area]</a:t>
            </a:r>
          </a:p>
          <a:p>
            <a:r>
              <a:rPr lang="en-US" sz="2200" i="1" dirty="0">
                <a:solidFill>
                  <a:srgbClr val="000000"/>
                </a:solidFill>
                <a:latin typeface="Times New Roman" panose="02020603050405020304" pitchFamily="18" charset="0"/>
              </a:rPr>
              <a:t>_property (2, play, at, santa_clara)		 	</a:t>
            </a:r>
            <a:r>
              <a:rPr lang="en-US" sz="2200" i="1" dirty="0">
                <a:solidFill>
                  <a:schemeClr val="accent1">
                    <a:lumMod val="50000"/>
                  </a:schemeClr>
                </a:solidFill>
                <a:latin typeface="Times New Roman" panose="02020603050405020304" pitchFamily="18" charset="0"/>
              </a:rPr>
              <a:t>[played at santa clara]</a:t>
            </a:r>
            <a:endParaRPr lang="en-US" sz="2200" i="1" dirty="0">
              <a:solidFill>
                <a:srgbClr val="000000"/>
              </a:solidFill>
              <a:latin typeface="Times New Roman" panose="02020603050405020304" pitchFamily="18" charset="0"/>
            </a:endParaRPr>
          </a:p>
          <a:p>
            <a:r>
              <a:rPr lang="en-US" sz="2200" i="1" dirty="0">
                <a:solidFill>
                  <a:srgbClr val="000000"/>
                </a:solidFill>
                <a:latin typeface="Times New Roman" panose="02020603050405020304" pitchFamily="18" charset="0"/>
              </a:rPr>
              <a:t>_property (2, santa_clara, in, california)			</a:t>
            </a:r>
            <a:r>
              <a:rPr lang="en-US" sz="2200" i="1" dirty="0">
                <a:solidFill>
                  <a:schemeClr val="accent1">
                    <a:lumMod val="50000"/>
                  </a:schemeClr>
                </a:solidFill>
                <a:latin typeface="Times New Roman" panose="02020603050405020304" pitchFamily="18" charset="0"/>
              </a:rPr>
              <a:t>[santa clara is in california]</a:t>
            </a:r>
          </a:p>
        </p:txBody>
      </p:sp>
    </p:spTree>
    <p:extLst>
      <p:ext uri="{BB962C8B-B14F-4D97-AF65-F5344CB8AC3E}">
        <p14:creationId xmlns:p14="http://schemas.microsoft.com/office/powerpoint/2010/main" val="1357984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Property Predicate</a:t>
            </a:r>
          </a:p>
        </p:txBody>
      </p:sp>
      <p:sp>
        <p:nvSpPr>
          <p:cNvPr id="6" name="Rectangle 5">
            <a:extLst>
              <a:ext uri="{FF2B5EF4-FFF2-40B4-BE49-F238E27FC236}">
                <a16:creationId xmlns:a16="http://schemas.microsoft.com/office/drawing/2014/main" id="{35377768-2209-422B-BF4A-D14C57F42613}"/>
              </a:ext>
            </a:extLst>
          </p:cNvPr>
          <p:cNvSpPr/>
          <p:nvPr/>
        </p:nvSpPr>
        <p:spPr>
          <a:xfrm>
            <a:off x="590374" y="1644781"/>
            <a:ext cx="11482355" cy="350865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Signature : </a:t>
            </a:r>
            <a:r>
              <a:rPr lang="en-US" sz="2400" i="1" dirty="0"/>
              <a:t>	</a:t>
            </a:r>
            <a:r>
              <a:rPr lang="en-US" sz="2400" i="1" dirty="0">
                <a:solidFill>
                  <a:schemeClr val="accent1">
                    <a:lumMod val="50000"/>
                  </a:schemeClr>
                </a:solidFill>
              </a:rPr>
              <a:t>_property (event_id, modified_entity, preposition, modifier)</a:t>
            </a:r>
            <a:r>
              <a:rPr lang="en-US" sz="2400" dirty="0">
                <a:solidFill>
                  <a:schemeClr val="accent1">
                    <a:lumMod val="50000"/>
                  </a:schemeClr>
                </a:solidFill>
              </a:rPr>
              <a:t> </a:t>
            </a:r>
          </a:p>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event_id 	: Integer that </a:t>
            </a:r>
            <a:r>
              <a:rPr lang="en-US" sz="2200" i="1" dirty="0">
                <a:solidFill>
                  <a:srgbClr val="FF0000"/>
                </a:solidFill>
              </a:rPr>
              <a:t>uniquely identifies the event </a:t>
            </a:r>
            <a:r>
              <a:rPr lang="en-US" sz="2200" i="1" dirty="0">
                <a:solidFill>
                  <a:srgbClr val="000000"/>
                </a:solidFill>
              </a:rPr>
              <a:t>associated with the property</a:t>
            </a:r>
          </a:p>
          <a:p>
            <a:pPr lvl="2"/>
            <a:r>
              <a:rPr lang="en-US" sz="2200" i="1" dirty="0">
                <a:solidFill>
                  <a:srgbClr val="000000"/>
                </a:solidFill>
              </a:rPr>
              <a:t>	      	  This is propagated from the modified word</a:t>
            </a:r>
          </a:p>
          <a:p>
            <a:pPr marL="914400" lvl="1" indent="-457200">
              <a:buAutoNum type="arabicPeriod"/>
            </a:pPr>
            <a:r>
              <a:rPr lang="en-US" sz="2200" i="1" dirty="0">
                <a:solidFill>
                  <a:srgbClr val="000000"/>
                </a:solidFill>
              </a:rPr>
              <a:t>modified_entity	: It’s the head of the predicate and can be either a </a:t>
            </a:r>
            <a:r>
              <a:rPr lang="en-US" sz="2200" i="1" dirty="0">
                <a:solidFill>
                  <a:srgbClr val="FF0000"/>
                </a:solidFill>
              </a:rPr>
              <a:t>noun or a verb</a:t>
            </a:r>
          </a:p>
          <a:p>
            <a:pPr marL="914400" lvl="1" indent="-457200">
              <a:buAutoNum type="arabicPeriod"/>
            </a:pPr>
            <a:r>
              <a:rPr lang="en-US" sz="2200" i="1" dirty="0">
                <a:solidFill>
                  <a:srgbClr val="000000"/>
                </a:solidFill>
              </a:rPr>
              <a:t>preposition	: </a:t>
            </a:r>
            <a:r>
              <a:rPr lang="en-US" sz="2200" i="1" dirty="0"/>
              <a:t>Helps identify the </a:t>
            </a:r>
            <a:r>
              <a:rPr lang="en-US" sz="2200" i="1" dirty="0">
                <a:solidFill>
                  <a:srgbClr val="FF0000"/>
                </a:solidFill>
              </a:rPr>
              <a:t>kind of relation </a:t>
            </a:r>
            <a:r>
              <a:rPr lang="en-US" sz="2200" i="1" dirty="0"/>
              <a:t>between the modifier and the modified.</a:t>
            </a:r>
          </a:p>
          <a:p>
            <a:pPr lvl="6"/>
            <a:r>
              <a:rPr lang="en-US" sz="2200" i="1" dirty="0">
                <a:solidFill>
                  <a:srgbClr val="000000"/>
                </a:solidFill>
              </a:rPr>
              <a:t>  Can be found using dependencies like </a:t>
            </a:r>
            <a:r>
              <a:rPr lang="en-US" sz="2200" i="1" dirty="0">
                <a:solidFill>
                  <a:srgbClr val="C00000"/>
                </a:solidFill>
              </a:rPr>
              <a:t>case</a:t>
            </a:r>
          </a:p>
          <a:p>
            <a:pPr marL="914400" lvl="1" indent="-457200">
              <a:spcAft>
                <a:spcPts val="1200"/>
              </a:spcAft>
              <a:buAutoNum type="arabicPeriod"/>
            </a:pPr>
            <a:r>
              <a:rPr lang="en-US" sz="2200" i="1" dirty="0">
                <a:solidFill>
                  <a:srgbClr val="000000"/>
                </a:solidFill>
              </a:rPr>
              <a:t>modifier 	: Can be obtained from the </a:t>
            </a:r>
            <a:r>
              <a:rPr lang="en-US" sz="2200" i="1" dirty="0">
                <a:solidFill>
                  <a:srgbClr val="C00000"/>
                </a:solidFill>
              </a:rPr>
              <a:t>nmod </a:t>
            </a:r>
            <a:r>
              <a:rPr lang="en-US" sz="2200" i="1" dirty="0">
                <a:solidFill>
                  <a:srgbClr val="000000"/>
                </a:solidFill>
              </a:rPr>
              <a:t>relation i.e. the </a:t>
            </a:r>
            <a:r>
              <a:rPr lang="en-US" sz="2200" i="1" dirty="0">
                <a:solidFill>
                  <a:srgbClr val="FF0000"/>
                </a:solidFill>
              </a:rPr>
              <a:t>nominal modifier 		  	  </a:t>
            </a:r>
            <a:r>
              <a:rPr lang="en-US" sz="2200" i="1" dirty="0">
                <a:solidFill>
                  <a:srgbClr val="000000"/>
                </a:solidFill>
              </a:rPr>
              <a:t>relation of the modified word</a:t>
            </a:r>
          </a:p>
        </p:txBody>
      </p:sp>
      <p:sp>
        <p:nvSpPr>
          <p:cNvPr id="7" name="Rectangle 6">
            <a:extLst>
              <a:ext uri="{FF2B5EF4-FFF2-40B4-BE49-F238E27FC236}">
                <a16:creationId xmlns:a16="http://schemas.microsoft.com/office/drawing/2014/main" id="{D224CB32-CCC1-49B4-918B-CBA1926C78AA}"/>
              </a:ext>
            </a:extLst>
          </p:cNvPr>
          <p:cNvSpPr/>
          <p:nvPr/>
        </p:nvSpPr>
        <p:spPr>
          <a:xfrm>
            <a:off x="590374" y="5252826"/>
            <a:ext cx="11242235" cy="1261884"/>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property predicates we can understand more about events like their time, place etc.</a:t>
            </a:r>
          </a:p>
          <a:p>
            <a:pPr marL="285750" indent="-285750">
              <a:spcAft>
                <a:spcPts val="1200"/>
              </a:spcAft>
              <a:buFont typeface="Arial" panose="020B0604020202020204" pitchFamily="34" charset="0"/>
              <a:buChar char="•"/>
            </a:pPr>
            <a:r>
              <a:rPr lang="en-US" sz="2200" dirty="0">
                <a:solidFill>
                  <a:srgbClr val="000000"/>
                </a:solidFill>
              </a:rPr>
              <a:t>While generating property predicates we omit the nmod relations having specifics like </a:t>
            </a:r>
            <a:r>
              <a:rPr lang="en-US" sz="2200" i="1" dirty="0">
                <a:solidFill>
                  <a:srgbClr val="000000"/>
                </a:solidFill>
              </a:rPr>
              <a:t>poss</a:t>
            </a:r>
            <a:r>
              <a:rPr lang="en-US" sz="2200" dirty="0">
                <a:solidFill>
                  <a:srgbClr val="000000"/>
                </a:solidFill>
              </a:rPr>
              <a:t>, </a:t>
            </a:r>
            <a:r>
              <a:rPr lang="en-US" sz="2200" i="1" dirty="0">
                <a:solidFill>
                  <a:srgbClr val="000000"/>
                </a:solidFill>
              </a:rPr>
              <a:t>mwe</a:t>
            </a:r>
            <a:r>
              <a:rPr lang="en-US" sz="2200" dirty="0">
                <a:solidFill>
                  <a:srgbClr val="000000"/>
                </a:solidFill>
              </a:rPr>
              <a:t> as they are handled specially.</a:t>
            </a:r>
            <a:endParaRPr lang="en-US" sz="2200" i="1" dirty="0">
              <a:solidFill>
                <a:srgbClr val="000000"/>
              </a:solidFill>
            </a:endParaRPr>
          </a:p>
        </p:txBody>
      </p:sp>
    </p:spTree>
    <p:extLst>
      <p:ext uri="{BB962C8B-B14F-4D97-AF65-F5344CB8AC3E}">
        <p14:creationId xmlns:p14="http://schemas.microsoft.com/office/powerpoint/2010/main" val="585289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4" name="Rectangle 3">
            <a:extLst>
              <a:ext uri="{FF2B5EF4-FFF2-40B4-BE49-F238E27FC236}">
                <a16:creationId xmlns:a16="http://schemas.microsoft.com/office/drawing/2014/main" id="{3FDE013C-6258-4387-9ADD-A062E945A117}"/>
              </a:ext>
            </a:extLst>
          </p:cNvPr>
          <p:cNvSpPr/>
          <p:nvPr/>
        </p:nvSpPr>
        <p:spPr>
          <a:xfrm>
            <a:off x="590376" y="1644781"/>
            <a:ext cx="10276407" cy="83099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solidFill>
                  <a:srgbClr val="000000"/>
                </a:solidFill>
              </a:rPr>
              <a:t>Modifier predicate is used to model relationships between </a:t>
            </a:r>
            <a:r>
              <a:rPr lang="en-US" sz="2400" dirty="0">
                <a:solidFill>
                  <a:srgbClr val="FF0000"/>
                </a:solidFill>
              </a:rPr>
              <a:t>adjectives</a:t>
            </a:r>
            <a:r>
              <a:rPr lang="en-US" sz="2400" dirty="0">
                <a:solidFill>
                  <a:srgbClr val="000000"/>
                </a:solidFill>
              </a:rPr>
              <a:t> and nouns and between verbs and their modifying </a:t>
            </a:r>
            <a:r>
              <a:rPr lang="en-US" sz="2400" dirty="0">
                <a:solidFill>
                  <a:srgbClr val="FF0000"/>
                </a:solidFill>
              </a:rPr>
              <a:t>adverbs</a:t>
            </a:r>
            <a:r>
              <a:rPr lang="en-US" sz="2400" dirty="0">
                <a:solidFill>
                  <a:srgbClr val="000000"/>
                </a:solidFill>
              </a:rPr>
              <a:t>.</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2475778"/>
            <a:ext cx="8871677" cy="954107"/>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Predicate Signature</a:t>
            </a:r>
          </a:p>
          <a:p>
            <a:pPr>
              <a:spcAft>
                <a:spcPts val="1200"/>
              </a:spcAft>
            </a:pPr>
            <a:r>
              <a:rPr lang="en-US" sz="2000" i="1" dirty="0"/>
              <a:t>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BB0A3EEB-8F5A-43A6-B1E1-F04217B02E2F}"/>
              </a:ext>
            </a:extLst>
          </p:cNvPr>
          <p:cNvSpPr/>
          <p:nvPr/>
        </p:nvSpPr>
        <p:spPr>
          <a:xfrm>
            <a:off x="590375" y="3584204"/>
            <a:ext cx="10276406" cy="2462213"/>
          </a:xfrm>
          <a:prstGeom prst="rect">
            <a:avLst/>
          </a:prstGeom>
        </p:spPr>
        <p:txBody>
          <a:bodyPr wrap="square">
            <a:spAutoFit/>
          </a:bodyPr>
          <a:lstStyle/>
          <a:p>
            <a:r>
              <a:rPr lang="en-US" sz="2200" i="1" dirty="0">
                <a:solidFill>
                  <a:srgbClr val="000000"/>
                </a:solidFill>
              </a:rPr>
              <a:t>Example: </a:t>
            </a:r>
            <a:r>
              <a:rPr lang="en-US" sz="2200" dirty="0">
                <a:solidFill>
                  <a:srgbClr val="000000"/>
                </a:solidFill>
              </a:rPr>
              <a:t>“The </a:t>
            </a:r>
            <a:r>
              <a:rPr lang="en-US" sz="2200" dirty="0" err="1">
                <a:solidFill>
                  <a:srgbClr val="000000"/>
                </a:solidFill>
              </a:rPr>
              <a:t>Amazon_rainforest</a:t>
            </a:r>
            <a:r>
              <a:rPr lang="en-US" sz="2200" dirty="0">
                <a:solidFill>
                  <a:srgbClr val="000000"/>
                </a:solidFill>
              </a:rPr>
              <a:t>, also known in English as Amazonia or the </a:t>
            </a:r>
            <a:r>
              <a:rPr lang="en-US" sz="2200" dirty="0" err="1">
                <a:solidFill>
                  <a:srgbClr val="000000"/>
                </a:solidFill>
              </a:rPr>
              <a:t>Amazon_Jungle</a:t>
            </a:r>
            <a:r>
              <a:rPr lang="en-US" sz="2200" dirty="0">
                <a:solidFill>
                  <a:srgbClr val="000000"/>
                </a:solidFill>
              </a:rPr>
              <a:t>, is a moist </a:t>
            </a:r>
            <a:r>
              <a:rPr lang="en-US" sz="2200" dirty="0" err="1">
                <a:solidFill>
                  <a:srgbClr val="000000"/>
                </a:solidFill>
              </a:rPr>
              <a:t>broadleafed</a:t>
            </a:r>
            <a:r>
              <a:rPr lang="en-US" sz="2200" dirty="0">
                <a:solidFill>
                  <a:srgbClr val="000000"/>
                </a:solidFill>
              </a:rPr>
              <a:t> forest that covers most of the </a:t>
            </a:r>
            <a:r>
              <a:rPr lang="en-US" sz="2200" dirty="0" err="1">
                <a:solidFill>
                  <a:srgbClr val="000000"/>
                </a:solidFill>
              </a:rPr>
              <a:t>Amazon_basin</a:t>
            </a:r>
            <a:r>
              <a:rPr lang="en-US" sz="2200" dirty="0">
                <a:solidFill>
                  <a:srgbClr val="000000"/>
                </a:solidFill>
              </a:rPr>
              <a:t> of </a:t>
            </a:r>
            <a:r>
              <a:rPr lang="en-US" sz="2200" dirty="0" err="1">
                <a:solidFill>
                  <a:srgbClr val="000000"/>
                </a:solidFill>
              </a:rPr>
              <a:t>South_America</a:t>
            </a:r>
            <a:r>
              <a:rPr lang="en-US" sz="2200" dirty="0">
                <a:solidFill>
                  <a:srgbClr val="000000"/>
                </a:solidFill>
              </a:rPr>
              <a:t>.”</a:t>
            </a:r>
          </a:p>
          <a:p>
            <a:r>
              <a:rPr lang="en-US" sz="2200" dirty="0">
                <a:solidFill>
                  <a:srgbClr val="000000"/>
                </a:solidFill>
              </a:rPr>
              <a:t> </a:t>
            </a:r>
          </a:p>
          <a:p>
            <a:r>
              <a:rPr lang="en-US" sz="2200" i="1" dirty="0">
                <a:solidFill>
                  <a:srgbClr val="000000"/>
                </a:solidFill>
              </a:rPr>
              <a:t>_mod (forest, </a:t>
            </a:r>
            <a:r>
              <a:rPr lang="en-US" sz="2200" i="1" dirty="0" err="1">
                <a:solidFill>
                  <a:srgbClr val="000000"/>
                </a:solidFill>
              </a:rPr>
              <a:t>broadleafed</a:t>
            </a:r>
            <a:r>
              <a:rPr lang="en-US" sz="2200" i="1" dirty="0">
                <a:solidFill>
                  <a:srgbClr val="000000"/>
                </a:solidFill>
              </a:rPr>
              <a:t>) 		</a:t>
            </a:r>
            <a:r>
              <a:rPr lang="en-US" sz="2200" i="1" dirty="0">
                <a:solidFill>
                  <a:schemeClr val="accent1">
                    <a:lumMod val="50000"/>
                  </a:schemeClr>
                </a:solidFill>
              </a:rPr>
              <a:t>[</a:t>
            </a:r>
            <a:r>
              <a:rPr lang="en-US" sz="2200" i="1" dirty="0" err="1">
                <a:solidFill>
                  <a:schemeClr val="accent1">
                    <a:lumMod val="50000"/>
                  </a:schemeClr>
                </a:solidFill>
              </a:rPr>
              <a:t>broadleafed</a:t>
            </a:r>
            <a:r>
              <a:rPr lang="en-US" sz="2200" i="1" dirty="0">
                <a:solidFill>
                  <a:schemeClr val="accent1">
                    <a:lumMod val="50000"/>
                  </a:schemeClr>
                </a:solidFill>
              </a:rPr>
              <a:t> modifies forest]</a:t>
            </a:r>
            <a:endParaRPr lang="en-US" sz="2200" dirty="0">
              <a:solidFill>
                <a:schemeClr val="accent1">
                  <a:lumMod val="50000"/>
                </a:schemeClr>
              </a:solidFill>
            </a:endParaRPr>
          </a:p>
          <a:p>
            <a:r>
              <a:rPr lang="en-US" sz="2200" i="1" dirty="0">
                <a:solidFill>
                  <a:srgbClr val="000000"/>
                </a:solidFill>
              </a:rPr>
              <a:t>_mod (forest, moist)			</a:t>
            </a:r>
            <a:r>
              <a:rPr lang="en-US" sz="2200" i="1" dirty="0">
                <a:solidFill>
                  <a:schemeClr val="accent1">
                    <a:lumMod val="50000"/>
                  </a:schemeClr>
                </a:solidFill>
              </a:rPr>
              <a:t>[moist modifies forest] </a:t>
            </a:r>
            <a:endParaRPr lang="en-US" sz="2200" dirty="0">
              <a:solidFill>
                <a:schemeClr val="accent1">
                  <a:lumMod val="50000"/>
                </a:schemeClr>
              </a:solidFill>
            </a:endParaRPr>
          </a:p>
          <a:p>
            <a:r>
              <a:rPr lang="en-US" sz="2200" i="1" dirty="0">
                <a:solidFill>
                  <a:srgbClr val="000000"/>
                </a:solidFill>
              </a:rPr>
              <a:t>_mod (know, also)		 	</a:t>
            </a:r>
            <a:r>
              <a:rPr lang="en-US" sz="2200" i="1" dirty="0">
                <a:solidFill>
                  <a:schemeClr val="accent1">
                    <a:lumMod val="50000"/>
                  </a:schemeClr>
                </a:solidFill>
              </a:rPr>
              <a:t>[also modifies know] </a:t>
            </a:r>
            <a:endParaRPr lang="en-US" sz="2200" dirty="0">
              <a:solidFill>
                <a:schemeClr val="accent1">
                  <a:lumMod val="50000"/>
                </a:schemeClr>
              </a:solidFill>
            </a:endParaRPr>
          </a:p>
        </p:txBody>
      </p:sp>
    </p:spTree>
    <p:extLst>
      <p:ext uri="{BB962C8B-B14F-4D97-AF65-F5344CB8AC3E}">
        <p14:creationId xmlns:p14="http://schemas.microsoft.com/office/powerpoint/2010/main" val="2391429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Modifier Predicate</a:t>
            </a:r>
          </a:p>
        </p:txBody>
      </p:sp>
      <p:sp>
        <p:nvSpPr>
          <p:cNvPr id="6" name="Rectangle 5">
            <a:extLst>
              <a:ext uri="{FF2B5EF4-FFF2-40B4-BE49-F238E27FC236}">
                <a16:creationId xmlns:a16="http://schemas.microsoft.com/office/drawing/2014/main" id="{CB73F4D1-B9A3-4A02-9CA4-134FC292AF72}"/>
              </a:ext>
            </a:extLst>
          </p:cNvPr>
          <p:cNvSpPr/>
          <p:nvPr/>
        </p:nvSpPr>
        <p:spPr>
          <a:xfrm>
            <a:off x="590375" y="1707612"/>
            <a:ext cx="8871677" cy="461665"/>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i="1" dirty="0">
                <a:solidFill>
                  <a:srgbClr val="000000"/>
                </a:solidFill>
              </a:rPr>
              <a:t>Signature : </a:t>
            </a:r>
            <a:r>
              <a:rPr lang="en-US" sz="2200" i="1" dirty="0">
                <a:solidFill>
                  <a:schemeClr val="accent1">
                    <a:lumMod val="50000"/>
                  </a:schemeClr>
                </a:solidFill>
              </a:rPr>
              <a:t>_mod (modified_word, modifier_word)</a:t>
            </a:r>
          </a:p>
        </p:txBody>
      </p:sp>
      <p:sp>
        <p:nvSpPr>
          <p:cNvPr id="7" name="Rectangle 6">
            <a:extLst>
              <a:ext uri="{FF2B5EF4-FFF2-40B4-BE49-F238E27FC236}">
                <a16:creationId xmlns:a16="http://schemas.microsoft.com/office/drawing/2014/main" id="{4278CA3A-68A5-4AB6-8FA3-349098B5664E}"/>
              </a:ext>
            </a:extLst>
          </p:cNvPr>
          <p:cNvSpPr/>
          <p:nvPr/>
        </p:nvSpPr>
        <p:spPr>
          <a:xfrm>
            <a:off x="590375" y="2308811"/>
            <a:ext cx="11389590" cy="1969770"/>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Terms in predicate</a:t>
            </a:r>
            <a:r>
              <a:rPr lang="en-US" sz="2000" i="1" dirty="0"/>
              <a:t>	</a:t>
            </a:r>
          </a:p>
          <a:p>
            <a:pPr marL="914400" lvl="1" indent="-457200">
              <a:buAutoNum type="arabicPeriod"/>
            </a:pPr>
            <a:r>
              <a:rPr lang="en-US" sz="2200" i="1" dirty="0">
                <a:solidFill>
                  <a:srgbClr val="000000"/>
                </a:solidFill>
              </a:rPr>
              <a:t>modified_word 	: This can either be a </a:t>
            </a:r>
            <a:r>
              <a:rPr lang="en-US" sz="2200" i="1" dirty="0">
                <a:solidFill>
                  <a:srgbClr val="FF0000"/>
                </a:solidFill>
              </a:rPr>
              <a:t>noun</a:t>
            </a:r>
            <a:r>
              <a:rPr lang="en-US" sz="2200" i="1" dirty="0">
                <a:solidFill>
                  <a:srgbClr val="000000"/>
                </a:solidFill>
              </a:rPr>
              <a:t> or a </a:t>
            </a:r>
            <a:r>
              <a:rPr lang="en-US" sz="2200" i="1" dirty="0">
                <a:solidFill>
                  <a:srgbClr val="FF0000"/>
                </a:solidFill>
              </a:rPr>
              <a:t>verb</a:t>
            </a:r>
            <a:endParaRPr lang="en-US" sz="2200" i="1" dirty="0">
              <a:solidFill>
                <a:srgbClr val="000000"/>
              </a:solidFill>
            </a:endParaRPr>
          </a:p>
          <a:p>
            <a:pPr marL="914400" lvl="1" indent="-457200">
              <a:buAutoNum type="arabicPeriod"/>
            </a:pPr>
            <a:r>
              <a:rPr lang="en-US" sz="2200" i="1" dirty="0">
                <a:solidFill>
                  <a:srgbClr val="000000"/>
                </a:solidFill>
              </a:rPr>
              <a:t>modifier_word	: The modifier word can either be an adjective in cases of a noun, obtained 		  from the </a:t>
            </a:r>
            <a:r>
              <a:rPr lang="en-US" sz="2200" i="1" dirty="0">
                <a:solidFill>
                  <a:srgbClr val="920000"/>
                </a:solidFill>
              </a:rPr>
              <a:t>amod </a:t>
            </a:r>
            <a:r>
              <a:rPr lang="en-US" sz="2200" i="1" dirty="0">
                <a:solidFill>
                  <a:srgbClr val="000000"/>
                </a:solidFill>
              </a:rPr>
              <a:t>dependency. In the case of a verb the modifier is an 			 adverb obtained using the </a:t>
            </a:r>
            <a:r>
              <a:rPr lang="en-US" sz="2200" i="1" dirty="0">
                <a:solidFill>
                  <a:srgbClr val="920000"/>
                </a:solidFill>
              </a:rPr>
              <a:t>advmod</a:t>
            </a:r>
            <a:r>
              <a:rPr lang="en-US" sz="2200" i="1" dirty="0">
                <a:solidFill>
                  <a:srgbClr val="000000"/>
                </a:solidFill>
              </a:rPr>
              <a:t> dependency.</a:t>
            </a:r>
            <a:endParaRPr lang="en-US" dirty="0"/>
          </a:p>
        </p:txBody>
      </p:sp>
      <p:sp>
        <p:nvSpPr>
          <p:cNvPr id="9" name="Rectangle 8">
            <a:extLst>
              <a:ext uri="{FF2B5EF4-FFF2-40B4-BE49-F238E27FC236}">
                <a16:creationId xmlns:a16="http://schemas.microsoft.com/office/drawing/2014/main" id="{E0C3FF76-9C6B-4A2C-80A1-299F5A916F8E}"/>
              </a:ext>
            </a:extLst>
          </p:cNvPr>
          <p:cNvSpPr/>
          <p:nvPr/>
        </p:nvSpPr>
        <p:spPr>
          <a:xfrm>
            <a:off x="590374" y="4278581"/>
            <a:ext cx="11242235" cy="923330"/>
          </a:xfrm>
          <a:prstGeom prst="rect">
            <a:avLst/>
          </a:prstGeom>
        </p:spPr>
        <p:txBody>
          <a:bodyPr wrap="square">
            <a:spAutoFit/>
          </a:bodyPr>
          <a:lstStyle/>
          <a:p>
            <a:pPr marL="285750" indent="-285750">
              <a:spcAft>
                <a:spcPts val="1200"/>
              </a:spcAft>
              <a:buFont typeface="Arial" panose="020B0604020202020204" pitchFamily="34" charset="0"/>
              <a:buChar char="•"/>
            </a:pPr>
            <a:r>
              <a:rPr lang="en-US" sz="2200" dirty="0">
                <a:solidFill>
                  <a:srgbClr val="000000"/>
                </a:solidFill>
              </a:rPr>
              <a:t>Using the modifier predicate we can understand about quantities of nouns.</a:t>
            </a:r>
          </a:p>
          <a:p>
            <a:pPr marL="285750" indent="-285750">
              <a:spcAft>
                <a:spcPts val="1200"/>
              </a:spcAft>
              <a:buFont typeface="Arial" panose="020B0604020202020204" pitchFamily="34" charset="0"/>
              <a:buChar char="•"/>
            </a:pPr>
            <a:r>
              <a:rPr lang="en-US" sz="2200" dirty="0">
                <a:solidFill>
                  <a:srgbClr val="000000"/>
                </a:solidFill>
              </a:rPr>
              <a:t>These predicates come in handy when answering the “How” questions in question answering.</a:t>
            </a:r>
            <a:endParaRPr lang="en-US" sz="2200" i="1" dirty="0">
              <a:solidFill>
                <a:srgbClr val="000000"/>
              </a:solidFill>
            </a:endParaRPr>
          </a:p>
        </p:txBody>
      </p:sp>
    </p:spTree>
    <p:extLst>
      <p:ext uri="{BB962C8B-B14F-4D97-AF65-F5344CB8AC3E}">
        <p14:creationId xmlns:p14="http://schemas.microsoft.com/office/powerpoint/2010/main" val="41256512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Possessive Predicate</a:t>
            </a:r>
          </a:p>
        </p:txBody>
      </p:sp>
    </p:spTree>
    <p:extLst>
      <p:ext uri="{BB962C8B-B14F-4D97-AF65-F5344CB8AC3E}">
        <p14:creationId xmlns:p14="http://schemas.microsoft.com/office/powerpoint/2010/main" val="13600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Human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87443" y="1644781"/>
            <a:ext cx="10721010" cy="4678204"/>
          </a:xfrm>
          <a:prstGeom prst="rect">
            <a:avLst/>
          </a:prstGeom>
        </p:spPr>
        <p:txBody>
          <a:bodyPr wrap="square">
            <a:spAutoFit/>
          </a:bodyPr>
          <a:lstStyle/>
          <a:p>
            <a:pPr marL="457200" indent="-457200" algn="just">
              <a:buFont typeface="Arial" panose="020B0604020202020204" pitchFamily="34" charset="0"/>
              <a:buChar char="•"/>
              <a:defRPr/>
            </a:pPr>
            <a:r>
              <a:rPr lang="en-US" altLang="en-US" sz="2400" dirty="0"/>
              <a:t>The goal of Automated Reasoning Systems is to try and mimic the </a:t>
            </a:r>
            <a:r>
              <a:rPr lang="en-US" altLang="en-US" sz="2400" dirty="0">
                <a:solidFill>
                  <a:srgbClr val="FF0000"/>
                </a:solidFill>
              </a:rPr>
              <a:t>human cognitive process</a:t>
            </a:r>
          </a:p>
          <a:p>
            <a:pPr marL="457200" indent="-457200" algn="just">
              <a:buFont typeface="Arial" panose="020B0604020202020204" pitchFamily="34" charset="0"/>
              <a:buChar char="•"/>
              <a:defRPr/>
            </a:pPr>
            <a:r>
              <a:rPr lang="en-US" altLang="en-US" sz="2400" dirty="0"/>
              <a:t>Humans in their day to day tasks considerably </a:t>
            </a:r>
            <a:r>
              <a:rPr lang="en-US" altLang="en-US" sz="2400" dirty="0">
                <a:solidFill>
                  <a:srgbClr val="FF0000"/>
                </a:solidFill>
              </a:rPr>
              <a:t>simplify reasoning </a:t>
            </a:r>
            <a:r>
              <a:rPr lang="en-US" altLang="en-US" sz="2400" dirty="0"/>
              <a:t>by dividing it into different techniques like using defaults, exceptions, alternatives, assumptions, preferential patterns and so on.</a:t>
            </a:r>
          </a:p>
          <a:p>
            <a:pPr marL="457200" indent="-457200" algn="just">
              <a:buFont typeface="Arial" panose="020B0604020202020204" pitchFamily="34" charset="0"/>
              <a:buChar char="•"/>
              <a:defRPr/>
            </a:pPr>
            <a:r>
              <a:rPr lang="en-US" altLang="en-US" sz="2400" dirty="0"/>
              <a:t>One of the important features of human reasoning is that it is </a:t>
            </a:r>
            <a:r>
              <a:rPr lang="en-US" altLang="en-US" sz="2400" dirty="0">
                <a:solidFill>
                  <a:srgbClr val="FF0000"/>
                </a:solidFill>
              </a:rPr>
              <a:t>non monotonic </a:t>
            </a:r>
            <a:r>
              <a:rPr lang="en-US" altLang="en-US" sz="2400" dirty="0"/>
              <a:t>in nature.</a:t>
            </a:r>
          </a:p>
          <a:p>
            <a:pPr marL="457200" indent="-457200" algn="just">
              <a:buFont typeface="Arial" panose="020B0604020202020204" pitchFamily="34" charset="0"/>
              <a:buChar char="•"/>
              <a:defRPr/>
            </a:pPr>
            <a:r>
              <a:rPr lang="en-US" altLang="en-US" sz="2400" dirty="0"/>
              <a:t>Scenario : </a:t>
            </a:r>
          </a:p>
          <a:p>
            <a:pPr lvl="1" algn="just">
              <a:defRPr/>
            </a:pPr>
            <a:r>
              <a:rPr lang="en-US" altLang="en-US" sz="2400" i="1" dirty="0"/>
              <a:t>You see your friend enter the lab drenched in water</a:t>
            </a:r>
          </a:p>
          <a:p>
            <a:pPr lvl="1" algn="just">
              <a:defRPr/>
            </a:pPr>
            <a:r>
              <a:rPr lang="en-US" altLang="en-US" sz="2400" i="1" u="sng" dirty="0"/>
              <a:t>Default Conclusion:</a:t>
            </a:r>
            <a:r>
              <a:rPr lang="en-US" altLang="en-US" sz="2400" i="1" dirty="0"/>
              <a:t> It was raining outside</a:t>
            </a:r>
          </a:p>
          <a:p>
            <a:pPr lvl="1" algn="just">
              <a:defRPr/>
            </a:pPr>
            <a:r>
              <a:rPr lang="en-US" altLang="en-US" sz="2400" i="1" u="sng" dirty="0"/>
              <a:t>Exception:</a:t>
            </a:r>
            <a:r>
              <a:rPr lang="en-US" altLang="en-US" sz="2400" i="1" dirty="0"/>
              <a:t> The Student Union was hosting a water fight</a:t>
            </a:r>
          </a:p>
          <a:p>
            <a:pPr lvl="1" algn="just">
              <a:spcBef>
                <a:spcPts val="1200"/>
              </a:spcBef>
              <a:defRPr/>
            </a:pPr>
            <a:r>
              <a:rPr lang="en-US" altLang="en-US" i="1" dirty="0">
                <a:solidFill>
                  <a:srgbClr val="FF0000"/>
                </a:solidFill>
              </a:rPr>
              <a:t>**Such defaults can be modelled using negation as failure**</a:t>
            </a:r>
            <a:endParaRPr lang="en-US" altLang="en-US" sz="2400" i="1" dirty="0">
              <a:solidFill>
                <a:srgbClr val="FF0000"/>
              </a:solidFill>
            </a:endParaRPr>
          </a:p>
        </p:txBody>
      </p:sp>
    </p:spTree>
    <p:extLst>
      <p:ext uri="{BB962C8B-B14F-4D97-AF65-F5344CB8AC3E}">
        <p14:creationId xmlns:p14="http://schemas.microsoft.com/office/powerpoint/2010/main" val="2790040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Instance Predicate</a:t>
            </a:r>
          </a:p>
        </p:txBody>
      </p:sp>
    </p:spTree>
    <p:extLst>
      <p:ext uri="{BB962C8B-B14F-4D97-AF65-F5344CB8AC3E}">
        <p14:creationId xmlns:p14="http://schemas.microsoft.com/office/powerpoint/2010/main" val="1743418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992571" y="332816"/>
            <a:ext cx="4206858" cy="646331"/>
          </a:xfrm>
          <a:prstGeom prst="rect">
            <a:avLst/>
          </a:prstGeom>
          <a:noFill/>
        </p:spPr>
        <p:txBody>
          <a:bodyPr wrap="square" rtlCol="0">
            <a:spAutoFit/>
          </a:bodyPr>
          <a:lstStyle/>
          <a:p>
            <a:pPr algn="ctr"/>
            <a:r>
              <a:rPr lang="en-US" sz="3600" dirty="0">
                <a:solidFill>
                  <a:schemeClr val="bg1"/>
                </a:solidFill>
              </a:rPr>
              <a:t>Relation Predicate</a:t>
            </a:r>
          </a:p>
        </p:txBody>
      </p:sp>
    </p:spTree>
    <p:extLst>
      <p:ext uri="{BB962C8B-B14F-4D97-AF65-F5344CB8AC3E}">
        <p14:creationId xmlns:p14="http://schemas.microsoft.com/office/powerpoint/2010/main" val="18743169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Named Entity Predicates</a:t>
            </a:r>
          </a:p>
        </p:txBody>
      </p:sp>
    </p:spTree>
    <p:extLst>
      <p:ext uri="{BB962C8B-B14F-4D97-AF65-F5344CB8AC3E}">
        <p14:creationId xmlns:p14="http://schemas.microsoft.com/office/powerpoint/2010/main" val="33172044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613050" y="332816"/>
            <a:ext cx="4965899" cy="646331"/>
          </a:xfrm>
          <a:prstGeom prst="rect">
            <a:avLst/>
          </a:prstGeom>
          <a:noFill/>
        </p:spPr>
        <p:txBody>
          <a:bodyPr wrap="square" rtlCol="0">
            <a:spAutoFit/>
          </a:bodyPr>
          <a:lstStyle/>
          <a:p>
            <a:pPr algn="ctr"/>
            <a:r>
              <a:rPr lang="en-US" sz="3600" dirty="0">
                <a:solidFill>
                  <a:schemeClr val="bg1"/>
                </a:solidFill>
              </a:rPr>
              <a:t>Special Predicates</a:t>
            </a:r>
          </a:p>
        </p:txBody>
      </p:sp>
    </p:spTree>
    <p:extLst>
      <p:ext uri="{BB962C8B-B14F-4D97-AF65-F5344CB8AC3E}">
        <p14:creationId xmlns:p14="http://schemas.microsoft.com/office/powerpoint/2010/main" val="8707263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Other Knowledge Sources</a:t>
            </a:r>
          </a:p>
        </p:txBody>
      </p:sp>
      <p:sp>
        <p:nvSpPr>
          <p:cNvPr id="4" name="TextBox 3">
            <a:extLst>
              <a:ext uri="{FF2B5EF4-FFF2-40B4-BE49-F238E27FC236}">
                <a16:creationId xmlns:a16="http://schemas.microsoft.com/office/drawing/2014/main" id="{B14FD700-3C32-4235-952A-592B95B5138E}"/>
              </a:ext>
            </a:extLst>
          </p:cNvPr>
          <p:cNvSpPr txBox="1"/>
          <p:nvPr/>
        </p:nvSpPr>
        <p:spPr>
          <a:xfrm>
            <a:off x="3942520" y="3443259"/>
            <a:ext cx="4068419" cy="461665"/>
          </a:xfrm>
          <a:prstGeom prst="rect">
            <a:avLst/>
          </a:prstGeom>
          <a:noFill/>
        </p:spPr>
        <p:txBody>
          <a:bodyPr wrap="square" rtlCol="0">
            <a:spAutoFit/>
          </a:bodyPr>
          <a:lstStyle/>
          <a:p>
            <a:r>
              <a:rPr lang="en-US" sz="2400" dirty="0"/>
              <a:t>How to get more information?</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23448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934482" y="2519929"/>
            <a:ext cx="10323031" cy="923330"/>
          </a:xfrm>
          <a:prstGeom prst="rect">
            <a:avLst/>
          </a:prstGeom>
          <a:noFill/>
        </p:spPr>
        <p:txBody>
          <a:bodyPr wrap="square" rtlCol="0">
            <a:spAutoFit/>
          </a:bodyPr>
          <a:lstStyle/>
          <a:p>
            <a:pPr algn="ctr"/>
            <a:r>
              <a:rPr lang="en-US" sz="5400" dirty="0">
                <a:ln w="0"/>
              </a:rPr>
              <a:t>Query Generation</a:t>
            </a:r>
          </a:p>
        </p:txBody>
      </p:sp>
      <p:sp>
        <p:nvSpPr>
          <p:cNvPr id="4" name="TextBox 3">
            <a:extLst>
              <a:ext uri="{FF2B5EF4-FFF2-40B4-BE49-F238E27FC236}">
                <a16:creationId xmlns:a16="http://schemas.microsoft.com/office/drawing/2014/main" id="{B14FD700-3C32-4235-952A-592B95B5138E}"/>
              </a:ext>
            </a:extLst>
          </p:cNvPr>
          <p:cNvSpPr txBox="1"/>
          <p:nvPr/>
        </p:nvSpPr>
        <p:spPr>
          <a:xfrm>
            <a:off x="4061787" y="3443259"/>
            <a:ext cx="4068419" cy="461665"/>
          </a:xfrm>
          <a:prstGeom prst="rect">
            <a:avLst/>
          </a:prstGeom>
          <a:noFill/>
        </p:spPr>
        <p:txBody>
          <a:bodyPr wrap="square" rtlCol="0">
            <a:spAutoFit/>
          </a:bodyPr>
          <a:lstStyle/>
          <a:p>
            <a:r>
              <a:rPr lang="en-US" sz="2400" dirty="0"/>
              <a:t>How to represent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407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1754326"/>
          </a:xfrm>
          <a:prstGeom prst="rect">
            <a:avLst/>
          </a:prstGeom>
          <a:noFill/>
        </p:spPr>
        <p:txBody>
          <a:bodyPr wrap="square" rtlCol="0">
            <a:spAutoFit/>
          </a:bodyPr>
          <a:lstStyle/>
          <a:p>
            <a:pPr algn="ctr"/>
            <a:r>
              <a:rPr lang="en-US" sz="5400" dirty="0">
                <a:ln w="0"/>
              </a:rPr>
              <a:t>Question Answering</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83996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Demo</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36111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Q4. Which scientist was a futurist?</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126130" cy="461665"/>
          </a:xfrm>
          <a:prstGeom prst="rect">
            <a:avLst/>
          </a:prstGeom>
        </p:spPr>
        <p:txBody>
          <a:bodyPr wrap="none">
            <a:spAutoFit/>
          </a:bodyPr>
          <a:lstStyle/>
          <a:p>
            <a:r>
              <a:rPr lang="en-US" sz="2400" i="1" dirty="0">
                <a:solidFill>
                  <a:schemeClr val="accent1">
                    <a:lumMod val="75000"/>
                  </a:schemeClr>
                </a:solidFill>
              </a:rPr>
              <a:t>_is(X1, futurist),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576506" y="4363747"/>
            <a:ext cx="10816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8184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5950424" cy="461665"/>
          </a:xfrm>
          <a:prstGeom prst="rect">
            <a:avLst/>
          </a:prstGeom>
        </p:spPr>
        <p:txBody>
          <a:bodyPr wrap="square">
            <a:spAutoFit/>
          </a:bodyPr>
          <a:lstStyle/>
          <a:p>
            <a:pPr algn="just"/>
            <a:r>
              <a:rPr lang="en-US" sz="2400" i="1" dirty="0"/>
              <a:t>Q5. Which scientist was a computer engineer?</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7773025" cy="461665"/>
          </a:xfrm>
          <a:prstGeom prst="rect">
            <a:avLst/>
          </a:prstGeom>
        </p:spPr>
        <p:txBody>
          <a:bodyPr wrap="none">
            <a:spAutoFit/>
          </a:bodyPr>
          <a:lstStyle/>
          <a:p>
            <a:r>
              <a:rPr lang="en-US" sz="2400" i="1" dirty="0">
                <a:solidFill>
                  <a:schemeClr val="accent1">
                    <a:lumMod val="75000"/>
                  </a:schemeClr>
                </a:solidFill>
              </a:rPr>
              <a:t>_mod(engineer, computer), _is(X1, engineer),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5421604"/>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9369273"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8223401" y="4363747"/>
            <a:ext cx="1145872"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9369273" y="5421604"/>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flipV="1">
            <a:off x="2506126" y="5627693"/>
            <a:ext cx="6863147" cy="24744"/>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
        <p:nvSpPr>
          <p:cNvPr id="23" name="Rectangle 22">
            <a:extLst>
              <a:ext uri="{FF2B5EF4-FFF2-40B4-BE49-F238E27FC236}">
                <a16:creationId xmlns:a16="http://schemas.microsoft.com/office/drawing/2014/main" id="{BFD43C0C-E65A-40D2-80DE-E39A044BBE50}"/>
              </a:ext>
            </a:extLst>
          </p:cNvPr>
          <p:cNvSpPr/>
          <p:nvPr/>
        </p:nvSpPr>
        <p:spPr>
          <a:xfrm>
            <a:off x="450376" y="4777374"/>
            <a:ext cx="4310732" cy="461665"/>
          </a:xfrm>
          <a:prstGeom prst="rect">
            <a:avLst/>
          </a:prstGeom>
        </p:spPr>
        <p:txBody>
          <a:bodyPr wrap="none">
            <a:spAutoFit/>
          </a:bodyPr>
          <a:lstStyle/>
          <a:p>
            <a:r>
              <a:rPr lang="en-US" sz="2400" i="1" dirty="0">
                <a:solidFill>
                  <a:schemeClr val="accent1">
                    <a:lumMod val="75000"/>
                  </a:schemeClr>
                </a:solidFill>
              </a:rPr>
              <a:t>_is(X1, engineer), scientist(X1, _).</a:t>
            </a:r>
            <a:endParaRPr lang="en-US" sz="2400" dirty="0"/>
          </a:p>
        </p:txBody>
      </p:sp>
      <p:sp>
        <p:nvSpPr>
          <p:cNvPr id="24" name="TextBox 23">
            <a:extLst>
              <a:ext uri="{FF2B5EF4-FFF2-40B4-BE49-F238E27FC236}">
                <a16:creationId xmlns:a16="http://schemas.microsoft.com/office/drawing/2014/main" id="{8DC9D6FE-7B0D-4D05-A6D1-15644516AD02}"/>
              </a:ext>
            </a:extLst>
          </p:cNvPr>
          <p:cNvSpPr txBox="1"/>
          <p:nvPr/>
        </p:nvSpPr>
        <p:spPr>
          <a:xfrm>
            <a:off x="9369273" y="4777259"/>
            <a:ext cx="1232996" cy="461665"/>
          </a:xfrm>
          <a:prstGeom prst="rect">
            <a:avLst/>
          </a:prstGeom>
          <a:solidFill>
            <a:schemeClr val="accent6">
              <a:lumMod val="75000"/>
            </a:schemeClr>
          </a:solidFill>
          <a:ln>
            <a:solidFill>
              <a:schemeClr val="accent6">
                <a:lumMod val="75000"/>
              </a:schemeClr>
            </a:solidFill>
          </a:ln>
        </p:spPr>
        <p:txBody>
          <a:bodyPr wrap="square" rtlCol="0">
            <a:spAutoFit/>
          </a:bodyPr>
          <a:lstStyle/>
          <a:p>
            <a:pPr algn="ctr"/>
            <a:r>
              <a:rPr lang="en-US" sz="2400" dirty="0">
                <a:solidFill>
                  <a:schemeClr val="bg1"/>
                </a:solidFill>
              </a:rPr>
              <a:t>Likely</a:t>
            </a:r>
          </a:p>
        </p:txBody>
      </p:sp>
      <p:cxnSp>
        <p:nvCxnSpPr>
          <p:cNvPr id="25" name="Straight Arrow Connector 24">
            <a:extLst>
              <a:ext uri="{FF2B5EF4-FFF2-40B4-BE49-F238E27FC236}">
                <a16:creationId xmlns:a16="http://schemas.microsoft.com/office/drawing/2014/main" id="{C8924252-08D5-4D1A-9ADA-F2F74CE90F5C}"/>
              </a:ext>
            </a:extLst>
          </p:cNvPr>
          <p:cNvCxnSpPr>
            <a:cxnSpLocks/>
            <a:stCxn id="24" idx="1"/>
            <a:endCxn id="23" idx="3"/>
          </p:cNvCxnSpPr>
          <p:nvPr/>
        </p:nvCxnSpPr>
        <p:spPr>
          <a:xfrm flipH="1">
            <a:off x="4761108" y="5008092"/>
            <a:ext cx="4608165" cy="115"/>
          </a:xfrm>
          <a:prstGeom prst="straightConnector1">
            <a:avLst/>
          </a:prstGeom>
          <a:ln>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74258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P spid="23" grpId="0"/>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Classical Logic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530086" y="1976085"/>
            <a:ext cx="10721010" cy="403187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solidFill>
                  <a:srgbClr val="FF0000"/>
                </a:solidFill>
              </a:rPr>
              <a:t>Classical logic </a:t>
            </a:r>
            <a:r>
              <a:rPr lang="en-US" altLang="en-US" sz="2400" dirty="0"/>
              <a:t>was used for many years to build Automated Reasoning systems.</a:t>
            </a:r>
          </a:p>
          <a:p>
            <a:pPr marL="457200" indent="-457200" algn="just">
              <a:spcAft>
                <a:spcPts val="1200"/>
              </a:spcAft>
              <a:buFont typeface="Arial" panose="020B0604020202020204" pitchFamily="34" charset="0"/>
              <a:buChar char="•"/>
              <a:defRPr/>
            </a:pPr>
            <a:r>
              <a:rPr lang="en-US" altLang="en-US" sz="2400" dirty="0"/>
              <a:t>Although some of these attempts were successful, they were not able to build </a:t>
            </a:r>
            <a:r>
              <a:rPr lang="en-US" altLang="en-US" sz="2400" dirty="0">
                <a:solidFill>
                  <a:srgbClr val="FF0000"/>
                </a:solidFill>
              </a:rPr>
              <a:t>truly intelligent systems</a:t>
            </a:r>
          </a:p>
          <a:p>
            <a:pPr marL="457200" indent="-457200" algn="just">
              <a:spcAft>
                <a:spcPts val="1200"/>
              </a:spcAft>
              <a:buFont typeface="Arial" panose="020B0604020202020204" pitchFamily="34" charset="0"/>
              <a:buChar char="•"/>
              <a:defRPr/>
            </a:pPr>
            <a:r>
              <a:rPr lang="en-US" altLang="en-US" sz="2400" dirty="0"/>
              <a:t>Some of the reasons for that lie in the fact that classical logic is </a:t>
            </a:r>
            <a:r>
              <a:rPr lang="en-US" altLang="en-US" sz="2400" dirty="0">
                <a:solidFill>
                  <a:srgbClr val="FF0000"/>
                </a:solidFill>
              </a:rPr>
              <a:t>monotonic</a:t>
            </a:r>
            <a:r>
              <a:rPr lang="en-US" altLang="en-US" sz="2400" dirty="0"/>
              <a:t>, </a:t>
            </a:r>
            <a:r>
              <a:rPr lang="en-US" altLang="en-US" sz="2400" dirty="0">
                <a:solidFill>
                  <a:srgbClr val="FF0000"/>
                </a:solidFill>
              </a:rPr>
              <a:t>incomplete</a:t>
            </a:r>
            <a:r>
              <a:rPr lang="en-US" altLang="en-US" sz="2400" dirty="0"/>
              <a:t> and </a:t>
            </a:r>
            <a:r>
              <a:rPr lang="en-US" altLang="en-US" sz="2400" dirty="0">
                <a:solidFill>
                  <a:srgbClr val="FF0000"/>
                </a:solidFill>
              </a:rPr>
              <a:t>undecidable</a:t>
            </a:r>
          </a:p>
          <a:p>
            <a:pPr marL="457200" indent="-457200" algn="just">
              <a:spcAft>
                <a:spcPts val="1200"/>
              </a:spcAft>
              <a:buFont typeface="Arial" panose="020B0604020202020204" pitchFamily="34" charset="0"/>
              <a:buChar char="•"/>
              <a:defRPr/>
            </a:pPr>
            <a:r>
              <a:rPr lang="en-US" altLang="en-US" sz="2400" dirty="0"/>
              <a:t>Due to the above mentioned shortcomings classical logic is not a suitable candidate to model human thinking.</a:t>
            </a:r>
          </a:p>
          <a:p>
            <a:pPr marL="457200" indent="-457200" algn="just">
              <a:buFont typeface="Arial" panose="020B0604020202020204" pitchFamily="34" charset="0"/>
              <a:buChar char="•"/>
              <a:defRPr/>
            </a:pPr>
            <a:r>
              <a:rPr lang="en-US" altLang="en-US" sz="2400" dirty="0"/>
              <a:t>We can observe from the previous examples that </a:t>
            </a:r>
            <a:r>
              <a:rPr lang="en-US" altLang="en-US" sz="2400" dirty="0">
                <a:solidFill>
                  <a:srgbClr val="FF0000"/>
                </a:solidFill>
              </a:rPr>
              <a:t>humans do not use classical logic </a:t>
            </a:r>
            <a:r>
              <a:rPr lang="en-US" altLang="en-US" sz="2400" dirty="0"/>
              <a:t>while reasoning.</a:t>
            </a:r>
          </a:p>
        </p:txBody>
      </p:sp>
    </p:spTree>
    <p:extLst>
      <p:ext uri="{BB962C8B-B14F-4D97-AF65-F5344CB8AC3E}">
        <p14:creationId xmlns:p14="http://schemas.microsoft.com/office/powerpoint/2010/main" val="40808972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2329896" y="305012"/>
            <a:ext cx="7039377" cy="646331"/>
          </a:xfrm>
          <a:prstGeom prst="rect">
            <a:avLst/>
          </a:prstGeom>
          <a:noFill/>
        </p:spPr>
        <p:txBody>
          <a:bodyPr wrap="square" rtlCol="0">
            <a:spAutoFit/>
          </a:bodyPr>
          <a:lstStyle/>
          <a:p>
            <a:pPr algn="ctr"/>
            <a:r>
              <a:rPr lang="en-US" sz="3600" dirty="0">
                <a:ln w="0"/>
                <a:solidFill>
                  <a:schemeClr val="bg1"/>
                </a:solidFill>
              </a:rPr>
              <a:t>Nikola Tesla (contd.)</a:t>
            </a:r>
          </a:p>
        </p:txBody>
      </p:sp>
      <p:sp>
        <p:nvSpPr>
          <p:cNvPr id="2" name="Rectangle 1">
            <a:extLst>
              <a:ext uri="{FF2B5EF4-FFF2-40B4-BE49-F238E27FC236}">
                <a16:creationId xmlns:a16="http://schemas.microsoft.com/office/drawing/2014/main" id="{FD28A897-3BD0-4186-8962-7DDBA733A52E}"/>
              </a:ext>
            </a:extLst>
          </p:cNvPr>
          <p:cNvSpPr/>
          <p:nvPr/>
        </p:nvSpPr>
        <p:spPr>
          <a:xfrm>
            <a:off x="450376" y="3671364"/>
            <a:ext cx="4704720" cy="461665"/>
          </a:xfrm>
          <a:prstGeom prst="rect">
            <a:avLst/>
          </a:prstGeom>
        </p:spPr>
        <p:txBody>
          <a:bodyPr wrap="square">
            <a:spAutoFit/>
          </a:bodyPr>
          <a:lstStyle/>
          <a:p>
            <a:pPr algn="just"/>
            <a:r>
              <a:rPr lang="en-US" sz="2400" i="1" dirty="0"/>
              <a:t>Q6. Which scientist was a politician?</a:t>
            </a:r>
          </a:p>
        </p:txBody>
      </p:sp>
      <p:sp>
        <p:nvSpPr>
          <p:cNvPr id="3" name="Rectangle 2">
            <a:extLst>
              <a:ext uri="{FF2B5EF4-FFF2-40B4-BE49-F238E27FC236}">
                <a16:creationId xmlns:a16="http://schemas.microsoft.com/office/drawing/2014/main" id="{5869AF16-4D88-49ED-9C56-DC38CC8668FC}"/>
              </a:ext>
            </a:extLst>
          </p:cNvPr>
          <p:cNvSpPr/>
          <p:nvPr/>
        </p:nvSpPr>
        <p:spPr>
          <a:xfrm>
            <a:off x="450376" y="4133029"/>
            <a:ext cx="4363630" cy="461665"/>
          </a:xfrm>
          <a:prstGeom prst="rect">
            <a:avLst/>
          </a:prstGeom>
        </p:spPr>
        <p:txBody>
          <a:bodyPr wrap="none">
            <a:spAutoFit/>
          </a:bodyPr>
          <a:lstStyle/>
          <a:p>
            <a:r>
              <a:rPr lang="en-US" sz="2400" i="1" dirty="0">
                <a:solidFill>
                  <a:schemeClr val="accent1">
                    <a:lumMod val="75000"/>
                  </a:schemeClr>
                </a:solidFill>
              </a:rPr>
              <a:t>_is(X1, politician), scientist(X1, _).</a:t>
            </a:r>
            <a:endParaRPr lang="en-US" sz="2400" dirty="0"/>
          </a:p>
        </p:txBody>
      </p:sp>
      <p:sp>
        <p:nvSpPr>
          <p:cNvPr id="8" name="Rectangle 7">
            <a:extLst>
              <a:ext uri="{FF2B5EF4-FFF2-40B4-BE49-F238E27FC236}">
                <a16:creationId xmlns:a16="http://schemas.microsoft.com/office/drawing/2014/main" id="{45077BFE-A811-451D-B11C-D3B0D73433F3}"/>
              </a:ext>
            </a:extLst>
          </p:cNvPr>
          <p:cNvSpPr/>
          <p:nvPr/>
        </p:nvSpPr>
        <p:spPr>
          <a:xfrm>
            <a:off x="450376" y="1616977"/>
            <a:ext cx="11368584" cy="1569660"/>
          </a:xfrm>
          <a:prstGeom prst="rect">
            <a:avLst/>
          </a:prstGeom>
        </p:spPr>
        <p:txBody>
          <a:bodyPr wrap="square">
            <a:spAutoFit/>
          </a:bodyPr>
          <a:lstStyle/>
          <a:p>
            <a:pPr algn="just"/>
            <a:r>
              <a:rPr lang="en-US" sz="2400" i="1" dirty="0"/>
              <a:t>“Nikola Tesla (</a:t>
            </a:r>
            <a:r>
              <a:rPr lang="en-US" sz="2400" i="1" dirty="0">
                <a:solidFill>
                  <a:srgbClr val="FF0000"/>
                </a:solidFill>
              </a:rPr>
              <a:t>10 July 1856 – 7 January 1943</a:t>
            </a:r>
            <a:r>
              <a:rPr lang="en-US" sz="2400" i="1" dirty="0"/>
              <a:t>) was a Serbian American </a:t>
            </a:r>
            <a:r>
              <a:rPr lang="en-US" sz="2400" i="1" dirty="0">
                <a:solidFill>
                  <a:srgbClr val="FF0000"/>
                </a:solidFill>
              </a:rPr>
              <a:t>inventor, electrical engineer, mechanical engineer, physicist, and futurist</a:t>
            </a:r>
            <a:r>
              <a:rPr lang="en-US" sz="2400" i="1" dirty="0"/>
              <a:t> best known for Nikola Tesla's contributions to the design of the modern alternating current (AC) electricity supply system.”</a:t>
            </a:r>
          </a:p>
        </p:txBody>
      </p:sp>
      <p:sp>
        <p:nvSpPr>
          <p:cNvPr id="14" name="Rectangle 13">
            <a:extLst>
              <a:ext uri="{FF2B5EF4-FFF2-40B4-BE49-F238E27FC236}">
                <a16:creationId xmlns:a16="http://schemas.microsoft.com/office/drawing/2014/main" id="{996753F3-3F3D-44CA-818C-B060C6A04F61}"/>
              </a:ext>
            </a:extLst>
          </p:cNvPr>
          <p:cNvSpPr/>
          <p:nvPr/>
        </p:nvSpPr>
        <p:spPr>
          <a:xfrm>
            <a:off x="428378" y="4649237"/>
            <a:ext cx="2077748" cy="461665"/>
          </a:xfrm>
          <a:prstGeom prst="rect">
            <a:avLst/>
          </a:prstGeom>
        </p:spPr>
        <p:txBody>
          <a:bodyPr wrap="none">
            <a:spAutoFit/>
          </a:bodyPr>
          <a:lstStyle/>
          <a:p>
            <a:r>
              <a:rPr lang="en-US" sz="2400" i="1" dirty="0">
                <a:solidFill>
                  <a:schemeClr val="accent1">
                    <a:lumMod val="75000"/>
                  </a:schemeClr>
                </a:solidFill>
              </a:rPr>
              <a:t>scientist(X1, _).</a:t>
            </a:r>
            <a:endParaRPr lang="en-US" sz="2400" dirty="0"/>
          </a:p>
        </p:txBody>
      </p:sp>
      <p:sp>
        <p:nvSpPr>
          <p:cNvPr id="4" name="TextBox 3">
            <a:extLst>
              <a:ext uri="{FF2B5EF4-FFF2-40B4-BE49-F238E27FC236}">
                <a16:creationId xmlns:a16="http://schemas.microsoft.com/office/drawing/2014/main" id="{2B25AB72-A587-42D4-886F-769AFE907BA8}"/>
              </a:ext>
            </a:extLst>
          </p:cNvPr>
          <p:cNvSpPr txBox="1"/>
          <p:nvPr/>
        </p:nvSpPr>
        <p:spPr>
          <a:xfrm>
            <a:off x="5658134" y="4132914"/>
            <a:ext cx="1232996" cy="461665"/>
          </a:xfrm>
          <a:prstGeom prst="rect">
            <a:avLst/>
          </a:prstGeom>
          <a:solidFill>
            <a:schemeClr val="accent6">
              <a:lumMod val="50000"/>
            </a:schemeClr>
          </a:solidFill>
          <a:ln>
            <a:solidFill>
              <a:schemeClr val="accent6">
                <a:lumMod val="50000"/>
              </a:schemeClr>
            </a:solidFill>
          </a:ln>
        </p:spPr>
        <p:txBody>
          <a:bodyPr wrap="square" rtlCol="0">
            <a:spAutoFit/>
          </a:bodyPr>
          <a:lstStyle/>
          <a:p>
            <a:pPr algn="ctr"/>
            <a:r>
              <a:rPr lang="en-US" sz="2400" dirty="0">
                <a:solidFill>
                  <a:schemeClr val="bg1"/>
                </a:solidFill>
              </a:rPr>
              <a:t>Certain</a:t>
            </a:r>
          </a:p>
        </p:txBody>
      </p:sp>
      <p:cxnSp>
        <p:nvCxnSpPr>
          <p:cNvPr id="6" name="Straight Arrow Connector 5">
            <a:extLst>
              <a:ext uri="{FF2B5EF4-FFF2-40B4-BE49-F238E27FC236}">
                <a16:creationId xmlns:a16="http://schemas.microsoft.com/office/drawing/2014/main" id="{E76D4A21-ECFE-4C2F-BFDE-227873882674}"/>
              </a:ext>
            </a:extLst>
          </p:cNvPr>
          <p:cNvCxnSpPr>
            <a:cxnSpLocks/>
            <a:stCxn id="4" idx="1"/>
            <a:endCxn id="3" idx="3"/>
          </p:cNvCxnSpPr>
          <p:nvPr/>
        </p:nvCxnSpPr>
        <p:spPr>
          <a:xfrm flipH="1">
            <a:off x="4814006" y="4363747"/>
            <a:ext cx="844128" cy="115"/>
          </a:xfrm>
          <a:prstGeom prst="straightConnector1">
            <a:avLst/>
          </a:prstGeom>
          <a:ln>
            <a:solidFill>
              <a:schemeClr val="accent6">
                <a:lumMod val="50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D6BDB642-2B26-4F7D-9B9D-CFE576A0D206}"/>
              </a:ext>
            </a:extLst>
          </p:cNvPr>
          <p:cNvSpPr txBox="1"/>
          <p:nvPr/>
        </p:nvSpPr>
        <p:spPr>
          <a:xfrm>
            <a:off x="5658134" y="4649237"/>
            <a:ext cx="1232996" cy="461665"/>
          </a:xfrm>
          <a:prstGeom prst="rect">
            <a:avLst/>
          </a:prstGeom>
          <a:solidFill>
            <a:schemeClr val="accent4"/>
          </a:solidFill>
          <a:ln>
            <a:solidFill>
              <a:schemeClr val="accent4"/>
            </a:solidFill>
          </a:ln>
        </p:spPr>
        <p:txBody>
          <a:bodyPr wrap="square" rtlCol="0">
            <a:spAutoFit/>
          </a:bodyPr>
          <a:lstStyle/>
          <a:p>
            <a:pPr algn="ctr"/>
            <a:r>
              <a:rPr lang="en-US" sz="2400" dirty="0">
                <a:solidFill>
                  <a:schemeClr val="bg1"/>
                </a:solidFill>
              </a:rPr>
              <a:t>Guess</a:t>
            </a:r>
          </a:p>
        </p:txBody>
      </p:sp>
      <p:cxnSp>
        <p:nvCxnSpPr>
          <p:cNvPr id="19" name="Straight Arrow Connector 18">
            <a:extLst>
              <a:ext uri="{FF2B5EF4-FFF2-40B4-BE49-F238E27FC236}">
                <a16:creationId xmlns:a16="http://schemas.microsoft.com/office/drawing/2014/main" id="{2CF191D0-E4EE-4B37-A0D4-2450D1AA2C55}"/>
              </a:ext>
            </a:extLst>
          </p:cNvPr>
          <p:cNvCxnSpPr>
            <a:cxnSpLocks/>
            <a:stCxn id="18" idx="1"/>
          </p:cNvCxnSpPr>
          <p:nvPr/>
        </p:nvCxnSpPr>
        <p:spPr>
          <a:xfrm flipH="1">
            <a:off x="2506126" y="4880070"/>
            <a:ext cx="3152008" cy="0"/>
          </a:xfrm>
          <a:prstGeom prst="straightConnector1">
            <a:avLst/>
          </a:prstGeom>
          <a:ln>
            <a:solidFill>
              <a:schemeClr val="accent4"/>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1330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4" grpId="0"/>
      <p:bldP spid="4" grpId="0" animBg="1"/>
      <p:bldP spid="1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556589" y="1644781"/>
            <a:ext cx="11078818" cy="2554545"/>
          </a:xfrm>
          <a:prstGeom prst="rect">
            <a:avLst/>
          </a:prstGeom>
        </p:spPr>
        <p:txBody>
          <a:bodyPr wrap="square">
            <a:spAutoFit/>
          </a:bodyPr>
          <a:lstStyle/>
          <a:p>
            <a:pPr algn="just"/>
            <a:r>
              <a:rPr lang="en-US" sz="2000" i="1" dirty="0"/>
              <a:t>“Super Bowl 50 was an American football game. Super Bowl 50 was to determine the champion of the </a:t>
            </a:r>
            <a:r>
              <a:rPr lang="en-US" sz="2000" i="1" dirty="0">
                <a:solidFill>
                  <a:srgbClr val="FF0000"/>
                </a:solidFill>
              </a:rPr>
              <a:t>National Football League (NFL) </a:t>
            </a:r>
            <a:r>
              <a:rPr lang="en-US" sz="2000" i="1" dirty="0"/>
              <a:t>for the 2015 season. The </a:t>
            </a:r>
            <a:r>
              <a:rPr lang="en-US" sz="2000" i="1" dirty="0">
                <a:solidFill>
                  <a:srgbClr val="FF0000"/>
                </a:solidFill>
              </a:rPr>
              <a:t>American Football Conference's (AFC) team, Denver Broncos</a:t>
            </a:r>
            <a:r>
              <a:rPr lang="en-US" sz="2000" i="1" dirty="0"/>
              <a:t>, defeated the National Football Conference's (NFC) team, Carolina Panthers, by 24 10 to </a:t>
            </a:r>
            <a:r>
              <a:rPr lang="en-US" sz="2000" i="1" dirty="0">
                <a:solidFill>
                  <a:srgbClr val="FF0000"/>
                </a:solidFill>
              </a:rPr>
              <a:t>earn AFC third Super Bowl title</a:t>
            </a:r>
            <a:r>
              <a:rPr lang="en-US" sz="2000" i="1" dirty="0"/>
              <a:t>. As Super Bowl 50 was the 50th Super Bowl, the league emphasized the 'golden anniversary' with various gold themed initiatives, as well as temporarily suspending the tradition of naming each Super Bowl with roman numerals, under the tradition the game would have been known as Super Bowl L, so that the logo could prominently feature the Arabic numerals 50. The game was played on </a:t>
            </a:r>
            <a:r>
              <a:rPr lang="en-US" sz="2000" i="1" dirty="0">
                <a:solidFill>
                  <a:srgbClr val="FF0000"/>
                </a:solidFill>
              </a:rPr>
              <a:t>February 7 2016</a:t>
            </a:r>
            <a:r>
              <a:rPr lang="en-US" sz="2000" i="1" dirty="0"/>
              <a:t>, at </a:t>
            </a:r>
            <a:r>
              <a:rPr lang="en-US" sz="2000" i="1" dirty="0">
                <a:solidFill>
                  <a:srgbClr val="FF0000"/>
                </a:solidFill>
              </a:rPr>
              <a:t>Levis Stadium</a:t>
            </a:r>
            <a:r>
              <a:rPr lang="en-US" sz="2000" i="1" dirty="0"/>
              <a:t>, in the </a:t>
            </a:r>
            <a:r>
              <a:rPr lang="en-US" sz="2000" i="1" dirty="0">
                <a:solidFill>
                  <a:srgbClr val="FF0000"/>
                </a:solidFill>
              </a:rPr>
              <a:t>San Francisco Bay Area</a:t>
            </a:r>
            <a:r>
              <a:rPr lang="en-US" sz="2000" i="1" dirty="0"/>
              <a:t>, at </a:t>
            </a:r>
            <a:r>
              <a:rPr lang="en-US" sz="2000" i="1" dirty="0">
                <a:solidFill>
                  <a:srgbClr val="FF0000"/>
                </a:solidFill>
              </a:rPr>
              <a:t>Santa Clara </a:t>
            </a:r>
            <a:r>
              <a:rPr lang="en-US" sz="2000" i="1" dirty="0"/>
              <a:t>in California.”</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37625" y="332816"/>
            <a:ext cx="3116747" cy="646331"/>
          </a:xfrm>
          <a:prstGeom prst="rect">
            <a:avLst/>
          </a:prstGeom>
          <a:noFill/>
        </p:spPr>
        <p:txBody>
          <a:bodyPr wrap="square" rtlCol="0">
            <a:spAutoFit/>
          </a:bodyPr>
          <a:lstStyle/>
          <a:p>
            <a:pPr algn="ctr"/>
            <a:r>
              <a:rPr lang="en-US" sz="3600" dirty="0">
                <a:ln w="0"/>
                <a:solidFill>
                  <a:schemeClr val="bg1"/>
                </a:solidFill>
              </a:rPr>
              <a:t>Super Bowl 50</a:t>
            </a:r>
          </a:p>
        </p:txBody>
      </p:sp>
      <p:sp>
        <p:nvSpPr>
          <p:cNvPr id="2" name="Rectangle 1">
            <a:extLst>
              <a:ext uri="{FF2B5EF4-FFF2-40B4-BE49-F238E27FC236}">
                <a16:creationId xmlns:a16="http://schemas.microsoft.com/office/drawing/2014/main" id="{8BEE3AE4-A5F7-45B2-9701-803F7279D7C5}"/>
              </a:ext>
            </a:extLst>
          </p:cNvPr>
          <p:cNvSpPr/>
          <p:nvPr/>
        </p:nvSpPr>
        <p:spPr>
          <a:xfrm>
            <a:off x="556589" y="4346858"/>
            <a:ext cx="6096000" cy="1477328"/>
          </a:xfrm>
          <a:prstGeom prst="rect">
            <a:avLst/>
          </a:prstGeom>
        </p:spPr>
        <p:txBody>
          <a:bodyPr>
            <a:spAutoFit/>
          </a:bodyPr>
          <a:lstStyle/>
          <a:p>
            <a:r>
              <a:rPr lang="en-US" dirty="0"/>
              <a:t>Q1. Which NFL team represented the AFC at Super Bowl 50?</a:t>
            </a:r>
          </a:p>
          <a:p>
            <a:r>
              <a:rPr lang="en-US" dirty="0"/>
              <a:t>Q2. Where was Super Bowl 50 played?</a:t>
            </a:r>
          </a:p>
          <a:p>
            <a:r>
              <a:rPr lang="en-US" dirty="0"/>
              <a:t>Q3. What day was the game played on?</a:t>
            </a:r>
          </a:p>
          <a:p>
            <a:r>
              <a:rPr lang="en-US" dirty="0"/>
              <a:t>Q4. What is the NFL short for?</a:t>
            </a:r>
          </a:p>
          <a:p>
            <a:r>
              <a:rPr lang="en-US"/>
              <a:t>Q5. </a:t>
            </a:r>
            <a:r>
              <a:rPr lang="en-US" dirty="0"/>
              <a:t>Who won Super Bowl 50?</a:t>
            </a:r>
          </a:p>
        </p:txBody>
      </p:sp>
    </p:spTree>
    <p:extLst>
      <p:ext uri="{BB962C8B-B14F-4D97-AF65-F5344CB8AC3E}">
        <p14:creationId xmlns:p14="http://schemas.microsoft.com/office/powerpoint/2010/main" val="7394278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Hurdles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372680" cy="461665"/>
          </a:xfrm>
          <a:prstGeom prst="rect">
            <a:avLst/>
          </a:prstGeom>
          <a:noFill/>
        </p:spPr>
        <p:txBody>
          <a:bodyPr wrap="square" rtlCol="0">
            <a:spAutoFit/>
          </a:bodyPr>
          <a:lstStyle/>
          <a:p>
            <a:r>
              <a:rPr lang="en-US" sz="2400" dirty="0"/>
              <a:t>What were the blockers?</a:t>
            </a:r>
          </a:p>
        </p:txBody>
      </p:sp>
    </p:spTree>
    <p:extLst>
      <p:ext uri="{BB962C8B-B14F-4D97-AF65-F5344CB8AC3E}">
        <p14:creationId xmlns:p14="http://schemas.microsoft.com/office/powerpoint/2010/main" val="4845649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1938992"/>
          </a:xfrm>
          <a:prstGeom prst="rect">
            <a:avLst/>
          </a:prstGeom>
        </p:spPr>
        <p:txBody>
          <a:bodyPr wrap="square">
            <a:spAutoFit/>
          </a:bodyPr>
          <a:lstStyle/>
          <a:p>
            <a:pPr marL="457200" indent="-457200" algn="just">
              <a:buAutoNum type="arabicPeriod"/>
            </a:pPr>
            <a:r>
              <a:rPr lang="en-US" sz="2400" b="1" dirty="0"/>
              <a:t>Accuracy of NLP Tools</a:t>
            </a:r>
          </a:p>
          <a:p>
            <a:pPr marL="800100" lvl="1" indent="-342900" algn="just">
              <a:buFont typeface="Arial" panose="020B0604020202020204" pitchFamily="34" charset="0"/>
              <a:buChar char="•"/>
            </a:pPr>
            <a:r>
              <a:rPr lang="en-US" sz="2400" dirty="0"/>
              <a:t>Some sentences are </a:t>
            </a:r>
            <a:r>
              <a:rPr lang="en-US" sz="2400" dirty="0">
                <a:solidFill>
                  <a:srgbClr val="FF0000"/>
                </a:solidFill>
              </a:rPr>
              <a:t>parsed incorrectly</a:t>
            </a:r>
          </a:p>
          <a:p>
            <a:pPr marL="800100" lvl="1" indent="-342900" algn="just">
              <a:buFont typeface="Arial" panose="020B0604020202020204" pitchFamily="34" charset="0"/>
              <a:buChar char="•"/>
            </a:pPr>
            <a:r>
              <a:rPr lang="en-US" sz="2400" dirty="0"/>
              <a:t>Some words are </a:t>
            </a:r>
            <a:r>
              <a:rPr lang="en-US" sz="2400" dirty="0">
                <a:solidFill>
                  <a:srgbClr val="FF0000"/>
                </a:solidFill>
              </a:rPr>
              <a:t>mis-tagged </a:t>
            </a:r>
            <a:r>
              <a:rPr lang="en-US" sz="2400" dirty="0"/>
              <a:t>due to multiple possible POS Tags</a:t>
            </a:r>
          </a:p>
          <a:p>
            <a:pPr marL="800100" lvl="1" indent="-342900" algn="just">
              <a:buFont typeface="Arial" panose="020B0604020202020204" pitchFamily="34" charset="0"/>
              <a:buChar char="•"/>
            </a:pPr>
            <a:r>
              <a:rPr lang="en-US" sz="2400" dirty="0"/>
              <a:t>System tries to solve this with the use of </a:t>
            </a:r>
            <a:r>
              <a:rPr lang="en-US" sz="2400" dirty="0">
                <a:solidFill>
                  <a:srgbClr val="FF0000"/>
                </a:solidFill>
              </a:rPr>
              <a:t>multiple tools </a:t>
            </a:r>
            <a:r>
              <a:rPr lang="en-US" sz="2400" dirty="0"/>
              <a:t>i.e. also using tools having higher semantic information.</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
        <p:nvSpPr>
          <p:cNvPr id="8" name="Rectangle 7">
            <a:extLst>
              <a:ext uri="{FF2B5EF4-FFF2-40B4-BE49-F238E27FC236}">
                <a16:creationId xmlns:a16="http://schemas.microsoft.com/office/drawing/2014/main" id="{20D06865-0810-4A4C-8F58-BE8C7E0AD5E1}"/>
              </a:ext>
            </a:extLst>
          </p:cNvPr>
          <p:cNvSpPr/>
          <p:nvPr/>
        </p:nvSpPr>
        <p:spPr>
          <a:xfrm>
            <a:off x="390937" y="3811012"/>
            <a:ext cx="11085446" cy="3046988"/>
          </a:xfrm>
          <a:prstGeom prst="rect">
            <a:avLst/>
          </a:prstGeom>
        </p:spPr>
        <p:txBody>
          <a:bodyPr wrap="square">
            <a:spAutoFit/>
          </a:bodyPr>
          <a:lstStyle/>
          <a:p>
            <a:pPr algn="just"/>
            <a:r>
              <a:rPr lang="en-US" sz="2400" b="1" dirty="0"/>
              <a:t>2.    Use of similar words and concepts</a:t>
            </a:r>
          </a:p>
          <a:p>
            <a:pPr marL="800100" lvl="1" indent="-342900" algn="just">
              <a:buFont typeface="Arial" panose="020B0604020202020204" pitchFamily="34" charset="0"/>
              <a:buChar char="•"/>
            </a:pPr>
            <a:r>
              <a:rPr lang="en-US" sz="2400" dirty="0"/>
              <a:t>Humans use the </a:t>
            </a:r>
            <a:r>
              <a:rPr lang="en-US" sz="2400" dirty="0">
                <a:solidFill>
                  <a:srgbClr val="FF0000"/>
                </a:solidFill>
              </a:rPr>
              <a:t>concept of similarity</a:t>
            </a:r>
            <a:r>
              <a:rPr lang="en-US" sz="2400" dirty="0"/>
              <a:t> a lot when reasoning</a:t>
            </a:r>
            <a:endParaRPr lang="en-US" sz="2400" dirty="0">
              <a:solidFill>
                <a:srgbClr val="FF0000"/>
              </a:solidFill>
            </a:endParaRPr>
          </a:p>
          <a:p>
            <a:pPr marL="800100" lvl="1" indent="-342900" algn="just">
              <a:buFont typeface="Arial" panose="020B0604020202020204" pitchFamily="34" charset="0"/>
              <a:buChar char="•"/>
            </a:pPr>
            <a:r>
              <a:rPr lang="en-US" sz="2400" dirty="0"/>
              <a:t>Example use of last name for people instead of full name </a:t>
            </a:r>
            <a:r>
              <a:rPr lang="en-US" sz="2400" dirty="0">
                <a:solidFill>
                  <a:srgbClr val="FF0000"/>
                </a:solidFill>
              </a:rPr>
              <a:t>Tesla instead of Nikola Tesla</a:t>
            </a:r>
          </a:p>
          <a:p>
            <a:pPr marL="800100" lvl="1" indent="-342900" algn="just">
              <a:buFont typeface="Arial" panose="020B0604020202020204" pitchFamily="34" charset="0"/>
              <a:buChar char="•"/>
            </a:pPr>
            <a:r>
              <a:rPr lang="en-US" sz="2400" dirty="0"/>
              <a:t>All of these implicit connections made by humans adversely </a:t>
            </a:r>
            <a:r>
              <a:rPr lang="en-US" sz="2400" dirty="0">
                <a:solidFill>
                  <a:srgbClr val="FF0000"/>
                </a:solidFill>
              </a:rPr>
              <a:t>affect the process of automated reasoning</a:t>
            </a:r>
            <a:r>
              <a:rPr lang="en-US" sz="2400" dirty="0"/>
              <a:t> </a:t>
            </a:r>
          </a:p>
          <a:p>
            <a:pPr marL="800100" lvl="1" indent="-342900" algn="just">
              <a:buFont typeface="Arial" panose="020B0604020202020204" pitchFamily="34" charset="0"/>
              <a:buChar char="•"/>
            </a:pPr>
            <a:r>
              <a:rPr lang="en-US" sz="2400" dirty="0"/>
              <a:t>One of the ways to solve this is to use a similarity measure and use it to find the nearest answer.</a:t>
            </a:r>
          </a:p>
        </p:txBody>
      </p:sp>
    </p:spTree>
    <p:extLst>
      <p:ext uri="{BB962C8B-B14F-4D97-AF65-F5344CB8AC3E}">
        <p14:creationId xmlns:p14="http://schemas.microsoft.com/office/powerpoint/2010/main" val="35877515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790555"/>
            <a:ext cx="11085446" cy="3046988"/>
          </a:xfrm>
          <a:prstGeom prst="rect">
            <a:avLst/>
          </a:prstGeom>
        </p:spPr>
        <p:txBody>
          <a:bodyPr wrap="square">
            <a:spAutoFit/>
          </a:bodyPr>
          <a:lstStyle/>
          <a:p>
            <a:pPr algn="just"/>
            <a:r>
              <a:rPr lang="en-US" sz="2400" b="1" dirty="0"/>
              <a:t>3.     Absence of good resources for verbs</a:t>
            </a:r>
          </a:p>
          <a:p>
            <a:pPr marL="800100" lvl="1" indent="-342900" algn="just">
              <a:buFont typeface="Arial" panose="020B0604020202020204" pitchFamily="34" charset="0"/>
              <a:buChar char="•"/>
            </a:pPr>
            <a:r>
              <a:rPr lang="en-US" sz="2400" dirty="0"/>
              <a:t>Verbs are </a:t>
            </a:r>
            <a:r>
              <a:rPr lang="en-US" sz="2400" dirty="0">
                <a:solidFill>
                  <a:srgbClr val="FF0000"/>
                </a:solidFill>
              </a:rPr>
              <a:t>important parts</a:t>
            </a:r>
            <a:r>
              <a:rPr lang="en-US" sz="2400" dirty="0"/>
              <a:t> of the sentence</a:t>
            </a:r>
            <a:endParaRPr lang="en-US" sz="2400" dirty="0">
              <a:solidFill>
                <a:srgbClr val="FF0000"/>
              </a:solidFill>
            </a:endParaRPr>
          </a:p>
          <a:p>
            <a:pPr marL="800100" lvl="1" indent="-342900" algn="just">
              <a:buFont typeface="Arial" panose="020B0604020202020204" pitchFamily="34" charset="0"/>
              <a:buChar char="•"/>
            </a:pPr>
            <a:r>
              <a:rPr lang="en-US" sz="2400" dirty="0"/>
              <a:t>Its important to </a:t>
            </a:r>
            <a:r>
              <a:rPr lang="en-US" sz="2400" dirty="0">
                <a:solidFill>
                  <a:srgbClr val="FF0000"/>
                </a:solidFill>
              </a:rPr>
              <a:t>understand the exact meaning of verbs </a:t>
            </a:r>
            <a:r>
              <a:rPr lang="en-US" sz="2400" dirty="0"/>
              <a:t>to understand the sentence</a:t>
            </a:r>
          </a:p>
          <a:p>
            <a:pPr marL="800100" lvl="1" indent="-342900" algn="just">
              <a:buFont typeface="Arial" panose="020B0604020202020204" pitchFamily="34" charset="0"/>
              <a:buChar char="•"/>
            </a:pPr>
            <a:r>
              <a:rPr lang="en-US" sz="2400" dirty="0"/>
              <a:t>Humans have a complete understanding of how verbs behave in different contexts.</a:t>
            </a:r>
          </a:p>
          <a:p>
            <a:pPr marL="800100" lvl="1" indent="-342900" algn="just">
              <a:buFont typeface="Arial" panose="020B0604020202020204" pitchFamily="34" charset="0"/>
              <a:buChar char="•"/>
            </a:pPr>
            <a:r>
              <a:rPr lang="en-US" sz="2400" dirty="0"/>
              <a:t>One way to overcome this is to </a:t>
            </a:r>
            <a:r>
              <a:rPr lang="en-US" sz="2400" dirty="0">
                <a:solidFill>
                  <a:srgbClr val="FF0000"/>
                </a:solidFill>
              </a:rPr>
              <a:t>manually add knowledge </a:t>
            </a:r>
            <a:r>
              <a:rPr lang="en-US" sz="2400" dirty="0"/>
              <a:t>about verbs that is reusable.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Hurdles</a:t>
            </a:r>
          </a:p>
        </p:txBody>
      </p:sp>
    </p:spTree>
    <p:extLst>
      <p:ext uri="{BB962C8B-B14F-4D97-AF65-F5344CB8AC3E}">
        <p14:creationId xmlns:p14="http://schemas.microsoft.com/office/powerpoint/2010/main" val="9766709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Future Work</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5035824" y="3443259"/>
            <a:ext cx="1881811" cy="461665"/>
          </a:xfrm>
          <a:prstGeom prst="rect">
            <a:avLst/>
          </a:prstGeom>
          <a:noFill/>
        </p:spPr>
        <p:txBody>
          <a:bodyPr wrap="square" rtlCol="0">
            <a:spAutoFit/>
          </a:bodyPr>
          <a:lstStyle/>
          <a:p>
            <a:r>
              <a:rPr lang="en-US" sz="2400" dirty="0"/>
              <a:t>What's next?</a:t>
            </a:r>
          </a:p>
        </p:txBody>
      </p:sp>
    </p:spTree>
    <p:extLst>
      <p:ext uri="{BB962C8B-B14F-4D97-AF65-F5344CB8AC3E}">
        <p14:creationId xmlns:p14="http://schemas.microsoft.com/office/powerpoint/2010/main" val="7570800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7912"/>
            <a:ext cx="11085446" cy="1569660"/>
          </a:xfrm>
          <a:prstGeom prst="rect">
            <a:avLst/>
          </a:prstGeom>
        </p:spPr>
        <p:txBody>
          <a:bodyPr wrap="square">
            <a:spAutoFit/>
          </a:bodyPr>
          <a:lstStyle/>
          <a:p>
            <a:pPr marL="457200" indent="-457200" algn="just">
              <a:buAutoNum type="arabicPeriod"/>
            </a:pPr>
            <a:r>
              <a:rPr lang="en-US" sz="2400" b="1" dirty="0"/>
              <a:t>Support for Temporal Reasoning</a:t>
            </a:r>
          </a:p>
          <a:p>
            <a:pPr marL="800100" lvl="1" indent="-342900" algn="just">
              <a:buFont typeface="Arial" panose="020B0604020202020204" pitchFamily="34" charset="0"/>
              <a:buChar char="•"/>
            </a:pPr>
            <a:r>
              <a:rPr lang="en-US" sz="2400" dirty="0"/>
              <a:t>Humans reasoning involves some </a:t>
            </a:r>
            <a:r>
              <a:rPr lang="en-US" sz="2400" dirty="0">
                <a:solidFill>
                  <a:srgbClr val="FF0000"/>
                </a:solidFill>
              </a:rPr>
              <a:t>temporal</a:t>
            </a:r>
            <a:r>
              <a:rPr lang="en-US" sz="2400" dirty="0"/>
              <a:t> </a:t>
            </a:r>
            <a:r>
              <a:rPr lang="en-US" sz="2400" dirty="0">
                <a:solidFill>
                  <a:srgbClr val="FF0000"/>
                </a:solidFill>
              </a:rPr>
              <a:t>reasoning</a:t>
            </a:r>
            <a:endParaRPr lang="en-US" sz="2400" dirty="0"/>
          </a:p>
          <a:p>
            <a:pPr marL="800100" lvl="1" indent="-342900" algn="just">
              <a:buFont typeface="Arial" panose="020B0604020202020204" pitchFamily="34" charset="0"/>
              <a:buChar char="•"/>
            </a:pPr>
            <a:r>
              <a:rPr lang="en-US" sz="2400" dirty="0"/>
              <a:t>Decision making requires </a:t>
            </a:r>
            <a:r>
              <a:rPr lang="en-US" sz="2400" dirty="0">
                <a:solidFill>
                  <a:srgbClr val="FF0000"/>
                </a:solidFill>
              </a:rPr>
              <a:t>reasoning about events</a:t>
            </a:r>
            <a:r>
              <a:rPr lang="en-US" sz="2400" dirty="0"/>
              <a:t> related to each other w.r.t time</a:t>
            </a:r>
          </a:p>
          <a:p>
            <a:pPr marL="800100" lvl="1" indent="-342900" algn="just">
              <a:buFont typeface="Arial" panose="020B0604020202020204" pitchFamily="34" charset="0"/>
              <a:buChar char="•"/>
            </a:pPr>
            <a:r>
              <a:rPr lang="en-US" sz="2400" dirty="0"/>
              <a:t>Predicates like </a:t>
            </a:r>
            <a:r>
              <a:rPr lang="en-US" sz="2400" i="1" dirty="0">
                <a:solidFill>
                  <a:srgbClr val="FF0000"/>
                </a:solidFill>
              </a:rPr>
              <a:t>happensAt (event_id, time_id) </a:t>
            </a:r>
            <a:r>
              <a:rPr lang="en-US" sz="2400" dirty="0"/>
              <a:t>help in modelling time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3117572"/>
            <a:ext cx="11085446" cy="3570208"/>
          </a:xfrm>
          <a:prstGeom prst="rect">
            <a:avLst/>
          </a:prstGeom>
        </p:spPr>
        <p:txBody>
          <a:bodyPr wrap="square">
            <a:spAutoFit/>
          </a:bodyPr>
          <a:lstStyle/>
          <a:p>
            <a:pPr algn="just"/>
            <a:r>
              <a:rPr lang="en-US" sz="2400" b="1" dirty="0"/>
              <a:t>2.    Understanding Cause-Effect Relations</a:t>
            </a:r>
          </a:p>
          <a:p>
            <a:pPr marL="800100" lvl="1" indent="-342900" algn="just">
              <a:buFont typeface="Arial" panose="020B0604020202020204" pitchFamily="34" charset="0"/>
              <a:buChar char="•"/>
            </a:pPr>
            <a:r>
              <a:rPr lang="en-US" sz="2400" dirty="0"/>
              <a:t>Cause Effect relations help with </a:t>
            </a:r>
            <a:r>
              <a:rPr lang="en-US" sz="2400" dirty="0">
                <a:solidFill>
                  <a:srgbClr val="FF0000"/>
                </a:solidFill>
              </a:rPr>
              <a:t>providing justifications </a:t>
            </a:r>
            <a:r>
              <a:rPr lang="en-US" sz="2400" dirty="0"/>
              <a:t>to activities</a:t>
            </a:r>
          </a:p>
          <a:p>
            <a:pPr marL="800100" lvl="1" indent="-342900" algn="just">
              <a:buFont typeface="Arial" panose="020B0604020202020204" pitchFamily="34" charset="0"/>
              <a:buChar char="•"/>
            </a:pPr>
            <a:r>
              <a:rPr lang="en-US" sz="2400" dirty="0"/>
              <a:t>Currently there are limited resources to detect such relations like </a:t>
            </a:r>
            <a:r>
              <a:rPr lang="en-US" sz="2400" i="1" dirty="0"/>
              <a:t>FrameNet</a:t>
            </a:r>
          </a:p>
          <a:p>
            <a:pPr marL="800100" lvl="1" indent="-342900" algn="just">
              <a:buFont typeface="Arial" panose="020B0604020202020204" pitchFamily="34" charset="0"/>
              <a:buChar char="•"/>
            </a:pPr>
            <a:r>
              <a:rPr lang="en-US" sz="2400" dirty="0"/>
              <a:t>Cause effect relations can be modelled as follow</a:t>
            </a:r>
          </a:p>
          <a:p>
            <a:pPr lvl="2">
              <a:spcBef>
                <a:spcPts val="1200"/>
              </a:spcBef>
            </a:pPr>
            <a:r>
              <a:rPr lang="en-US" sz="2400" i="1" dirty="0">
                <a:solidFill>
                  <a:srgbClr val="FF0000"/>
                </a:solidFill>
              </a:rPr>
              <a:t>cause (event_id1, event_id2). </a:t>
            </a:r>
            <a:endParaRPr lang="en-US" sz="2400" dirty="0">
              <a:solidFill>
                <a:srgbClr val="FF0000"/>
              </a:solidFill>
            </a:endParaRPr>
          </a:p>
          <a:p>
            <a:pPr lvl="2"/>
            <a:r>
              <a:rPr lang="fr-FR" sz="2400" i="1" dirty="0" err="1">
                <a:solidFill>
                  <a:srgbClr val="FF0000"/>
                </a:solidFill>
              </a:rPr>
              <a:t>effect</a:t>
            </a:r>
            <a:r>
              <a:rPr lang="fr-FR" sz="2400" i="1" dirty="0">
                <a:solidFill>
                  <a:srgbClr val="FF0000"/>
                </a:solidFill>
              </a:rPr>
              <a:t> (X, Y) :- cause (Y, X) </a:t>
            </a:r>
            <a:endParaRPr lang="en-US" sz="2400" i="1" dirty="0">
              <a:solidFill>
                <a:srgbClr val="FF0000"/>
              </a:solidFill>
            </a:endParaRP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r>
              <a:rPr lang="en-US" sz="2400" dirty="0"/>
              <a:t>Causes follow transitivity</a:t>
            </a:r>
          </a:p>
          <a:p>
            <a:pPr lvl="1" algn="just"/>
            <a:r>
              <a:rPr lang="en-US" sz="2400" dirty="0">
                <a:solidFill>
                  <a:srgbClr val="FF0000"/>
                </a:solidFill>
              </a:rPr>
              <a:t>	</a:t>
            </a:r>
            <a:r>
              <a:rPr lang="fr-FR" sz="2400" i="1" dirty="0">
                <a:solidFill>
                  <a:srgbClr val="FF0000"/>
                </a:solidFill>
              </a:rPr>
              <a:t>cause (X, Y) :- cause (X, Z), cause (Z, Y). </a:t>
            </a:r>
            <a:endParaRPr lang="en-US" sz="2400" dirty="0">
              <a:solidFill>
                <a:srgbClr val="FF0000"/>
              </a:solidFill>
            </a:endParaRPr>
          </a:p>
        </p:txBody>
      </p:sp>
    </p:spTree>
    <p:extLst>
      <p:ext uri="{BB962C8B-B14F-4D97-AF65-F5344CB8AC3E}">
        <p14:creationId xmlns:p14="http://schemas.microsoft.com/office/powerpoint/2010/main" val="23877422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545993"/>
            <a:ext cx="11085446" cy="2677656"/>
          </a:xfrm>
          <a:prstGeom prst="rect">
            <a:avLst/>
          </a:prstGeom>
        </p:spPr>
        <p:txBody>
          <a:bodyPr wrap="square">
            <a:spAutoFit/>
          </a:bodyPr>
          <a:lstStyle/>
          <a:p>
            <a:pPr algn="just"/>
            <a:r>
              <a:rPr lang="en-US" sz="2400" b="1" dirty="0"/>
              <a:t>3.    Modelling more knowledge patterns</a:t>
            </a:r>
          </a:p>
          <a:p>
            <a:pPr marL="800100" lvl="1" indent="-342900" algn="just">
              <a:buFont typeface="Arial" panose="020B0604020202020204" pitchFamily="34" charset="0"/>
              <a:buChar char="•"/>
            </a:pPr>
            <a:r>
              <a:rPr lang="en-US" sz="2400" dirty="0"/>
              <a:t>Knowledge patterns used in text depend on factors like </a:t>
            </a:r>
            <a:r>
              <a:rPr lang="en-US" sz="2400" dirty="0">
                <a:solidFill>
                  <a:srgbClr val="FF0000"/>
                </a:solidFill>
              </a:rPr>
              <a:t>authors, subject, style of writing </a:t>
            </a:r>
            <a:r>
              <a:rPr lang="en-US" sz="2400" dirty="0"/>
              <a:t>etc.</a:t>
            </a:r>
          </a:p>
          <a:p>
            <a:pPr marL="800100" lvl="1" indent="-342900" algn="just">
              <a:buFont typeface="Arial" panose="020B0604020202020204" pitchFamily="34" charset="0"/>
              <a:buChar char="•"/>
            </a:pPr>
            <a:r>
              <a:rPr lang="en-US" sz="2400" dirty="0"/>
              <a:t>Furthermore knowledge patterns keep on </a:t>
            </a:r>
            <a:r>
              <a:rPr lang="en-US" sz="2400" dirty="0">
                <a:solidFill>
                  <a:srgbClr val="FF0000"/>
                </a:solidFill>
              </a:rPr>
              <a:t>evolving</a:t>
            </a:r>
            <a:r>
              <a:rPr lang="en-US" sz="2400" dirty="0"/>
              <a:t> with the language</a:t>
            </a:r>
          </a:p>
          <a:p>
            <a:pPr marL="800100" lvl="1" indent="-342900" algn="just">
              <a:buFont typeface="Arial" panose="020B0604020202020204" pitchFamily="34" charset="0"/>
              <a:buChar char="•"/>
            </a:pPr>
            <a:r>
              <a:rPr lang="en-US" sz="2400" dirty="0"/>
              <a:t>More different kinds of texts are handled by the system better it is at describing and representing implicit information conveyed through knowledge patterns like time spans, appositionals etc.</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4457677"/>
            <a:ext cx="11085446" cy="1569660"/>
          </a:xfrm>
          <a:prstGeom prst="rect">
            <a:avLst/>
          </a:prstGeom>
        </p:spPr>
        <p:txBody>
          <a:bodyPr wrap="square">
            <a:spAutoFit/>
          </a:bodyPr>
          <a:lstStyle/>
          <a:p>
            <a:pPr algn="just"/>
            <a:r>
              <a:rPr lang="en-US" sz="2400" b="1" dirty="0"/>
              <a:t>4.    Modelling Semantic Similarity Between Words</a:t>
            </a:r>
          </a:p>
          <a:p>
            <a:pPr marL="800100" lvl="1" indent="-342900" algn="just">
              <a:buFont typeface="Arial" panose="020B0604020202020204" pitchFamily="34" charset="0"/>
              <a:buChar char="•"/>
            </a:pPr>
            <a:r>
              <a:rPr lang="en-US" sz="2400" dirty="0"/>
              <a:t>Similar concepts can be obtained from WordNet using </a:t>
            </a:r>
            <a:r>
              <a:rPr lang="en-US" sz="2400" dirty="0">
                <a:solidFill>
                  <a:srgbClr val="FF0000"/>
                </a:solidFill>
              </a:rPr>
              <a:t>Synonymy relation</a:t>
            </a:r>
            <a:r>
              <a:rPr lang="en-US" sz="2400" dirty="0"/>
              <a:t>.</a:t>
            </a:r>
          </a:p>
          <a:p>
            <a:pPr marL="800100" lvl="1" indent="-342900" algn="just">
              <a:buFont typeface="Arial" panose="020B0604020202020204" pitchFamily="34" charset="0"/>
              <a:buChar char="•"/>
            </a:pPr>
            <a:r>
              <a:rPr lang="en-US" sz="2400" dirty="0"/>
              <a:t>NLP has other similarity measures like </a:t>
            </a:r>
            <a:r>
              <a:rPr lang="en-US" sz="2400" dirty="0">
                <a:solidFill>
                  <a:srgbClr val="FF0000"/>
                </a:solidFill>
              </a:rPr>
              <a:t>path similarity </a:t>
            </a:r>
            <a:r>
              <a:rPr lang="en-US" sz="2400" dirty="0"/>
              <a:t>and </a:t>
            </a:r>
            <a:r>
              <a:rPr lang="en-US" sz="2400" dirty="0">
                <a:solidFill>
                  <a:srgbClr val="FF0000"/>
                </a:solidFill>
              </a:rPr>
              <a:t>information content similarity</a:t>
            </a:r>
          </a:p>
        </p:txBody>
      </p:sp>
    </p:spTree>
    <p:extLst>
      <p:ext uri="{BB962C8B-B14F-4D97-AF65-F5344CB8AC3E}">
        <p14:creationId xmlns:p14="http://schemas.microsoft.com/office/powerpoint/2010/main" val="6572172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8" name="Rectangle 7">
            <a:extLst>
              <a:ext uri="{FF2B5EF4-FFF2-40B4-BE49-F238E27FC236}">
                <a16:creationId xmlns:a16="http://schemas.microsoft.com/office/drawing/2014/main" id="{2DB428E2-8FAA-4F7D-B221-1D331098E241}"/>
              </a:ext>
            </a:extLst>
          </p:cNvPr>
          <p:cNvSpPr/>
          <p:nvPr/>
        </p:nvSpPr>
        <p:spPr>
          <a:xfrm>
            <a:off x="390937" y="1738220"/>
            <a:ext cx="11085446" cy="2308324"/>
          </a:xfrm>
          <a:prstGeom prst="rect">
            <a:avLst/>
          </a:prstGeom>
        </p:spPr>
        <p:txBody>
          <a:bodyPr wrap="square">
            <a:spAutoFit/>
          </a:bodyPr>
          <a:lstStyle/>
          <a:p>
            <a:pPr algn="just"/>
            <a:r>
              <a:rPr lang="en-US" sz="2400" b="1" dirty="0"/>
              <a:t>5.    Adding more information resources</a:t>
            </a:r>
          </a:p>
          <a:p>
            <a:pPr marL="800100" lvl="1" indent="-342900" algn="just">
              <a:buFont typeface="Arial" panose="020B0604020202020204" pitchFamily="34" charset="0"/>
              <a:buChar char="•"/>
            </a:pPr>
            <a:r>
              <a:rPr lang="en-US" sz="2400" dirty="0"/>
              <a:t>The more the number of </a:t>
            </a:r>
            <a:r>
              <a:rPr lang="en-US" sz="2400" dirty="0">
                <a:solidFill>
                  <a:srgbClr val="FF0000"/>
                </a:solidFill>
              </a:rPr>
              <a:t>trusted information resources </a:t>
            </a:r>
            <a:r>
              <a:rPr lang="en-US" sz="2400" dirty="0"/>
              <a:t>the better is the system at inferring.</a:t>
            </a:r>
          </a:p>
          <a:p>
            <a:pPr marL="800100" lvl="1" indent="-342900" algn="just">
              <a:buFont typeface="Arial" panose="020B0604020202020204" pitchFamily="34" charset="0"/>
              <a:buChar char="•"/>
            </a:pPr>
            <a:r>
              <a:rPr lang="en-US" sz="2400" dirty="0"/>
              <a:t>Databases like YAGO which stores information about named entities like cities, countries  from Wikipedia and WordNet can help the system reach better conclusions.</a:t>
            </a:r>
            <a:endParaRPr lang="en-US" sz="2400" dirty="0">
              <a:solidFill>
                <a:srgbClr val="FF0000"/>
              </a:solidFill>
            </a:endParaRPr>
          </a:p>
        </p:txBody>
      </p:sp>
      <p:sp>
        <p:nvSpPr>
          <p:cNvPr id="2" name="Rectangle 1">
            <a:extLst>
              <a:ext uri="{FF2B5EF4-FFF2-40B4-BE49-F238E27FC236}">
                <a16:creationId xmlns:a16="http://schemas.microsoft.com/office/drawing/2014/main" id="{D3E134D8-5A31-4D32-A9BB-82DCA4903F05}"/>
              </a:ext>
            </a:extLst>
          </p:cNvPr>
          <p:cNvSpPr/>
          <p:nvPr/>
        </p:nvSpPr>
        <p:spPr>
          <a:xfrm>
            <a:off x="390937" y="4472799"/>
            <a:ext cx="11085446" cy="1569660"/>
          </a:xfrm>
          <a:prstGeom prst="rect">
            <a:avLst/>
          </a:prstGeom>
        </p:spPr>
        <p:txBody>
          <a:bodyPr wrap="square">
            <a:spAutoFit/>
          </a:bodyPr>
          <a:lstStyle/>
          <a:p>
            <a:pPr algn="just"/>
            <a:r>
              <a:rPr lang="en-US" sz="2400" b="1" dirty="0"/>
              <a:t>6.    Marking facts with confidence metrics</a:t>
            </a:r>
          </a:p>
          <a:p>
            <a:pPr marL="800100" lvl="1" indent="-342900" algn="just">
              <a:buFont typeface="Arial" panose="020B0604020202020204" pitchFamily="34" charset="0"/>
              <a:buChar char="•"/>
            </a:pPr>
            <a:r>
              <a:rPr lang="en-US" sz="2400" dirty="0"/>
              <a:t>As the number of information sources will increase we would need to add a confidence metric on facts coming from these sources</a:t>
            </a:r>
          </a:p>
          <a:p>
            <a:pPr marL="800100" lvl="1" indent="-342900" algn="just">
              <a:buFont typeface="Arial" panose="020B0604020202020204" pitchFamily="34" charset="0"/>
              <a:buChar char="•"/>
            </a:pPr>
            <a:r>
              <a:rPr lang="en-US" sz="2400" dirty="0"/>
              <a:t>This will help us choose the </a:t>
            </a:r>
            <a:r>
              <a:rPr lang="en-US" sz="2400" dirty="0">
                <a:solidFill>
                  <a:srgbClr val="FF0000"/>
                </a:solidFill>
              </a:rPr>
              <a:t>best justification </a:t>
            </a:r>
            <a:r>
              <a:rPr lang="en-US" sz="2400" dirty="0"/>
              <a:t>for a query</a:t>
            </a:r>
          </a:p>
        </p:txBody>
      </p:sp>
    </p:spTree>
    <p:extLst>
      <p:ext uri="{BB962C8B-B14F-4D97-AF65-F5344CB8AC3E}">
        <p14:creationId xmlns:p14="http://schemas.microsoft.com/office/powerpoint/2010/main" val="21225462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Future Work</a:t>
            </a:r>
          </a:p>
        </p:txBody>
      </p:sp>
      <p:sp>
        <p:nvSpPr>
          <p:cNvPr id="6" name="Rectangle 5">
            <a:extLst>
              <a:ext uri="{FF2B5EF4-FFF2-40B4-BE49-F238E27FC236}">
                <a16:creationId xmlns:a16="http://schemas.microsoft.com/office/drawing/2014/main" id="{50B0E405-AA50-426D-AF54-4A9E16132E8D}"/>
              </a:ext>
            </a:extLst>
          </p:cNvPr>
          <p:cNvSpPr/>
          <p:nvPr/>
        </p:nvSpPr>
        <p:spPr>
          <a:xfrm>
            <a:off x="390937" y="1952511"/>
            <a:ext cx="11085446" cy="1938992"/>
          </a:xfrm>
          <a:prstGeom prst="rect">
            <a:avLst/>
          </a:prstGeom>
        </p:spPr>
        <p:txBody>
          <a:bodyPr wrap="square">
            <a:spAutoFit/>
          </a:bodyPr>
          <a:lstStyle/>
          <a:p>
            <a:pPr algn="just"/>
            <a:r>
              <a:rPr lang="en-US" sz="2400" b="1" dirty="0"/>
              <a:t>7.    Modelling Common Sense Reasoning Patterns</a:t>
            </a:r>
          </a:p>
          <a:p>
            <a:pPr marL="800100" lvl="1" indent="-342900" algn="just">
              <a:buFont typeface="Arial" panose="020B0604020202020204" pitchFamily="34" charset="0"/>
              <a:buChar char="•"/>
            </a:pPr>
            <a:r>
              <a:rPr lang="en-US" sz="2400" dirty="0"/>
              <a:t>We can model some common sense reasoning principles other than the ones mentioned before, like </a:t>
            </a:r>
            <a:r>
              <a:rPr lang="en-US" sz="2400" dirty="0">
                <a:solidFill>
                  <a:srgbClr val="FF0000"/>
                </a:solidFill>
              </a:rPr>
              <a:t>hyponyms </a:t>
            </a:r>
            <a:r>
              <a:rPr lang="en-US" sz="2400" dirty="0"/>
              <a:t>etc.</a:t>
            </a:r>
          </a:p>
          <a:p>
            <a:pPr marL="800100" lvl="1" indent="-342900" algn="just">
              <a:buFont typeface="Arial" panose="020B0604020202020204" pitchFamily="34" charset="0"/>
              <a:buChar char="•"/>
            </a:pPr>
            <a:r>
              <a:rPr lang="en-US" sz="2400" dirty="0"/>
              <a:t>These may be logically weaker but, human reasoning uses weak assumptions to reason incase of absence of information.</a:t>
            </a:r>
            <a:endParaRPr lang="en-US" sz="2400" dirty="0">
              <a:solidFill>
                <a:srgbClr val="FF0000"/>
              </a:solidFill>
            </a:endParaRPr>
          </a:p>
        </p:txBody>
      </p:sp>
      <p:sp>
        <p:nvSpPr>
          <p:cNvPr id="8" name="Rectangle 7">
            <a:extLst>
              <a:ext uri="{FF2B5EF4-FFF2-40B4-BE49-F238E27FC236}">
                <a16:creationId xmlns:a16="http://schemas.microsoft.com/office/drawing/2014/main" id="{2DB428E2-8FAA-4F7D-B221-1D331098E241}"/>
              </a:ext>
            </a:extLst>
          </p:cNvPr>
          <p:cNvSpPr/>
          <p:nvPr/>
        </p:nvSpPr>
        <p:spPr>
          <a:xfrm>
            <a:off x="390937" y="4097107"/>
            <a:ext cx="11085446" cy="1938992"/>
          </a:xfrm>
          <a:prstGeom prst="rect">
            <a:avLst/>
          </a:prstGeom>
        </p:spPr>
        <p:txBody>
          <a:bodyPr wrap="square">
            <a:spAutoFit/>
          </a:bodyPr>
          <a:lstStyle/>
          <a:p>
            <a:pPr algn="just"/>
            <a:r>
              <a:rPr lang="en-US" sz="2400" b="1" dirty="0"/>
              <a:t>8.    Relaxing of Query Constraints</a:t>
            </a:r>
          </a:p>
          <a:p>
            <a:pPr marL="800100" lvl="1" indent="-342900" algn="just">
              <a:buFont typeface="Arial" panose="020B0604020202020204" pitchFamily="34" charset="0"/>
              <a:buChar char="•"/>
            </a:pPr>
            <a:r>
              <a:rPr lang="en-US" sz="2400" dirty="0"/>
              <a:t>The query generation systems used </a:t>
            </a:r>
            <a:r>
              <a:rPr lang="en-US" sz="2400" dirty="0">
                <a:solidFill>
                  <a:srgbClr val="FF0000"/>
                </a:solidFill>
              </a:rPr>
              <a:t>removal of predicates</a:t>
            </a:r>
            <a:r>
              <a:rPr lang="en-US" sz="2400" dirty="0"/>
              <a:t> to model query relaxation</a:t>
            </a:r>
            <a:endParaRPr lang="en-US" sz="2400" dirty="0">
              <a:solidFill>
                <a:srgbClr val="FF0000"/>
              </a:solidFill>
            </a:endParaRPr>
          </a:p>
          <a:p>
            <a:pPr marL="800100" lvl="1" indent="-342900" algn="just">
              <a:buFont typeface="Arial" panose="020B0604020202020204" pitchFamily="34" charset="0"/>
              <a:buChar char="•"/>
            </a:pPr>
            <a:r>
              <a:rPr lang="en-US" sz="2400" dirty="0"/>
              <a:t>There are other ways to relax queries like </a:t>
            </a:r>
            <a:r>
              <a:rPr lang="en-US" sz="2400" dirty="0">
                <a:solidFill>
                  <a:srgbClr val="FF0000"/>
                </a:solidFill>
              </a:rPr>
              <a:t>removal of constraints</a:t>
            </a:r>
            <a:r>
              <a:rPr lang="en-US" sz="2400" dirty="0"/>
              <a:t> on terms.</a:t>
            </a:r>
          </a:p>
          <a:p>
            <a:pPr marL="800100" lvl="1" indent="-342900" algn="just">
              <a:buFont typeface="Arial" panose="020B0604020202020204" pitchFamily="34" charset="0"/>
              <a:buChar char="•"/>
            </a:pPr>
            <a:r>
              <a:rPr lang="en-US" sz="2400" dirty="0"/>
              <a:t>We can thus use a </a:t>
            </a:r>
            <a:r>
              <a:rPr lang="en-US" sz="2400" dirty="0">
                <a:solidFill>
                  <a:srgbClr val="FF0000"/>
                </a:solidFill>
              </a:rPr>
              <a:t>combination of techniques </a:t>
            </a:r>
            <a:r>
              <a:rPr lang="en-US" sz="2400" dirty="0"/>
              <a:t>to relax queries.</a:t>
            </a:r>
          </a:p>
        </p:txBody>
      </p:sp>
    </p:spTree>
    <p:extLst>
      <p:ext uri="{BB962C8B-B14F-4D97-AF65-F5344CB8AC3E}">
        <p14:creationId xmlns:p14="http://schemas.microsoft.com/office/powerpoint/2010/main" val="1733180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ASP for Reasoning</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555093"/>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From the previous examples we established that human reasoning is </a:t>
            </a:r>
            <a:r>
              <a:rPr lang="en-US" altLang="en-US" sz="2400" dirty="0">
                <a:solidFill>
                  <a:srgbClr val="FF0000"/>
                </a:solidFill>
              </a:rPr>
              <a:t>non monotonic</a:t>
            </a:r>
            <a:r>
              <a:rPr lang="en-US" altLang="en-US" sz="2400" dirty="0"/>
              <a:t> in nature and has the ability to deal with </a:t>
            </a:r>
            <a:r>
              <a:rPr lang="en-US" altLang="en-US" sz="2400" dirty="0">
                <a:solidFill>
                  <a:srgbClr val="FF0000"/>
                </a:solidFill>
              </a:rPr>
              <a:t>incomplete information</a:t>
            </a:r>
            <a:r>
              <a:rPr lang="en-US" altLang="en-US" sz="2400" dirty="0"/>
              <a:t>.</a:t>
            </a:r>
          </a:p>
          <a:p>
            <a:pPr marL="457200" indent="-457200" algn="just">
              <a:spcAft>
                <a:spcPts val="1200"/>
              </a:spcAft>
              <a:buFont typeface="Arial" panose="020B0604020202020204" pitchFamily="34" charset="0"/>
              <a:buChar char="•"/>
              <a:defRPr/>
            </a:pPr>
            <a:r>
              <a:rPr lang="en-US" altLang="en-US" sz="2400" dirty="0"/>
              <a:t>Answer set programming is one of the popular formalisms that exhibits </a:t>
            </a:r>
            <a:r>
              <a:rPr lang="en-US" altLang="en-US" sz="2400" dirty="0">
                <a:solidFill>
                  <a:srgbClr val="FF0000"/>
                </a:solidFill>
              </a:rPr>
              <a:t>non monotonicity</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paradigms also includes both </a:t>
            </a:r>
            <a:r>
              <a:rPr lang="en-US" altLang="en-US" sz="2400" dirty="0">
                <a:solidFill>
                  <a:srgbClr val="FF0000"/>
                </a:solidFill>
              </a:rPr>
              <a:t>classical negation </a:t>
            </a:r>
            <a:r>
              <a:rPr lang="en-US" altLang="en-US" sz="2400" dirty="0"/>
              <a:t>as well as </a:t>
            </a:r>
            <a:r>
              <a:rPr lang="en-US" altLang="en-US" sz="2400" dirty="0">
                <a:solidFill>
                  <a:srgbClr val="FF0000"/>
                </a:solidFill>
              </a:rPr>
              <a:t>default negation </a:t>
            </a:r>
            <a:r>
              <a:rPr lang="en-US" altLang="en-US" sz="2400" dirty="0"/>
              <a:t>or negation as failure. (</a:t>
            </a:r>
            <a:r>
              <a:rPr lang="en-US" altLang="en-US" sz="2400" i="1" dirty="0"/>
              <a:t>discussed in later slides</a:t>
            </a:r>
            <a:r>
              <a:rPr lang="en-US" altLang="en-US" sz="2400" dirty="0"/>
              <a:t>)</a:t>
            </a:r>
          </a:p>
          <a:p>
            <a:pPr marL="457200" indent="-457200" algn="just">
              <a:spcAft>
                <a:spcPts val="1200"/>
              </a:spcAft>
              <a:buFont typeface="Arial" panose="020B0604020202020204" pitchFamily="34" charset="0"/>
              <a:buChar char="•"/>
              <a:defRPr/>
            </a:pPr>
            <a:r>
              <a:rPr lang="en-US" altLang="en-US" sz="2400" dirty="0"/>
              <a:t>ASP is a well developed paradigm having applications in planning, constraint satisfaction and optimization.</a:t>
            </a:r>
          </a:p>
          <a:p>
            <a:pPr marL="457200" indent="-457200" algn="just">
              <a:spcAft>
                <a:spcPts val="1200"/>
              </a:spcAft>
              <a:buFont typeface="Arial" panose="020B0604020202020204" pitchFamily="34" charset="0"/>
              <a:buChar char="•"/>
              <a:defRPr/>
            </a:pPr>
            <a:r>
              <a:rPr lang="en-US" altLang="en-US" sz="2400" dirty="0"/>
              <a:t>It has known implementations like CLASP, DLV and </a:t>
            </a:r>
            <a:r>
              <a:rPr lang="en-US" altLang="en-US" sz="2400" dirty="0">
                <a:solidFill>
                  <a:srgbClr val="FF0000"/>
                </a:solidFill>
              </a:rPr>
              <a:t>SaSP (ALPS, UTD)</a:t>
            </a:r>
          </a:p>
          <a:p>
            <a:pPr marL="457200" indent="-457200" algn="just">
              <a:spcAft>
                <a:spcPts val="1200"/>
              </a:spcAft>
              <a:buFont typeface="Arial" panose="020B0604020202020204" pitchFamily="34" charset="0"/>
              <a:buChar char="•"/>
              <a:defRPr/>
            </a:pPr>
            <a:r>
              <a:rPr lang="en-US" altLang="en-US" sz="2400" dirty="0"/>
              <a:t>Common sense reasoning thus can be effectively modelled using </a:t>
            </a:r>
            <a:r>
              <a:rPr lang="en-US" altLang="en-US" sz="2400" dirty="0">
                <a:solidFill>
                  <a:srgbClr val="FF0000"/>
                </a:solidFill>
              </a:rPr>
              <a:t>ASP</a:t>
            </a:r>
          </a:p>
        </p:txBody>
      </p:sp>
    </p:spTree>
    <p:extLst>
      <p:ext uri="{BB962C8B-B14F-4D97-AF65-F5344CB8AC3E}">
        <p14:creationId xmlns:p14="http://schemas.microsoft.com/office/powerpoint/2010/main" val="2023996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Contributions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6BFEE7AA-B53C-40A1-BA09-1E3192229B2B}"/>
              </a:ext>
            </a:extLst>
          </p:cNvPr>
          <p:cNvSpPr txBox="1"/>
          <p:nvPr/>
        </p:nvSpPr>
        <p:spPr>
          <a:xfrm>
            <a:off x="4565372" y="3443259"/>
            <a:ext cx="3061254" cy="461665"/>
          </a:xfrm>
          <a:prstGeom prst="rect">
            <a:avLst/>
          </a:prstGeom>
          <a:noFill/>
        </p:spPr>
        <p:txBody>
          <a:bodyPr wrap="square" rtlCol="0">
            <a:spAutoFit/>
          </a:bodyPr>
          <a:lstStyle/>
          <a:p>
            <a:r>
              <a:rPr lang="en-US" sz="2400" dirty="0"/>
              <a:t>What did we achieve?</a:t>
            </a:r>
          </a:p>
        </p:txBody>
      </p:sp>
    </p:spTree>
    <p:extLst>
      <p:ext uri="{BB962C8B-B14F-4D97-AF65-F5344CB8AC3E}">
        <p14:creationId xmlns:p14="http://schemas.microsoft.com/office/powerpoint/2010/main" val="26165286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2308324"/>
          </a:xfrm>
          <a:prstGeom prst="rect">
            <a:avLst/>
          </a:prstGeom>
        </p:spPr>
        <p:txBody>
          <a:bodyPr wrap="square">
            <a:spAutoFit/>
          </a:bodyPr>
          <a:lstStyle/>
          <a:p>
            <a:pPr algn="just"/>
            <a:r>
              <a:rPr lang="en-US" sz="2400" b="1" dirty="0"/>
              <a:t>1.    Generic Calculus Framework</a:t>
            </a:r>
          </a:p>
          <a:p>
            <a:pPr marL="800100" lvl="1" indent="-342900" algn="just">
              <a:buFont typeface="Arial" panose="020B0604020202020204" pitchFamily="34" charset="0"/>
              <a:buChar char="•"/>
            </a:pPr>
            <a:r>
              <a:rPr lang="en-US" sz="2400" dirty="0"/>
              <a:t>Defines a calculus framework containing </a:t>
            </a:r>
            <a:r>
              <a:rPr lang="en-US" sz="2400" dirty="0">
                <a:solidFill>
                  <a:srgbClr val="FF0000"/>
                </a:solidFill>
              </a:rPr>
              <a:t>generic predicates</a:t>
            </a:r>
          </a:p>
          <a:p>
            <a:pPr marL="800100" lvl="1" indent="-342900" algn="just">
              <a:buFont typeface="Arial" panose="020B0604020202020204" pitchFamily="34" charset="0"/>
              <a:buChar char="•"/>
            </a:pPr>
            <a:r>
              <a:rPr lang="en-US" sz="2400" dirty="0"/>
              <a:t>Framework is </a:t>
            </a:r>
            <a:r>
              <a:rPr lang="en-US" sz="2400" dirty="0">
                <a:solidFill>
                  <a:srgbClr val="FF0000"/>
                </a:solidFill>
              </a:rPr>
              <a:t>extendible </a:t>
            </a:r>
            <a:r>
              <a:rPr lang="en-US" sz="2400" dirty="0"/>
              <a:t>to incorporate more predicates like cause, effect without much changes</a:t>
            </a:r>
          </a:p>
          <a:p>
            <a:pPr marL="800100" lvl="1" indent="-342900" algn="just">
              <a:buFont typeface="Arial" panose="020B0604020202020204" pitchFamily="34" charset="0"/>
              <a:buChar char="•"/>
            </a:pPr>
            <a:r>
              <a:rPr lang="en-US" sz="2400" dirty="0"/>
              <a:t>Efficiently able to </a:t>
            </a:r>
            <a:r>
              <a:rPr lang="en-US" sz="2400" dirty="0">
                <a:solidFill>
                  <a:srgbClr val="FF0000"/>
                </a:solidFill>
              </a:rPr>
              <a:t>represent most data points </a:t>
            </a:r>
            <a:r>
              <a:rPr lang="en-US" sz="2400" dirty="0"/>
              <a:t>mentioned in the passage</a:t>
            </a:r>
          </a:p>
          <a:p>
            <a:pPr marL="800100" lvl="1" indent="-342900" algn="just">
              <a:buFont typeface="Arial" panose="020B0604020202020204" pitchFamily="34" charset="0"/>
              <a:buChar char="•"/>
            </a:pPr>
            <a:r>
              <a:rPr lang="en-US" sz="2400" dirty="0"/>
              <a:t>Can integrate with </a:t>
            </a:r>
            <a:r>
              <a:rPr lang="en-US" sz="2400" dirty="0">
                <a:solidFill>
                  <a:srgbClr val="FF0000"/>
                </a:solidFill>
              </a:rPr>
              <a:t>custom patterns </a:t>
            </a:r>
            <a:r>
              <a:rPr lang="en-US" sz="2400" dirty="0"/>
              <a:t>like month, year predicate</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4050051"/>
            <a:ext cx="11085446" cy="2677656"/>
          </a:xfrm>
          <a:prstGeom prst="rect">
            <a:avLst/>
          </a:prstGeom>
        </p:spPr>
        <p:txBody>
          <a:bodyPr wrap="square">
            <a:spAutoFit/>
          </a:bodyPr>
          <a:lstStyle/>
          <a:p>
            <a:pPr algn="just"/>
            <a:r>
              <a:rPr lang="en-US" sz="2400" b="1" dirty="0"/>
              <a:t>2.    Use of other Knowledge Sources</a:t>
            </a:r>
          </a:p>
          <a:p>
            <a:pPr marL="800100" lvl="1" indent="-342900" algn="just">
              <a:buFont typeface="Arial" panose="020B0604020202020204" pitchFamily="34" charset="0"/>
              <a:buChar char="•"/>
            </a:pPr>
            <a:r>
              <a:rPr lang="en-US" sz="2400" dirty="0"/>
              <a:t>Incorporates </a:t>
            </a:r>
            <a:r>
              <a:rPr lang="en-US" sz="2400" dirty="0">
                <a:solidFill>
                  <a:srgbClr val="FF0000"/>
                </a:solidFill>
              </a:rPr>
              <a:t>secondary knowledge sources </a:t>
            </a:r>
            <a:r>
              <a:rPr lang="en-US" sz="2400" dirty="0"/>
              <a:t>like WordNet</a:t>
            </a:r>
            <a:endParaRPr lang="en-US" sz="2400" dirty="0">
              <a:solidFill>
                <a:srgbClr val="FF0000"/>
              </a:solidFill>
            </a:endParaRPr>
          </a:p>
          <a:p>
            <a:pPr marL="800100" lvl="1" indent="-342900" algn="just">
              <a:buFont typeface="Arial" panose="020B0604020202020204" pitchFamily="34" charset="0"/>
              <a:buChar char="•"/>
            </a:pPr>
            <a:r>
              <a:rPr lang="en-US" sz="2400" dirty="0"/>
              <a:t>Able to build a </a:t>
            </a:r>
            <a:r>
              <a:rPr lang="en-US" sz="2400" dirty="0">
                <a:solidFill>
                  <a:srgbClr val="FF0000"/>
                </a:solidFill>
              </a:rPr>
              <a:t>custom ontology </a:t>
            </a:r>
            <a:r>
              <a:rPr lang="en-US" sz="2400" dirty="0"/>
              <a:t>for the input passage</a:t>
            </a:r>
          </a:p>
          <a:p>
            <a:pPr marL="800100" lvl="1" indent="-342900" algn="just">
              <a:buFont typeface="Arial" panose="020B0604020202020204" pitchFamily="34" charset="0"/>
              <a:buChar char="•"/>
            </a:pPr>
            <a:r>
              <a:rPr lang="en-US" sz="2400" dirty="0"/>
              <a:t>Helps </a:t>
            </a:r>
            <a:r>
              <a:rPr lang="en-US" sz="2400" dirty="0">
                <a:solidFill>
                  <a:srgbClr val="FF0000"/>
                </a:solidFill>
              </a:rPr>
              <a:t>efficiently reason </a:t>
            </a:r>
            <a:r>
              <a:rPr lang="en-US" sz="2400" dirty="0"/>
              <a:t>about knowledge mimicking humans</a:t>
            </a:r>
          </a:p>
          <a:p>
            <a:pPr marL="800100" lvl="1" indent="-342900" algn="just">
              <a:buFont typeface="Arial" panose="020B0604020202020204" pitchFamily="34" charset="0"/>
              <a:buChar char="•"/>
            </a:pPr>
            <a:r>
              <a:rPr lang="en-US" sz="2400" dirty="0"/>
              <a:t>Ontology can be built in an </a:t>
            </a:r>
            <a:r>
              <a:rPr lang="en-US" sz="2400" dirty="0">
                <a:solidFill>
                  <a:srgbClr val="FF0000"/>
                </a:solidFill>
              </a:rPr>
              <a:t>incremental fashion</a:t>
            </a:r>
            <a:r>
              <a:rPr lang="en-US" sz="2400" dirty="0"/>
              <a:t> as well</a:t>
            </a:r>
          </a:p>
          <a:p>
            <a:pPr marL="800100" lvl="1" indent="-342900" algn="just">
              <a:buFont typeface="Arial" panose="020B0604020202020204" pitchFamily="34" charset="0"/>
              <a:buChar char="•"/>
            </a:pPr>
            <a:r>
              <a:rPr lang="en-US" sz="2400" dirty="0"/>
              <a:t>Use of SaSP helps in working with an </a:t>
            </a:r>
            <a:r>
              <a:rPr lang="en-US" sz="2400" dirty="0">
                <a:solidFill>
                  <a:srgbClr val="FF0000"/>
                </a:solidFill>
              </a:rPr>
              <a:t>unbounded domain</a:t>
            </a:r>
          </a:p>
          <a:p>
            <a:pPr marL="800100" lvl="1" indent="-342900" algn="just">
              <a:buFont typeface="Arial" panose="020B0604020202020204" pitchFamily="34" charset="0"/>
              <a:buChar char="•"/>
            </a:pPr>
            <a:r>
              <a:rPr lang="en-US" sz="2400" dirty="0"/>
              <a:t>Program </a:t>
            </a:r>
            <a:r>
              <a:rPr lang="en-US" sz="2400" dirty="0">
                <a:solidFill>
                  <a:srgbClr val="FF0000"/>
                </a:solidFill>
              </a:rPr>
              <a:t>does not need to be grounded</a:t>
            </a:r>
            <a:r>
              <a:rPr lang="en-US" sz="2400" dirty="0"/>
              <a:t> to calculate answer set like in CLASP</a:t>
            </a:r>
          </a:p>
        </p:txBody>
      </p:sp>
    </p:spTree>
    <p:extLst>
      <p:ext uri="{BB962C8B-B14F-4D97-AF65-F5344CB8AC3E}">
        <p14:creationId xmlns:p14="http://schemas.microsoft.com/office/powerpoint/2010/main" val="40270115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443945" y="1803807"/>
            <a:ext cx="11085446" cy="1938992"/>
          </a:xfrm>
          <a:prstGeom prst="rect">
            <a:avLst/>
          </a:prstGeom>
        </p:spPr>
        <p:txBody>
          <a:bodyPr wrap="square">
            <a:spAutoFit/>
          </a:bodyPr>
          <a:lstStyle/>
          <a:p>
            <a:pPr algn="just"/>
            <a:r>
              <a:rPr lang="en-US" sz="2400" b="1" dirty="0"/>
              <a:t>3.    Preferential Pattern for WSD</a:t>
            </a:r>
          </a:p>
          <a:p>
            <a:pPr marL="800100" lvl="1" indent="-342900" algn="just">
              <a:buFont typeface="Arial" panose="020B0604020202020204" pitchFamily="34" charset="0"/>
              <a:buChar char="•"/>
            </a:pPr>
            <a:r>
              <a:rPr lang="en-US" sz="2400" dirty="0"/>
              <a:t>Defines a </a:t>
            </a:r>
            <a:r>
              <a:rPr lang="en-US" sz="2400" dirty="0">
                <a:solidFill>
                  <a:srgbClr val="FF0000"/>
                </a:solidFill>
              </a:rPr>
              <a:t>preferential pattern </a:t>
            </a:r>
            <a:r>
              <a:rPr lang="en-US" sz="2400" dirty="0"/>
              <a:t>that mimics humans</a:t>
            </a:r>
            <a:endParaRPr lang="en-US" sz="2400" dirty="0">
              <a:solidFill>
                <a:srgbClr val="FF0000"/>
              </a:solidFill>
            </a:endParaRPr>
          </a:p>
          <a:p>
            <a:pPr marL="800100" lvl="1" indent="-342900" algn="just">
              <a:buFont typeface="Arial" panose="020B0604020202020204" pitchFamily="34" charset="0"/>
              <a:buChar char="•"/>
            </a:pPr>
            <a:r>
              <a:rPr lang="en-US" sz="2400" dirty="0"/>
              <a:t>Preferential pattern </a:t>
            </a:r>
            <a:r>
              <a:rPr lang="en-US" sz="2400" dirty="0">
                <a:solidFill>
                  <a:srgbClr val="FF0000"/>
                </a:solidFill>
              </a:rPr>
              <a:t>allows inputs</a:t>
            </a:r>
            <a:r>
              <a:rPr lang="en-US" sz="2400" dirty="0"/>
              <a:t> from external systems</a:t>
            </a:r>
          </a:p>
          <a:p>
            <a:pPr marL="800100" lvl="1" indent="-342900" algn="just">
              <a:buFont typeface="Arial" panose="020B0604020202020204" pitchFamily="34" charset="0"/>
              <a:buChar char="•"/>
            </a:pPr>
            <a:r>
              <a:rPr lang="en-US" sz="2400" dirty="0"/>
              <a:t>Can disambiguate in the </a:t>
            </a:r>
            <a:r>
              <a:rPr lang="en-US" sz="2400" dirty="0">
                <a:solidFill>
                  <a:srgbClr val="FF0000"/>
                </a:solidFill>
              </a:rPr>
              <a:t>absence of knowledge </a:t>
            </a:r>
            <a:r>
              <a:rPr lang="en-US" sz="2400" dirty="0"/>
              <a:t>from external sources</a:t>
            </a:r>
          </a:p>
          <a:p>
            <a:pPr marL="800100" lvl="1" indent="-342900" algn="just">
              <a:buFont typeface="Arial" panose="020B0604020202020204" pitchFamily="34" charset="0"/>
              <a:buChar char="•"/>
            </a:pPr>
            <a:r>
              <a:rPr lang="en-US" sz="2400" dirty="0"/>
              <a:t>Only parts of the ontology </a:t>
            </a:r>
            <a:r>
              <a:rPr lang="en-US" sz="2400" dirty="0">
                <a:solidFill>
                  <a:srgbClr val="FF0000"/>
                </a:solidFill>
              </a:rPr>
              <a:t>required to reason </a:t>
            </a:r>
            <a:r>
              <a:rPr lang="en-US" sz="2400" dirty="0"/>
              <a:t>are triggered</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443945" y="3917529"/>
            <a:ext cx="11085446" cy="2308324"/>
          </a:xfrm>
          <a:prstGeom prst="rect">
            <a:avLst/>
          </a:prstGeom>
        </p:spPr>
        <p:txBody>
          <a:bodyPr wrap="square">
            <a:spAutoFit/>
          </a:bodyPr>
          <a:lstStyle/>
          <a:p>
            <a:pPr algn="just"/>
            <a:r>
              <a:rPr lang="en-US" sz="2400" b="1" dirty="0"/>
              <a:t>4.     Converts questions into ASP queries</a:t>
            </a:r>
          </a:p>
          <a:p>
            <a:pPr marL="800100" lvl="1" indent="-342900" algn="just">
              <a:buFont typeface="Arial" panose="020B0604020202020204" pitchFamily="34" charset="0"/>
              <a:buChar char="•"/>
            </a:pPr>
            <a:r>
              <a:rPr lang="en-US" sz="2400" dirty="0"/>
              <a:t>Proposed a method to </a:t>
            </a:r>
            <a:r>
              <a:rPr lang="en-US" sz="2400" dirty="0">
                <a:solidFill>
                  <a:srgbClr val="FF0000"/>
                </a:solidFill>
              </a:rPr>
              <a:t>convert questions into queries</a:t>
            </a:r>
          </a:p>
          <a:p>
            <a:pPr marL="800100" lvl="1" indent="-342900" algn="just">
              <a:buFont typeface="Arial" panose="020B0604020202020204" pitchFamily="34" charset="0"/>
              <a:buChar char="•"/>
            </a:pPr>
            <a:r>
              <a:rPr lang="en-US" sz="2400" dirty="0"/>
              <a:t>Queries are built in such a way that </a:t>
            </a:r>
            <a:r>
              <a:rPr lang="en-US" sz="2400" dirty="0">
                <a:solidFill>
                  <a:srgbClr val="FF0000"/>
                </a:solidFill>
              </a:rPr>
              <a:t>alternate solutions </a:t>
            </a:r>
            <a:r>
              <a:rPr lang="en-US" sz="2400" dirty="0"/>
              <a:t>are provided</a:t>
            </a:r>
          </a:p>
          <a:p>
            <a:pPr marL="800100" lvl="1" indent="-342900" algn="just">
              <a:buFont typeface="Arial" panose="020B0604020202020204" pitchFamily="34" charset="0"/>
              <a:buChar char="•"/>
            </a:pPr>
            <a:r>
              <a:rPr lang="en-US" sz="2400" dirty="0"/>
              <a:t>Constraints on </a:t>
            </a:r>
            <a:r>
              <a:rPr lang="en-US" sz="2400" dirty="0">
                <a:solidFill>
                  <a:srgbClr val="FF0000"/>
                </a:solidFill>
              </a:rPr>
              <a:t>queries are relaxed </a:t>
            </a:r>
            <a:r>
              <a:rPr lang="en-US" sz="2400" dirty="0"/>
              <a:t>to at least get some answer</a:t>
            </a:r>
          </a:p>
          <a:p>
            <a:pPr marL="800100" lvl="1" indent="-342900" algn="just">
              <a:buFont typeface="Arial" panose="020B0604020202020204" pitchFamily="34" charset="0"/>
              <a:buChar char="•"/>
            </a:pPr>
            <a:r>
              <a:rPr lang="en-US" sz="2400" dirty="0">
                <a:solidFill>
                  <a:srgbClr val="FF0000"/>
                </a:solidFill>
              </a:rPr>
              <a:t>Confidence metric </a:t>
            </a:r>
            <a:r>
              <a:rPr lang="en-US" sz="2400" dirty="0"/>
              <a:t>is associated with every query that gauges the confidence on the answer</a:t>
            </a:r>
          </a:p>
        </p:txBody>
      </p:sp>
    </p:spTree>
    <p:extLst>
      <p:ext uri="{BB962C8B-B14F-4D97-AF65-F5344CB8AC3E}">
        <p14:creationId xmlns:p14="http://schemas.microsoft.com/office/powerpoint/2010/main" val="5490971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DB0B06-F270-4F00-8383-EB0ABF97EF01}"/>
              </a:ext>
            </a:extLst>
          </p:cNvPr>
          <p:cNvSpPr/>
          <p:nvPr/>
        </p:nvSpPr>
        <p:spPr>
          <a:xfrm>
            <a:off x="390937" y="1644781"/>
            <a:ext cx="11085446" cy="1569660"/>
          </a:xfrm>
          <a:prstGeom prst="rect">
            <a:avLst/>
          </a:prstGeom>
        </p:spPr>
        <p:txBody>
          <a:bodyPr wrap="square">
            <a:spAutoFit/>
          </a:bodyPr>
          <a:lstStyle/>
          <a:p>
            <a:pPr algn="just"/>
            <a:r>
              <a:rPr lang="en-US" sz="2400" b="1" dirty="0"/>
              <a:t>5.    Justification for answers provided</a:t>
            </a:r>
          </a:p>
          <a:p>
            <a:pPr marL="800100" lvl="1" indent="-342900" algn="just">
              <a:buFont typeface="Arial" panose="020B0604020202020204" pitchFamily="34" charset="0"/>
              <a:buChar char="•"/>
            </a:pPr>
            <a:r>
              <a:rPr lang="en-US" sz="2400" dirty="0"/>
              <a:t>Answers generated by the system are </a:t>
            </a:r>
            <a:r>
              <a:rPr lang="en-US" sz="2400" dirty="0">
                <a:solidFill>
                  <a:srgbClr val="FF0000"/>
                </a:solidFill>
              </a:rPr>
              <a:t>interpretable</a:t>
            </a:r>
          </a:p>
          <a:p>
            <a:pPr marL="800100" lvl="1" indent="-342900" algn="just">
              <a:buFont typeface="Arial" panose="020B0604020202020204" pitchFamily="34" charset="0"/>
              <a:buChar char="•"/>
            </a:pPr>
            <a:r>
              <a:rPr lang="en-US" sz="2400" dirty="0"/>
              <a:t>A</a:t>
            </a:r>
            <a:r>
              <a:rPr lang="en-US" sz="2400" dirty="0">
                <a:solidFill>
                  <a:srgbClr val="FF0000"/>
                </a:solidFill>
              </a:rPr>
              <a:t> justification tree</a:t>
            </a:r>
            <a:r>
              <a:rPr lang="en-US" sz="2400" dirty="0"/>
              <a:t> help find the reasoning behind answer</a:t>
            </a:r>
          </a:p>
          <a:p>
            <a:pPr marL="800100" lvl="1" indent="-342900" algn="just">
              <a:buFont typeface="Arial" panose="020B0604020202020204" pitchFamily="34" charset="0"/>
              <a:buChar char="•"/>
            </a:pPr>
            <a:r>
              <a:rPr lang="en-US" sz="2400" dirty="0"/>
              <a:t>Answers can have </a:t>
            </a:r>
            <a:r>
              <a:rPr lang="en-US" sz="2400" dirty="0">
                <a:solidFill>
                  <a:srgbClr val="FF0000"/>
                </a:solidFill>
              </a:rPr>
              <a:t>multiple justifications</a:t>
            </a:r>
          </a:p>
        </p:txBody>
      </p:sp>
      <p:sp>
        <p:nvSpPr>
          <p:cNvPr id="7" name="Rectangle 6">
            <a:extLst>
              <a:ext uri="{FF2B5EF4-FFF2-40B4-BE49-F238E27FC236}">
                <a16:creationId xmlns:a16="http://schemas.microsoft.com/office/drawing/2014/main" id="{2B84BBFB-C1EC-478F-8E81-7685A0B691C6}"/>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F0CAA4B-E205-452A-A063-24223A8717CE}"/>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Contributions</a:t>
            </a:r>
          </a:p>
        </p:txBody>
      </p:sp>
      <p:sp>
        <p:nvSpPr>
          <p:cNvPr id="10" name="Rectangle 9">
            <a:extLst>
              <a:ext uri="{FF2B5EF4-FFF2-40B4-BE49-F238E27FC236}">
                <a16:creationId xmlns:a16="http://schemas.microsoft.com/office/drawing/2014/main" id="{55E81C5D-F5BE-420F-90B0-734922C9AE86}"/>
              </a:ext>
            </a:extLst>
          </p:cNvPr>
          <p:cNvSpPr/>
          <p:nvPr/>
        </p:nvSpPr>
        <p:spPr>
          <a:xfrm>
            <a:off x="390937" y="3378463"/>
            <a:ext cx="11085446" cy="1200329"/>
          </a:xfrm>
          <a:prstGeom prst="rect">
            <a:avLst/>
          </a:prstGeom>
        </p:spPr>
        <p:txBody>
          <a:bodyPr wrap="square">
            <a:spAutoFit/>
          </a:bodyPr>
          <a:lstStyle/>
          <a:p>
            <a:pPr algn="just"/>
            <a:r>
              <a:rPr lang="en-US" sz="2400" b="1" dirty="0"/>
              <a:t>6.     Identifying Implicit Knowledge Patterns</a:t>
            </a:r>
          </a:p>
          <a:p>
            <a:pPr marL="800100" lvl="1" indent="-342900" algn="just">
              <a:buFont typeface="Arial" panose="020B0604020202020204" pitchFamily="34" charset="0"/>
              <a:buChar char="•"/>
            </a:pPr>
            <a:r>
              <a:rPr lang="en-US" sz="2400" dirty="0"/>
              <a:t>Modelling </a:t>
            </a:r>
            <a:r>
              <a:rPr lang="en-US" sz="2400" dirty="0">
                <a:solidFill>
                  <a:srgbClr val="FF0000"/>
                </a:solidFill>
              </a:rPr>
              <a:t>implicit knowledge patterns </a:t>
            </a:r>
            <a:r>
              <a:rPr lang="en-US" sz="2400" dirty="0"/>
              <a:t>like time spans, date parts etc.</a:t>
            </a:r>
            <a:endParaRPr lang="en-US" sz="2400" dirty="0">
              <a:solidFill>
                <a:srgbClr val="FF0000"/>
              </a:solidFill>
            </a:endParaRPr>
          </a:p>
          <a:p>
            <a:pPr marL="800100" lvl="1" indent="-342900" algn="just">
              <a:buFont typeface="Arial" panose="020B0604020202020204" pitchFamily="34" charset="0"/>
              <a:buChar char="•"/>
            </a:pPr>
            <a:r>
              <a:rPr lang="en-US" sz="2400" dirty="0"/>
              <a:t>Hypernym relations enable </a:t>
            </a:r>
            <a:r>
              <a:rPr lang="en-US" sz="2400" dirty="0">
                <a:solidFill>
                  <a:srgbClr val="FF0000"/>
                </a:solidFill>
              </a:rPr>
              <a:t>transferring properties</a:t>
            </a:r>
            <a:r>
              <a:rPr lang="en-US" sz="2400" dirty="0"/>
              <a:t> from parents to children</a:t>
            </a:r>
          </a:p>
        </p:txBody>
      </p:sp>
      <p:sp>
        <p:nvSpPr>
          <p:cNvPr id="6" name="Rectangle 5">
            <a:extLst>
              <a:ext uri="{FF2B5EF4-FFF2-40B4-BE49-F238E27FC236}">
                <a16:creationId xmlns:a16="http://schemas.microsoft.com/office/drawing/2014/main" id="{8C55BE25-9B3F-4051-A347-A51A6A4300C2}"/>
              </a:ext>
            </a:extLst>
          </p:cNvPr>
          <p:cNvSpPr/>
          <p:nvPr/>
        </p:nvSpPr>
        <p:spPr>
          <a:xfrm>
            <a:off x="390937" y="4742815"/>
            <a:ext cx="11085446" cy="1569660"/>
          </a:xfrm>
          <a:prstGeom prst="rect">
            <a:avLst/>
          </a:prstGeom>
        </p:spPr>
        <p:txBody>
          <a:bodyPr wrap="square">
            <a:spAutoFit/>
          </a:bodyPr>
          <a:lstStyle/>
          <a:p>
            <a:pPr algn="just"/>
            <a:r>
              <a:rPr lang="en-US" sz="2400" b="1" dirty="0"/>
              <a:t>7.     Promising results on passages from SQuAD dataset</a:t>
            </a:r>
          </a:p>
          <a:p>
            <a:pPr marL="800100" lvl="1" indent="-342900" algn="just">
              <a:buFont typeface="Arial" panose="020B0604020202020204" pitchFamily="34" charset="0"/>
              <a:buChar char="•"/>
            </a:pPr>
            <a:r>
              <a:rPr lang="en-US" sz="2400" dirty="0"/>
              <a:t>Able to answer close to </a:t>
            </a:r>
            <a:r>
              <a:rPr lang="en-US" sz="2400" dirty="0">
                <a:solidFill>
                  <a:srgbClr val="FF0000"/>
                </a:solidFill>
              </a:rPr>
              <a:t>78% of questions </a:t>
            </a:r>
            <a:r>
              <a:rPr lang="en-US" sz="2400" dirty="0"/>
              <a:t>on the set of ~200 questions from 20 passages taken 1 each from 20 different articles in the dataset.</a:t>
            </a:r>
          </a:p>
          <a:p>
            <a:pPr marL="800100" lvl="1" indent="-342900" algn="just">
              <a:buFont typeface="Arial" panose="020B0604020202020204" pitchFamily="34" charset="0"/>
              <a:buChar char="•"/>
            </a:pPr>
            <a:r>
              <a:rPr lang="en-US" sz="2400" dirty="0"/>
              <a:t>Accuracy of answering increased when more custom knowledge was added</a:t>
            </a:r>
          </a:p>
        </p:txBody>
      </p:sp>
    </p:spTree>
    <p:extLst>
      <p:ext uri="{BB962C8B-B14F-4D97-AF65-F5344CB8AC3E}">
        <p14:creationId xmlns:p14="http://schemas.microsoft.com/office/powerpoint/2010/main" val="23883538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0B4EC-4697-4B4F-87E9-C0E68B2BB033}"/>
              </a:ext>
            </a:extLst>
          </p:cNvPr>
          <p:cNvSpPr txBox="1"/>
          <p:nvPr/>
        </p:nvSpPr>
        <p:spPr>
          <a:xfrm>
            <a:off x="3838210" y="2519929"/>
            <a:ext cx="4515579" cy="923330"/>
          </a:xfrm>
          <a:prstGeom prst="rect">
            <a:avLst/>
          </a:prstGeom>
          <a:noFill/>
        </p:spPr>
        <p:txBody>
          <a:bodyPr wrap="square" rtlCol="0">
            <a:spAutoFit/>
          </a:bodyPr>
          <a:lstStyle/>
          <a:p>
            <a:pPr algn="ctr"/>
            <a:r>
              <a:rPr lang="en-US" sz="5400" dirty="0">
                <a:ln w="0"/>
              </a:rPr>
              <a:t>Any Questions?</a:t>
            </a:r>
          </a:p>
        </p:txBody>
      </p:sp>
      <p:cxnSp>
        <p:nvCxnSpPr>
          <p:cNvPr id="8" name="Straight Connector 7">
            <a:extLst>
              <a:ext uri="{FF2B5EF4-FFF2-40B4-BE49-F238E27FC236}">
                <a16:creationId xmlns:a16="http://schemas.microsoft.com/office/drawing/2014/main" id="{1246DA07-DFD8-496C-BB69-FD95668F7C67}"/>
              </a:ext>
            </a:extLst>
          </p:cNvPr>
          <p:cNvCxnSpPr/>
          <p:nvPr/>
        </p:nvCxnSpPr>
        <p:spPr>
          <a:xfrm>
            <a:off x="3670852" y="3429000"/>
            <a:ext cx="461175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16B5E2BA-F16B-4E3F-954C-0F306F6DD459}"/>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EA4BE00-5D39-4E3A-BE5F-7A4203441360}"/>
              </a:ext>
            </a:extLst>
          </p:cNvPr>
          <p:cNvSpPr txBox="1"/>
          <p:nvPr/>
        </p:nvSpPr>
        <p:spPr>
          <a:xfrm>
            <a:off x="4541560" y="332816"/>
            <a:ext cx="3108879" cy="646331"/>
          </a:xfrm>
          <a:prstGeom prst="rect">
            <a:avLst/>
          </a:prstGeom>
          <a:noFill/>
        </p:spPr>
        <p:txBody>
          <a:bodyPr wrap="square" rtlCol="0">
            <a:spAutoFit/>
          </a:bodyPr>
          <a:lstStyle/>
          <a:p>
            <a:pPr algn="ctr"/>
            <a:r>
              <a:rPr lang="en-US" sz="3600" dirty="0">
                <a:ln w="0"/>
                <a:solidFill>
                  <a:schemeClr val="bg1"/>
                </a:solidFill>
              </a:rPr>
              <a:t>Thank you</a:t>
            </a:r>
          </a:p>
        </p:txBody>
      </p:sp>
    </p:spTree>
    <p:extLst>
      <p:ext uri="{BB962C8B-B14F-4D97-AF65-F5344CB8AC3E}">
        <p14:creationId xmlns:p14="http://schemas.microsoft.com/office/powerpoint/2010/main" val="375693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3202470" y="332816"/>
            <a:ext cx="5490956" cy="646331"/>
          </a:xfrm>
          <a:prstGeom prst="rect">
            <a:avLst/>
          </a:prstGeom>
          <a:noFill/>
        </p:spPr>
        <p:txBody>
          <a:bodyPr wrap="square" rtlCol="0">
            <a:spAutoFit/>
          </a:bodyPr>
          <a:lstStyle/>
          <a:p>
            <a:pPr algn="ctr"/>
            <a:r>
              <a:rPr lang="en-US" sz="3600" dirty="0">
                <a:ln w="0"/>
                <a:solidFill>
                  <a:schemeClr val="bg1"/>
                </a:solidFill>
              </a:rPr>
              <a:t>Knowledge Representation</a:t>
            </a:r>
          </a:p>
        </p:txBody>
      </p:sp>
      <p:sp>
        <p:nvSpPr>
          <p:cNvPr id="4" name="Rectangle 3">
            <a:extLst>
              <a:ext uri="{FF2B5EF4-FFF2-40B4-BE49-F238E27FC236}">
                <a16:creationId xmlns:a16="http://schemas.microsoft.com/office/drawing/2014/main" id="{B90E24EC-812D-4525-A931-F0C209C96274}"/>
              </a:ext>
            </a:extLst>
          </p:cNvPr>
          <p:cNvSpPr/>
          <p:nvPr/>
        </p:nvSpPr>
        <p:spPr>
          <a:xfrm>
            <a:off x="450573" y="1644781"/>
            <a:ext cx="10721010" cy="4401205"/>
          </a:xfrm>
          <a:prstGeom prst="rect">
            <a:avLst/>
          </a:prstGeom>
        </p:spPr>
        <p:txBody>
          <a:bodyPr wrap="square">
            <a:spAutoFit/>
          </a:bodyPr>
          <a:lstStyle/>
          <a:p>
            <a:pPr marL="457200" indent="-457200" algn="just">
              <a:spcAft>
                <a:spcPts val="1200"/>
              </a:spcAft>
              <a:buFont typeface="Arial" panose="020B0604020202020204" pitchFamily="34" charset="0"/>
              <a:buChar char="•"/>
              <a:defRPr/>
            </a:pPr>
            <a:r>
              <a:rPr lang="en-US" altLang="en-US" sz="2400" dirty="0"/>
              <a:t>Many of the knowledge resources available today are in an </a:t>
            </a:r>
            <a:r>
              <a:rPr lang="en-US" altLang="en-US" sz="2400" dirty="0">
                <a:solidFill>
                  <a:srgbClr val="FF0000"/>
                </a:solidFill>
              </a:rPr>
              <a:t>unstructured format</a:t>
            </a:r>
          </a:p>
          <a:p>
            <a:pPr marL="457200" indent="-457200" algn="just">
              <a:spcAft>
                <a:spcPts val="1200"/>
              </a:spcAft>
              <a:buFont typeface="Arial" panose="020B0604020202020204" pitchFamily="34" charset="0"/>
              <a:buChar char="•"/>
              <a:defRPr/>
            </a:pPr>
            <a:r>
              <a:rPr lang="en-US" altLang="en-US" sz="2400" dirty="0"/>
              <a:t>These are either in the form of </a:t>
            </a:r>
            <a:r>
              <a:rPr lang="en-US" altLang="en-US" sz="2400" dirty="0">
                <a:solidFill>
                  <a:srgbClr val="FF0000"/>
                </a:solidFill>
              </a:rPr>
              <a:t>written documents </a:t>
            </a:r>
            <a:r>
              <a:rPr lang="en-US" altLang="en-US" sz="2400" dirty="0"/>
              <a:t>or in the form of </a:t>
            </a:r>
            <a:r>
              <a:rPr lang="en-US" altLang="en-US" sz="2400" dirty="0">
                <a:solidFill>
                  <a:srgbClr val="FF0000"/>
                </a:solidFill>
              </a:rPr>
              <a:t>articles on websites</a:t>
            </a:r>
            <a:r>
              <a:rPr lang="en-US" altLang="en-US" sz="2400" dirty="0"/>
              <a:t> like Wikipedia.</a:t>
            </a:r>
          </a:p>
          <a:p>
            <a:pPr marL="457200" indent="-457200" algn="just">
              <a:spcAft>
                <a:spcPts val="1200"/>
              </a:spcAft>
              <a:buFont typeface="Arial" panose="020B0604020202020204" pitchFamily="34" charset="0"/>
              <a:buChar char="•"/>
              <a:defRPr/>
            </a:pPr>
            <a:r>
              <a:rPr lang="en-US" altLang="en-US" sz="2400" dirty="0"/>
              <a:t>Many tasks that need automation like many of the tasks in NLP would benefit from having this information in the form of structured data.</a:t>
            </a:r>
          </a:p>
          <a:p>
            <a:pPr marL="457200" indent="-457200" algn="just">
              <a:spcAft>
                <a:spcPts val="1200"/>
              </a:spcAft>
              <a:buFont typeface="Arial" panose="020B0604020202020204" pitchFamily="34" charset="0"/>
              <a:buChar char="•"/>
              <a:defRPr/>
            </a:pPr>
            <a:r>
              <a:rPr lang="en-US" altLang="en-US" sz="2400" dirty="0"/>
              <a:t>With the help of formalisms like </a:t>
            </a:r>
            <a:r>
              <a:rPr lang="en-US" altLang="en-US" sz="2400" dirty="0">
                <a:solidFill>
                  <a:srgbClr val="FF0000"/>
                </a:solidFill>
              </a:rPr>
              <a:t>event calculus </a:t>
            </a:r>
            <a:r>
              <a:rPr lang="en-US" altLang="en-US" sz="2400" dirty="0"/>
              <a:t>as mentioned in this thesis, ASP could prove to be a helpful paradigm for representing textual knowledge and reasoning with it.</a:t>
            </a:r>
          </a:p>
          <a:p>
            <a:pPr marL="457200" indent="-457200" algn="just">
              <a:spcAft>
                <a:spcPts val="1200"/>
              </a:spcAft>
              <a:buFont typeface="Arial" panose="020B0604020202020204" pitchFamily="34" charset="0"/>
              <a:buChar char="•"/>
              <a:defRPr/>
            </a:pPr>
            <a:r>
              <a:rPr lang="en-US" altLang="en-US" sz="2400" dirty="0"/>
              <a:t>Thus, in the rest of the presentation there has been an attempt to represent unstructured data into a generic but some what structured format.</a:t>
            </a:r>
          </a:p>
        </p:txBody>
      </p:sp>
    </p:spTree>
    <p:extLst>
      <p:ext uri="{BB962C8B-B14F-4D97-AF65-F5344CB8AC3E}">
        <p14:creationId xmlns:p14="http://schemas.microsoft.com/office/powerpoint/2010/main" val="196749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2198D3-9081-462D-89AA-2AE36F0B965E}"/>
              </a:ext>
            </a:extLst>
          </p:cNvPr>
          <p:cNvSpPr/>
          <p:nvPr/>
        </p:nvSpPr>
        <p:spPr>
          <a:xfrm>
            <a:off x="0" y="0"/>
            <a:ext cx="12192000" cy="13119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980B4EC-4697-4B4F-87E9-C0E68B2BB033}"/>
              </a:ext>
            </a:extLst>
          </p:cNvPr>
          <p:cNvSpPr txBox="1"/>
          <p:nvPr/>
        </p:nvSpPr>
        <p:spPr>
          <a:xfrm>
            <a:off x="4655654" y="332816"/>
            <a:ext cx="2880692" cy="646331"/>
          </a:xfrm>
          <a:prstGeom prst="rect">
            <a:avLst/>
          </a:prstGeom>
          <a:noFill/>
        </p:spPr>
        <p:txBody>
          <a:bodyPr wrap="square" rtlCol="0">
            <a:spAutoFit/>
          </a:bodyPr>
          <a:lstStyle/>
          <a:p>
            <a:pPr algn="ctr"/>
            <a:r>
              <a:rPr lang="en-US" sz="3600" dirty="0">
                <a:ln w="0"/>
                <a:solidFill>
                  <a:schemeClr val="bg1"/>
                </a:solidFill>
              </a:rPr>
              <a:t>Related Work</a:t>
            </a:r>
          </a:p>
        </p:txBody>
      </p:sp>
      <p:sp>
        <p:nvSpPr>
          <p:cNvPr id="2" name="Rectangle 1">
            <a:extLst>
              <a:ext uri="{FF2B5EF4-FFF2-40B4-BE49-F238E27FC236}">
                <a16:creationId xmlns:a16="http://schemas.microsoft.com/office/drawing/2014/main" id="{E7F2EB2A-CDB1-4832-B30A-A697B6E32A56}"/>
              </a:ext>
            </a:extLst>
          </p:cNvPr>
          <p:cNvSpPr/>
          <p:nvPr/>
        </p:nvSpPr>
        <p:spPr>
          <a:xfrm>
            <a:off x="728868" y="1644781"/>
            <a:ext cx="11039061" cy="4647426"/>
          </a:xfrm>
          <a:prstGeom prst="rect">
            <a:avLst/>
          </a:prstGeom>
        </p:spPr>
        <p:txBody>
          <a:bodyPr wrap="square">
            <a:spAutoFit/>
          </a:bodyPr>
          <a:lstStyle/>
          <a:p>
            <a:r>
              <a:rPr lang="en-US" sz="3200" i="1" dirty="0">
                <a:solidFill>
                  <a:srgbClr val="000000"/>
                </a:solidFill>
              </a:rPr>
              <a:t>Cyc (Cycorp)</a:t>
            </a:r>
            <a:endParaRPr lang="en-US" sz="2400" i="1" dirty="0">
              <a:solidFill>
                <a:srgbClr val="000000"/>
              </a:solidFill>
            </a:endParaRPr>
          </a:p>
          <a:p>
            <a:endParaRPr lang="en-US" dirty="0">
              <a:solidFill>
                <a:srgbClr val="000000"/>
              </a:solidFill>
            </a:endParaRPr>
          </a:p>
          <a:p>
            <a:pPr marL="342900" indent="-342900">
              <a:spcAft>
                <a:spcPts val="1200"/>
              </a:spcAft>
              <a:buFont typeface="Arial" panose="020B0604020202020204" pitchFamily="34" charset="0"/>
              <a:buChar char="•"/>
            </a:pPr>
            <a:r>
              <a:rPr lang="en-US" sz="2400" dirty="0">
                <a:solidFill>
                  <a:srgbClr val="000000"/>
                </a:solidFill>
              </a:rPr>
              <a:t>Cyc is one of the oldest artificial intelligence project, that tries to </a:t>
            </a:r>
            <a:r>
              <a:rPr lang="en-US" sz="2400" dirty="0">
                <a:solidFill>
                  <a:srgbClr val="FF0000"/>
                </a:solidFill>
              </a:rPr>
              <a:t>collect information </a:t>
            </a:r>
            <a:r>
              <a:rPr lang="en-US" sz="2400" dirty="0">
                <a:solidFill>
                  <a:srgbClr val="000000"/>
                </a:solidFill>
              </a:rPr>
              <a:t>about basic concepts and about how the world works. </a:t>
            </a:r>
          </a:p>
          <a:p>
            <a:pPr marL="342900" indent="-342900">
              <a:spcAft>
                <a:spcPts val="1200"/>
              </a:spcAft>
              <a:buFont typeface="Arial" panose="020B0604020202020204" pitchFamily="34" charset="0"/>
              <a:buChar char="•"/>
            </a:pPr>
            <a:r>
              <a:rPr lang="en-US" sz="2400" dirty="0">
                <a:solidFill>
                  <a:srgbClr val="000000"/>
                </a:solidFill>
              </a:rPr>
              <a:t>This knowledge is presented in the form of a vast knowledge base or ontology that consists of </a:t>
            </a:r>
            <a:r>
              <a:rPr lang="en-US" sz="2400" dirty="0">
                <a:solidFill>
                  <a:srgbClr val="FF0000"/>
                </a:solidFill>
              </a:rPr>
              <a:t>implicit knowledge </a:t>
            </a:r>
            <a:r>
              <a:rPr lang="en-US" sz="2400" dirty="0">
                <a:solidFill>
                  <a:srgbClr val="000000"/>
                </a:solidFill>
              </a:rPr>
              <a:t>and rules about the world that we as humans call common sense knowledge. </a:t>
            </a:r>
          </a:p>
          <a:p>
            <a:pPr marL="342900" indent="-342900">
              <a:spcAft>
                <a:spcPts val="1200"/>
              </a:spcAft>
              <a:buFont typeface="Arial" panose="020B0604020202020204" pitchFamily="34" charset="0"/>
              <a:buChar char="•"/>
            </a:pPr>
            <a:r>
              <a:rPr lang="en-US" sz="2400" dirty="0">
                <a:solidFill>
                  <a:srgbClr val="000000"/>
                </a:solidFill>
              </a:rPr>
              <a:t>Cyc's language </a:t>
            </a:r>
            <a:r>
              <a:rPr lang="en-US" sz="2400" dirty="0">
                <a:solidFill>
                  <a:srgbClr val="FF0000"/>
                </a:solidFill>
              </a:rPr>
              <a:t>CycL</a:t>
            </a:r>
            <a:r>
              <a:rPr lang="en-US" sz="2400" dirty="0">
                <a:solidFill>
                  <a:srgbClr val="000000"/>
                </a:solidFill>
              </a:rPr>
              <a:t> made it efficient to represent common sense knowledge in the project and decided how this knowledge is represented in the project. </a:t>
            </a:r>
          </a:p>
          <a:p>
            <a:pPr marL="342900" indent="-342900">
              <a:buFont typeface="Arial" panose="020B0604020202020204" pitchFamily="34" charset="0"/>
              <a:buChar char="•"/>
            </a:pPr>
            <a:r>
              <a:rPr lang="en-US" sz="2400" dirty="0">
                <a:solidFill>
                  <a:srgbClr val="000000"/>
                </a:solidFill>
              </a:rPr>
              <a:t>Cyc used </a:t>
            </a:r>
            <a:r>
              <a:rPr lang="en-US" sz="2400" dirty="0">
                <a:solidFill>
                  <a:srgbClr val="FF0000"/>
                </a:solidFill>
              </a:rPr>
              <a:t>a community-of-agents architecture </a:t>
            </a:r>
            <a:r>
              <a:rPr lang="en-US" sz="2400" dirty="0">
                <a:solidFill>
                  <a:srgbClr val="000000"/>
                </a:solidFill>
              </a:rPr>
              <a:t>where it employed various types of reasoning agents call </a:t>
            </a:r>
            <a:r>
              <a:rPr lang="en-US" sz="2400" dirty="0">
                <a:solidFill>
                  <a:srgbClr val="FF0000"/>
                </a:solidFill>
              </a:rPr>
              <a:t>heuristic modules </a:t>
            </a:r>
            <a:r>
              <a:rPr lang="en-US" sz="2400" dirty="0">
                <a:solidFill>
                  <a:srgbClr val="000000"/>
                </a:solidFill>
              </a:rPr>
              <a:t>to solve the inference problem.</a:t>
            </a:r>
          </a:p>
        </p:txBody>
      </p:sp>
    </p:spTree>
    <p:extLst>
      <p:ext uri="{BB962C8B-B14F-4D97-AF65-F5344CB8AC3E}">
        <p14:creationId xmlns:p14="http://schemas.microsoft.com/office/powerpoint/2010/main" val="3033471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1180</TotalTime>
  <Words>4780</Words>
  <Application>Microsoft Office PowerPoint</Application>
  <PresentationFormat>Widescreen</PresentationFormat>
  <Paragraphs>573</Paragraphs>
  <Slides>74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Dhruva Pendharkar</dc:creator>
  <cp:lastModifiedBy>Dhruva Pendharkar</cp:lastModifiedBy>
  <cp:revision>664</cp:revision>
  <dcterms:created xsi:type="dcterms:W3CDTF">2018-04-12T05:02:36Z</dcterms:created>
  <dcterms:modified xsi:type="dcterms:W3CDTF">2018-04-14T19:48:37Z</dcterms:modified>
</cp:coreProperties>
</file>