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6" r:id="rId6"/>
    <p:sldId id="259" r:id="rId7"/>
    <p:sldId id="261" r:id="rId8"/>
    <p:sldId id="262" r:id="rId9"/>
    <p:sldId id="263" r:id="rId10"/>
    <p:sldId id="267" r:id="rId11"/>
    <p:sldId id="264" r:id="rId12"/>
    <p:sldId id="279" r:id="rId13"/>
    <p:sldId id="278" r:id="rId14"/>
    <p:sldId id="280" r:id="rId15"/>
    <p:sldId id="281" r:id="rId16"/>
    <p:sldId id="282" r:id="rId17"/>
    <p:sldId id="273" r:id="rId18"/>
    <p:sldId id="274" r:id="rId19"/>
    <p:sldId id="275" r:id="rId20"/>
    <p:sldId id="276" r:id="rId21"/>
    <p:sldId id="277" r:id="rId22"/>
    <p:sldId id="269" r:id="rId23"/>
    <p:sldId id="270" r:id="rId24"/>
    <p:sldId id="271" r:id="rId25"/>
    <p:sldId id="272" r:id="rId26"/>
    <p:sldId id="283" r:id="rId27"/>
    <p:sldId id="284" r:id="rId28"/>
    <p:sldId id="285" r:id="rId29"/>
    <p:sldId id="286" r:id="rId30"/>
    <p:sldId id="287" r:id="rId31"/>
    <p:sldId id="288"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4986230" y="2519929"/>
            <a:ext cx="2219535"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1417982" y="1616977"/>
            <a:ext cx="9356035" cy="3046988"/>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a:p>
            <a:pPr algn="just"/>
            <a:endParaRPr lang="en-US" sz="2400" i="1" dirty="0"/>
          </a:p>
          <a:p>
            <a:pPr algn="just"/>
            <a:r>
              <a:rPr lang="en-US" sz="2400" i="1" dirty="0"/>
              <a:t>Q1. When did Tesla die?</a:t>
            </a:r>
          </a:p>
          <a:p>
            <a:pPr algn="just"/>
            <a:r>
              <a:rPr lang="en-US" sz="2400" i="1" dirty="0"/>
              <a:t>Q2. Who was Nikola Tesla?</a:t>
            </a:r>
          </a:p>
          <a:p>
            <a:pPr algn="just"/>
            <a:r>
              <a:rPr lang="en-US" sz="2400" i="1" dirty="0"/>
              <a:t>Q3. When was Nikola Tesla born?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Tree>
    <p:extLst>
      <p:ext uri="{BB962C8B-B14F-4D97-AF65-F5344CB8AC3E}">
        <p14:creationId xmlns:p14="http://schemas.microsoft.com/office/powerpoint/2010/main" val="143629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Q3. Where was Super Bowl 50 played?</a:t>
            </a:r>
          </a:p>
          <a:p>
            <a:r>
              <a:rPr lang="en-US" dirty="0"/>
              <a:t>Q4. What day was the game played on?</a:t>
            </a:r>
          </a:p>
          <a:p>
            <a:r>
              <a:rPr lang="en-US" dirty="0"/>
              <a:t>Q5. What is the NFL short for?</a:t>
            </a:r>
          </a:p>
          <a:p>
            <a:r>
              <a:rPr lang="en-US" dirty="0"/>
              <a:t>Q6. Who won Super Bowl 50?</a:t>
            </a:r>
          </a:p>
        </p:txBody>
      </p:sp>
    </p:spTree>
    <p:extLst>
      <p:ext uri="{BB962C8B-B14F-4D97-AF65-F5344CB8AC3E}">
        <p14:creationId xmlns:p14="http://schemas.microsoft.com/office/powerpoint/2010/main" val="739427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284920" y="1644781"/>
            <a:ext cx="11622157" cy="2246769"/>
          </a:xfrm>
          <a:prstGeom prst="rect">
            <a:avLst/>
          </a:prstGeom>
        </p:spPr>
        <p:txBody>
          <a:bodyPr wrap="square">
            <a:spAutoFit/>
          </a:bodyPr>
          <a:lstStyle/>
          <a:p>
            <a:pPr algn="just"/>
            <a:r>
              <a:rPr lang="en-US" sz="2000" i="1" dirty="0"/>
              <a:t>“The immune system is a system of many biological structures and processes within an organism that protects against disease. To function properly, an immune system must detect a wide variety of agents, known as pathogens, from viruses to parasitic worms, and distinguish them from the organism's own healthy tissue. In many species, the immune system can be classified into subsystems, such as the innate immune system versus the adaptive immune system, or humoral immunity versus cell-mediated immunity. In humans, the blood–brain barrier, blood–cerebrospinal fluid barrier, and similar fluid–brain barriers separate the peripheral immune system from the neuroimmune system which protects the brain.”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352095" y="332816"/>
            <a:ext cx="3487808" cy="646331"/>
          </a:xfrm>
          <a:prstGeom prst="rect">
            <a:avLst/>
          </a:prstGeom>
          <a:noFill/>
        </p:spPr>
        <p:txBody>
          <a:bodyPr wrap="square" rtlCol="0">
            <a:spAutoFit/>
          </a:bodyPr>
          <a:lstStyle/>
          <a:p>
            <a:pPr algn="ctr"/>
            <a:r>
              <a:rPr lang="en-US" sz="3600" dirty="0">
                <a:ln w="0"/>
                <a:solidFill>
                  <a:schemeClr val="bg1"/>
                </a:solidFill>
              </a:rPr>
              <a:t>Immune System</a:t>
            </a:r>
          </a:p>
        </p:txBody>
      </p:sp>
    </p:spTree>
    <p:extLst>
      <p:ext uri="{BB962C8B-B14F-4D97-AF65-F5344CB8AC3E}">
        <p14:creationId xmlns:p14="http://schemas.microsoft.com/office/powerpoint/2010/main" val="220247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6381" y="1644781"/>
            <a:ext cx="12099235" cy="2862322"/>
          </a:xfrm>
          <a:prstGeom prst="rect">
            <a:avLst/>
          </a:prstGeom>
        </p:spPr>
        <p:txBody>
          <a:bodyPr wrap="square">
            <a:spAutoFit/>
          </a:bodyPr>
          <a:lstStyle/>
          <a:p>
            <a:pPr algn="just"/>
            <a:r>
              <a:rPr lang="en-US" sz="2000" i="1" dirty="0"/>
              <a:t>“Ctenophora, commonly known as </a:t>
            </a:r>
            <a:r>
              <a:rPr lang="en-US" sz="2000" i="1" dirty="0" err="1"/>
              <a:t>comb_jellies</a:t>
            </a:r>
            <a:r>
              <a:rPr lang="en-US" sz="2000" i="1" dirty="0"/>
              <a:t>, is a phylum of animals that live in </a:t>
            </a:r>
            <a:r>
              <a:rPr lang="en-US" sz="2000" i="1" dirty="0" err="1"/>
              <a:t>marine_waters</a:t>
            </a:r>
            <a:r>
              <a:rPr lang="en-US" sz="2000" i="1" dirty="0"/>
              <a:t> worldwide. </a:t>
            </a:r>
            <a:r>
              <a:rPr lang="en-US" sz="2000" i="1" dirty="0" err="1"/>
              <a:t>Ctenophora's</a:t>
            </a:r>
            <a:r>
              <a:rPr lang="en-US" sz="2000" i="1" dirty="0"/>
              <a:t> most distinctive feature is the combs, groups of cilia, which the Ctenophora use for swimming. Ctenophora are the largest animals that swim by means of cilia. Adults of various species range from a few millimeters to 1.5 meters in size. Like cnidarians, </a:t>
            </a:r>
            <a:r>
              <a:rPr lang="en-US" sz="2000" i="1" dirty="0" err="1"/>
              <a:t>Ctenophora's</a:t>
            </a:r>
            <a:r>
              <a:rPr lang="en-US" sz="2000" i="1" dirty="0"/>
              <a:t> bodies consist of a </a:t>
            </a:r>
            <a:r>
              <a:rPr lang="en-US" sz="2000" i="1" dirty="0" err="1"/>
              <a:t>mass_of_jelly</a:t>
            </a:r>
            <a:r>
              <a:rPr lang="en-US" sz="2000" i="1" dirty="0"/>
              <a:t>, with one layer of cells on the outside and another lining the internal cavity. In ctenophores, the layers of </a:t>
            </a:r>
            <a:r>
              <a:rPr lang="en-US" sz="2000" i="1" dirty="0" err="1"/>
              <a:t>mass_of_jelly</a:t>
            </a:r>
            <a:r>
              <a:rPr lang="en-US" sz="2000" i="1" dirty="0"/>
              <a:t> are </a:t>
            </a:r>
            <a:r>
              <a:rPr lang="en-US" sz="2000" i="1" dirty="0" err="1"/>
              <a:t>two_cells_deep</a:t>
            </a:r>
            <a:r>
              <a:rPr lang="en-US" sz="2000" i="1" dirty="0"/>
              <a:t>, while the layers in cnidarians are only </a:t>
            </a:r>
            <a:r>
              <a:rPr lang="en-US" sz="2000" i="1" dirty="0" err="1"/>
              <a:t>one_cell_deep</a:t>
            </a:r>
            <a:r>
              <a:rPr lang="en-US" sz="2000" i="1" dirty="0"/>
              <a:t>. Some authors combined ctenophores and cnidarians in one phylum, </a:t>
            </a:r>
            <a:r>
              <a:rPr lang="en-US" sz="2000" i="1" dirty="0" err="1"/>
              <a:t>Coelenterata</a:t>
            </a:r>
            <a:r>
              <a:rPr lang="en-US" sz="2000" i="1" dirty="0"/>
              <a:t>, as both groups rely on water flow through the body cavity for both digestion and respiration. Increasing awareness of the differences persuaded more recent authors to classify ctenophores and cnidarians as separate phyla.”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882182" y="332816"/>
            <a:ext cx="2427634" cy="646331"/>
          </a:xfrm>
          <a:prstGeom prst="rect">
            <a:avLst/>
          </a:prstGeom>
          <a:noFill/>
        </p:spPr>
        <p:txBody>
          <a:bodyPr wrap="square" rtlCol="0">
            <a:spAutoFit/>
          </a:bodyPr>
          <a:lstStyle/>
          <a:p>
            <a:pPr algn="ctr"/>
            <a:r>
              <a:rPr lang="en-US" sz="3600" dirty="0">
                <a:ln w="0"/>
                <a:solidFill>
                  <a:schemeClr val="bg1"/>
                </a:solidFill>
              </a:rPr>
              <a:t>Ctenophora</a:t>
            </a:r>
          </a:p>
        </p:txBody>
      </p:sp>
    </p:spTree>
    <p:extLst>
      <p:ext uri="{BB962C8B-B14F-4D97-AF65-F5344CB8AC3E}">
        <p14:creationId xmlns:p14="http://schemas.microsoft.com/office/powerpoint/2010/main" val="742643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Demo</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marL="342900" indent="-342900">
              <a:lnSpc>
                <a:spcPct val="150000"/>
              </a:lnSpc>
              <a:buAutoNum type="arabicPeriod"/>
            </a:pPr>
            <a:endParaRPr lang="en-US" sz="2800" dirty="0"/>
          </a:p>
          <a:p>
            <a:pPr marL="342900" indent="-342900">
              <a:lnSpc>
                <a:spcPct val="150000"/>
              </a:lnSpc>
              <a:buAutoNum type="arabicPeriod"/>
            </a:pPr>
            <a:endParaRPr lang="en-US" sz="2800" dirty="0"/>
          </a:p>
          <a:p>
            <a:pPr>
              <a:lnSpc>
                <a:spcPct val="150000"/>
              </a:lnSpc>
            </a:pPr>
            <a:r>
              <a:rPr lang="en-US" sz="2800" dirty="0"/>
              <a:t>7. Knowledge Representation</a:t>
            </a:r>
          </a:p>
          <a:p>
            <a:pPr>
              <a:lnSpc>
                <a:spcPct val="150000"/>
              </a:lnSpc>
            </a:pPr>
            <a:r>
              <a:rPr lang="en-US" sz="2800" dirty="0"/>
              <a:t>8. Other Knowledge Sources</a:t>
            </a:r>
          </a:p>
          <a:p>
            <a:pPr>
              <a:lnSpc>
                <a:spcPct val="150000"/>
              </a:lnSpc>
            </a:pPr>
            <a:r>
              <a:rPr lang="en-US" sz="2800" dirty="0"/>
              <a:t>9. Query Generation</a:t>
            </a:r>
          </a:p>
          <a:p>
            <a:pPr>
              <a:lnSpc>
                <a:spcPct val="150000"/>
              </a:lnSpc>
            </a:pPr>
            <a:r>
              <a:rPr lang="en-US" sz="2800" dirty="0"/>
              <a:t>10. Applications in Question Answering</a:t>
            </a:r>
          </a:p>
          <a:p>
            <a:pPr>
              <a:lnSpc>
                <a:spcPct val="150000"/>
              </a:lnSpc>
            </a:pPr>
            <a:r>
              <a:rPr lang="en-US" sz="2800" dirty="0"/>
              <a:t>11. Future Work</a:t>
            </a:r>
          </a:p>
          <a:p>
            <a:pPr>
              <a:lnSpc>
                <a:spcPct val="150000"/>
              </a:lnSpc>
            </a:pPr>
            <a:r>
              <a:rPr lang="en-US" sz="2800" dirty="0"/>
              <a:t>12. Conclusion</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446550"/>
          </a:xfrm>
          <a:prstGeom prst="rect">
            <a:avLst/>
          </a:prstGeom>
          <a:noFill/>
        </p:spPr>
        <p:txBody>
          <a:bodyPr wrap="square" rtlCol="0">
            <a:spAutoFit/>
          </a:bodyPr>
          <a:lstStyle/>
          <a:p>
            <a:r>
              <a:rPr lang="en-US" sz="2400" i="1" dirty="0"/>
              <a:t>Stanford Dependency Parser</a:t>
            </a:r>
          </a:p>
          <a:p>
            <a:pPr marL="285750" indent="-285750" algn="just">
              <a:spcBef>
                <a:spcPts val="1200"/>
              </a:spcBef>
              <a:buFontTx/>
              <a:buChar char="-"/>
            </a:pPr>
            <a:r>
              <a:rPr lang="en-US"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107215"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717941"/>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i="1" dirty="0"/>
              <a:t>root(ROOT-0, gave-2) </a:t>
            </a:r>
          </a:p>
          <a:p>
            <a:pPr algn="just">
              <a:spcBef>
                <a:spcPts val="1200"/>
              </a:spcBef>
              <a:spcAft>
                <a:spcPts val="800"/>
              </a:spcAft>
            </a:pPr>
            <a:r>
              <a:rPr lang="en-US" i="1" dirty="0"/>
              <a:t>nsubj(gave-2, John-1) </a:t>
            </a:r>
          </a:p>
          <a:p>
            <a:pPr algn="just">
              <a:spcBef>
                <a:spcPts val="1200"/>
              </a:spcBef>
              <a:spcAft>
                <a:spcPts val="800"/>
              </a:spcAft>
            </a:pPr>
            <a:r>
              <a:rPr lang="en-US" i="1" dirty="0"/>
              <a:t>dobj(gave-2, book-5) </a:t>
            </a:r>
          </a:p>
          <a:p>
            <a:pPr algn="just">
              <a:spcBef>
                <a:spcPts val="1200"/>
              </a:spcBef>
              <a:spcAft>
                <a:spcPts val="800"/>
              </a:spcAft>
            </a:pPr>
            <a:r>
              <a:rPr lang="en-US" i="1" dirty="0" err="1"/>
              <a:t>iobj</a:t>
            </a:r>
            <a:r>
              <a:rPr lang="en-US" i="1" dirty="0"/>
              <a:t> (gave-2, Mary-3)</a:t>
            </a:r>
          </a:p>
          <a:p>
            <a:pPr algn="just">
              <a:spcBef>
                <a:spcPts val="1200"/>
              </a:spcBef>
              <a:spcAft>
                <a:spcPts val="800"/>
              </a:spcAft>
            </a:pPr>
            <a:r>
              <a:rPr lang="en-US" i="1" dirty="0"/>
              <a:t>det(book-5, the-4)</a:t>
            </a:r>
          </a:p>
          <a:p>
            <a:pPr algn="just">
              <a:spcBef>
                <a:spcPts val="1200"/>
              </a:spcBef>
              <a:spcAft>
                <a:spcPts val="800"/>
              </a:spcAft>
            </a:pPr>
            <a:r>
              <a:rPr lang="en-US" i="1" dirty="0" err="1"/>
              <a:t>punct</a:t>
            </a:r>
            <a:r>
              <a:rPr lang="en-US" i="1" dirty="0"/>
              <a:t>(gave-4, .-6)</a:t>
            </a:r>
          </a:p>
        </p:txBody>
      </p:sp>
    </p:spTree>
    <p:extLst>
      <p:ext uri="{BB962C8B-B14F-4D97-AF65-F5344CB8AC3E}">
        <p14:creationId xmlns:p14="http://schemas.microsoft.com/office/powerpoint/2010/main" val="1994691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2862322"/>
          </a:xfrm>
          <a:prstGeom prst="rect">
            <a:avLst/>
          </a:prstGeom>
          <a:noFill/>
        </p:spPr>
        <p:txBody>
          <a:bodyPr wrap="square" rtlCol="0">
            <a:spAutoFit/>
          </a:bodyPr>
          <a:lstStyle/>
          <a:p>
            <a:r>
              <a:rPr lang="en-US" sz="2400" i="1" dirty="0"/>
              <a:t>Parts of Speech Tagger</a:t>
            </a:r>
          </a:p>
          <a:p>
            <a:pPr marL="285750" indent="-285750" algn="just">
              <a:spcBef>
                <a:spcPts val="1200"/>
              </a:spcBef>
              <a:buFontTx/>
              <a:buChar char="-"/>
            </a:pPr>
            <a:r>
              <a:rPr lang="en-US" dirty="0"/>
              <a:t>A Parts of Speech Tagger is responsible for assigning parts of speech to words in a sentence. </a:t>
            </a:r>
          </a:p>
          <a:p>
            <a:pPr marL="285750" indent="-285750" algn="just">
              <a:spcBef>
                <a:spcPts val="1200"/>
              </a:spcBef>
              <a:buFontTx/>
              <a:buChar char="-"/>
            </a:pPr>
            <a:r>
              <a:rPr lang="en-US" dirty="0"/>
              <a:t>The English language has eight parts of speech: noun, verb, pronoun, preposition, adverb, conjunction, particle, and article. </a:t>
            </a:r>
          </a:p>
          <a:p>
            <a:pPr marL="285750" indent="-285750" algn="just">
              <a:spcBef>
                <a:spcPts val="1200"/>
              </a:spcBef>
              <a:buFontTx/>
              <a:buChar char="-"/>
            </a:pPr>
            <a:r>
              <a:rPr lang="en-US"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107215"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3386086" cy="2585323"/>
          </a:xfrm>
          <a:prstGeom prst="rect">
            <a:avLst/>
          </a:prstGeom>
          <a:noFill/>
        </p:spPr>
        <p:txBody>
          <a:bodyPr wrap="square" rtlCol="0">
            <a:spAutoFit/>
          </a:bodyPr>
          <a:lstStyle/>
          <a:p>
            <a:r>
              <a:rPr lang="en-US" sz="2400" i="1" dirty="0"/>
              <a:t>Penn Treebank Tag Set</a:t>
            </a:r>
          </a:p>
          <a:p>
            <a:pPr>
              <a:spcBef>
                <a:spcPts val="1200"/>
              </a:spcBef>
            </a:pPr>
            <a:r>
              <a:rPr lang="en-US" sz="2000" dirty="0"/>
              <a:t>NNP </a:t>
            </a:r>
            <a:r>
              <a:rPr lang="en-US" sz="2000" dirty="0">
                <a:sym typeface="Wingdings" panose="05000000000000000000" pitchFamily="2" charset="2"/>
              </a:rPr>
              <a:t>: Proper Noun, Singular</a:t>
            </a:r>
          </a:p>
          <a:p>
            <a:pPr lvl="0"/>
            <a:r>
              <a:rPr lang="en-US" sz="2000" dirty="0">
                <a:solidFill>
                  <a:prstClr val="black"/>
                </a:solidFill>
              </a:rPr>
              <a:t>VBD </a:t>
            </a:r>
            <a:r>
              <a:rPr lang="en-US" sz="2000" dirty="0">
                <a:solidFill>
                  <a:prstClr val="black"/>
                </a:solidFill>
                <a:sym typeface="Wingdings" panose="05000000000000000000" pitchFamily="2" charset="2"/>
              </a:rPr>
              <a:t>: Verb, Past tense</a:t>
            </a:r>
          </a:p>
          <a:p>
            <a:pPr lvl="0"/>
            <a:r>
              <a:rPr lang="en-US" sz="2000" dirty="0">
                <a:solidFill>
                  <a:prstClr val="black"/>
                </a:solidFill>
              </a:rPr>
              <a:t>DT    </a:t>
            </a:r>
            <a:r>
              <a:rPr lang="en-US" sz="2000" dirty="0">
                <a:solidFill>
                  <a:prstClr val="black"/>
                </a:solidFill>
                <a:sym typeface="Wingdings" panose="05000000000000000000" pitchFamily="2" charset="2"/>
              </a:rPr>
              <a:t>: Determiner</a:t>
            </a:r>
          </a:p>
          <a:p>
            <a:pPr lvl="0"/>
            <a:r>
              <a:rPr lang="en-US" sz="2000" dirty="0">
                <a:solidFill>
                  <a:prstClr val="black"/>
                </a:solidFill>
              </a:rPr>
              <a:t>NN   </a:t>
            </a:r>
            <a:r>
              <a:rPr lang="en-US" sz="2000" dirty="0">
                <a:solidFill>
                  <a:prstClr val="black"/>
                </a:solidFill>
                <a:sym typeface="Wingdings" panose="05000000000000000000" pitchFamily="2" charset="2"/>
              </a:rPr>
              <a:t>: Noun, Singular or Mass</a:t>
            </a:r>
          </a:p>
          <a:p>
            <a:pPr lvl="0"/>
            <a:endParaRPr lang="en-US" sz="2400" dirty="0">
              <a:sym typeface="Wingdings" panose="05000000000000000000" pitchFamily="2" charset="2"/>
            </a:endParaRPr>
          </a:p>
          <a:p>
            <a:endParaRPr lang="en-US" sz="2400" dirty="0"/>
          </a:p>
        </p:txBody>
      </p:sp>
    </p:spTree>
    <p:extLst>
      <p:ext uri="{BB962C8B-B14F-4D97-AF65-F5344CB8AC3E}">
        <p14:creationId xmlns:p14="http://schemas.microsoft.com/office/powerpoint/2010/main" val="885384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6010016" cy="2154436"/>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dirty="0"/>
              <a:t>A Named Entity Recognizer is a module used to label a sequence of words in a sentence with predefined tags of Named Entities</a:t>
            </a:r>
          </a:p>
          <a:p>
            <a:pPr marL="285750" indent="-285750" algn="just">
              <a:spcBef>
                <a:spcPts val="1200"/>
              </a:spcBef>
              <a:buFontTx/>
              <a:buChar char="-"/>
            </a:pPr>
            <a:r>
              <a:rPr lang="en-US"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269007"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dirty="0">
                <a:ea typeface="Calibri" panose="020F0502020204030204" pitchFamily="34" charset="0"/>
              </a:rPr>
              <a:t>“John, who works at UTD, lives in Dallas.”.</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2306509"/>
            <a:ext cx="5261113" cy="2031325"/>
          </a:xfrm>
          <a:prstGeom prst="rect">
            <a:avLst/>
          </a:prstGeom>
        </p:spPr>
        <p:txBody>
          <a:bodyPr wrap="square">
            <a:spAutoFit/>
          </a:bodyPr>
          <a:lstStyle/>
          <a:p>
            <a:pPr marL="285750" indent="-285750">
              <a:spcBef>
                <a:spcPts val="1200"/>
              </a:spcBef>
              <a:buFontTx/>
              <a:buChar char="-"/>
            </a:pPr>
            <a:r>
              <a:rPr lang="en-US" dirty="0"/>
              <a:t>The various training models for the Stanford Named Entity Tagger are given as follows:</a:t>
            </a:r>
          </a:p>
          <a:p>
            <a:pPr lvl="0"/>
            <a:r>
              <a:rPr lang="en-US" dirty="0"/>
              <a:t>	3 class: </a:t>
            </a:r>
            <a:r>
              <a:rPr lang="en-US" i="1" dirty="0"/>
              <a:t>LOCATION</a:t>
            </a:r>
            <a:r>
              <a:rPr lang="en-US" dirty="0"/>
              <a:t>, </a:t>
            </a:r>
            <a:r>
              <a:rPr lang="en-US" i="1" dirty="0"/>
              <a:t>PERSON</a:t>
            </a:r>
            <a:r>
              <a:rPr lang="en-US" dirty="0"/>
              <a:t>, </a:t>
            </a:r>
            <a:r>
              <a:rPr lang="en-US" i="1" dirty="0"/>
              <a:t>ORGANIZATION</a:t>
            </a:r>
            <a:endParaRPr lang="en-US" dirty="0"/>
          </a:p>
          <a:p>
            <a:pPr lvl="0"/>
            <a:r>
              <a:rPr lang="en-US" dirty="0"/>
              <a:t>	4 class: </a:t>
            </a:r>
            <a:r>
              <a:rPr lang="en-US" i="1" dirty="0"/>
              <a:t>LOCATION</a:t>
            </a:r>
            <a:r>
              <a:rPr lang="en-US" dirty="0"/>
              <a:t>, </a:t>
            </a:r>
            <a:r>
              <a:rPr lang="en-US" i="1" dirty="0"/>
              <a:t>PERSON</a:t>
            </a:r>
            <a:r>
              <a:rPr lang="en-US" dirty="0"/>
              <a:t>, </a:t>
            </a:r>
            <a:r>
              <a:rPr lang="en-US" i="1" dirty="0"/>
              <a:t>ORGANIZATION, 	MISC</a:t>
            </a:r>
            <a:endParaRPr lang="en-US" dirty="0"/>
          </a:p>
          <a:p>
            <a:r>
              <a:rPr lang="en-US" dirty="0"/>
              <a:t>	7 class: </a:t>
            </a:r>
            <a:r>
              <a:rPr lang="en-US" i="1" dirty="0"/>
              <a:t>LOCATION</a:t>
            </a:r>
            <a:r>
              <a:rPr lang="en-US" dirty="0"/>
              <a:t>, </a:t>
            </a:r>
            <a:r>
              <a:rPr lang="en-US" i="1" dirty="0"/>
              <a:t>PERSON</a:t>
            </a:r>
            <a:r>
              <a:rPr lang="en-US" dirty="0"/>
              <a:t>, </a:t>
            </a:r>
            <a:r>
              <a:rPr lang="en-US" i="1" dirty="0"/>
              <a:t>ORGANIZATION, 	MONEY, PERCENT, DATE, TIME</a:t>
            </a:r>
            <a:endParaRPr lang="en-US" dirty="0"/>
          </a:p>
        </p:txBody>
      </p:sp>
    </p:spTree>
    <p:extLst>
      <p:ext uri="{BB962C8B-B14F-4D97-AF65-F5344CB8AC3E}">
        <p14:creationId xmlns:p14="http://schemas.microsoft.com/office/powerpoint/2010/main" val="3840887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883425" y="3436777"/>
            <a:ext cx="2186609" cy="461665"/>
          </a:xfrm>
          <a:prstGeom prst="rect">
            <a:avLst/>
          </a:prstGeom>
          <a:noFill/>
        </p:spPr>
        <p:txBody>
          <a:bodyPr wrap="square" rtlCol="0">
            <a:spAutoFit/>
          </a:bodyPr>
          <a:lstStyle/>
          <a:p>
            <a:r>
              <a:rPr lang="en-US" sz="2400" dirty="0"/>
              <a:t>Why this topic?</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i="1"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1343" y="332816"/>
            <a:ext cx="2289314" cy="646331"/>
          </a:xfrm>
          <a:prstGeom prst="rect">
            <a:avLst/>
          </a:prstGeom>
          <a:noFill/>
        </p:spPr>
        <p:txBody>
          <a:bodyPr wrap="square" rtlCol="0">
            <a:spAutoFit/>
          </a:bodyPr>
          <a:lstStyle/>
          <a:p>
            <a:pPr algn="ctr"/>
            <a:r>
              <a:rPr lang="en-US" sz="3600" dirty="0">
                <a:ln w="0"/>
                <a:solidFill>
                  <a:schemeClr val="bg1"/>
                </a:solidFill>
              </a:rPr>
              <a:t>Motivation</a:t>
            </a:r>
          </a:p>
        </p:txBody>
      </p:sp>
    </p:spTree>
    <p:extLst>
      <p:ext uri="{BB962C8B-B14F-4D97-AF65-F5344CB8AC3E}">
        <p14:creationId xmlns:p14="http://schemas.microsoft.com/office/powerpoint/2010/main" val="418257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200329"/>
          </a:xfrm>
          <a:prstGeom prst="rect">
            <a:avLst/>
          </a:prstGeom>
          <a:noFill/>
        </p:spPr>
        <p:txBody>
          <a:bodyPr wrap="square" rtlCol="0">
            <a:spAutoFit/>
          </a:bodyPr>
          <a:lstStyle/>
          <a:p>
            <a:r>
              <a:rPr lang="en-US" b="1" i="1" dirty="0"/>
              <a:t>Text Preprocessing Module</a:t>
            </a:r>
          </a:p>
          <a:p>
            <a:pPr marL="285750" indent="-285750">
              <a:buFontTx/>
              <a:buChar char="-"/>
            </a:pPr>
            <a:r>
              <a:rPr lang="en-US" dirty="0"/>
              <a:t>Handles compound nouns</a:t>
            </a:r>
          </a:p>
          <a:p>
            <a:pPr marL="285750" indent="-285750">
              <a:buFontTx/>
              <a:buChar char="-"/>
            </a:pPr>
            <a:r>
              <a:rPr lang="en-US" dirty="0"/>
              <a:t>Assumes co-reference resolution.</a:t>
            </a:r>
          </a:p>
          <a:p>
            <a:pPr marL="285750" indent="-285750">
              <a:buFontTx/>
              <a:buChar char="-"/>
            </a:pPr>
            <a:r>
              <a:rPr lang="en-US"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200329"/>
          </a:xfrm>
          <a:prstGeom prst="rect">
            <a:avLst/>
          </a:prstGeom>
          <a:noFill/>
        </p:spPr>
        <p:txBody>
          <a:bodyPr wrap="square" rtlCol="0">
            <a:spAutoFit/>
          </a:bodyPr>
          <a:lstStyle/>
          <a:p>
            <a:r>
              <a:rPr lang="en-US" b="1" i="1" dirty="0"/>
              <a:t>Stanford Core NLP Tools</a:t>
            </a:r>
          </a:p>
          <a:p>
            <a:pPr marL="285750" indent="-285750">
              <a:buFontTx/>
              <a:buChar char="-"/>
            </a:pPr>
            <a:r>
              <a:rPr lang="en-US" dirty="0"/>
              <a:t>Analyze and understand text</a:t>
            </a:r>
          </a:p>
          <a:p>
            <a:pPr marL="285750" indent="-285750">
              <a:buFontTx/>
              <a:buChar char="-"/>
            </a:pPr>
            <a:r>
              <a:rPr lang="en-US" dirty="0"/>
              <a:t>Pipelining of sub-tools</a:t>
            </a:r>
          </a:p>
          <a:p>
            <a:pPr marL="285750" indent="-285750">
              <a:buFontTx/>
              <a:buChar char="-"/>
            </a:pPr>
            <a:r>
              <a:rPr lang="en-US"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200329"/>
          </a:xfrm>
          <a:prstGeom prst="rect">
            <a:avLst/>
          </a:prstGeom>
          <a:noFill/>
        </p:spPr>
        <p:txBody>
          <a:bodyPr wrap="square" rtlCol="0">
            <a:spAutoFit/>
          </a:bodyPr>
          <a:lstStyle/>
          <a:p>
            <a:r>
              <a:rPr lang="en-US" b="1" i="1" dirty="0"/>
              <a:t>WordNet API</a:t>
            </a:r>
          </a:p>
          <a:p>
            <a:pPr marL="285750" indent="-285750">
              <a:buFontTx/>
              <a:buChar char="-"/>
            </a:pPr>
            <a:r>
              <a:rPr lang="en-US" dirty="0"/>
              <a:t>Lexical DB for English</a:t>
            </a:r>
          </a:p>
          <a:p>
            <a:pPr marL="285750" indent="-285750">
              <a:buFontTx/>
              <a:buChar char="-"/>
            </a:pPr>
            <a:r>
              <a:rPr lang="en-US" dirty="0"/>
              <a:t>Extracts semantic relations</a:t>
            </a:r>
          </a:p>
          <a:p>
            <a:pPr marL="285750" indent="-285750">
              <a:buFontTx/>
              <a:buChar char="-"/>
            </a:pPr>
            <a:r>
              <a:rPr lang="en-US"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200329"/>
          </a:xfrm>
          <a:prstGeom prst="rect">
            <a:avLst/>
          </a:prstGeom>
          <a:noFill/>
        </p:spPr>
        <p:txBody>
          <a:bodyPr wrap="square" rtlCol="0">
            <a:spAutoFit/>
          </a:bodyPr>
          <a:lstStyle/>
          <a:p>
            <a:r>
              <a:rPr lang="en-US" b="1" i="1" dirty="0"/>
              <a:t>Knowledge Extraction from text</a:t>
            </a:r>
          </a:p>
          <a:p>
            <a:pPr marL="285750" indent="-285750">
              <a:buFontTx/>
              <a:buChar char="-"/>
            </a:pPr>
            <a:r>
              <a:rPr lang="en-US" dirty="0"/>
              <a:t>Generates facts and rules</a:t>
            </a:r>
          </a:p>
          <a:p>
            <a:pPr marL="285750" indent="-285750">
              <a:buFontTx/>
              <a:buChar char="-"/>
            </a:pPr>
            <a:r>
              <a:rPr lang="en-US" dirty="0"/>
              <a:t>Works on preprocessed text</a:t>
            </a:r>
          </a:p>
          <a:p>
            <a:pPr marL="285750" indent="-285750">
              <a:buFontTx/>
              <a:buChar char="-"/>
            </a:pPr>
            <a:r>
              <a:rPr lang="en-US"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200329"/>
          </a:xfrm>
          <a:prstGeom prst="rect">
            <a:avLst/>
          </a:prstGeom>
          <a:noFill/>
        </p:spPr>
        <p:txBody>
          <a:bodyPr wrap="square" rtlCol="0">
            <a:spAutoFit/>
          </a:bodyPr>
          <a:lstStyle/>
          <a:p>
            <a:r>
              <a:rPr lang="en-US" b="1" i="1" dirty="0"/>
              <a:t>WordNet Ontology Generator</a:t>
            </a:r>
          </a:p>
          <a:p>
            <a:pPr marL="285750" indent="-285750">
              <a:buFontTx/>
              <a:buChar char="-"/>
            </a:pPr>
            <a:r>
              <a:rPr lang="en-US" dirty="0"/>
              <a:t>Hypernym Rules</a:t>
            </a:r>
          </a:p>
          <a:p>
            <a:pPr marL="285750" indent="-285750">
              <a:buFontTx/>
              <a:buChar char="-"/>
            </a:pPr>
            <a:r>
              <a:rPr lang="en-US" dirty="0"/>
              <a:t>Disambiguation Rules</a:t>
            </a:r>
          </a:p>
          <a:p>
            <a:pPr marL="285750" indent="-285750">
              <a:buFontTx/>
              <a:buChar char="-"/>
            </a:pPr>
            <a:r>
              <a:rPr lang="en-US"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923330"/>
          </a:xfrm>
          <a:prstGeom prst="rect">
            <a:avLst/>
          </a:prstGeom>
          <a:noFill/>
        </p:spPr>
        <p:txBody>
          <a:bodyPr wrap="square" rtlCol="0">
            <a:spAutoFit/>
          </a:bodyPr>
          <a:lstStyle/>
          <a:p>
            <a:r>
              <a:rPr lang="en-US" b="1" i="1" dirty="0"/>
              <a:t>Default Knowledge Base</a:t>
            </a:r>
          </a:p>
          <a:p>
            <a:pPr marL="285750" indent="-285750">
              <a:buFontTx/>
              <a:buChar char="-"/>
            </a:pPr>
            <a:r>
              <a:rPr lang="en-US" dirty="0"/>
              <a:t>Hand generated rules</a:t>
            </a:r>
          </a:p>
          <a:p>
            <a:pPr marL="285750" indent="-285750">
              <a:buFontTx/>
              <a:buChar char="-"/>
            </a:pPr>
            <a:r>
              <a:rPr lang="en-US"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477328"/>
          </a:xfrm>
          <a:prstGeom prst="rect">
            <a:avLst/>
          </a:prstGeom>
          <a:noFill/>
        </p:spPr>
        <p:txBody>
          <a:bodyPr wrap="square" rtlCol="0">
            <a:spAutoFit/>
          </a:bodyPr>
          <a:lstStyle/>
          <a:p>
            <a:r>
              <a:rPr lang="en-US" b="1" i="1" dirty="0"/>
              <a:t>Question Understanding</a:t>
            </a:r>
          </a:p>
          <a:p>
            <a:pPr marL="285750" indent="-285750">
              <a:buFontTx/>
              <a:buChar char="-"/>
            </a:pPr>
            <a:r>
              <a:rPr lang="en-US" dirty="0"/>
              <a:t>Extracts information from natural language question</a:t>
            </a:r>
          </a:p>
          <a:p>
            <a:pPr marL="285750" indent="-285750">
              <a:buFontTx/>
              <a:buChar char="-"/>
            </a:pPr>
            <a:r>
              <a:rPr lang="en-US" dirty="0"/>
              <a:t>Understands question type </a:t>
            </a:r>
          </a:p>
          <a:p>
            <a:pPr marL="285750" indent="-285750">
              <a:buFontTx/>
              <a:buChar char="-"/>
            </a:pPr>
            <a:r>
              <a:rPr lang="en-US"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031325"/>
          </a:xfrm>
          <a:prstGeom prst="rect">
            <a:avLst/>
          </a:prstGeom>
          <a:noFill/>
        </p:spPr>
        <p:txBody>
          <a:bodyPr wrap="square" rtlCol="0">
            <a:spAutoFit/>
          </a:bodyPr>
          <a:lstStyle/>
          <a:p>
            <a:r>
              <a:rPr lang="en-US" b="1" i="1" dirty="0"/>
              <a:t>Query Generation</a:t>
            </a:r>
          </a:p>
          <a:p>
            <a:pPr marL="285750" indent="-285750">
              <a:buFontTx/>
              <a:buChar char="-"/>
            </a:pPr>
            <a:r>
              <a:rPr lang="en-US" dirty="0"/>
              <a:t>Uses information from previous module</a:t>
            </a:r>
          </a:p>
          <a:p>
            <a:pPr marL="285750" indent="-285750">
              <a:buFontTx/>
              <a:buChar char="-"/>
            </a:pPr>
            <a:r>
              <a:rPr lang="en-US" dirty="0"/>
              <a:t>Generates a set of queries representing the input question</a:t>
            </a:r>
          </a:p>
          <a:p>
            <a:pPr marL="285750" indent="-285750">
              <a:buFontTx/>
              <a:buChar char="-"/>
            </a:pPr>
            <a:r>
              <a:rPr lang="en-US"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2342</Words>
  <Application>Microsoft Office PowerPoint</Application>
  <PresentationFormat>Widescreen</PresentationFormat>
  <Paragraphs>271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297</cp:revision>
  <dcterms:created xsi:type="dcterms:W3CDTF">2018-04-12T05:02:36Z</dcterms:created>
  <dcterms:modified xsi:type="dcterms:W3CDTF">2018-04-13T07:18:35Z</dcterms:modified>
</cp:coreProperties>
</file>