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77" r:id="rId3"/>
    <p:sldId id="256" r:id="rId4"/>
    <p:sldId id="257" r:id="rId5"/>
    <p:sldId id="258" r:id="rId6"/>
    <p:sldId id="259" r:id="rId7"/>
    <p:sldId id="262" r:id="rId8"/>
    <p:sldId id="261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61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CFEC5-C545-42FC-9173-6E8CDFC9AF50}" type="datetimeFigureOut">
              <a:rPr lang="en-US" smtClean="0"/>
              <a:t>11/22/2019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95667-3362-43B4-995E-6455E5BC8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9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C22-114A-4B6E-BA6A-057111E23B90}" type="datetime1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C0AA-850A-4966-9B25-38E8FC4210F8}" type="datetime1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992-D101-4CEB-BDD9-F86410D75DED}" type="datetime1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2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A33-1628-4ACC-BACA-CCB2445FADE8}" type="datetime1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929-3BCC-43E2-8FF2-C6E63DC6D14B}" type="datetime1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0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5813-A464-467B-B569-93338574BB38}" type="datetime1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1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10D-B0B9-4B21-B2FE-D8B777ACA001}" type="datetime1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2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E675-AEF2-4D52-8BF7-743E0BB49C8A}" type="datetime1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6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652-7AB9-40AB-B6FC-B007C69A4B80}" type="datetime1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3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E8B-450D-4D8B-8DE2-306B1068B030}" type="datetime1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253-22D0-487C-A56B-1A16926A7003}" type="datetime1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30FD-063C-4B53-916D-E30E3CF065F7}" type="datetime1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4404-78AE-479B-9CEF-35DF440BCD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 /><Relationship Id="rId2" Type="http://schemas.openxmlformats.org/officeDocument/2006/relationships/image" Target="../media/image15.gif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 /><Relationship Id="rId2" Type="http://schemas.openxmlformats.org/officeDocument/2006/relationships/image" Target="../media/image17.gif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 /><Relationship Id="rId2" Type="http://schemas.openxmlformats.org/officeDocument/2006/relationships/image" Target="../media/image19.gif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 /><Relationship Id="rId7" Type="http://schemas.openxmlformats.org/officeDocument/2006/relationships/image" Target="../media/image26.gif" /><Relationship Id="rId2" Type="http://schemas.openxmlformats.org/officeDocument/2006/relationships/image" Target="../media/image21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5.gif" /><Relationship Id="rId5" Type="http://schemas.openxmlformats.org/officeDocument/2006/relationships/image" Target="../media/image24.gif" /><Relationship Id="rId4" Type="http://schemas.openxmlformats.org/officeDocument/2006/relationships/image" Target="../media/image23.gi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 /><Relationship Id="rId2" Type="http://schemas.openxmlformats.org/officeDocument/2006/relationships/image" Target="../media/image13.gif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096555" y="2886567"/>
            <a:ext cx="365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Spectral Problems</a:t>
            </a:r>
          </a:p>
        </p:txBody>
      </p:sp>
    </p:spTree>
    <p:extLst>
      <p:ext uri="{BB962C8B-B14F-4D97-AF65-F5344CB8AC3E}">
        <p14:creationId xmlns:p14="http://schemas.microsoft.com/office/powerpoint/2010/main" val="67562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ebbook.nist.gov/cgi/cbook.cgi?Spec=C123911&amp;Index=1&amp;Type=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3" y="39185"/>
            <a:ext cx="5715000" cy="342900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625634" y="0"/>
            <a:ext cx="1110343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700" name="Picture 4" descr="http://chem.ch.huji.ac.il/nmr/whatisnmr/hetcoup_files/dioxa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8611" y="378823"/>
            <a:ext cx="4015478" cy="228223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662057" y="248194"/>
            <a:ext cx="875212" cy="1058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58591" y="3807084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</a:t>
            </a:r>
            <a:r>
              <a:rPr lang="en-IN" sz="3200" baseline="-25000" dirty="0"/>
              <a:t>4</a:t>
            </a:r>
            <a:r>
              <a:rPr lang="en-IN" sz="3200" dirty="0"/>
              <a:t>H</a:t>
            </a:r>
            <a:r>
              <a:rPr lang="en-IN" sz="3200" baseline="-25000" dirty="0"/>
              <a:t>8</a:t>
            </a:r>
            <a:r>
              <a:rPr lang="en-IN" sz="3200" dirty="0"/>
              <a:t>O</a:t>
            </a:r>
            <a:r>
              <a:rPr lang="en-IN" sz="3200" baseline="-25000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0" name="Picture 8" descr="http://webbook.nist.gov/cgi/cbook.cgi?Spec=C3970625&amp;Index=1&amp;Type=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8" y="38889"/>
            <a:ext cx="6297478" cy="3778488"/>
          </a:xfrm>
          <a:prstGeom prst="rect">
            <a:avLst/>
          </a:prstGeom>
          <a:noFill/>
        </p:spPr>
      </p:pic>
      <p:pic>
        <p:nvPicPr>
          <p:cNvPr id="28674" name="Picture 2" descr="http://orgchem.colorado.edu/Spectroscopy/specttutor/imagesex3/ex3n-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525" y="0"/>
            <a:ext cx="6410475" cy="4153989"/>
          </a:xfrm>
          <a:prstGeom prst="rect">
            <a:avLst/>
          </a:prstGeom>
          <a:noFill/>
        </p:spPr>
      </p:pic>
      <p:sp>
        <p:nvSpPr>
          <p:cNvPr id="28676" name="AutoShape 4" descr="data:image/png;base64,iVBORw0KGgoAAAANSUhEUgAABOAAAAGQCAYAAAAHoR8WAAAgAElEQVR4Xu3YMREAAAgDMerfNCp+CwI65Jh+5wgQIECAAAECBAgQIECAAAECBAgQyASWLRsmQIAAAQIECBAgQIAAAQIECBAgQOAEOE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MtK82AAAAWaSURBV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OD9AgAABAgQIECBAgAABAgQIECBAIBQQ4EJc0wQIECBAgAABAgQIECBAgAABAgQeFroBkf67qk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25634" y="0"/>
            <a:ext cx="1776549" cy="30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58591" y="5152573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</a:t>
            </a:r>
            <a:r>
              <a:rPr lang="en-IN" sz="3200" baseline="-25000" dirty="0"/>
              <a:t>7</a:t>
            </a:r>
            <a:r>
              <a:rPr lang="en-IN" sz="3200" dirty="0"/>
              <a:t>H</a:t>
            </a:r>
            <a:r>
              <a:rPr lang="en-IN" sz="3200" baseline="-25000" dirty="0"/>
              <a:t>16</a:t>
            </a:r>
            <a:r>
              <a:rPr lang="en-IN" sz="3200" dirty="0"/>
              <a:t>O</a:t>
            </a:r>
            <a:endParaRPr lang="en-IN" sz="3200" baseline="-25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orgchem.colorado.edu/Spectroscopy/specttutor/imagesarom/dimebe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8429" y="1576504"/>
            <a:ext cx="5818324" cy="1349852"/>
          </a:xfrm>
          <a:prstGeom prst="rect">
            <a:avLst/>
          </a:prstGeom>
          <a:noFill/>
        </p:spPr>
      </p:pic>
      <p:pic>
        <p:nvPicPr>
          <p:cNvPr id="27652" name="Picture 4" descr="http://employees.csbsju.edu/cschaller/principles%20chem/structure%20determination/IRFig20.gif"/>
          <p:cNvPicPr>
            <a:picLocks noChangeAspect="1" noChangeArrowheads="1"/>
          </p:cNvPicPr>
          <p:nvPr/>
        </p:nvPicPr>
        <p:blipFill>
          <a:blip r:embed="rId3"/>
          <a:srcRect t="16647"/>
          <a:stretch>
            <a:fillRect/>
          </a:stretch>
        </p:blipFill>
        <p:spPr bwMode="auto">
          <a:xfrm>
            <a:off x="0" y="0"/>
            <a:ext cx="5865223" cy="379366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174031" y="5152573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</a:t>
            </a:r>
            <a:r>
              <a:rPr lang="en-IN" sz="3200" baseline="-25000" dirty="0"/>
              <a:t>8</a:t>
            </a:r>
            <a:r>
              <a:rPr lang="en-IN" sz="3200" dirty="0"/>
              <a:t>H</a:t>
            </a:r>
            <a:r>
              <a:rPr lang="en-IN" sz="3200" baseline="-25000" dirty="0"/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7751928" y="1487606"/>
            <a:ext cx="1692323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88860" y="2920621"/>
            <a:ext cx="3098041" cy="968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-chloronitrobenze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09" y="396851"/>
            <a:ext cx="4819650" cy="3133726"/>
          </a:xfrm>
          <a:prstGeom prst="rect">
            <a:avLst/>
          </a:prstGeom>
          <a:noFill/>
        </p:spPr>
      </p:pic>
      <p:pic>
        <p:nvPicPr>
          <p:cNvPr id="2050" name="Picture 2" descr="http://orgchem.colorado.edu/Spectroscopy/specttutor/imagesarom/2cnbexp.gif"/>
          <p:cNvPicPr>
            <a:picLocks noChangeAspect="1" noChangeArrowheads="1"/>
          </p:cNvPicPr>
          <p:nvPr/>
        </p:nvPicPr>
        <p:blipFill>
          <a:blip r:embed="rId3"/>
          <a:srcRect l="15840" r="16003"/>
          <a:stretch>
            <a:fillRect/>
          </a:stretch>
        </p:blipFill>
        <p:spPr bwMode="auto">
          <a:xfrm>
            <a:off x="2456586" y="272955"/>
            <a:ext cx="2442950" cy="24063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4" name="Picture 6" descr="3-chloronitrobenze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1402" y="378108"/>
            <a:ext cx="4714875" cy="3228975"/>
          </a:xfrm>
          <a:prstGeom prst="rect">
            <a:avLst/>
          </a:prstGeom>
          <a:noFill/>
        </p:spPr>
      </p:pic>
      <p:pic>
        <p:nvPicPr>
          <p:cNvPr id="2056" name="Picture 8" descr="http://orgchem.colorado.edu/Spectroscopy/specttutor/imagesarom/3cnbexp.gif"/>
          <p:cNvPicPr>
            <a:picLocks noChangeAspect="1" noChangeArrowheads="1"/>
          </p:cNvPicPr>
          <p:nvPr/>
        </p:nvPicPr>
        <p:blipFill>
          <a:blip r:embed="rId5"/>
          <a:srcRect l="17463" r="15143"/>
          <a:stretch>
            <a:fillRect/>
          </a:stretch>
        </p:blipFill>
        <p:spPr bwMode="auto">
          <a:xfrm>
            <a:off x="8338779" y="200946"/>
            <a:ext cx="2866029" cy="2826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60" name="Picture 12" descr="4-chloronitrobenze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880" y="3657314"/>
            <a:ext cx="4648200" cy="3105150"/>
          </a:xfrm>
          <a:prstGeom prst="rect">
            <a:avLst/>
          </a:prstGeom>
          <a:noFill/>
        </p:spPr>
      </p:pic>
      <p:pic>
        <p:nvPicPr>
          <p:cNvPr id="2058" name="Picture 10" descr="http://orgchem.colorado.edu/Spectroscopy/specttutor/imagesarom/4cnbexp.gif"/>
          <p:cNvPicPr>
            <a:picLocks noChangeAspect="1" noChangeArrowheads="1"/>
          </p:cNvPicPr>
          <p:nvPr/>
        </p:nvPicPr>
        <p:blipFill>
          <a:blip r:embed="rId7"/>
          <a:srcRect l="22997" r="13467"/>
          <a:stretch>
            <a:fillRect/>
          </a:stretch>
        </p:blipFill>
        <p:spPr bwMode="auto">
          <a:xfrm>
            <a:off x="2511147" y="3533323"/>
            <a:ext cx="2511189" cy="265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45910" y="846161"/>
            <a:ext cx="395786" cy="24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98310" y="3973825"/>
            <a:ext cx="395786" cy="24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102824" y="821140"/>
            <a:ext cx="395786" cy="24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174031" y="5152573"/>
            <a:ext cx="1999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</a:t>
            </a:r>
            <a:r>
              <a:rPr lang="en-IN" sz="3200" baseline="-25000" dirty="0"/>
              <a:t>6</a:t>
            </a:r>
            <a:r>
              <a:rPr lang="en-IN" sz="3200" dirty="0"/>
              <a:t>H</a:t>
            </a:r>
            <a:r>
              <a:rPr lang="en-IN" sz="3200" baseline="-25000" dirty="0"/>
              <a:t>4</a:t>
            </a:r>
            <a:r>
              <a:rPr lang="en-IN" sz="3200" dirty="0"/>
              <a:t>ClNO</a:t>
            </a:r>
            <a:r>
              <a:rPr lang="en-IN" sz="3200" baseline="-25000" dirty="0"/>
              <a:t>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27386" y="885214"/>
            <a:ext cx="67120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NMR Spectral Problems: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Number of signals – Information on symmetry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Nature of the peak – Information on relaxation/hydrogen bonding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Splitting pattern (multiplicity) – Neighboring group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Integral values – Number of protons or proton ratios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Chemical Shift – Local environment around the proton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Coupling constant – Geometrical position of coupling partner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54111" y="1404795"/>
            <a:ext cx="384832" cy="30790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677427" y="2751860"/>
            <a:ext cx="846633" cy="4233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54954" y="277110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structure of molecules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" y="254425"/>
            <a:ext cx="5487272" cy="4244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60" y="254423"/>
            <a:ext cx="5783040" cy="4244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1800" y="3762688"/>
            <a:ext cx="2811780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4330" y="91440"/>
            <a:ext cx="5406390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99296" y="524074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</a:t>
            </a:r>
            <a:r>
              <a:rPr lang="en-IN" sz="2800" baseline="-25000" dirty="0"/>
              <a:t>3</a:t>
            </a:r>
            <a:r>
              <a:rPr lang="en-IN" sz="2800" dirty="0"/>
              <a:t>H</a:t>
            </a:r>
            <a:r>
              <a:rPr lang="en-IN" sz="2800" baseline="-25000" dirty="0"/>
              <a:t>6</a:t>
            </a:r>
            <a:r>
              <a:rPr lang="en-IN" sz="2800" dirty="0"/>
              <a:t>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0775" y="31146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1715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3475" y="17240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3005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19" y="0"/>
            <a:ext cx="6164081" cy="4523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" y="27297"/>
            <a:ext cx="5848828" cy="45236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2507" y="3735392"/>
            <a:ext cx="2903905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5909481" cy="750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599296" y="507696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</a:t>
            </a:r>
            <a:r>
              <a:rPr lang="en-IN" sz="2800" baseline="-25000" dirty="0"/>
              <a:t>6</a:t>
            </a:r>
            <a:r>
              <a:rPr lang="en-IN" sz="2800" dirty="0"/>
              <a:t>H</a:t>
            </a:r>
            <a:r>
              <a:rPr lang="en-IN" sz="2800" baseline="-25000" dirty="0"/>
              <a:t>10</a:t>
            </a:r>
            <a:r>
              <a:rPr lang="en-IN" sz="28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6277" y="30025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1717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5466" y="28660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2940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63365" y="55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22672" y="27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2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824" y="0"/>
            <a:ext cx="6248176" cy="4585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" y="22604"/>
            <a:ext cx="5899397" cy="45627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7999" y="3749988"/>
            <a:ext cx="2933701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4716" y="-4096"/>
            <a:ext cx="5719780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599296" y="5240740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</a:t>
            </a:r>
            <a:r>
              <a:rPr lang="en-IN" sz="2800" baseline="-25000" dirty="0"/>
              <a:t>7</a:t>
            </a:r>
            <a:r>
              <a:rPr lang="en-IN" sz="2800" dirty="0"/>
              <a:t>H</a:t>
            </a:r>
            <a:r>
              <a:rPr lang="en-IN" sz="2800" baseline="-25000" dirty="0"/>
              <a:t>9</a:t>
            </a:r>
            <a:r>
              <a:rPr lang="en-IN" sz="2800" dirty="0"/>
              <a:t>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020" y="30980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3423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0900" y="271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3348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700" y="1905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3074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3800" y="21717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3052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5100" y="16637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2912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7700" y="231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1700" y="10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69500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5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70" y="0"/>
            <a:ext cx="6346930" cy="4657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6"/>
            <a:ext cx="5859887" cy="45321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9" y="3872820"/>
            <a:ext cx="2933701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4716" y="-4096"/>
            <a:ext cx="5719780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99296" y="524074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</a:t>
            </a:r>
            <a:r>
              <a:rPr lang="en-IN" sz="2800" baseline="-25000" dirty="0"/>
              <a:t>7</a:t>
            </a:r>
            <a:r>
              <a:rPr lang="en-IN" sz="2800" dirty="0"/>
              <a:t>H</a:t>
            </a:r>
            <a:r>
              <a:rPr lang="en-IN" sz="2800" baseline="-25000" dirty="0"/>
              <a:t>8</a:t>
            </a:r>
            <a:r>
              <a:rPr lang="en-IN" sz="2800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5072" y="249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0925" y="2466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3180" y="9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675" y="1552575"/>
            <a:ext cx="652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3096</a:t>
            </a:r>
          </a:p>
          <a:p>
            <a:endParaRPr lang="en-IN" dirty="0"/>
          </a:p>
          <a:p>
            <a:r>
              <a:rPr lang="en-IN" dirty="0"/>
              <a:t>3064</a:t>
            </a:r>
          </a:p>
          <a:p>
            <a:endParaRPr lang="en-IN" dirty="0"/>
          </a:p>
          <a:p>
            <a:r>
              <a:rPr lang="en-IN" dirty="0"/>
              <a:t>3055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1150" y="16954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2836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14475" y="1571625"/>
            <a:ext cx="24765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214438" y="1500188"/>
            <a:ext cx="15240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4138" y="25657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1602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218" y="0"/>
            <a:ext cx="6159782" cy="45204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6032217" cy="4665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78628" y="3829276"/>
            <a:ext cx="2933701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04716" y="-4096"/>
            <a:ext cx="5719780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599296" y="5240740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</a:t>
            </a:r>
            <a:r>
              <a:rPr lang="en-IN" sz="2800" baseline="-25000" dirty="0"/>
              <a:t>9</a:t>
            </a:r>
            <a:r>
              <a:rPr lang="en-IN" sz="2800" dirty="0"/>
              <a:t>H</a:t>
            </a:r>
            <a:r>
              <a:rPr lang="en-IN" sz="2800" baseline="-25000" dirty="0"/>
              <a:t>12</a:t>
            </a:r>
            <a:r>
              <a:rPr lang="en-IN" sz="28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3" y="2888345"/>
            <a:ext cx="33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5145" y="2409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6231" y="304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19657" y="130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4176" y="31931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1597</a:t>
            </a:r>
          </a:p>
        </p:txBody>
      </p:sp>
    </p:spTree>
    <p:extLst>
      <p:ext uri="{BB962C8B-B14F-4D97-AF65-F5344CB8AC3E}">
        <p14:creationId xmlns:p14="http://schemas.microsoft.com/office/powerpoint/2010/main" val="24654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56" y="0"/>
            <a:ext cx="6270744" cy="460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950038" cy="46019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0571" y="3749449"/>
            <a:ext cx="2933701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4716" y="0"/>
            <a:ext cx="5719780" cy="768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99296" y="5189940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</a:t>
            </a:r>
            <a:r>
              <a:rPr lang="en-IN" sz="2800" baseline="-25000" dirty="0"/>
              <a:t>7</a:t>
            </a:r>
            <a:r>
              <a:rPr lang="en-IN" sz="2800" dirty="0"/>
              <a:t>H</a:t>
            </a:r>
            <a:r>
              <a:rPr lang="en-IN" sz="2800" baseline="-25000" dirty="0"/>
              <a:t>9</a:t>
            </a:r>
            <a:r>
              <a:rPr lang="en-IN" sz="2800" dirty="0"/>
              <a:t>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5430" y="3018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4745" y="2989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6345" y="2496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1658" y="7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7774" y="2481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8591" y="5048069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</a:t>
            </a:r>
            <a:r>
              <a:rPr lang="en-IN" sz="3200" baseline="-25000" dirty="0"/>
              <a:t>4</a:t>
            </a:r>
            <a:r>
              <a:rPr lang="en-IN" sz="3200" dirty="0"/>
              <a:t>H</a:t>
            </a:r>
            <a:r>
              <a:rPr lang="en-IN" sz="3200" baseline="-25000" dirty="0"/>
              <a:t>8</a:t>
            </a:r>
            <a:r>
              <a:rPr lang="en-IN" sz="3200" dirty="0"/>
              <a:t>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300" y="0"/>
            <a:ext cx="5702300" cy="4333875"/>
            <a:chOff x="6337300" y="0"/>
            <a:chExt cx="5702300" cy="4333875"/>
          </a:xfrm>
        </p:grpSpPr>
        <p:pic>
          <p:nvPicPr>
            <p:cNvPr id="1026" name="Picture 2" descr="http://www.ces.clemson.edu/IMMEX/backup/asif/Spectra/Case9/images/exONEhn.gif"/>
            <p:cNvPicPr>
              <a:picLocks noChangeAspect="1" noChangeArrowheads="1"/>
            </p:cNvPicPr>
            <p:nvPr/>
          </p:nvPicPr>
          <p:blipFill>
            <a:blip r:embed="rId2"/>
            <a:srcRect l="860" r="2581"/>
            <a:stretch>
              <a:fillRect/>
            </a:stretch>
          </p:blipFill>
          <p:spPr bwMode="auto">
            <a:xfrm>
              <a:off x="6337300" y="0"/>
              <a:ext cx="5702300" cy="433387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7251700" y="698500"/>
              <a:ext cx="2120900" cy="97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" y="76200"/>
            <a:ext cx="6191250" cy="3819525"/>
            <a:chOff x="38100" y="76200"/>
            <a:chExt cx="6191250" cy="3819525"/>
          </a:xfrm>
        </p:grpSpPr>
        <p:pic>
          <p:nvPicPr>
            <p:cNvPr id="1028" name="Picture 4" descr="http://orgchem.colorado.edu/Spectroscopy/irtutor/images/butanone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" y="76200"/>
              <a:ext cx="6191250" cy="3819525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2044700" y="2222500"/>
              <a:ext cx="1231900" cy="97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3100" y="1676400"/>
              <a:ext cx="1231900" cy="97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300" y="3162300"/>
              <a:ext cx="1231900" cy="177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43400" y="20828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1366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4600" y="19177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1173</a:t>
            </a: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5000625" y="1790700"/>
            <a:ext cx="303403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0"/>
          </p:cNvCxnSpPr>
          <p:nvPr/>
        </p:nvCxnSpPr>
        <p:spPr>
          <a:xfrm rot="5400000">
            <a:off x="4541140" y="1928114"/>
            <a:ext cx="206375" cy="10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4404-78AE-479B-9CEF-35DF440BCD8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119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SVgroup</dc:creator>
  <cp:lastModifiedBy>Unknown User</cp:lastModifiedBy>
  <cp:revision>39</cp:revision>
  <cp:lastPrinted>2019-11-22T15:28:25Z</cp:lastPrinted>
  <dcterms:created xsi:type="dcterms:W3CDTF">2014-11-20T11:38:38Z</dcterms:created>
  <dcterms:modified xsi:type="dcterms:W3CDTF">2019-11-22T15:41:10Z</dcterms:modified>
</cp:coreProperties>
</file>