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0"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640AD9-E6FA-6F2C-941E-5631161BFE5E}" v="405" dt="2024-08-06T14:23:37.7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4/12/2025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7599"/>
            <a:ext cx="9144000" cy="3676276"/>
          </a:xfrm>
        </p:spPr>
        <p:txBody>
          <a:bodyPr>
            <a:normAutofit/>
          </a:bodyPr>
          <a:lstStyle/>
          <a:p>
            <a:r>
              <a:rPr lang="en-US" sz="5400" dirty="0">
                <a:ea typeface="+mj-lt"/>
                <a:cs typeface="+mj-lt"/>
              </a:rPr>
              <a:t>Supply Chain Optimization using Advanced Machine Learning</a:t>
            </a:r>
            <a:br>
              <a:rPr lang="en-US" sz="5400" dirty="0">
                <a:ea typeface="+mj-lt"/>
                <a:cs typeface="+mj-lt"/>
              </a:rPr>
            </a:br>
            <a:br>
              <a:rPr lang="en-US" sz="5400" dirty="0">
                <a:ea typeface="+mj-lt"/>
                <a:cs typeface="+mj-lt"/>
              </a:rPr>
            </a:br>
            <a:endParaRPr lang="en-US" sz="5400" dirty="0"/>
          </a:p>
        </p:txBody>
      </p:sp>
      <p:sp>
        <p:nvSpPr>
          <p:cNvPr id="3" name="Subtitle 2"/>
          <p:cNvSpPr>
            <a:spLocks noGrp="1"/>
          </p:cNvSpPr>
          <p:nvPr>
            <p:ph type="subTitle" idx="1"/>
          </p:nvPr>
        </p:nvSpPr>
        <p:spPr>
          <a:xfrm>
            <a:off x="1524000" y="4498508"/>
            <a:ext cx="9144000" cy="1543703"/>
          </a:xfrm>
        </p:spPr>
        <p:txBody>
          <a:bodyPr vert="horz" lIns="91440" tIns="45720" rIns="91440" bIns="45720" rtlCol="0" anchor="t">
            <a:normAutofit/>
          </a:bodyPr>
          <a:lstStyle/>
          <a:p>
            <a:r>
              <a:rPr lang="en-US" sz="1800" dirty="0"/>
              <a:t>Name – Dhruvam Parekh</a:t>
            </a:r>
            <a:br>
              <a:rPr lang="en-US" sz="1800" dirty="0"/>
            </a:br>
            <a:r>
              <a:rPr lang="en-US" sz="1800" dirty="0"/>
              <a:t>Roll No. - 23b2130</a:t>
            </a:r>
          </a:p>
          <a:p>
            <a:endParaRPr lang="en-US" sz="1800" dirty="0"/>
          </a:p>
          <a:p>
            <a:endParaRPr lang="en-US" sz="1800"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426CE-F4CC-2541-7A1F-A50E4929A3D5}"/>
              </a:ext>
            </a:extLst>
          </p:cNvPr>
          <p:cNvSpPr>
            <a:spLocks noGrp="1"/>
          </p:cNvSpPr>
          <p:nvPr>
            <p:ph type="title"/>
          </p:nvPr>
        </p:nvSpPr>
        <p:spPr>
          <a:xfrm>
            <a:off x="838200" y="200369"/>
            <a:ext cx="10515600" cy="1171103"/>
          </a:xfrm>
        </p:spPr>
        <p:txBody>
          <a:bodyPr/>
          <a:lstStyle/>
          <a:p>
            <a:r>
              <a:rPr lang="en-US" dirty="0"/>
              <a:t>DESCRIPTION OF CODES</a:t>
            </a:r>
          </a:p>
        </p:txBody>
      </p:sp>
      <p:sp>
        <p:nvSpPr>
          <p:cNvPr id="3" name="Content Placeholder 2">
            <a:extLst>
              <a:ext uri="{FF2B5EF4-FFF2-40B4-BE49-F238E27FC236}">
                <a16:creationId xmlns:a16="http://schemas.microsoft.com/office/drawing/2014/main" id="{5497F633-D607-43D3-BC55-6A9FB4E9B9AB}"/>
              </a:ext>
            </a:extLst>
          </p:cNvPr>
          <p:cNvSpPr>
            <a:spLocks noGrp="1"/>
          </p:cNvSpPr>
          <p:nvPr>
            <p:ph idx="1"/>
          </p:nvPr>
        </p:nvSpPr>
        <p:spPr>
          <a:xfrm>
            <a:off x="838200" y="1359708"/>
            <a:ext cx="10515600" cy="5280633"/>
          </a:xfrm>
        </p:spPr>
        <p:txBody>
          <a:bodyPr vert="horz" lIns="91440" tIns="45720" rIns="91440" bIns="45720" rtlCol="0" anchor="t">
            <a:normAutofit/>
          </a:bodyPr>
          <a:lstStyle/>
          <a:p>
            <a:pPr marL="0" indent="0">
              <a:buNone/>
            </a:pPr>
            <a:r>
              <a:rPr lang="en-US" dirty="0"/>
              <a:t>Model Training Code </a:t>
            </a:r>
          </a:p>
          <a:p>
            <a:r>
              <a:rPr lang="en-US" dirty="0">
                <a:ea typeface="+mn-lt"/>
                <a:cs typeface="+mn-lt"/>
              </a:rPr>
              <a:t>The code implements and trains a reinforcement learning model for inventory management using TensorFlow.  </a:t>
            </a:r>
          </a:p>
          <a:p>
            <a:r>
              <a:rPr lang="en-US" dirty="0">
                <a:ea typeface="+mn-lt"/>
                <a:cs typeface="+mn-lt"/>
              </a:rPr>
              <a:t>Prediction function loads datasets, restores weights, and iterates through sales records to : normalize sales, compute waste and state ,get policy probabilities ,select actions based on the policy, compute stock levels and other metrics.</a:t>
            </a:r>
          </a:p>
          <a:p>
            <a:r>
              <a:rPr lang="en-US" dirty="0">
                <a:ea typeface="+mn-lt"/>
                <a:cs typeface="+mn-lt"/>
              </a:rPr>
              <a:t>Training Function loads datasets, initializes networks, sets up the optimizer, and runs a training loop to : normalize sales , compute waste and state, get policy probabilities and value estimates , simulate environment output , compute and apply gradients to update networks.</a:t>
            </a:r>
            <a:endParaRPr lang="en-US" dirty="0"/>
          </a:p>
        </p:txBody>
      </p:sp>
    </p:spTree>
    <p:extLst>
      <p:ext uri="{BB962C8B-B14F-4D97-AF65-F5344CB8AC3E}">
        <p14:creationId xmlns:p14="http://schemas.microsoft.com/office/powerpoint/2010/main" val="3725389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9E10-37EB-6756-D14F-1A609DA6C22E}"/>
              </a:ext>
            </a:extLst>
          </p:cNvPr>
          <p:cNvSpPr>
            <a:spLocks noGrp="1"/>
          </p:cNvSpPr>
          <p:nvPr>
            <p:ph type="title"/>
          </p:nvPr>
        </p:nvSpPr>
        <p:spPr>
          <a:xfrm>
            <a:off x="838200" y="281619"/>
            <a:ext cx="10515600" cy="1262932"/>
          </a:xfrm>
        </p:spPr>
        <p:txBody>
          <a:bodyPr/>
          <a:lstStyle/>
          <a:p>
            <a:r>
              <a:rPr lang="en-US" dirty="0"/>
              <a:t>SUPPLY CHAIN MANAGEMENT (SCM)</a:t>
            </a:r>
          </a:p>
        </p:txBody>
      </p:sp>
      <p:sp>
        <p:nvSpPr>
          <p:cNvPr id="3" name="Content Placeholder 2">
            <a:extLst>
              <a:ext uri="{FF2B5EF4-FFF2-40B4-BE49-F238E27FC236}">
                <a16:creationId xmlns:a16="http://schemas.microsoft.com/office/drawing/2014/main" id="{E97CDCCC-07AC-11FB-8C69-216FC3E36B03}"/>
              </a:ext>
            </a:extLst>
          </p:cNvPr>
          <p:cNvSpPr>
            <a:spLocks noGrp="1"/>
          </p:cNvSpPr>
          <p:nvPr>
            <p:ph idx="1"/>
          </p:nvPr>
        </p:nvSpPr>
        <p:spPr>
          <a:xfrm>
            <a:off x="838200" y="1533352"/>
            <a:ext cx="10515600" cy="4946323"/>
          </a:xfrm>
        </p:spPr>
        <p:txBody>
          <a:bodyPr vert="horz" lIns="91440" tIns="45720" rIns="91440" bIns="45720" rtlCol="0" anchor="t">
            <a:normAutofit/>
          </a:bodyPr>
          <a:lstStyle/>
          <a:p>
            <a:r>
              <a:rPr lang="en-US" dirty="0">
                <a:ea typeface="+mn-lt"/>
                <a:cs typeface="+mn-lt"/>
              </a:rPr>
              <a:t>Supply Chain Management (SCM) is a critical aspect of business operations that involves managing the flow of goods and services from raw materials to finished products.</a:t>
            </a:r>
            <a:endParaRPr lang="en-US" dirty="0"/>
          </a:p>
          <a:p>
            <a:r>
              <a:rPr lang="en-US" dirty="0">
                <a:ea typeface="+mn-lt"/>
                <a:cs typeface="+mn-lt"/>
              </a:rPr>
              <a:t> It encompasses various stages including procurement, manufacturing, distribution, and logistics.</a:t>
            </a:r>
          </a:p>
          <a:p>
            <a:r>
              <a:rPr lang="en-US" dirty="0">
                <a:ea typeface="+mn-lt"/>
                <a:cs typeface="+mn-lt"/>
              </a:rPr>
              <a:t>Effective SCM ensures that products are delivered to the right place at the right time, minimizing costs and maximizing customer satisfaction. </a:t>
            </a:r>
          </a:p>
          <a:p>
            <a:r>
              <a:rPr lang="en-US" dirty="0">
                <a:ea typeface="+mn-lt"/>
                <a:cs typeface="+mn-lt"/>
              </a:rPr>
              <a:t>Traditional SCM faces numerous challenges such as demand volatility, supply disruptions, and inefficiencies in inventory management.</a:t>
            </a:r>
            <a:endParaRPr lang="en-US" dirty="0"/>
          </a:p>
        </p:txBody>
      </p:sp>
    </p:spTree>
    <p:extLst>
      <p:ext uri="{BB962C8B-B14F-4D97-AF65-F5344CB8AC3E}">
        <p14:creationId xmlns:p14="http://schemas.microsoft.com/office/powerpoint/2010/main" val="4078531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C0098-B832-EFCD-3D8F-FC18462E2FDC}"/>
              </a:ext>
            </a:extLst>
          </p:cNvPr>
          <p:cNvSpPr>
            <a:spLocks noGrp="1"/>
          </p:cNvSpPr>
          <p:nvPr>
            <p:ph type="title"/>
          </p:nvPr>
        </p:nvSpPr>
        <p:spPr>
          <a:xfrm>
            <a:off x="838200" y="421462"/>
            <a:ext cx="10515600" cy="1164842"/>
          </a:xfrm>
        </p:spPr>
        <p:txBody>
          <a:bodyPr vert="horz" lIns="91440" tIns="45720" rIns="91440" bIns="45720" rtlCol="0" anchor="t">
            <a:normAutofit/>
          </a:bodyPr>
          <a:lstStyle/>
          <a:p>
            <a:pPr algn="ctr"/>
            <a:r>
              <a:rPr lang="en-US" dirty="0">
                <a:ea typeface="+mj-lt"/>
                <a:cs typeface="+mj-lt"/>
              </a:rPr>
              <a:t>OVERVIEW OF AI ML</a:t>
            </a:r>
            <a:endParaRPr lang="en-US" dirty="0"/>
          </a:p>
          <a:p>
            <a:pPr algn="ctr"/>
            <a:endParaRPr lang="en-US" dirty="0"/>
          </a:p>
        </p:txBody>
      </p:sp>
      <p:sp>
        <p:nvSpPr>
          <p:cNvPr id="3" name="Content Placeholder 2">
            <a:extLst>
              <a:ext uri="{FF2B5EF4-FFF2-40B4-BE49-F238E27FC236}">
                <a16:creationId xmlns:a16="http://schemas.microsoft.com/office/drawing/2014/main" id="{1216C1AE-28AC-AA4B-D353-50BB14A2EB35}"/>
              </a:ext>
            </a:extLst>
          </p:cNvPr>
          <p:cNvSpPr>
            <a:spLocks noGrp="1"/>
          </p:cNvSpPr>
          <p:nvPr>
            <p:ph idx="1"/>
          </p:nvPr>
        </p:nvSpPr>
        <p:spPr>
          <a:xfrm>
            <a:off x="838200" y="1335024"/>
            <a:ext cx="10515600" cy="4841939"/>
          </a:xfrm>
        </p:spPr>
        <p:txBody>
          <a:bodyPr vert="horz" lIns="91440" tIns="45720" rIns="91440" bIns="45720" rtlCol="0" anchor="t">
            <a:normAutofit/>
          </a:bodyPr>
          <a:lstStyle/>
          <a:p>
            <a:r>
              <a:rPr lang="en-US">
                <a:ea typeface="+mn-lt"/>
                <a:cs typeface="+mn-lt"/>
              </a:rPr>
              <a:t>Artificial Intelligence (AI) and Machine Learning (ML) are transformative technologies revolutionizing numerous fields, including healthcare, finance, transportation, and supply chain management.</a:t>
            </a:r>
          </a:p>
          <a:p>
            <a:r>
              <a:rPr lang="en-US" dirty="0">
                <a:ea typeface="+mn-lt"/>
                <a:cs typeface="+mn-lt"/>
              </a:rPr>
              <a:t>AI refers to the development of computer systems that can perform tasks typically requiring human intelligence, such as visual perception, speech recognition, decision-making, and </a:t>
            </a:r>
            <a:r>
              <a:rPr lang="en-US">
                <a:ea typeface="+mn-lt"/>
                <a:cs typeface="+mn-lt"/>
              </a:rPr>
              <a:t>language translation.</a:t>
            </a:r>
          </a:p>
          <a:p>
            <a:r>
              <a:rPr lang="en-US" dirty="0">
                <a:ea typeface="+mn-lt"/>
                <a:cs typeface="+mn-lt"/>
              </a:rPr>
              <a:t>ML, a subset of AI, involves the use of algorithms and statistical models that enable computers to learn from and make predictions or decisions based on data.</a:t>
            </a:r>
            <a:endParaRPr lang="en-US" dirty="0"/>
          </a:p>
        </p:txBody>
      </p:sp>
    </p:spTree>
    <p:extLst>
      <p:ext uri="{BB962C8B-B14F-4D97-AF65-F5344CB8AC3E}">
        <p14:creationId xmlns:p14="http://schemas.microsoft.com/office/powerpoint/2010/main" val="2403938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572B-3B82-7C7C-E261-C8E152D2FB17}"/>
              </a:ext>
            </a:extLst>
          </p:cNvPr>
          <p:cNvSpPr>
            <a:spLocks noGrp="1"/>
          </p:cNvSpPr>
          <p:nvPr>
            <p:ph type="title"/>
          </p:nvPr>
        </p:nvSpPr>
        <p:spPr>
          <a:xfrm>
            <a:off x="838200" y="208550"/>
            <a:ext cx="10515600" cy="1356878"/>
          </a:xfrm>
        </p:spPr>
        <p:txBody>
          <a:bodyPr/>
          <a:lstStyle/>
          <a:p>
            <a:r>
              <a:rPr lang="en-US" dirty="0">
                <a:ea typeface="+mj-lt"/>
                <a:cs typeface="+mj-lt"/>
              </a:rPr>
              <a:t>DIFFERENT MACHINE LEARNING MODELS</a:t>
            </a:r>
            <a:endParaRPr lang="en-US" dirty="0"/>
          </a:p>
        </p:txBody>
      </p:sp>
      <p:sp>
        <p:nvSpPr>
          <p:cNvPr id="3" name="Content Placeholder 2">
            <a:extLst>
              <a:ext uri="{FF2B5EF4-FFF2-40B4-BE49-F238E27FC236}">
                <a16:creationId xmlns:a16="http://schemas.microsoft.com/office/drawing/2014/main" id="{B93EE788-3B00-762C-B48F-59FEB6479B49}"/>
              </a:ext>
            </a:extLst>
          </p:cNvPr>
          <p:cNvSpPr>
            <a:spLocks noGrp="1"/>
          </p:cNvSpPr>
          <p:nvPr>
            <p:ph idx="1"/>
          </p:nvPr>
        </p:nvSpPr>
        <p:spPr>
          <a:xfrm>
            <a:off x="838200" y="1554227"/>
            <a:ext cx="10515600" cy="5301228"/>
          </a:xfrm>
        </p:spPr>
        <p:txBody>
          <a:bodyPr vert="horz" lIns="91440" tIns="45720" rIns="91440" bIns="45720" rtlCol="0" anchor="t">
            <a:normAutofit lnSpcReduction="10000"/>
          </a:bodyPr>
          <a:lstStyle/>
          <a:p>
            <a:pPr marL="0" indent="0">
              <a:buNone/>
            </a:pPr>
            <a:r>
              <a:rPr lang="en-US" dirty="0">
                <a:ea typeface="+mn-lt"/>
                <a:cs typeface="+mn-lt"/>
              </a:rPr>
              <a:t>These models can be broadly categorized into three types: </a:t>
            </a:r>
          </a:p>
          <a:p>
            <a:r>
              <a:rPr lang="en-US" dirty="0">
                <a:ea typeface="+mn-lt"/>
                <a:cs typeface="+mn-lt"/>
              </a:rPr>
              <a:t>Supervised Learning Models –It involves training a model on a labeled dataset, meaning that each training example is paired with an output label. The model learns to map inputs to outputs and is evaluated based on how well it predicts the labels of new, unseen data.</a:t>
            </a:r>
          </a:p>
          <a:p>
            <a:r>
              <a:rPr lang="en-US" dirty="0">
                <a:ea typeface="+mn-lt"/>
                <a:cs typeface="+mn-lt"/>
              </a:rPr>
              <a:t>Unsupervised Learning Models – It involves training a model on data without labeled responses. The model tries to learn the underlying structure of the data, such as identifying clusters or reducing dimensionality.</a:t>
            </a:r>
            <a:endParaRPr lang="en-US" dirty="0"/>
          </a:p>
          <a:p>
            <a:r>
              <a:rPr lang="en-US" dirty="0">
                <a:ea typeface="+mn-lt"/>
                <a:cs typeface="+mn-lt"/>
              </a:rPr>
              <a:t>Reinforcement Learning Models- It involves training an agent to make a sequence of decisions by rewarding or punishing actions based on their outcomes. The agent learns to maximize cumulative rewards through exploration and exploitation.</a:t>
            </a:r>
            <a:endParaRPr lang="en-US" dirty="0"/>
          </a:p>
          <a:p>
            <a:endParaRPr lang="en-US" dirty="0"/>
          </a:p>
          <a:p>
            <a:endParaRPr lang="en-US"/>
          </a:p>
          <a:p>
            <a:endParaRPr lang="en-US" dirty="0"/>
          </a:p>
        </p:txBody>
      </p:sp>
    </p:spTree>
    <p:extLst>
      <p:ext uri="{BB962C8B-B14F-4D97-AF65-F5344CB8AC3E}">
        <p14:creationId xmlns:p14="http://schemas.microsoft.com/office/powerpoint/2010/main" val="203838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A145B-5B4D-4E80-0A38-2653247A8CB9}"/>
              </a:ext>
            </a:extLst>
          </p:cNvPr>
          <p:cNvSpPr>
            <a:spLocks noGrp="1"/>
          </p:cNvSpPr>
          <p:nvPr>
            <p:ph type="title"/>
          </p:nvPr>
        </p:nvSpPr>
        <p:spPr>
          <a:xfrm>
            <a:off x="838200" y="20660"/>
            <a:ext cx="10515600" cy="1064604"/>
          </a:xfrm>
        </p:spPr>
        <p:txBody>
          <a:bodyPr>
            <a:normAutofit/>
          </a:bodyPr>
          <a:lstStyle/>
          <a:p>
            <a:r>
              <a:rPr lang="en-US" dirty="0">
                <a:ea typeface="+mj-lt"/>
                <a:cs typeface="+mj-lt"/>
              </a:rPr>
              <a:t>APPLICATIONS OF AI IN SCM</a:t>
            </a:r>
            <a:endParaRPr lang="en-US" dirty="0"/>
          </a:p>
        </p:txBody>
      </p:sp>
      <p:sp>
        <p:nvSpPr>
          <p:cNvPr id="3" name="Content Placeholder 2">
            <a:extLst>
              <a:ext uri="{FF2B5EF4-FFF2-40B4-BE49-F238E27FC236}">
                <a16:creationId xmlns:a16="http://schemas.microsoft.com/office/drawing/2014/main" id="{383ED6EE-49BB-5C6C-5A4B-FB3060EB3ABC}"/>
              </a:ext>
            </a:extLst>
          </p:cNvPr>
          <p:cNvSpPr>
            <a:spLocks noGrp="1"/>
          </p:cNvSpPr>
          <p:nvPr>
            <p:ph idx="1"/>
          </p:nvPr>
        </p:nvSpPr>
        <p:spPr>
          <a:xfrm>
            <a:off x="838200" y="990558"/>
            <a:ext cx="10515600" cy="5864896"/>
          </a:xfrm>
        </p:spPr>
        <p:txBody>
          <a:bodyPr vert="horz" lIns="91440" tIns="45720" rIns="91440" bIns="45720" rtlCol="0" anchor="t">
            <a:normAutofit fontScale="92500"/>
          </a:bodyPr>
          <a:lstStyle/>
          <a:p>
            <a:r>
              <a:rPr lang="en-US" dirty="0">
                <a:ea typeface="+mn-lt"/>
                <a:cs typeface="+mn-lt"/>
              </a:rPr>
              <a:t>Predictive Analytics for Demand Forecasting: ML models analyze historical sales data to predict future demand, helping businesses to optimize inventory levels and reduce stockouts or overstock situations.</a:t>
            </a:r>
            <a:endParaRPr lang="en-US" dirty="0"/>
          </a:p>
          <a:p>
            <a:r>
              <a:rPr lang="en-US" dirty="0">
                <a:ea typeface="+mn-lt"/>
                <a:cs typeface="+mn-lt"/>
              </a:rPr>
              <a:t>Inventory Management: AI-driven systems monitor inventory in real-time, automatically reordering stock when levels fall below a certain threshold. ML algorithms can also optimize inventory </a:t>
            </a:r>
            <a:r>
              <a:rPr lang="en-US">
                <a:ea typeface="+mn-lt"/>
                <a:cs typeface="+mn-lt"/>
              </a:rPr>
              <a:t>placement in warehouses for faster retrieval.</a:t>
            </a:r>
          </a:p>
          <a:p>
            <a:r>
              <a:rPr lang="en-US" dirty="0">
                <a:ea typeface="+mn-lt"/>
                <a:cs typeface="+mn-lt"/>
              </a:rPr>
              <a:t>Supplier Selection and Evaluation: AI algorithms evaluate suppliers based on various criteria such as price, quality, and delivery performance, facilitating better supplier selection and </a:t>
            </a:r>
            <a:r>
              <a:rPr lang="en-US">
                <a:ea typeface="+mn-lt"/>
                <a:cs typeface="+mn-lt"/>
              </a:rPr>
              <a:t>relationship management.</a:t>
            </a:r>
          </a:p>
          <a:p>
            <a:r>
              <a:rPr lang="en-US" dirty="0">
                <a:ea typeface="+mn-lt"/>
                <a:cs typeface="+mn-lt"/>
              </a:rPr>
              <a:t>Route Optimization: ML models analyze various factors such as traffic, weather, and delivery schedules to determine the most efficient delivery routes, reducing transportation costs and delivery times.</a:t>
            </a:r>
            <a:endParaRPr lang="en-US" dirty="0"/>
          </a:p>
          <a:p>
            <a:endParaRPr lang="en-US" dirty="0"/>
          </a:p>
        </p:txBody>
      </p:sp>
    </p:spTree>
    <p:extLst>
      <p:ext uri="{BB962C8B-B14F-4D97-AF65-F5344CB8AC3E}">
        <p14:creationId xmlns:p14="http://schemas.microsoft.com/office/powerpoint/2010/main" val="1569821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C3615-2A93-30A0-17CB-461DA62F5885}"/>
              </a:ext>
            </a:extLst>
          </p:cNvPr>
          <p:cNvSpPr>
            <a:spLocks noGrp="1"/>
          </p:cNvSpPr>
          <p:nvPr>
            <p:ph type="title"/>
          </p:nvPr>
        </p:nvSpPr>
        <p:spPr>
          <a:xfrm>
            <a:off x="838200" y="10222"/>
            <a:ext cx="10515600" cy="1377753"/>
          </a:xfrm>
        </p:spPr>
        <p:txBody>
          <a:bodyPr/>
          <a:lstStyle/>
          <a:p>
            <a:r>
              <a:rPr lang="en-US" dirty="0">
                <a:ea typeface="+mj-lt"/>
                <a:cs typeface="+mj-lt"/>
              </a:rPr>
              <a:t>AI TECHNIQUES FOR SCM</a:t>
            </a:r>
            <a:endParaRPr lang="en-US" dirty="0"/>
          </a:p>
        </p:txBody>
      </p:sp>
      <p:sp>
        <p:nvSpPr>
          <p:cNvPr id="3" name="Content Placeholder 2">
            <a:extLst>
              <a:ext uri="{FF2B5EF4-FFF2-40B4-BE49-F238E27FC236}">
                <a16:creationId xmlns:a16="http://schemas.microsoft.com/office/drawing/2014/main" id="{21C0E4B1-6254-C53D-14F3-779E2AC885E0}"/>
              </a:ext>
            </a:extLst>
          </p:cNvPr>
          <p:cNvSpPr>
            <a:spLocks noGrp="1"/>
          </p:cNvSpPr>
          <p:nvPr>
            <p:ph idx="1"/>
          </p:nvPr>
        </p:nvSpPr>
        <p:spPr>
          <a:xfrm>
            <a:off x="838200" y="1136694"/>
            <a:ext cx="10515600" cy="5520433"/>
          </a:xfrm>
        </p:spPr>
        <p:txBody>
          <a:bodyPr vert="horz" lIns="91440" tIns="45720" rIns="91440" bIns="45720" rtlCol="0" anchor="t">
            <a:normAutofit/>
          </a:bodyPr>
          <a:lstStyle/>
          <a:p>
            <a:r>
              <a:rPr lang="en-US" dirty="0">
                <a:ea typeface="+mn-lt"/>
                <a:cs typeface="+mn-lt"/>
              </a:rPr>
              <a:t>Natural Language Processing (NLP): NLP algorithms can analyze and interpret text data, facilitating better communication with suppliers and automated processing of purchase orders.</a:t>
            </a:r>
          </a:p>
          <a:p>
            <a:r>
              <a:rPr lang="en-US" dirty="0">
                <a:ea typeface="+mn-lt"/>
                <a:cs typeface="+mn-lt"/>
              </a:rPr>
              <a:t>Computer Vision: Used for quality control by analyzing images of products to detect defects or monitor inventory levels through automated recognition systems.</a:t>
            </a:r>
          </a:p>
          <a:p>
            <a:r>
              <a:rPr lang="en-US" dirty="0">
                <a:ea typeface="+mn-lt"/>
                <a:cs typeface="+mn-lt"/>
              </a:rPr>
              <a:t>Robotic Process Automation (RPA): Automates repetitive tasks in SCM, such as order processing and inventory updates, increasing efficiency and reducing errors.</a:t>
            </a:r>
            <a:endParaRPr lang="en-US" dirty="0"/>
          </a:p>
          <a:p>
            <a:r>
              <a:rPr lang="en-US" dirty="0">
                <a:ea typeface="+mn-lt"/>
                <a:cs typeface="+mn-lt"/>
              </a:rPr>
              <a:t>Deep Learning Models: Advanced neural networks can predict equipment failures and optimize maintenance schedules, reducing downtime and maintenance costs.</a:t>
            </a:r>
            <a:endParaRPr lang="en-US" dirty="0"/>
          </a:p>
        </p:txBody>
      </p:sp>
    </p:spTree>
    <p:extLst>
      <p:ext uri="{BB962C8B-B14F-4D97-AF65-F5344CB8AC3E}">
        <p14:creationId xmlns:p14="http://schemas.microsoft.com/office/powerpoint/2010/main" val="1384051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B24C-015C-07C8-947B-33EE06DF4457}"/>
              </a:ext>
            </a:extLst>
          </p:cNvPr>
          <p:cNvSpPr>
            <a:spLocks noGrp="1"/>
          </p:cNvSpPr>
          <p:nvPr>
            <p:ph type="title"/>
          </p:nvPr>
        </p:nvSpPr>
        <p:spPr>
          <a:xfrm>
            <a:off x="838200" y="93729"/>
            <a:ext cx="10515600" cy="1168986"/>
          </a:xfrm>
        </p:spPr>
        <p:txBody>
          <a:bodyPr/>
          <a:lstStyle/>
          <a:p>
            <a:r>
              <a:rPr lang="en-US" dirty="0"/>
              <a:t>ALGORITHMS LEARNT</a:t>
            </a:r>
          </a:p>
        </p:txBody>
      </p:sp>
      <p:sp>
        <p:nvSpPr>
          <p:cNvPr id="3" name="Content Placeholder 2">
            <a:extLst>
              <a:ext uri="{FF2B5EF4-FFF2-40B4-BE49-F238E27FC236}">
                <a16:creationId xmlns:a16="http://schemas.microsoft.com/office/drawing/2014/main" id="{43D0956B-3165-8018-AC79-74043C55D941}"/>
              </a:ext>
            </a:extLst>
          </p:cNvPr>
          <p:cNvSpPr>
            <a:spLocks noGrp="1"/>
          </p:cNvSpPr>
          <p:nvPr>
            <p:ph idx="1"/>
          </p:nvPr>
        </p:nvSpPr>
        <p:spPr>
          <a:xfrm>
            <a:off x="838200" y="1272393"/>
            <a:ext cx="10515600" cy="5238597"/>
          </a:xfrm>
        </p:spPr>
        <p:txBody>
          <a:bodyPr vert="horz" lIns="91440" tIns="45720" rIns="91440" bIns="45720" rtlCol="0" anchor="t">
            <a:normAutofit/>
          </a:bodyPr>
          <a:lstStyle/>
          <a:p>
            <a:r>
              <a:rPr lang="en-US" dirty="0">
                <a:ea typeface="+mn-lt"/>
                <a:cs typeface="+mn-lt"/>
              </a:rPr>
              <a:t>Particle Swarm Optimization (PSO) - It simulates a group of particles (potential solutions) moving through the search space of the problem. Each particle adjusts its position based on its own experience and the experience of neighboring particles, with the goal of finding the optimal solution.</a:t>
            </a:r>
          </a:p>
          <a:p>
            <a:endParaRPr lang="en-US" dirty="0">
              <a:ea typeface="+mn-lt"/>
              <a:cs typeface="+mn-lt"/>
            </a:endParaRPr>
          </a:p>
          <a:p>
            <a:r>
              <a:rPr lang="en-US" dirty="0">
                <a:ea typeface="+mn-lt"/>
                <a:cs typeface="+mn-lt"/>
              </a:rPr>
              <a:t>Ant Colony Algorithm (ACO) - It simulates the behavior of ants searching for food. Ants deposit pheromones on the ground, and the quantity of pheromone deposited influences the probability of other ants following the same path. Over time, paths with higher pheromone levels attract more ants, reinforcing the pheromone trail, which helps in discovering the shortest paths.</a:t>
            </a:r>
            <a:endParaRPr lang="en-US"/>
          </a:p>
        </p:txBody>
      </p:sp>
    </p:spTree>
    <p:extLst>
      <p:ext uri="{BB962C8B-B14F-4D97-AF65-F5344CB8AC3E}">
        <p14:creationId xmlns:p14="http://schemas.microsoft.com/office/powerpoint/2010/main" val="2601702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07E88-BDB2-21F4-5F90-4742DF279460}"/>
              </a:ext>
            </a:extLst>
          </p:cNvPr>
          <p:cNvSpPr>
            <a:spLocks noGrp="1"/>
          </p:cNvSpPr>
          <p:nvPr>
            <p:ph type="title"/>
          </p:nvPr>
        </p:nvSpPr>
        <p:spPr>
          <a:xfrm>
            <a:off x="838200" y="-217"/>
            <a:ext cx="10515600" cy="1294247"/>
          </a:xfrm>
        </p:spPr>
        <p:txBody>
          <a:bodyPr/>
          <a:lstStyle/>
          <a:p>
            <a:r>
              <a:rPr lang="en-US" dirty="0"/>
              <a:t>OBJECTIVES OF OPTIMISATION MODEL</a:t>
            </a:r>
          </a:p>
        </p:txBody>
      </p:sp>
      <p:sp>
        <p:nvSpPr>
          <p:cNvPr id="3" name="Content Placeholder 2">
            <a:extLst>
              <a:ext uri="{FF2B5EF4-FFF2-40B4-BE49-F238E27FC236}">
                <a16:creationId xmlns:a16="http://schemas.microsoft.com/office/drawing/2014/main" id="{B712A087-310A-DC14-CBE4-BF714659E7D6}"/>
              </a:ext>
            </a:extLst>
          </p:cNvPr>
          <p:cNvSpPr>
            <a:spLocks noGrp="1"/>
          </p:cNvSpPr>
          <p:nvPr>
            <p:ph idx="1"/>
          </p:nvPr>
        </p:nvSpPr>
        <p:spPr>
          <a:xfrm>
            <a:off x="838200" y="1032311"/>
            <a:ext cx="10515600" cy="5551441"/>
          </a:xfrm>
        </p:spPr>
        <p:txBody>
          <a:bodyPr vert="horz" lIns="91440" tIns="45720" rIns="91440" bIns="45720" rtlCol="0" anchor="t">
            <a:normAutofit/>
          </a:bodyPr>
          <a:lstStyle/>
          <a:p>
            <a:pPr marL="0" indent="0">
              <a:lnSpc>
                <a:spcPct val="150000"/>
              </a:lnSpc>
              <a:buNone/>
            </a:pPr>
            <a:r>
              <a:rPr lang="en-US" dirty="0"/>
              <a:t>(Task - </a:t>
            </a:r>
            <a:r>
              <a:rPr lang="en-US" dirty="0">
                <a:ea typeface="+mn-lt"/>
                <a:cs typeface="+mn-lt"/>
              </a:rPr>
              <a:t>We suppose that a company has a batch of goods to transport from origin point O to destination point D through a multimodal transportation network; a plurality of hub nodes composed the multimodal transportation network;)</a:t>
            </a:r>
            <a:endParaRPr lang="en-US"/>
          </a:p>
          <a:p>
            <a:r>
              <a:rPr lang="en-US" dirty="0">
                <a:ea typeface="+mn-lt"/>
                <a:cs typeface="+mn-lt"/>
              </a:rPr>
              <a:t>the least transportation cost for the decision of multimodal transportation scheme</a:t>
            </a:r>
          </a:p>
          <a:p>
            <a:r>
              <a:rPr lang="en-US" dirty="0">
                <a:ea typeface="+mn-lt"/>
                <a:cs typeface="+mn-lt"/>
              </a:rPr>
              <a:t>the least transportation time for the decision of multimodal transportation scheme</a:t>
            </a:r>
          </a:p>
          <a:p>
            <a:r>
              <a:rPr lang="en-US" dirty="0">
                <a:ea typeface="+mn-lt"/>
                <a:cs typeface="+mn-lt"/>
              </a:rPr>
              <a:t>the lowest transportation risk for the decision of multimodal transportation scheme</a:t>
            </a:r>
            <a:endParaRPr lang="en-US" dirty="0"/>
          </a:p>
          <a:p>
            <a:endParaRPr lang="en-US" dirty="0">
              <a:ea typeface="+mn-lt"/>
              <a:cs typeface="+mn-lt"/>
            </a:endParaRPr>
          </a:p>
        </p:txBody>
      </p:sp>
    </p:spTree>
    <p:extLst>
      <p:ext uri="{BB962C8B-B14F-4D97-AF65-F5344CB8AC3E}">
        <p14:creationId xmlns:p14="http://schemas.microsoft.com/office/powerpoint/2010/main" val="1140076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FD98-ADF1-EEC2-5CBE-6D7D87BB8D8E}"/>
              </a:ext>
            </a:extLst>
          </p:cNvPr>
          <p:cNvSpPr>
            <a:spLocks noGrp="1"/>
          </p:cNvSpPr>
          <p:nvPr>
            <p:ph type="title"/>
          </p:nvPr>
        </p:nvSpPr>
        <p:spPr>
          <a:xfrm>
            <a:off x="838200" y="427756"/>
            <a:ext cx="10515600" cy="1054164"/>
          </a:xfrm>
        </p:spPr>
        <p:txBody>
          <a:bodyPr vert="horz" lIns="91440" tIns="45720" rIns="91440" bIns="45720" rtlCol="0" anchor="t">
            <a:normAutofit/>
          </a:bodyPr>
          <a:lstStyle/>
          <a:p>
            <a:r>
              <a:rPr lang="en-US" dirty="0">
                <a:ea typeface="+mj-lt"/>
                <a:cs typeface="+mj-lt"/>
              </a:rPr>
              <a:t>DESCRIPTION OF CODES</a:t>
            </a:r>
            <a:endParaRPr lang="en-US"/>
          </a:p>
          <a:p>
            <a:endParaRPr lang="en-US" dirty="0"/>
          </a:p>
        </p:txBody>
      </p:sp>
      <p:sp>
        <p:nvSpPr>
          <p:cNvPr id="3" name="Content Placeholder 2">
            <a:extLst>
              <a:ext uri="{FF2B5EF4-FFF2-40B4-BE49-F238E27FC236}">
                <a16:creationId xmlns:a16="http://schemas.microsoft.com/office/drawing/2014/main" id="{B00A09A5-5767-C059-452A-DE23745ED8E3}"/>
              </a:ext>
            </a:extLst>
          </p:cNvPr>
          <p:cNvSpPr>
            <a:spLocks noGrp="1"/>
          </p:cNvSpPr>
          <p:nvPr>
            <p:ph idx="1"/>
          </p:nvPr>
        </p:nvSpPr>
        <p:spPr>
          <a:xfrm>
            <a:off x="838200" y="1731680"/>
            <a:ext cx="10515600" cy="4445283"/>
          </a:xfrm>
        </p:spPr>
        <p:txBody>
          <a:bodyPr vert="horz" lIns="91440" tIns="45720" rIns="91440" bIns="45720" rtlCol="0" anchor="t">
            <a:normAutofit/>
          </a:bodyPr>
          <a:lstStyle/>
          <a:p>
            <a:pPr marL="0" indent="0">
              <a:buNone/>
            </a:pPr>
            <a:r>
              <a:rPr lang="en-US" dirty="0"/>
              <a:t>Data Preparation Code</a:t>
            </a:r>
          </a:p>
          <a:p>
            <a:r>
              <a:rPr lang="en-US" dirty="0">
                <a:ea typeface="+mn-lt"/>
                <a:cs typeface="+mn-lt"/>
              </a:rPr>
              <a:t>The code is a script for generating synthetic sales and product data  and saving it in TensorFlow's TFRecord  format for machine learning purpose.</a:t>
            </a:r>
          </a:p>
          <a:p>
            <a:r>
              <a:rPr lang="en-US" dirty="0">
                <a:ea typeface="+mn-lt"/>
                <a:cs typeface="+mn-lt"/>
              </a:rPr>
              <a:t>The </a:t>
            </a:r>
            <a:r>
              <a:rPr lang="en-US" dirty="0" err="1">
                <a:latin typeface="Consolas"/>
              </a:rPr>
              <a:t>create_records</a:t>
            </a:r>
            <a:r>
              <a:rPr lang="en-US" dirty="0">
                <a:ea typeface="+mn-lt"/>
                <a:cs typeface="+mn-lt"/>
              </a:rPr>
              <a:t> function generates random stock data, sorts and dates orders, selects a subset of products, calculates shelf capacity, and then saves sales and capacity data to </a:t>
            </a:r>
            <a:r>
              <a:rPr lang="en-US" dirty="0" err="1">
                <a:ea typeface="+mn-lt"/>
                <a:cs typeface="+mn-lt"/>
              </a:rPr>
              <a:t>TFRecord</a:t>
            </a:r>
            <a:r>
              <a:rPr lang="en-US" dirty="0">
                <a:ea typeface="+mn-lt"/>
                <a:cs typeface="+mn-lt"/>
              </a:rPr>
              <a:t> files.</a:t>
            </a:r>
            <a:endParaRPr lang="en-US" dirty="0"/>
          </a:p>
          <a:p>
            <a:endParaRPr lang="en-US" dirty="0"/>
          </a:p>
        </p:txBody>
      </p:sp>
    </p:spTree>
    <p:extLst>
      <p:ext uri="{BB962C8B-B14F-4D97-AF65-F5344CB8AC3E}">
        <p14:creationId xmlns:p14="http://schemas.microsoft.com/office/powerpoint/2010/main" val="3527459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949</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Consolas</vt:lpstr>
      <vt:lpstr>office theme</vt:lpstr>
      <vt:lpstr>Supply Chain Optimization using Advanced Machine Learning  </vt:lpstr>
      <vt:lpstr>SUPPLY CHAIN MANAGEMENT (SCM)</vt:lpstr>
      <vt:lpstr>OVERVIEW OF AI ML </vt:lpstr>
      <vt:lpstr>DIFFERENT MACHINE LEARNING MODELS</vt:lpstr>
      <vt:lpstr>APPLICATIONS OF AI IN SCM</vt:lpstr>
      <vt:lpstr>AI TECHNIQUES FOR SCM</vt:lpstr>
      <vt:lpstr>ALGORITHMS LEARNT</vt:lpstr>
      <vt:lpstr>OBJECTIVES OF OPTIMISATION MODEL</vt:lpstr>
      <vt:lpstr>DESCRIPTION OF CODES </vt:lpstr>
      <vt:lpstr>DESCRIPTION OF CODES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Manan Parekh</cp:lastModifiedBy>
  <cp:revision>269</cp:revision>
  <dcterms:created xsi:type="dcterms:W3CDTF">2024-08-01T12:52:50Z</dcterms:created>
  <dcterms:modified xsi:type="dcterms:W3CDTF">2025-04-12T16:09:14Z</dcterms:modified>
</cp:coreProperties>
</file>