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98" r:id="rId5"/>
    <p:sldId id="259" r:id="rId6"/>
    <p:sldId id="260" r:id="rId7"/>
    <p:sldId id="262" r:id="rId8"/>
    <p:sldId id="311" r:id="rId9"/>
    <p:sldId id="328" r:id="rId10"/>
    <p:sldId id="329" r:id="rId11"/>
    <p:sldId id="330" r:id="rId12"/>
    <p:sldId id="331" r:id="rId13"/>
    <p:sldId id="308" r:id="rId14"/>
    <p:sldId id="273" r:id="rId15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8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>
      <p:cViewPr varScale="1">
        <p:scale>
          <a:sx n="41" d="100"/>
          <a:sy n="41" d="100"/>
        </p:scale>
        <p:origin x="1080" y="102"/>
      </p:cViewPr>
      <p:guideLst>
        <p:guide orient="horz" pos="285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D96E9-8FC2-4761-8B0F-732A022FE3D0}" type="datetimeFigureOut">
              <a:rPr lang="en-IN" smtClean="0"/>
              <a:pPr/>
              <a:t>18-08-2025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B559A-E338-4F75-A573-9861E0BAC220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B559A-E338-4F75-A573-9861E0BAC220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492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1B559A-E338-4F75-A573-9861E0BAC22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824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6489-D712-42FD-A5CE-C6172C8BA296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94F1-0AB8-4BE9-A439-7E46A5759AB1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CEAA3-BB41-4C03-BC4D-15B9C422D377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92398-1DF7-4A72-9249-49FFF57890A2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225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3536B-0AF0-43FC-9687-A3A6CCFB2121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22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65B-1CD3-4C27-85C4-98B625C36928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2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16DC-6745-42F5-9E6E-F85302676B44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04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EC28-665F-4900-92F2-570BE0AB62F1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40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607A8-E8D3-43FC-A598-1EA1EA9E84C3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877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97E-87B1-45DD-85FA-F98211548008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02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E95E9-EC26-4467-80D4-1B9C86B4C053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3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002D-46B2-464C-84A5-D232A4E74A4F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3728-DFB1-4D64-9358-D87D7108B63C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858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8F4A-D1DD-4E46-B569-6CCF79D28816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546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33EF-CC8A-4780-B318-8862E19F0355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77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8AF-8985-4F65-B349-6C141653713C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C9EED-9FD4-4385-9E08-A4A9DD895483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0E91-64E4-45E6-9423-9C321850AA40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17C59-F215-49B6-BB5E-D29A2E5E5132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EA1C9-1125-4D1C-AFA8-2DD04CC465F7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C455-CAEA-4C73-997E-A67663698C56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1E071-8CD4-432A-9114-2008217081A4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9BA7-71E3-4D1F-8F91-3683761D03CA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5EB5-80B1-423B-B8A7-6502C7E46C6A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9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896" y="311608"/>
            <a:ext cx="3009122" cy="19838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46374" y="64610"/>
            <a:ext cx="2428874" cy="2419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7076" y="184638"/>
            <a:ext cx="11316970" cy="641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50" b="1" spc="-7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Vivekananda</a:t>
            </a:r>
            <a:r>
              <a:rPr sz="4050" b="1" spc="-10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50" b="1" spc="-6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4050" b="1" spc="-10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50" b="1" spc="9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050" b="1" spc="-10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50" b="1" spc="-6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4050" b="1" spc="-10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50" b="1" spc="20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4050" b="1" spc="-10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50" b="1" spc="-55" dirty="0">
                <a:solidFill>
                  <a:srgbClr val="FF575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4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>
          <a:xfrm>
            <a:off x="304800" y="9562895"/>
            <a:ext cx="4114800" cy="547688"/>
          </a:xfrm>
        </p:spPr>
        <p:txBody>
          <a:bodyPr/>
          <a:lstStyle/>
          <a:p>
            <a:fld id="{95CC48DC-4FB6-40C3-8F10-00DED7216493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August 2025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8152" y="817764"/>
            <a:ext cx="11235055" cy="13354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920115" marR="912495" algn="ctr">
              <a:lnSpc>
                <a:spcPts val="3300"/>
              </a:lnSpc>
              <a:spcBef>
                <a:spcPts val="490"/>
              </a:spcBef>
            </a:pPr>
            <a:r>
              <a:rPr sz="3000" spc="3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sz="3000" spc="-7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3000" spc="-6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6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3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Vivekananda</a:t>
            </a:r>
            <a:r>
              <a:rPr sz="3000" spc="-7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Vidyavardhaka</a:t>
            </a:r>
            <a:r>
              <a:rPr sz="3000" spc="-6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2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Sangha</a:t>
            </a:r>
            <a:r>
              <a:rPr sz="3000" spc="-6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Puttur®] </a:t>
            </a:r>
            <a:r>
              <a:rPr sz="3000" spc="-819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Affiliated</a:t>
            </a:r>
            <a:r>
              <a:rPr sz="30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0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Visvesvaraya</a:t>
            </a:r>
            <a:r>
              <a:rPr sz="30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</a:t>
            </a:r>
            <a:r>
              <a:rPr sz="30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315"/>
              </a:lnSpc>
            </a:pPr>
            <a:r>
              <a:rPr sz="300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r>
              <a:rPr sz="30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0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</a:t>
            </a:r>
            <a:r>
              <a:rPr sz="30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</a:t>
            </a:r>
            <a:r>
              <a:rPr sz="30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Delhi</a:t>
            </a:r>
            <a:r>
              <a:rPr sz="30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4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30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8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Recognised</a:t>
            </a:r>
            <a:r>
              <a:rPr sz="30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0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</a:t>
            </a:r>
            <a:r>
              <a:rPr sz="3000" spc="-7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80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000" spc="-6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15" dirty="0">
                <a:solidFill>
                  <a:srgbClr val="527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Karnataka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6683" y="3437487"/>
            <a:ext cx="12954635" cy="5080"/>
          </a:xfrm>
          <a:custGeom>
            <a:avLst/>
            <a:gdLst/>
            <a:ahLst/>
            <a:cxnLst/>
            <a:rect l="l" t="t" r="r" b="b"/>
            <a:pathLst>
              <a:path w="12954635" h="5079">
                <a:moveTo>
                  <a:pt x="0" y="0"/>
                </a:moveTo>
                <a:lnTo>
                  <a:pt x="12954080" y="4756"/>
                </a:lnTo>
              </a:path>
            </a:pathLst>
          </a:custGeom>
          <a:ln w="9524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8833" y="3739664"/>
            <a:ext cx="14670335" cy="977191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065" marR="5080" algn="ctr">
              <a:spcBef>
                <a:spcPts val="1140"/>
              </a:spcBef>
            </a:pP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itchFamily="18" charset="0"/>
              </a:rPr>
              <a:t>" ABCD "</a:t>
            </a:r>
            <a:endParaRPr lang="en-US" sz="5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6286500"/>
            <a:ext cx="12954635" cy="0"/>
          </a:xfrm>
          <a:custGeom>
            <a:avLst/>
            <a:gdLst/>
            <a:ahLst/>
            <a:cxnLst/>
            <a:rect l="l" t="t" r="r" b="b"/>
            <a:pathLst>
              <a:path w="12954635">
                <a:moveTo>
                  <a:pt x="0" y="0"/>
                </a:moveTo>
                <a:lnTo>
                  <a:pt x="12954083" y="0"/>
                </a:lnTo>
              </a:path>
            </a:pathLst>
          </a:custGeom>
          <a:ln w="9524">
            <a:solidFill>
              <a:srgbClr val="2B2B2B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7800" y="2781300"/>
            <a:ext cx="7772400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3600" b="1" spc="-4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</a:t>
            </a:r>
            <a:r>
              <a:rPr lang="en-US" sz="3600" b="1" spc="-1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600" b="1" spc="-8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35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sz="3600" b="1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8961" y="9309172"/>
            <a:ext cx="14173200" cy="5074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22115" marR="5080" indent="-4210050">
              <a:lnSpc>
                <a:spcPct val="117000"/>
              </a:lnSpc>
              <a:spcBef>
                <a:spcPts val="95"/>
              </a:spcBef>
            </a:pPr>
            <a:r>
              <a:rPr sz="3000" b="1" spc="-1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3000" b="1" spc="-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spc="-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3000" b="1" spc="-1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 INTELLIGENCE &amp; MACHINE LEARNING </a:t>
            </a:r>
            <a:r>
              <a:rPr sz="3000" b="1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GB" sz="3000" b="1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3000" b="1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GB" sz="3000" b="1" spc="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82400" y="6721959"/>
            <a:ext cx="5719228" cy="2397451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2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25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spc="-170" dirty="0">
                <a:solidFill>
                  <a:srgbClr val="2B2B2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( USN)</a:t>
            </a:r>
            <a:endParaRPr lang="en-US" sz="3000" b="1" spc="-170" dirty="0">
              <a:solidFill>
                <a:srgbClr val="2B2B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endParaRPr lang="en-US" sz="3000" b="1" spc="-170" dirty="0">
              <a:solidFill>
                <a:srgbClr val="2B2B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endParaRPr lang="en-US" sz="3000" b="1" spc="-170" dirty="0">
              <a:solidFill>
                <a:srgbClr val="2B2B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424404"/>
            <a:ext cx="8077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>
                <a:latin typeface="Times New Roman" panose="02020603050405020304" pitchFamily="18" charset="0"/>
                <a:cs typeface="Times New Roman" pitchFamily="18" charset="0"/>
              </a:rPr>
              <a:t>Guided by</a:t>
            </a:r>
          </a:p>
          <a:p>
            <a:pPr algn="ctr"/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Dept of AI</a:t>
            </a:r>
            <a:endParaRPr lang="en-IN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5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146E2D-4D84-5024-865F-808CFE68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57900" y="9715500"/>
            <a:ext cx="6172200" cy="649323"/>
          </a:xfrm>
        </p:spPr>
        <p:txBody>
          <a:bodyPr/>
          <a:lstStyle/>
          <a:p>
            <a:r>
              <a:rPr lang="en-IN" dirty="0"/>
              <a:t>Dept of AI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D1169-31EF-8CBA-7F07-1B1D6C1F1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BB980-6121-AC46-2A5C-BE7949E7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97E-87B1-45DD-85FA-F98211548008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F1537-2AC1-9025-A4EF-19CC37F0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306CF-F325-2765-4531-2DE20816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177008-874E-1FBF-B4DD-0161472AA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098290"/>
              </p:ext>
            </p:extLst>
          </p:nvPr>
        </p:nvGraphicFramePr>
        <p:xfrm>
          <a:off x="914400" y="1303020"/>
          <a:ext cx="16459200" cy="6573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63555542"/>
                    </a:ext>
                  </a:extLst>
                </a:gridCol>
                <a:gridCol w="3958083">
                  <a:extLst>
                    <a:ext uri="{9D8B030D-6E8A-4147-A177-3AD203B41FA5}">
                      <a16:colId xmlns:a16="http://schemas.microsoft.com/office/drawing/2014/main" val="1645524399"/>
                    </a:ext>
                  </a:extLst>
                </a:gridCol>
                <a:gridCol w="2984104">
                  <a:extLst>
                    <a:ext uri="{9D8B030D-6E8A-4147-A177-3AD203B41FA5}">
                      <a16:colId xmlns:a16="http://schemas.microsoft.com/office/drawing/2014/main" val="4278741493"/>
                    </a:ext>
                  </a:extLst>
                </a:gridCol>
                <a:gridCol w="1973212">
                  <a:extLst>
                    <a:ext uri="{9D8B030D-6E8A-4147-A177-3AD203B41FA5}">
                      <a16:colId xmlns:a16="http://schemas.microsoft.com/office/drawing/2014/main" val="2524981009"/>
                    </a:ext>
                  </a:extLst>
                </a:gridCol>
                <a:gridCol w="6629401">
                  <a:extLst>
                    <a:ext uri="{9D8B030D-6E8A-4147-A177-3AD203B41FA5}">
                      <a16:colId xmlns:a16="http://schemas.microsoft.com/office/drawing/2014/main" val="3665657443"/>
                    </a:ext>
                  </a:extLst>
                </a:gridCol>
              </a:tblGrid>
              <a:tr h="726613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Sl.</a:t>
                      </a:r>
                    </a:p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 </a:t>
                      </a:r>
                    </a:p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841"/>
                  </a:ext>
                </a:extLst>
              </a:tr>
              <a:tr h="268846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90682"/>
                  </a:ext>
                </a:extLst>
              </a:tr>
              <a:tr h="29704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B="114300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2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36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73678-5276-A8C2-F2A5-C8359924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97E-87B1-45DD-85FA-F98211548008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E82B-55EA-D696-3B9A-4CF2CC9C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4715A-7998-8486-4413-2F1C80BA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297FA6E-3B33-5745-A03A-9D9392B283B5}"/>
              </a:ext>
            </a:extLst>
          </p:cNvPr>
          <p:cNvSpPr txBox="1">
            <a:spLocks/>
          </p:cNvSpPr>
          <p:nvPr/>
        </p:nvSpPr>
        <p:spPr>
          <a:xfrm>
            <a:off x="995947" y="34946"/>
            <a:ext cx="161290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80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4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FA3-E877-0AAB-4A3D-90F16C90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-266700"/>
            <a:ext cx="15773400" cy="2802733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15CF-9797-73F9-E311-D17AF2EE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790700"/>
            <a:ext cx="15773400" cy="77438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s-ES" sz="3200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3200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</a:p>
          <a:p>
            <a:pPr marL="0" indent="0" algn="just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</a:p>
          <a:p>
            <a:pPr marL="0" indent="0" algn="just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s-E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869DF-7C33-D405-A178-2CCD74B8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DCE91-5B60-4CA4-8DC5-03F952E83D11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6FD3-E856-3743-819D-80034AAF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5ECE-E23A-BDE2-C0F3-32A9AE8F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627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62000" y="4229100"/>
            <a:ext cx="16599535" cy="14074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5000"/>
              </a:lnSpc>
              <a:spcBef>
                <a:spcPts val="100"/>
              </a:spcBef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DFB-37A0-44C9-B8EE-93596F90C7A6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of AI </a:t>
            </a:r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8200" y="-17505"/>
            <a:ext cx="78994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55A0-882F-4DF6-AC3D-AF8B081A5704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August 2025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Dept of AI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1790700"/>
            <a:ext cx="15429230" cy="406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591310" y="47847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2057400" y="803406"/>
            <a:ext cx="13373099" cy="1295400"/>
          </a:xfrm>
        </p:spPr>
        <p:txBody>
          <a:bodyPr>
            <a:normAutofit/>
          </a:bodyPr>
          <a:lstStyle/>
          <a:p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8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A0061-5C20-4BFA-8D13-4B871A15E322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August 2025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Dept of AI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41AF6-EDE5-AB65-0BA7-5937918F5359}"/>
              </a:ext>
            </a:extLst>
          </p:cNvPr>
          <p:cNvSpPr txBox="1"/>
          <p:nvPr/>
        </p:nvSpPr>
        <p:spPr>
          <a:xfrm>
            <a:off x="1257300" y="2247900"/>
            <a:ext cx="1577340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marR="100330" indent="-5715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5947" y="34946"/>
            <a:ext cx="161290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BC7E-AFED-4CBD-97BE-C503EB45ECBF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August 2025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Dept of AI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8913C-4556-8F0F-FA4C-389174CEBEBD}"/>
              </a:ext>
            </a:extLst>
          </p:cNvPr>
          <p:cNvSpPr txBox="1"/>
          <p:nvPr/>
        </p:nvSpPr>
        <p:spPr>
          <a:xfrm>
            <a:off x="1257300" y="2705100"/>
            <a:ext cx="1565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/>
          <p:cNvSpPr txBox="1"/>
          <p:nvPr/>
        </p:nvSpPr>
        <p:spPr>
          <a:xfrm>
            <a:off x="508000" y="345984"/>
            <a:ext cx="17272000" cy="124393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algn="ctr">
              <a:spcBef>
                <a:spcPts val="100"/>
              </a:spcBef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A7E6-0BB5-4562-B4D8-B2D95118667A}" type="datetime3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 August 2025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Dept of AI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053E2-D5C2-D123-A9D8-BE15FCE794E7}"/>
              </a:ext>
            </a:extLst>
          </p:cNvPr>
          <p:cNvSpPr txBox="1"/>
          <p:nvPr/>
        </p:nvSpPr>
        <p:spPr>
          <a:xfrm>
            <a:off x="1257300" y="2324100"/>
            <a:ext cx="1577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0908" y="-190500"/>
            <a:ext cx="7826181" cy="1638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71500" algn="just">
              <a:lnSpc>
                <a:spcPct val="15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566624"/>
              </p:ext>
            </p:extLst>
          </p:nvPr>
        </p:nvGraphicFramePr>
        <p:xfrm>
          <a:off x="819149" y="1866900"/>
          <a:ext cx="16649701" cy="7434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5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5919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Sl.</a:t>
                      </a:r>
                    </a:p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No.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 </a:t>
                      </a:r>
                    </a:p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8534">
                <a:tc>
                  <a:txBody>
                    <a:bodyPr/>
                    <a:lstStyle/>
                    <a:p>
                      <a:r>
                        <a:rPr lang="en-GB" sz="2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GB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637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7A647D-CBF9-48C0-92D6-2482E2688DAC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 August 2025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5C607-CD65-A5E2-C7D5-96500FCB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AI &amp; ML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381D7-06F6-B23D-76FF-35C4FADB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B9EFF0-6F50-44ED-9CF1-9907CFF251C0}" type="datetime3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 August 2025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D205-1B56-5E5C-460D-1F791832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IN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D7B8C1-EF64-28CC-5565-2882CB4BC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82149"/>
              </p:ext>
            </p:extLst>
          </p:nvPr>
        </p:nvGraphicFramePr>
        <p:xfrm>
          <a:off x="914400" y="1303020"/>
          <a:ext cx="16459200" cy="6573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63555542"/>
                    </a:ext>
                  </a:extLst>
                </a:gridCol>
                <a:gridCol w="3958083">
                  <a:extLst>
                    <a:ext uri="{9D8B030D-6E8A-4147-A177-3AD203B41FA5}">
                      <a16:colId xmlns:a16="http://schemas.microsoft.com/office/drawing/2014/main" val="1645524399"/>
                    </a:ext>
                  </a:extLst>
                </a:gridCol>
                <a:gridCol w="2984104">
                  <a:extLst>
                    <a:ext uri="{9D8B030D-6E8A-4147-A177-3AD203B41FA5}">
                      <a16:colId xmlns:a16="http://schemas.microsoft.com/office/drawing/2014/main" val="4278741493"/>
                    </a:ext>
                  </a:extLst>
                </a:gridCol>
                <a:gridCol w="1973212">
                  <a:extLst>
                    <a:ext uri="{9D8B030D-6E8A-4147-A177-3AD203B41FA5}">
                      <a16:colId xmlns:a16="http://schemas.microsoft.com/office/drawing/2014/main" val="2524981009"/>
                    </a:ext>
                  </a:extLst>
                </a:gridCol>
                <a:gridCol w="6629401">
                  <a:extLst>
                    <a:ext uri="{9D8B030D-6E8A-4147-A177-3AD203B41FA5}">
                      <a16:colId xmlns:a16="http://schemas.microsoft.com/office/drawing/2014/main" val="3665657443"/>
                    </a:ext>
                  </a:extLst>
                </a:gridCol>
              </a:tblGrid>
              <a:tr h="726613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Sl.</a:t>
                      </a:r>
                    </a:p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 </a:t>
                      </a:r>
                    </a:p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841"/>
                  </a:ext>
                </a:extLst>
              </a:tr>
              <a:tr h="268846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90682"/>
                  </a:ext>
                </a:extLst>
              </a:tr>
              <a:tr h="2970406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429622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E325EA-354F-EAC8-51F1-FB2701D6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Dept. of AI &amp; ML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47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3BDF1-4A1F-6978-9331-65F038A8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97E-87B1-45DD-85FA-F98211548008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B938D-9569-F1DD-89F3-D5870399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2AD26-213E-CCB9-7A98-4D55D101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8</a:t>
            </a:fld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06C113-48CB-2919-7DFD-AA3F927EE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63801"/>
              </p:ext>
            </p:extLst>
          </p:nvPr>
        </p:nvGraphicFramePr>
        <p:xfrm>
          <a:off x="914400" y="1303020"/>
          <a:ext cx="16459200" cy="6573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63555542"/>
                    </a:ext>
                  </a:extLst>
                </a:gridCol>
                <a:gridCol w="3958083">
                  <a:extLst>
                    <a:ext uri="{9D8B030D-6E8A-4147-A177-3AD203B41FA5}">
                      <a16:colId xmlns:a16="http://schemas.microsoft.com/office/drawing/2014/main" val="1645524399"/>
                    </a:ext>
                  </a:extLst>
                </a:gridCol>
                <a:gridCol w="2984104">
                  <a:extLst>
                    <a:ext uri="{9D8B030D-6E8A-4147-A177-3AD203B41FA5}">
                      <a16:colId xmlns:a16="http://schemas.microsoft.com/office/drawing/2014/main" val="4278741493"/>
                    </a:ext>
                  </a:extLst>
                </a:gridCol>
                <a:gridCol w="1973212">
                  <a:extLst>
                    <a:ext uri="{9D8B030D-6E8A-4147-A177-3AD203B41FA5}">
                      <a16:colId xmlns:a16="http://schemas.microsoft.com/office/drawing/2014/main" val="2524981009"/>
                    </a:ext>
                  </a:extLst>
                </a:gridCol>
                <a:gridCol w="6629401">
                  <a:extLst>
                    <a:ext uri="{9D8B030D-6E8A-4147-A177-3AD203B41FA5}">
                      <a16:colId xmlns:a16="http://schemas.microsoft.com/office/drawing/2014/main" val="3665657443"/>
                    </a:ext>
                  </a:extLst>
                </a:gridCol>
              </a:tblGrid>
              <a:tr h="726613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Sl.</a:t>
                      </a:r>
                    </a:p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 </a:t>
                      </a:r>
                    </a:p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841"/>
                  </a:ext>
                </a:extLst>
              </a:tr>
              <a:tr h="268846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90682"/>
                  </a:ext>
                </a:extLst>
              </a:tr>
              <a:tr h="2970406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42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9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4311C-EFE7-B21C-472B-45448D76B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EC6CB-09F0-18CE-2110-894E9A15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297E-87B1-45DD-85FA-F98211548008}" type="datetime3">
              <a:rPr lang="en-US" smtClean="0"/>
              <a:t>18 August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64B91-20EC-33B1-E452-08982560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AI &amp; ML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980C4-5974-F538-6A44-8228D348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pPr/>
              <a:t>9</a:t>
            </a:fld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79D796-661B-BAD0-3354-08D1CB9D1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0377"/>
              </p:ext>
            </p:extLst>
          </p:nvPr>
        </p:nvGraphicFramePr>
        <p:xfrm>
          <a:off x="914400" y="1303020"/>
          <a:ext cx="16459200" cy="6573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6355554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645524399"/>
                    </a:ext>
                  </a:extLst>
                </a:gridCol>
                <a:gridCol w="3055987">
                  <a:extLst>
                    <a:ext uri="{9D8B030D-6E8A-4147-A177-3AD203B41FA5}">
                      <a16:colId xmlns:a16="http://schemas.microsoft.com/office/drawing/2014/main" val="4278741493"/>
                    </a:ext>
                  </a:extLst>
                </a:gridCol>
                <a:gridCol w="1973212">
                  <a:extLst>
                    <a:ext uri="{9D8B030D-6E8A-4147-A177-3AD203B41FA5}">
                      <a16:colId xmlns:a16="http://schemas.microsoft.com/office/drawing/2014/main" val="2524981009"/>
                    </a:ext>
                  </a:extLst>
                </a:gridCol>
                <a:gridCol w="6629401">
                  <a:extLst>
                    <a:ext uri="{9D8B030D-6E8A-4147-A177-3AD203B41FA5}">
                      <a16:colId xmlns:a16="http://schemas.microsoft.com/office/drawing/2014/main" val="3665657443"/>
                    </a:ext>
                  </a:extLst>
                </a:gridCol>
              </a:tblGrid>
              <a:tr h="726613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Sl.</a:t>
                      </a:r>
                    </a:p>
                    <a:p>
                      <a:pPr algn="just"/>
                      <a:r>
                        <a:rPr lang="en-GB" dirty="0"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of  </a:t>
                      </a:r>
                    </a:p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8841"/>
                  </a:ext>
                </a:extLst>
              </a:tr>
              <a:tr h="268846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90682"/>
                  </a:ext>
                </a:extLst>
              </a:tr>
              <a:tr h="297040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sz="24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42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215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5473</TotalTime>
  <Words>266</Words>
  <Application>Microsoft Office PowerPoint</Application>
  <PresentationFormat>Custom</PresentationFormat>
  <Paragraphs>128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Times New Roman</vt:lpstr>
      <vt:lpstr>Wingdings</vt:lpstr>
      <vt:lpstr>Office Theme</vt:lpstr>
      <vt:lpstr>1_Office Theme</vt:lpstr>
      <vt:lpstr>Vivekananda College of Engineering &amp; Technology</vt:lpstr>
      <vt:lpstr>Contents</vt:lpstr>
      <vt:lpstr>PowerPoint Presentation</vt:lpstr>
      <vt:lpstr>Problem Identification</vt:lpstr>
      <vt:lpstr>PowerPoint Presentation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Seminar Presentation</dc:title>
  <dc:creator>Devadatta Bhat</dc:creator>
  <cp:keywords>DAFfHv8tBnY,BAEw4UIMEh0</cp:keywords>
  <cp:lastModifiedBy>C A Shastri</cp:lastModifiedBy>
  <cp:revision>237</cp:revision>
  <dcterms:created xsi:type="dcterms:W3CDTF">2023-04-19T04:19:00Z</dcterms:created>
  <dcterms:modified xsi:type="dcterms:W3CDTF">2025-08-18T05:33:20Z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2023-04-05T11:00:00Z</vt:filetime>
  </property>
  <property fmtid="{D5CDD505-2E9C-101B-9397-08002B2CF9AE}" pid="3" name="Creator">
    <vt:lpwstr>Canva</vt:lpwstr>
  </property>
  <property fmtid="{D5CDD505-2E9C-101B-9397-08002B2CF9AE}" pid="4" name="LastSaved">
    <vt:filetime>2023-04-05T11:00:00Z</vt:filetime>
  </property>
  <property fmtid="{D5CDD505-2E9C-101B-9397-08002B2CF9AE}" pid="5" name="ContentTypeId">
    <vt:lpwstr>0x0101008301C2465860E646B06EEF43E40A17DD</vt:lpwstr>
  </property>
  <property fmtid="{D5CDD505-2E9C-101B-9397-08002B2CF9AE}" pid="6" name="ICV">
    <vt:lpwstr>51D16898E5F34F01B2EC78FD561D3C06</vt:lpwstr>
  </property>
  <property fmtid="{D5CDD505-2E9C-101B-9397-08002B2CF9AE}" pid="7" name="KSOProductBuildVer">
    <vt:lpwstr>1033-11.2.0.11225</vt:lpwstr>
  </property>
</Properties>
</file>