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Slab"/>
      <p:regular r:id="rId20"/>
      <p:bold r:id="rId21"/>
    </p:embeddedFont>
    <p:embeddedFont>
      <p:font typeface="Helvetica Neue"/>
      <p:regular r:id="rId22"/>
      <p:bold r:id="rId23"/>
      <p:italic r:id="rId24"/>
      <p:boldItalic r:id="rId25"/>
    </p:embeddedFont>
    <p:embeddedFont>
      <p:font typeface="Helvetica Neue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i49cphN36oKoPfHXi+UqAXGISk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HelveticaNeue-regular.fntdata"/><Relationship Id="rId21" Type="http://schemas.openxmlformats.org/officeDocument/2006/relationships/font" Target="fonts/RobotoSlab-bold.fntdata"/><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Light-regular.fntdata"/><Relationship Id="rId25" Type="http://schemas.openxmlformats.org/officeDocument/2006/relationships/font" Target="fonts/HelveticaNeue-boldItalic.fntdata"/><Relationship Id="rId28" Type="http://schemas.openxmlformats.org/officeDocument/2006/relationships/font" Target="fonts/HelveticaNeueLight-italic.fntdata"/><Relationship Id="rId27" Type="http://schemas.openxmlformats.org/officeDocument/2006/relationships/font" Target="fonts/HelveticaNeue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Light-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e4dea7fd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1e4dea7fd3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f2e1cd6a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11f2e1cd6a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f2e1cd8a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1f2e1cd8a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9" name="Shape 9"/>
        <p:cNvGrpSpPr/>
        <p:nvPr/>
      </p:nvGrpSpPr>
      <p:grpSpPr>
        <a:xfrm>
          <a:off x="0" y="0"/>
          <a:ext cx="0" cy="0"/>
          <a:chOff x="0" y="0"/>
          <a:chExt cx="0" cy="0"/>
        </a:xfrm>
      </p:grpSpPr>
      <p:sp>
        <p:nvSpPr>
          <p:cNvPr id="10" name="Google Shape;10;p14"/>
          <p:cNvSpPr txBox="1"/>
          <p:nvPr>
            <p:ph idx="1" type="body"/>
          </p:nvPr>
        </p:nvSpPr>
        <p:spPr>
          <a:xfrm>
            <a:off x="633113" y="3532668"/>
            <a:ext cx="7886700" cy="414000"/>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444848"/>
              </a:buClr>
              <a:buSzPts val="1500"/>
              <a:buFont typeface="Helvetica Neue Light"/>
              <a:buNone/>
              <a:defRPr b="0" i="0" sz="1500">
                <a:solidFill>
                  <a:srgbClr val="444848"/>
                </a:solidFill>
                <a:latin typeface="Helvetica Neue Light"/>
                <a:ea typeface="Helvetica Neue Light"/>
                <a:cs typeface="Helvetica Neue Light"/>
                <a:sym typeface="Helvetica Neue Light"/>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11" name="Google Shape;11;p14"/>
          <p:cNvPicPr preferRelativeResize="0"/>
          <p:nvPr/>
        </p:nvPicPr>
        <p:blipFill rotWithShape="1">
          <a:blip r:embed="rId2">
            <a:alphaModFix/>
          </a:blip>
          <a:srcRect b="42109" l="31992" r="32031" t="42024"/>
          <a:stretch/>
        </p:blipFill>
        <p:spPr>
          <a:xfrm>
            <a:off x="5573211" y="563639"/>
            <a:ext cx="2946600" cy="999931"/>
          </a:xfrm>
          <a:prstGeom prst="rect">
            <a:avLst/>
          </a:prstGeom>
          <a:noFill/>
          <a:ln>
            <a:noFill/>
          </a:ln>
        </p:spPr>
      </p:pic>
      <p:sp>
        <p:nvSpPr>
          <p:cNvPr id="12" name="Google Shape;12;p14"/>
          <p:cNvSpPr txBox="1"/>
          <p:nvPr>
            <p:ph idx="2" type="body"/>
          </p:nvPr>
        </p:nvSpPr>
        <p:spPr>
          <a:xfrm>
            <a:off x="633113" y="2838745"/>
            <a:ext cx="7887000" cy="6762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3300"/>
              <a:buFont typeface="Helvetica Neue"/>
              <a:buNone/>
              <a:defRPr b="1" i="0" sz="3300">
                <a:solidFill>
                  <a:schemeClr val="dk2"/>
                </a:solidFill>
                <a:latin typeface="Helvetica Neue"/>
                <a:ea typeface="Helvetica Neue"/>
                <a:cs typeface="Helvetica Neue"/>
                <a:sym typeface="Helvetica Neu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2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2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1" name="Google Shape;5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28"/>
          <p:cNvSpPr txBox="1"/>
          <p:nvPr>
            <p:ph type="title"/>
          </p:nvPr>
        </p:nvSpPr>
        <p:spPr>
          <a:xfrm>
            <a:off x="445727" y="200025"/>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28"/>
          <p:cNvSpPr txBox="1"/>
          <p:nvPr>
            <p:ph idx="1" type="body"/>
          </p:nvPr>
        </p:nvSpPr>
        <p:spPr>
          <a:xfrm>
            <a:off x="436820" y="1326713"/>
            <a:ext cx="7886700" cy="32634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Font typeface="Helvetica Neue Light"/>
              <a:buChar char="•"/>
              <a:defRPr sz="1800"/>
            </a:lvl1pPr>
            <a:lvl2pPr indent="-323850" lvl="1" marL="914400" algn="l">
              <a:lnSpc>
                <a:spcPct val="90000"/>
              </a:lnSpc>
              <a:spcBef>
                <a:spcPts val="400"/>
              </a:spcBef>
              <a:spcAft>
                <a:spcPts val="0"/>
              </a:spcAft>
              <a:buClr>
                <a:schemeClr val="dk1"/>
              </a:buClr>
              <a:buSzPts val="1500"/>
              <a:buFont typeface="Helvetica Neue Light"/>
              <a:buChar char="•"/>
              <a:defRPr sz="1500"/>
            </a:lvl2pPr>
            <a:lvl3pPr indent="-317500" lvl="2" marL="1371600" algn="l">
              <a:lnSpc>
                <a:spcPct val="90000"/>
              </a:lnSpc>
              <a:spcBef>
                <a:spcPts val="400"/>
              </a:spcBef>
              <a:spcAft>
                <a:spcPts val="0"/>
              </a:spcAft>
              <a:buClr>
                <a:schemeClr val="dk1"/>
              </a:buClr>
              <a:buSzPts val="1400"/>
              <a:buFont typeface="Helvetica Neue Light"/>
              <a:buChar char="•"/>
              <a:defRPr sz="1400"/>
            </a:lvl3pPr>
            <a:lvl4pPr indent="-304800" lvl="3" marL="1828800" algn="l">
              <a:lnSpc>
                <a:spcPct val="90000"/>
              </a:lnSpc>
              <a:spcBef>
                <a:spcPts val="400"/>
              </a:spcBef>
              <a:spcAft>
                <a:spcPts val="0"/>
              </a:spcAft>
              <a:buClr>
                <a:schemeClr val="dk1"/>
              </a:buClr>
              <a:buSzPts val="1200"/>
              <a:buFont typeface="Helvetica Neue Light"/>
              <a:buChar char="•"/>
              <a:defRPr sz="1200"/>
            </a:lvl4pPr>
            <a:lvl5pPr indent="-304800" lvl="4" marL="2286000" algn="l">
              <a:lnSpc>
                <a:spcPct val="90000"/>
              </a:lnSpc>
              <a:spcBef>
                <a:spcPts val="400"/>
              </a:spcBef>
              <a:spcAft>
                <a:spcPts val="0"/>
              </a:spcAft>
              <a:buClr>
                <a:schemeClr val="dk1"/>
              </a:buClr>
              <a:buSzPts val="1200"/>
              <a:buFont typeface="Helvetica Neue Light"/>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7" name="Google Shape;57;p28"/>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58" name="Google Shape;58;p28"/>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900" u="none" cap="none" strike="noStrike">
                <a:solidFill>
                  <a:srgbClr val="7F7F7F"/>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pic>
        <p:nvPicPr>
          <p:cNvPr id="59" name="Google Shape;59;p28"/>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extLst>
    <p:ext uri="{DCECCB84-F9BA-43D5-87BE-67443E8EF086}">
      <p15:sldGuideLst>
        <p15:guide id="1" orient="horz" pos="55">
          <p15:clr>
            <a:srgbClr val="FBAE40"/>
          </p15:clr>
        </p15:guide>
        <p15:guide id="2" pos="2880">
          <p15:clr>
            <a:srgbClr val="FBAE40"/>
          </p15:clr>
        </p15:guide>
        <p15:guide id="3" orient="horz" pos="3185">
          <p15:clr>
            <a:srgbClr val="FBAE40"/>
          </p15:clr>
        </p15:guide>
        <p15:guide id="4" orient="horz" pos="123">
          <p15:clr>
            <a:srgbClr val="FBAE40"/>
          </p15:clr>
        </p15:guide>
        <p15:guide id="5" orient="horz" pos="752">
          <p15:clr>
            <a:srgbClr val="FBAE40"/>
          </p15:clr>
        </p15:guide>
        <p15:guide id="6" pos="91">
          <p15:clr>
            <a:srgbClr val="FBAE40"/>
          </p15:clr>
        </p15:guide>
        <p15:guide id="7" pos="277">
          <p15:clr>
            <a:srgbClr val="FBAE40"/>
          </p15:clr>
        </p15:guide>
        <p15:guide id="8" orient="horz" pos="838">
          <p15:clr>
            <a:srgbClr val="FBAE40"/>
          </p15:clr>
        </p15:guide>
        <p15:guide id="9" pos="5244">
          <p15:clr>
            <a:srgbClr val="FBAE40"/>
          </p15:clr>
        </p15:guide>
        <p15:guide id="10" orient="horz" pos="2896">
          <p15:clr>
            <a:srgbClr val="FBAE40"/>
          </p15:clr>
        </p15:guide>
        <p15:guide id="11" pos="5669">
          <p15:clr>
            <a:srgbClr val="FBAE40"/>
          </p15:clr>
        </p15:guide>
        <p15:guide id="12" orient="horz" pos="2981">
          <p15:clr>
            <a:srgbClr val="FBAE40"/>
          </p15:clr>
        </p15:guide>
        <p15:guide id="13" orient="horz" pos="3151">
          <p15:clr>
            <a:srgbClr val="FBAE40"/>
          </p15:clr>
        </p15:guide>
        <p15:guide id="14" orient="horz" pos="308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6"/>
          <p:cNvSpPr txBox="1"/>
          <p:nvPr>
            <p:ph type="title"/>
          </p:nvPr>
        </p:nvSpPr>
        <p:spPr>
          <a:xfrm>
            <a:off x="445727" y="200025"/>
            <a:ext cx="78867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6"/>
          <p:cNvSpPr txBox="1"/>
          <p:nvPr>
            <p:ph idx="1" type="body"/>
          </p:nvPr>
        </p:nvSpPr>
        <p:spPr>
          <a:xfrm>
            <a:off x="436820" y="1326713"/>
            <a:ext cx="7886700" cy="3263400"/>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800"/>
              </a:spcBef>
              <a:spcAft>
                <a:spcPts val="0"/>
              </a:spcAft>
              <a:buClr>
                <a:schemeClr val="dk1"/>
              </a:buClr>
              <a:buSzPts val="1800"/>
              <a:buFont typeface="Helvetica Neue Light"/>
              <a:buChar char="•"/>
              <a:defRPr sz="1800"/>
            </a:lvl1pPr>
            <a:lvl2pPr indent="-323850" lvl="1" marL="914400" algn="l">
              <a:lnSpc>
                <a:spcPct val="90000"/>
              </a:lnSpc>
              <a:spcBef>
                <a:spcPts val="400"/>
              </a:spcBef>
              <a:spcAft>
                <a:spcPts val="0"/>
              </a:spcAft>
              <a:buClr>
                <a:schemeClr val="dk1"/>
              </a:buClr>
              <a:buSzPts val="1500"/>
              <a:buFont typeface="Helvetica Neue Light"/>
              <a:buChar char="•"/>
              <a:defRPr sz="1500"/>
            </a:lvl2pPr>
            <a:lvl3pPr indent="-317500" lvl="2" marL="1371600" algn="l">
              <a:lnSpc>
                <a:spcPct val="90000"/>
              </a:lnSpc>
              <a:spcBef>
                <a:spcPts val="400"/>
              </a:spcBef>
              <a:spcAft>
                <a:spcPts val="0"/>
              </a:spcAft>
              <a:buClr>
                <a:schemeClr val="dk1"/>
              </a:buClr>
              <a:buSzPts val="1400"/>
              <a:buFont typeface="Helvetica Neue Light"/>
              <a:buChar char="•"/>
              <a:defRPr sz="1400"/>
            </a:lvl3pPr>
            <a:lvl4pPr indent="-304800" lvl="3" marL="1828800" algn="l">
              <a:lnSpc>
                <a:spcPct val="90000"/>
              </a:lnSpc>
              <a:spcBef>
                <a:spcPts val="400"/>
              </a:spcBef>
              <a:spcAft>
                <a:spcPts val="0"/>
              </a:spcAft>
              <a:buClr>
                <a:schemeClr val="dk1"/>
              </a:buClr>
              <a:buSzPts val="1200"/>
              <a:buFont typeface="Helvetica Neue Light"/>
              <a:buChar char="•"/>
              <a:defRPr sz="1200"/>
            </a:lvl4pPr>
            <a:lvl5pPr indent="-304800" lvl="4" marL="2286000" algn="l">
              <a:lnSpc>
                <a:spcPct val="90000"/>
              </a:lnSpc>
              <a:spcBef>
                <a:spcPts val="400"/>
              </a:spcBef>
              <a:spcAft>
                <a:spcPts val="0"/>
              </a:spcAft>
              <a:buClr>
                <a:schemeClr val="dk1"/>
              </a:buClr>
              <a:buSzPts val="1200"/>
              <a:buFont typeface="Helvetica Neue Light"/>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16"/>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73" name="Google Shape;73;p16"/>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74" name="Google Shape;74;p16"/>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extLst>
    <p:ext uri="{DCECCB84-F9BA-43D5-87BE-67443E8EF086}">
      <p15:sldGuideLst>
        <p15:guide id="1" orient="horz" pos="55">
          <p15:clr>
            <a:srgbClr val="FBAE40"/>
          </p15:clr>
        </p15:guide>
        <p15:guide id="2" pos="2880">
          <p15:clr>
            <a:srgbClr val="FBAE40"/>
          </p15:clr>
        </p15:guide>
        <p15:guide id="3" orient="horz" pos="3185">
          <p15:clr>
            <a:srgbClr val="FBAE40"/>
          </p15:clr>
        </p15:guide>
        <p15:guide id="4" orient="horz" pos="123">
          <p15:clr>
            <a:srgbClr val="FBAE40"/>
          </p15:clr>
        </p15:guide>
        <p15:guide id="5" orient="horz" pos="752">
          <p15:clr>
            <a:srgbClr val="FBAE40"/>
          </p15:clr>
        </p15:guide>
        <p15:guide id="6" pos="91">
          <p15:clr>
            <a:srgbClr val="FBAE40"/>
          </p15:clr>
        </p15:guide>
        <p15:guide id="7" pos="277">
          <p15:clr>
            <a:srgbClr val="FBAE40"/>
          </p15:clr>
        </p15:guide>
        <p15:guide id="8" orient="horz" pos="838">
          <p15:clr>
            <a:srgbClr val="FBAE40"/>
          </p15:clr>
        </p15:guide>
        <p15:guide id="9" pos="5244">
          <p15:clr>
            <a:srgbClr val="FBAE40"/>
          </p15:clr>
        </p15:guide>
        <p15:guide id="10" orient="horz" pos="2896">
          <p15:clr>
            <a:srgbClr val="FBAE40"/>
          </p15:clr>
        </p15:guide>
        <p15:guide id="11" pos="5669">
          <p15:clr>
            <a:srgbClr val="FBAE40"/>
          </p15:clr>
        </p15:guide>
        <p15:guide id="12" orient="horz" pos="2981">
          <p15:clr>
            <a:srgbClr val="FBAE40"/>
          </p15:clr>
        </p15:guide>
        <p15:guide id="13" orient="horz" pos="3151">
          <p15:clr>
            <a:srgbClr val="FBAE40"/>
          </p15:clr>
        </p15:guide>
        <p15:guide id="14" orient="horz" pos="308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75" name="Shape 75"/>
        <p:cNvGrpSpPr/>
        <p:nvPr/>
      </p:nvGrpSpPr>
      <p:grpSpPr>
        <a:xfrm>
          <a:off x="0" y="0"/>
          <a:ext cx="0" cy="0"/>
          <a:chOff x="0" y="0"/>
          <a:chExt cx="0" cy="0"/>
        </a:xfrm>
      </p:grpSpPr>
      <p:sp>
        <p:nvSpPr>
          <p:cNvPr id="76" name="Google Shape;76;p29"/>
          <p:cNvSpPr txBox="1"/>
          <p:nvPr>
            <p:ph idx="1" type="body"/>
          </p:nvPr>
        </p:nvSpPr>
        <p:spPr>
          <a:xfrm>
            <a:off x="633113" y="3532668"/>
            <a:ext cx="7886700" cy="414000"/>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444848"/>
              </a:buClr>
              <a:buSzPts val="1500"/>
              <a:buFont typeface="Helvetica Neue Light"/>
              <a:buNone/>
              <a:defRPr b="0" i="0" sz="1500">
                <a:solidFill>
                  <a:srgbClr val="444848"/>
                </a:solidFill>
                <a:latin typeface="Helvetica Neue Light"/>
                <a:ea typeface="Helvetica Neue Light"/>
                <a:cs typeface="Helvetica Neue Light"/>
                <a:sym typeface="Helvetica Neue Light"/>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77" name="Google Shape;77;p29"/>
          <p:cNvPicPr preferRelativeResize="0"/>
          <p:nvPr/>
        </p:nvPicPr>
        <p:blipFill rotWithShape="1">
          <a:blip r:embed="rId2">
            <a:alphaModFix/>
          </a:blip>
          <a:srcRect b="42109" l="31992" r="32031" t="42024"/>
          <a:stretch/>
        </p:blipFill>
        <p:spPr>
          <a:xfrm>
            <a:off x="5573211" y="563639"/>
            <a:ext cx="2946600" cy="999931"/>
          </a:xfrm>
          <a:prstGeom prst="rect">
            <a:avLst/>
          </a:prstGeom>
          <a:noFill/>
          <a:ln>
            <a:noFill/>
          </a:ln>
        </p:spPr>
      </p:pic>
      <p:sp>
        <p:nvSpPr>
          <p:cNvPr id="78" name="Google Shape;78;p29"/>
          <p:cNvSpPr txBox="1"/>
          <p:nvPr>
            <p:ph idx="2" type="body"/>
          </p:nvPr>
        </p:nvSpPr>
        <p:spPr>
          <a:xfrm>
            <a:off x="633113" y="2838745"/>
            <a:ext cx="7887000" cy="6762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2"/>
              </a:buClr>
              <a:buSzPts val="3300"/>
              <a:buFont typeface="Helvetica Neue"/>
              <a:buNone/>
              <a:defRPr b="1" i="0" sz="3300">
                <a:solidFill>
                  <a:schemeClr val="dk2"/>
                </a:solidFill>
                <a:latin typeface="Helvetica Neue"/>
                <a:ea typeface="Helvetica Neue"/>
                <a:cs typeface="Helvetica Neue"/>
                <a:sym typeface="Helvetica Neu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30"/>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2"/>
              </a:buClr>
              <a:buSzPts val="2700"/>
              <a:buFont typeface="Helvetica Neue"/>
              <a:buNone/>
              <a:defRPr sz="2700">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30"/>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500"/>
              <a:buFont typeface="Helvetica Neue Light"/>
              <a:buNone/>
              <a:defRPr b="0" i="0" sz="15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400"/>
              </a:spcBef>
              <a:spcAft>
                <a:spcPts val="0"/>
              </a:spcAft>
              <a:buClr>
                <a:srgbClr val="888888"/>
              </a:buClr>
              <a:buSzPts val="1500"/>
              <a:buFont typeface="Helvetica Neue Light"/>
              <a:buNone/>
              <a:defRPr sz="1500">
                <a:solidFill>
                  <a:srgbClr val="888888"/>
                </a:solidFill>
              </a:defRPr>
            </a:lvl2pPr>
            <a:lvl3pPr indent="-228600" lvl="2" marL="1371600" algn="l">
              <a:lnSpc>
                <a:spcPct val="90000"/>
              </a:lnSpc>
              <a:spcBef>
                <a:spcPts val="400"/>
              </a:spcBef>
              <a:spcAft>
                <a:spcPts val="0"/>
              </a:spcAft>
              <a:buClr>
                <a:srgbClr val="888888"/>
              </a:buClr>
              <a:buSzPts val="1400"/>
              <a:buFont typeface="Helvetica Neue Light"/>
              <a:buNone/>
              <a:defRPr sz="1400">
                <a:solidFill>
                  <a:srgbClr val="888888"/>
                </a:solidFill>
              </a:defRPr>
            </a:lvl3pPr>
            <a:lvl4pPr indent="-228600" lvl="3" marL="1828800" algn="l">
              <a:lnSpc>
                <a:spcPct val="90000"/>
              </a:lnSpc>
              <a:spcBef>
                <a:spcPts val="400"/>
              </a:spcBef>
              <a:spcAft>
                <a:spcPts val="0"/>
              </a:spcAft>
              <a:buClr>
                <a:srgbClr val="888888"/>
              </a:buClr>
              <a:buSzPts val="1200"/>
              <a:buFont typeface="Helvetica Neue Light"/>
              <a:buNone/>
              <a:defRPr sz="1200">
                <a:solidFill>
                  <a:srgbClr val="888888"/>
                </a:solidFill>
              </a:defRPr>
            </a:lvl4pPr>
            <a:lvl5pPr indent="-228600" lvl="4" marL="2286000" algn="l">
              <a:lnSpc>
                <a:spcPct val="90000"/>
              </a:lnSpc>
              <a:spcBef>
                <a:spcPts val="400"/>
              </a:spcBef>
              <a:spcAft>
                <a:spcPts val="0"/>
              </a:spcAft>
              <a:buClr>
                <a:srgbClr val="888888"/>
              </a:buClr>
              <a:buSzPts val="1200"/>
              <a:buFont typeface="Helvetica Neue Light"/>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82" name="Google Shape;82;p30"/>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83" name="Google Shape;83;p30"/>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84" name="Google Shape;84;p30"/>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31"/>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31"/>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31"/>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31"/>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90" name="Google Shape;90;p31"/>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91" name="Google Shape;91;p31"/>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2" name="Shape 92"/>
        <p:cNvGrpSpPr/>
        <p:nvPr/>
      </p:nvGrpSpPr>
      <p:grpSpPr>
        <a:xfrm>
          <a:off x="0" y="0"/>
          <a:ext cx="0" cy="0"/>
          <a:chOff x="0" y="0"/>
          <a:chExt cx="0" cy="0"/>
        </a:xfrm>
      </p:grpSpPr>
      <p:sp>
        <p:nvSpPr>
          <p:cNvPr id="93" name="Google Shape;93;p32"/>
          <p:cNvSpPr txBox="1"/>
          <p:nvPr>
            <p:ph type="title"/>
          </p:nvPr>
        </p:nvSpPr>
        <p:spPr>
          <a:xfrm>
            <a:off x="629841" y="273844"/>
            <a:ext cx="78867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32"/>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5" name="Google Shape;95;p32"/>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6" name="Google Shape;96;p32"/>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7" name="Google Shape;97;p32"/>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8" name="Google Shape;98;p32"/>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99" name="Google Shape;99;p32"/>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00" name="Google Shape;100;p32"/>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33"/>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33"/>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04" name="Google Shape;104;p33"/>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05" name="Google Shape;105;p33"/>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
        <p:nvSpPr>
          <p:cNvPr id="107" name="Google Shape;107;p34"/>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08" name="Google Shape;108;p34"/>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09" name="Google Shape;109;p34"/>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0" name="Shape 110"/>
        <p:cNvGrpSpPr/>
        <p:nvPr/>
      </p:nvGrpSpPr>
      <p:grpSpPr>
        <a:xfrm>
          <a:off x="0" y="0"/>
          <a:ext cx="0" cy="0"/>
          <a:chOff x="0" y="0"/>
          <a:chExt cx="0" cy="0"/>
        </a:xfrm>
      </p:grpSpPr>
      <p:sp>
        <p:nvSpPr>
          <p:cNvPr id="111" name="Google Shape;111;p35"/>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Helvetica Neue"/>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35"/>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Font typeface="Helvetica Neue Light"/>
              <a:buChar char="•"/>
              <a:defRPr sz="2400"/>
            </a:lvl1pPr>
            <a:lvl2pPr indent="-361950" lvl="1" marL="914400" algn="l">
              <a:lnSpc>
                <a:spcPct val="90000"/>
              </a:lnSpc>
              <a:spcBef>
                <a:spcPts val="400"/>
              </a:spcBef>
              <a:spcAft>
                <a:spcPts val="0"/>
              </a:spcAft>
              <a:buClr>
                <a:schemeClr val="dk1"/>
              </a:buClr>
              <a:buSzPts val="2100"/>
              <a:buFont typeface="Helvetica Neue Light"/>
              <a:buChar char="•"/>
              <a:defRPr sz="2100"/>
            </a:lvl2pPr>
            <a:lvl3pPr indent="-342900" lvl="2" marL="1371600" algn="l">
              <a:lnSpc>
                <a:spcPct val="90000"/>
              </a:lnSpc>
              <a:spcBef>
                <a:spcPts val="400"/>
              </a:spcBef>
              <a:spcAft>
                <a:spcPts val="0"/>
              </a:spcAft>
              <a:buClr>
                <a:schemeClr val="dk1"/>
              </a:buClr>
              <a:buSzPts val="1800"/>
              <a:buFont typeface="Helvetica Neue Light"/>
              <a:buChar char="•"/>
              <a:defRPr sz="1800"/>
            </a:lvl3pPr>
            <a:lvl4pPr indent="-323850" lvl="3" marL="1828800" algn="l">
              <a:lnSpc>
                <a:spcPct val="90000"/>
              </a:lnSpc>
              <a:spcBef>
                <a:spcPts val="400"/>
              </a:spcBef>
              <a:spcAft>
                <a:spcPts val="0"/>
              </a:spcAft>
              <a:buClr>
                <a:schemeClr val="dk1"/>
              </a:buClr>
              <a:buSzPts val="1500"/>
              <a:buFont typeface="Helvetica Neue Light"/>
              <a:buChar char="•"/>
              <a:defRPr sz="1500"/>
            </a:lvl4pPr>
            <a:lvl5pPr indent="-323850" lvl="4" marL="2286000" algn="l">
              <a:lnSpc>
                <a:spcPct val="90000"/>
              </a:lnSpc>
              <a:spcBef>
                <a:spcPts val="400"/>
              </a:spcBef>
              <a:spcAft>
                <a:spcPts val="0"/>
              </a:spcAft>
              <a:buClr>
                <a:schemeClr val="dk1"/>
              </a:buClr>
              <a:buSzPts val="1500"/>
              <a:buFont typeface="Helvetica Neue Light"/>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13" name="Google Shape;113;p35"/>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4" name="Google Shape;114;p35"/>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15" name="Google Shape;115;p35"/>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16" name="Google Shape;116;p35"/>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7" name="Shape 117"/>
        <p:cNvGrpSpPr/>
        <p:nvPr/>
      </p:nvGrpSpPr>
      <p:grpSpPr>
        <a:xfrm>
          <a:off x="0" y="0"/>
          <a:ext cx="0" cy="0"/>
          <a:chOff x="0" y="0"/>
          <a:chExt cx="0" cy="0"/>
        </a:xfrm>
      </p:grpSpPr>
      <p:sp>
        <p:nvSpPr>
          <p:cNvPr id="118" name="Google Shape;118;p36"/>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Helvetica Neue"/>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36"/>
          <p:cNvSpPr/>
          <p:nvPr>
            <p:ph idx="2" type="pic"/>
          </p:nvPr>
        </p:nvSpPr>
        <p:spPr>
          <a:xfrm>
            <a:off x="3887391" y="740569"/>
            <a:ext cx="4629000" cy="3655200"/>
          </a:xfrm>
          <a:prstGeom prst="rect">
            <a:avLst/>
          </a:prstGeom>
          <a:noFill/>
          <a:ln>
            <a:noFill/>
          </a:ln>
        </p:spPr>
      </p:sp>
      <p:sp>
        <p:nvSpPr>
          <p:cNvPr id="120" name="Google Shape;120;p36"/>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1" name="Google Shape;121;p36"/>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22" name="Google Shape;122;p36"/>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23" name="Google Shape;123;p36"/>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4" name="Shape 124"/>
        <p:cNvGrpSpPr/>
        <p:nvPr/>
      </p:nvGrpSpPr>
      <p:grpSpPr>
        <a:xfrm>
          <a:off x="0" y="0"/>
          <a:ext cx="0" cy="0"/>
          <a:chOff x="0" y="0"/>
          <a:chExt cx="0" cy="0"/>
        </a:xfrm>
      </p:grpSpPr>
      <p:sp>
        <p:nvSpPr>
          <p:cNvPr id="125" name="Google Shape;125;p37"/>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p37"/>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7" name="Google Shape;127;p37"/>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28" name="Google Shape;128;p37"/>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29" name="Google Shape;129;p37"/>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38"/>
          <p:cNvSpPr txBox="1"/>
          <p:nvPr>
            <p:ph type="title"/>
          </p:nvPr>
        </p:nvSpPr>
        <p:spPr>
          <a:xfrm rot="5400000">
            <a:off x="5350050" y="1467544"/>
            <a:ext cx="4359000" cy="1971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p38"/>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3" name="Google Shape;133;p38"/>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34" name="Google Shape;134;p38"/>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35" name="Google Shape;135;p38"/>
          <p:cNvPicPr preferRelativeResize="0"/>
          <p:nvPr/>
        </p:nvPicPr>
        <p:blipFill rotWithShape="1">
          <a:blip r:embed="rId2">
            <a:alphaModFix/>
          </a:blip>
          <a:srcRect b="38397" l="29652" r="29479" t="38311"/>
          <a:stretch/>
        </p:blipFill>
        <p:spPr>
          <a:xfrm>
            <a:off x="269110" y="4529211"/>
            <a:ext cx="1024356" cy="44924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3" name="Google Shape;2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2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2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4" name="Google Shape;4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3.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0" name="Shape 60"/>
        <p:cNvGrpSpPr/>
        <p:nvPr/>
      </p:nvGrpSpPr>
      <p:grpSpPr>
        <a:xfrm>
          <a:off x="0" y="0"/>
          <a:ext cx="0" cy="0"/>
          <a:chOff x="0" y="0"/>
          <a:chExt cx="0" cy="0"/>
        </a:xfrm>
      </p:grpSpPr>
      <p:sp>
        <p:nvSpPr>
          <p:cNvPr id="61" name="Google Shape;61;p15"/>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3000"/>
              <a:buFont typeface="Helvetica Neue"/>
              <a:buNone/>
              <a:defRPr b="1" i="0" sz="30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2" name="Google Shape;62;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Helvetica Neue Light"/>
              <a:buChar char="•"/>
              <a:defRPr b="0" i="0" sz="2100" u="none" cap="none" strike="noStrike">
                <a:solidFill>
                  <a:schemeClr val="dk1"/>
                </a:solidFill>
                <a:latin typeface="Helvetica Neue Light"/>
                <a:ea typeface="Helvetica Neue Light"/>
                <a:cs typeface="Helvetica Neue Light"/>
                <a:sym typeface="Helvetica Neue Light"/>
              </a:defRPr>
            </a:lvl1pPr>
            <a:lvl2pPr indent="-342900" lvl="1" marL="914400" marR="0" rtl="0" algn="l">
              <a:lnSpc>
                <a:spcPct val="90000"/>
              </a:lnSpc>
              <a:spcBef>
                <a:spcPts val="4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2pPr>
            <a:lvl3pPr indent="-323850" lvl="2" marL="1371600" marR="0" rtl="0" algn="l">
              <a:lnSpc>
                <a:spcPct val="90000"/>
              </a:lnSpc>
              <a:spcBef>
                <a:spcPts val="400"/>
              </a:spcBef>
              <a:spcAft>
                <a:spcPts val="0"/>
              </a:spcAft>
              <a:buClr>
                <a:schemeClr val="dk1"/>
              </a:buClr>
              <a:buSzPts val="1500"/>
              <a:buFont typeface="Helvetica Neue Light"/>
              <a:buChar char="•"/>
              <a:defRPr b="0" i="0" sz="1500" u="none" cap="none" strike="noStrike">
                <a:solidFill>
                  <a:schemeClr val="dk1"/>
                </a:solidFill>
                <a:latin typeface="Helvetica Neue Light"/>
                <a:ea typeface="Helvetica Neue Light"/>
                <a:cs typeface="Helvetica Neue Light"/>
                <a:sym typeface="Helvetica Neue Light"/>
              </a:defRPr>
            </a:lvl3pPr>
            <a:lvl4pPr indent="-317500" lvl="3" marL="18288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4pPr>
            <a:lvl5pPr indent="-317500" lvl="4" marL="22860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grpSp>
        <p:nvGrpSpPr>
          <p:cNvPr id="63" name="Google Shape;63;p15"/>
          <p:cNvGrpSpPr/>
          <p:nvPr/>
        </p:nvGrpSpPr>
        <p:grpSpPr>
          <a:xfrm>
            <a:off x="0" y="5067300"/>
            <a:ext cx="9144001" cy="79122"/>
            <a:chOff x="0" y="6756400"/>
            <a:chExt cx="12192002" cy="105496"/>
          </a:xfrm>
        </p:grpSpPr>
        <p:pic>
          <p:nvPicPr>
            <p:cNvPr id="64" name="Google Shape;64;p15"/>
            <p:cNvPicPr preferRelativeResize="0"/>
            <p:nvPr/>
          </p:nvPicPr>
          <p:blipFill rotWithShape="1">
            <a:blip r:embed="rId1">
              <a:alphaModFix/>
            </a:blip>
            <a:srcRect b="0" l="0" r="0" t="0"/>
            <a:stretch/>
          </p:blipFill>
          <p:spPr>
            <a:xfrm>
              <a:off x="1524000" y="6756400"/>
              <a:ext cx="9144000" cy="101600"/>
            </a:xfrm>
            <a:prstGeom prst="rect">
              <a:avLst/>
            </a:prstGeom>
            <a:noFill/>
            <a:ln>
              <a:noFill/>
            </a:ln>
          </p:spPr>
        </p:pic>
        <p:pic>
          <p:nvPicPr>
            <p:cNvPr id="65" name="Google Shape;65;p15"/>
            <p:cNvPicPr preferRelativeResize="0"/>
            <p:nvPr/>
          </p:nvPicPr>
          <p:blipFill rotWithShape="1">
            <a:blip r:embed="rId2">
              <a:alphaModFix/>
            </a:blip>
            <a:srcRect b="15583" l="0" r="71579" t="0"/>
            <a:stretch/>
          </p:blipFill>
          <p:spPr>
            <a:xfrm>
              <a:off x="0" y="6756400"/>
              <a:ext cx="2598719" cy="101600"/>
            </a:xfrm>
            <a:prstGeom prst="rect">
              <a:avLst/>
            </a:prstGeom>
            <a:noFill/>
            <a:ln>
              <a:noFill/>
            </a:ln>
          </p:spPr>
        </p:pic>
        <p:pic>
          <p:nvPicPr>
            <p:cNvPr id="66" name="Google Shape;66;p15"/>
            <p:cNvPicPr preferRelativeResize="0"/>
            <p:nvPr/>
          </p:nvPicPr>
          <p:blipFill rotWithShape="1">
            <a:blip r:embed="rId3">
              <a:alphaModFix/>
            </a:blip>
            <a:srcRect b="15583" l="0" r="71579" t="0"/>
            <a:stretch/>
          </p:blipFill>
          <p:spPr>
            <a:xfrm>
              <a:off x="9593283" y="6756400"/>
              <a:ext cx="2598719" cy="105496"/>
            </a:xfrm>
            <a:prstGeom prst="rect">
              <a:avLst/>
            </a:prstGeom>
            <a:noFill/>
            <a:ln>
              <a:noFill/>
            </a:ln>
          </p:spPr>
        </p:pic>
      </p:grpSp>
      <p:sp>
        <p:nvSpPr>
          <p:cNvPr id="67" name="Google Shape;67;p15"/>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68" name="Google Shape;68;p15"/>
          <p:cNvSpPr txBox="1"/>
          <p:nvPr>
            <p:ph idx="10" type="dt"/>
          </p:nvPr>
        </p:nvSpPr>
        <p:spPr>
          <a:xfrm>
            <a:off x="5943600" y="4713505"/>
            <a:ext cx="2158500" cy="2832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900" u="none" cap="none" strike="noStrike">
                <a:solidFill>
                  <a:srgbClr val="7F7F7F"/>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idx="1" type="body"/>
          </p:nvPr>
        </p:nvSpPr>
        <p:spPr>
          <a:xfrm>
            <a:off x="628650" y="3137216"/>
            <a:ext cx="7886700" cy="1343700"/>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rmAutofit/>
          </a:bodyPr>
          <a:lstStyle/>
          <a:p>
            <a:pPr indent="0" lvl="0" marL="0" rtl="0" algn="l">
              <a:lnSpc>
                <a:spcPct val="90000"/>
              </a:lnSpc>
              <a:spcBef>
                <a:spcPts val="1000"/>
              </a:spcBef>
              <a:spcAft>
                <a:spcPts val="0"/>
              </a:spcAft>
              <a:buClr>
                <a:schemeClr val="dk1"/>
              </a:buClr>
              <a:buSzPts val="1100"/>
              <a:buFont typeface="Arial"/>
              <a:buNone/>
            </a:pPr>
            <a:r>
              <a:rPr lang="en" sz="1400">
                <a:latin typeface="Roboto Slab"/>
                <a:ea typeface="Roboto Slab"/>
                <a:cs typeface="Roboto Slab"/>
                <a:sym typeface="Roboto Slab"/>
              </a:rPr>
              <a:t>  </a:t>
            </a:r>
            <a:r>
              <a:rPr lang="en" sz="1400">
                <a:solidFill>
                  <a:schemeClr val="dk1"/>
                </a:solidFill>
                <a:latin typeface="Roboto Slab"/>
                <a:ea typeface="Roboto Slab"/>
                <a:cs typeface="Roboto Slab"/>
                <a:sym typeface="Roboto Slab"/>
              </a:rPr>
              <a:t>Aditya Raj                        AU1920177                  </a:t>
            </a:r>
            <a:endParaRPr sz="1400">
              <a:solidFill>
                <a:schemeClr val="dk1"/>
              </a:solidFill>
              <a:latin typeface="Roboto Slab"/>
              <a:ea typeface="Roboto Slab"/>
              <a:cs typeface="Roboto Slab"/>
              <a:sym typeface="Roboto Slab"/>
            </a:endParaRPr>
          </a:p>
          <a:p>
            <a:pPr indent="0" lvl="0" marL="0" rtl="0" algn="l">
              <a:lnSpc>
                <a:spcPct val="90000"/>
              </a:lnSpc>
              <a:spcBef>
                <a:spcPts val="1000"/>
              </a:spcBef>
              <a:spcAft>
                <a:spcPts val="0"/>
              </a:spcAft>
              <a:buClr>
                <a:schemeClr val="dk1"/>
              </a:buClr>
              <a:buSzPts val="1100"/>
              <a:buFont typeface="Arial"/>
              <a:buNone/>
            </a:pPr>
            <a:r>
              <a:rPr lang="en" sz="1400">
                <a:solidFill>
                  <a:schemeClr val="dk1"/>
                </a:solidFill>
                <a:latin typeface="Roboto Slab"/>
                <a:ea typeface="Roboto Slab"/>
                <a:cs typeface="Roboto Slab"/>
                <a:sym typeface="Roboto Slab"/>
              </a:rPr>
              <a:t>  Dhruvanshu Parmar     AU1940166</a:t>
            </a:r>
            <a:endParaRPr sz="1400">
              <a:solidFill>
                <a:schemeClr val="dk1"/>
              </a:solidFill>
              <a:latin typeface="Roboto Slab"/>
              <a:ea typeface="Roboto Slab"/>
              <a:cs typeface="Roboto Slab"/>
              <a:sym typeface="Roboto Slab"/>
            </a:endParaRPr>
          </a:p>
          <a:p>
            <a:pPr indent="0" lvl="0" marL="0" rtl="0" algn="l">
              <a:lnSpc>
                <a:spcPct val="90000"/>
              </a:lnSpc>
              <a:spcBef>
                <a:spcPts val="0"/>
              </a:spcBef>
              <a:spcAft>
                <a:spcPts val="0"/>
              </a:spcAft>
              <a:buClr>
                <a:srgbClr val="444848"/>
              </a:buClr>
              <a:buSzPts val="1500"/>
              <a:buFont typeface="Helvetica Neue Light"/>
              <a:buNone/>
            </a:pPr>
            <a:r>
              <a:t/>
            </a:r>
            <a:endParaRPr b="1" sz="1400">
              <a:latin typeface="Roboto Slab"/>
              <a:ea typeface="Roboto Slab"/>
              <a:cs typeface="Roboto Slab"/>
              <a:sym typeface="Roboto Slab"/>
            </a:endParaRPr>
          </a:p>
        </p:txBody>
      </p:sp>
      <p:sp>
        <p:nvSpPr>
          <p:cNvPr id="141" name="Google Shape;141;p1"/>
          <p:cNvSpPr txBox="1"/>
          <p:nvPr>
            <p:ph idx="2" type="body"/>
          </p:nvPr>
        </p:nvSpPr>
        <p:spPr>
          <a:xfrm>
            <a:off x="456288" y="2461020"/>
            <a:ext cx="7887000" cy="676200"/>
          </a:xfrm>
          <a:prstGeom prst="rect">
            <a:avLst/>
          </a:prstGeom>
          <a:noFill/>
          <a:ln>
            <a:noFill/>
          </a:ln>
        </p:spPr>
        <p:txBody>
          <a:bodyPr anchorCtr="0" anchor="b" bIns="34275" lIns="68575" spcFirstLastPara="1" rIns="68575" wrap="square" tIns="34275">
            <a:normAutofit fontScale="70000"/>
          </a:bodyPr>
          <a:lstStyle/>
          <a:p>
            <a:pPr indent="0" lvl="0" marL="0" rtl="0" algn="l">
              <a:lnSpc>
                <a:spcPct val="90000"/>
              </a:lnSpc>
              <a:spcBef>
                <a:spcPts val="0"/>
              </a:spcBef>
              <a:spcAft>
                <a:spcPts val="0"/>
              </a:spcAft>
              <a:buClr>
                <a:schemeClr val="dk2"/>
              </a:buClr>
              <a:buSzPct val="75000"/>
              <a:buFont typeface="Helvetica Neue"/>
              <a:buNone/>
            </a:pPr>
            <a:r>
              <a:rPr b="0" lang="en" sz="4400">
                <a:solidFill>
                  <a:srgbClr val="7D1916"/>
                </a:solidFill>
                <a:latin typeface="Roboto Slab"/>
                <a:ea typeface="Roboto Slab"/>
                <a:cs typeface="Roboto Slab"/>
                <a:sym typeface="Roboto Slab"/>
              </a:rPr>
              <a:t>Traffic Sign Detection in Foggy Weather</a:t>
            </a:r>
            <a:endParaRPr b="0" sz="1100">
              <a:latin typeface="Roboto Slab"/>
              <a:ea typeface="Roboto Slab"/>
              <a:cs typeface="Roboto Slab"/>
              <a:sym typeface="Roboto Slab"/>
            </a:endParaRPr>
          </a:p>
        </p:txBody>
      </p:sp>
      <p:sp>
        <p:nvSpPr>
          <p:cNvPr id="142" name="Google Shape;142;p1"/>
          <p:cNvSpPr/>
          <p:nvPr/>
        </p:nvSpPr>
        <p:spPr>
          <a:xfrm>
            <a:off x="4406925" y="3171050"/>
            <a:ext cx="4513800" cy="147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Slab"/>
                <a:ea typeface="Roboto Slab"/>
                <a:cs typeface="Roboto Slab"/>
                <a:sym typeface="Roboto Slab"/>
              </a:rPr>
              <a:t>Computer Vision </a:t>
            </a:r>
            <a:r>
              <a:rPr b="0" i="0" lang="en" sz="1800" u="none" cap="none" strike="noStrike">
                <a:solidFill>
                  <a:schemeClr val="dk1"/>
                </a:solidFill>
                <a:latin typeface="Roboto Slab"/>
                <a:ea typeface="Roboto Slab"/>
                <a:cs typeface="Roboto Slab"/>
                <a:sym typeface="Roboto Slab"/>
              </a:rPr>
              <a:t>(CSE541)</a:t>
            </a:r>
            <a:r>
              <a:rPr b="0" i="0" lang="en" sz="1800" u="none" cap="none" strike="noStrike">
                <a:solidFill>
                  <a:srgbClr val="000000"/>
                </a:solidFill>
                <a:latin typeface="Roboto Slab"/>
                <a:ea typeface="Roboto Slab"/>
                <a:cs typeface="Roboto Slab"/>
                <a:sym typeface="Roboto Slab"/>
              </a:rPr>
              <a:t>   </a:t>
            </a:r>
            <a:endParaRPr b="0" i="0" sz="18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Roboto Slab"/>
                <a:ea typeface="Roboto Slab"/>
                <a:cs typeface="Roboto Slab"/>
                <a:sym typeface="Roboto Slab"/>
              </a:rPr>
              <a:t>Guided by</a:t>
            </a:r>
            <a:r>
              <a:rPr b="0" i="0" lang="en" sz="1800" u="none" cap="none" strike="noStrike">
                <a:solidFill>
                  <a:srgbClr val="000000"/>
                </a:solidFill>
                <a:latin typeface="Roboto Slab"/>
                <a:ea typeface="Roboto Slab"/>
                <a:cs typeface="Roboto Slab"/>
                <a:sym typeface="Roboto Slab"/>
              </a:rPr>
              <a:t>: </a:t>
            </a:r>
            <a:endParaRPr b="0" i="0" sz="18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Slab"/>
                <a:ea typeface="Roboto Slab"/>
                <a:cs typeface="Roboto Slab"/>
                <a:sym typeface="Roboto Slab"/>
              </a:rPr>
              <a:t>    </a:t>
            </a:r>
            <a:r>
              <a:rPr b="0" i="0" lang="en" sz="1700" u="none" cap="none" strike="noStrike">
                <a:solidFill>
                  <a:srgbClr val="000000"/>
                </a:solidFill>
                <a:latin typeface="Roboto Slab"/>
                <a:ea typeface="Roboto Slab"/>
                <a:cs typeface="Roboto Slab"/>
                <a:sym typeface="Roboto Slab"/>
              </a:rPr>
              <a:t>   Prof.Mehul Raval</a:t>
            </a:r>
            <a:endParaRPr b="0" i="0" sz="17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Roboto Slab"/>
                <a:ea typeface="Roboto Slab"/>
                <a:cs typeface="Roboto Slab"/>
                <a:sym typeface="Roboto Slab"/>
              </a:rPr>
              <a:t>       T.A.Vaishwi Patel</a:t>
            </a:r>
            <a:endParaRPr b="0" i="0" sz="1700" u="none" cap="none" strike="noStrike">
              <a:solidFill>
                <a:srgbClr val="000000"/>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Roboto Slab"/>
                <a:ea typeface="Roboto Slab"/>
                <a:cs typeface="Roboto Slab"/>
                <a:sym typeface="Roboto Slab"/>
              </a:rPr>
              <a:t>       T.A.Arpitkumar Patel</a:t>
            </a:r>
            <a:endParaRPr b="0" i="0" sz="1700" u="none" cap="none" strike="noStrike">
              <a:solidFill>
                <a:srgbClr val="000000"/>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9"/>
          <p:cNvSpPr txBox="1"/>
          <p:nvPr>
            <p:ph type="title"/>
          </p:nvPr>
        </p:nvSpPr>
        <p:spPr>
          <a:xfrm>
            <a:off x="445727" y="200025"/>
            <a:ext cx="78867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3000"/>
              <a:buNone/>
            </a:pPr>
            <a:r>
              <a:rPr b="0" lang="en">
                <a:latin typeface="Roboto Slab"/>
                <a:ea typeface="Roboto Slab"/>
                <a:cs typeface="Roboto Slab"/>
                <a:sym typeface="Roboto Slab"/>
              </a:rPr>
              <a:t>Initial results</a:t>
            </a:r>
            <a:endParaRPr/>
          </a:p>
        </p:txBody>
      </p:sp>
      <p:pic>
        <p:nvPicPr>
          <p:cNvPr id="200" name="Google Shape;200;p9"/>
          <p:cNvPicPr preferRelativeResize="0"/>
          <p:nvPr/>
        </p:nvPicPr>
        <p:blipFill rotWithShape="1">
          <a:blip r:embed="rId3">
            <a:alphaModFix/>
          </a:blip>
          <a:srcRect b="0" l="9379" r="0" t="0"/>
          <a:stretch/>
        </p:blipFill>
        <p:spPr>
          <a:xfrm>
            <a:off x="6167275" y="200013"/>
            <a:ext cx="2125625" cy="2141025"/>
          </a:xfrm>
          <a:prstGeom prst="rect">
            <a:avLst/>
          </a:prstGeom>
          <a:noFill/>
          <a:ln>
            <a:noFill/>
          </a:ln>
        </p:spPr>
      </p:pic>
      <p:pic>
        <p:nvPicPr>
          <p:cNvPr id="201" name="Google Shape;201;p9"/>
          <p:cNvPicPr preferRelativeResize="0"/>
          <p:nvPr/>
        </p:nvPicPr>
        <p:blipFill>
          <a:blip r:embed="rId4">
            <a:alphaModFix/>
          </a:blip>
          <a:stretch>
            <a:fillRect/>
          </a:stretch>
        </p:blipFill>
        <p:spPr>
          <a:xfrm>
            <a:off x="5887980" y="2733100"/>
            <a:ext cx="2684220" cy="2072800"/>
          </a:xfrm>
          <a:prstGeom prst="rect">
            <a:avLst/>
          </a:prstGeom>
          <a:noFill/>
          <a:ln>
            <a:noFill/>
          </a:ln>
        </p:spPr>
      </p:pic>
      <p:sp>
        <p:nvSpPr>
          <p:cNvPr id="202" name="Google Shape;202;p9"/>
          <p:cNvSpPr txBox="1"/>
          <p:nvPr/>
        </p:nvSpPr>
        <p:spPr>
          <a:xfrm>
            <a:off x="651400" y="1194225"/>
            <a:ext cx="4060500" cy="317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Helvetica Neue"/>
                <a:ea typeface="Helvetica Neue"/>
                <a:cs typeface="Helvetica Neue"/>
                <a:sym typeface="Helvetica Neue"/>
              </a:rPr>
              <a:t>Here it is clear that image boundary gets destroyed by using gaussian blur. </a:t>
            </a:r>
            <a:endParaRPr sz="1500">
              <a:latin typeface="Helvetica Neue"/>
              <a:ea typeface="Helvetica Neue"/>
              <a:cs typeface="Helvetica Neue"/>
              <a:sym typeface="Helvetica Neue"/>
            </a:endParaRPr>
          </a:p>
          <a:p>
            <a:pPr indent="0" lvl="0" marL="0" rtl="0" algn="l">
              <a:spcBef>
                <a:spcPts val="0"/>
              </a:spcBef>
              <a:spcAft>
                <a:spcPts val="0"/>
              </a:spcAft>
              <a:buNone/>
            </a:pPr>
            <a:r>
              <a:t/>
            </a:r>
            <a:endParaRPr sz="1500">
              <a:latin typeface="Helvetica Neue"/>
              <a:ea typeface="Helvetica Neue"/>
              <a:cs typeface="Helvetica Neue"/>
              <a:sym typeface="Helvetica Neue"/>
            </a:endParaRPr>
          </a:p>
          <a:p>
            <a:pPr indent="0" lvl="0" marL="0" rtl="0" algn="l">
              <a:spcBef>
                <a:spcPts val="0"/>
              </a:spcBef>
              <a:spcAft>
                <a:spcPts val="0"/>
              </a:spcAft>
              <a:buNone/>
            </a:pPr>
            <a:r>
              <a:rPr lang="en" sz="1500">
                <a:solidFill>
                  <a:schemeClr val="dk1"/>
                </a:solidFill>
                <a:latin typeface="Helvetica Neue"/>
                <a:ea typeface="Helvetica Neue"/>
                <a:cs typeface="Helvetica Neue"/>
                <a:sym typeface="Helvetica Neue"/>
              </a:rPr>
              <a:t>After training for 50 epochs in the example code of keras, the accuracy of all the signs are around 40% but the problem here is not accuray instead there is very less detection of traffic signs.</a:t>
            </a:r>
            <a:endParaRPr sz="15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 sz="1500">
                <a:solidFill>
                  <a:schemeClr val="dk1"/>
                </a:solidFill>
                <a:latin typeface="Helvetica Neue"/>
                <a:ea typeface="Helvetica Neue"/>
                <a:cs typeface="Helvetica Neue"/>
                <a:sym typeface="Helvetica Neue"/>
              </a:rPr>
              <a:t>Hence, we come to the conclusion that Gaussian blur alone is not the key for solving the artificial fog problem because of edge </a:t>
            </a:r>
            <a:r>
              <a:rPr lang="en" sz="1500">
                <a:solidFill>
                  <a:schemeClr val="dk1"/>
                </a:solidFill>
                <a:latin typeface="Helvetica Neue"/>
                <a:ea typeface="Helvetica Neue"/>
                <a:cs typeface="Helvetica Neue"/>
                <a:sym typeface="Helvetica Neue"/>
              </a:rPr>
              <a:t>smoothing</a:t>
            </a:r>
            <a:r>
              <a:rPr lang="en" sz="1500">
                <a:solidFill>
                  <a:schemeClr val="dk1"/>
                </a:solidFill>
                <a:latin typeface="Helvetica Neue"/>
                <a:ea typeface="Helvetica Neue"/>
                <a:cs typeface="Helvetica Neue"/>
                <a:sym typeface="Helvetica Neue"/>
              </a:rPr>
              <a:t>.</a:t>
            </a:r>
            <a:endParaRPr sz="15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ph type="title"/>
          </p:nvPr>
        </p:nvSpPr>
        <p:spPr>
          <a:xfrm>
            <a:off x="445727" y="200025"/>
            <a:ext cx="78867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0" lang="en">
                <a:latin typeface="Roboto Slab"/>
                <a:ea typeface="Roboto Slab"/>
                <a:cs typeface="Roboto Slab"/>
                <a:sym typeface="Roboto Slab"/>
              </a:rPr>
              <a:t>Future Work</a:t>
            </a:r>
            <a:endParaRPr/>
          </a:p>
        </p:txBody>
      </p:sp>
      <p:sp>
        <p:nvSpPr>
          <p:cNvPr id="208" name="Google Shape;208;p11"/>
          <p:cNvSpPr txBox="1"/>
          <p:nvPr>
            <p:ph idx="1" type="body"/>
          </p:nvPr>
        </p:nvSpPr>
        <p:spPr>
          <a:xfrm>
            <a:off x="445725" y="1930300"/>
            <a:ext cx="7886700" cy="2481900"/>
          </a:xfrm>
          <a:prstGeom prst="rect">
            <a:avLst/>
          </a:prstGeom>
          <a:noFill/>
          <a:ln>
            <a:noFill/>
          </a:ln>
        </p:spPr>
        <p:txBody>
          <a:bodyPr anchorCtr="0" anchor="t" bIns="34275" lIns="68575" spcFirstLastPara="1" rIns="68575" wrap="square" tIns="34275">
            <a:noAutofit/>
          </a:bodyPr>
          <a:lstStyle/>
          <a:p>
            <a:pPr indent="-330200" lvl="0" marL="457200" rtl="0" algn="l">
              <a:lnSpc>
                <a:spcPct val="90000"/>
              </a:lnSpc>
              <a:spcBef>
                <a:spcPts val="800"/>
              </a:spcBef>
              <a:spcAft>
                <a:spcPts val="0"/>
              </a:spcAft>
              <a:buSzPts val="1600"/>
              <a:buFont typeface="Roboto Slab"/>
              <a:buChar char="●"/>
            </a:pPr>
            <a:r>
              <a:rPr lang="en" sz="1600">
                <a:latin typeface="Roboto Slab"/>
                <a:ea typeface="Roboto Slab"/>
                <a:cs typeface="Roboto Slab"/>
                <a:sym typeface="Roboto Slab"/>
              </a:rPr>
              <a:t>Working on the Algorithm to create an Artificial Fog to the image using Dearborn’s paper.</a:t>
            </a:r>
            <a:endParaRPr sz="1600">
              <a:latin typeface="Roboto Slab"/>
              <a:ea typeface="Roboto Slab"/>
              <a:cs typeface="Roboto Slab"/>
              <a:sym typeface="Roboto Slab"/>
            </a:endParaRPr>
          </a:p>
          <a:p>
            <a:pPr indent="-330200" lvl="0" marL="457200" rtl="0" algn="l">
              <a:lnSpc>
                <a:spcPct val="90000"/>
              </a:lnSpc>
              <a:spcBef>
                <a:spcPts val="0"/>
              </a:spcBef>
              <a:spcAft>
                <a:spcPts val="0"/>
              </a:spcAft>
              <a:buSzPts val="1600"/>
              <a:buFont typeface="Roboto Slab"/>
              <a:buChar char="●"/>
            </a:pPr>
            <a:r>
              <a:rPr lang="en" sz="1600">
                <a:latin typeface="Roboto Slab"/>
                <a:ea typeface="Roboto Slab"/>
                <a:cs typeface="Roboto Slab"/>
                <a:sym typeface="Roboto Slab"/>
              </a:rPr>
              <a:t>Two way to approach the training problem either by transfer learning by keeping the weights of the </a:t>
            </a:r>
            <a:r>
              <a:rPr lang="en" sz="1600">
                <a:latin typeface="Roboto Slab"/>
                <a:ea typeface="Roboto Slab"/>
                <a:cs typeface="Roboto Slab"/>
                <a:sym typeface="Roboto Slab"/>
              </a:rPr>
              <a:t>pre trained</a:t>
            </a:r>
            <a:r>
              <a:rPr lang="en" sz="1600">
                <a:latin typeface="Roboto Slab"/>
                <a:ea typeface="Roboto Slab"/>
                <a:cs typeface="Roboto Slab"/>
                <a:sym typeface="Roboto Slab"/>
              </a:rPr>
              <a:t> </a:t>
            </a:r>
            <a:r>
              <a:rPr lang="en" sz="1600">
                <a:latin typeface="Roboto Slab"/>
                <a:ea typeface="Roboto Slab"/>
                <a:cs typeface="Roboto Slab"/>
                <a:sym typeface="Roboto Slab"/>
              </a:rPr>
              <a:t>model and</a:t>
            </a:r>
            <a:r>
              <a:rPr lang="en" sz="1600">
                <a:latin typeface="Roboto Slab"/>
                <a:ea typeface="Roboto Slab"/>
                <a:cs typeface="Roboto Slab"/>
                <a:sym typeface="Roboto Slab"/>
              </a:rPr>
              <a:t> </a:t>
            </a:r>
            <a:r>
              <a:rPr lang="en" sz="1600">
                <a:latin typeface="Roboto Slab"/>
                <a:ea typeface="Roboto Slab"/>
                <a:cs typeface="Roboto Slab"/>
                <a:sym typeface="Roboto Slab"/>
              </a:rPr>
              <a:t>incorporating</a:t>
            </a:r>
            <a:r>
              <a:rPr lang="en" sz="1600">
                <a:latin typeface="Roboto Slab"/>
                <a:ea typeface="Roboto Slab"/>
                <a:cs typeface="Roboto Slab"/>
                <a:sym typeface="Roboto Slab"/>
              </a:rPr>
              <a:t> only the fog weather condition or </a:t>
            </a:r>
            <a:r>
              <a:rPr lang="en" sz="1600">
                <a:latin typeface="Roboto Slab"/>
                <a:ea typeface="Roboto Slab"/>
                <a:cs typeface="Roboto Slab"/>
                <a:sym typeface="Roboto Slab"/>
              </a:rPr>
              <a:t>start</a:t>
            </a:r>
            <a:r>
              <a:rPr lang="en" sz="1600">
                <a:latin typeface="Roboto Slab"/>
                <a:ea typeface="Roboto Slab"/>
                <a:cs typeface="Roboto Slab"/>
                <a:sym typeface="Roboto Slab"/>
              </a:rPr>
              <a:t> the training from the scratch.</a:t>
            </a:r>
            <a:endParaRPr sz="1600">
              <a:latin typeface="Roboto Slab"/>
              <a:ea typeface="Roboto Slab"/>
              <a:cs typeface="Roboto Slab"/>
              <a:sym typeface="Roboto Slab"/>
            </a:endParaRPr>
          </a:p>
          <a:p>
            <a:pPr indent="-330200" lvl="0" marL="457200" rtl="0" algn="l">
              <a:lnSpc>
                <a:spcPct val="90000"/>
              </a:lnSpc>
              <a:spcBef>
                <a:spcPts val="0"/>
              </a:spcBef>
              <a:spcAft>
                <a:spcPts val="0"/>
              </a:spcAft>
              <a:buSzPts val="1600"/>
              <a:buFont typeface="Roboto Slab"/>
              <a:buChar char="●"/>
            </a:pPr>
            <a:r>
              <a:rPr lang="en" sz="1600">
                <a:latin typeface="Roboto Slab"/>
                <a:ea typeface="Roboto Slab"/>
                <a:cs typeface="Roboto Slab"/>
                <a:sym typeface="Roboto Slab"/>
              </a:rPr>
              <a:t>After completing this we might think about  solving this problem by using machine learning and the concept of computer vision like HOG descriptor.</a:t>
            </a:r>
            <a:endParaRPr sz="1600">
              <a:latin typeface="Roboto Slab"/>
              <a:ea typeface="Roboto Slab"/>
              <a:cs typeface="Roboto Slab"/>
              <a:sym typeface="Roboto Slab"/>
            </a:endParaRPr>
          </a:p>
          <a:p>
            <a:pPr indent="0" lvl="0" marL="0" rtl="0" algn="l">
              <a:lnSpc>
                <a:spcPct val="90000"/>
              </a:lnSpc>
              <a:spcBef>
                <a:spcPts val="800"/>
              </a:spcBef>
              <a:spcAft>
                <a:spcPts val="0"/>
              </a:spcAft>
              <a:buSzPts val="1800"/>
              <a:buNone/>
            </a:pPr>
            <a:r>
              <a:rPr lang="en" sz="1600">
                <a:latin typeface="Roboto Slab"/>
                <a:ea typeface="Roboto Slab"/>
                <a:cs typeface="Roboto Slab"/>
                <a:sym typeface="Roboto Slab"/>
              </a:rPr>
              <a:t> </a:t>
            </a:r>
            <a:endParaRPr sz="1600">
              <a:latin typeface="Roboto Slab"/>
              <a:ea typeface="Roboto Slab"/>
              <a:cs typeface="Roboto Slab"/>
              <a:sym typeface="Roboto Slab"/>
            </a:endParaRPr>
          </a:p>
        </p:txBody>
      </p:sp>
      <p:sp>
        <p:nvSpPr>
          <p:cNvPr id="209" name="Google Shape;209;p11"/>
          <p:cNvSpPr txBox="1"/>
          <p:nvPr/>
        </p:nvSpPr>
        <p:spPr>
          <a:xfrm>
            <a:off x="1258900" y="1930300"/>
            <a:ext cx="3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ph type="title"/>
          </p:nvPr>
        </p:nvSpPr>
        <p:spPr>
          <a:xfrm>
            <a:off x="436827" y="195275"/>
            <a:ext cx="78867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0" lang="en">
                <a:latin typeface="Roboto Slab"/>
                <a:ea typeface="Roboto Slab"/>
                <a:cs typeface="Roboto Slab"/>
                <a:sym typeface="Roboto Slab"/>
              </a:rPr>
              <a:t>References</a:t>
            </a:r>
            <a:endParaRPr/>
          </a:p>
        </p:txBody>
      </p:sp>
      <p:sp>
        <p:nvSpPr>
          <p:cNvPr id="215" name="Google Shape;215;p12"/>
          <p:cNvSpPr txBox="1"/>
          <p:nvPr>
            <p:ph idx="1" type="body"/>
          </p:nvPr>
        </p:nvSpPr>
        <p:spPr>
          <a:xfrm>
            <a:off x="803300" y="1326725"/>
            <a:ext cx="7121700" cy="3263400"/>
          </a:xfrm>
          <a:prstGeom prst="rect">
            <a:avLst/>
          </a:prstGeom>
          <a:noFill/>
          <a:ln>
            <a:noFill/>
          </a:ln>
        </p:spPr>
        <p:txBody>
          <a:bodyPr anchorCtr="0" anchor="t" bIns="34275" lIns="68575" spcFirstLastPara="1" rIns="68575" wrap="square" tIns="34275">
            <a:noAutofit/>
          </a:bodyPr>
          <a:lstStyle/>
          <a:p>
            <a:pPr indent="0" lvl="0" marL="457200" rtl="0" algn="just">
              <a:lnSpc>
                <a:spcPct val="90000"/>
              </a:lnSpc>
              <a:spcBef>
                <a:spcPts val="800"/>
              </a:spcBef>
              <a:spcAft>
                <a:spcPts val="0"/>
              </a:spcAft>
              <a:buSzPts val="1800"/>
              <a:buNone/>
            </a:pPr>
            <a:r>
              <a:t/>
            </a:r>
            <a:endParaRPr sz="1400">
              <a:latin typeface="Helvetica Neue"/>
              <a:ea typeface="Helvetica Neue"/>
              <a:cs typeface="Helvetica Neue"/>
              <a:sym typeface="Helvetica Neue"/>
            </a:endParaRPr>
          </a:p>
          <a:p>
            <a:pPr indent="-228600" lvl="0" marL="228600" rtl="0" algn="just">
              <a:lnSpc>
                <a:spcPct val="100000"/>
              </a:lnSpc>
              <a:spcBef>
                <a:spcPts val="0"/>
              </a:spcBef>
              <a:spcAft>
                <a:spcPts val="0"/>
              </a:spcAft>
              <a:buNone/>
            </a:pPr>
            <a:r>
              <a:rPr lang="en" sz="1400">
                <a:solidFill>
                  <a:srgbClr val="5D6879"/>
                </a:solidFill>
                <a:latin typeface="Helvetica Neue"/>
                <a:ea typeface="Helvetica Neue"/>
                <a:cs typeface="Helvetica Neue"/>
                <a:sym typeface="Helvetica Neue"/>
              </a:rPr>
              <a:t>[1] </a:t>
            </a:r>
            <a:r>
              <a:rPr lang="en" sz="1400">
                <a:solidFill>
                  <a:srgbClr val="222222"/>
                </a:solidFill>
                <a:latin typeface="Helvetica Neue"/>
                <a:ea typeface="Helvetica Neue"/>
                <a:cs typeface="Helvetica Neue"/>
                <a:sym typeface="Helvetica Neue"/>
              </a:rPr>
              <a:t>M. Tan and Q. Le, “Efficientnet: Rethinking model scaling for convolutional neural networks,” in International conference on machine learning PMLR, 2019, pp. 6105–6114.</a:t>
            </a:r>
            <a:endParaRPr sz="1400">
              <a:solidFill>
                <a:srgbClr val="222222"/>
              </a:solidFill>
              <a:latin typeface="Helvetica Neue"/>
              <a:ea typeface="Helvetica Neue"/>
              <a:cs typeface="Helvetica Neue"/>
              <a:sym typeface="Helvetica Neue"/>
            </a:endParaRPr>
          </a:p>
          <a:p>
            <a:pPr indent="-228600" lvl="0" marL="228600" rtl="0" algn="just">
              <a:lnSpc>
                <a:spcPct val="100000"/>
              </a:lnSpc>
              <a:spcBef>
                <a:spcPts val="250"/>
              </a:spcBef>
              <a:spcAft>
                <a:spcPts val="0"/>
              </a:spcAft>
              <a:buClr>
                <a:schemeClr val="dk1"/>
              </a:buClr>
              <a:buSzPts val="1100"/>
              <a:buFont typeface="Arial"/>
              <a:buNone/>
            </a:pPr>
            <a:r>
              <a:t/>
            </a:r>
            <a:endParaRPr sz="1400">
              <a:solidFill>
                <a:srgbClr val="222222"/>
              </a:solidFill>
              <a:latin typeface="Helvetica Neue"/>
              <a:ea typeface="Helvetica Neue"/>
              <a:cs typeface="Helvetica Neue"/>
              <a:sym typeface="Helvetica Neue"/>
            </a:endParaRPr>
          </a:p>
          <a:p>
            <a:pPr indent="-228600" lvl="0" marL="228600" rtl="0" algn="just">
              <a:lnSpc>
                <a:spcPct val="100000"/>
              </a:lnSpc>
              <a:spcBef>
                <a:spcPts val="250"/>
              </a:spcBef>
              <a:spcAft>
                <a:spcPts val="250"/>
              </a:spcAft>
              <a:buClr>
                <a:schemeClr val="dk1"/>
              </a:buClr>
              <a:buSzPts val="1100"/>
              <a:buFont typeface="Arial"/>
              <a:buNone/>
            </a:pPr>
            <a:r>
              <a:rPr lang="en" sz="1400">
                <a:solidFill>
                  <a:srgbClr val="222222"/>
                </a:solidFill>
                <a:latin typeface="Helvetica Neue"/>
                <a:ea typeface="Helvetica Neue"/>
                <a:cs typeface="Helvetica Neue"/>
                <a:sym typeface="Helvetica Neue"/>
              </a:rPr>
              <a:t>[2]R. Belaroussi and D. Gruyer, "Impact of reduced visibility from fog on traffic sign detection," 2014 IEEE Intelligent Vehicles Symposium Proceedings, 2014, pp. 1302-1306, doi: 10.1109/IVS.2014.6856535.</a:t>
            </a:r>
            <a:endParaRPr sz="1400">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1e4dea7fd3_0_14"/>
          <p:cNvSpPr txBox="1"/>
          <p:nvPr>
            <p:ph type="title"/>
          </p:nvPr>
        </p:nvSpPr>
        <p:spPr>
          <a:xfrm>
            <a:off x="2937951" y="1457650"/>
            <a:ext cx="44910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0" lang="en">
                <a:latin typeface="Roboto Slab"/>
                <a:ea typeface="Roboto Slab"/>
                <a:cs typeface="Roboto Slab"/>
                <a:sym typeface="Roboto Slab"/>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445727" y="200025"/>
            <a:ext cx="78867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3000"/>
              <a:buNone/>
            </a:pPr>
            <a:r>
              <a:rPr b="0" lang="en">
                <a:latin typeface="Roboto Slab"/>
                <a:ea typeface="Roboto Slab"/>
                <a:cs typeface="Roboto Slab"/>
                <a:sym typeface="Roboto Slab"/>
              </a:rPr>
              <a:t>Introduction</a:t>
            </a:r>
            <a:endParaRPr b="0">
              <a:latin typeface="Roboto Slab"/>
              <a:ea typeface="Roboto Slab"/>
              <a:cs typeface="Roboto Slab"/>
              <a:sym typeface="Roboto Slab"/>
            </a:endParaRPr>
          </a:p>
        </p:txBody>
      </p:sp>
      <p:sp>
        <p:nvSpPr>
          <p:cNvPr id="148" name="Google Shape;148;p2"/>
          <p:cNvSpPr txBox="1"/>
          <p:nvPr>
            <p:ph idx="1" type="body"/>
          </p:nvPr>
        </p:nvSpPr>
        <p:spPr>
          <a:xfrm>
            <a:off x="789450" y="1714525"/>
            <a:ext cx="7565100" cy="2553900"/>
          </a:xfrm>
          <a:prstGeom prst="rect">
            <a:avLst/>
          </a:prstGeom>
          <a:noFill/>
          <a:ln>
            <a:noFill/>
          </a:ln>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lang="en">
                <a:latin typeface="Helvetica Neue"/>
                <a:ea typeface="Helvetica Neue"/>
                <a:cs typeface="Helvetica Neue"/>
                <a:sym typeface="Helvetica Neue"/>
              </a:rPr>
              <a:t>With the progressing world we are now entering towards the world of autonomous vehicles. And traffic sign detection is the key part of the autonomous vehicle and the efficiency of traffic sign detection is important in all weather conditions. Since we know that during foggy weather condition  accuracy of traffic sign detection get reduced drastically. Hence, In this project we are finding ways to increase the accuracy of traffic sign detection.</a:t>
            </a:r>
            <a:endParaRPr sz="1500">
              <a:solidFill>
                <a:srgbClr val="222222"/>
              </a:solidFill>
              <a:highlight>
                <a:srgbClr val="FFFFFF"/>
              </a:highlight>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txBox="1"/>
          <p:nvPr>
            <p:ph type="title"/>
          </p:nvPr>
        </p:nvSpPr>
        <p:spPr>
          <a:xfrm>
            <a:off x="445727" y="200025"/>
            <a:ext cx="78867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3000"/>
              <a:buNone/>
            </a:pPr>
            <a:r>
              <a:rPr b="0" lang="en">
                <a:latin typeface="Roboto Slab"/>
                <a:ea typeface="Roboto Slab"/>
                <a:cs typeface="Roboto Slab"/>
                <a:sym typeface="Roboto Slab"/>
              </a:rPr>
              <a:t>Problem Statement</a:t>
            </a:r>
            <a:endParaRPr b="0">
              <a:latin typeface="Roboto Slab"/>
              <a:ea typeface="Roboto Slab"/>
              <a:cs typeface="Roboto Slab"/>
              <a:sym typeface="Roboto Slab"/>
            </a:endParaRPr>
          </a:p>
        </p:txBody>
      </p:sp>
      <p:sp>
        <p:nvSpPr>
          <p:cNvPr id="154" name="Google Shape;154;p3"/>
          <p:cNvSpPr txBox="1"/>
          <p:nvPr/>
        </p:nvSpPr>
        <p:spPr>
          <a:xfrm>
            <a:off x="539525" y="1462725"/>
            <a:ext cx="779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
        <p:nvSpPr>
          <p:cNvPr id="155" name="Google Shape;155;p3"/>
          <p:cNvSpPr txBox="1"/>
          <p:nvPr/>
        </p:nvSpPr>
        <p:spPr>
          <a:xfrm>
            <a:off x="1119000" y="2131425"/>
            <a:ext cx="6906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Helvetica Neue"/>
                <a:ea typeface="Helvetica Neue"/>
                <a:cs typeface="Helvetica Neue"/>
                <a:sym typeface="Helvetica Neue"/>
              </a:rPr>
              <a:t>In this project we are trying to create a CNN (convolutional neural network) model which can detect traffic </a:t>
            </a:r>
            <a:r>
              <a:rPr lang="en" sz="1600">
                <a:latin typeface="Helvetica Neue"/>
                <a:ea typeface="Helvetica Neue"/>
                <a:cs typeface="Helvetica Neue"/>
                <a:sym typeface="Helvetica Neue"/>
              </a:rPr>
              <a:t>sign</a:t>
            </a:r>
            <a:r>
              <a:rPr lang="en" sz="1600">
                <a:latin typeface="Helvetica Neue"/>
                <a:ea typeface="Helvetica Neue"/>
                <a:cs typeface="Helvetica Neue"/>
                <a:sym typeface="Helvetica Neue"/>
              </a:rPr>
              <a:t> even in foggy weather condition with less inference time and using low computational resources.</a:t>
            </a:r>
            <a:endParaRPr sz="1600">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
          <p:cNvSpPr txBox="1"/>
          <p:nvPr>
            <p:ph type="title"/>
          </p:nvPr>
        </p:nvSpPr>
        <p:spPr>
          <a:xfrm>
            <a:off x="445727" y="200025"/>
            <a:ext cx="78867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3000"/>
              <a:buNone/>
            </a:pPr>
            <a:r>
              <a:rPr b="0" lang="en">
                <a:latin typeface="Roboto Slab"/>
                <a:ea typeface="Roboto Slab"/>
                <a:cs typeface="Roboto Slab"/>
                <a:sym typeface="Roboto Slab"/>
              </a:rPr>
              <a:t>Existing body of work</a:t>
            </a:r>
            <a:endParaRPr b="0">
              <a:latin typeface="Roboto Slab"/>
              <a:ea typeface="Roboto Slab"/>
              <a:cs typeface="Roboto Slab"/>
              <a:sym typeface="Roboto Slab"/>
            </a:endParaRPr>
          </a:p>
        </p:txBody>
      </p:sp>
      <p:sp>
        <p:nvSpPr>
          <p:cNvPr id="161" name="Google Shape;161;p4"/>
          <p:cNvSpPr txBox="1"/>
          <p:nvPr>
            <p:ph idx="1" type="body"/>
          </p:nvPr>
        </p:nvSpPr>
        <p:spPr>
          <a:xfrm>
            <a:off x="535675" y="1987950"/>
            <a:ext cx="5090400" cy="1167600"/>
          </a:xfrm>
          <a:prstGeom prst="rect">
            <a:avLst/>
          </a:prstGeom>
          <a:noFill/>
          <a:ln>
            <a:noFill/>
          </a:ln>
        </p:spPr>
        <p:txBody>
          <a:bodyPr anchorCtr="0" anchor="t" bIns="34275" lIns="68575" spcFirstLastPara="1" rIns="68575" wrap="square" tIns="34275">
            <a:noAutofit/>
          </a:bodyPr>
          <a:lstStyle/>
          <a:p>
            <a:pPr indent="0" lvl="0" marL="0" rtl="0" algn="l">
              <a:spcBef>
                <a:spcPts val="800"/>
              </a:spcBef>
              <a:spcAft>
                <a:spcPts val="0"/>
              </a:spcAft>
              <a:buNone/>
            </a:pPr>
            <a:r>
              <a:rPr lang="en">
                <a:latin typeface="Helvetica Neue"/>
                <a:ea typeface="Helvetica Neue"/>
                <a:cs typeface="Helvetica Neue"/>
                <a:sym typeface="Helvetica Neue"/>
              </a:rPr>
              <a:t>There is paper(</a:t>
            </a:r>
            <a:r>
              <a:rPr lang="en" sz="1600">
                <a:latin typeface="Helvetica Neue"/>
                <a:ea typeface="Helvetica Neue"/>
                <a:cs typeface="Helvetica Neue"/>
                <a:sym typeface="Helvetica Neue"/>
              </a:rPr>
              <a:t> </a:t>
            </a:r>
            <a:r>
              <a:rPr lang="en" sz="1600">
                <a:solidFill>
                  <a:srgbClr val="222222"/>
                </a:solidFill>
                <a:latin typeface="Helvetica Neue"/>
                <a:ea typeface="Helvetica Neue"/>
                <a:cs typeface="Helvetica Neue"/>
                <a:sym typeface="Helvetica Neue"/>
              </a:rPr>
              <a:t>Impact of reduced visibility from fog on traffic sign detection</a:t>
            </a:r>
            <a:r>
              <a:rPr lang="en">
                <a:latin typeface="Helvetica Neue"/>
                <a:ea typeface="Helvetica Neue"/>
                <a:cs typeface="Helvetica Neue"/>
                <a:sym typeface="Helvetica Neue"/>
              </a:rPr>
              <a:t>[2]) which explains about the creation of synthetic images of fog from the images without fog.</a:t>
            </a:r>
            <a:endParaRPr>
              <a:latin typeface="Helvetica Neue"/>
              <a:ea typeface="Helvetica Neue"/>
              <a:cs typeface="Helvetica Neue"/>
              <a:sym typeface="Helvetica Neue"/>
            </a:endParaRPr>
          </a:p>
          <a:p>
            <a:pPr indent="0" lvl="0" marL="457200" rtl="0" algn="l">
              <a:spcBef>
                <a:spcPts val="800"/>
              </a:spcBef>
              <a:spcAft>
                <a:spcPts val="0"/>
              </a:spcAft>
              <a:buNone/>
            </a:pPr>
            <a:r>
              <a:t/>
            </a:r>
            <a:endParaRPr/>
          </a:p>
          <a:p>
            <a:pPr indent="0" lvl="0" marL="457200" rtl="0" algn="l">
              <a:lnSpc>
                <a:spcPct val="130000"/>
              </a:lnSpc>
              <a:spcBef>
                <a:spcPts val="0"/>
              </a:spcBef>
              <a:spcAft>
                <a:spcPts val="0"/>
              </a:spcAft>
              <a:buSzPts val="1800"/>
              <a:buNone/>
            </a:pPr>
            <a:r>
              <a:t/>
            </a:r>
            <a:endParaRPr sz="1300">
              <a:latin typeface="Helvetica Neue"/>
              <a:ea typeface="Helvetica Neue"/>
              <a:cs typeface="Helvetica Neue"/>
              <a:sym typeface="Helvetica Neue"/>
            </a:endParaRPr>
          </a:p>
          <a:p>
            <a:pPr indent="0" lvl="0" marL="0" rtl="0" algn="l">
              <a:lnSpc>
                <a:spcPct val="130000"/>
              </a:lnSpc>
              <a:spcBef>
                <a:spcPts val="0"/>
              </a:spcBef>
              <a:spcAft>
                <a:spcPts val="0"/>
              </a:spcAft>
              <a:buSzPts val="1800"/>
              <a:buNone/>
            </a:pPr>
            <a:r>
              <a:t/>
            </a:r>
            <a:endParaRPr sz="1300">
              <a:latin typeface="Helvetica Neue"/>
              <a:ea typeface="Helvetica Neue"/>
              <a:cs typeface="Helvetica Neue"/>
              <a:sym typeface="Helvetica Neue"/>
            </a:endParaRPr>
          </a:p>
        </p:txBody>
      </p:sp>
      <p:pic>
        <p:nvPicPr>
          <p:cNvPr id="162" name="Google Shape;162;p4"/>
          <p:cNvPicPr preferRelativeResize="0"/>
          <p:nvPr/>
        </p:nvPicPr>
        <p:blipFill>
          <a:blip r:embed="rId3">
            <a:alphaModFix/>
          </a:blip>
          <a:stretch>
            <a:fillRect/>
          </a:stretch>
        </p:blipFill>
        <p:spPr>
          <a:xfrm>
            <a:off x="5777025" y="1098813"/>
            <a:ext cx="3105150" cy="2562225"/>
          </a:xfrm>
          <a:prstGeom prst="rect">
            <a:avLst/>
          </a:prstGeom>
          <a:noFill/>
          <a:ln>
            <a:noFill/>
          </a:ln>
        </p:spPr>
      </p:pic>
      <p:pic>
        <p:nvPicPr>
          <p:cNvPr id="163" name="Google Shape;163;p4"/>
          <p:cNvPicPr preferRelativeResize="0"/>
          <p:nvPr/>
        </p:nvPicPr>
        <p:blipFill>
          <a:blip r:embed="rId4">
            <a:alphaModFix/>
          </a:blip>
          <a:stretch>
            <a:fillRect/>
          </a:stretch>
        </p:blipFill>
        <p:spPr>
          <a:xfrm>
            <a:off x="2890452" y="3812186"/>
            <a:ext cx="4648900" cy="67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1f2e1cd6aa_0_1"/>
          <p:cNvSpPr txBox="1"/>
          <p:nvPr>
            <p:ph type="title"/>
          </p:nvPr>
        </p:nvSpPr>
        <p:spPr>
          <a:xfrm>
            <a:off x="445727" y="200025"/>
            <a:ext cx="78867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3000"/>
              <a:buNone/>
            </a:pPr>
            <a:r>
              <a:rPr b="0" lang="en">
                <a:latin typeface="Roboto Slab"/>
                <a:ea typeface="Roboto Slab"/>
                <a:cs typeface="Roboto Slab"/>
                <a:sym typeface="Roboto Slab"/>
              </a:rPr>
              <a:t>Existing body of work</a:t>
            </a:r>
            <a:endParaRPr b="0">
              <a:latin typeface="Roboto Slab"/>
              <a:ea typeface="Roboto Slab"/>
              <a:cs typeface="Roboto Slab"/>
              <a:sym typeface="Roboto Slab"/>
            </a:endParaRPr>
          </a:p>
        </p:txBody>
      </p:sp>
      <p:sp>
        <p:nvSpPr>
          <p:cNvPr id="169" name="Google Shape;169;g11f2e1cd6aa_0_1"/>
          <p:cNvSpPr txBox="1"/>
          <p:nvPr/>
        </p:nvSpPr>
        <p:spPr>
          <a:xfrm>
            <a:off x="861450" y="1718250"/>
            <a:ext cx="7421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Helvetica Neue"/>
                <a:ea typeface="Helvetica Neue"/>
                <a:cs typeface="Helvetica Neue"/>
                <a:sym typeface="Helvetica Neue"/>
              </a:rPr>
              <a:t>Process discussed in paper for creating artificial fog in the image:</a:t>
            </a:r>
            <a:endParaRPr sz="1500">
              <a:latin typeface="Helvetica Neue"/>
              <a:ea typeface="Helvetica Neue"/>
              <a:cs typeface="Helvetica Neue"/>
              <a:sym typeface="Helvetica Neue"/>
            </a:endParaRPr>
          </a:p>
          <a:p>
            <a:pPr indent="-323850" lvl="0" marL="457200" rtl="0" algn="l">
              <a:spcBef>
                <a:spcPts val="0"/>
              </a:spcBef>
              <a:spcAft>
                <a:spcPts val="0"/>
              </a:spcAft>
              <a:buSzPts val="1500"/>
              <a:buFont typeface="Helvetica Neue"/>
              <a:buChar char="●"/>
            </a:pPr>
            <a:r>
              <a:rPr lang="en" sz="1500">
                <a:latin typeface="Helvetica Neue"/>
                <a:ea typeface="Helvetica Neue"/>
                <a:cs typeface="Helvetica Neue"/>
                <a:sym typeface="Helvetica Neue"/>
              </a:rPr>
              <a:t>Mathematical equation has two parts that is added together to create artificial fog in the image.</a:t>
            </a:r>
            <a:endParaRPr sz="1500">
              <a:latin typeface="Helvetica Neue"/>
              <a:ea typeface="Helvetica Neue"/>
              <a:cs typeface="Helvetica Neue"/>
              <a:sym typeface="Helvetica Neue"/>
            </a:endParaRPr>
          </a:p>
          <a:p>
            <a:pPr indent="-323850" lvl="0" marL="457200" rtl="0" algn="l">
              <a:spcBef>
                <a:spcPts val="0"/>
              </a:spcBef>
              <a:spcAft>
                <a:spcPts val="0"/>
              </a:spcAft>
              <a:buSzPts val="1500"/>
              <a:buFont typeface="Helvetica Neue"/>
              <a:buChar char="●"/>
            </a:pPr>
            <a:r>
              <a:rPr lang="en" sz="1500">
                <a:latin typeface="Helvetica Neue"/>
                <a:ea typeface="Helvetica Neue"/>
                <a:cs typeface="Helvetica Neue"/>
                <a:sym typeface="Helvetica Neue"/>
              </a:rPr>
              <a:t>In the first part </a:t>
            </a:r>
            <a:r>
              <a:rPr lang="en" sz="1500">
                <a:latin typeface="Helvetica Neue"/>
                <a:ea typeface="Helvetica Neue"/>
                <a:cs typeface="Helvetica Neue"/>
                <a:sym typeface="Helvetica Neue"/>
              </a:rPr>
              <a:t>original</a:t>
            </a:r>
            <a:r>
              <a:rPr lang="en" sz="1500">
                <a:latin typeface="Helvetica Neue"/>
                <a:ea typeface="Helvetica Neue"/>
                <a:cs typeface="Helvetica Neue"/>
                <a:sym typeface="Helvetica Neue"/>
              </a:rPr>
              <a:t> image with the object distance is calculated</a:t>
            </a:r>
            <a:endParaRPr sz="1500">
              <a:latin typeface="Helvetica Neue"/>
              <a:ea typeface="Helvetica Neue"/>
              <a:cs typeface="Helvetica Neue"/>
              <a:sym typeface="Helvetica Neue"/>
            </a:endParaRPr>
          </a:p>
          <a:p>
            <a:pPr indent="-323850" lvl="0" marL="457200" rtl="0" algn="l">
              <a:spcBef>
                <a:spcPts val="0"/>
              </a:spcBef>
              <a:spcAft>
                <a:spcPts val="0"/>
              </a:spcAft>
              <a:buSzPts val="1500"/>
              <a:buFont typeface="Helvetica Neue"/>
              <a:buChar char="●"/>
            </a:pPr>
            <a:r>
              <a:rPr lang="en" sz="1500">
                <a:latin typeface="Helvetica Neue"/>
                <a:ea typeface="Helvetica Neue"/>
                <a:cs typeface="Helvetica Neue"/>
                <a:sym typeface="Helvetica Neue"/>
              </a:rPr>
              <a:t>In the second part, </a:t>
            </a:r>
            <a:r>
              <a:rPr lang="en" sz="1500">
                <a:latin typeface="Helvetica Neue"/>
                <a:ea typeface="Helvetica Neue"/>
                <a:cs typeface="Helvetica Neue"/>
                <a:sym typeface="Helvetica Neue"/>
              </a:rPr>
              <a:t>grey</a:t>
            </a:r>
            <a:r>
              <a:rPr lang="en" sz="1500">
                <a:latin typeface="Helvetica Neue"/>
                <a:ea typeface="Helvetica Neue"/>
                <a:cs typeface="Helvetica Neue"/>
                <a:sym typeface="Helvetica Neue"/>
              </a:rPr>
              <a:t> pixel is </a:t>
            </a:r>
            <a:r>
              <a:rPr lang="en" sz="1500">
                <a:latin typeface="Helvetica Neue"/>
                <a:ea typeface="Helvetica Neue"/>
                <a:cs typeface="Helvetica Neue"/>
                <a:sym typeface="Helvetica Neue"/>
              </a:rPr>
              <a:t>calculated</a:t>
            </a:r>
            <a:r>
              <a:rPr lang="en" sz="1500">
                <a:latin typeface="Helvetica Neue"/>
                <a:ea typeface="Helvetica Neue"/>
                <a:cs typeface="Helvetica Neue"/>
                <a:sym typeface="Helvetica Neue"/>
              </a:rPr>
              <a:t> based on the object distance</a:t>
            </a:r>
            <a:endParaRPr sz="1500">
              <a:latin typeface="Helvetica Neue"/>
              <a:ea typeface="Helvetica Neue"/>
              <a:cs typeface="Helvetica Neue"/>
              <a:sym typeface="Helvetica Neue"/>
            </a:endParaRPr>
          </a:p>
          <a:p>
            <a:pPr indent="-323850" lvl="0" marL="457200" rtl="0" algn="l">
              <a:spcBef>
                <a:spcPts val="0"/>
              </a:spcBef>
              <a:spcAft>
                <a:spcPts val="0"/>
              </a:spcAft>
              <a:buSzPts val="1500"/>
              <a:buFont typeface="Helvetica Neue"/>
              <a:buChar char="●"/>
            </a:pPr>
            <a:r>
              <a:rPr lang="en" sz="1500">
                <a:latin typeface="Helvetica Neue"/>
                <a:ea typeface="Helvetica Neue"/>
                <a:cs typeface="Helvetica Neue"/>
                <a:sym typeface="Helvetica Neue"/>
              </a:rPr>
              <a:t>K in the </a:t>
            </a:r>
            <a:r>
              <a:rPr lang="en" sz="1500">
                <a:latin typeface="Helvetica Neue"/>
                <a:ea typeface="Helvetica Neue"/>
                <a:cs typeface="Helvetica Neue"/>
                <a:sym typeface="Helvetica Neue"/>
              </a:rPr>
              <a:t>equation</a:t>
            </a:r>
            <a:r>
              <a:rPr lang="en" sz="1500">
                <a:latin typeface="Helvetica Neue"/>
                <a:ea typeface="Helvetica Neue"/>
                <a:cs typeface="Helvetica Neue"/>
                <a:sym typeface="Helvetica Neue"/>
              </a:rPr>
              <a:t> is the grey in the image based on the cloud</a:t>
            </a:r>
            <a:endParaRPr sz="1500">
              <a:latin typeface="Helvetica Neue"/>
              <a:ea typeface="Helvetica Neue"/>
              <a:cs typeface="Helvetica Neue"/>
              <a:sym typeface="Helvetica Neue"/>
            </a:endParaRPr>
          </a:p>
        </p:txBody>
      </p:sp>
      <p:pic>
        <p:nvPicPr>
          <p:cNvPr id="170" name="Google Shape;170;g11f2e1cd6aa_0_1"/>
          <p:cNvPicPr preferRelativeResize="0"/>
          <p:nvPr/>
        </p:nvPicPr>
        <p:blipFill>
          <a:blip r:embed="rId3">
            <a:alphaModFix/>
          </a:blip>
          <a:stretch>
            <a:fillRect/>
          </a:stretch>
        </p:blipFill>
        <p:spPr>
          <a:xfrm>
            <a:off x="2064627" y="3584386"/>
            <a:ext cx="4648900" cy="67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txBox="1"/>
          <p:nvPr>
            <p:ph type="title"/>
          </p:nvPr>
        </p:nvSpPr>
        <p:spPr>
          <a:xfrm>
            <a:off x="369527" y="200025"/>
            <a:ext cx="78867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3000"/>
              <a:buNone/>
            </a:pPr>
            <a:r>
              <a:rPr b="0" lang="en">
                <a:latin typeface="Roboto Slab"/>
                <a:ea typeface="Roboto Slab"/>
                <a:cs typeface="Roboto Slab"/>
                <a:sym typeface="Roboto Slab"/>
              </a:rPr>
              <a:t>Approach</a:t>
            </a:r>
            <a:endParaRPr b="0">
              <a:latin typeface="Roboto Slab"/>
              <a:ea typeface="Roboto Slab"/>
              <a:cs typeface="Roboto Slab"/>
              <a:sym typeface="Roboto Slab"/>
            </a:endParaRPr>
          </a:p>
        </p:txBody>
      </p:sp>
      <p:sp>
        <p:nvSpPr>
          <p:cNvPr id="176" name="Google Shape;176;p5"/>
          <p:cNvSpPr txBox="1"/>
          <p:nvPr>
            <p:ph idx="1" type="body"/>
          </p:nvPr>
        </p:nvSpPr>
        <p:spPr>
          <a:xfrm>
            <a:off x="436825" y="1326725"/>
            <a:ext cx="7886700" cy="3270300"/>
          </a:xfrm>
          <a:prstGeom prst="rect">
            <a:avLst/>
          </a:prstGeom>
          <a:noFill/>
          <a:ln>
            <a:noFill/>
          </a:ln>
        </p:spPr>
        <p:txBody>
          <a:bodyPr anchorCtr="0" anchor="t" bIns="34275" lIns="68575" spcFirstLastPara="1" rIns="68575" wrap="square" tIns="34275">
            <a:noAutofit/>
          </a:bodyPr>
          <a:lstStyle/>
          <a:p>
            <a:pPr indent="0" lvl="0" marL="0" rtl="0" algn="l">
              <a:spcBef>
                <a:spcPts val="800"/>
              </a:spcBef>
              <a:spcAft>
                <a:spcPts val="0"/>
              </a:spcAft>
              <a:buSzPts val="1800"/>
              <a:buNone/>
            </a:pPr>
            <a:r>
              <a:rPr lang="en" sz="1600">
                <a:latin typeface="Helvetica Neue"/>
                <a:ea typeface="Helvetica Neue"/>
                <a:cs typeface="Helvetica Neue"/>
                <a:sym typeface="Helvetica Neue"/>
              </a:rPr>
              <a:t>We approached the problem in two parts:</a:t>
            </a:r>
            <a:endParaRPr sz="1600">
              <a:latin typeface="Helvetica Neue"/>
              <a:ea typeface="Helvetica Neue"/>
              <a:cs typeface="Helvetica Neue"/>
              <a:sym typeface="Helvetica Neue"/>
            </a:endParaRPr>
          </a:p>
          <a:p>
            <a:pPr indent="0" lvl="0" marL="0" rtl="0" algn="l">
              <a:spcBef>
                <a:spcPts val="800"/>
              </a:spcBef>
              <a:spcAft>
                <a:spcPts val="0"/>
              </a:spcAft>
              <a:buSzPts val="1800"/>
              <a:buNone/>
            </a:pPr>
            <a:r>
              <a:rPr lang="en" sz="1600">
                <a:latin typeface="Helvetica Neue"/>
                <a:ea typeface="Helvetica Neue"/>
                <a:cs typeface="Helvetica Neue"/>
                <a:sym typeface="Helvetica Neue"/>
              </a:rPr>
              <a:t>Part 1:</a:t>
            </a:r>
            <a:endParaRPr sz="1600">
              <a:latin typeface="Helvetica Neue"/>
              <a:ea typeface="Helvetica Neue"/>
              <a:cs typeface="Helvetica Neue"/>
              <a:sym typeface="Helvetica Neue"/>
            </a:endParaRPr>
          </a:p>
          <a:p>
            <a:pPr indent="-330200" lvl="0" marL="457200" rtl="0" algn="l">
              <a:spcBef>
                <a:spcPts val="800"/>
              </a:spcBef>
              <a:spcAft>
                <a:spcPts val="0"/>
              </a:spcAft>
              <a:buSzPts val="1600"/>
              <a:buFont typeface="Helvetica Neue"/>
              <a:buChar char="●"/>
            </a:pPr>
            <a:r>
              <a:rPr lang="en" sz="1600">
                <a:latin typeface="Helvetica Neue"/>
                <a:ea typeface="Helvetica Neue"/>
                <a:cs typeface="Helvetica Neue"/>
                <a:sym typeface="Helvetica Neue"/>
              </a:rPr>
              <a:t>Our first step is to </a:t>
            </a:r>
            <a:r>
              <a:rPr lang="en" sz="1600">
                <a:latin typeface="Helvetica Neue"/>
                <a:ea typeface="Helvetica Neue"/>
                <a:cs typeface="Helvetica Neue"/>
                <a:sym typeface="Helvetica Neue"/>
              </a:rPr>
              <a:t>discover</a:t>
            </a:r>
            <a:r>
              <a:rPr lang="en" sz="1600">
                <a:latin typeface="Helvetica Neue"/>
                <a:ea typeface="Helvetica Neue"/>
                <a:cs typeface="Helvetica Neue"/>
                <a:sym typeface="Helvetica Neue"/>
              </a:rPr>
              <a:t> about </a:t>
            </a:r>
            <a:r>
              <a:rPr lang="en" sz="1600">
                <a:latin typeface="Helvetica Neue"/>
                <a:ea typeface="Helvetica Neue"/>
                <a:cs typeface="Helvetica Neue"/>
                <a:sym typeface="Helvetica Neue"/>
              </a:rPr>
              <a:t>convolutional</a:t>
            </a:r>
            <a:r>
              <a:rPr lang="en" sz="1600">
                <a:latin typeface="Helvetica Neue"/>
                <a:ea typeface="Helvetica Neue"/>
                <a:cs typeface="Helvetica Neue"/>
                <a:sym typeface="Helvetica Neue"/>
              </a:rPr>
              <a:t> neural networks architecture or pretrained models that is already present in the market. So that we can build our project upon that.</a:t>
            </a:r>
            <a:endParaRPr sz="1600">
              <a:latin typeface="Helvetica Neue"/>
              <a:ea typeface="Helvetica Neue"/>
              <a:cs typeface="Helvetica Neue"/>
              <a:sym typeface="Helvetica Neue"/>
            </a:endParaRPr>
          </a:p>
          <a:p>
            <a:pPr indent="-330200" lvl="0" marL="457200" rtl="0" algn="l">
              <a:spcBef>
                <a:spcPts val="800"/>
              </a:spcBef>
              <a:spcAft>
                <a:spcPts val="0"/>
              </a:spcAft>
              <a:buSzPts val="1600"/>
              <a:buFont typeface="Helvetica Neue"/>
              <a:buChar char="●"/>
            </a:pPr>
            <a:r>
              <a:rPr lang="en" sz="1600">
                <a:latin typeface="Helvetica Neue"/>
                <a:ea typeface="Helvetica Neue"/>
                <a:cs typeface="Helvetica Neue"/>
                <a:sym typeface="Helvetica Neue"/>
              </a:rPr>
              <a:t>We came across different models like </a:t>
            </a:r>
            <a:r>
              <a:rPr lang="en" sz="1600">
                <a:latin typeface="Helvetica Neue"/>
                <a:ea typeface="Helvetica Neue"/>
                <a:cs typeface="Helvetica Neue"/>
                <a:sym typeface="Helvetica Neue"/>
              </a:rPr>
              <a:t>Faster</a:t>
            </a:r>
            <a:r>
              <a:rPr lang="en" sz="1600">
                <a:latin typeface="Helvetica Neue"/>
                <a:ea typeface="Helvetica Neue"/>
                <a:cs typeface="Helvetica Neue"/>
                <a:sym typeface="Helvetica Neue"/>
              </a:rPr>
              <a:t> RCNN, MobileNet but our interest is peaked upon EfficientNet because of its compound Scaling.</a:t>
            </a:r>
            <a:endParaRPr sz="1600">
              <a:latin typeface="Helvetica Neue"/>
              <a:ea typeface="Helvetica Neue"/>
              <a:cs typeface="Helvetica Neue"/>
              <a:sym typeface="Helvetica Neue"/>
            </a:endParaRPr>
          </a:p>
          <a:p>
            <a:pPr indent="-330200" lvl="0" marL="457200" rtl="0" algn="l">
              <a:spcBef>
                <a:spcPts val="800"/>
              </a:spcBef>
              <a:spcAft>
                <a:spcPts val="0"/>
              </a:spcAft>
              <a:buSzPts val="1600"/>
              <a:buFont typeface="Helvetica Neue"/>
              <a:buChar char="●"/>
            </a:pPr>
            <a:r>
              <a:rPr lang="en" sz="1600">
                <a:latin typeface="Helvetica Neue"/>
                <a:ea typeface="Helvetica Neue"/>
                <a:cs typeface="Helvetica Neue"/>
                <a:sym typeface="Helvetica Neue"/>
              </a:rPr>
              <a:t> In EfficientNet, a new scaling method was introduced that uniformly scales all dimensions of depth/width/resolution using a simple yet highly effective compound coefficient. The Compound </a:t>
            </a:r>
            <a:r>
              <a:rPr lang="en" sz="1600">
                <a:latin typeface="Helvetica Neue"/>
                <a:ea typeface="Helvetica Neue"/>
                <a:cs typeface="Helvetica Neue"/>
                <a:sym typeface="Helvetica Neue"/>
              </a:rPr>
              <a:t>coefficient</a:t>
            </a:r>
            <a:r>
              <a:rPr lang="en" sz="1600">
                <a:latin typeface="Helvetica Neue"/>
                <a:ea typeface="Helvetica Neue"/>
                <a:cs typeface="Helvetica Neue"/>
                <a:sym typeface="Helvetica Neue"/>
              </a:rPr>
              <a:t> known as φ (phi).</a:t>
            </a:r>
            <a:endParaRPr sz="1600">
              <a:latin typeface="Helvetica Neue"/>
              <a:ea typeface="Helvetica Neue"/>
              <a:cs typeface="Helvetica Neue"/>
              <a:sym typeface="Helvetica Neue"/>
            </a:endParaRPr>
          </a:p>
          <a:p>
            <a:pPr indent="0" lvl="0" marL="0" rtl="0" algn="l">
              <a:spcBef>
                <a:spcPts val="800"/>
              </a:spcBef>
              <a:spcAft>
                <a:spcPts val="0"/>
              </a:spcAft>
              <a:buSzPts val="1800"/>
              <a:buNone/>
            </a:pPr>
            <a:r>
              <a:t/>
            </a:r>
            <a:endParaRPr sz="1600">
              <a:latin typeface="Helvetica Neue"/>
              <a:ea typeface="Helvetica Neue"/>
              <a:cs typeface="Helvetica Neue"/>
              <a:sym typeface="Helvetica Neue"/>
            </a:endParaRPr>
          </a:p>
          <a:p>
            <a:pPr indent="0" lvl="0" marL="0" rtl="0" algn="l">
              <a:spcBef>
                <a:spcPts val="800"/>
              </a:spcBef>
              <a:spcAft>
                <a:spcPts val="0"/>
              </a:spcAft>
              <a:buSzPts val="1800"/>
              <a:buNone/>
            </a:pPr>
            <a:r>
              <a:t/>
            </a:r>
            <a:endParaRPr sz="1600">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1f2e1cd8ae_0_2"/>
          <p:cNvSpPr txBox="1"/>
          <p:nvPr>
            <p:ph type="title"/>
          </p:nvPr>
        </p:nvSpPr>
        <p:spPr>
          <a:xfrm>
            <a:off x="369527" y="200025"/>
            <a:ext cx="78867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3000"/>
              <a:buNone/>
            </a:pPr>
            <a:r>
              <a:rPr b="0" lang="en">
                <a:latin typeface="Roboto Slab"/>
                <a:ea typeface="Roboto Slab"/>
                <a:cs typeface="Roboto Slab"/>
                <a:sym typeface="Roboto Slab"/>
              </a:rPr>
              <a:t>Approach</a:t>
            </a:r>
            <a:endParaRPr b="0">
              <a:latin typeface="Roboto Slab"/>
              <a:ea typeface="Roboto Slab"/>
              <a:cs typeface="Roboto Slab"/>
              <a:sym typeface="Roboto Slab"/>
            </a:endParaRPr>
          </a:p>
        </p:txBody>
      </p:sp>
      <p:pic>
        <p:nvPicPr>
          <p:cNvPr id="182" name="Google Shape;182;g11f2e1cd8ae_0_2"/>
          <p:cNvPicPr preferRelativeResize="0"/>
          <p:nvPr/>
        </p:nvPicPr>
        <p:blipFill>
          <a:blip r:embed="rId3">
            <a:alphaModFix/>
          </a:blip>
          <a:stretch>
            <a:fillRect/>
          </a:stretch>
        </p:blipFill>
        <p:spPr>
          <a:xfrm>
            <a:off x="815275" y="1401900"/>
            <a:ext cx="7599199" cy="299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6"/>
          <p:cNvSpPr txBox="1"/>
          <p:nvPr>
            <p:ph type="title"/>
          </p:nvPr>
        </p:nvSpPr>
        <p:spPr>
          <a:xfrm>
            <a:off x="445727" y="200025"/>
            <a:ext cx="78867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3000"/>
              <a:buNone/>
            </a:pPr>
            <a:r>
              <a:rPr b="0" lang="en">
                <a:latin typeface="Roboto Slab"/>
                <a:ea typeface="Roboto Slab"/>
                <a:cs typeface="Roboto Slab"/>
                <a:sym typeface="Roboto Slab"/>
              </a:rPr>
              <a:t>Approach</a:t>
            </a:r>
            <a:endParaRPr b="0">
              <a:latin typeface="Roboto Slab"/>
              <a:ea typeface="Roboto Slab"/>
              <a:cs typeface="Roboto Slab"/>
              <a:sym typeface="Roboto Slab"/>
            </a:endParaRPr>
          </a:p>
        </p:txBody>
      </p:sp>
      <p:sp>
        <p:nvSpPr>
          <p:cNvPr id="188" name="Google Shape;188;p6"/>
          <p:cNvSpPr txBox="1"/>
          <p:nvPr>
            <p:ph idx="1" type="body"/>
          </p:nvPr>
        </p:nvSpPr>
        <p:spPr>
          <a:xfrm>
            <a:off x="436820" y="1326713"/>
            <a:ext cx="7886700" cy="3263400"/>
          </a:xfrm>
          <a:prstGeom prst="rect">
            <a:avLst/>
          </a:prstGeom>
          <a:noFill/>
          <a:ln>
            <a:noFill/>
          </a:ln>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lang="en" sz="1600">
                <a:latin typeface="Helvetica Neue"/>
                <a:ea typeface="Helvetica Neue"/>
                <a:cs typeface="Helvetica Neue"/>
                <a:sym typeface="Helvetica Neue"/>
              </a:rPr>
              <a:t>Part 2:</a:t>
            </a:r>
            <a:endParaRPr sz="1600">
              <a:latin typeface="Helvetica Neue"/>
              <a:ea typeface="Helvetica Neue"/>
              <a:cs typeface="Helvetica Neue"/>
              <a:sym typeface="Helvetica Neue"/>
            </a:endParaRPr>
          </a:p>
          <a:p>
            <a:pPr indent="-330200" lvl="0" marL="457200" rtl="0" algn="l">
              <a:spcBef>
                <a:spcPts val="800"/>
              </a:spcBef>
              <a:spcAft>
                <a:spcPts val="0"/>
              </a:spcAft>
              <a:buSzPts val="1600"/>
              <a:buFont typeface="Helvetica Neue"/>
              <a:buChar char="•"/>
            </a:pPr>
            <a:r>
              <a:rPr lang="en" sz="1600">
                <a:latin typeface="Helvetica Neue"/>
                <a:ea typeface="Helvetica Neue"/>
                <a:cs typeface="Helvetica Neue"/>
                <a:sym typeface="Helvetica Neue"/>
              </a:rPr>
              <a:t>The second part is about creating custom dataset for the training.</a:t>
            </a:r>
            <a:endParaRPr sz="1600">
              <a:latin typeface="Helvetica Neue"/>
              <a:ea typeface="Helvetica Neue"/>
              <a:cs typeface="Helvetica Neue"/>
              <a:sym typeface="Helvetica Neue"/>
            </a:endParaRPr>
          </a:p>
          <a:p>
            <a:pPr indent="-330200" lvl="0" marL="457200" rtl="0" algn="l">
              <a:spcBef>
                <a:spcPts val="800"/>
              </a:spcBef>
              <a:spcAft>
                <a:spcPts val="0"/>
              </a:spcAft>
              <a:buSzPts val="1600"/>
              <a:buFont typeface="Helvetica Neue"/>
              <a:buChar char="•"/>
            </a:pPr>
            <a:r>
              <a:rPr lang="en" sz="1600">
                <a:latin typeface="Helvetica Neue"/>
                <a:ea typeface="Helvetica Neue"/>
                <a:cs typeface="Helvetica Neue"/>
                <a:sym typeface="Helvetica Neue"/>
              </a:rPr>
              <a:t>Our first approach to the problem is to introduce </a:t>
            </a:r>
            <a:r>
              <a:rPr lang="en" sz="1600">
                <a:latin typeface="Helvetica Neue"/>
                <a:ea typeface="Helvetica Neue"/>
                <a:cs typeface="Helvetica Neue"/>
                <a:sym typeface="Helvetica Neue"/>
              </a:rPr>
              <a:t>Gaussian</a:t>
            </a:r>
            <a:r>
              <a:rPr lang="en" sz="1600">
                <a:latin typeface="Helvetica Neue"/>
                <a:ea typeface="Helvetica Neue"/>
                <a:cs typeface="Helvetica Neue"/>
                <a:sym typeface="Helvetica Neue"/>
              </a:rPr>
              <a:t> blur to the image for the artificial fog creation for the dataset.</a:t>
            </a:r>
            <a:endParaRPr sz="1600">
              <a:latin typeface="Helvetica Neue"/>
              <a:ea typeface="Helvetica Neue"/>
              <a:cs typeface="Helvetica Neue"/>
              <a:sym typeface="Helvetica Neue"/>
            </a:endParaRPr>
          </a:p>
          <a:p>
            <a:pPr indent="-330200" lvl="0" marL="457200" rtl="0" algn="l">
              <a:spcBef>
                <a:spcPts val="800"/>
              </a:spcBef>
              <a:spcAft>
                <a:spcPts val="0"/>
              </a:spcAft>
              <a:buSzPts val="1600"/>
              <a:buFont typeface="Helvetica Neue"/>
              <a:buChar char="•"/>
            </a:pPr>
            <a:r>
              <a:rPr lang="en" sz="1600">
                <a:latin typeface="Helvetica Neue"/>
                <a:ea typeface="Helvetica Neue"/>
                <a:cs typeface="Helvetica Neue"/>
                <a:sym typeface="Helvetica Neue"/>
              </a:rPr>
              <a:t>The </a:t>
            </a:r>
            <a:r>
              <a:rPr lang="en" sz="1600">
                <a:latin typeface="Helvetica Neue"/>
                <a:ea typeface="Helvetica Neue"/>
                <a:cs typeface="Helvetica Neue"/>
                <a:sym typeface="Helvetica Neue"/>
              </a:rPr>
              <a:t>Problem</a:t>
            </a:r>
            <a:r>
              <a:rPr lang="en" sz="1600">
                <a:latin typeface="Helvetica Neue"/>
                <a:ea typeface="Helvetica Neue"/>
                <a:cs typeface="Helvetica Neue"/>
                <a:sym typeface="Helvetica Neue"/>
              </a:rPr>
              <a:t> we faced when introducing the Gaussian Blur is that it ruins the boundary of the images.</a:t>
            </a:r>
            <a:endParaRPr sz="1600">
              <a:latin typeface="Helvetica Neue"/>
              <a:ea typeface="Helvetica Neue"/>
              <a:cs typeface="Helvetica Neue"/>
              <a:sym typeface="Helvetica Neue"/>
            </a:endParaRPr>
          </a:p>
          <a:p>
            <a:pPr indent="-330200" lvl="0" marL="457200" rtl="0" algn="l">
              <a:spcBef>
                <a:spcPts val="800"/>
              </a:spcBef>
              <a:spcAft>
                <a:spcPts val="0"/>
              </a:spcAft>
              <a:buSzPts val="1600"/>
              <a:buFont typeface="Helvetica Neue"/>
              <a:buChar char="•"/>
            </a:pPr>
            <a:r>
              <a:rPr lang="en" sz="1600">
                <a:latin typeface="Helvetica Neue"/>
                <a:ea typeface="Helvetica Neue"/>
                <a:cs typeface="Helvetica Neue"/>
                <a:sym typeface="Helvetica Neue"/>
              </a:rPr>
              <a:t>Then we came across the paper (</a:t>
            </a:r>
            <a:r>
              <a:rPr lang="en" sz="1600">
                <a:latin typeface="Helvetica Neue"/>
                <a:ea typeface="Helvetica Neue"/>
                <a:cs typeface="Helvetica Neue"/>
                <a:sym typeface="Helvetica Neue"/>
              </a:rPr>
              <a:t>Impact of reduced visibility from fog on traffic sign detection by Dearborn) there we learned about how to create artificial fog (implementation in progres)</a:t>
            </a:r>
            <a:endParaRPr sz="16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
          <p:cNvSpPr txBox="1"/>
          <p:nvPr>
            <p:ph type="title"/>
          </p:nvPr>
        </p:nvSpPr>
        <p:spPr>
          <a:xfrm>
            <a:off x="445727" y="200025"/>
            <a:ext cx="7886700" cy="9942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3000"/>
              <a:buNone/>
            </a:pPr>
            <a:r>
              <a:rPr b="0" lang="en">
                <a:latin typeface="Roboto Slab"/>
                <a:ea typeface="Roboto Slab"/>
                <a:cs typeface="Roboto Slab"/>
                <a:sym typeface="Roboto Slab"/>
              </a:rPr>
              <a:t>Initial results</a:t>
            </a:r>
            <a:endParaRPr/>
          </a:p>
        </p:txBody>
      </p:sp>
      <p:pic>
        <p:nvPicPr>
          <p:cNvPr id="194" name="Google Shape;194;p8"/>
          <p:cNvPicPr preferRelativeResize="0"/>
          <p:nvPr/>
        </p:nvPicPr>
        <p:blipFill>
          <a:blip r:embed="rId3">
            <a:alphaModFix/>
          </a:blip>
          <a:stretch>
            <a:fillRect/>
          </a:stretch>
        </p:blipFill>
        <p:spPr>
          <a:xfrm>
            <a:off x="2466375" y="1194225"/>
            <a:ext cx="4476750" cy="3600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