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rvo" panose="020B0604020202020204" charset="0"/>
      <p:regular r:id="rId18"/>
      <p:bold r:id="rId19"/>
      <p:italic r:id="rId20"/>
      <p:boldItalic r:id="rId21"/>
    </p:embeddedFont>
    <p:embeddedFont>
      <p:font typeface="Barlow Condensed" panose="00000506000000000000" pitchFamily="2" charset="0"/>
      <p:regular r:id="rId22"/>
      <p:bold r:id="rId23"/>
      <p:italic r:id="rId24"/>
      <p:boldItalic r:id="rId25"/>
    </p:embeddedFont>
    <p:embeddedFont>
      <p:font typeface="Barlow Condensed Medium" panose="00000606000000000000" pitchFamily="2" charset="0"/>
      <p:regular r:id="rId26"/>
      <p:bold r:id="rId27"/>
      <p:italic r:id="rId28"/>
      <p:boldItalic r:id="rId29"/>
    </p:embeddedFont>
    <p:embeddedFont>
      <p:font typeface="Barlow Condensed SemiBold" panose="00000706000000000000" pitchFamily="2"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Georgia" panose="02040502050405020303" pitchFamily="18" charset="0"/>
      <p:regular r:id="rId38"/>
      <p:bold r:id="rId39"/>
      <p:italic r:id="rId40"/>
      <p:boldItalic r:id="rId41"/>
    </p:embeddedFont>
    <p:embeddedFont>
      <p:font typeface="Raleway" pitchFamily="2" charset="0"/>
      <p:regular r:id="rId42"/>
      <p:bold r:id="rId43"/>
      <p:italic r:id="rId44"/>
      <p:boldItalic r:id="rId45"/>
    </p:embeddedFont>
    <p:embeddedFont>
      <p:font typeface="Roboto Slab" panose="020B0604020202020204"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h8GlBRQA2hW7Hl4+nTEsMJstXB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4624EA-0FA9-4697-85A7-80B355D90EE0}">
  <a:tblStyle styleId="{FA4624EA-0FA9-4697-85A7-80B355D90E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font" Target="fonts/font30.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font" Target="fonts/font2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1e50a1b067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1e50a1b067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e49cd446e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g11e49cd446e_2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e50a1b067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g11e50a1b067_4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1e50a1b06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1e50a1b06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e50a1b067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e50a1b067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1e50a1b067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1e50a1b067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solidFill>
          <a:srgbClr val="E9E6E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ctrTitle"/>
          </p:nvPr>
        </p:nvSpPr>
        <p:spPr>
          <a:xfrm>
            <a:off x="1795512" y="1245627"/>
            <a:ext cx="55530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lnSpc>
                <a:spcPct val="100000"/>
              </a:lnSpc>
              <a:spcBef>
                <a:spcPts val="0"/>
              </a:spcBef>
              <a:spcAft>
                <a:spcPts val="0"/>
              </a:spcAft>
              <a:buClr>
                <a:srgbClr val="0B139E"/>
              </a:buClr>
              <a:buSzPts val="5200"/>
              <a:buNone/>
              <a:defRPr sz="5200">
                <a:solidFill>
                  <a:srgbClr val="0B139E"/>
                </a:solidFill>
              </a:defRPr>
            </a:lvl2pPr>
            <a:lvl3pPr lvl="2" algn="r">
              <a:lnSpc>
                <a:spcPct val="100000"/>
              </a:lnSpc>
              <a:spcBef>
                <a:spcPts val="0"/>
              </a:spcBef>
              <a:spcAft>
                <a:spcPts val="0"/>
              </a:spcAft>
              <a:buClr>
                <a:srgbClr val="0B139E"/>
              </a:buClr>
              <a:buSzPts val="5200"/>
              <a:buNone/>
              <a:defRPr sz="5200">
                <a:solidFill>
                  <a:srgbClr val="0B139E"/>
                </a:solidFill>
              </a:defRPr>
            </a:lvl3pPr>
            <a:lvl4pPr lvl="3" algn="r">
              <a:lnSpc>
                <a:spcPct val="100000"/>
              </a:lnSpc>
              <a:spcBef>
                <a:spcPts val="0"/>
              </a:spcBef>
              <a:spcAft>
                <a:spcPts val="0"/>
              </a:spcAft>
              <a:buClr>
                <a:srgbClr val="0B139E"/>
              </a:buClr>
              <a:buSzPts val="5200"/>
              <a:buNone/>
              <a:defRPr sz="5200">
                <a:solidFill>
                  <a:srgbClr val="0B139E"/>
                </a:solidFill>
              </a:defRPr>
            </a:lvl4pPr>
            <a:lvl5pPr lvl="4" algn="r">
              <a:lnSpc>
                <a:spcPct val="100000"/>
              </a:lnSpc>
              <a:spcBef>
                <a:spcPts val="0"/>
              </a:spcBef>
              <a:spcAft>
                <a:spcPts val="0"/>
              </a:spcAft>
              <a:buClr>
                <a:srgbClr val="0B139E"/>
              </a:buClr>
              <a:buSzPts val="5200"/>
              <a:buNone/>
              <a:defRPr sz="5200">
                <a:solidFill>
                  <a:srgbClr val="0B139E"/>
                </a:solidFill>
              </a:defRPr>
            </a:lvl5pPr>
            <a:lvl6pPr lvl="5" algn="r">
              <a:lnSpc>
                <a:spcPct val="100000"/>
              </a:lnSpc>
              <a:spcBef>
                <a:spcPts val="0"/>
              </a:spcBef>
              <a:spcAft>
                <a:spcPts val="0"/>
              </a:spcAft>
              <a:buClr>
                <a:srgbClr val="0B139E"/>
              </a:buClr>
              <a:buSzPts val="5200"/>
              <a:buNone/>
              <a:defRPr sz="5200">
                <a:solidFill>
                  <a:srgbClr val="0B139E"/>
                </a:solidFill>
              </a:defRPr>
            </a:lvl6pPr>
            <a:lvl7pPr lvl="6" algn="r">
              <a:lnSpc>
                <a:spcPct val="100000"/>
              </a:lnSpc>
              <a:spcBef>
                <a:spcPts val="0"/>
              </a:spcBef>
              <a:spcAft>
                <a:spcPts val="0"/>
              </a:spcAft>
              <a:buClr>
                <a:srgbClr val="0B139E"/>
              </a:buClr>
              <a:buSzPts val="5200"/>
              <a:buNone/>
              <a:defRPr sz="5200">
                <a:solidFill>
                  <a:srgbClr val="0B139E"/>
                </a:solidFill>
              </a:defRPr>
            </a:lvl7pPr>
            <a:lvl8pPr lvl="7" algn="r">
              <a:lnSpc>
                <a:spcPct val="100000"/>
              </a:lnSpc>
              <a:spcBef>
                <a:spcPts val="0"/>
              </a:spcBef>
              <a:spcAft>
                <a:spcPts val="0"/>
              </a:spcAft>
              <a:buClr>
                <a:srgbClr val="0B139E"/>
              </a:buClr>
              <a:buSzPts val="5200"/>
              <a:buNone/>
              <a:defRPr sz="5200">
                <a:solidFill>
                  <a:srgbClr val="0B139E"/>
                </a:solidFill>
              </a:defRPr>
            </a:lvl8pPr>
            <a:lvl9pPr lvl="8" algn="r">
              <a:lnSpc>
                <a:spcPct val="100000"/>
              </a:lnSpc>
              <a:spcBef>
                <a:spcPts val="0"/>
              </a:spcBef>
              <a:spcAft>
                <a:spcPts val="0"/>
              </a:spcAft>
              <a:buClr>
                <a:srgbClr val="0B139E"/>
              </a:buClr>
              <a:buSzPts val="5200"/>
              <a:buNone/>
              <a:defRPr sz="5200">
                <a:solidFill>
                  <a:srgbClr val="0B139E"/>
                </a:solidFill>
              </a:defRPr>
            </a:lvl9pPr>
          </a:lstStyle>
          <a:p>
            <a:endParaRPr/>
          </a:p>
        </p:txBody>
      </p:sp>
      <p:grpSp>
        <p:nvGrpSpPr>
          <p:cNvPr id="11" name="Google Shape;11;p14"/>
          <p:cNvGrpSpPr/>
          <p:nvPr/>
        </p:nvGrpSpPr>
        <p:grpSpPr>
          <a:xfrm>
            <a:off x="6607116" y="2397713"/>
            <a:ext cx="2550204" cy="2757917"/>
            <a:chOff x="1384075" y="241450"/>
            <a:chExt cx="4822625" cy="5215425"/>
          </a:xfrm>
        </p:grpSpPr>
        <p:sp>
          <p:nvSpPr>
            <p:cNvPr id="12" name="Google Shape;12;p14"/>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4"/>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4"/>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4"/>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4"/>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4"/>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4"/>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4"/>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4"/>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4"/>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4"/>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4"/>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4"/>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4"/>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4"/>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4"/>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4"/>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4"/>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4"/>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4"/>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4"/>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4"/>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4"/>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4"/>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4"/>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4"/>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4"/>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4"/>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4"/>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4"/>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4"/>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4"/>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4"/>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4"/>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4"/>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4"/>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4"/>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4"/>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4"/>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 name="Google Shape;56;p14"/>
          <p:cNvGrpSpPr/>
          <p:nvPr/>
        </p:nvGrpSpPr>
        <p:grpSpPr>
          <a:xfrm>
            <a:off x="-26847" y="-280618"/>
            <a:ext cx="2865062" cy="3613974"/>
            <a:chOff x="-26858" y="-227337"/>
            <a:chExt cx="2186403" cy="2757917"/>
          </a:xfrm>
        </p:grpSpPr>
        <p:sp>
          <p:nvSpPr>
            <p:cNvPr id="57" name="Google Shape;57;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4"/>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4"/>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4"/>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4"/>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4"/>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4"/>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4"/>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4"/>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4"/>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4"/>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DESIGN 2">
  <p:cSld name="CUSTOM_2_1">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flipH="1">
            <a:off x="770700" y="468450"/>
            <a:ext cx="8095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cxnSp>
        <p:nvCxnSpPr>
          <p:cNvPr id="99" name="Google Shape;99;p15"/>
          <p:cNvCxnSpPr/>
          <p:nvPr/>
        </p:nvCxnSpPr>
        <p:spPr>
          <a:xfrm>
            <a:off x="498026" y="-1604650"/>
            <a:ext cx="0" cy="2664900"/>
          </a:xfrm>
          <a:prstGeom prst="straightConnector1">
            <a:avLst/>
          </a:prstGeom>
          <a:noFill/>
          <a:ln w="28575" cap="flat" cmpd="sng">
            <a:solidFill>
              <a:schemeClr val="lt2"/>
            </a:solidFill>
            <a:prstDash val="solid"/>
            <a:round/>
            <a:headEnd type="none" w="sm" len="sm"/>
            <a:tailEnd type="none" w="sm" len="sm"/>
          </a:ln>
        </p:spPr>
      </p:cxnSp>
      <p:grpSp>
        <p:nvGrpSpPr>
          <p:cNvPr id="100" name="Google Shape;100;p15"/>
          <p:cNvGrpSpPr/>
          <p:nvPr/>
        </p:nvGrpSpPr>
        <p:grpSpPr>
          <a:xfrm rot="10800000" flipH="1">
            <a:off x="6396261" y="4059387"/>
            <a:ext cx="2761414" cy="1094591"/>
            <a:chOff x="5543377" y="-26649"/>
            <a:chExt cx="3613944" cy="1432522"/>
          </a:xfrm>
        </p:grpSpPr>
        <p:sp>
          <p:nvSpPr>
            <p:cNvPr id="101" name="Google Shape;101;p1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5"/>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5"/>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5"/>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5"/>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5"/>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5"/>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5"/>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5"/>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5"/>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5"/>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5"/>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5"/>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5"/>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DESIGN 1">
  <p:cSld name="CUSTOM_2">
    <p:spTree>
      <p:nvGrpSpPr>
        <p:cNvPr id="1" name="Shape 122"/>
        <p:cNvGrpSpPr/>
        <p:nvPr/>
      </p:nvGrpSpPr>
      <p:grpSpPr>
        <a:xfrm>
          <a:off x="0" y="0"/>
          <a:ext cx="0" cy="0"/>
          <a:chOff x="0" y="0"/>
          <a:chExt cx="0" cy="0"/>
        </a:xfrm>
      </p:grpSpPr>
      <p:grpSp>
        <p:nvGrpSpPr>
          <p:cNvPr id="123" name="Google Shape;123;p16"/>
          <p:cNvGrpSpPr/>
          <p:nvPr/>
        </p:nvGrpSpPr>
        <p:grpSpPr>
          <a:xfrm rot="10800000">
            <a:off x="11" y="4059387"/>
            <a:ext cx="2761414" cy="1094591"/>
            <a:chOff x="5543377" y="-26649"/>
            <a:chExt cx="3613944" cy="1432522"/>
          </a:xfrm>
        </p:grpSpPr>
        <p:sp>
          <p:nvSpPr>
            <p:cNvPr id="124" name="Google Shape;124;p1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6"/>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6"/>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6"/>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6"/>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6"/>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6"/>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6"/>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5" name="Google Shape;145;p16"/>
          <p:cNvSpPr txBox="1">
            <a:spLocks noGrp="1"/>
          </p:cNvSpPr>
          <p:nvPr>
            <p:ph type="ctrTitle"/>
          </p:nvPr>
        </p:nvSpPr>
        <p:spPr>
          <a:xfrm>
            <a:off x="266501" y="468450"/>
            <a:ext cx="80955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000"/>
              <a:buNone/>
              <a:defRPr sz="30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a:endParaRPr/>
          </a:p>
        </p:txBody>
      </p:sp>
      <p:cxnSp>
        <p:nvCxnSpPr>
          <p:cNvPr id="146" name="Google Shape;146;p16"/>
          <p:cNvCxnSpPr/>
          <p:nvPr/>
        </p:nvCxnSpPr>
        <p:spPr>
          <a:xfrm>
            <a:off x="8634675" y="-1604650"/>
            <a:ext cx="0" cy="2664900"/>
          </a:xfrm>
          <a:prstGeom prst="straightConnector1">
            <a:avLst/>
          </a:prstGeom>
          <a:noFill/>
          <a:ln w="28575" cap="flat" cmpd="sng">
            <a:solidFill>
              <a:srgbClr val="F5340B"/>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7"/>
        <p:cNvGrpSpPr/>
        <p:nvPr/>
      </p:nvGrpSpPr>
      <p:grpSpPr>
        <a:xfrm>
          <a:off x="0" y="0"/>
          <a:ext cx="0" cy="0"/>
          <a:chOff x="0" y="0"/>
          <a:chExt cx="0" cy="0"/>
        </a:xfrm>
      </p:grpSpPr>
      <p:grpSp>
        <p:nvGrpSpPr>
          <p:cNvPr id="148" name="Google Shape;148;p17"/>
          <p:cNvGrpSpPr/>
          <p:nvPr/>
        </p:nvGrpSpPr>
        <p:grpSpPr>
          <a:xfrm>
            <a:off x="6396261" y="-26652"/>
            <a:ext cx="2761414" cy="1094591"/>
            <a:chOff x="5543377" y="-26649"/>
            <a:chExt cx="3613944" cy="1432522"/>
          </a:xfrm>
        </p:grpSpPr>
        <p:sp>
          <p:nvSpPr>
            <p:cNvPr id="149" name="Google Shape;149;p1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7"/>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7"/>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7"/>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7"/>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7"/>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7"/>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7"/>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7"/>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7"/>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7"/>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7"/>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7"/>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7"/>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 name="Google Shape;170;p17"/>
          <p:cNvGrpSpPr/>
          <p:nvPr/>
        </p:nvGrpSpPr>
        <p:grpSpPr>
          <a:xfrm>
            <a:off x="-413095" y="3658797"/>
            <a:ext cx="2192144" cy="1495179"/>
            <a:chOff x="-293169" y="3658798"/>
            <a:chExt cx="2192144" cy="1495179"/>
          </a:xfrm>
        </p:grpSpPr>
        <p:sp>
          <p:nvSpPr>
            <p:cNvPr id="171" name="Google Shape;171;p17"/>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7"/>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7"/>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7"/>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7"/>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7"/>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7"/>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7"/>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7"/>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7"/>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7"/>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7"/>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7"/>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7"/>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7"/>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7"/>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7"/>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7"/>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9" name="Google Shape;189;p17"/>
          <p:cNvSpPr txBox="1">
            <a:spLocks noGrp="1"/>
          </p:cNvSpPr>
          <p:nvPr>
            <p:ph type="ctrTitle"/>
          </p:nvPr>
        </p:nvSpPr>
        <p:spPr>
          <a:xfrm>
            <a:off x="4155425" y="2054338"/>
            <a:ext cx="6807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90" name="Google Shape;190;p17"/>
          <p:cNvSpPr txBox="1">
            <a:spLocks noGrp="1"/>
          </p:cNvSpPr>
          <p:nvPr>
            <p:ph type="title" idx="2"/>
          </p:nvPr>
        </p:nvSpPr>
        <p:spPr>
          <a:xfrm>
            <a:off x="2319727" y="1966888"/>
            <a:ext cx="1460700" cy="57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600"/>
            </a:lvl1pPr>
            <a:lvl2pPr lvl="1"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endParaRPr/>
          </a:p>
        </p:txBody>
      </p:sp>
      <p:sp>
        <p:nvSpPr>
          <p:cNvPr id="191" name="Google Shape;191;p17"/>
          <p:cNvSpPr txBox="1">
            <a:spLocks noGrp="1"/>
          </p:cNvSpPr>
          <p:nvPr>
            <p:ph type="ctrTitle" idx="3"/>
          </p:nvPr>
        </p:nvSpPr>
        <p:spPr>
          <a:xfrm>
            <a:off x="4155425" y="2719588"/>
            <a:ext cx="6807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92" name="Google Shape;192;p17"/>
          <p:cNvSpPr txBox="1">
            <a:spLocks noGrp="1"/>
          </p:cNvSpPr>
          <p:nvPr>
            <p:ph type="title" idx="4"/>
          </p:nvPr>
        </p:nvSpPr>
        <p:spPr>
          <a:xfrm>
            <a:off x="2319727" y="2632138"/>
            <a:ext cx="1460700" cy="57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600"/>
            </a:lvl1pPr>
            <a:lvl2pPr lvl="1"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endParaRPr/>
          </a:p>
        </p:txBody>
      </p:sp>
      <p:sp>
        <p:nvSpPr>
          <p:cNvPr id="193" name="Google Shape;193;p17"/>
          <p:cNvSpPr txBox="1">
            <a:spLocks noGrp="1"/>
          </p:cNvSpPr>
          <p:nvPr>
            <p:ph type="ctrTitle" idx="5"/>
          </p:nvPr>
        </p:nvSpPr>
        <p:spPr>
          <a:xfrm>
            <a:off x="4155425" y="3384838"/>
            <a:ext cx="6807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94" name="Google Shape;194;p17"/>
          <p:cNvSpPr txBox="1">
            <a:spLocks noGrp="1"/>
          </p:cNvSpPr>
          <p:nvPr>
            <p:ph type="title" idx="6"/>
          </p:nvPr>
        </p:nvSpPr>
        <p:spPr>
          <a:xfrm>
            <a:off x="2319727" y="3297388"/>
            <a:ext cx="1460700" cy="57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600"/>
            </a:lvl1pPr>
            <a:lvl2pPr lvl="1"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endParaRPr/>
          </a:p>
        </p:txBody>
      </p:sp>
      <p:sp>
        <p:nvSpPr>
          <p:cNvPr id="195" name="Google Shape;195;p17"/>
          <p:cNvSpPr txBox="1">
            <a:spLocks noGrp="1"/>
          </p:cNvSpPr>
          <p:nvPr>
            <p:ph type="ctrTitle" idx="7"/>
          </p:nvPr>
        </p:nvSpPr>
        <p:spPr>
          <a:xfrm>
            <a:off x="4155425" y="4050088"/>
            <a:ext cx="6807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96" name="Google Shape;196;p17"/>
          <p:cNvSpPr txBox="1">
            <a:spLocks noGrp="1"/>
          </p:cNvSpPr>
          <p:nvPr>
            <p:ph type="title" idx="8"/>
          </p:nvPr>
        </p:nvSpPr>
        <p:spPr>
          <a:xfrm>
            <a:off x="2319727" y="3962638"/>
            <a:ext cx="1460700" cy="57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600"/>
            </a:lvl1pPr>
            <a:lvl2pPr lvl="1"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endParaRPr/>
          </a:p>
        </p:txBody>
      </p:sp>
      <p:cxnSp>
        <p:nvCxnSpPr>
          <p:cNvPr id="197" name="Google Shape;197;p17"/>
          <p:cNvCxnSpPr/>
          <p:nvPr/>
        </p:nvCxnSpPr>
        <p:spPr>
          <a:xfrm>
            <a:off x="3986825" y="-16500"/>
            <a:ext cx="0" cy="4488600"/>
          </a:xfrm>
          <a:prstGeom prst="straightConnector1">
            <a:avLst/>
          </a:prstGeom>
          <a:noFill/>
          <a:ln w="28575" cap="flat" cmpd="sng">
            <a:solidFill>
              <a:schemeClr val="accent4"/>
            </a:solidFill>
            <a:prstDash val="solid"/>
            <a:round/>
            <a:headEnd type="none" w="sm" len="sm"/>
            <a:tailEnd type="none" w="sm" len="sm"/>
          </a:ln>
        </p:spPr>
      </p:cxnSp>
      <p:sp>
        <p:nvSpPr>
          <p:cNvPr id="198" name="Google Shape;198;p17"/>
          <p:cNvSpPr txBox="1">
            <a:spLocks noGrp="1"/>
          </p:cNvSpPr>
          <p:nvPr>
            <p:ph type="ctrTitle" idx="9"/>
          </p:nvPr>
        </p:nvSpPr>
        <p:spPr>
          <a:xfrm>
            <a:off x="4155425" y="1272250"/>
            <a:ext cx="3888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TITLE_1">
    <p:bg>
      <p:bgPr>
        <a:solidFill>
          <a:srgbClr val="E9E6E1"/>
        </a:solidFill>
        <a:effectLst/>
      </p:bgPr>
    </p:bg>
    <p:spTree>
      <p:nvGrpSpPr>
        <p:cNvPr id="1" name="Shape 199"/>
        <p:cNvGrpSpPr/>
        <p:nvPr/>
      </p:nvGrpSpPr>
      <p:grpSpPr>
        <a:xfrm>
          <a:off x="0" y="0"/>
          <a:ext cx="0" cy="0"/>
          <a:chOff x="0" y="0"/>
          <a:chExt cx="0" cy="0"/>
        </a:xfrm>
      </p:grpSpPr>
      <p:sp>
        <p:nvSpPr>
          <p:cNvPr id="200" name="Google Shape;200;p18"/>
          <p:cNvSpPr txBox="1">
            <a:spLocks noGrp="1"/>
          </p:cNvSpPr>
          <p:nvPr>
            <p:ph type="ctrTitle"/>
          </p:nvPr>
        </p:nvSpPr>
        <p:spPr>
          <a:xfrm>
            <a:off x="1795512" y="1545452"/>
            <a:ext cx="5553000" cy="205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lnSpc>
                <a:spcPct val="100000"/>
              </a:lnSpc>
              <a:spcBef>
                <a:spcPts val="0"/>
              </a:spcBef>
              <a:spcAft>
                <a:spcPts val="0"/>
              </a:spcAft>
              <a:buClr>
                <a:srgbClr val="0B139E"/>
              </a:buClr>
              <a:buSzPts val="5200"/>
              <a:buNone/>
              <a:defRPr sz="5200">
                <a:solidFill>
                  <a:srgbClr val="0B139E"/>
                </a:solidFill>
              </a:defRPr>
            </a:lvl2pPr>
            <a:lvl3pPr lvl="2" algn="r">
              <a:lnSpc>
                <a:spcPct val="100000"/>
              </a:lnSpc>
              <a:spcBef>
                <a:spcPts val="0"/>
              </a:spcBef>
              <a:spcAft>
                <a:spcPts val="0"/>
              </a:spcAft>
              <a:buClr>
                <a:srgbClr val="0B139E"/>
              </a:buClr>
              <a:buSzPts val="5200"/>
              <a:buNone/>
              <a:defRPr sz="5200">
                <a:solidFill>
                  <a:srgbClr val="0B139E"/>
                </a:solidFill>
              </a:defRPr>
            </a:lvl3pPr>
            <a:lvl4pPr lvl="3" algn="r">
              <a:lnSpc>
                <a:spcPct val="100000"/>
              </a:lnSpc>
              <a:spcBef>
                <a:spcPts val="0"/>
              </a:spcBef>
              <a:spcAft>
                <a:spcPts val="0"/>
              </a:spcAft>
              <a:buClr>
                <a:srgbClr val="0B139E"/>
              </a:buClr>
              <a:buSzPts val="5200"/>
              <a:buNone/>
              <a:defRPr sz="5200">
                <a:solidFill>
                  <a:srgbClr val="0B139E"/>
                </a:solidFill>
              </a:defRPr>
            </a:lvl4pPr>
            <a:lvl5pPr lvl="4" algn="r">
              <a:lnSpc>
                <a:spcPct val="100000"/>
              </a:lnSpc>
              <a:spcBef>
                <a:spcPts val="0"/>
              </a:spcBef>
              <a:spcAft>
                <a:spcPts val="0"/>
              </a:spcAft>
              <a:buClr>
                <a:srgbClr val="0B139E"/>
              </a:buClr>
              <a:buSzPts val="5200"/>
              <a:buNone/>
              <a:defRPr sz="5200">
                <a:solidFill>
                  <a:srgbClr val="0B139E"/>
                </a:solidFill>
              </a:defRPr>
            </a:lvl5pPr>
            <a:lvl6pPr lvl="5" algn="r">
              <a:lnSpc>
                <a:spcPct val="100000"/>
              </a:lnSpc>
              <a:spcBef>
                <a:spcPts val="0"/>
              </a:spcBef>
              <a:spcAft>
                <a:spcPts val="0"/>
              </a:spcAft>
              <a:buClr>
                <a:srgbClr val="0B139E"/>
              </a:buClr>
              <a:buSzPts val="5200"/>
              <a:buNone/>
              <a:defRPr sz="5200">
                <a:solidFill>
                  <a:srgbClr val="0B139E"/>
                </a:solidFill>
              </a:defRPr>
            </a:lvl6pPr>
            <a:lvl7pPr lvl="6" algn="r">
              <a:lnSpc>
                <a:spcPct val="100000"/>
              </a:lnSpc>
              <a:spcBef>
                <a:spcPts val="0"/>
              </a:spcBef>
              <a:spcAft>
                <a:spcPts val="0"/>
              </a:spcAft>
              <a:buClr>
                <a:srgbClr val="0B139E"/>
              </a:buClr>
              <a:buSzPts val="5200"/>
              <a:buNone/>
              <a:defRPr sz="5200">
                <a:solidFill>
                  <a:srgbClr val="0B139E"/>
                </a:solidFill>
              </a:defRPr>
            </a:lvl7pPr>
            <a:lvl8pPr lvl="7" algn="r">
              <a:lnSpc>
                <a:spcPct val="100000"/>
              </a:lnSpc>
              <a:spcBef>
                <a:spcPts val="0"/>
              </a:spcBef>
              <a:spcAft>
                <a:spcPts val="0"/>
              </a:spcAft>
              <a:buClr>
                <a:srgbClr val="0B139E"/>
              </a:buClr>
              <a:buSzPts val="5200"/>
              <a:buNone/>
              <a:defRPr sz="5200">
                <a:solidFill>
                  <a:srgbClr val="0B139E"/>
                </a:solidFill>
              </a:defRPr>
            </a:lvl8pPr>
            <a:lvl9pPr lvl="8" algn="r">
              <a:lnSpc>
                <a:spcPct val="100000"/>
              </a:lnSpc>
              <a:spcBef>
                <a:spcPts val="0"/>
              </a:spcBef>
              <a:spcAft>
                <a:spcPts val="0"/>
              </a:spcAft>
              <a:buClr>
                <a:srgbClr val="0B139E"/>
              </a:buClr>
              <a:buSzPts val="5200"/>
              <a:buNone/>
              <a:defRPr sz="5200">
                <a:solidFill>
                  <a:srgbClr val="0B139E"/>
                </a:solidFill>
              </a:defRPr>
            </a:lvl9pPr>
          </a:lstStyle>
          <a:p>
            <a:endParaRPr/>
          </a:p>
        </p:txBody>
      </p:sp>
      <p:grpSp>
        <p:nvGrpSpPr>
          <p:cNvPr id="201" name="Google Shape;201;p18"/>
          <p:cNvGrpSpPr/>
          <p:nvPr/>
        </p:nvGrpSpPr>
        <p:grpSpPr>
          <a:xfrm flipH="1">
            <a:off x="-9" y="2397713"/>
            <a:ext cx="2550204" cy="2757917"/>
            <a:chOff x="1384075" y="241450"/>
            <a:chExt cx="4822625" cy="5215425"/>
          </a:xfrm>
        </p:grpSpPr>
        <p:sp>
          <p:nvSpPr>
            <p:cNvPr id="202" name="Google Shape;202;p18"/>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8"/>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8"/>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8"/>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8"/>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rgbClr val="FF82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8"/>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8"/>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8"/>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8"/>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8"/>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8"/>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8"/>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8"/>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8"/>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8"/>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8"/>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8"/>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8"/>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8"/>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8"/>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8"/>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8"/>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8"/>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8"/>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8"/>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8"/>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8"/>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8"/>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8"/>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8"/>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8"/>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8"/>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8"/>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8"/>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8"/>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8"/>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8"/>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8"/>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8"/>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8"/>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6" name="Google Shape;246;p18"/>
          <p:cNvGrpSpPr/>
          <p:nvPr/>
        </p:nvGrpSpPr>
        <p:grpSpPr>
          <a:xfrm flipH="1">
            <a:off x="6278928" y="-258568"/>
            <a:ext cx="2865062" cy="3613974"/>
            <a:chOff x="-26858" y="-227337"/>
            <a:chExt cx="2186403" cy="2757917"/>
          </a:xfrm>
        </p:grpSpPr>
        <p:sp>
          <p:nvSpPr>
            <p:cNvPr id="247" name="Google Shape;247;p1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8"/>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8"/>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8"/>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8"/>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8"/>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8"/>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8"/>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8"/>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8"/>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8"/>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8"/>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8"/>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8"/>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8"/>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8"/>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8"/>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8"/>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8"/>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8"/>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8"/>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8"/>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8"/>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8"/>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rgbClr val="FF82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8"/>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8"/>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8"/>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8"/>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8"/>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8"/>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8"/>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8"/>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8"/>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287"/>
        <p:cNvGrpSpPr/>
        <p:nvPr/>
      </p:nvGrpSpPr>
      <p:grpSpPr>
        <a:xfrm>
          <a:off x="0" y="0"/>
          <a:ext cx="0" cy="0"/>
          <a:chOff x="0" y="0"/>
          <a:chExt cx="0" cy="0"/>
        </a:xfrm>
      </p:grpSpPr>
      <p:grpSp>
        <p:nvGrpSpPr>
          <p:cNvPr id="288" name="Google Shape;288;p19"/>
          <p:cNvGrpSpPr/>
          <p:nvPr/>
        </p:nvGrpSpPr>
        <p:grpSpPr>
          <a:xfrm rot="10800000" flipH="1">
            <a:off x="6396261" y="4059387"/>
            <a:ext cx="2761414" cy="1094591"/>
            <a:chOff x="5543377" y="-26649"/>
            <a:chExt cx="3613944" cy="1432522"/>
          </a:xfrm>
        </p:grpSpPr>
        <p:sp>
          <p:nvSpPr>
            <p:cNvPr id="289" name="Google Shape;289;p19"/>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9"/>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9"/>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9"/>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9"/>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9"/>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9"/>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9"/>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9"/>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9"/>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9"/>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9"/>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9"/>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9"/>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9"/>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9"/>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9"/>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9"/>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9"/>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9"/>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9"/>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0" name="Google Shape;310;p19"/>
          <p:cNvGrpSpPr/>
          <p:nvPr/>
        </p:nvGrpSpPr>
        <p:grpSpPr>
          <a:xfrm rot="10800000" flipH="1">
            <a:off x="-413095" y="-26651"/>
            <a:ext cx="2192144" cy="1495179"/>
            <a:chOff x="-293169" y="3658798"/>
            <a:chExt cx="2192144" cy="1495179"/>
          </a:xfrm>
        </p:grpSpPr>
        <p:sp>
          <p:nvSpPr>
            <p:cNvPr id="311" name="Google Shape;311;p19"/>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9"/>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9"/>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9"/>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9"/>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9"/>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9"/>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9"/>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9"/>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9"/>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9"/>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9"/>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9"/>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9"/>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9"/>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9"/>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9"/>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9"/>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9" name="Google Shape;329;p19"/>
          <p:cNvSpPr txBox="1">
            <a:spLocks noGrp="1"/>
          </p:cNvSpPr>
          <p:nvPr>
            <p:ph type="ctrTitle"/>
          </p:nvPr>
        </p:nvSpPr>
        <p:spPr>
          <a:xfrm>
            <a:off x="4308049" y="2067485"/>
            <a:ext cx="32943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800"/>
              <a:buNone/>
              <a:defRPr sz="48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a:endParaRPr/>
          </a:p>
        </p:txBody>
      </p:sp>
      <p:sp>
        <p:nvSpPr>
          <p:cNvPr id="330" name="Google Shape;330;p19"/>
          <p:cNvSpPr txBox="1">
            <a:spLocks noGrp="1"/>
          </p:cNvSpPr>
          <p:nvPr>
            <p:ph type="subTitle" idx="1"/>
          </p:nvPr>
        </p:nvSpPr>
        <p:spPr>
          <a:xfrm>
            <a:off x="1868250" y="2708213"/>
            <a:ext cx="4020300" cy="36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31" name="Google Shape;331;p19"/>
          <p:cNvCxnSpPr/>
          <p:nvPr/>
        </p:nvCxnSpPr>
        <p:spPr>
          <a:xfrm>
            <a:off x="5123700" y="2607238"/>
            <a:ext cx="4020300" cy="0"/>
          </a:xfrm>
          <a:prstGeom prst="straightConnector1">
            <a:avLst/>
          </a:prstGeom>
          <a:noFill/>
          <a:ln w="28575" cap="flat" cmpd="sng">
            <a:solidFill>
              <a:schemeClr val="accent4"/>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3">
    <p:spTree>
      <p:nvGrpSpPr>
        <p:cNvPr id="1"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6E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800"/>
              <a:buFont typeface="Barlow Condensed SemiBold"/>
              <a:buNone/>
              <a:defRPr sz="2800" b="0" i="0" u="none" strike="noStrike" cap="none">
                <a:solidFill>
                  <a:srgbClr val="434343"/>
                </a:solidFill>
                <a:latin typeface="Barlow Condensed SemiBold"/>
                <a:ea typeface="Barlow Condensed SemiBold"/>
                <a:cs typeface="Barlow Condensed SemiBold"/>
                <a:sym typeface="Barlow Condensed SemiBold"/>
              </a:defRPr>
            </a:lvl1pPr>
            <a:lvl2pPr marR="0" lvl="1" algn="l" rtl="0">
              <a:lnSpc>
                <a:spcPct val="100000"/>
              </a:lnSpc>
              <a:spcBef>
                <a:spcPts val="0"/>
              </a:spcBef>
              <a:spcAft>
                <a:spcPts val="0"/>
              </a:spcAft>
              <a:buClr>
                <a:srgbClr val="434343"/>
              </a:buClr>
              <a:buSzPts val="2800"/>
              <a:buFont typeface="Barlow Condensed SemiBold"/>
              <a:buNone/>
              <a:defRPr sz="2800" b="0" i="0" u="none" strike="noStrike" cap="none">
                <a:solidFill>
                  <a:srgbClr val="434343"/>
                </a:solidFill>
                <a:latin typeface="Barlow Condensed SemiBold"/>
                <a:ea typeface="Barlow Condensed SemiBold"/>
                <a:cs typeface="Barlow Condensed SemiBold"/>
                <a:sym typeface="Barlow Condensed SemiBold"/>
              </a:defRPr>
            </a:lvl2pPr>
            <a:lvl3pPr marR="0" lvl="2" algn="l" rtl="0">
              <a:lnSpc>
                <a:spcPct val="100000"/>
              </a:lnSpc>
              <a:spcBef>
                <a:spcPts val="0"/>
              </a:spcBef>
              <a:spcAft>
                <a:spcPts val="0"/>
              </a:spcAft>
              <a:buClr>
                <a:srgbClr val="434343"/>
              </a:buClr>
              <a:buSzPts val="2800"/>
              <a:buFont typeface="Barlow Condensed SemiBold"/>
              <a:buNone/>
              <a:defRPr sz="2800" b="0" i="0" u="none" strike="noStrike" cap="none">
                <a:solidFill>
                  <a:srgbClr val="434343"/>
                </a:solidFill>
                <a:latin typeface="Barlow Condensed SemiBold"/>
                <a:ea typeface="Barlow Condensed SemiBold"/>
                <a:cs typeface="Barlow Condensed SemiBold"/>
                <a:sym typeface="Barlow Condensed SemiBold"/>
              </a:defRPr>
            </a:lvl3pPr>
            <a:lvl4pPr marR="0" lvl="3" algn="l" rtl="0">
              <a:lnSpc>
                <a:spcPct val="100000"/>
              </a:lnSpc>
              <a:spcBef>
                <a:spcPts val="0"/>
              </a:spcBef>
              <a:spcAft>
                <a:spcPts val="0"/>
              </a:spcAft>
              <a:buClr>
                <a:srgbClr val="434343"/>
              </a:buClr>
              <a:buSzPts val="2800"/>
              <a:buFont typeface="Barlow Condensed SemiBold"/>
              <a:buNone/>
              <a:defRPr sz="2800" b="0" i="0" u="none" strike="noStrike" cap="none">
                <a:solidFill>
                  <a:srgbClr val="434343"/>
                </a:solidFill>
                <a:latin typeface="Barlow Condensed SemiBold"/>
                <a:ea typeface="Barlow Condensed SemiBold"/>
                <a:cs typeface="Barlow Condensed SemiBold"/>
                <a:sym typeface="Barlow Condensed SemiBold"/>
              </a:defRPr>
            </a:lvl4pPr>
            <a:lvl5pPr marR="0" lvl="4" algn="l" rtl="0">
              <a:lnSpc>
                <a:spcPct val="100000"/>
              </a:lnSpc>
              <a:spcBef>
                <a:spcPts val="0"/>
              </a:spcBef>
              <a:spcAft>
                <a:spcPts val="0"/>
              </a:spcAft>
              <a:buClr>
                <a:srgbClr val="434343"/>
              </a:buClr>
              <a:buSzPts val="2800"/>
              <a:buFont typeface="Barlow Condensed SemiBold"/>
              <a:buNone/>
              <a:defRPr sz="2800" b="0" i="0" u="none" strike="noStrike" cap="none">
                <a:solidFill>
                  <a:srgbClr val="434343"/>
                </a:solidFill>
                <a:latin typeface="Barlow Condensed SemiBold"/>
                <a:ea typeface="Barlow Condensed SemiBold"/>
                <a:cs typeface="Barlow Condensed SemiBold"/>
                <a:sym typeface="Barlow Condensed SemiBold"/>
              </a:defRPr>
            </a:lvl5pPr>
            <a:lvl6pPr marR="0" lvl="5" algn="l" rtl="0">
              <a:lnSpc>
                <a:spcPct val="100000"/>
              </a:lnSpc>
              <a:spcBef>
                <a:spcPts val="0"/>
              </a:spcBef>
              <a:spcAft>
                <a:spcPts val="0"/>
              </a:spcAft>
              <a:buClr>
                <a:srgbClr val="434343"/>
              </a:buClr>
              <a:buSzPts val="2800"/>
              <a:buFont typeface="Barlow Condensed SemiBold"/>
              <a:buNone/>
              <a:defRPr sz="2800" b="0" i="0" u="none" strike="noStrike" cap="none">
                <a:solidFill>
                  <a:srgbClr val="434343"/>
                </a:solidFill>
                <a:latin typeface="Barlow Condensed SemiBold"/>
                <a:ea typeface="Barlow Condensed SemiBold"/>
                <a:cs typeface="Barlow Condensed SemiBold"/>
                <a:sym typeface="Barlow Condensed SemiBold"/>
              </a:defRPr>
            </a:lvl6pPr>
            <a:lvl7pPr marR="0" lvl="6" algn="l" rtl="0">
              <a:lnSpc>
                <a:spcPct val="100000"/>
              </a:lnSpc>
              <a:spcBef>
                <a:spcPts val="0"/>
              </a:spcBef>
              <a:spcAft>
                <a:spcPts val="0"/>
              </a:spcAft>
              <a:buClr>
                <a:srgbClr val="434343"/>
              </a:buClr>
              <a:buSzPts val="2800"/>
              <a:buFont typeface="Barlow Condensed SemiBold"/>
              <a:buNone/>
              <a:defRPr sz="2800" b="0" i="0" u="none" strike="noStrike" cap="none">
                <a:solidFill>
                  <a:srgbClr val="434343"/>
                </a:solidFill>
                <a:latin typeface="Barlow Condensed SemiBold"/>
                <a:ea typeface="Barlow Condensed SemiBold"/>
                <a:cs typeface="Barlow Condensed SemiBold"/>
                <a:sym typeface="Barlow Condensed SemiBold"/>
              </a:defRPr>
            </a:lvl7pPr>
            <a:lvl8pPr marR="0" lvl="7" algn="l" rtl="0">
              <a:lnSpc>
                <a:spcPct val="100000"/>
              </a:lnSpc>
              <a:spcBef>
                <a:spcPts val="0"/>
              </a:spcBef>
              <a:spcAft>
                <a:spcPts val="0"/>
              </a:spcAft>
              <a:buClr>
                <a:srgbClr val="434343"/>
              </a:buClr>
              <a:buSzPts val="2800"/>
              <a:buFont typeface="Barlow Condensed SemiBold"/>
              <a:buNone/>
              <a:defRPr sz="2800" b="0" i="0" u="none" strike="noStrike" cap="none">
                <a:solidFill>
                  <a:srgbClr val="434343"/>
                </a:solidFill>
                <a:latin typeface="Barlow Condensed SemiBold"/>
                <a:ea typeface="Barlow Condensed SemiBold"/>
                <a:cs typeface="Barlow Condensed SemiBold"/>
                <a:sym typeface="Barlow Condensed SemiBold"/>
              </a:defRPr>
            </a:lvl8pPr>
            <a:lvl9pPr marR="0" lvl="8" algn="l" rtl="0">
              <a:lnSpc>
                <a:spcPct val="100000"/>
              </a:lnSpc>
              <a:spcBef>
                <a:spcPts val="0"/>
              </a:spcBef>
              <a:spcAft>
                <a:spcPts val="0"/>
              </a:spcAft>
              <a:buClr>
                <a:srgbClr val="434343"/>
              </a:buClr>
              <a:buSzPts val="2800"/>
              <a:buFont typeface="Barlow Condensed SemiBold"/>
              <a:buNone/>
              <a:defRPr sz="2800" b="0" i="0" u="none" strike="noStrike" cap="none">
                <a:solidFill>
                  <a:srgbClr val="434343"/>
                </a:solidFill>
                <a:latin typeface="Barlow Condensed SemiBold"/>
                <a:ea typeface="Barlow Condensed SemiBold"/>
                <a:cs typeface="Barlow Condensed SemiBold"/>
                <a:sym typeface="Barlow Condensed SemiBold"/>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434343"/>
              </a:buClr>
              <a:buSzPts val="1800"/>
              <a:buFont typeface="Arvo"/>
              <a:buChar char="●"/>
              <a:defRPr sz="1800" b="0" i="0" u="none" strike="noStrike" cap="none">
                <a:solidFill>
                  <a:srgbClr val="434343"/>
                </a:solidFill>
                <a:latin typeface="Arvo"/>
                <a:ea typeface="Arvo"/>
                <a:cs typeface="Arvo"/>
                <a:sym typeface="Arvo"/>
              </a:defRPr>
            </a:lvl1pPr>
            <a:lvl2pPr marL="914400" marR="0" lvl="1"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2pPr>
            <a:lvl3pPr marL="1371600" marR="0" lvl="2"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3pPr>
            <a:lvl4pPr marL="1828800" marR="0" lvl="3"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4pPr>
            <a:lvl5pPr marL="2286000" marR="0" lvl="4"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5pPr>
            <a:lvl6pPr marL="2743200" marR="0" lvl="5"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6pPr>
            <a:lvl7pPr marL="3200400" marR="0" lvl="6"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7pPr>
            <a:lvl8pPr marL="3657600" marR="0" lvl="7"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8pPr>
            <a:lvl9pPr marL="4114800" marR="0" lvl="8" indent="-317500" algn="l" rtl="0">
              <a:lnSpc>
                <a:spcPct val="115000"/>
              </a:lnSpc>
              <a:spcBef>
                <a:spcPts val="1600"/>
              </a:spcBef>
              <a:spcAft>
                <a:spcPts val="1600"/>
              </a:spcAft>
              <a:buClr>
                <a:srgbClr val="434343"/>
              </a:buClr>
              <a:buSzPts val="1400"/>
              <a:buFont typeface="Arvo"/>
              <a:buChar char="■"/>
              <a:defRPr sz="1400" b="0" i="0" u="none" strike="noStrike" cap="none">
                <a:solidFill>
                  <a:srgbClr val="434343"/>
                </a:solidFill>
                <a:latin typeface="Arvo"/>
                <a:ea typeface="Arvo"/>
                <a:cs typeface="Arvo"/>
                <a:sym typeface="Arvo"/>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ypi.org/project/face-recogni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ieeexplore.ieee.org/document/9215441" TargetMode="External"/><Relationship Id="rId5" Type="http://schemas.openxmlformats.org/officeDocument/2006/relationships/hyperlink" Target="https://medium.com/analytics-vidhya/face-recognition-using-knn-open-cv-9376e7517c9f" TargetMode="External"/><Relationship Id="rId4" Type="http://schemas.openxmlformats.org/officeDocument/2006/relationships/hyperlink" Target="https://towardsdatascience.com/face-detection-for-beginners-e58e8f21aad9"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6E1"/>
        </a:solidFill>
        <a:effectLst/>
      </p:bgPr>
    </p:bg>
    <p:spTree>
      <p:nvGrpSpPr>
        <p:cNvPr id="1" name="Shape 336"/>
        <p:cNvGrpSpPr/>
        <p:nvPr/>
      </p:nvGrpSpPr>
      <p:grpSpPr>
        <a:xfrm>
          <a:off x="0" y="0"/>
          <a:ext cx="0" cy="0"/>
          <a:chOff x="0" y="0"/>
          <a:chExt cx="0" cy="0"/>
        </a:xfrm>
      </p:grpSpPr>
      <p:sp>
        <p:nvSpPr>
          <p:cNvPr id="337" name="Google Shape;337;p1"/>
          <p:cNvSpPr txBox="1">
            <a:spLocks noGrp="1"/>
          </p:cNvSpPr>
          <p:nvPr>
            <p:ph type="ctrTitle"/>
          </p:nvPr>
        </p:nvSpPr>
        <p:spPr>
          <a:xfrm>
            <a:off x="1145362" y="56207"/>
            <a:ext cx="5998388" cy="2272656"/>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6000"/>
              <a:buNone/>
            </a:pPr>
            <a:r>
              <a:rPr lang="es" sz="4000">
                <a:solidFill>
                  <a:srgbClr val="000000"/>
                </a:solidFill>
                <a:latin typeface="Georgia"/>
                <a:ea typeface="Georgia"/>
                <a:cs typeface="Georgia"/>
                <a:sym typeface="Georgia"/>
              </a:rPr>
              <a:t>Smart attendance System based on facial Recognition</a:t>
            </a:r>
            <a:endParaRPr sz="4000">
              <a:solidFill>
                <a:srgbClr val="000000"/>
              </a:solidFill>
              <a:latin typeface="Georgia"/>
              <a:ea typeface="Georgia"/>
              <a:cs typeface="Georgia"/>
              <a:sym typeface="Georgia"/>
            </a:endParaRPr>
          </a:p>
        </p:txBody>
      </p:sp>
      <p:sp>
        <p:nvSpPr>
          <p:cNvPr id="338" name="Google Shape;338;p1"/>
          <p:cNvSpPr txBox="1"/>
          <p:nvPr/>
        </p:nvSpPr>
        <p:spPr>
          <a:xfrm>
            <a:off x="329032" y="3136107"/>
            <a:ext cx="6672600" cy="77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Georgia"/>
                <a:ea typeface="Georgia"/>
                <a:cs typeface="Georgia"/>
                <a:sym typeface="Georgia"/>
              </a:rPr>
              <a:t>CSE523 Machine Learning</a:t>
            </a:r>
            <a:endParaRPr sz="2800" b="0" i="0" u="none" strike="noStrike" cap="none">
              <a:solidFill>
                <a:srgbClr val="000000"/>
              </a:solidFill>
              <a:latin typeface="Georgia"/>
              <a:ea typeface="Georgia"/>
              <a:cs typeface="Georgia"/>
              <a:sym typeface="Georgia"/>
            </a:endParaRPr>
          </a:p>
        </p:txBody>
      </p:sp>
      <p:sp>
        <p:nvSpPr>
          <p:cNvPr id="339" name="Google Shape;339;p1"/>
          <p:cNvSpPr txBox="1"/>
          <p:nvPr/>
        </p:nvSpPr>
        <p:spPr>
          <a:xfrm>
            <a:off x="329032" y="3807788"/>
            <a:ext cx="6672600" cy="77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latin typeface="Georgia"/>
                <a:ea typeface="Georgia"/>
                <a:cs typeface="Georgia"/>
                <a:sym typeface="Georgia"/>
              </a:rPr>
              <a:t>Course Instructor : Prof. Mehul Raval</a:t>
            </a:r>
            <a:endParaRPr sz="2000" b="0" i="0" u="none" strike="noStrike" cap="none">
              <a:solidFill>
                <a:srgbClr val="000000"/>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2000"/>
              <a:buFont typeface="Arial"/>
              <a:buNone/>
            </a:pPr>
            <a:endParaRPr sz="2000">
              <a:latin typeface="Georgia"/>
              <a:ea typeface="Georgia"/>
              <a:cs typeface="Georgia"/>
              <a:sym typeface="Georgia"/>
            </a:endParaRPr>
          </a:p>
        </p:txBody>
      </p:sp>
      <p:sp>
        <p:nvSpPr>
          <p:cNvPr id="340" name="Google Shape;340;p1"/>
          <p:cNvSpPr txBox="1"/>
          <p:nvPr/>
        </p:nvSpPr>
        <p:spPr>
          <a:xfrm>
            <a:off x="5743575" y="2140975"/>
            <a:ext cx="3000000" cy="498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400">
                <a:latin typeface="Georgia"/>
                <a:ea typeface="Georgia"/>
                <a:cs typeface="Georgia"/>
                <a:sym typeface="Georgia"/>
              </a:rPr>
              <a:t>Sushan Bhojak- AU1940200</a:t>
            </a:r>
            <a:endParaRPr sz="2400">
              <a:latin typeface="Georgia"/>
              <a:ea typeface="Georgia"/>
              <a:cs typeface="Georgia"/>
              <a:sym typeface="Georgia"/>
            </a:endParaRPr>
          </a:p>
          <a:p>
            <a:pPr marL="0" lvl="0" indent="0" algn="l" rtl="0">
              <a:spcBef>
                <a:spcPts val="0"/>
              </a:spcBef>
              <a:spcAft>
                <a:spcPts val="0"/>
              </a:spcAft>
              <a:buNone/>
            </a:pPr>
            <a:endParaRPr sz="2400">
              <a:latin typeface="Georgia"/>
              <a:ea typeface="Georgia"/>
              <a:cs typeface="Georgia"/>
              <a:sym typeface="Georgia"/>
            </a:endParaRPr>
          </a:p>
          <a:p>
            <a:pPr marL="0" lvl="0" indent="0" algn="l" rtl="0">
              <a:spcBef>
                <a:spcPts val="0"/>
              </a:spcBef>
              <a:spcAft>
                <a:spcPts val="0"/>
              </a:spcAft>
              <a:buNone/>
            </a:pPr>
            <a:r>
              <a:rPr lang="es" sz="2400">
                <a:latin typeface="Georgia"/>
                <a:ea typeface="Georgia"/>
                <a:cs typeface="Georgia"/>
                <a:sym typeface="Georgia"/>
              </a:rPr>
              <a:t>Priya Bhoraniya- AU1940173</a:t>
            </a:r>
            <a:endParaRPr sz="2400">
              <a:latin typeface="Georgia"/>
              <a:ea typeface="Georgia"/>
              <a:cs typeface="Georgia"/>
              <a:sym typeface="Georgia"/>
            </a:endParaRPr>
          </a:p>
          <a:p>
            <a:pPr marL="0" lvl="0" indent="0" algn="l" rtl="0">
              <a:spcBef>
                <a:spcPts val="0"/>
              </a:spcBef>
              <a:spcAft>
                <a:spcPts val="0"/>
              </a:spcAft>
              <a:buNone/>
            </a:pPr>
            <a:endParaRPr sz="2400">
              <a:latin typeface="Georgia"/>
              <a:ea typeface="Georgia"/>
              <a:cs typeface="Georgia"/>
              <a:sym typeface="Georgia"/>
            </a:endParaRPr>
          </a:p>
          <a:p>
            <a:pPr marL="0" lvl="0" indent="0" algn="l" rtl="0">
              <a:spcBef>
                <a:spcPts val="0"/>
              </a:spcBef>
              <a:spcAft>
                <a:spcPts val="0"/>
              </a:spcAft>
              <a:buClr>
                <a:srgbClr val="000000"/>
              </a:buClr>
              <a:buSzPts val="3600"/>
              <a:buFont typeface="Arial"/>
              <a:buNone/>
            </a:pPr>
            <a:r>
              <a:rPr lang="es" sz="2400">
                <a:latin typeface="Georgia"/>
                <a:ea typeface="Georgia"/>
                <a:cs typeface="Georgia"/>
                <a:sym typeface="Georgia"/>
              </a:rPr>
              <a:t>Dhruvanshu Parmar- AU1940166</a:t>
            </a:r>
            <a:endParaRPr sz="2400">
              <a:latin typeface="Georgia"/>
              <a:ea typeface="Georgia"/>
              <a:cs typeface="Georgia"/>
              <a:sym typeface="Georgia"/>
            </a:endParaRPr>
          </a:p>
          <a:p>
            <a:pPr marL="0" lvl="0" indent="0" algn="l" rtl="0">
              <a:spcBef>
                <a:spcPts val="0"/>
              </a:spcBef>
              <a:spcAft>
                <a:spcPts val="0"/>
              </a:spcAft>
              <a:buClr>
                <a:srgbClr val="000000"/>
              </a:buClr>
              <a:buSzPts val="2400"/>
              <a:buFont typeface="Arial"/>
              <a:buNone/>
            </a:pPr>
            <a:endParaRPr sz="2400" b="1">
              <a:latin typeface="Georgia"/>
              <a:ea typeface="Georgia"/>
              <a:cs typeface="Georgia"/>
              <a:sym typeface="Georgia"/>
            </a:endParaRPr>
          </a:p>
          <a:p>
            <a:pPr marL="0" lvl="0" indent="0" algn="l" rtl="0">
              <a:spcBef>
                <a:spcPts val="0"/>
              </a:spcBef>
              <a:spcAft>
                <a:spcPts val="0"/>
              </a:spcAft>
              <a:buNone/>
            </a:pPr>
            <a:endParaRPr sz="2400">
              <a:latin typeface="Georgia"/>
              <a:ea typeface="Georgia"/>
              <a:cs typeface="Georgia"/>
              <a:sym typeface="Georgia"/>
            </a:endParaRPr>
          </a:p>
          <a:p>
            <a:pPr marL="0" lvl="0" indent="0" algn="l" rtl="0">
              <a:spcBef>
                <a:spcPts val="0"/>
              </a:spcBef>
              <a:spcAft>
                <a:spcPts val="0"/>
              </a:spcAft>
              <a:buNone/>
            </a:pPr>
            <a:endParaRPr sz="2400">
              <a:latin typeface="Georgia"/>
              <a:ea typeface="Georgia"/>
              <a:cs typeface="Georgia"/>
              <a:sym typeface="Georgia"/>
            </a:endParaRPr>
          </a:p>
          <a:p>
            <a:pPr marL="0" lvl="0" indent="0" algn="l" rtl="0">
              <a:spcBef>
                <a:spcPts val="0"/>
              </a:spcBef>
              <a:spcAft>
                <a:spcPts val="0"/>
              </a:spcAft>
              <a:buNone/>
            </a:pPr>
            <a:endParaRPr sz="2400">
              <a:latin typeface="Georgia"/>
              <a:ea typeface="Georgia"/>
              <a:cs typeface="Georgia"/>
              <a:sym typeface="Georgia"/>
            </a:endParaRPr>
          </a:p>
          <a:p>
            <a:pPr marL="0" lvl="0" indent="0" algn="l" rtl="0">
              <a:spcBef>
                <a:spcPts val="0"/>
              </a:spcBef>
              <a:spcAft>
                <a:spcPts val="0"/>
              </a:spcAft>
              <a:buNone/>
            </a:pPr>
            <a:endParaRPr sz="24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9"/>
          <p:cNvSpPr txBox="1"/>
          <p:nvPr/>
        </p:nvSpPr>
        <p:spPr>
          <a:xfrm>
            <a:off x="711850" y="213950"/>
            <a:ext cx="43695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a:latin typeface="Times New Roman"/>
                <a:ea typeface="Times New Roman"/>
                <a:cs typeface="Times New Roman"/>
                <a:sym typeface="Times New Roman"/>
              </a:rPr>
              <a:t>Output</a:t>
            </a:r>
            <a:r>
              <a:rPr lang="es" sz="3000" i="0" u="none" strike="noStrike" cap="none">
                <a:solidFill>
                  <a:srgbClr val="000000"/>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Georgia"/>
                <a:ea typeface="Georgia"/>
                <a:cs typeface="Georgia"/>
                <a:sym typeface="Georgia"/>
              </a:rPr>
              <a:t> </a:t>
            </a:r>
            <a:endParaRPr sz="3000" b="1" i="0" u="none" strike="noStrike" cap="none">
              <a:solidFill>
                <a:srgbClr val="351C75"/>
              </a:solidFill>
              <a:latin typeface="Raleway"/>
              <a:ea typeface="Raleway"/>
              <a:cs typeface="Raleway"/>
              <a:sym typeface="Raleway"/>
            </a:endParaRPr>
          </a:p>
        </p:txBody>
      </p:sp>
      <p:pic>
        <p:nvPicPr>
          <p:cNvPr id="401" name="Google Shape;401;p9"/>
          <p:cNvPicPr preferRelativeResize="0"/>
          <p:nvPr/>
        </p:nvPicPr>
        <p:blipFill>
          <a:blip r:embed="rId3">
            <a:alphaModFix/>
          </a:blip>
          <a:stretch>
            <a:fillRect/>
          </a:stretch>
        </p:blipFill>
        <p:spPr>
          <a:xfrm>
            <a:off x="3870525" y="834275"/>
            <a:ext cx="4885475" cy="2833875"/>
          </a:xfrm>
          <a:prstGeom prst="rect">
            <a:avLst/>
          </a:prstGeom>
          <a:noFill/>
          <a:ln>
            <a:noFill/>
          </a:ln>
        </p:spPr>
      </p:pic>
      <p:sp>
        <p:nvSpPr>
          <p:cNvPr id="402" name="Google Shape;402;p9"/>
          <p:cNvSpPr txBox="1"/>
          <p:nvPr/>
        </p:nvSpPr>
        <p:spPr>
          <a:xfrm>
            <a:off x="584875" y="1050325"/>
            <a:ext cx="3044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a:latin typeface="Times New Roman"/>
                <a:ea typeface="Times New Roman"/>
                <a:cs typeface="Times New Roman"/>
                <a:sym typeface="Times New Roman"/>
              </a:rPr>
              <a:t>Face detection and face identification is implemented</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0"/>
          <p:cNvSpPr txBox="1">
            <a:spLocks noGrp="1"/>
          </p:cNvSpPr>
          <p:nvPr>
            <p:ph type="ctrTitle"/>
          </p:nvPr>
        </p:nvSpPr>
        <p:spPr>
          <a:xfrm flipH="1">
            <a:off x="770700" y="468450"/>
            <a:ext cx="8095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s">
                <a:solidFill>
                  <a:srgbClr val="000000"/>
                </a:solidFill>
                <a:latin typeface="Times New Roman"/>
                <a:ea typeface="Times New Roman"/>
                <a:cs typeface="Times New Roman"/>
                <a:sym typeface="Times New Roman"/>
              </a:rPr>
              <a:t>Future Work</a:t>
            </a:r>
            <a:endParaRPr>
              <a:solidFill>
                <a:srgbClr val="000000"/>
              </a:solidFill>
              <a:latin typeface="Times New Roman"/>
              <a:ea typeface="Times New Roman"/>
              <a:cs typeface="Times New Roman"/>
              <a:sym typeface="Times New Roman"/>
            </a:endParaRPr>
          </a:p>
        </p:txBody>
      </p:sp>
      <p:sp>
        <p:nvSpPr>
          <p:cNvPr id="408" name="Google Shape;408;p10"/>
          <p:cNvSpPr txBox="1"/>
          <p:nvPr/>
        </p:nvSpPr>
        <p:spPr>
          <a:xfrm>
            <a:off x="790175" y="1273075"/>
            <a:ext cx="7836000" cy="27291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000"/>
              </a:spcBef>
              <a:spcAft>
                <a:spcPts val="0"/>
              </a:spcAft>
              <a:buClr>
                <a:srgbClr val="000000"/>
              </a:buClr>
              <a:buSzPts val="1500"/>
              <a:buFont typeface="Arial"/>
              <a:buNone/>
            </a:pPr>
            <a:r>
              <a:rPr lang="es" sz="1500" i="0" u="none" strike="noStrike" cap="none">
                <a:solidFill>
                  <a:srgbClr val="000000"/>
                </a:solidFill>
                <a:latin typeface="Times New Roman"/>
                <a:ea typeface="Times New Roman"/>
                <a:cs typeface="Times New Roman"/>
                <a:sym typeface="Times New Roman"/>
              </a:rPr>
              <a:t>The program in place at the moment, for this project has limitations in terms of the number of user inputs, variables, constraints, and even efficiency which could be resolved by using different algorithms and different approaches but they require advanced mathematical and computational applications, which could be achieved at later stages.</a:t>
            </a:r>
            <a:endParaRPr sz="15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g11e50a1b067_2_4"/>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                                </a:t>
            </a:r>
            <a:r>
              <a:rPr lang="es">
                <a:latin typeface="Times New Roman"/>
                <a:ea typeface="Times New Roman"/>
                <a:cs typeface="Times New Roman"/>
                <a:sym typeface="Times New Roman"/>
              </a:rPr>
              <a:t>Contribution</a:t>
            </a:r>
            <a:endParaRPr>
              <a:latin typeface="Times New Roman"/>
              <a:ea typeface="Times New Roman"/>
              <a:cs typeface="Times New Roman"/>
              <a:sym typeface="Times New Roman"/>
            </a:endParaRPr>
          </a:p>
        </p:txBody>
      </p:sp>
      <p:graphicFrame>
        <p:nvGraphicFramePr>
          <p:cNvPr id="414" name="Google Shape;414;g11e50a1b067_2_4"/>
          <p:cNvGraphicFramePr/>
          <p:nvPr/>
        </p:nvGraphicFramePr>
        <p:xfrm>
          <a:off x="539900" y="1397150"/>
          <a:ext cx="7651650" cy="2783200"/>
        </p:xfrm>
        <a:graphic>
          <a:graphicData uri="http://schemas.openxmlformats.org/drawingml/2006/table">
            <a:tbl>
              <a:tblPr>
                <a:noFill/>
                <a:tableStyleId>{FA4624EA-0FA9-4697-85A7-80B355D90EE0}</a:tableStyleId>
              </a:tblPr>
              <a:tblGrid>
                <a:gridCol w="1275275">
                  <a:extLst>
                    <a:ext uri="{9D8B030D-6E8A-4147-A177-3AD203B41FA5}">
                      <a16:colId xmlns:a16="http://schemas.microsoft.com/office/drawing/2014/main" val="20000"/>
                    </a:ext>
                  </a:extLst>
                </a:gridCol>
                <a:gridCol w="1275275">
                  <a:extLst>
                    <a:ext uri="{9D8B030D-6E8A-4147-A177-3AD203B41FA5}">
                      <a16:colId xmlns:a16="http://schemas.microsoft.com/office/drawing/2014/main" val="20001"/>
                    </a:ext>
                  </a:extLst>
                </a:gridCol>
                <a:gridCol w="1275275">
                  <a:extLst>
                    <a:ext uri="{9D8B030D-6E8A-4147-A177-3AD203B41FA5}">
                      <a16:colId xmlns:a16="http://schemas.microsoft.com/office/drawing/2014/main" val="20002"/>
                    </a:ext>
                  </a:extLst>
                </a:gridCol>
                <a:gridCol w="1275275">
                  <a:extLst>
                    <a:ext uri="{9D8B030D-6E8A-4147-A177-3AD203B41FA5}">
                      <a16:colId xmlns:a16="http://schemas.microsoft.com/office/drawing/2014/main" val="20003"/>
                    </a:ext>
                  </a:extLst>
                </a:gridCol>
                <a:gridCol w="1275275">
                  <a:extLst>
                    <a:ext uri="{9D8B030D-6E8A-4147-A177-3AD203B41FA5}">
                      <a16:colId xmlns:a16="http://schemas.microsoft.com/office/drawing/2014/main" val="20004"/>
                    </a:ext>
                  </a:extLst>
                </a:gridCol>
                <a:gridCol w="1275275">
                  <a:extLst>
                    <a:ext uri="{9D8B030D-6E8A-4147-A177-3AD203B41FA5}">
                      <a16:colId xmlns:a16="http://schemas.microsoft.com/office/drawing/2014/main" val="20005"/>
                    </a:ext>
                  </a:extLst>
                </a:gridCol>
              </a:tblGrid>
              <a:tr h="6958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s"/>
                        <a:t>RESEARCH</a:t>
                      </a:r>
                      <a:endParaRPr/>
                    </a:p>
                  </a:txBody>
                  <a:tcPr marL="91425" marR="91425" marT="91425" marB="91425"/>
                </a:tc>
                <a:tc>
                  <a:txBody>
                    <a:bodyPr/>
                    <a:lstStyle/>
                    <a:p>
                      <a:pPr marL="0" lvl="0" indent="0" algn="l" rtl="0">
                        <a:spcBef>
                          <a:spcPts val="0"/>
                        </a:spcBef>
                        <a:spcAft>
                          <a:spcPts val="0"/>
                        </a:spcAft>
                        <a:buNone/>
                      </a:pPr>
                      <a:r>
                        <a:rPr lang="es"/>
                        <a:t>IMPLEMENTATION</a:t>
                      </a:r>
                      <a:endParaRPr/>
                    </a:p>
                  </a:txBody>
                  <a:tcPr marL="91425" marR="91425" marT="91425" marB="91425"/>
                </a:tc>
                <a:tc>
                  <a:txBody>
                    <a:bodyPr/>
                    <a:lstStyle/>
                    <a:p>
                      <a:pPr marL="0" lvl="0" indent="0" algn="l" rtl="0">
                        <a:spcBef>
                          <a:spcPts val="0"/>
                        </a:spcBef>
                        <a:spcAft>
                          <a:spcPts val="0"/>
                        </a:spcAft>
                        <a:buNone/>
                      </a:pPr>
                      <a:r>
                        <a:rPr lang="es"/>
                        <a:t>CODING</a:t>
                      </a:r>
                      <a:endParaRPr/>
                    </a:p>
                  </a:txBody>
                  <a:tcPr marL="91425" marR="91425" marT="91425" marB="91425"/>
                </a:tc>
                <a:tc>
                  <a:txBody>
                    <a:bodyPr/>
                    <a:lstStyle/>
                    <a:p>
                      <a:pPr marL="0" lvl="0" indent="0" algn="l" rtl="0">
                        <a:spcBef>
                          <a:spcPts val="0"/>
                        </a:spcBef>
                        <a:spcAft>
                          <a:spcPts val="0"/>
                        </a:spcAft>
                        <a:buNone/>
                      </a:pPr>
                      <a:r>
                        <a:rPr lang="es"/>
                        <a:t>REPORT</a:t>
                      </a:r>
                      <a:endParaRPr/>
                    </a:p>
                  </a:txBody>
                  <a:tcPr marL="91425" marR="91425" marT="91425" marB="91425"/>
                </a:tc>
                <a:tc>
                  <a:txBody>
                    <a:bodyPr/>
                    <a:lstStyle/>
                    <a:p>
                      <a:pPr marL="0" lvl="0" indent="0" algn="l" rtl="0">
                        <a:spcBef>
                          <a:spcPts val="0"/>
                        </a:spcBef>
                        <a:spcAft>
                          <a:spcPts val="0"/>
                        </a:spcAft>
                        <a:buNone/>
                      </a:pPr>
                      <a:r>
                        <a:rPr lang="es"/>
                        <a:t>PPT</a:t>
                      </a:r>
                      <a:endParaRPr/>
                    </a:p>
                  </a:txBody>
                  <a:tcPr marL="91425" marR="91425" marT="91425" marB="91425"/>
                </a:tc>
                <a:extLst>
                  <a:ext uri="{0D108BD9-81ED-4DB2-BD59-A6C34878D82A}">
                    <a16:rowId xmlns:a16="http://schemas.microsoft.com/office/drawing/2014/main" val="10000"/>
                  </a:ext>
                </a:extLst>
              </a:tr>
              <a:tr h="695800">
                <a:tc>
                  <a:txBody>
                    <a:bodyPr/>
                    <a:lstStyle/>
                    <a:p>
                      <a:pPr marL="0" lvl="0" indent="0" algn="l" rtl="0">
                        <a:spcBef>
                          <a:spcPts val="0"/>
                        </a:spcBef>
                        <a:spcAft>
                          <a:spcPts val="0"/>
                        </a:spcAft>
                        <a:buNone/>
                      </a:pPr>
                      <a:r>
                        <a:rPr lang="es"/>
                        <a:t>SUSHAN</a:t>
                      </a:r>
                      <a:endParaRPr/>
                    </a:p>
                  </a:txBody>
                  <a:tcPr marL="91425" marR="91425" marT="91425" marB="91425"/>
                </a:tc>
                <a:tc>
                  <a:txBody>
                    <a:bodyPr/>
                    <a:lstStyle/>
                    <a:p>
                      <a:pPr marL="0" lvl="0" indent="0" algn="l" rtl="0">
                        <a:spcBef>
                          <a:spcPts val="0"/>
                        </a:spcBef>
                        <a:spcAft>
                          <a:spcPts val="0"/>
                        </a:spcAft>
                        <a:buNone/>
                      </a:pPr>
                      <a:r>
                        <a:rPr lang="es"/>
                        <a:t>YES</a:t>
                      </a:r>
                      <a:endParaRPr/>
                    </a:p>
                  </a:txBody>
                  <a:tcPr marL="91425" marR="91425" marT="91425" marB="91425"/>
                </a:tc>
                <a:tc>
                  <a:txBody>
                    <a:bodyPr/>
                    <a:lstStyle/>
                    <a:p>
                      <a:pPr marL="0" lvl="0" indent="0" algn="l" rtl="0">
                        <a:spcBef>
                          <a:spcPts val="0"/>
                        </a:spcBef>
                        <a:spcAft>
                          <a:spcPts val="0"/>
                        </a:spcAft>
                        <a:buNone/>
                      </a:pPr>
                      <a:r>
                        <a:rPr lang="es"/>
                        <a:t>NO </a:t>
                      </a:r>
                      <a:endParaRPr/>
                    </a:p>
                  </a:txBody>
                  <a:tcPr marL="91425" marR="91425" marT="91425" marB="91425"/>
                </a:tc>
                <a:tc>
                  <a:txBody>
                    <a:bodyPr/>
                    <a:lstStyle/>
                    <a:p>
                      <a:pPr marL="0" lvl="0" indent="0" algn="l" rtl="0">
                        <a:spcBef>
                          <a:spcPts val="0"/>
                        </a:spcBef>
                        <a:spcAft>
                          <a:spcPts val="0"/>
                        </a:spcAft>
                        <a:buNone/>
                      </a:pPr>
                      <a:r>
                        <a:rPr lang="es"/>
                        <a:t>YES</a:t>
                      </a:r>
                      <a:endParaRPr/>
                    </a:p>
                  </a:txBody>
                  <a:tcPr marL="91425" marR="91425" marT="91425" marB="91425"/>
                </a:tc>
                <a:tc>
                  <a:txBody>
                    <a:bodyPr/>
                    <a:lstStyle/>
                    <a:p>
                      <a:pPr marL="0" lvl="0" indent="0" algn="l" rtl="0">
                        <a:spcBef>
                          <a:spcPts val="0"/>
                        </a:spcBef>
                        <a:spcAft>
                          <a:spcPts val="0"/>
                        </a:spcAft>
                        <a:buNone/>
                      </a:pPr>
                      <a:r>
                        <a:rPr lang="es"/>
                        <a:t>NO</a:t>
                      </a:r>
                      <a:endParaRPr/>
                    </a:p>
                  </a:txBody>
                  <a:tcPr marL="91425" marR="91425" marT="91425" marB="91425"/>
                </a:tc>
                <a:tc>
                  <a:txBody>
                    <a:bodyPr/>
                    <a:lstStyle/>
                    <a:p>
                      <a:pPr marL="0" lvl="0" indent="0" algn="l" rtl="0">
                        <a:spcBef>
                          <a:spcPts val="0"/>
                        </a:spcBef>
                        <a:spcAft>
                          <a:spcPts val="0"/>
                        </a:spcAft>
                        <a:buNone/>
                      </a:pPr>
                      <a:r>
                        <a:rPr lang="es"/>
                        <a:t>YES</a:t>
                      </a:r>
                      <a:endParaRPr/>
                    </a:p>
                  </a:txBody>
                  <a:tcPr marL="91425" marR="91425" marT="91425" marB="91425"/>
                </a:tc>
                <a:extLst>
                  <a:ext uri="{0D108BD9-81ED-4DB2-BD59-A6C34878D82A}">
                    <a16:rowId xmlns:a16="http://schemas.microsoft.com/office/drawing/2014/main" val="10001"/>
                  </a:ext>
                </a:extLst>
              </a:tr>
              <a:tr h="695800">
                <a:tc>
                  <a:txBody>
                    <a:bodyPr/>
                    <a:lstStyle/>
                    <a:p>
                      <a:pPr marL="0" lvl="0" indent="0" algn="l" rtl="0">
                        <a:spcBef>
                          <a:spcPts val="0"/>
                        </a:spcBef>
                        <a:spcAft>
                          <a:spcPts val="0"/>
                        </a:spcAft>
                        <a:buNone/>
                      </a:pPr>
                      <a:r>
                        <a:rPr lang="es"/>
                        <a:t>PRIYA</a:t>
                      </a:r>
                      <a:endParaRPr/>
                    </a:p>
                  </a:txBody>
                  <a:tcPr marL="91425" marR="91425" marT="91425" marB="91425"/>
                </a:tc>
                <a:tc>
                  <a:txBody>
                    <a:bodyPr/>
                    <a:lstStyle/>
                    <a:p>
                      <a:pPr marL="0" lvl="0" indent="0" algn="l" rtl="0">
                        <a:spcBef>
                          <a:spcPts val="0"/>
                        </a:spcBef>
                        <a:spcAft>
                          <a:spcPts val="0"/>
                        </a:spcAft>
                        <a:buNone/>
                      </a:pPr>
                      <a:r>
                        <a:rPr lang="es"/>
                        <a:t>YES</a:t>
                      </a:r>
                      <a:endParaRPr/>
                    </a:p>
                  </a:txBody>
                  <a:tcPr marL="91425" marR="91425" marT="91425" marB="91425"/>
                </a:tc>
                <a:tc>
                  <a:txBody>
                    <a:bodyPr/>
                    <a:lstStyle/>
                    <a:p>
                      <a:pPr marL="0" lvl="0" indent="0" algn="l" rtl="0">
                        <a:spcBef>
                          <a:spcPts val="0"/>
                        </a:spcBef>
                        <a:spcAft>
                          <a:spcPts val="0"/>
                        </a:spcAft>
                        <a:buNone/>
                      </a:pPr>
                      <a:r>
                        <a:rPr lang="es"/>
                        <a:t>YES</a:t>
                      </a:r>
                      <a:endParaRPr/>
                    </a:p>
                  </a:txBody>
                  <a:tcPr marL="91425" marR="91425" marT="91425" marB="91425"/>
                </a:tc>
                <a:tc>
                  <a:txBody>
                    <a:bodyPr/>
                    <a:lstStyle/>
                    <a:p>
                      <a:pPr marL="0" lvl="0" indent="0" algn="l" rtl="0">
                        <a:spcBef>
                          <a:spcPts val="0"/>
                        </a:spcBef>
                        <a:spcAft>
                          <a:spcPts val="0"/>
                        </a:spcAft>
                        <a:buNone/>
                      </a:pPr>
                      <a:r>
                        <a:rPr lang="es"/>
                        <a:t>YES</a:t>
                      </a:r>
                      <a:endParaRPr/>
                    </a:p>
                  </a:txBody>
                  <a:tcPr marL="91425" marR="91425" marT="91425" marB="91425"/>
                </a:tc>
                <a:tc>
                  <a:txBody>
                    <a:bodyPr/>
                    <a:lstStyle/>
                    <a:p>
                      <a:pPr marL="0" lvl="0" indent="0" algn="l" rtl="0">
                        <a:spcBef>
                          <a:spcPts val="0"/>
                        </a:spcBef>
                        <a:spcAft>
                          <a:spcPts val="0"/>
                        </a:spcAft>
                        <a:buNone/>
                      </a:pPr>
                      <a:r>
                        <a:rPr lang="es"/>
                        <a:t>NO</a:t>
                      </a:r>
                      <a:endParaRPr/>
                    </a:p>
                  </a:txBody>
                  <a:tcPr marL="91425" marR="91425" marT="91425" marB="91425"/>
                </a:tc>
                <a:tc>
                  <a:txBody>
                    <a:bodyPr/>
                    <a:lstStyle/>
                    <a:p>
                      <a:pPr marL="0" lvl="0" indent="0" algn="l" rtl="0">
                        <a:spcBef>
                          <a:spcPts val="0"/>
                        </a:spcBef>
                        <a:spcAft>
                          <a:spcPts val="0"/>
                        </a:spcAft>
                        <a:buNone/>
                      </a:pPr>
                      <a:r>
                        <a:rPr lang="es"/>
                        <a:t>NO</a:t>
                      </a:r>
                      <a:endParaRPr/>
                    </a:p>
                  </a:txBody>
                  <a:tcPr marL="91425" marR="91425" marT="91425" marB="91425"/>
                </a:tc>
                <a:extLst>
                  <a:ext uri="{0D108BD9-81ED-4DB2-BD59-A6C34878D82A}">
                    <a16:rowId xmlns:a16="http://schemas.microsoft.com/office/drawing/2014/main" val="10002"/>
                  </a:ext>
                </a:extLst>
              </a:tr>
              <a:tr h="695800">
                <a:tc>
                  <a:txBody>
                    <a:bodyPr/>
                    <a:lstStyle/>
                    <a:p>
                      <a:pPr marL="0" lvl="0" indent="0" algn="l" rtl="0">
                        <a:spcBef>
                          <a:spcPts val="0"/>
                        </a:spcBef>
                        <a:spcAft>
                          <a:spcPts val="0"/>
                        </a:spcAft>
                        <a:buNone/>
                      </a:pPr>
                      <a:r>
                        <a:rPr lang="es"/>
                        <a:t>DHRUVANSHU</a:t>
                      </a:r>
                      <a:endParaRPr/>
                    </a:p>
                  </a:txBody>
                  <a:tcPr marL="91425" marR="91425" marT="91425" marB="91425"/>
                </a:tc>
                <a:tc>
                  <a:txBody>
                    <a:bodyPr/>
                    <a:lstStyle/>
                    <a:p>
                      <a:pPr marL="0" lvl="0" indent="0" algn="l" rtl="0">
                        <a:spcBef>
                          <a:spcPts val="0"/>
                        </a:spcBef>
                        <a:spcAft>
                          <a:spcPts val="0"/>
                        </a:spcAft>
                        <a:buNone/>
                      </a:pPr>
                      <a:r>
                        <a:rPr lang="es"/>
                        <a:t>YES</a:t>
                      </a:r>
                      <a:endParaRPr/>
                    </a:p>
                  </a:txBody>
                  <a:tcPr marL="91425" marR="91425" marT="91425" marB="91425"/>
                </a:tc>
                <a:tc>
                  <a:txBody>
                    <a:bodyPr/>
                    <a:lstStyle/>
                    <a:p>
                      <a:pPr marL="0" lvl="0" indent="0" algn="l" rtl="0">
                        <a:spcBef>
                          <a:spcPts val="0"/>
                        </a:spcBef>
                        <a:spcAft>
                          <a:spcPts val="0"/>
                        </a:spcAft>
                        <a:buNone/>
                      </a:pPr>
                      <a:r>
                        <a:rPr lang="es"/>
                        <a:t>NO</a:t>
                      </a:r>
                      <a:endParaRPr/>
                    </a:p>
                  </a:txBody>
                  <a:tcPr marL="91425" marR="91425" marT="91425" marB="91425"/>
                </a:tc>
                <a:tc>
                  <a:txBody>
                    <a:bodyPr/>
                    <a:lstStyle/>
                    <a:p>
                      <a:pPr marL="0" lvl="0" indent="0" algn="l" rtl="0">
                        <a:spcBef>
                          <a:spcPts val="0"/>
                        </a:spcBef>
                        <a:spcAft>
                          <a:spcPts val="0"/>
                        </a:spcAft>
                        <a:buNone/>
                      </a:pPr>
                      <a:r>
                        <a:rPr lang="es"/>
                        <a:t>YES</a:t>
                      </a:r>
                      <a:endParaRPr/>
                    </a:p>
                  </a:txBody>
                  <a:tcPr marL="91425" marR="91425" marT="91425" marB="91425"/>
                </a:tc>
                <a:tc>
                  <a:txBody>
                    <a:bodyPr/>
                    <a:lstStyle/>
                    <a:p>
                      <a:pPr marL="0" lvl="0" indent="0" algn="l" rtl="0">
                        <a:spcBef>
                          <a:spcPts val="0"/>
                        </a:spcBef>
                        <a:spcAft>
                          <a:spcPts val="0"/>
                        </a:spcAft>
                        <a:buNone/>
                      </a:pPr>
                      <a:r>
                        <a:rPr lang="es"/>
                        <a:t>YES</a:t>
                      </a:r>
                      <a:endParaRPr/>
                    </a:p>
                  </a:txBody>
                  <a:tcPr marL="91425" marR="91425" marT="91425" marB="91425"/>
                </a:tc>
                <a:tc>
                  <a:txBody>
                    <a:bodyPr/>
                    <a:lstStyle/>
                    <a:p>
                      <a:pPr marL="0" lvl="0" indent="0" algn="l" rtl="0">
                        <a:spcBef>
                          <a:spcPts val="0"/>
                        </a:spcBef>
                        <a:spcAft>
                          <a:spcPts val="0"/>
                        </a:spcAft>
                        <a:buNone/>
                      </a:pPr>
                      <a:r>
                        <a:rPr lang="es"/>
                        <a:t>NO</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g11e49cd446e_2_17"/>
          <p:cNvSpPr txBox="1"/>
          <p:nvPr/>
        </p:nvSpPr>
        <p:spPr>
          <a:xfrm>
            <a:off x="908675" y="308575"/>
            <a:ext cx="7385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800">
                <a:latin typeface="Times New Roman"/>
                <a:ea typeface="Times New Roman"/>
                <a:cs typeface="Times New Roman"/>
                <a:sym typeface="Times New Roman"/>
              </a:rPr>
              <a:t>References:</a:t>
            </a:r>
            <a:endParaRPr sz="2800">
              <a:latin typeface="Times New Roman"/>
              <a:ea typeface="Times New Roman"/>
              <a:cs typeface="Times New Roman"/>
              <a:sym typeface="Times New Roman"/>
            </a:endParaRPr>
          </a:p>
        </p:txBody>
      </p:sp>
      <p:sp>
        <p:nvSpPr>
          <p:cNvPr id="420" name="Google Shape;420;g11e49cd446e_2_17"/>
          <p:cNvSpPr txBox="1"/>
          <p:nvPr/>
        </p:nvSpPr>
        <p:spPr>
          <a:xfrm>
            <a:off x="644900" y="1348975"/>
            <a:ext cx="7810500" cy="2467800"/>
          </a:xfrm>
          <a:prstGeom prst="rect">
            <a:avLst/>
          </a:prstGeom>
          <a:noFill/>
          <a:ln>
            <a:noFill/>
          </a:ln>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Font typeface="Times New Roman"/>
              <a:buChar char="●"/>
            </a:pPr>
            <a:r>
              <a:rPr lang="es" u="sng" dirty="0">
                <a:latin typeface="Times New Roman"/>
                <a:ea typeface="Times New Roman"/>
                <a:cs typeface="Times New Roman"/>
                <a:sym typeface="Times New Roman"/>
                <a:hlinkClick r:id="rId3"/>
              </a:rPr>
              <a:t>https://pypi.org/project/face-recognition/</a:t>
            </a:r>
            <a:r>
              <a:rPr lang="es" dirty="0">
                <a:latin typeface="Times New Roman"/>
                <a:ea typeface="Times New Roman"/>
                <a:cs typeface="Times New Roman"/>
                <a:sym typeface="Times New Roman"/>
              </a:rPr>
              <a:t>(Offical py page)</a:t>
            </a:r>
            <a:endParaRPr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s" u="sng" dirty="0">
                <a:latin typeface="Times New Roman"/>
                <a:ea typeface="Times New Roman"/>
                <a:cs typeface="Times New Roman"/>
                <a:sym typeface="Times New Roman"/>
                <a:hlinkClick r:id="rId4"/>
              </a:rPr>
              <a:t>https://towardsdatascience.com/face-detection-for-beginners-e58e8f21aad9</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s" dirty="0">
                <a:latin typeface="Times New Roman"/>
                <a:ea typeface="Times New Roman"/>
                <a:cs typeface="Times New Roman"/>
                <a:sym typeface="Times New Roman"/>
              </a:rPr>
              <a:t>https://www.analyticsvidhya.com/blog/2021/06/build-an-image-classifier-with-svm/</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s" dirty="0">
                <a:latin typeface="Times New Roman"/>
                <a:ea typeface="Times New Roman"/>
                <a:cs typeface="Times New Roman"/>
                <a:sym typeface="Times New Roman"/>
                <a:hlinkClick r:id="rId5"/>
              </a:rPr>
              <a:t>https://medium.com/analytics-vidhya/face-recognition-using-knn-open-cv-9376e7517c9f</a:t>
            </a:r>
            <a:endParaRPr lang="es"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endParaRPr lang="en-US"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dirty="0">
                <a:latin typeface="Times New Roman"/>
                <a:ea typeface="Times New Roman"/>
                <a:cs typeface="Times New Roman"/>
                <a:sym typeface="Times New Roman"/>
              </a:rPr>
              <a:t>S. Dev and T. Patnaik, "Student Attendance System using Face Recognition," 2020 International Conference on Smart Electronics and Communication (ICOSEC), 2020, pp. 90-96, </a:t>
            </a:r>
            <a:r>
              <a:rPr lang="en-US" dirty="0" err="1">
                <a:latin typeface="Times New Roman"/>
                <a:ea typeface="Times New Roman"/>
                <a:cs typeface="Times New Roman"/>
                <a:sym typeface="Times New Roman"/>
              </a:rPr>
              <a:t>doi</a:t>
            </a:r>
            <a:r>
              <a:rPr lang="en-US" dirty="0">
                <a:latin typeface="Times New Roman"/>
                <a:ea typeface="Times New Roman"/>
                <a:cs typeface="Times New Roman"/>
                <a:sym typeface="Times New Roman"/>
              </a:rPr>
              <a:t>: 10.1109/ICOSEC49089.2020.9215441. </a:t>
            </a:r>
            <a:r>
              <a:rPr lang="en-US" dirty="0">
                <a:latin typeface="Times New Roman"/>
                <a:ea typeface="Times New Roman"/>
                <a:cs typeface="Times New Roman"/>
                <a:sym typeface="Times New Roman"/>
                <a:hlinkClick r:id="rId6"/>
              </a:rPr>
              <a:t>https://ieeexplore.ieee.org/document/9215441</a:t>
            </a:r>
            <a:endParaRPr lang="en-US"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11e50a1b067_4_8"/>
          <p:cNvSpPr txBox="1">
            <a:spLocks noGrp="1"/>
          </p:cNvSpPr>
          <p:nvPr>
            <p:ph type="ctrTitle" idx="9"/>
          </p:nvPr>
        </p:nvSpPr>
        <p:spPr>
          <a:xfrm>
            <a:off x="675725" y="276125"/>
            <a:ext cx="27372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 sz="3200">
                <a:solidFill>
                  <a:srgbClr val="F54132"/>
                </a:solidFill>
                <a:latin typeface="Georgia"/>
                <a:ea typeface="Georgia"/>
                <a:cs typeface="Georgia"/>
                <a:sym typeface="Georgia"/>
              </a:rPr>
              <a:t>Created By</a:t>
            </a:r>
            <a:endParaRPr sz="3200">
              <a:solidFill>
                <a:srgbClr val="F54132"/>
              </a:solidFill>
              <a:latin typeface="Georgia"/>
              <a:ea typeface="Georgia"/>
              <a:cs typeface="Georgia"/>
              <a:sym typeface="Georgia"/>
            </a:endParaRPr>
          </a:p>
        </p:txBody>
      </p:sp>
      <p:sp>
        <p:nvSpPr>
          <p:cNvPr id="426" name="Google Shape;426;g11e50a1b067_4_8"/>
          <p:cNvSpPr txBox="1">
            <a:spLocks noGrp="1"/>
          </p:cNvSpPr>
          <p:nvPr>
            <p:ph type="ctrTitle" idx="3"/>
          </p:nvPr>
        </p:nvSpPr>
        <p:spPr>
          <a:xfrm>
            <a:off x="4155425" y="2227888"/>
            <a:ext cx="68076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 sz="2400">
                <a:solidFill>
                  <a:srgbClr val="000000"/>
                </a:solidFill>
                <a:latin typeface="Georgia"/>
                <a:ea typeface="Georgia"/>
                <a:cs typeface="Georgia"/>
                <a:sym typeface="Georgia"/>
              </a:rPr>
              <a:t>Sushan Bhojak- AU1940200</a:t>
            </a:r>
            <a:endParaRPr sz="2400">
              <a:solidFill>
                <a:srgbClr val="000000"/>
              </a:solidFill>
              <a:latin typeface="Georgia"/>
              <a:ea typeface="Georgia"/>
              <a:cs typeface="Georgia"/>
              <a:sym typeface="Georgia"/>
            </a:endParaRPr>
          </a:p>
        </p:txBody>
      </p:sp>
      <p:sp>
        <p:nvSpPr>
          <p:cNvPr id="427" name="Google Shape;427;g11e50a1b067_4_8"/>
          <p:cNvSpPr txBox="1">
            <a:spLocks noGrp="1"/>
          </p:cNvSpPr>
          <p:nvPr>
            <p:ph type="ctrTitle" idx="5"/>
          </p:nvPr>
        </p:nvSpPr>
        <p:spPr>
          <a:xfrm>
            <a:off x="4155425" y="3384838"/>
            <a:ext cx="68076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 sz="2400">
                <a:solidFill>
                  <a:srgbClr val="000000"/>
                </a:solidFill>
                <a:latin typeface="Georgia"/>
                <a:ea typeface="Georgia"/>
                <a:cs typeface="Georgia"/>
                <a:sym typeface="Georgia"/>
              </a:rPr>
              <a:t>Dhruvanshu Parmar- AU1940166</a:t>
            </a:r>
            <a:endParaRPr sz="2400">
              <a:solidFill>
                <a:srgbClr val="000000"/>
              </a:solidFill>
              <a:latin typeface="Georgia"/>
              <a:ea typeface="Georgia"/>
              <a:cs typeface="Georgia"/>
              <a:sym typeface="Georgia"/>
            </a:endParaRPr>
          </a:p>
        </p:txBody>
      </p:sp>
      <p:sp>
        <p:nvSpPr>
          <p:cNvPr id="428" name="Google Shape;428;g11e50a1b067_4_8"/>
          <p:cNvSpPr txBox="1"/>
          <p:nvPr/>
        </p:nvSpPr>
        <p:spPr>
          <a:xfrm>
            <a:off x="4155425" y="2835300"/>
            <a:ext cx="5798100" cy="57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Georgia"/>
                <a:ea typeface="Georgia"/>
                <a:cs typeface="Georgia"/>
                <a:sym typeface="Georgia"/>
              </a:rPr>
              <a:t>Priya Bhoraniya- AU1940173</a:t>
            </a:r>
            <a:endParaRPr sz="2400" b="0" i="0" u="none" strike="noStrike" cap="none">
              <a:solidFill>
                <a:srgbClr val="000000"/>
              </a:solidFill>
              <a:latin typeface="Georgia"/>
              <a:ea typeface="Georgia"/>
              <a:cs typeface="Georgia"/>
              <a:sym typeface="Georgia"/>
            </a:endParaRPr>
          </a:p>
        </p:txBody>
      </p:sp>
      <p:sp>
        <p:nvSpPr>
          <p:cNvPr id="429" name="Google Shape;429;g11e50a1b067_4_8"/>
          <p:cNvSpPr txBox="1"/>
          <p:nvPr/>
        </p:nvSpPr>
        <p:spPr>
          <a:xfrm>
            <a:off x="234575" y="1094100"/>
            <a:ext cx="3619500" cy="2539800"/>
          </a:xfrm>
          <a:prstGeom prst="rect">
            <a:avLst/>
          </a:prstGeom>
          <a:noFill/>
          <a:ln>
            <a:noFill/>
          </a:ln>
        </p:spPr>
        <p:txBody>
          <a:bodyPr spcFirstLastPara="1" wrap="square" lIns="91425" tIns="91425" rIns="91425" bIns="91425" anchor="b" anchorCtr="0">
            <a:spAutoFit/>
          </a:bodyPr>
          <a:lstStyle/>
          <a:p>
            <a:pPr marL="0" lvl="0" indent="0" algn="l" rtl="0">
              <a:lnSpc>
                <a:spcPct val="150000"/>
              </a:lnSpc>
              <a:spcBef>
                <a:spcPts val="0"/>
              </a:spcBef>
              <a:spcAft>
                <a:spcPts val="0"/>
              </a:spcAft>
              <a:buNone/>
            </a:pPr>
            <a:r>
              <a:rPr lang="es" sz="1800">
                <a:latin typeface="Arvo"/>
                <a:ea typeface="Arvo"/>
                <a:cs typeface="Arvo"/>
                <a:sym typeface="Arvo"/>
              </a:rPr>
              <a:t>Research &amp;implementation:</a:t>
            </a:r>
            <a:endParaRPr sz="1800">
              <a:latin typeface="Arvo"/>
              <a:ea typeface="Arvo"/>
              <a:cs typeface="Arvo"/>
              <a:sym typeface="Arvo"/>
            </a:endParaRPr>
          </a:p>
          <a:p>
            <a:pPr marL="0" lvl="0" indent="0" algn="l" rtl="0">
              <a:lnSpc>
                <a:spcPct val="150000"/>
              </a:lnSpc>
              <a:spcBef>
                <a:spcPts val="0"/>
              </a:spcBef>
              <a:spcAft>
                <a:spcPts val="0"/>
              </a:spcAft>
              <a:buNone/>
            </a:pPr>
            <a:r>
              <a:rPr lang="es" sz="1800">
                <a:latin typeface="Arvo"/>
                <a:ea typeface="Arvo"/>
                <a:cs typeface="Arvo"/>
                <a:sym typeface="Arvo"/>
              </a:rPr>
              <a:t>Sushan Bhojak</a:t>
            </a:r>
            <a:endParaRPr sz="1800">
              <a:latin typeface="Arvo"/>
              <a:ea typeface="Arvo"/>
              <a:cs typeface="Arvo"/>
              <a:sym typeface="Arvo"/>
            </a:endParaRPr>
          </a:p>
          <a:p>
            <a:pPr marL="0" lvl="0" indent="0" algn="l" rtl="0">
              <a:lnSpc>
                <a:spcPct val="150000"/>
              </a:lnSpc>
              <a:spcBef>
                <a:spcPts val="0"/>
              </a:spcBef>
              <a:spcAft>
                <a:spcPts val="0"/>
              </a:spcAft>
              <a:buNone/>
            </a:pPr>
            <a:r>
              <a:rPr lang="es" sz="1800">
                <a:latin typeface="Arvo"/>
                <a:ea typeface="Arvo"/>
                <a:cs typeface="Arvo"/>
                <a:sym typeface="Arvo"/>
              </a:rPr>
              <a:t>Priya Bhoraniya</a:t>
            </a:r>
            <a:endParaRPr sz="1800">
              <a:latin typeface="Arvo"/>
              <a:ea typeface="Arvo"/>
              <a:cs typeface="Arvo"/>
              <a:sym typeface="Arvo"/>
            </a:endParaRPr>
          </a:p>
          <a:p>
            <a:pPr marL="0" lvl="0" indent="0" algn="l" rtl="0">
              <a:lnSpc>
                <a:spcPct val="150000"/>
              </a:lnSpc>
              <a:spcBef>
                <a:spcPts val="0"/>
              </a:spcBef>
              <a:spcAft>
                <a:spcPts val="0"/>
              </a:spcAft>
              <a:buNone/>
            </a:pPr>
            <a:r>
              <a:rPr lang="es" sz="1800">
                <a:latin typeface="Arvo"/>
                <a:ea typeface="Arvo"/>
                <a:cs typeface="Arvo"/>
                <a:sym typeface="Arvo"/>
              </a:rPr>
              <a:t>Report Writing &amp; Documentation:</a:t>
            </a:r>
            <a:endParaRPr sz="1800">
              <a:latin typeface="Arvo"/>
              <a:ea typeface="Arvo"/>
              <a:cs typeface="Arvo"/>
              <a:sym typeface="Arvo"/>
            </a:endParaRPr>
          </a:p>
          <a:p>
            <a:pPr marL="0" lvl="0" indent="0" algn="l" rtl="0">
              <a:lnSpc>
                <a:spcPct val="150000"/>
              </a:lnSpc>
              <a:spcBef>
                <a:spcPts val="0"/>
              </a:spcBef>
              <a:spcAft>
                <a:spcPts val="0"/>
              </a:spcAft>
              <a:buNone/>
            </a:pPr>
            <a:r>
              <a:rPr lang="es" sz="1800">
                <a:latin typeface="Arvo"/>
                <a:ea typeface="Arvo"/>
                <a:cs typeface="Arvo"/>
                <a:sym typeface="Arvo"/>
              </a:rPr>
              <a:t>Dhruvanshu Parmar</a:t>
            </a:r>
            <a:endParaRPr sz="1800">
              <a:latin typeface="Arvo"/>
              <a:ea typeface="Arvo"/>
              <a:cs typeface="Arvo"/>
              <a:sym typeface="Arv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12"/>
          <p:cNvSpPr txBox="1">
            <a:spLocks noGrp="1"/>
          </p:cNvSpPr>
          <p:nvPr>
            <p:ph type="ctrTitle"/>
          </p:nvPr>
        </p:nvSpPr>
        <p:spPr>
          <a:xfrm>
            <a:off x="1795512" y="1545452"/>
            <a:ext cx="5553000" cy="2052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s">
                <a:solidFill>
                  <a:srgbClr val="000000"/>
                </a:solidFill>
              </a:rPr>
              <a:t>THANK</a:t>
            </a:r>
            <a:endParaRPr>
              <a:solidFill>
                <a:srgbClr val="000000"/>
              </a:solidFill>
            </a:endParaRPr>
          </a:p>
          <a:p>
            <a:pPr marL="0" lvl="0" indent="0" algn="ctr" rtl="0">
              <a:lnSpc>
                <a:spcPct val="100000"/>
              </a:lnSpc>
              <a:spcBef>
                <a:spcPts val="0"/>
              </a:spcBef>
              <a:spcAft>
                <a:spcPts val="0"/>
              </a:spcAft>
              <a:buSzPts val="6000"/>
              <a:buNone/>
            </a:pPr>
            <a:r>
              <a:rPr lang="es">
                <a:solidFill>
                  <a:srgbClr val="000000"/>
                </a:solidFill>
              </a:rPr>
              <a:t> YOU!</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
          <p:cNvSpPr txBox="1">
            <a:spLocks noGrp="1"/>
          </p:cNvSpPr>
          <p:nvPr>
            <p:ph type="ctrTitle"/>
          </p:nvPr>
        </p:nvSpPr>
        <p:spPr>
          <a:xfrm flipH="1">
            <a:off x="770575" y="468450"/>
            <a:ext cx="26796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s">
                <a:solidFill>
                  <a:srgbClr val="000000"/>
                </a:solidFill>
                <a:latin typeface="Georgia"/>
                <a:ea typeface="Georgia"/>
                <a:cs typeface="Georgia"/>
                <a:sym typeface="Georgia"/>
              </a:rPr>
              <a:t>Introduction</a:t>
            </a:r>
            <a:endParaRPr>
              <a:solidFill>
                <a:srgbClr val="000000"/>
              </a:solidFill>
              <a:latin typeface="Georgia"/>
              <a:ea typeface="Georgia"/>
              <a:cs typeface="Georgia"/>
              <a:sym typeface="Georgia"/>
            </a:endParaRPr>
          </a:p>
        </p:txBody>
      </p:sp>
      <p:sp>
        <p:nvSpPr>
          <p:cNvPr id="346" name="Google Shape;346;p2"/>
          <p:cNvSpPr txBox="1"/>
          <p:nvPr/>
        </p:nvSpPr>
        <p:spPr>
          <a:xfrm>
            <a:off x="598150" y="1274325"/>
            <a:ext cx="6672600" cy="77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47" name="Google Shape;347;p2"/>
          <p:cNvSpPr txBox="1"/>
          <p:nvPr/>
        </p:nvSpPr>
        <p:spPr>
          <a:xfrm>
            <a:off x="378375" y="1333944"/>
            <a:ext cx="8039700" cy="31161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500"/>
              <a:buFont typeface="Arial"/>
              <a:buChar char="•"/>
            </a:pPr>
            <a:r>
              <a:rPr lang="es" sz="1500" b="0" i="0" u="none" strike="noStrike" cap="none">
                <a:solidFill>
                  <a:srgbClr val="000000"/>
                </a:solidFill>
                <a:latin typeface="Times New Roman"/>
                <a:ea typeface="Times New Roman"/>
                <a:cs typeface="Times New Roman"/>
                <a:sym typeface="Times New Roman"/>
              </a:rPr>
              <a:t>In this project, the Open CV based face recognition approach has been proposed. </a:t>
            </a:r>
            <a:endParaRPr/>
          </a:p>
          <a:p>
            <a:pPr marL="0" marR="0" lvl="0" indent="0" algn="l" rtl="0">
              <a:lnSpc>
                <a:spcPct val="100000"/>
              </a:lnSpc>
              <a:spcBef>
                <a:spcPts val="0"/>
              </a:spcBef>
              <a:spcAft>
                <a:spcPts val="0"/>
              </a:spcAft>
              <a:buNone/>
            </a:pPr>
            <a:endParaRPr sz="15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500"/>
              <a:buFont typeface="Arial"/>
              <a:buChar char="•"/>
            </a:pPr>
            <a:r>
              <a:rPr lang="es" sz="1500" b="0" i="0" u="none" strike="noStrike" cap="none">
                <a:solidFill>
                  <a:srgbClr val="000000"/>
                </a:solidFill>
                <a:latin typeface="Times New Roman"/>
                <a:ea typeface="Times New Roman"/>
                <a:cs typeface="Times New Roman"/>
                <a:sym typeface="Times New Roman"/>
              </a:rPr>
              <a:t>This model integrates a camera that captures an input image, an algorithm for detecting face from an input image, encoding and identifying the face, marking the attendance in a spreadsheet.</a:t>
            </a:r>
            <a:endParaRPr/>
          </a:p>
          <a:p>
            <a:pPr marL="0" marR="0" lvl="0" indent="0" algn="l" rtl="0">
              <a:lnSpc>
                <a:spcPct val="100000"/>
              </a:lnSpc>
              <a:spcBef>
                <a:spcPts val="0"/>
              </a:spcBef>
              <a:spcAft>
                <a:spcPts val="0"/>
              </a:spcAft>
              <a:buNone/>
            </a:pPr>
            <a:endParaRPr sz="15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500"/>
              <a:buFont typeface="Arial"/>
              <a:buChar char="•"/>
            </a:pPr>
            <a:r>
              <a:rPr lang="es" sz="1500" b="0" i="0" u="none" strike="noStrike" cap="none">
                <a:solidFill>
                  <a:srgbClr val="000000"/>
                </a:solidFill>
                <a:latin typeface="Times New Roman"/>
                <a:ea typeface="Times New Roman"/>
                <a:cs typeface="Times New Roman"/>
                <a:sym typeface="Times New Roman"/>
              </a:rPr>
              <a:t>A facial recognition system is a computerized biometric software which is suited for determining or validating a person by performing comparison on patterns based on their facial appearances. </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11e50a1b067_1_0"/>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                         </a:t>
            </a:r>
            <a:r>
              <a:rPr lang="es" sz="3200">
                <a:latin typeface="Times New Roman"/>
                <a:ea typeface="Times New Roman"/>
                <a:cs typeface="Times New Roman"/>
                <a:sym typeface="Times New Roman"/>
              </a:rPr>
              <a:t> Problem Statement</a:t>
            </a:r>
            <a:endParaRPr sz="3200">
              <a:latin typeface="Times New Roman"/>
              <a:ea typeface="Times New Roman"/>
              <a:cs typeface="Times New Roman"/>
              <a:sym typeface="Times New Roman"/>
            </a:endParaRPr>
          </a:p>
        </p:txBody>
      </p:sp>
      <p:sp>
        <p:nvSpPr>
          <p:cNvPr id="353" name="Google Shape;353;g11e50a1b067_1_0"/>
          <p:cNvSpPr txBox="1"/>
          <p:nvPr/>
        </p:nvSpPr>
        <p:spPr>
          <a:xfrm>
            <a:off x="0" y="1232275"/>
            <a:ext cx="9065400" cy="4605300"/>
          </a:xfrm>
          <a:prstGeom prst="rect">
            <a:avLst/>
          </a:prstGeom>
          <a:noFill/>
          <a:ln>
            <a:noFill/>
          </a:ln>
        </p:spPr>
        <p:txBody>
          <a:bodyPr spcFirstLastPara="1" wrap="square" lIns="91425" tIns="91425" rIns="91425" bIns="91425" anchor="t" anchorCtr="0">
            <a:spAutoFit/>
          </a:bodyPr>
          <a:lstStyle/>
          <a:p>
            <a:pPr marL="0" lvl="0" indent="0" algn="l" rtl="0">
              <a:lnSpc>
                <a:spcPct val="85828"/>
              </a:lnSpc>
              <a:spcBef>
                <a:spcPts val="357"/>
              </a:spcBef>
              <a:spcAft>
                <a:spcPts val="0"/>
              </a:spcAft>
              <a:buNone/>
            </a:pPr>
            <a:endParaRPr sz="1500">
              <a:latin typeface="Roboto Slab"/>
              <a:ea typeface="Roboto Slab"/>
              <a:cs typeface="Roboto Slab"/>
              <a:sym typeface="Roboto Slab"/>
            </a:endParaRPr>
          </a:p>
          <a:p>
            <a:pPr marL="0" lvl="0" indent="0" algn="l" rtl="0">
              <a:lnSpc>
                <a:spcPct val="85828"/>
              </a:lnSpc>
              <a:spcBef>
                <a:spcPts val="357"/>
              </a:spcBef>
              <a:spcAft>
                <a:spcPts val="0"/>
              </a:spcAft>
              <a:buNone/>
            </a:pPr>
            <a:endParaRPr sz="1500">
              <a:latin typeface="Roboto Slab"/>
              <a:ea typeface="Roboto Slab"/>
              <a:cs typeface="Roboto Slab"/>
              <a:sym typeface="Roboto Slab"/>
            </a:endParaRPr>
          </a:p>
          <a:p>
            <a:pPr marL="0" lvl="0" indent="0" algn="l" rtl="0">
              <a:lnSpc>
                <a:spcPct val="85828"/>
              </a:lnSpc>
              <a:spcBef>
                <a:spcPts val="357"/>
              </a:spcBef>
              <a:spcAft>
                <a:spcPts val="0"/>
              </a:spcAft>
              <a:buNone/>
            </a:pPr>
            <a:endParaRPr sz="1500">
              <a:latin typeface="Roboto Slab"/>
              <a:ea typeface="Roboto Slab"/>
              <a:cs typeface="Roboto Slab"/>
              <a:sym typeface="Roboto Slab"/>
            </a:endParaRPr>
          </a:p>
          <a:p>
            <a:pPr marL="0" lvl="0" indent="0" algn="l" rtl="0">
              <a:lnSpc>
                <a:spcPct val="85828"/>
              </a:lnSpc>
              <a:spcBef>
                <a:spcPts val="357"/>
              </a:spcBef>
              <a:spcAft>
                <a:spcPts val="0"/>
              </a:spcAft>
              <a:buNone/>
            </a:pPr>
            <a:endParaRPr sz="1500">
              <a:latin typeface="Roboto Slab"/>
              <a:ea typeface="Roboto Slab"/>
              <a:cs typeface="Roboto Slab"/>
              <a:sym typeface="Roboto Slab"/>
            </a:endParaRPr>
          </a:p>
          <a:p>
            <a:pPr marL="0" lvl="0" indent="0" algn="l" rtl="0">
              <a:lnSpc>
                <a:spcPct val="85828"/>
              </a:lnSpc>
              <a:spcBef>
                <a:spcPts val="357"/>
              </a:spcBef>
              <a:spcAft>
                <a:spcPts val="0"/>
              </a:spcAft>
              <a:buNone/>
            </a:pPr>
            <a:endParaRPr sz="1500">
              <a:latin typeface="Roboto Slab"/>
              <a:ea typeface="Roboto Slab"/>
              <a:cs typeface="Roboto Slab"/>
              <a:sym typeface="Roboto Slab"/>
            </a:endParaRPr>
          </a:p>
          <a:p>
            <a:pPr marL="457200" lvl="0" indent="-317500" algn="l" rtl="0">
              <a:lnSpc>
                <a:spcPct val="85828"/>
              </a:lnSpc>
              <a:spcBef>
                <a:spcPts val="357"/>
              </a:spcBef>
              <a:spcAft>
                <a:spcPts val="0"/>
              </a:spcAft>
              <a:buSzPts val="1400"/>
              <a:buFont typeface="Times New Roman"/>
              <a:buChar char="●"/>
            </a:pPr>
            <a:r>
              <a:rPr lang="es">
                <a:latin typeface="Times New Roman"/>
                <a:ea typeface="Times New Roman"/>
                <a:cs typeface="Times New Roman"/>
                <a:sym typeface="Times New Roman"/>
              </a:rPr>
              <a:t>The purpose of this project is to create a model which integrates a camera that captures an input image, an algorithm for detecting face from an input image, encoding and identifying the face, marking the attendance in a spreadsheet.</a:t>
            </a:r>
            <a:endParaRPr>
              <a:latin typeface="Times New Roman"/>
              <a:ea typeface="Times New Roman"/>
              <a:cs typeface="Times New Roman"/>
              <a:sym typeface="Times New Roman"/>
            </a:endParaRPr>
          </a:p>
          <a:p>
            <a:pPr marL="457200" lvl="0" indent="0" algn="l" rtl="0">
              <a:lnSpc>
                <a:spcPct val="85828"/>
              </a:lnSpc>
              <a:spcBef>
                <a:spcPts val="357"/>
              </a:spcBef>
              <a:spcAft>
                <a:spcPts val="0"/>
              </a:spcAft>
              <a:buNone/>
            </a:pPr>
            <a:endParaRPr>
              <a:latin typeface="Times New Roman"/>
              <a:ea typeface="Times New Roman"/>
              <a:cs typeface="Times New Roman"/>
              <a:sym typeface="Times New Roman"/>
            </a:endParaRPr>
          </a:p>
          <a:p>
            <a:pPr marL="457200" lvl="0" indent="-317500" algn="l" rtl="0">
              <a:lnSpc>
                <a:spcPct val="85828"/>
              </a:lnSpc>
              <a:spcBef>
                <a:spcPts val="357"/>
              </a:spcBef>
              <a:spcAft>
                <a:spcPts val="0"/>
              </a:spcAft>
              <a:buSzPts val="1400"/>
              <a:buFont typeface="Times New Roman"/>
              <a:buChar char="●"/>
            </a:pPr>
            <a:r>
              <a:rPr lang="es">
                <a:latin typeface="Times New Roman"/>
                <a:ea typeface="Times New Roman"/>
                <a:cs typeface="Times New Roman"/>
                <a:sym typeface="Times New Roman"/>
              </a:rPr>
              <a:t>Given still or video images of a scene identify or verify one or more person in the scene using a stored databases of faces.</a:t>
            </a:r>
            <a:endParaRPr>
              <a:latin typeface="Times New Roman"/>
              <a:ea typeface="Times New Roman"/>
              <a:cs typeface="Times New Roman"/>
              <a:sym typeface="Times New Roman"/>
            </a:endParaRPr>
          </a:p>
          <a:p>
            <a:pPr marL="457200" lvl="0" indent="0" algn="l" rtl="0">
              <a:lnSpc>
                <a:spcPct val="90241"/>
              </a:lnSpc>
              <a:spcBef>
                <a:spcPts val="825"/>
              </a:spcBef>
              <a:spcAft>
                <a:spcPts val="0"/>
              </a:spcAft>
              <a:buNone/>
            </a:pPr>
            <a:endParaRPr>
              <a:latin typeface="Times New Roman"/>
              <a:ea typeface="Times New Roman"/>
              <a:cs typeface="Times New Roman"/>
              <a:sym typeface="Times New Roman"/>
            </a:endParaRPr>
          </a:p>
          <a:p>
            <a:pPr marL="457200" lvl="0" indent="-317500" algn="l" rtl="0">
              <a:lnSpc>
                <a:spcPct val="90241"/>
              </a:lnSpc>
              <a:spcBef>
                <a:spcPts val="825"/>
              </a:spcBef>
              <a:spcAft>
                <a:spcPts val="0"/>
              </a:spcAft>
              <a:buSzPts val="1400"/>
              <a:buFont typeface="Times New Roman"/>
              <a:buChar char="●"/>
            </a:pPr>
            <a:r>
              <a:rPr lang="es">
                <a:latin typeface="Times New Roman"/>
                <a:ea typeface="Times New Roman"/>
                <a:cs typeface="Times New Roman"/>
                <a:sym typeface="Times New Roman"/>
              </a:rPr>
              <a:t>The project can be divided into three parts, first part is face detection , second part is face recognition and the third part is marking attendance in spreadsheet.</a:t>
            </a:r>
            <a:endParaRPr>
              <a:latin typeface="Times New Roman"/>
              <a:ea typeface="Times New Roman"/>
              <a:cs typeface="Times New Roman"/>
              <a:sym typeface="Times New Roman"/>
            </a:endParaRPr>
          </a:p>
          <a:p>
            <a:pPr marL="457200" lvl="0" indent="0" algn="l" rtl="0">
              <a:lnSpc>
                <a:spcPct val="90241"/>
              </a:lnSpc>
              <a:spcBef>
                <a:spcPts val="825"/>
              </a:spcBef>
              <a:spcAft>
                <a:spcPts val="0"/>
              </a:spcAft>
              <a:buNone/>
            </a:pPr>
            <a:endParaRPr sz="1500">
              <a:latin typeface="Times New Roman"/>
              <a:ea typeface="Times New Roman"/>
              <a:cs typeface="Times New Roman"/>
              <a:sym typeface="Times New Roman"/>
            </a:endParaRPr>
          </a:p>
          <a:p>
            <a:pPr marL="0" lvl="0" indent="0" algn="l" rtl="0">
              <a:lnSpc>
                <a:spcPct val="90241"/>
              </a:lnSpc>
              <a:spcBef>
                <a:spcPts val="825"/>
              </a:spcBef>
              <a:spcAft>
                <a:spcPts val="0"/>
              </a:spcAft>
              <a:buNone/>
            </a:pPr>
            <a:endParaRPr sz="1500">
              <a:latin typeface="Roboto Slab"/>
              <a:ea typeface="Roboto Slab"/>
              <a:cs typeface="Roboto Slab"/>
              <a:sym typeface="Roboto Slab"/>
            </a:endParaRPr>
          </a:p>
          <a:p>
            <a:pPr marL="0" lvl="0" indent="0" algn="l" rtl="0">
              <a:lnSpc>
                <a:spcPct val="90241"/>
              </a:lnSpc>
              <a:spcBef>
                <a:spcPts val="825"/>
              </a:spcBef>
              <a:spcAft>
                <a:spcPts val="0"/>
              </a:spcAft>
              <a:buNone/>
            </a:pPr>
            <a:endParaRPr sz="1500">
              <a:latin typeface="Roboto Slab"/>
              <a:ea typeface="Roboto Slab"/>
              <a:cs typeface="Roboto Slab"/>
              <a:sym typeface="Roboto Slab"/>
            </a:endParaRPr>
          </a:p>
        </p:txBody>
      </p:sp>
      <p:pic>
        <p:nvPicPr>
          <p:cNvPr id="354" name="Google Shape;354;g11e50a1b067_1_0"/>
          <p:cNvPicPr preferRelativeResize="0"/>
          <p:nvPr/>
        </p:nvPicPr>
        <p:blipFill>
          <a:blip r:embed="rId3">
            <a:alphaModFix/>
          </a:blip>
          <a:stretch>
            <a:fillRect/>
          </a:stretch>
        </p:blipFill>
        <p:spPr>
          <a:xfrm>
            <a:off x="2616525" y="1160825"/>
            <a:ext cx="3502150" cy="136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11e50a1b067_2_12"/>
          <p:cNvSpPr txBox="1">
            <a:spLocks noGrp="1"/>
          </p:cNvSpPr>
          <p:nvPr>
            <p:ph type="ctrTitle"/>
          </p:nvPr>
        </p:nvSpPr>
        <p:spPr>
          <a:xfrm flipH="1">
            <a:off x="770700" y="468450"/>
            <a:ext cx="8095500" cy="39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                         </a:t>
            </a:r>
            <a:r>
              <a:rPr lang="es" b="1">
                <a:latin typeface="Times New Roman"/>
                <a:ea typeface="Times New Roman"/>
                <a:cs typeface="Times New Roman"/>
                <a:sym typeface="Times New Roman"/>
              </a:rPr>
              <a:t>Existing Body Of Work</a:t>
            </a:r>
            <a:endParaRPr b="1">
              <a:latin typeface="Times New Roman"/>
              <a:ea typeface="Times New Roman"/>
              <a:cs typeface="Times New Roman"/>
              <a:sym typeface="Times New Roman"/>
            </a:endParaRPr>
          </a:p>
          <a:p>
            <a:pPr marL="0" lvl="0" indent="0" algn="l" rtl="0">
              <a:spcBef>
                <a:spcPts val="0"/>
              </a:spcBef>
              <a:spcAft>
                <a:spcPts val="0"/>
              </a:spcAft>
              <a:buNone/>
            </a:pPr>
            <a:endParaRPr sz="1600" b="1">
              <a:latin typeface="Times New Roman"/>
              <a:ea typeface="Times New Roman"/>
              <a:cs typeface="Times New Roman"/>
              <a:sym typeface="Times New Roman"/>
            </a:endParaRPr>
          </a:p>
          <a:p>
            <a:pPr marL="0" lvl="0" indent="0" algn="l" rtl="0">
              <a:spcBef>
                <a:spcPts val="0"/>
              </a:spcBef>
              <a:spcAft>
                <a:spcPts val="0"/>
              </a:spcAft>
              <a:buNone/>
            </a:pPr>
            <a:endParaRPr sz="1600" b="1">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s" sz="1600">
                <a:latin typeface="Times New Roman"/>
                <a:ea typeface="Times New Roman"/>
                <a:cs typeface="Times New Roman"/>
                <a:sym typeface="Times New Roman"/>
              </a:rPr>
              <a:t>At current level the module is taking input from predetermined data and comparing with given test data. </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s" sz="1600">
                <a:latin typeface="Times New Roman"/>
                <a:ea typeface="Times New Roman"/>
                <a:cs typeface="Times New Roman"/>
                <a:sym typeface="Times New Roman"/>
              </a:rPr>
              <a:t>Here our module is implementing the pre-loaded train images with face detection, face extraction and feature extraction while using SVM classification to establish logic, here the accuracy of model is shown with multiple face in frame the module is able to predict the right output.</a:t>
            </a:r>
            <a:endParaRPr sz="1600">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
          <p:cNvSpPr txBox="1"/>
          <p:nvPr/>
        </p:nvSpPr>
        <p:spPr>
          <a:xfrm>
            <a:off x="7433000" y="2119950"/>
            <a:ext cx="6672600" cy="77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65" name="Google Shape;365;p6"/>
          <p:cNvSpPr/>
          <p:nvPr/>
        </p:nvSpPr>
        <p:spPr>
          <a:xfrm>
            <a:off x="6039465" y="1403050"/>
            <a:ext cx="2343523" cy="2011202"/>
          </a:xfrm>
          <a:prstGeom prst="flowChartOffpageConnector">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s" sz="2300">
                <a:latin typeface="Georgia"/>
                <a:ea typeface="Georgia"/>
                <a:cs typeface="Georgia"/>
                <a:sym typeface="Georgia"/>
              </a:rPr>
              <a:t>APPROACH</a:t>
            </a:r>
            <a:endParaRPr sz="2300">
              <a:latin typeface="Georgia"/>
              <a:ea typeface="Georgia"/>
              <a:cs typeface="Georgia"/>
              <a:sym typeface="Georgia"/>
            </a:endParaRPr>
          </a:p>
          <a:p>
            <a:pPr marL="0" marR="0" lvl="0" indent="0" algn="ctr" rtl="0">
              <a:lnSpc>
                <a:spcPct val="100000"/>
              </a:lnSpc>
              <a:spcBef>
                <a:spcPts val="0"/>
              </a:spcBef>
              <a:spcAft>
                <a:spcPts val="0"/>
              </a:spcAft>
              <a:buClr>
                <a:srgbClr val="000000"/>
              </a:buClr>
              <a:buSzPts val="2300"/>
              <a:buFont typeface="Arial"/>
              <a:buNone/>
            </a:pPr>
            <a:endParaRPr sz="3200" b="1" i="0" u="none" strike="noStrike" cap="none">
              <a:solidFill>
                <a:srgbClr val="000000"/>
              </a:solidFill>
              <a:latin typeface="Raleway"/>
              <a:ea typeface="Raleway"/>
              <a:cs typeface="Raleway"/>
              <a:sym typeface="Raleway"/>
            </a:endParaRPr>
          </a:p>
        </p:txBody>
      </p:sp>
      <p:pic>
        <p:nvPicPr>
          <p:cNvPr id="366" name="Google Shape;366;p6"/>
          <p:cNvPicPr preferRelativeResize="0"/>
          <p:nvPr/>
        </p:nvPicPr>
        <p:blipFill rotWithShape="1">
          <a:blip r:embed="rId3">
            <a:alphaModFix/>
          </a:blip>
          <a:srcRect/>
          <a:stretch/>
        </p:blipFill>
        <p:spPr>
          <a:xfrm>
            <a:off x="1062000" y="0"/>
            <a:ext cx="401133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
          <p:cNvSpPr txBox="1">
            <a:spLocks noGrp="1"/>
          </p:cNvSpPr>
          <p:nvPr>
            <p:ph type="ctrTitle"/>
          </p:nvPr>
        </p:nvSpPr>
        <p:spPr>
          <a:xfrm flipH="1">
            <a:off x="763400" y="183100"/>
            <a:ext cx="8095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s">
                <a:solidFill>
                  <a:srgbClr val="000000"/>
                </a:solidFill>
                <a:latin typeface="Times New Roman"/>
                <a:ea typeface="Times New Roman"/>
                <a:cs typeface="Times New Roman"/>
                <a:sym typeface="Times New Roman"/>
              </a:rPr>
              <a:t>Face Detection:               Face Recognition: </a:t>
            </a:r>
            <a:endParaRPr>
              <a:solidFill>
                <a:srgbClr val="000000"/>
              </a:solidFill>
              <a:latin typeface="Times New Roman"/>
              <a:ea typeface="Times New Roman"/>
              <a:cs typeface="Times New Roman"/>
              <a:sym typeface="Times New Roman"/>
            </a:endParaRPr>
          </a:p>
        </p:txBody>
      </p:sp>
      <p:sp>
        <p:nvSpPr>
          <p:cNvPr id="372" name="Google Shape;372;p5"/>
          <p:cNvSpPr txBox="1"/>
          <p:nvPr/>
        </p:nvSpPr>
        <p:spPr>
          <a:xfrm>
            <a:off x="337175" y="-292250"/>
            <a:ext cx="61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rvo"/>
              <a:ea typeface="Arvo"/>
              <a:cs typeface="Arvo"/>
              <a:sym typeface="Arvo"/>
            </a:endParaRPr>
          </a:p>
        </p:txBody>
      </p:sp>
      <p:sp>
        <p:nvSpPr>
          <p:cNvPr id="373" name="Google Shape;373;p5"/>
          <p:cNvSpPr txBox="1"/>
          <p:nvPr/>
        </p:nvSpPr>
        <p:spPr>
          <a:xfrm>
            <a:off x="5055675" y="1212525"/>
            <a:ext cx="26670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Times New Roman"/>
                <a:ea typeface="Times New Roman"/>
                <a:cs typeface="Times New Roman"/>
                <a:sym typeface="Times New Roman"/>
              </a:rPr>
              <a:t>There are various algorithms used for facial recognition. Some of them are as follows: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s">
                <a:latin typeface="Times New Roman"/>
                <a:ea typeface="Times New Roman"/>
                <a:cs typeface="Times New Roman"/>
                <a:sym typeface="Times New Roman"/>
              </a:rPr>
              <a:t>1. Eigenfaces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s">
                <a:latin typeface="Times New Roman"/>
                <a:ea typeface="Times New Roman"/>
                <a:cs typeface="Times New Roman"/>
                <a:sym typeface="Times New Roman"/>
              </a:rPr>
              <a:t>2. Fisher faces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s">
                <a:latin typeface="Times New Roman"/>
                <a:ea typeface="Times New Roman"/>
                <a:cs typeface="Times New Roman"/>
                <a:sym typeface="Times New Roman"/>
              </a:rPr>
              <a:t>3. Local binary patterns histograms</a:t>
            </a:r>
            <a:endParaRPr>
              <a:latin typeface="Times New Roman"/>
              <a:ea typeface="Times New Roman"/>
              <a:cs typeface="Times New Roman"/>
              <a:sym typeface="Times New Roman"/>
            </a:endParaRPr>
          </a:p>
        </p:txBody>
      </p:sp>
      <p:sp>
        <p:nvSpPr>
          <p:cNvPr id="374" name="Google Shape;374;p5"/>
          <p:cNvSpPr txBox="1"/>
          <p:nvPr/>
        </p:nvSpPr>
        <p:spPr>
          <a:xfrm>
            <a:off x="908675" y="1139875"/>
            <a:ext cx="3018600" cy="2139017"/>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292929"/>
              </a:buClr>
              <a:buSzPts val="1400"/>
              <a:buFont typeface="Times New Roman"/>
              <a:buChar char="●"/>
            </a:pPr>
            <a:r>
              <a:rPr lang="es" sz="1500" dirty="0">
                <a:solidFill>
                  <a:srgbClr val="292929"/>
                </a:solidFill>
                <a:latin typeface="Times New Roman"/>
                <a:ea typeface="Times New Roman"/>
                <a:cs typeface="Times New Roman"/>
                <a:sym typeface="Times New Roman"/>
              </a:rPr>
              <a:t> </a:t>
            </a:r>
            <a:r>
              <a:rPr lang="es" dirty="0">
                <a:solidFill>
                  <a:srgbClr val="292929"/>
                </a:solidFill>
                <a:latin typeface="Times New Roman"/>
                <a:ea typeface="Times New Roman"/>
                <a:cs typeface="Times New Roman"/>
                <a:sym typeface="Times New Roman"/>
              </a:rPr>
              <a:t>Paul Viola and Michael  Jones</a:t>
            </a:r>
            <a:endParaRPr dirty="0">
              <a:solidFill>
                <a:srgbClr val="292929"/>
              </a:solidFill>
              <a:latin typeface="Times New Roman"/>
              <a:ea typeface="Times New Roman"/>
              <a:cs typeface="Times New Roman"/>
              <a:sym typeface="Times New Roman"/>
            </a:endParaRPr>
          </a:p>
          <a:p>
            <a:pPr marL="457200" lvl="0" indent="0" algn="l" rtl="0">
              <a:spcBef>
                <a:spcPts val="0"/>
              </a:spcBef>
              <a:spcAft>
                <a:spcPts val="0"/>
              </a:spcAft>
              <a:buNone/>
            </a:pPr>
            <a:endParaRPr dirty="0">
              <a:solidFill>
                <a:srgbClr val="292929"/>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s" dirty="0">
                <a:solidFill>
                  <a:srgbClr val="202124"/>
                </a:solidFill>
                <a:latin typeface="Times New Roman"/>
                <a:ea typeface="Times New Roman"/>
                <a:cs typeface="Times New Roman"/>
                <a:sym typeface="Times New Roman"/>
              </a:rPr>
              <a:t>Histogram of Oriented Gradients</a:t>
            </a:r>
            <a:endParaRPr dirty="0">
              <a:solidFill>
                <a:srgbClr val="292929"/>
              </a:solidFill>
              <a:latin typeface="Times New Roman"/>
              <a:ea typeface="Times New Roman"/>
              <a:cs typeface="Times New Roman"/>
              <a:sym typeface="Times New Roman"/>
            </a:endParaRPr>
          </a:p>
          <a:p>
            <a:pPr marL="457200" lvl="0" indent="0" algn="l" rtl="0">
              <a:spcBef>
                <a:spcPts val="0"/>
              </a:spcBef>
              <a:spcAft>
                <a:spcPts val="0"/>
              </a:spcAft>
              <a:buNone/>
            </a:pPr>
            <a:endParaRPr dirty="0">
              <a:solidFill>
                <a:srgbClr val="292929"/>
              </a:solidFill>
              <a:latin typeface="Times New Roman"/>
              <a:ea typeface="Times New Roman"/>
              <a:cs typeface="Times New Roman"/>
              <a:sym typeface="Times New Roman"/>
            </a:endParaRPr>
          </a:p>
          <a:p>
            <a:pPr marL="457200" lvl="0" indent="-317500" algn="l" rtl="0">
              <a:spcBef>
                <a:spcPts val="0"/>
              </a:spcBef>
              <a:spcAft>
                <a:spcPts val="0"/>
              </a:spcAft>
              <a:buClr>
                <a:srgbClr val="292929"/>
              </a:buClr>
              <a:buSzPts val="1400"/>
              <a:buFont typeface="Times New Roman"/>
              <a:buChar char="●"/>
            </a:pPr>
            <a:r>
              <a:rPr lang="es" dirty="0">
                <a:solidFill>
                  <a:srgbClr val="292929"/>
                </a:solidFill>
                <a:latin typeface="Times New Roman"/>
                <a:ea typeface="Times New Roman"/>
                <a:cs typeface="Times New Roman"/>
                <a:sym typeface="Times New Roman"/>
              </a:rPr>
              <a:t>Canny Edge Detection</a:t>
            </a:r>
            <a:endParaRPr dirty="0">
              <a:solidFill>
                <a:srgbClr val="292929"/>
              </a:solidFill>
              <a:latin typeface="Times New Roman"/>
              <a:ea typeface="Times New Roman"/>
              <a:cs typeface="Times New Roman"/>
              <a:sym typeface="Times New Roman"/>
            </a:endParaRPr>
          </a:p>
          <a:p>
            <a:pPr marL="457200" lvl="0" indent="0" algn="l" rtl="0">
              <a:spcBef>
                <a:spcPts val="0"/>
              </a:spcBef>
              <a:spcAft>
                <a:spcPts val="0"/>
              </a:spcAft>
              <a:buNone/>
            </a:pPr>
            <a:endParaRPr dirty="0">
              <a:solidFill>
                <a:srgbClr val="292929"/>
              </a:solidFill>
              <a:latin typeface="Times New Roman"/>
              <a:ea typeface="Times New Roman"/>
              <a:cs typeface="Times New Roman"/>
              <a:sym typeface="Times New Roman"/>
            </a:endParaRPr>
          </a:p>
          <a:p>
            <a:pPr marL="457200" lvl="0" indent="-317500" algn="l" rtl="0">
              <a:spcBef>
                <a:spcPts val="0"/>
              </a:spcBef>
              <a:spcAft>
                <a:spcPts val="0"/>
              </a:spcAft>
              <a:buClr>
                <a:srgbClr val="292929"/>
              </a:buClr>
              <a:buSzPts val="1400"/>
              <a:buFont typeface="Times New Roman"/>
              <a:buChar char="●"/>
            </a:pPr>
            <a:r>
              <a:rPr lang="es" dirty="0">
                <a:solidFill>
                  <a:srgbClr val="292929"/>
                </a:solidFill>
                <a:latin typeface="Times New Roman"/>
                <a:ea typeface="Times New Roman"/>
                <a:cs typeface="Times New Roman"/>
                <a:sym typeface="Times New Roman"/>
              </a:rPr>
              <a:t>SIFT </a:t>
            </a:r>
            <a:r>
              <a:rPr lang="es" dirty="0">
                <a:solidFill>
                  <a:schemeClr val="bg1">
                    <a:lumMod val="50000"/>
                  </a:schemeClr>
                </a:solidFill>
                <a:latin typeface="Times New Roman"/>
                <a:ea typeface="Times New Roman"/>
                <a:cs typeface="Times New Roman"/>
                <a:sym typeface="Times New Roman"/>
              </a:rPr>
              <a:t>(</a:t>
            </a:r>
            <a:r>
              <a:rPr lang="en-US" b="0" i="0" dirty="0">
                <a:solidFill>
                  <a:schemeClr val="bg1">
                    <a:lumMod val="50000"/>
                  </a:schemeClr>
                </a:solidFill>
                <a:effectLst/>
                <a:latin typeface="Times New Roman" panose="02020603050405020304" pitchFamily="18" charset="0"/>
                <a:cs typeface="Times New Roman" panose="02020603050405020304" pitchFamily="18" charset="0"/>
              </a:rPr>
              <a:t>Scale Invariant Feature Transform</a:t>
            </a:r>
            <a:r>
              <a:rPr lang="en-US" b="0" i="0" dirty="0">
                <a:solidFill>
                  <a:schemeClr val="bg1">
                    <a:lumMod val="50000"/>
                  </a:schemeClr>
                </a:solidFill>
                <a:effectLst/>
                <a:latin typeface="arial" panose="020B0604020202020204" pitchFamily="34" charset="0"/>
              </a:rPr>
              <a:t>)</a:t>
            </a:r>
            <a:endParaRPr dirty="0">
              <a:solidFill>
                <a:schemeClr val="bg1">
                  <a:lumMod val="50000"/>
                </a:schemeClr>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rgbClr val="292929"/>
              </a:solidFill>
              <a:latin typeface="Arvo"/>
              <a:ea typeface="Arvo"/>
              <a:cs typeface="Arvo"/>
              <a:sym typeface="Arv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
          <p:cNvSpPr txBox="1"/>
          <p:nvPr/>
        </p:nvSpPr>
        <p:spPr>
          <a:xfrm>
            <a:off x="712875" y="1263325"/>
            <a:ext cx="6957300" cy="332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Georgia"/>
              <a:ea typeface="Georgia"/>
              <a:cs typeface="Georgia"/>
              <a:sym typeface="Georgia"/>
            </a:endParaRPr>
          </a:p>
        </p:txBody>
      </p:sp>
      <p:sp>
        <p:nvSpPr>
          <p:cNvPr id="380" name="Google Shape;380;p4"/>
          <p:cNvSpPr txBox="1"/>
          <p:nvPr/>
        </p:nvSpPr>
        <p:spPr>
          <a:xfrm>
            <a:off x="844225" y="125050"/>
            <a:ext cx="7653600" cy="68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i="0" u="none" strike="noStrike" cap="none">
                <a:solidFill>
                  <a:srgbClr val="000000"/>
                </a:solidFill>
                <a:latin typeface="Times New Roman"/>
                <a:ea typeface="Times New Roman"/>
                <a:cs typeface="Times New Roman"/>
                <a:sym typeface="Times New Roman"/>
              </a:rPr>
              <a:t>Types of Libraries and Modules Used:</a:t>
            </a:r>
            <a:endParaRPr sz="1400" i="0" u="none" strike="noStrike" cap="none">
              <a:solidFill>
                <a:srgbClr val="000000"/>
              </a:solidFill>
              <a:latin typeface="Times New Roman"/>
              <a:ea typeface="Times New Roman"/>
              <a:cs typeface="Times New Roman"/>
              <a:sym typeface="Times New Roman"/>
            </a:endParaRPr>
          </a:p>
        </p:txBody>
      </p:sp>
      <p:pic>
        <p:nvPicPr>
          <p:cNvPr id="381" name="Google Shape;381;p4"/>
          <p:cNvPicPr preferRelativeResize="0"/>
          <p:nvPr/>
        </p:nvPicPr>
        <p:blipFill>
          <a:blip r:embed="rId3">
            <a:alphaModFix/>
          </a:blip>
          <a:stretch>
            <a:fillRect/>
          </a:stretch>
        </p:blipFill>
        <p:spPr>
          <a:xfrm>
            <a:off x="72650" y="1377175"/>
            <a:ext cx="8838351" cy="2474725"/>
          </a:xfrm>
          <a:prstGeom prst="rect">
            <a:avLst/>
          </a:prstGeom>
          <a:noFill/>
          <a:ln>
            <a:noFill/>
          </a:ln>
        </p:spPr>
      </p:pic>
      <p:sp>
        <p:nvSpPr>
          <p:cNvPr id="382" name="Google Shape;382;p4"/>
          <p:cNvSpPr txBox="1"/>
          <p:nvPr/>
        </p:nvSpPr>
        <p:spPr>
          <a:xfrm>
            <a:off x="844225" y="715375"/>
            <a:ext cx="63132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3000"/>
              <a:buFont typeface="Arial"/>
              <a:buNone/>
            </a:pPr>
            <a:r>
              <a:rPr lang="es" sz="1700">
                <a:latin typeface="Times New Roman"/>
                <a:ea typeface="Times New Roman"/>
                <a:cs typeface="Times New Roman"/>
                <a:sym typeface="Times New Roman"/>
              </a:rPr>
              <a:t>Face landmark estimation</a:t>
            </a:r>
            <a:endParaRPr sz="1700">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
          <p:cNvSpPr txBox="1">
            <a:spLocks noGrp="1"/>
          </p:cNvSpPr>
          <p:nvPr>
            <p:ph type="ctrTitle"/>
          </p:nvPr>
        </p:nvSpPr>
        <p:spPr>
          <a:xfrm flipH="1">
            <a:off x="524250" y="680500"/>
            <a:ext cx="8095500" cy="577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SzPts val="3000"/>
              <a:buNone/>
            </a:pPr>
            <a:r>
              <a:rPr lang="es">
                <a:solidFill>
                  <a:srgbClr val="000000"/>
                </a:solidFill>
                <a:latin typeface="Times New Roman"/>
                <a:ea typeface="Times New Roman"/>
                <a:cs typeface="Times New Roman"/>
                <a:sym typeface="Times New Roman"/>
              </a:rPr>
              <a:t>Types of Libraries and Modules Used</a:t>
            </a:r>
            <a:endParaRPr sz="14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3000"/>
              <a:buNone/>
            </a:pPr>
            <a:endParaRPr>
              <a:solidFill>
                <a:srgbClr val="000000"/>
              </a:solidFill>
              <a:latin typeface="Georgia"/>
              <a:ea typeface="Georgia"/>
              <a:cs typeface="Georgia"/>
              <a:sym typeface="Georgia"/>
            </a:endParaRPr>
          </a:p>
        </p:txBody>
      </p:sp>
      <p:pic>
        <p:nvPicPr>
          <p:cNvPr id="388" name="Google Shape;388;p3"/>
          <p:cNvPicPr preferRelativeResize="0"/>
          <p:nvPr/>
        </p:nvPicPr>
        <p:blipFill>
          <a:blip r:embed="rId3">
            <a:alphaModFix/>
          </a:blip>
          <a:stretch>
            <a:fillRect/>
          </a:stretch>
        </p:blipFill>
        <p:spPr>
          <a:xfrm>
            <a:off x="524250" y="1026600"/>
            <a:ext cx="4939226" cy="3102950"/>
          </a:xfrm>
          <a:prstGeom prst="rect">
            <a:avLst/>
          </a:prstGeom>
          <a:noFill/>
          <a:ln>
            <a:noFill/>
          </a:ln>
        </p:spPr>
      </p:pic>
      <p:sp>
        <p:nvSpPr>
          <p:cNvPr id="389" name="Google Shape;389;p3"/>
          <p:cNvSpPr txBox="1"/>
          <p:nvPr/>
        </p:nvSpPr>
        <p:spPr>
          <a:xfrm>
            <a:off x="6315900" y="1788600"/>
            <a:ext cx="282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rvo"/>
              <a:ea typeface="Arvo"/>
              <a:cs typeface="Arvo"/>
              <a:sym typeface="Arv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g11e50a1b067_2_16"/>
          <p:cNvSpPr txBox="1">
            <a:spLocks noGrp="1"/>
          </p:cNvSpPr>
          <p:nvPr>
            <p:ph type="ctrTitle"/>
          </p:nvPr>
        </p:nvSpPr>
        <p:spPr>
          <a:xfrm flipH="1">
            <a:off x="770700" y="468450"/>
            <a:ext cx="8095500" cy="3991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latin typeface="Times New Roman"/>
                <a:ea typeface="Times New Roman"/>
                <a:cs typeface="Times New Roman"/>
                <a:sym typeface="Times New Roman"/>
              </a:rPr>
              <a:t>SVM Classifier</a:t>
            </a:r>
            <a:endParaRPr>
              <a:latin typeface="Times New Roman"/>
              <a:ea typeface="Times New Roman"/>
              <a:cs typeface="Times New Roman"/>
              <a:sym typeface="Times New Roman"/>
            </a:endParaRPr>
          </a:p>
          <a:p>
            <a:pPr marL="0" lvl="0" indent="0" algn="l" rtl="0">
              <a:spcBef>
                <a:spcPts val="0"/>
              </a:spcBef>
              <a:spcAft>
                <a:spcPts val="0"/>
              </a:spcAft>
              <a:buNone/>
            </a:pPr>
            <a:endParaRPr sz="2300">
              <a:latin typeface="Times New Roman"/>
              <a:ea typeface="Times New Roman"/>
              <a:cs typeface="Times New Roman"/>
              <a:sym typeface="Times New Roman"/>
            </a:endParaRPr>
          </a:p>
          <a:p>
            <a:pPr marL="457200" lvl="0" indent="-328612" algn="l" rtl="0">
              <a:spcBef>
                <a:spcPts val="0"/>
              </a:spcBef>
              <a:spcAft>
                <a:spcPts val="0"/>
              </a:spcAft>
              <a:buSzPct val="100000"/>
              <a:buChar char="●"/>
            </a:pPr>
            <a:r>
              <a:rPr lang="es" sz="1750">
                <a:solidFill>
                  <a:srgbClr val="000000"/>
                </a:solidFill>
                <a:latin typeface="Times New Roman"/>
                <a:ea typeface="Times New Roman"/>
                <a:cs typeface="Times New Roman"/>
                <a:sym typeface="Times New Roman"/>
              </a:rPr>
              <a:t>SVM maps training examples to points in space so as to</a:t>
            </a:r>
            <a:endParaRPr sz="175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r>
              <a:rPr lang="es" sz="1750">
                <a:solidFill>
                  <a:srgbClr val="000000"/>
                </a:solidFill>
                <a:latin typeface="Times New Roman"/>
                <a:ea typeface="Times New Roman"/>
                <a:cs typeface="Times New Roman"/>
                <a:sym typeface="Times New Roman"/>
              </a:rPr>
              <a:t>maximize the width of the gap between the two </a:t>
            </a:r>
            <a:endParaRPr sz="175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r>
              <a:rPr lang="es" sz="1750">
                <a:solidFill>
                  <a:srgbClr val="000000"/>
                </a:solidFill>
                <a:latin typeface="Times New Roman"/>
                <a:ea typeface="Times New Roman"/>
                <a:cs typeface="Times New Roman"/>
                <a:sym typeface="Times New Roman"/>
              </a:rPr>
              <a:t>categories. </a:t>
            </a:r>
            <a:endParaRPr sz="175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endParaRPr sz="175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750">
              <a:solidFill>
                <a:srgbClr val="000000"/>
              </a:solidFill>
              <a:latin typeface="Times New Roman"/>
              <a:ea typeface="Times New Roman"/>
              <a:cs typeface="Times New Roman"/>
              <a:sym typeface="Times New Roman"/>
            </a:endParaRPr>
          </a:p>
          <a:p>
            <a:pPr marL="457200" lvl="0" indent="-328612" algn="l" rtl="0">
              <a:spcBef>
                <a:spcPts val="0"/>
              </a:spcBef>
              <a:spcAft>
                <a:spcPts val="0"/>
              </a:spcAft>
              <a:buClr>
                <a:srgbClr val="000000"/>
              </a:buClr>
              <a:buSzPct val="100000"/>
              <a:buFont typeface="Times New Roman"/>
              <a:buChar char="●"/>
            </a:pPr>
            <a:r>
              <a:rPr lang="es" sz="1750">
                <a:solidFill>
                  <a:srgbClr val="000000"/>
                </a:solidFill>
                <a:latin typeface="Times New Roman"/>
                <a:ea typeface="Times New Roman"/>
                <a:cs typeface="Times New Roman"/>
                <a:sym typeface="Times New Roman"/>
              </a:rPr>
              <a:t>We demonstrate our SVM-based algorithm on both</a:t>
            </a:r>
            <a:endParaRPr sz="175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r>
              <a:rPr lang="es" sz="1750">
                <a:solidFill>
                  <a:srgbClr val="000000"/>
                </a:solidFill>
                <a:latin typeface="Times New Roman"/>
                <a:ea typeface="Times New Roman"/>
                <a:cs typeface="Times New Roman"/>
                <a:sym typeface="Times New Roman"/>
              </a:rPr>
              <a:t>verification and identification applications. In </a:t>
            </a:r>
            <a:endParaRPr sz="175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r>
              <a:rPr lang="es" sz="1750">
                <a:solidFill>
                  <a:srgbClr val="000000"/>
                </a:solidFill>
                <a:latin typeface="Times New Roman"/>
                <a:ea typeface="Times New Roman"/>
                <a:cs typeface="Times New Roman"/>
                <a:sym typeface="Times New Roman"/>
              </a:rPr>
              <a:t>identification, the algorithm is presented with an image</a:t>
            </a:r>
            <a:endParaRPr sz="175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r>
              <a:rPr lang="es" sz="1750">
                <a:solidFill>
                  <a:srgbClr val="000000"/>
                </a:solidFill>
                <a:latin typeface="Times New Roman"/>
                <a:ea typeface="Times New Roman"/>
                <a:cs typeface="Times New Roman"/>
                <a:sym typeface="Times New Roman"/>
              </a:rPr>
              <a:t>of an unknown person. The algorithm reports its best </a:t>
            </a:r>
            <a:endParaRPr sz="175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r>
              <a:rPr lang="es" sz="1750">
                <a:solidFill>
                  <a:srgbClr val="000000"/>
                </a:solidFill>
                <a:latin typeface="Times New Roman"/>
                <a:ea typeface="Times New Roman"/>
                <a:cs typeface="Times New Roman"/>
                <a:sym typeface="Times New Roman"/>
              </a:rPr>
              <a:t>estimate of the identity of an unknown person from a </a:t>
            </a:r>
            <a:endParaRPr sz="175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r>
              <a:rPr lang="es" sz="1750">
                <a:solidFill>
                  <a:srgbClr val="000000"/>
                </a:solidFill>
                <a:latin typeface="Times New Roman"/>
                <a:ea typeface="Times New Roman"/>
                <a:cs typeface="Times New Roman"/>
                <a:sym typeface="Times New Roman"/>
              </a:rPr>
              <a:t>database of known individuals.</a:t>
            </a:r>
            <a:endParaRPr>
              <a:solidFill>
                <a:srgbClr val="000000"/>
              </a:solidFill>
            </a:endParaRPr>
          </a:p>
          <a:p>
            <a:pPr marL="0" lvl="0" indent="0" algn="l" rtl="0">
              <a:spcBef>
                <a:spcPts val="0"/>
              </a:spcBef>
              <a:spcAft>
                <a:spcPts val="0"/>
              </a:spcAft>
              <a:buNone/>
            </a:pPr>
            <a:endParaRPr/>
          </a:p>
        </p:txBody>
      </p:sp>
      <p:pic>
        <p:nvPicPr>
          <p:cNvPr id="395" name="Google Shape;395;g11e50a1b067_2_16"/>
          <p:cNvPicPr preferRelativeResize="0"/>
          <p:nvPr/>
        </p:nvPicPr>
        <p:blipFill>
          <a:blip r:embed="rId3">
            <a:alphaModFix/>
          </a:blip>
          <a:stretch>
            <a:fillRect/>
          </a:stretch>
        </p:blipFill>
        <p:spPr>
          <a:xfrm>
            <a:off x="5986674" y="1244713"/>
            <a:ext cx="2787675" cy="2654075"/>
          </a:xfrm>
          <a:prstGeom prst="rect">
            <a:avLst/>
          </a:prstGeom>
          <a:noFill/>
          <a:ln>
            <a:noFill/>
          </a:ln>
        </p:spPr>
      </p:pic>
    </p:spTree>
  </p:cSld>
  <p:clrMapOvr>
    <a:masterClrMapping/>
  </p:clrMapOvr>
</p:sld>
</file>

<file path=ppt/theme/theme1.xml><?xml version="1.0" encoding="utf-8"?>
<a:theme xmlns:a="http://schemas.openxmlformats.org/drawingml/2006/main"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640</Words>
  <Application>Microsoft Office PowerPoint</Application>
  <PresentationFormat>On-screen Show (16:9)</PresentationFormat>
  <Paragraphs>117</Paragraphs>
  <Slides>15</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Georgia</vt:lpstr>
      <vt:lpstr>Barlow Condensed</vt:lpstr>
      <vt:lpstr>Arial</vt:lpstr>
      <vt:lpstr>Barlow Condensed SemiBold</vt:lpstr>
      <vt:lpstr>Fira Sans Extra Condensed Medium</vt:lpstr>
      <vt:lpstr>Roboto Slab</vt:lpstr>
      <vt:lpstr>Arial</vt:lpstr>
      <vt:lpstr>Raleway</vt:lpstr>
      <vt:lpstr>Barlow Condensed Medium</vt:lpstr>
      <vt:lpstr>Arvo</vt:lpstr>
      <vt:lpstr>Times New Roman</vt:lpstr>
      <vt:lpstr>My Creative CV by slidesgo</vt:lpstr>
      <vt:lpstr>Smart attendance System based on facial Recognition</vt:lpstr>
      <vt:lpstr>Introduction</vt:lpstr>
      <vt:lpstr>                          Problem Statement</vt:lpstr>
      <vt:lpstr>                         Existing Body Of Work   At current level the module is taking input from predetermined data and comparing with given test data.   Here our module is implementing the pre-loaded train images with face detection, face extraction and feature extraction while using SVM classification to establish logic, here the accuracy of model is shown with multiple face in frame the module is able to predict the right output.  </vt:lpstr>
      <vt:lpstr>PowerPoint Presentation</vt:lpstr>
      <vt:lpstr>Face Detection:               Face Recognition: </vt:lpstr>
      <vt:lpstr>PowerPoint Presentation</vt:lpstr>
      <vt:lpstr>Types of Libraries and Modules Used </vt:lpstr>
      <vt:lpstr>SVM Classifier  SVM maps training examples to points in space so as to maximize the width of the gap between the two  categories.    We demonstrate our SVM-based algorithm on both verification and identification applications. In  identification, the algorithm is presented with an image of an unknown person. The algorithm reports its best  estimate of the identity of an unknown person from a  database of known individuals. </vt:lpstr>
      <vt:lpstr>PowerPoint Presentation</vt:lpstr>
      <vt:lpstr>Future Work</vt:lpstr>
      <vt:lpstr>                                Contribution</vt:lpstr>
      <vt:lpstr>PowerPoint Presentation</vt:lpstr>
      <vt:lpstr>Created By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attendance System based on facial Recognition</dc:title>
  <cp:lastModifiedBy>Priya</cp:lastModifiedBy>
  <cp:revision>2</cp:revision>
  <dcterms:modified xsi:type="dcterms:W3CDTF">2022-03-25T08:09:56Z</dcterms:modified>
</cp:coreProperties>
</file>