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68" r:id="rId14"/>
    <p:sldId id="273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Excel_Capstone%20Project\Facebook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Excel_Capstone%20Project\Facebook%20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[Facebook Dashboard.xlsx]Count Of Users having birthday!PivotTable15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/>
              <a:t>What is the count of users having birthday 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'Count Of Users having birthday'!$B$3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'Count Of Users having birthday'!$A$4:$A$35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'Count Of Users having birthday'!$B$4:$B$35</c:f>
              <c:numCache>
                <c:formatCode>General</c:formatCode>
                <c:ptCount val="31"/>
                <c:pt idx="0">
                  <c:v>7877</c:v>
                </c:pt>
                <c:pt idx="1">
                  <c:v>3391</c:v>
                </c:pt>
                <c:pt idx="2">
                  <c:v>3286</c:v>
                </c:pt>
                <c:pt idx="3">
                  <c:v>3212</c:v>
                </c:pt>
                <c:pt idx="4">
                  <c:v>3539</c:v>
                </c:pt>
                <c:pt idx="5">
                  <c:v>3103</c:v>
                </c:pt>
                <c:pt idx="6">
                  <c:v>3006</c:v>
                </c:pt>
                <c:pt idx="7">
                  <c:v>3194</c:v>
                </c:pt>
                <c:pt idx="8">
                  <c:v>3001</c:v>
                </c:pt>
                <c:pt idx="9">
                  <c:v>4027</c:v>
                </c:pt>
                <c:pt idx="10">
                  <c:v>3092</c:v>
                </c:pt>
                <c:pt idx="11">
                  <c:v>3407</c:v>
                </c:pt>
                <c:pt idx="12">
                  <c:v>2876</c:v>
                </c:pt>
                <c:pt idx="13">
                  <c:v>3213</c:v>
                </c:pt>
                <c:pt idx="14">
                  <c:v>3551</c:v>
                </c:pt>
                <c:pt idx="15">
                  <c:v>2991</c:v>
                </c:pt>
                <c:pt idx="16">
                  <c:v>3261</c:v>
                </c:pt>
                <c:pt idx="17">
                  <c:v>3076</c:v>
                </c:pt>
                <c:pt idx="18">
                  <c:v>2963</c:v>
                </c:pt>
                <c:pt idx="19">
                  <c:v>3262</c:v>
                </c:pt>
                <c:pt idx="20">
                  <c:v>2811</c:v>
                </c:pt>
                <c:pt idx="21">
                  <c:v>2834</c:v>
                </c:pt>
                <c:pt idx="22">
                  <c:v>2863</c:v>
                </c:pt>
                <c:pt idx="23">
                  <c:v>2802</c:v>
                </c:pt>
                <c:pt idx="24">
                  <c:v>3213</c:v>
                </c:pt>
                <c:pt idx="25">
                  <c:v>2746</c:v>
                </c:pt>
                <c:pt idx="26">
                  <c:v>2753</c:v>
                </c:pt>
                <c:pt idx="27">
                  <c:v>2944</c:v>
                </c:pt>
                <c:pt idx="28">
                  <c:v>2502</c:v>
                </c:pt>
                <c:pt idx="29">
                  <c:v>2526</c:v>
                </c:pt>
                <c:pt idx="30">
                  <c:v>1506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E0-4C85-92F1-30263CF4C77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8379520"/>
        <c:axId val="768380176"/>
      </c:barChart>
      <c:catAx>
        <c:axId val="768379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 Of Birthday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380176"/>
        <c:crosses val="autoZero"/>
        <c:auto val="1"/>
        <c:lblAlgn val="ctr"/>
        <c:lblOffset val="100"/>
        <c:noMultiLvlLbl val="0"/>
      </c:catAx>
      <c:valAx>
        <c:axId val="76838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0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37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 lang="en-US"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1"/>
              <a:t>Which category of gender has more friends 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Total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A4-4B77-809D-4FE5D096EBF9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A4-4B77-809D-4FE5D096EB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{"female","male"}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{9740258,9666787}</c:f>
              <c:numCache>
                <c:formatCode>General</c:formatCode>
                <c:ptCount val="2"/>
                <c:pt idx="0">
                  <c:v>9740258</c:v>
                </c:pt>
                <c:pt idx="1">
                  <c:v>9666787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A4-4B77-809D-4FE5D096EBF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68408056"/>
        <c:axId val="768411664"/>
      </c:barChart>
      <c:catAx>
        <c:axId val="768408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0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411664"/>
        <c:crosses val="autoZero"/>
        <c:auto val="1"/>
        <c:lblAlgn val="ctr"/>
        <c:lblOffset val="100"/>
        <c:noMultiLvlLbl val="0"/>
      </c:catAx>
      <c:valAx>
        <c:axId val="768411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  <a:r>
                  <a:rPr lang="en-US" baseline="0"/>
                  <a:t> of friends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408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5">
        <a:lumMod val="60000"/>
        <a:lumOff val="40000"/>
      </a:schemeClr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 lang="en-US"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 panose="020B0604020202020204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20" name="Google Shape;20;p15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88" name="Google Shape;88;p2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95" name="Google Shape;95;p25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27" name="Google Shape;27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37" name="Google Shape;37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44" name="Google Shape;44;p18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52" name="Google Shape;52;p1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58" name="Google Shape;58;p2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70" name="Google Shape;70;p22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3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3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3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81" name="Google Shape;81;p23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4"/>
          <p:cNvPicPr preferRelativeResize="0"/>
          <p:nvPr/>
        </p:nvPicPr>
        <p:blipFill rotWithShape="1">
          <a:blip r:embed="rId13"/>
          <a:srcRect t="1538" b="-1538"/>
          <a:stretch>
            <a:fillRect/>
          </a:stretch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13" name="Google Shape;13;p14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1562471" y="802298"/>
            <a:ext cx="9492382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/>
              <a:t>	ANALYSIS ON FACEBOOK DATA</a:t>
            </a:r>
            <a:endParaRPr sz="2400"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SUBMITTED BY:- DHRUVA PRAJAPATI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7.</a:t>
            </a:r>
            <a:r>
              <a:rPr lang="en-US" sz="2665">
                <a:sym typeface="+mn-ea"/>
              </a:rPr>
              <a:t>HOW MANY LIKES RECEIVED THROUGH MOBILE AND WEBSITE GENDER-WISE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of the users recevied </a:t>
            </a:r>
            <a:r>
              <a:rPr lang="en-US" b="1"/>
              <a:t>likes through mobile</a:t>
            </a:r>
            <a:r>
              <a:rPr lang="en-US"/>
              <a:t> </a:t>
            </a:r>
          </a:p>
          <a:p>
            <a:r>
              <a:rPr lang="en-US"/>
              <a:t>Therefore, many user </a:t>
            </a:r>
            <a:r>
              <a:rPr lang="en-US" b="1"/>
              <a:t>prefer mobile</a:t>
            </a:r>
            <a:r>
              <a:rPr lang="en-US"/>
              <a:t> to use </a:t>
            </a:r>
            <a:r>
              <a:rPr lang="en-US" b="1"/>
              <a:t>facebook</a:t>
            </a:r>
            <a:r>
              <a:rPr lang="en-US"/>
              <a:t> instead of </a:t>
            </a:r>
            <a:r>
              <a:rPr lang="en-US" b="1"/>
              <a:t>handling</a:t>
            </a:r>
            <a:r>
              <a:rPr lang="en-US"/>
              <a:t> it through </a:t>
            </a:r>
            <a:r>
              <a:rPr lang="en-US" b="1"/>
              <a:t>website</a:t>
            </a:r>
          </a:p>
        </p:txBody>
      </p:sp>
      <p:pic>
        <p:nvPicPr>
          <p:cNvPr id="4" name="Picture 3" descr="new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10" y="3285490"/>
            <a:ext cx="7159625" cy="33483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700"/>
              <a:t>8.</a:t>
            </a:r>
            <a:r>
              <a:rPr lang="en-US" sz="2700">
                <a:sym typeface="+mn-ea"/>
              </a:rPr>
              <a:t>ANALYSIS ON USE OF FACEBOOK OVER YEAR</a:t>
            </a:r>
            <a:br>
              <a:rPr lang="en-US" sz="2700"/>
            </a:br>
            <a:br>
              <a:rPr lang="en-US"/>
            </a:br>
            <a:endParaRPr lang="en-US"/>
          </a:p>
        </p:txBody>
      </p:sp>
      <p:sp>
        <p:nvSpPr>
          <p:cNvPr id="171" name="Google Shape;171;p1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86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From the below-given</a:t>
            </a:r>
            <a:r>
              <a:rPr lang="en-US" b="1"/>
              <a:t> trendline in graph</a:t>
            </a:r>
            <a:r>
              <a:rPr lang="en-US"/>
              <a:t> we observe that the </a:t>
            </a:r>
            <a:r>
              <a:rPr lang="en-US" b="1"/>
              <a:t>popularity</a:t>
            </a:r>
            <a:r>
              <a:rPr lang="en-US"/>
              <a:t> and the </a:t>
            </a:r>
            <a:r>
              <a:rPr lang="en-US" b="1"/>
              <a:t>usage of facebook is increasing </a:t>
            </a:r>
            <a:r>
              <a:rPr lang="en-US">
                <a:sym typeface="+mn-ea"/>
              </a:rPr>
              <a:t>over a year</a:t>
            </a:r>
            <a:endParaRPr lang="en-US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lang="en-US"/>
          </a:p>
        </p:txBody>
      </p:sp>
      <p:pic>
        <p:nvPicPr>
          <p:cNvPr id="2" name="Picture 1" descr="new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50" y="2925445"/>
            <a:ext cx="7944485" cy="36709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US"/>
              <a:t>9. </a:t>
            </a:r>
            <a:r>
              <a:rPr lang="en-US" sz="2665">
                <a:sym typeface="+mn-ea"/>
              </a:rPr>
              <a:t>WHAT IS THE COUNT MOBILE AND WEBSITE USER BY AGE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958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</a:t>
            </a:r>
            <a:r>
              <a:rPr lang="en-US" b="1"/>
              <a:t> use of Facebook</a:t>
            </a:r>
            <a:r>
              <a:rPr lang="en-US"/>
              <a:t> through </a:t>
            </a:r>
            <a:r>
              <a:rPr lang="en-US" b="1"/>
              <a:t>mobile is prevalent</a:t>
            </a:r>
            <a:r>
              <a:rPr lang="en-US"/>
              <a:t> in the </a:t>
            </a:r>
            <a:r>
              <a:rPr lang="en-US" b="1"/>
              <a:t>younger age</a:t>
            </a:r>
            <a:r>
              <a:rPr lang="en-US"/>
              <a:t> as compared to other age-group 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User at the </a:t>
            </a:r>
            <a:r>
              <a:rPr lang="en-US" b="1"/>
              <a:t>age of 103-113</a:t>
            </a:r>
            <a:r>
              <a:rPr lang="en-US"/>
              <a:t> are basically the </a:t>
            </a:r>
            <a:r>
              <a:rPr lang="en-US" b="1"/>
              <a:t>outliers</a:t>
            </a:r>
            <a:r>
              <a:rPr lang="en-US"/>
              <a:t> as they </a:t>
            </a:r>
            <a:r>
              <a:rPr lang="en-US" b="1"/>
              <a:t>stood out</a:t>
            </a:r>
            <a:r>
              <a:rPr lang="en-US"/>
              <a:t> against the different</a:t>
            </a:r>
            <a:r>
              <a:rPr lang="en-US" b="1"/>
              <a:t> age-group</a:t>
            </a:r>
            <a:endParaRPr lang="en-US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lang="en-US"/>
          </a:p>
        </p:txBody>
      </p:sp>
      <p:pic>
        <p:nvPicPr>
          <p:cNvPr id="2" name="Picture 1" descr="new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0" y="3573145"/>
            <a:ext cx="7679690" cy="31330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US" sz="2800"/>
              <a:t>10. </a:t>
            </a:r>
            <a:r>
              <a:rPr lang="en-US" sz="2665">
                <a:sym typeface="+mn-ea"/>
              </a:rPr>
              <a:t>TOP TEN USERS WITH MAXIMUM FRIEDNS COUNT</a:t>
            </a:r>
            <a:br>
              <a:rPr lang="en-US" sz="2665"/>
            </a:br>
            <a:br>
              <a:rPr lang="en-US" sz="2800"/>
            </a:br>
            <a:endParaRPr sz="2800"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411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Below given graph </a:t>
            </a:r>
            <a:r>
              <a:rPr lang="en-US" b="1"/>
              <a:t>list the top ten users</a:t>
            </a:r>
            <a:r>
              <a:rPr lang="en-US"/>
              <a:t> having maximum friends count 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User id </a:t>
            </a:r>
            <a:r>
              <a:rPr lang="en-US" b="1"/>
              <a:t>2090699</a:t>
            </a:r>
            <a:r>
              <a:rPr lang="en-US"/>
              <a:t> and </a:t>
            </a:r>
            <a:r>
              <a:rPr lang="en-US" b="1"/>
              <a:t>1660276 </a:t>
            </a:r>
            <a:r>
              <a:rPr lang="en-US"/>
              <a:t>are </a:t>
            </a:r>
            <a:r>
              <a:rPr lang="en-US" b="1"/>
              <a:t>nearly equal</a:t>
            </a:r>
            <a:r>
              <a:rPr lang="en-US"/>
              <a:t> in total friends count</a:t>
            </a:r>
          </a:p>
        </p:txBody>
      </p:sp>
      <p:pic>
        <p:nvPicPr>
          <p:cNvPr id="2" name="Picture 1" descr="new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2925445"/>
            <a:ext cx="7788275" cy="35471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610" y="1155065"/>
            <a:ext cx="9603105" cy="698500"/>
          </a:xfrm>
        </p:spPr>
        <p:txBody>
          <a:bodyPr/>
          <a:lstStyle/>
          <a:p>
            <a:pPr algn="ctr"/>
            <a:r>
              <a:rPr lang="en-US" b="1"/>
              <a:t>Summary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610" y="2015490"/>
            <a:ext cx="10032365" cy="3864610"/>
          </a:xfrm>
        </p:spPr>
        <p:txBody>
          <a:bodyPr>
            <a:normAutofit fontScale="95000"/>
          </a:bodyPr>
          <a:lstStyle/>
          <a:p>
            <a:r>
              <a:rPr lang="en-US" dirty="0"/>
              <a:t>Thus we have analyzed that there are many fake users having age-group of 100-113 because they use the default settings provided by </a:t>
            </a:r>
            <a:r>
              <a:rPr lang="en-US" dirty="0" err="1"/>
              <a:t>facebook</a:t>
            </a:r>
            <a:r>
              <a:rPr lang="en-US" dirty="0"/>
              <a:t> while creating an </a:t>
            </a:r>
            <a:r>
              <a:rPr lang="en-US" dirty="0" err="1"/>
              <a:t>account,there</a:t>
            </a:r>
            <a:r>
              <a:rPr lang="en-US" dirty="0"/>
              <a:t> were operating </a:t>
            </a:r>
            <a:r>
              <a:rPr lang="en-US" dirty="0" err="1"/>
              <a:t>facebook</a:t>
            </a:r>
            <a:r>
              <a:rPr lang="en-US" dirty="0"/>
              <a:t> account through mobile as compared to website, more than 1900 of users were having 0 </a:t>
            </a:r>
            <a:r>
              <a:rPr lang="en-US" dirty="0" err="1"/>
              <a:t>friends,though</a:t>
            </a:r>
            <a:r>
              <a:rPr lang="en-US" dirty="0"/>
              <a:t> the male users were more in count, female users were receiving more likes compared to male user</a:t>
            </a:r>
          </a:p>
          <a:p>
            <a:r>
              <a:rPr lang="en-US" dirty="0"/>
              <a:t>Handled the null value of gender and tenure variable </a:t>
            </a:r>
          </a:p>
          <a:p>
            <a:r>
              <a:rPr lang="en-US" dirty="0"/>
              <a:t>For gender variable, we handled by dropping the records having null value</a:t>
            </a:r>
          </a:p>
          <a:p>
            <a:r>
              <a:rPr lang="en-US" dirty="0"/>
              <a:t>For tenure variable, we replaced the null value by calculating the median of tenure variable.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US"/>
              <a:t>WHAT I HAVE  DONE IN PROJECT</a:t>
            </a:r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ANALYSIS ON FACEBOOK DATASET ON BELOW OBJECTIVES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US"/>
              <a:t>OBJECTIVES:-</a:t>
            </a:r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40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AutoNum type="arabicPeriod"/>
            </a:pPr>
            <a:r>
              <a:rPr lang="en-US" sz="1400"/>
              <a:t>WHAT IS THE COUNT OF USERS HAVING BIRTHDAY</a:t>
            </a:r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AutoNum type="arabicPeriod"/>
            </a:pPr>
            <a:r>
              <a:rPr lang="en-US" sz="1400"/>
              <a:t>ANALYSIS ON WHICH CATEGORY OF GENDER HAS MORE FRIENDS</a:t>
            </a:r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AutoNum type="arabicPeriod"/>
            </a:pPr>
            <a:r>
              <a:rPr lang="en-US" sz="1400"/>
              <a:t>WHAT IS THE DISTRIBUTION OF TENURE ACROSS DIFFERENT CATEGORIES OF GENDER</a:t>
            </a:r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AutoNum type="arabicPeriod"/>
            </a:pPr>
            <a:r>
              <a:rPr lang="en-US" sz="1400"/>
              <a:t>WHAT IS THE MAXIMUM AGE-GROUP OF FACEBOOK USERS</a:t>
            </a:r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AutoNum type="arabicPeriod"/>
            </a:pPr>
            <a:r>
              <a:rPr lang="en-US" sz="1400"/>
              <a:t>HOW MANY USERS HAVE NO FRIENDS </a:t>
            </a:r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AutoNum type="arabicPeriod"/>
            </a:pPr>
            <a:r>
              <a:rPr lang="en-US" sz="1400"/>
              <a:t>WHICH CATEGORY OF GENDER RECEIVED MAXIMUM LIKES</a:t>
            </a:r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AutoNum type="arabicPeriod"/>
            </a:pPr>
            <a:r>
              <a:rPr lang="en-US" sz="1400"/>
              <a:t>HOW MANY LIKES RECEIVED THROUGH MOBILE AND WEBSITE GENDER-WISE</a:t>
            </a:r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AutoNum type="arabicPeriod"/>
            </a:pPr>
            <a:r>
              <a:rPr lang="en-US" sz="1400"/>
              <a:t>ANALYSIS ON USE OF FACEBOOK OVER YEAR</a:t>
            </a:r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AutoNum type="arabicPeriod"/>
            </a:pPr>
            <a:r>
              <a:rPr lang="en-US" sz="1400"/>
              <a:t>WHAT IS THE COUNT MOBILE AND WEBSITE USER BY AGE</a:t>
            </a:r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AutoNum type="arabicPeriod"/>
            </a:pPr>
            <a:r>
              <a:rPr lang="en-US" sz="1400"/>
              <a:t>TOP TEN USERS WITH MAXIMUM FRIEDNS COUNT</a:t>
            </a:r>
          </a:p>
          <a:p>
            <a:pPr marL="457200" lvl="0" indent="-368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None/>
            </a:pPr>
            <a:endParaRPr sz="1400"/>
          </a:p>
          <a:p>
            <a:pPr marL="457200" lvl="0" indent="-368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/>
              <a:buNone/>
            </a:pP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None/>
            </a:pPr>
            <a:r>
              <a:rPr lang="en-US" sz="2700"/>
              <a:t>1. </a:t>
            </a:r>
            <a:r>
              <a:rPr lang="en-US" sz="2700">
                <a:sym typeface="+mn-ea"/>
              </a:rPr>
              <a:t>WHAT IS THE COUNT OF USERS HAVING BIRTHDAY</a:t>
            </a:r>
            <a:br>
              <a:rPr lang="en-US" sz="2700"/>
            </a:br>
            <a:br>
              <a:rPr lang="en-US"/>
            </a:br>
            <a:endParaRPr lang="en-US"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958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Most of the users are </a:t>
            </a:r>
            <a:r>
              <a:rPr lang="en-US" b="1"/>
              <a:t>having birthday</a:t>
            </a:r>
            <a:r>
              <a:rPr lang="en-US"/>
              <a:t> as </a:t>
            </a:r>
            <a:r>
              <a:rPr lang="en-US" b="1"/>
              <a:t>1st </a:t>
            </a:r>
            <a:r>
              <a:rPr lang="en-US"/>
              <a:t>which is </a:t>
            </a:r>
            <a:r>
              <a:rPr lang="en-US" b="1"/>
              <a:t>uneven</a:t>
            </a:r>
            <a:endParaRPr lang="en-US"/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This may be because of </a:t>
            </a:r>
            <a:r>
              <a:rPr lang="en-US" b="1"/>
              <a:t>default setting</a:t>
            </a:r>
            <a:r>
              <a:rPr lang="en-US"/>
              <a:t> provided by </a:t>
            </a:r>
            <a:r>
              <a:rPr lang="en-US" b="1"/>
              <a:t>facebook</a:t>
            </a:r>
            <a:endParaRPr lang="en-US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1451610" y="2855595"/>
          <a:ext cx="9602470" cy="3850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1451610" y="1017905"/>
            <a:ext cx="9603105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000"/>
              <a:t>2. </a:t>
            </a:r>
            <a:r>
              <a:rPr lang="en-US" sz="2000">
                <a:sym typeface="+mn-ea"/>
              </a:rPr>
              <a:t>ANALYSIS ON WHICH CATEGORY OF GENDER HAS MORE FRIENDS</a:t>
            </a:r>
            <a:br>
              <a:rPr lang="en-US" sz="2000"/>
            </a:br>
            <a:br>
              <a:rPr lang="en-US"/>
            </a:br>
            <a:endParaRPr lang="en-US"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1"/>
              <a:t>Female users</a:t>
            </a:r>
            <a:r>
              <a:rPr lang="en-US"/>
              <a:t> are having </a:t>
            </a:r>
            <a:r>
              <a:rPr lang="en-US" b="1"/>
              <a:t>more friends</a:t>
            </a:r>
            <a:r>
              <a:rPr lang="en-US"/>
              <a:t> as compared to male users 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Surprising, the </a:t>
            </a:r>
            <a:r>
              <a:rPr lang="en-US" b="1"/>
              <a:t>count of male users</a:t>
            </a:r>
            <a:r>
              <a:rPr lang="en-US"/>
              <a:t> are </a:t>
            </a:r>
            <a:r>
              <a:rPr lang="en-US" b="1"/>
              <a:t>more</a:t>
            </a:r>
            <a:r>
              <a:rPr lang="en-US"/>
              <a:t> compared to female users</a:t>
            </a:r>
          </a:p>
        </p:txBody>
      </p:sp>
      <p:graphicFrame>
        <p:nvGraphicFramePr>
          <p:cNvPr id="3" name="Chart 2"/>
          <p:cNvGraphicFramePr/>
          <p:nvPr/>
        </p:nvGraphicFramePr>
        <p:xfrm>
          <a:off x="1451610" y="2925445"/>
          <a:ext cx="7574280" cy="364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915670" y="804545"/>
            <a:ext cx="9869805" cy="104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/>
              <a:t>3.</a:t>
            </a:r>
            <a:r>
              <a:rPr lang="en-US" sz="2665">
                <a:sym typeface="+mn-ea"/>
              </a:rPr>
              <a:t>WHAT IS THE DISTRIBUTION OF TENURE ACROSS DIFFERENT CATEGORIES OF GENDER</a:t>
            </a:r>
            <a:br>
              <a:rPr lang="en-US" sz="2400"/>
            </a:br>
            <a:br>
              <a:rPr lang="en-US" sz="1800"/>
            </a:br>
            <a:endParaRPr sz="1800"/>
          </a:p>
        </p:txBody>
      </p:sp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xfrm>
            <a:off x="915035" y="2015490"/>
            <a:ext cx="9996805" cy="403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average usage of facebook is done </a:t>
            </a:r>
            <a:r>
              <a:rPr lang="en-US" b="1"/>
              <a:t>maximum by female users</a:t>
            </a:r>
            <a:r>
              <a:rPr lang="en-US"/>
              <a:t> as compared to </a:t>
            </a:r>
            <a:r>
              <a:rPr lang="en-US" b="1"/>
              <a:t>male users</a:t>
            </a:r>
          </a:p>
        </p:txBody>
      </p:sp>
      <p:pic>
        <p:nvPicPr>
          <p:cNvPr id="3" name="Picture 2" descr="new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705" y="2796540"/>
            <a:ext cx="8103235" cy="3925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/>
              <a:t>4. </a:t>
            </a:r>
            <a:r>
              <a:rPr lang="en-US" sz="2400">
                <a:sym typeface="+mn-ea"/>
              </a:rPr>
              <a:t>WHAT IS THE MAXIMUM AGE-GROUP OF FACEBOOK USERS</a:t>
            </a:r>
            <a:br>
              <a:rPr lang="en-US" sz="2400"/>
            </a:br>
            <a:br>
              <a:rPr lang="en-US" sz="2400"/>
            </a:br>
            <a:endParaRPr sz="2400"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1198485" y="2015732"/>
            <a:ext cx="9856369" cy="377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can infer, that </a:t>
            </a:r>
            <a:r>
              <a:rPr lang="en-US" b="1"/>
              <a:t>age-group 13-22</a:t>
            </a:r>
            <a:r>
              <a:rPr lang="en-US"/>
              <a:t> are having </a:t>
            </a:r>
            <a:r>
              <a:rPr lang="en-US" b="1"/>
              <a:t>maximum of facebook users</a:t>
            </a:r>
            <a:r>
              <a:rPr lang="en-US"/>
              <a:t> 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Surprisingly, there are facebook user of </a:t>
            </a:r>
            <a:r>
              <a:rPr lang="en-US" b="1"/>
              <a:t>age-group 103-113</a:t>
            </a:r>
            <a:r>
              <a:rPr lang="en-US"/>
              <a:t> which are certainly the </a:t>
            </a:r>
            <a:r>
              <a:rPr lang="en-US" b="1"/>
              <a:t>fake users</a:t>
            </a:r>
            <a:r>
              <a:rPr lang="en-US"/>
              <a:t> </a:t>
            </a:r>
          </a:p>
        </p:txBody>
      </p:sp>
      <p:pic>
        <p:nvPicPr>
          <p:cNvPr id="2" name="Picture 1" descr="new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05" y="3285490"/>
            <a:ext cx="7753350" cy="3228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1451610" y="1004570"/>
            <a:ext cx="9603105" cy="84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700"/>
              <a:t>5.</a:t>
            </a:r>
            <a:r>
              <a:rPr lang="en-US" sz="2660">
                <a:sym typeface="+mn-ea"/>
              </a:rPr>
              <a:t>HOW MANY USERS HAVE NO FRIENDS </a:t>
            </a:r>
            <a:br>
              <a:rPr lang="en-US" sz="2660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can analyze that more than </a:t>
            </a:r>
            <a:r>
              <a:rPr lang="en-US" b="1"/>
              <a:t>1900 users have 0 friends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Only</a:t>
            </a:r>
            <a:r>
              <a:rPr lang="en-US" b="1"/>
              <a:t> few users</a:t>
            </a:r>
            <a:r>
              <a:rPr lang="en-US"/>
              <a:t> have </a:t>
            </a:r>
            <a:r>
              <a:rPr lang="en-US" b="1"/>
              <a:t>friends</a:t>
            </a:r>
            <a:r>
              <a:rPr lang="en-US"/>
              <a:t> more than </a:t>
            </a:r>
            <a:r>
              <a:rPr lang="en-US" b="1"/>
              <a:t>450</a:t>
            </a:r>
            <a:r>
              <a:rPr lang="en-US"/>
              <a:t> </a:t>
            </a: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lang="en-US"/>
          </a:p>
        </p:txBody>
      </p:sp>
      <p:pic>
        <p:nvPicPr>
          <p:cNvPr id="2" name="Picture 1" descr="new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940" y="2853055"/>
            <a:ext cx="6172200" cy="3954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/>
              <a:t>6. </a:t>
            </a:r>
            <a:r>
              <a:rPr lang="en-US" sz="2400">
                <a:sym typeface="+mn-ea"/>
              </a:rPr>
              <a:t>WHICH CATEGORY OF GENDER RECEIVED MAXIMUM LIKES</a:t>
            </a:r>
            <a:br>
              <a:rPr lang="en-US" sz="2400"/>
            </a:br>
            <a:br>
              <a:rPr lang="en-US"/>
            </a:br>
            <a:endParaRPr lang="en-US"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73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Surprisingly, though the </a:t>
            </a:r>
            <a:r>
              <a:rPr lang="en-US" b="1"/>
              <a:t>male users</a:t>
            </a:r>
            <a:r>
              <a:rPr lang="en-US"/>
              <a:t> are</a:t>
            </a:r>
            <a:r>
              <a:rPr lang="en-US" b="1"/>
              <a:t> more</a:t>
            </a:r>
            <a:r>
              <a:rPr lang="en-US"/>
              <a:t> compared to </a:t>
            </a:r>
            <a:r>
              <a:rPr lang="en-US" b="1"/>
              <a:t>females users</a:t>
            </a:r>
            <a:r>
              <a:rPr lang="en-US"/>
              <a:t> 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1"/>
              <a:t>Female users</a:t>
            </a:r>
            <a:r>
              <a:rPr lang="en-US"/>
              <a:t> received the </a:t>
            </a:r>
            <a:r>
              <a:rPr lang="en-US" b="1"/>
              <a:t>maximum percent of likes</a:t>
            </a:r>
            <a:r>
              <a:rPr lang="en-US"/>
              <a:t> compared to </a:t>
            </a:r>
            <a:r>
              <a:rPr lang="en-US" b="1"/>
              <a:t>male users</a:t>
            </a:r>
          </a:p>
        </p:txBody>
      </p:sp>
      <p:pic>
        <p:nvPicPr>
          <p:cNvPr id="2" name="Picture 1" descr="new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210" y="3141345"/>
            <a:ext cx="5783580" cy="35344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601</Words>
  <Application>Microsoft Office PowerPoint</Application>
  <PresentationFormat>Widescreen</PresentationFormat>
  <Paragraphs>54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Gallery</vt:lpstr>
      <vt:lpstr> ANALYSIS ON FACEBOOK DATA</vt:lpstr>
      <vt:lpstr>WHAT I HAVE  DONE IN PROJECT</vt:lpstr>
      <vt:lpstr>OBJECTIVES:-</vt:lpstr>
      <vt:lpstr>1. WHAT IS THE COUNT OF USERS HAVING BIRTHDAY  </vt:lpstr>
      <vt:lpstr>2. ANALYSIS ON WHICH CATEGORY OF GENDER HAS MORE FRIENDS  </vt:lpstr>
      <vt:lpstr>3.WHAT IS THE DISTRIBUTION OF TENURE ACROSS DIFFERENT CATEGORIES OF GENDER  </vt:lpstr>
      <vt:lpstr>4. WHAT IS THE MAXIMUM AGE-GROUP OF FACEBOOK USERS  </vt:lpstr>
      <vt:lpstr>5.HOW MANY USERS HAVE NO FRIENDS    </vt:lpstr>
      <vt:lpstr>6. WHICH CATEGORY OF GENDER RECEIVED MAXIMUM LIKES  </vt:lpstr>
      <vt:lpstr>7.HOW MANY LIKES RECEIVED THROUGH MOBILE AND WEBSITE GENDER-WISE </vt:lpstr>
      <vt:lpstr>8.ANALYSIS ON USE OF FACEBOOK OVER YEAR  </vt:lpstr>
      <vt:lpstr>9. WHAT IS THE COUNT MOBILE AND WEBSITE USER BY AGE  </vt:lpstr>
      <vt:lpstr>10. TOP TEN USERS WITH MAXIMUM FRIEDNS COUNT  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FACEBOOK DATA</dc:title>
  <dc:creator>Abhishek</dc:creator>
  <cp:lastModifiedBy>VARUN PANDEY</cp:lastModifiedBy>
  <cp:revision>12</cp:revision>
  <dcterms:created xsi:type="dcterms:W3CDTF">2021-07-22T06:06:00Z</dcterms:created>
  <dcterms:modified xsi:type="dcterms:W3CDTF">2021-11-18T18:15:30Z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E7792C3FC32440A0A8A128BBEE435D8F</vt:lpwstr>
  </property>
</Properties>
</file>