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3" r:id="rId4"/>
    <p:sldId id="264" r:id="rId5"/>
    <p:sldId id="265" r:id="rId6"/>
    <p:sldId id="266" r:id="rId7"/>
    <p:sldId id="267" r:id="rId8"/>
    <p:sldId id="258" r:id="rId9"/>
    <p:sldId id="262"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9810E-943F-4F30-ABF0-19DDEE5D89AD}" type="datetimeFigureOut">
              <a:rPr lang="en-IN" smtClean="0"/>
              <a:t>30-05-2021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83078-F7A2-410B-86AE-F4F43F7A1E03}" type="slidenum">
              <a:rPr lang="en-IN" smtClean="0"/>
              <a:t>‹#›</a:t>
            </a:fld>
            <a:endParaRPr lang="en-IN"/>
          </a:p>
        </p:txBody>
      </p:sp>
    </p:spTree>
    <p:extLst>
      <p:ext uri="{BB962C8B-B14F-4D97-AF65-F5344CB8AC3E}">
        <p14:creationId xmlns:p14="http://schemas.microsoft.com/office/powerpoint/2010/main" val="293591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5/30/2021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6742C-69CF-4A03-AD39-910384BA42FE}"/>
              </a:ext>
            </a:extLst>
          </p:cNvPr>
          <p:cNvSpPr>
            <a:spLocks noGrp="1"/>
          </p:cNvSpPr>
          <p:nvPr>
            <p:ph type="ctrTitle"/>
          </p:nvPr>
        </p:nvSpPr>
        <p:spPr/>
        <p:txBody>
          <a:bodyPr>
            <a:normAutofit fontScale="90000"/>
          </a:bodyPr>
          <a:lstStyle/>
          <a:p>
            <a:r>
              <a:rPr lang="en-US" b="1" dirty="0"/>
              <a:t>SENTIMENTAL ANALYSIS WITH WEB SCRAPING</a:t>
            </a:r>
            <a:r>
              <a:rPr lang="en-US" dirty="0"/>
              <a:t>	</a:t>
            </a:r>
            <a:endParaRPr lang="en-IN" dirty="0"/>
          </a:p>
        </p:txBody>
      </p:sp>
      <p:sp>
        <p:nvSpPr>
          <p:cNvPr id="3" name="Subtitle 2">
            <a:extLst>
              <a:ext uri="{FF2B5EF4-FFF2-40B4-BE49-F238E27FC236}">
                <a16:creationId xmlns="" xmlns:a16="http://schemas.microsoft.com/office/drawing/2014/main" id="{073C2B76-C6E2-4795-A10D-8CDFE0D81841}"/>
              </a:ext>
            </a:extLst>
          </p:cNvPr>
          <p:cNvSpPr>
            <a:spLocks noGrp="1"/>
          </p:cNvSpPr>
          <p:nvPr>
            <p:ph type="subTitle" idx="1"/>
          </p:nvPr>
        </p:nvSpPr>
        <p:spPr>
          <a:xfrm>
            <a:off x="8941879" y="2338291"/>
            <a:ext cx="3250121" cy="1763807"/>
          </a:xfrm>
        </p:spPr>
        <p:txBody>
          <a:bodyPr>
            <a:normAutofit fontScale="70000" lnSpcReduction="20000"/>
          </a:bodyPr>
          <a:lstStyle/>
          <a:p>
            <a:pPr algn="ctr">
              <a:spcBef>
                <a:spcPts val="0"/>
              </a:spcBef>
              <a:spcAft>
                <a:spcPts val="0"/>
              </a:spcAft>
            </a:pPr>
            <a:r>
              <a:rPr lang="en-US" sz="3100" dirty="0"/>
              <a:t>GIUDE:</a:t>
            </a:r>
            <a:br>
              <a:rPr lang="en-US" sz="3100" dirty="0"/>
            </a:br>
            <a:r>
              <a:rPr lang="en-US" sz="2100" dirty="0"/>
              <a:t>SAVITA S</a:t>
            </a:r>
            <a:endParaRPr lang="en-IN" sz="2100" dirty="0"/>
          </a:p>
          <a:p>
            <a:pPr algn="ctr">
              <a:spcBef>
                <a:spcPts val="0"/>
              </a:spcBef>
              <a:spcAft>
                <a:spcPts val="0"/>
              </a:spcAft>
            </a:pPr>
            <a:r>
              <a:rPr lang="en-US" sz="2100" dirty="0"/>
              <a:t>Assistant Professor Dept. Of CSE,</a:t>
            </a:r>
            <a:endParaRPr lang="en-IN" sz="2100" dirty="0"/>
          </a:p>
          <a:p>
            <a:pPr algn="ctr">
              <a:spcBef>
                <a:spcPts val="0"/>
              </a:spcBef>
              <a:spcAft>
                <a:spcPts val="0"/>
              </a:spcAft>
            </a:pPr>
            <a:r>
              <a:rPr lang="en-US" sz="2100" dirty="0"/>
              <a:t>CSE, JSSATEB</a:t>
            </a:r>
            <a:endParaRPr lang="en-IN" sz="2100" dirty="0"/>
          </a:p>
          <a:p>
            <a:pPr algn="ctr"/>
            <a:r>
              <a:rPr lang="en-US" sz="2400" dirty="0"/>
              <a:t>		</a:t>
            </a:r>
            <a:endParaRPr lang="en-IN" sz="2400" dirty="0"/>
          </a:p>
        </p:txBody>
      </p:sp>
      <p:graphicFrame>
        <p:nvGraphicFramePr>
          <p:cNvPr id="4" name="Table 3">
            <a:extLst>
              <a:ext uri="{FF2B5EF4-FFF2-40B4-BE49-F238E27FC236}">
                <a16:creationId xmlns="" xmlns:a16="http://schemas.microsoft.com/office/drawing/2014/main" id="{B937AD4B-D26C-4691-BDAE-25511660E5B4}"/>
              </a:ext>
            </a:extLst>
          </p:cNvPr>
          <p:cNvGraphicFramePr>
            <a:graphicFrameLocks noGrp="1"/>
          </p:cNvGraphicFramePr>
          <p:nvPr>
            <p:extLst>
              <p:ext uri="{D42A27DB-BD31-4B8C-83A1-F6EECF244321}">
                <p14:modId xmlns:p14="http://schemas.microsoft.com/office/powerpoint/2010/main" val="1295728230"/>
              </p:ext>
            </p:extLst>
          </p:nvPr>
        </p:nvGraphicFramePr>
        <p:xfrm>
          <a:off x="8915400" y="4905172"/>
          <a:ext cx="3276600" cy="1763807"/>
        </p:xfrm>
        <a:graphic>
          <a:graphicData uri="http://schemas.openxmlformats.org/drawingml/2006/table">
            <a:tbl>
              <a:tblPr firstRow="1" firstCol="1" bandRow="1">
                <a:tableStyleId>{5C22544A-7EE6-4342-B048-85BDC9FD1C3A}</a:tableStyleId>
              </a:tblPr>
              <a:tblGrid>
                <a:gridCol w="1706646">
                  <a:extLst>
                    <a:ext uri="{9D8B030D-6E8A-4147-A177-3AD203B41FA5}">
                      <a16:colId xmlns="" xmlns:a16="http://schemas.microsoft.com/office/drawing/2014/main" val="1089235614"/>
                    </a:ext>
                  </a:extLst>
                </a:gridCol>
                <a:gridCol w="1569954">
                  <a:extLst>
                    <a:ext uri="{9D8B030D-6E8A-4147-A177-3AD203B41FA5}">
                      <a16:colId xmlns="" xmlns:a16="http://schemas.microsoft.com/office/drawing/2014/main" val="1452941413"/>
                    </a:ext>
                  </a:extLst>
                </a:gridCol>
              </a:tblGrid>
              <a:tr h="428251">
                <a:tc gridSpan="2">
                  <a:txBody>
                    <a:bodyPr/>
                    <a:lstStyle/>
                    <a:p>
                      <a:pPr algn="ctr">
                        <a:lnSpc>
                          <a:spcPct val="150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TEAM MEMBERS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50000"/>
                        </a:lnSpc>
                        <a:spcAft>
                          <a:spcPts val="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244270588"/>
                  </a:ext>
                </a:extLst>
              </a:tr>
              <a:tr h="333889">
                <a:tc>
                  <a:txBody>
                    <a:bodyPr/>
                    <a:lstStyle/>
                    <a:p>
                      <a:pPr algn="ctr">
                        <a:lnSpc>
                          <a:spcPct val="150000"/>
                        </a:lnSpc>
                        <a:spcAft>
                          <a:spcPts val="0"/>
                        </a:spcAft>
                      </a:pPr>
                      <a:r>
                        <a:rPr lang="en-US" sz="1400" dirty="0">
                          <a:solidFill>
                            <a:schemeClr val="tx1"/>
                          </a:solidFill>
                          <a:effectLst/>
                        </a:rPr>
                        <a:t>Dhruva V</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1JS18CS403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978525547"/>
                  </a:ext>
                </a:extLst>
              </a:tr>
              <a:tr h="333889">
                <a:tc>
                  <a:txBody>
                    <a:bodyPr/>
                    <a:lstStyle/>
                    <a:p>
                      <a:pPr algn="ctr">
                        <a:lnSpc>
                          <a:spcPct val="150000"/>
                        </a:lnSpc>
                        <a:spcAft>
                          <a:spcPts val="0"/>
                        </a:spcAft>
                      </a:pPr>
                      <a:r>
                        <a:rPr lang="en-US" sz="1400" dirty="0">
                          <a:solidFill>
                            <a:schemeClr val="tx1"/>
                          </a:solidFill>
                          <a:effectLst/>
                        </a:rPr>
                        <a:t>Pruthviraj G</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1JS18CS416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697363488"/>
                  </a:ext>
                </a:extLst>
              </a:tr>
              <a:tr h="333889">
                <a:tc>
                  <a:txBody>
                    <a:bodyPr/>
                    <a:lstStyle/>
                    <a:p>
                      <a:pPr algn="ctr">
                        <a:lnSpc>
                          <a:spcPct val="150000"/>
                        </a:lnSpc>
                        <a:spcAft>
                          <a:spcPts val="0"/>
                        </a:spcAft>
                      </a:pPr>
                      <a:r>
                        <a:rPr lang="en-US" sz="1400" dirty="0">
                          <a:solidFill>
                            <a:schemeClr val="tx1"/>
                          </a:solidFill>
                          <a:effectLst/>
                        </a:rPr>
                        <a:t>Purushothama 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1JS18CS420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096844204"/>
                  </a:ext>
                </a:extLst>
              </a:tr>
              <a:tr h="333889">
                <a:tc>
                  <a:txBody>
                    <a:bodyPr/>
                    <a:lstStyle/>
                    <a:p>
                      <a:pPr algn="ctr">
                        <a:lnSpc>
                          <a:spcPct val="150000"/>
                        </a:lnSpc>
                        <a:spcAft>
                          <a:spcPts val="0"/>
                        </a:spcAft>
                      </a:pPr>
                      <a:r>
                        <a:rPr lang="en-US" sz="1400">
                          <a:solidFill>
                            <a:schemeClr val="tx1"/>
                          </a:solidFill>
                          <a:effectLst/>
                        </a:rPr>
                        <a:t>Gagan M 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1JS17CS035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204634475"/>
                  </a:ext>
                </a:extLst>
              </a:tr>
            </a:tbl>
          </a:graphicData>
        </a:graphic>
      </p:graphicFrame>
      <p:sp>
        <p:nvSpPr>
          <p:cNvPr id="5" name="TextBox 4">
            <a:extLst>
              <a:ext uri="{FF2B5EF4-FFF2-40B4-BE49-F238E27FC236}">
                <a16:creationId xmlns="" xmlns:a16="http://schemas.microsoft.com/office/drawing/2014/main" id="{37734F71-0037-4243-8FE7-3B237BC67D7A}"/>
              </a:ext>
            </a:extLst>
          </p:cNvPr>
          <p:cNvSpPr txBox="1"/>
          <p:nvPr/>
        </p:nvSpPr>
        <p:spPr>
          <a:xfrm>
            <a:off x="9609703" y="911562"/>
            <a:ext cx="1950277" cy="646331"/>
          </a:xfrm>
          <a:prstGeom prst="rect">
            <a:avLst/>
          </a:prstGeom>
          <a:noFill/>
        </p:spPr>
        <p:txBody>
          <a:bodyPr wrap="none" rtlCol="0">
            <a:spAutoFit/>
          </a:bodyPr>
          <a:lstStyle/>
          <a:p>
            <a:r>
              <a:rPr lang="en-US" dirty="0"/>
              <a:t>Project Team ID: </a:t>
            </a:r>
          </a:p>
          <a:p>
            <a:pPr algn="ctr"/>
            <a:r>
              <a:rPr lang="en-US" dirty="0"/>
              <a:t>CSE20PT40</a:t>
            </a:r>
            <a:endParaRPr lang="en-IN" dirty="0"/>
          </a:p>
        </p:txBody>
      </p:sp>
    </p:spTree>
    <p:extLst>
      <p:ext uri="{BB962C8B-B14F-4D97-AF65-F5344CB8AC3E}">
        <p14:creationId xmlns:p14="http://schemas.microsoft.com/office/powerpoint/2010/main" val="321918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608" y="2979756"/>
            <a:ext cx="7958331" cy="1077229"/>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5806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1346" y="460327"/>
            <a:ext cx="7958331" cy="1077229"/>
          </a:xfrm>
        </p:spPr>
        <p:txBody>
          <a:bodyPr/>
          <a:lstStyle/>
          <a:p>
            <a:pPr algn="l"/>
            <a:r>
              <a:rPr lang="en-US" dirty="0" smtClean="0"/>
              <a:t>DESIGN AND IT’S IMPLEMENTATION</a:t>
            </a:r>
            <a:endParaRPr lang="en-US" dirty="0"/>
          </a:p>
        </p:txBody>
      </p:sp>
      <p:sp>
        <p:nvSpPr>
          <p:cNvPr id="5" name="Content Placeholder 4"/>
          <p:cNvSpPr>
            <a:spLocks noGrp="1"/>
          </p:cNvSpPr>
          <p:nvPr>
            <p:ph idx="1"/>
          </p:nvPr>
        </p:nvSpPr>
        <p:spPr>
          <a:xfrm>
            <a:off x="2528901" y="1184856"/>
            <a:ext cx="7748440" cy="837127"/>
          </a:xfrm>
        </p:spPr>
        <p:txBody>
          <a:bodyPr/>
          <a:lstStyle/>
          <a:p>
            <a:pPr marL="0" indent="0">
              <a:buNone/>
            </a:pPr>
            <a:r>
              <a:rPr lang="en-US" dirty="0" smtClean="0"/>
              <a:t>SYSTEM DESIGN</a:t>
            </a:r>
            <a:endParaRPr lang="en-US" dirty="0"/>
          </a:p>
        </p:txBody>
      </p:sp>
      <p:sp>
        <p:nvSpPr>
          <p:cNvPr id="6" name="Flowchart: Process 5"/>
          <p:cNvSpPr/>
          <p:nvPr/>
        </p:nvSpPr>
        <p:spPr>
          <a:xfrm>
            <a:off x="2679700" y="2501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Front End</a:t>
            </a:r>
            <a:endParaRPr lang="en-US" dirty="0"/>
          </a:p>
        </p:txBody>
      </p:sp>
      <p:sp>
        <p:nvSpPr>
          <p:cNvPr id="7" name="Flowchart: Process 6"/>
          <p:cNvSpPr/>
          <p:nvPr/>
        </p:nvSpPr>
        <p:spPr>
          <a:xfrm>
            <a:off x="6896100" y="2501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Web Scrapping Unit</a:t>
            </a:r>
            <a:endParaRPr lang="en-US" dirty="0"/>
          </a:p>
        </p:txBody>
      </p:sp>
      <p:sp>
        <p:nvSpPr>
          <p:cNvPr id="8" name="Flowchart: Process 7"/>
          <p:cNvSpPr/>
          <p:nvPr/>
        </p:nvSpPr>
        <p:spPr>
          <a:xfrm>
            <a:off x="4787900" y="39751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Cleaning Unit</a:t>
            </a:r>
            <a:endParaRPr lang="en-US" dirty="0"/>
          </a:p>
        </p:txBody>
      </p:sp>
      <p:sp>
        <p:nvSpPr>
          <p:cNvPr id="9" name="Flowchart: Process 8"/>
          <p:cNvSpPr/>
          <p:nvPr/>
        </p:nvSpPr>
        <p:spPr>
          <a:xfrm>
            <a:off x="2679700" y="5676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EDA Model</a:t>
            </a:r>
            <a:endParaRPr lang="en-US" dirty="0"/>
          </a:p>
        </p:txBody>
      </p:sp>
      <p:sp>
        <p:nvSpPr>
          <p:cNvPr id="10" name="Flowchart: Process 9"/>
          <p:cNvSpPr/>
          <p:nvPr/>
        </p:nvSpPr>
        <p:spPr>
          <a:xfrm>
            <a:off x="6985000" y="5676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Sentimental Model</a:t>
            </a:r>
            <a:endParaRPr lang="en-US" dirty="0"/>
          </a:p>
        </p:txBody>
      </p:sp>
      <p:cxnSp>
        <p:nvCxnSpPr>
          <p:cNvPr id="12" name="Straight Arrow Connector 11"/>
          <p:cNvCxnSpPr>
            <a:stCxn id="6" idx="3"/>
            <a:endCxn id="7" idx="1"/>
          </p:cNvCxnSpPr>
          <p:nvPr/>
        </p:nvCxnSpPr>
        <p:spPr>
          <a:xfrm>
            <a:off x="4787900" y="2768600"/>
            <a:ext cx="21082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8" idx="0"/>
          </p:cNvCxnSpPr>
          <p:nvPr/>
        </p:nvCxnSpPr>
        <p:spPr>
          <a:xfrm flipH="1">
            <a:off x="5842000" y="3035300"/>
            <a:ext cx="2108200" cy="9398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1"/>
            <a:endCxn id="9" idx="3"/>
          </p:cNvCxnSpPr>
          <p:nvPr/>
        </p:nvCxnSpPr>
        <p:spPr>
          <a:xfrm flipH="1">
            <a:off x="4787900" y="5943600"/>
            <a:ext cx="21971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0"/>
          </p:cNvCxnSpPr>
          <p:nvPr/>
        </p:nvCxnSpPr>
        <p:spPr>
          <a:xfrm>
            <a:off x="5842000" y="4508500"/>
            <a:ext cx="2197100" cy="11684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6" idx="2"/>
          </p:cNvCxnSpPr>
          <p:nvPr/>
        </p:nvCxnSpPr>
        <p:spPr>
          <a:xfrm flipV="1">
            <a:off x="3733800" y="3035300"/>
            <a:ext cx="0" cy="26416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49681" y="2471781"/>
            <a:ext cx="1301959" cy="584775"/>
          </a:xfrm>
          <a:prstGeom prst="rect">
            <a:avLst/>
          </a:prstGeom>
          <a:noFill/>
        </p:spPr>
        <p:txBody>
          <a:bodyPr wrap="none" rtlCol="0">
            <a:spAutoFit/>
          </a:bodyPr>
          <a:lstStyle/>
          <a:p>
            <a:pPr algn="ctr"/>
            <a:r>
              <a:rPr lang="en-US" sz="1600" dirty="0" smtClean="0"/>
              <a:t>Link For</a:t>
            </a:r>
          </a:p>
          <a:p>
            <a:pPr algn="ctr"/>
            <a:r>
              <a:rPr lang="en-US" sz="1600" dirty="0" smtClean="0"/>
              <a:t>The Product</a:t>
            </a:r>
            <a:endParaRPr lang="en-US" sz="1600" dirty="0"/>
          </a:p>
        </p:txBody>
      </p:sp>
      <p:sp>
        <p:nvSpPr>
          <p:cNvPr id="28" name="TextBox 27"/>
          <p:cNvSpPr txBox="1"/>
          <p:nvPr/>
        </p:nvSpPr>
        <p:spPr>
          <a:xfrm rot="20158938">
            <a:off x="6019645" y="3143113"/>
            <a:ext cx="1986441" cy="584775"/>
          </a:xfrm>
          <a:prstGeom prst="rect">
            <a:avLst/>
          </a:prstGeom>
          <a:noFill/>
        </p:spPr>
        <p:txBody>
          <a:bodyPr wrap="none" rtlCol="0">
            <a:spAutoFit/>
          </a:bodyPr>
          <a:lstStyle/>
          <a:p>
            <a:pPr algn="ctr"/>
            <a:r>
              <a:rPr lang="en-US" sz="1600" dirty="0" smtClean="0"/>
              <a:t>Scraped Data</a:t>
            </a:r>
          </a:p>
          <a:p>
            <a:pPr algn="ctr"/>
            <a:r>
              <a:rPr lang="en-US" sz="1600" dirty="0" smtClean="0"/>
              <a:t>(reviews and rating)</a:t>
            </a:r>
            <a:endParaRPr lang="en-US" sz="1600" dirty="0"/>
          </a:p>
        </p:txBody>
      </p:sp>
      <p:sp>
        <p:nvSpPr>
          <p:cNvPr id="29" name="TextBox 28"/>
          <p:cNvSpPr txBox="1"/>
          <p:nvPr/>
        </p:nvSpPr>
        <p:spPr>
          <a:xfrm rot="1629001">
            <a:off x="5713667" y="4707535"/>
            <a:ext cx="2212465" cy="584775"/>
          </a:xfrm>
          <a:prstGeom prst="rect">
            <a:avLst/>
          </a:prstGeom>
          <a:noFill/>
        </p:spPr>
        <p:txBody>
          <a:bodyPr wrap="none" rtlCol="0">
            <a:spAutoFit/>
          </a:bodyPr>
          <a:lstStyle/>
          <a:p>
            <a:pPr algn="ctr"/>
            <a:r>
              <a:rPr lang="en-US" sz="1600" dirty="0" smtClean="0"/>
              <a:t>Cleaning Data</a:t>
            </a:r>
          </a:p>
          <a:p>
            <a:pPr algn="ctr"/>
            <a:r>
              <a:rPr lang="en-US" sz="1600" dirty="0" smtClean="0"/>
              <a:t>Removed special char</a:t>
            </a:r>
            <a:endParaRPr lang="en-US" sz="1600" dirty="0"/>
          </a:p>
        </p:txBody>
      </p:sp>
      <p:sp>
        <p:nvSpPr>
          <p:cNvPr id="30" name="TextBox 29"/>
          <p:cNvSpPr txBox="1"/>
          <p:nvPr/>
        </p:nvSpPr>
        <p:spPr>
          <a:xfrm>
            <a:off x="5164931" y="5605046"/>
            <a:ext cx="1643400" cy="338554"/>
          </a:xfrm>
          <a:prstGeom prst="rect">
            <a:avLst/>
          </a:prstGeom>
          <a:noFill/>
        </p:spPr>
        <p:txBody>
          <a:bodyPr wrap="none" rtlCol="0">
            <a:spAutoFit/>
          </a:bodyPr>
          <a:lstStyle/>
          <a:p>
            <a:pPr algn="ctr"/>
            <a:r>
              <a:rPr lang="en-US" sz="1600" dirty="0" smtClean="0"/>
              <a:t>Processed Data</a:t>
            </a:r>
            <a:endParaRPr lang="en-US" sz="1600" dirty="0"/>
          </a:p>
        </p:txBody>
      </p:sp>
      <p:sp>
        <p:nvSpPr>
          <p:cNvPr id="31" name="TextBox 30"/>
          <p:cNvSpPr txBox="1"/>
          <p:nvPr/>
        </p:nvSpPr>
        <p:spPr>
          <a:xfrm>
            <a:off x="2431841" y="3944406"/>
            <a:ext cx="1301959" cy="584775"/>
          </a:xfrm>
          <a:prstGeom prst="rect">
            <a:avLst/>
          </a:prstGeom>
          <a:noFill/>
        </p:spPr>
        <p:txBody>
          <a:bodyPr wrap="none" rtlCol="0">
            <a:spAutoFit/>
          </a:bodyPr>
          <a:lstStyle/>
          <a:p>
            <a:pPr algn="ctr"/>
            <a:r>
              <a:rPr lang="en-US" sz="1600" dirty="0" smtClean="0"/>
              <a:t>Result For</a:t>
            </a:r>
          </a:p>
          <a:p>
            <a:pPr algn="ctr"/>
            <a:r>
              <a:rPr lang="en-US" sz="1600" dirty="0" smtClean="0"/>
              <a:t>The Product</a:t>
            </a:r>
            <a:endParaRPr lang="en-US" sz="1600" dirty="0"/>
          </a:p>
        </p:txBody>
      </p:sp>
    </p:spTree>
    <p:extLst>
      <p:ext uri="{BB962C8B-B14F-4D97-AF65-F5344CB8AC3E}">
        <p14:creationId xmlns:p14="http://schemas.microsoft.com/office/powerpoint/2010/main" val="417206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mtClean="0"/>
              <a:t>DESIGN AND IT’S IMPLEMENTATION</a:t>
            </a:r>
            <a:endParaRPr lang="en-US" dirty="0"/>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smtClean="0"/>
              <a:t>FRONT END</a:t>
            </a:r>
            <a:endParaRPr lang="en-US" dirty="0"/>
          </a:p>
        </p:txBody>
      </p:sp>
      <p:sp>
        <p:nvSpPr>
          <p:cNvPr id="21" name="Flowchart: Process 20"/>
          <p:cNvSpPr/>
          <p:nvPr/>
        </p:nvSpPr>
        <p:spPr>
          <a:xfrm>
            <a:off x="1491346" y="2489200"/>
            <a:ext cx="3213100" cy="17399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CLIENT </a:t>
            </a:r>
          </a:p>
          <a:p>
            <a:pPr algn="ctr"/>
            <a:r>
              <a:rPr lang="en-US" dirty="0" smtClean="0"/>
              <a:t>BROWSER</a:t>
            </a:r>
          </a:p>
          <a:p>
            <a:pPr algn="ctr"/>
            <a:r>
              <a:rPr lang="en-US" dirty="0" smtClean="0"/>
              <a:t>REQUESTS</a:t>
            </a:r>
            <a:endParaRPr lang="en-US" dirty="0"/>
          </a:p>
        </p:txBody>
      </p:sp>
      <p:sp>
        <p:nvSpPr>
          <p:cNvPr id="22" name="Flowchart: Process 21"/>
          <p:cNvSpPr/>
          <p:nvPr/>
        </p:nvSpPr>
        <p:spPr>
          <a:xfrm>
            <a:off x="6719177" y="2489200"/>
            <a:ext cx="3213100" cy="17399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WEB SERVER</a:t>
            </a:r>
          </a:p>
          <a:p>
            <a:pPr algn="ctr"/>
            <a:endParaRPr lang="en-US" dirty="0"/>
          </a:p>
          <a:p>
            <a:pPr algn="ctr"/>
            <a:endParaRPr lang="en-US" dirty="0" smtClean="0"/>
          </a:p>
          <a:p>
            <a:pPr algn="ctr"/>
            <a:endParaRPr lang="en-US" dirty="0"/>
          </a:p>
        </p:txBody>
      </p:sp>
      <p:pic>
        <p:nvPicPr>
          <p:cNvPr id="24" name="Picture 2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76" y="3040018"/>
            <a:ext cx="771633" cy="638264"/>
          </a:xfrm>
          <a:prstGeom prst="rect">
            <a:avLst/>
          </a:prstGeom>
        </p:spPr>
      </p:pic>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135" y="3084468"/>
            <a:ext cx="2425184" cy="944736"/>
          </a:xfrm>
          <a:prstGeom prst="rect">
            <a:avLst/>
          </a:prstGeom>
        </p:spPr>
      </p:pic>
      <p:sp>
        <p:nvSpPr>
          <p:cNvPr id="26" name="Right Arrow 25"/>
          <p:cNvSpPr/>
          <p:nvPr/>
        </p:nvSpPr>
        <p:spPr>
          <a:xfrm>
            <a:off x="4704446" y="2646318"/>
            <a:ext cx="2014731" cy="822960"/>
          </a:xfrm>
          <a:prstGeom prst="rightArrow">
            <a:avLst>
              <a:gd name="adj1" fmla="val 65058"/>
              <a:gd name="adj2" fmla="val 41934"/>
            </a:avLst>
          </a:prstGeom>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HTTP REQUESTS</a:t>
            </a:r>
            <a:endParaRPr lang="en-US" dirty="0"/>
          </a:p>
        </p:txBody>
      </p:sp>
      <p:sp>
        <p:nvSpPr>
          <p:cNvPr id="28" name="Left Arrow 27"/>
          <p:cNvSpPr/>
          <p:nvPr/>
        </p:nvSpPr>
        <p:spPr>
          <a:xfrm>
            <a:off x="4704445" y="3435350"/>
            <a:ext cx="2014731" cy="825500"/>
          </a:xfrm>
          <a:prstGeom prst="leftArrow">
            <a:avLst>
              <a:gd name="adj1" fmla="val 65385"/>
              <a:gd name="adj2" fmla="val 5000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HTML &amp; JSON</a:t>
            </a:r>
            <a:endParaRPr lang="en-US" dirty="0"/>
          </a:p>
        </p:txBody>
      </p:sp>
      <p:sp>
        <p:nvSpPr>
          <p:cNvPr id="30" name="TextBox 29"/>
          <p:cNvSpPr txBox="1"/>
          <p:nvPr/>
        </p:nvSpPr>
        <p:spPr>
          <a:xfrm>
            <a:off x="2149730" y="4940300"/>
            <a:ext cx="6641562" cy="923330"/>
          </a:xfrm>
          <a:prstGeom prst="rect">
            <a:avLst/>
          </a:prstGeom>
          <a:noFill/>
        </p:spPr>
        <p:txBody>
          <a:bodyPr wrap="none" rtlCol="0">
            <a:spAutoFit/>
          </a:bodyPr>
          <a:lstStyle/>
          <a:p>
            <a:pPr marL="285750" indent="-285750">
              <a:buFont typeface="Arial" pitchFamily="34" charset="0"/>
              <a:buChar char="•"/>
            </a:pPr>
            <a:r>
              <a:rPr lang="en-US" dirty="0" smtClean="0"/>
              <a:t>The user can interact with our product through the web page</a:t>
            </a:r>
          </a:p>
          <a:p>
            <a:pPr marL="285750" indent="-285750">
              <a:buFont typeface="Arial" pitchFamily="34" charset="0"/>
              <a:buChar char="•"/>
            </a:pPr>
            <a:r>
              <a:rPr lang="en-US" dirty="0" smtClean="0"/>
              <a:t>This is implemented using Flask &amp; Bootstrap 5</a:t>
            </a:r>
          </a:p>
          <a:p>
            <a:pPr marL="285750" indent="-285750">
              <a:buFont typeface="Arial" pitchFamily="34" charset="0"/>
              <a:buChar char="•"/>
            </a:pPr>
            <a:r>
              <a:rPr lang="en-US" dirty="0" smtClean="0"/>
              <a:t>Link for the product is sent to server</a:t>
            </a:r>
            <a:endParaRPr lang="en-US" dirty="0"/>
          </a:p>
        </p:txBody>
      </p:sp>
    </p:spTree>
    <p:extLst>
      <p:ext uri="{BB962C8B-B14F-4D97-AF65-F5344CB8AC3E}">
        <p14:creationId xmlns:p14="http://schemas.microsoft.com/office/powerpoint/2010/main" val="169698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smtClean="0"/>
              <a:t>DESIGN AND IT’S IMPLEMENTATION</a:t>
            </a:r>
            <a:endParaRPr lang="en-US" dirty="0"/>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smtClean="0"/>
              <a:t>WEB SCRAPING UNIT</a:t>
            </a:r>
            <a:endParaRPr lang="en-US" dirty="0"/>
          </a:p>
        </p:txBody>
      </p:sp>
      <p:sp>
        <p:nvSpPr>
          <p:cNvPr id="6" name="Flowchart: Process 5"/>
          <p:cNvSpPr/>
          <p:nvPr/>
        </p:nvSpPr>
        <p:spPr>
          <a:xfrm>
            <a:off x="1701800" y="2108200"/>
            <a:ext cx="2870200"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Load Web Pages With ‘request’</a:t>
            </a:r>
            <a:endParaRPr lang="en-US" dirty="0"/>
          </a:p>
        </p:txBody>
      </p:sp>
      <p:sp>
        <p:nvSpPr>
          <p:cNvPr id="7" name="Flowchart: Process 6"/>
          <p:cNvSpPr/>
          <p:nvPr/>
        </p:nvSpPr>
        <p:spPr>
          <a:xfrm>
            <a:off x="1701800" y="3429000"/>
            <a:ext cx="2870200"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Scrap the reviews data</a:t>
            </a:r>
            <a:endParaRPr lang="en-US" dirty="0"/>
          </a:p>
        </p:txBody>
      </p:sp>
      <p:sp>
        <p:nvSpPr>
          <p:cNvPr id="8" name="Flowchart: Process 7"/>
          <p:cNvSpPr/>
          <p:nvPr/>
        </p:nvSpPr>
        <p:spPr>
          <a:xfrm>
            <a:off x="1701800" y="5842000"/>
            <a:ext cx="2870200"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Save to a .</a:t>
            </a:r>
            <a:r>
              <a:rPr lang="en-US" dirty="0" err="1" smtClean="0"/>
              <a:t>csv</a:t>
            </a:r>
            <a:r>
              <a:rPr lang="en-US" dirty="0" smtClean="0"/>
              <a:t> file</a:t>
            </a:r>
            <a:endParaRPr lang="en-US" dirty="0"/>
          </a:p>
        </p:txBody>
      </p:sp>
      <p:sp>
        <p:nvSpPr>
          <p:cNvPr id="12" name="Flowchart: Decision 11"/>
          <p:cNvSpPr/>
          <p:nvPr/>
        </p:nvSpPr>
        <p:spPr>
          <a:xfrm>
            <a:off x="1701800" y="4699000"/>
            <a:ext cx="2870200" cy="685800"/>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Last Page?</a:t>
            </a:r>
            <a:endParaRPr lang="en-US" dirty="0"/>
          </a:p>
        </p:txBody>
      </p:sp>
      <p:sp>
        <p:nvSpPr>
          <p:cNvPr id="13" name="Flowchart: Process 12"/>
          <p:cNvSpPr/>
          <p:nvPr/>
        </p:nvSpPr>
        <p:spPr>
          <a:xfrm>
            <a:off x="4968021" y="3416300"/>
            <a:ext cx="2169379"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Append New Data</a:t>
            </a:r>
            <a:endParaRPr lang="en-US" dirty="0"/>
          </a:p>
        </p:txBody>
      </p:sp>
      <p:cxnSp>
        <p:nvCxnSpPr>
          <p:cNvPr id="15" name="Straight Arrow Connector 14"/>
          <p:cNvCxnSpPr>
            <a:stCxn id="6" idx="2"/>
            <a:endCxn id="7" idx="0"/>
          </p:cNvCxnSpPr>
          <p:nvPr/>
        </p:nvCxnSpPr>
        <p:spPr>
          <a:xfrm>
            <a:off x="3136900" y="2895600"/>
            <a:ext cx="0" cy="533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2"/>
            <a:endCxn id="12" idx="0"/>
          </p:cNvCxnSpPr>
          <p:nvPr/>
        </p:nvCxnSpPr>
        <p:spPr>
          <a:xfrm>
            <a:off x="3136900" y="4216400"/>
            <a:ext cx="0" cy="482600"/>
          </a:xfrm>
          <a:prstGeom prst="straightConnector1">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2"/>
            <a:endCxn id="8" idx="0"/>
          </p:cNvCxnSpPr>
          <p:nvPr/>
        </p:nvCxnSpPr>
        <p:spPr>
          <a:xfrm>
            <a:off x="3136900" y="5384800"/>
            <a:ext cx="0" cy="4572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2" idx="3"/>
            <a:endCxn id="13" idx="2"/>
          </p:cNvCxnSpPr>
          <p:nvPr/>
        </p:nvCxnSpPr>
        <p:spPr>
          <a:xfrm flipV="1">
            <a:off x="4572000" y="4203700"/>
            <a:ext cx="1480711" cy="838200"/>
          </a:xfrm>
          <a:prstGeom prst="bentConnector2">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0"/>
            <a:endCxn id="6" idx="3"/>
          </p:cNvCxnSpPr>
          <p:nvPr/>
        </p:nvCxnSpPr>
        <p:spPr>
          <a:xfrm rot="16200000" flipV="1">
            <a:off x="4855156" y="2218744"/>
            <a:ext cx="914400" cy="1480711"/>
          </a:xfrm>
          <a:prstGeom prst="bentConnector2">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84234" y="5428734"/>
            <a:ext cx="646331" cy="369332"/>
          </a:xfrm>
          <a:prstGeom prst="rect">
            <a:avLst/>
          </a:prstGeom>
          <a:noFill/>
        </p:spPr>
        <p:txBody>
          <a:bodyPr wrap="none" rtlCol="0">
            <a:spAutoFit/>
          </a:bodyPr>
          <a:lstStyle/>
          <a:p>
            <a:r>
              <a:rPr lang="en-US" dirty="0" smtClean="0"/>
              <a:t>YES</a:t>
            </a:r>
            <a:endParaRPr lang="en-US" dirty="0"/>
          </a:p>
        </p:txBody>
      </p:sp>
      <p:sp>
        <p:nvSpPr>
          <p:cNvPr id="26" name="TextBox 25"/>
          <p:cNvSpPr txBox="1"/>
          <p:nvPr/>
        </p:nvSpPr>
        <p:spPr>
          <a:xfrm>
            <a:off x="4605265" y="4622800"/>
            <a:ext cx="530915" cy="369332"/>
          </a:xfrm>
          <a:prstGeom prst="rect">
            <a:avLst/>
          </a:prstGeom>
          <a:noFill/>
        </p:spPr>
        <p:txBody>
          <a:bodyPr wrap="none" rtlCol="0">
            <a:spAutoFit/>
          </a:bodyPr>
          <a:lstStyle/>
          <a:p>
            <a:r>
              <a:rPr lang="en-US" dirty="0" smtClean="0"/>
              <a:t>NO</a:t>
            </a:r>
            <a:endParaRPr lang="en-US" dirty="0"/>
          </a:p>
        </p:txBody>
      </p:sp>
      <p:sp>
        <p:nvSpPr>
          <p:cNvPr id="27" name="TextBox 26"/>
          <p:cNvSpPr txBox="1"/>
          <p:nvPr/>
        </p:nvSpPr>
        <p:spPr>
          <a:xfrm>
            <a:off x="7848600" y="2108200"/>
            <a:ext cx="184731" cy="369332"/>
          </a:xfrm>
          <a:prstGeom prst="rect">
            <a:avLst/>
          </a:prstGeom>
          <a:noFill/>
        </p:spPr>
        <p:txBody>
          <a:bodyPr wrap="none" rtlCol="0">
            <a:spAutoFit/>
          </a:bodyPr>
          <a:lstStyle/>
          <a:p>
            <a:endParaRPr lang="en-US" dirty="0"/>
          </a:p>
        </p:txBody>
      </p:sp>
      <p:sp>
        <p:nvSpPr>
          <p:cNvPr id="28" name="Flowchart: Process 27"/>
          <p:cNvSpPr/>
          <p:nvPr/>
        </p:nvSpPr>
        <p:spPr>
          <a:xfrm>
            <a:off x="7543800" y="1537556"/>
            <a:ext cx="3517900" cy="469814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 xmlns:a16="http://schemas.microsoft.com/office/drawing/2014/main" id="{DC9A0670-79FA-4EEA-B9D1-122907CEF1E0}"/>
              </a:ext>
            </a:extLst>
          </p:cNvPr>
          <p:cNvSpPr>
            <a:spLocks noGrp="1"/>
          </p:cNvSpPr>
          <p:nvPr>
            <p:ph idx="1"/>
          </p:nvPr>
        </p:nvSpPr>
        <p:spPr>
          <a:xfrm>
            <a:off x="7340599" y="2015540"/>
            <a:ext cx="3721101" cy="3997828"/>
          </a:xfrm>
        </p:spPr>
        <p:txBody>
          <a:bodyPr>
            <a:normAutofit/>
          </a:bodyPr>
          <a:lstStyle/>
          <a:p>
            <a:r>
              <a:rPr lang="en-IN" dirty="0"/>
              <a:t>The HTTP request returns a Response Object with all the response data (content, encoding, status, and so on</a:t>
            </a:r>
            <a:r>
              <a:rPr lang="en-IN" dirty="0" smtClean="0"/>
              <a:t>)</a:t>
            </a:r>
          </a:p>
          <a:p>
            <a:r>
              <a:rPr lang="en-IN" dirty="0"/>
              <a:t>U</a:t>
            </a:r>
            <a:r>
              <a:rPr lang="en-IN" dirty="0" smtClean="0"/>
              <a:t>sing </a:t>
            </a:r>
            <a:r>
              <a:rPr lang="en-IN" dirty="0"/>
              <a:t>a library called BeautifulSoup in Python to do web scraping</a:t>
            </a:r>
            <a:r>
              <a:rPr lang="en-IN" dirty="0" smtClean="0"/>
              <a:t>.</a:t>
            </a:r>
          </a:p>
          <a:p>
            <a:r>
              <a:rPr lang="en-IN" dirty="0" smtClean="0"/>
              <a:t>Do for all review page</a:t>
            </a:r>
          </a:p>
          <a:p>
            <a:r>
              <a:rPr lang="en-IN" dirty="0" smtClean="0"/>
              <a:t>At end saved to a .</a:t>
            </a:r>
            <a:r>
              <a:rPr lang="en-IN" dirty="0" err="1" smtClean="0"/>
              <a:t>csv</a:t>
            </a:r>
            <a:r>
              <a:rPr lang="en-IN" dirty="0" smtClean="0"/>
              <a:t> file</a:t>
            </a:r>
            <a:endParaRPr lang="en-IN" dirty="0"/>
          </a:p>
        </p:txBody>
      </p:sp>
    </p:spTree>
    <p:extLst>
      <p:ext uri="{BB962C8B-B14F-4D97-AF65-F5344CB8AC3E}">
        <p14:creationId xmlns:p14="http://schemas.microsoft.com/office/powerpoint/2010/main" val="302242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1500" y="2021982"/>
            <a:ext cx="4889500" cy="4607417"/>
          </a:xfrm>
        </p:spPr>
        <p:txBody>
          <a:bodyPr>
            <a:normAutofit fontScale="85000" lnSpcReduction="20000"/>
          </a:bodyPr>
          <a:lstStyle/>
          <a:p>
            <a:r>
              <a:rPr lang="en-US" dirty="0" smtClean="0"/>
              <a:t>In the cleaning unit we remove the unwanted data from the[</a:t>
            </a:r>
            <a:r>
              <a:rPr lang="en-US" dirty="0" err="1" smtClean="0"/>
              <a:t>ie</a:t>
            </a:r>
            <a:r>
              <a:rPr lang="en-US" dirty="0" smtClean="0"/>
              <a:t> scraped text data] then we convert the text[review column] to lowercase and remove integers or </a:t>
            </a:r>
            <a:r>
              <a:rPr lang="en-US" dirty="0" err="1" smtClean="0"/>
              <a:t>numericals</a:t>
            </a:r>
            <a:r>
              <a:rPr lang="en-US" dirty="0" smtClean="0"/>
              <a:t> in text.  </a:t>
            </a:r>
          </a:p>
          <a:p>
            <a:r>
              <a:rPr lang="en-US" dirty="0" smtClean="0"/>
              <a:t>Punctuations, null values and extra[spaces as they don’t make any sense] and all these things are done by importing regular expressions[import re] Stop words are ‘this is in’, which does not add much value. </a:t>
            </a:r>
          </a:p>
          <a:p>
            <a:r>
              <a:rPr lang="en-US" dirty="0" smtClean="0"/>
              <a:t>So, we remove them to decrease the size of data set this process is called normalizing text[with spacy]spacy is most versatile and widely used library in NLP Lemmatization is nothing but normalization of words which means reducing a word into its root form.</a:t>
            </a:r>
          </a:p>
        </p:txBody>
      </p:sp>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smtClean="0"/>
              <a:t>DESIGN AND IT’S IMPLEMENTATION</a:t>
            </a:r>
            <a:endParaRPr lang="en-US" dirty="0"/>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smtClean="0"/>
              <a:t>Data Cleaning Unit</a:t>
            </a:r>
            <a:endParaRPr lang="en-US" dirty="0"/>
          </a:p>
        </p:txBody>
      </p:sp>
      <p:sp>
        <p:nvSpPr>
          <p:cNvPr id="6" name="Flowchart: Process 5"/>
          <p:cNvSpPr/>
          <p:nvPr/>
        </p:nvSpPr>
        <p:spPr>
          <a:xfrm>
            <a:off x="1491346" y="24003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LOAD CSV FILE</a:t>
            </a:r>
            <a:endParaRPr lang="en-US" dirty="0">
              <a:solidFill>
                <a:schemeClr val="bg1"/>
              </a:solidFill>
            </a:endParaRPr>
          </a:p>
        </p:txBody>
      </p:sp>
      <p:sp>
        <p:nvSpPr>
          <p:cNvPr id="7" name="Flowchart: Process 6"/>
          <p:cNvSpPr/>
          <p:nvPr/>
        </p:nvSpPr>
        <p:spPr>
          <a:xfrm>
            <a:off x="1491346" y="53467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CLEANED DATA</a:t>
            </a:r>
            <a:endParaRPr lang="en-US" dirty="0">
              <a:solidFill>
                <a:schemeClr val="bg1"/>
              </a:solidFill>
            </a:endParaRPr>
          </a:p>
        </p:txBody>
      </p:sp>
      <p:sp>
        <p:nvSpPr>
          <p:cNvPr id="8" name="Flowchart: Process 7"/>
          <p:cNvSpPr/>
          <p:nvPr/>
        </p:nvSpPr>
        <p:spPr>
          <a:xfrm>
            <a:off x="1491346" y="38100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CLEAN DATA</a:t>
            </a:r>
            <a:endParaRPr lang="en-US" dirty="0">
              <a:solidFill>
                <a:schemeClr val="bg1"/>
              </a:solidFill>
            </a:endParaRPr>
          </a:p>
        </p:txBody>
      </p:sp>
      <p:cxnSp>
        <p:nvCxnSpPr>
          <p:cNvPr id="10" name="Straight Arrow Connector 9"/>
          <p:cNvCxnSpPr>
            <a:stCxn id="6" idx="2"/>
            <a:endCxn id="8" idx="0"/>
          </p:cNvCxnSpPr>
          <p:nvPr/>
        </p:nvCxnSpPr>
        <p:spPr>
          <a:xfrm>
            <a:off x="3006273" y="3276600"/>
            <a:ext cx="0" cy="533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7" idx="0"/>
          </p:cNvCxnSpPr>
          <p:nvPr/>
        </p:nvCxnSpPr>
        <p:spPr>
          <a:xfrm>
            <a:off x="3006273" y="4686300"/>
            <a:ext cx="0" cy="660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72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6999" y="2052116"/>
            <a:ext cx="4445001" cy="4437584"/>
          </a:xfrm>
        </p:spPr>
        <p:txBody>
          <a:bodyPr>
            <a:normAutofit fontScale="85000" lnSpcReduction="20000"/>
          </a:bodyPr>
          <a:lstStyle/>
          <a:p>
            <a:pPr marL="0" indent="0">
              <a:buNone/>
            </a:pPr>
            <a:r>
              <a:rPr lang="en-US" dirty="0"/>
              <a:t>Sentiment analysis </a:t>
            </a:r>
            <a:r>
              <a:rPr lang="en-US" dirty="0" smtClean="0"/>
              <a:t>is done VADER technique:</a:t>
            </a:r>
            <a:endParaRPr lang="en-US" dirty="0"/>
          </a:p>
          <a:p>
            <a:r>
              <a:rPr lang="en-US" dirty="0" smtClean="0"/>
              <a:t>VADER[Valence </a:t>
            </a:r>
            <a:r>
              <a:rPr lang="en-US" dirty="0"/>
              <a:t>Aware Dictionary for sentient Reasoning] is a Unsupervised model used that is adaptive to interpret emotional [positive/negative] and emotional [strength] text feelings..</a:t>
            </a:r>
          </a:p>
          <a:p>
            <a:r>
              <a:rPr lang="en-US" dirty="0" smtClean="0"/>
              <a:t>VADER </a:t>
            </a:r>
            <a:r>
              <a:rPr lang="en-US" dirty="0"/>
              <a:t>is focused on the lexicons of words related to sentiment. Each of the words in the lexicon is rated as to whether it is positive or negative and assigns scores to them.</a:t>
            </a:r>
          </a:p>
          <a:p>
            <a:r>
              <a:rPr lang="en-US" dirty="0" smtClean="0"/>
              <a:t>It </a:t>
            </a:r>
            <a:r>
              <a:rPr lang="en-US" dirty="0"/>
              <a:t>uses to polarity </a:t>
            </a:r>
            <a:r>
              <a:rPr lang="en-US" dirty="0" smtClean="0"/>
              <a:t>scores </a:t>
            </a:r>
            <a:r>
              <a:rPr lang="en-US" dirty="0"/>
              <a:t>method to get the sentiment metrics for a piece of text</a:t>
            </a:r>
            <a:r>
              <a:rPr lang="en-US" dirty="0" smtClean="0"/>
              <a:t>.</a:t>
            </a:r>
            <a:endParaRPr lang="en-US" dirty="0"/>
          </a:p>
        </p:txBody>
      </p:sp>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smtClean="0"/>
              <a:t>DESIGN AND IT’S IMPLEMENTATION</a:t>
            </a:r>
            <a:endParaRPr lang="en-US" dirty="0"/>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smtClean="0"/>
              <a:t>SENTIMENTAL MODEL</a:t>
            </a:r>
            <a:endParaRPr lang="en-US" dirty="0"/>
          </a:p>
        </p:txBody>
      </p:sp>
      <p:sp>
        <p:nvSpPr>
          <p:cNvPr id="6" name="Flowchart: Process 5"/>
          <p:cNvSpPr/>
          <p:nvPr/>
        </p:nvSpPr>
        <p:spPr>
          <a:xfrm>
            <a:off x="1491346" y="24003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CLEANED WORDS</a:t>
            </a:r>
            <a:endParaRPr lang="en-US" dirty="0">
              <a:solidFill>
                <a:schemeClr val="bg1"/>
              </a:solidFill>
            </a:endParaRPr>
          </a:p>
        </p:txBody>
      </p:sp>
      <p:sp>
        <p:nvSpPr>
          <p:cNvPr id="7" name="Flowchart: Process 6"/>
          <p:cNvSpPr/>
          <p:nvPr/>
        </p:nvSpPr>
        <p:spPr>
          <a:xfrm>
            <a:off x="1491346" y="53467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RESULT</a:t>
            </a:r>
            <a:endParaRPr lang="en-US" dirty="0">
              <a:solidFill>
                <a:schemeClr val="bg1"/>
              </a:solidFill>
            </a:endParaRPr>
          </a:p>
        </p:txBody>
      </p:sp>
      <p:sp>
        <p:nvSpPr>
          <p:cNvPr id="8" name="Flowchart: Process 7"/>
          <p:cNvSpPr/>
          <p:nvPr/>
        </p:nvSpPr>
        <p:spPr>
          <a:xfrm>
            <a:off x="1491346" y="38100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VADER TECHNIQUE</a:t>
            </a:r>
            <a:endParaRPr lang="en-US" dirty="0">
              <a:solidFill>
                <a:schemeClr val="bg1"/>
              </a:solidFill>
            </a:endParaRPr>
          </a:p>
        </p:txBody>
      </p:sp>
      <p:cxnSp>
        <p:nvCxnSpPr>
          <p:cNvPr id="9" name="Straight Arrow Connector 8"/>
          <p:cNvCxnSpPr>
            <a:stCxn id="6" idx="2"/>
            <a:endCxn id="8" idx="0"/>
          </p:cNvCxnSpPr>
          <p:nvPr/>
        </p:nvCxnSpPr>
        <p:spPr>
          <a:xfrm>
            <a:off x="3006273" y="3276600"/>
            <a:ext cx="0" cy="533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2"/>
            <a:endCxn id="7" idx="0"/>
          </p:cNvCxnSpPr>
          <p:nvPr/>
        </p:nvCxnSpPr>
        <p:spPr>
          <a:xfrm>
            <a:off x="3006273" y="4686300"/>
            <a:ext cx="0" cy="660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22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76999" y="2052116"/>
            <a:ext cx="4445001" cy="4437584"/>
          </a:xfrm>
        </p:spPr>
        <p:txBody>
          <a:bodyPr>
            <a:normAutofit lnSpcReduction="10000"/>
          </a:bodyPr>
          <a:lstStyle/>
          <a:p>
            <a:r>
              <a:rPr lang="en-US" dirty="0" smtClean="0"/>
              <a:t>EDA stands for Exploratory Data Analysis.</a:t>
            </a:r>
          </a:p>
          <a:p>
            <a:r>
              <a:rPr lang="en-US" dirty="0" smtClean="0"/>
              <a:t>It is a process of exploring data, generating insights, testing hypotheses, and revealing underlying hidden patterns in the data</a:t>
            </a:r>
            <a:r>
              <a:rPr lang="en-US" dirty="0" smtClean="0"/>
              <a:t>.</a:t>
            </a:r>
          </a:p>
          <a:p>
            <a:r>
              <a:rPr lang="en-US" dirty="0" smtClean="0"/>
              <a:t>We will create a Document Terms Matrix that we’ll later use as our analysis to get the insights in data and with the help of </a:t>
            </a:r>
            <a:r>
              <a:rPr lang="en-US" dirty="0" err="1" smtClean="0"/>
              <a:t>wordcloud</a:t>
            </a:r>
            <a:r>
              <a:rPr lang="en-US" smtClean="0"/>
              <a:t>.</a:t>
            </a:r>
            <a:endParaRPr lang="en-US" dirty="0"/>
          </a:p>
        </p:txBody>
      </p:sp>
      <p:sp>
        <p:nvSpPr>
          <p:cNvPr id="5"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smtClean="0"/>
              <a:t>DESIGN AND IT’S IMPLEMENTATION</a:t>
            </a:r>
            <a:endParaRPr lang="en-US" dirty="0"/>
          </a:p>
        </p:txBody>
      </p:sp>
      <p:sp>
        <p:nvSpPr>
          <p:cNvPr id="6"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smtClean="0"/>
              <a:t>EDA MODEL</a:t>
            </a:r>
            <a:endParaRPr lang="en-US" dirty="0"/>
          </a:p>
        </p:txBody>
      </p:sp>
      <p:sp>
        <p:nvSpPr>
          <p:cNvPr id="7" name="Flowchart: Process 6"/>
          <p:cNvSpPr/>
          <p:nvPr/>
        </p:nvSpPr>
        <p:spPr>
          <a:xfrm>
            <a:off x="1491346" y="24003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CLEANED WORDS</a:t>
            </a:r>
            <a:endParaRPr lang="en-US" dirty="0">
              <a:solidFill>
                <a:schemeClr val="bg1"/>
              </a:solidFill>
            </a:endParaRPr>
          </a:p>
        </p:txBody>
      </p:sp>
      <p:sp>
        <p:nvSpPr>
          <p:cNvPr id="8" name="Flowchart: Process 7"/>
          <p:cNvSpPr/>
          <p:nvPr/>
        </p:nvSpPr>
        <p:spPr>
          <a:xfrm>
            <a:off x="1491346" y="53467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RESULT</a:t>
            </a:r>
            <a:endParaRPr lang="en-US" dirty="0">
              <a:solidFill>
                <a:schemeClr val="bg1"/>
              </a:solidFill>
            </a:endParaRPr>
          </a:p>
        </p:txBody>
      </p:sp>
      <p:sp>
        <p:nvSpPr>
          <p:cNvPr id="9" name="Flowchart: Process 8"/>
          <p:cNvSpPr/>
          <p:nvPr/>
        </p:nvSpPr>
        <p:spPr>
          <a:xfrm>
            <a:off x="1491346" y="38100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EDA TECHNIQUE</a:t>
            </a:r>
            <a:endParaRPr lang="en-US" dirty="0">
              <a:solidFill>
                <a:schemeClr val="bg1"/>
              </a:solidFill>
            </a:endParaRPr>
          </a:p>
        </p:txBody>
      </p:sp>
      <p:cxnSp>
        <p:nvCxnSpPr>
          <p:cNvPr id="10" name="Straight Arrow Connector 9"/>
          <p:cNvCxnSpPr>
            <a:stCxn id="7" idx="2"/>
            <a:endCxn id="9" idx="0"/>
          </p:cNvCxnSpPr>
          <p:nvPr/>
        </p:nvCxnSpPr>
        <p:spPr>
          <a:xfrm>
            <a:off x="3006273" y="3276600"/>
            <a:ext cx="0" cy="533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8" idx="0"/>
          </p:cNvCxnSpPr>
          <p:nvPr/>
        </p:nvCxnSpPr>
        <p:spPr>
          <a:xfrm>
            <a:off x="3006273" y="4686300"/>
            <a:ext cx="0" cy="660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41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E0ACF9-A989-4510-B1DC-10C8BD0749BB}"/>
              </a:ext>
            </a:extLst>
          </p:cNvPr>
          <p:cNvSpPr>
            <a:spLocks noGrp="1"/>
          </p:cNvSpPr>
          <p:nvPr>
            <p:ph type="title"/>
          </p:nvPr>
        </p:nvSpPr>
        <p:spPr>
          <a:xfrm>
            <a:off x="1788848" y="771480"/>
            <a:ext cx="7958331" cy="1077229"/>
          </a:xfrm>
        </p:spPr>
        <p:txBody>
          <a:bodyPr/>
          <a:lstStyle/>
          <a:p>
            <a:pPr algn="l"/>
            <a:r>
              <a:rPr lang="en-IN" dirty="0" smtClean="0"/>
              <a:t>Modern tool usage</a:t>
            </a:r>
            <a:endParaRPr lang="en-IN" dirty="0"/>
          </a:p>
        </p:txBody>
      </p:sp>
      <p:sp>
        <p:nvSpPr>
          <p:cNvPr id="3" name="Content Placeholder 2">
            <a:extLst>
              <a:ext uri="{FF2B5EF4-FFF2-40B4-BE49-F238E27FC236}">
                <a16:creationId xmlns="" xmlns:a16="http://schemas.microsoft.com/office/drawing/2014/main" id="{DC9A0670-79FA-4EEA-B9D1-122907CEF1E0}"/>
              </a:ext>
            </a:extLst>
          </p:cNvPr>
          <p:cNvSpPr>
            <a:spLocks noGrp="1"/>
          </p:cNvSpPr>
          <p:nvPr>
            <p:ph idx="1"/>
          </p:nvPr>
        </p:nvSpPr>
        <p:spPr>
          <a:xfrm>
            <a:off x="1950639" y="1524000"/>
            <a:ext cx="7796540" cy="4489368"/>
          </a:xfrm>
        </p:spPr>
        <p:txBody>
          <a:bodyPr>
            <a:normAutofit fontScale="70000" lnSpcReduction="20000"/>
          </a:bodyPr>
          <a:lstStyle/>
          <a:p>
            <a:endParaRPr lang="en-IN" dirty="0" smtClean="0"/>
          </a:p>
          <a:p>
            <a:pPr marL="0" indent="0">
              <a:buNone/>
            </a:pPr>
            <a:r>
              <a:rPr lang="en-IN" dirty="0" smtClean="0"/>
              <a:t>Here we use different python modules;</a:t>
            </a:r>
          </a:p>
          <a:p>
            <a:r>
              <a:rPr lang="en-IN" dirty="0" smtClean="0"/>
              <a:t>FLASK MODULE : </a:t>
            </a:r>
            <a:r>
              <a:rPr lang="en-IN" b="1" dirty="0"/>
              <a:t>Flask</a:t>
            </a:r>
            <a:r>
              <a:rPr lang="en-IN" dirty="0"/>
              <a:t> is a lightweight WSGI web application framework. </a:t>
            </a:r>
            <a:endParaRPr lang="en-IN" dirty="0" smtClean="0"/>
          </a:p>
          <a:p>
            <a:r>
              <a:rPr lang="en-US" dirty="0" smtClean="0"/>
              <a:t>AMAZON_PRODUCT_REVIEW_SCRAPER MODULE : </a:t>
            </a:r>
            <a:r>
              <a:rPr lang="en-IN" dirty="0"/>
              <a:t>Uses the Amazon Simple Product API to provide API accessible data</a:t>
            </a:r>
            <a:r>
              <a:rPr lang="en-IN" dirty="0" smtClean="0"/>
              <a:t>.</a:t>
            </a:r>
          </a:p>
          <a:p>
            <a:r>
              <a:rPr lang="en-IN" dirty="0" smtClean="0"/>
              <a:t>PANDAS MODULE : </a:t>
            </a:r>
            <a:r>
              <a:rPr lang="en-IN" b="1" dirty="0"/>
              <a:t>pandas</a:t>
            </a:r>
            <a:r>
              <a:rPr lang="en-IN" dirty="0"/>
              <a:t> is a </a:t>
            </a:r>
            <a:r>
              <a:rPr lang="en-IN" b="1" dirty="0"/>
              <a:t>Python</a:t>
            </a:r>
            <a:r>
              <a:rPr lang="en-IN" dirty="0"/>
              <a:t> package that provides fast, flexible, and expressive data structures designed to make working with structured (tabular, multidimensional, potentially heterogeneous) and time series data both easy and intuitive. </a:t>
            </a:r>
            <a:endParaRPr lang="en-IN" dirty="0" smtClean="0"/>
          </a:p>
          <a:p>
            <a:r>
              <a:rPr lang="en-IN" dirty="0" smtClean="0"/>
              <a:t>REQUESTS MODULE : </a:t>
            </a:r>
            <a:r>
              <a:rPr lang="en-IN" dirty="0"/>
              <a:t>The </a:t>
            </a:r>
            <a:r>
              <a:rPr lang="en-IN" b="1" dirty="0"/>
              <a:t>requests</a:t>
            </a:r>
            <a:r>
              <a:rPr lang="en-IN" dirty="0"/>
              <a:t> </a:t>
            </a:r>
            <a:r>
              <a:rPr lang="en-IN" b="1" dirty="0"/>
              <a:t>module</a:t>
            </a:r>
            <a:r>
              <a:rPr lang="en-IN" dirty="0"/>
              <a:t> allows you to send HTTP </a:t>
            </a:r>
            <a:r>
              <a:rPr lang="en-IN" b="1" dirty="0"/>
              <a:t>requests</a:t>
            </a:r>
            <a:r>
              <a:rPr lang="en-IN" dirty="0"/>
              <a:t> using </a:t>
            </a:r>
            <a:r>
              <a:rPr lang="en-IN" b="1" dirty="0"/>
              <a:t>Python</a:t>
            </a:r>
            <a:r>
              <a:rPr lang="en-IN" dirty="0"/>
              <a:t>. </a:t>
            </a:r>
            <a:endParaRPr lang="en-IN" dirty="0" smtClean="0"/>
          </a:p>
          <a:p>
            <a:r>
              <a:rPr lang="en-US" dirty="0" smtClean="0"/>
              <a:t>BeautifulSoup</a:t>
            </a:r>
            <a:r>
              <a:rPr lang="en-IN" dirty="0" smtClean="0"/>
              <a:t> MODULE : </a:t>
            </a:r>
            <a:r>
              <a:rPr lang="en-IN" b="1" dirty="0"/>
              <a:t>Beautiful</a:t>
            </a:r>
            <a:r>
              <a:rPr lang="en-IN" dirty="0"/>
              <a:t> </a:t>
            </a:r>
            <a:r>
              <a:rPr lang="en-IN" b="1" dirty="0"/>
              <a:t>Soup</a:t>
            </a:r>
            <a:r>
              <a:rPr lang="en-IN" dirty="0"/>
              <a:t> is a library that makes it easy to scrape information from web pages.</a:t>
            </a:r>
            <a:endParaRPr lang="en-IN" dirty="0" smtClean="0"/>
          </a:p>
          <a:p>
            <a:pPr marL="0" indent="0">
              <a:buNone/>
            </a:pPr>
            <a:r>
              <a:rPr lang="en-US" dirty="0" smtClean="0"/>
              <a:t>and many more modules</a:t>
            </a:r>
            <a:endParaRPr lang="en-US" dirty="0"/>
          </a:p>
          <a:p>
            <a:endParaRPr lang="en-IN" dirty="0" smtClean="0"/>
          </a:p>
          <a:p>
            <a:endParaRPr lang="en-IN" dirty="0"/>
          </a:p>
        </p:txBody>
      </p:sp>
    </p:spTree>
    <p:extLst>
      <p:ext uri="{BB962C8B-B14F-4D97-AF65-F5344CB8AC3E}">
        <p14:creationId xmlns:p14="http://schemas.microsoft.com/office/powerpoint/2010/main" val="8272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BC5AB-AF07-4F56-9A9F-2531BEE1CE87}"/>
              </a:ext>
            </a:extLst>
          </p:cNvPr>
          <p:cNvSpPr>
            <a:spLocks noGrp="1"/>
          </p:cNvSpPr>
          <p:nvPr>
            <p:ph type="title"/>
          </p:nvPr>
        </p:nvSpPr>
        <p:spPr>
          <a:xfrm>
            <a:off x="2532298" y="808056"/>
            <a:ext cx="7958331" cy="1077229"/>
          </a:xfrm>
        </p:spPr>
        <p:txBody>
          <a:bodyPr/>
          <a:lstStyle/>
          <a:p>
            <a:pPr algn="l"/>
            <a:r>
              <a:rPr lang="en-US" dirty="0" smtClean="0"/>
              <a:t>Result Obtained So Far</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9755" y="1491164"/>
            <a:ext cx="6377354" cy="4050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173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869</TotalTime>
  <Words>487</Words>
  <Application>Microsoft Office PowerPoint</Application>
  <PresentationFormat>Custom</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Madison</vt:lpstr>
      <vt:lpstr>SENTIMENTAL ANALYSIS WITH WEB SCRAPING </vt:lpstr>
      <vt:lpstr>DESIGN AND IT’S IMPLEMENTATION</vt:lpstr>
      <vt:lpstr>PowerPoint Presentation</vt:lpstr>
      <vt:lpstr>PowerPoint Presentation</vt:lpstr>
      <vt:lpstr>PowerPoint Presentation</vt:lpstr>
      <vt:lpstr>PowerPoint Presentation</vt:lpstr>
      <vt:lpstr>PowerPoint Presentation</vt:lpstr>
      <vt:lpstr>Modern tool usage</vt:lpstr>
      <vt:lpstr>Result Obtained So Far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DhravaZzzzzzzzzzzzzz</dc:creator>
  <cp:lastModifiedBy>Dhruva V</cp:lastModifiedBy>
  <cp:revision>40</cp:revision>
  <dcterms:created xsi:type="dcterms:W3CDTF">2021-01-15T01:11:51Z</dcterms:created>
  <dcterms:modified xsi:type="dcterms:W3CDTF">2021-05-30T15:16:43Z</dcterms:modified>
</cp:coreProperties>
</file>