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1" r:id="rId3"/>
    <p:sldId id="272" r:id="rId4"/>
    <p:sldId id="277" r:id="rId5"/>
    <p:sldId id="278" r:id="rId6"/>
    <p:sldId id="279" r:id="rId7"/>
    <p:sldId id="280" r:id="rId8"/>
    <p:sldId id="257" r:id="rId9"/>
    <p:sldId id="263" r:id="rId10"/>
    <p:sldId id="264" r:id="rId11"/>
    <p:sldId id="265" r:id="rId12"/>
    <p:sldId id="266" r:id="rId13"/>
    <p:sldId id="267" r:id="rId14"/>
    <p:sldId id="258" r:id="rId15"/>
    <p:sldId id="262" r:id="rId16"/>
    <p:sldId id="273" r:id="rId17"/>
    <p:sldId id="274" r:id="rId18"/>
    <p:sldId id="275" r:id="rId19"/>
    <p:sldId id="276"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20" d="100"/>
          <a:sy n="120" d="100"/>
        </p:scale>
        <p:origin x="2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9810E-943F-4F30-ABF0-19DDEE5D89AD}" type="datetimeFigureOut">
              <a:rPr lang="en-IN" smtClean="0"/>
              <a:t>04-07-2021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3078-F7A2-410B-86AE-F4F43F7A1E03}" type="slidenum">
              <a:rPr lang="en-IN" smtClean="0"/>
              <a:t>‹#›</a:t>
            </a:fld>
            <a:endParaRPr lang="en-IN"/>
          </a:p>
        </p:txBody>
      </p:sp>
    </p:spTree>
    <p:extLst>
      <p:ext uri="{BB962C8B-B14F-4D97-AF65-F5344CB8AC3E}">
        <p14:creationId xmlns:p14="http://schemas.microsoft.com/office/powerpoint/2010/main" val="293591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742C-69CF-4A03-AD39-910384BA42FE}"/>
              </a:ext>
            </a:extLst>
          </p:cNvPr>
          <p:cNvSpPr>
            <a:spLocks noGrp="1"/>
          </p:cNvSpPr>
          <p:nvPr>
            <p:ph type="ctrTitle"/>
          </p:nvPr>
        </p:nvSpPr>
        <p:spPr/>
        <p:txBody>
          <a:bodyPr>
            <a:normAutofit fontScale="90000"/>
          </a:bodyPr>
          <a:lstStyle/>
          <a:p>
            <a:r>
              <a:rPr lang="en-US" b="1" dirty="0"/>
              <a:t>SENTIMENTAL ANALYSIS WITH WEB SCRAPING</a:t>
            </a:r>
            <a:r>
              <a:rPr lang="en-US" dirty="0"/>
              <a:t>	</a:t>
            </a:r>
            <a:endParaRPr lang="en-IN" dirty="0"/>
          </a:p>
        </p:txBody>
      </p:sp>
      <p:sp>
        <p:nvSpPr>
          <p:cNvPr id="3" name="Subtitle 2">
            <a:extLst>
              <a:ext uri="{FF2B5EF4-FFF2-40B4-BE49-F238E27FC236}">
                <a16:creationId xmlns:a16="http://schemas.microsoft.com/office/drawing/2014/main" id="{073C2B76-C6E2-4795-A10D-8CDFE0D81841}"/>
              </a:ext>
            </a:extLst>
          </p:cNvPr>
          <p:cNvSpPr>
            <a:spLocks noGrp="1"/>
          </p:cNvSpPr>
          <p:nvPr>
            <p:ph type="subTitle" idx="1"/>
          </p:nvPr>
        </p:nvSpPr>
        <p:spPr>
          <a:xfrm>
            <a:off x="8941879" y="2338291"/>
            <a:ext cx="3250121" cy="1763807"/>
          </a:xfrm>
        </p:spPr>
        <p:txBody>
          <a:bodyPr>
            <a:normAutofit fontScale="70000" lnSpcReduction="20000"/>
          </a:bodyPr>
          <a:lstStyle/>
          <a:p>
            <a:pPr algn="ctr">
              <a:spcBef>
                <a:spcPts val="0"/>
              </a:spcBef>
              <a:spcAft>
                <a:spcPts val="0"/>
              </a:spcAft>
            </a:pPr>
            <a:r>
              <a:rPr lang="en-US" sz="3100" dirty="0"/>
              <a:t>GIUDE:</a:t>
            </a:r>
            <a:br>
              <a:rPr lang="en-US" sz="3100" dirty="0"/>
            </a:br>
            <a:r>
              <a:rPr lang="en-US" sz="2100" dirty="0"/>
              <a:t>SAVITA S</a:t>
            </a:r>
            <a:endParaRPr lang="en-IN" sz="2100" dirty="0"/>
          </a:p>
          <a:p>
            <a:pPr algn="ctr">
              <a:spcBef>
                <a:spcPts val="0"/>
              </a:spcBef>
              <a:spcAft>
                <a:spcPts val="0"/>
              </a:spcAft>
            </a:pPr>
            <a:r>
              <a:rPr lang="en-US" sz="2100" dirty="0"/>
              <a:t>Assistant Professor Dept. Of CSE,</a:t>
            </a:r>
            <a:endParaRPr lang="en-IN" sz="2100" dirty="0"/>
          </a:p>
          <a:p>
            <a:pPr algn="ctr">
              <a:spcBef>
                <a:spcPts val="0"/>
              </a:spcBef>
              <a:spcAft>
                <a:spcPts val="0"/>
              </a:spcAft>
            </a:pPr>
            <a:r>
              <a:rPr lang="en-US" sz="2100" dirty="0"/>
              <a:t>CSE, JSSATEB</a:t>
            </a:r>
            <a:endParaRPr lang="en-IN" sz="2100" dirty="0"/>
          </a:p>
          <a:p>
            <a:pPr algn="ctr"/>
            <a:r>
              <a:rPr lang="en-US" sz="2400" dirty="0"/>
              <a:t>		</a:t>
            </a:r>
            <a:endParaRPr lang="en-IN" sz="2400" dirty="0"/>
          </a:p>
        </p:txBody>
      </p:sp>
      <p:graphicFrame>
        <p:nvGraphicFramePr>
          <p:cNvPr id="4" name="Table 3">
            <a:extLst>
              <a:ext uri="{FF2B5EF4-FFF2-40B4-BE49-F238E27FC236}">
                <a16:creationId xmlns:a16="http://schemas.microsoft.com/office/drawing/2014/main" id="{B937AD4B-D26C-4691-BDAE-25511660E5B4}"/>
              </a:ext>
            </a:extLst>
          </p:cNvPr>
          <p:cNvGraphicFramePr>
            <a:graphicFrameLocks noGrp="1"/>
          </p:cNvGraphicFramePr>
          <p:nvPr>
            <p:extLst>
              <p:ext uri="{D42A27DB-BD31-4B8C-83A1-F6EECF244321}">
                <p14:modId xmlns:p14="http://schemas.microsoft.com/office/powerpoint/2010/main" val="1295728230"/>
              </p:ext>
            </p:extLst>
          </p:nvPr>
        </p:nvGraphicFramePr>
        <p:xfrm>
          <a:off x="8915400" y="4905172"/>
          <a:ext cx="3276600" cy="1763807"/>
        </p:xfrm>
        <a:graphic>
          <a:graphicData uri="http://schemas.openxmlformats.org/drawingml/2006/table">
            <a:tbl>
              <a:tblPr firstRow="1" firstCol="1" bandRow="1">
                <a:tableStyleId>{5C22544A-7EE6-4342-B048-85BDC9FD1C3A}</a:tableStyleId>
              </a:tblPr>
              <a:tblGrid>
                <a:gridCol w="1706646">
                  <a:extLst>
                    <a:ext uri="{9D8B030D-6E8A-4147-A177-3AD203B41FA5}">
                      <a16:colId xmlns:a16="http://schemas.microsoft.com/office/drawing/2014/main" val="1089235614"/>
                    </a:ext>
                  </a:extLst>
                </a:gridCol>
                <a:gridCol w="1569954">
                  <a:extLst>
                    <a:ext uri="{9D8B030D-6E8A-4147-A177-3AD203B41FA5}">
                      <a16:colId xmlns:a16="http://schemas.microsoft.com/office/drawing/2014/main" val="1452941413"/>
                    </a:ext>
                  </a:extLst>
                </a:gridCol>
              </a:tblGrid>
              <a:tr h="428251">
                <a:tc gridSpan="2">
                  <a:txBody>
                    <a:bodyPr/>
                    <a:lstStyle/>
                    <a:p>
                      <a:pPr algn="ctr">
                        <a:lnSpc>
                          <a:spcPct val="150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 MEMBERS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50000"/>
                        </a:lnSpc>
                        <a:spcAft>
                          <a:spcPts val="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4270588"/>
                  </a:ext>
                </a:extLst>
              </a:tr>
              <a:tr h="333889">
                <a:tc>
                  <a:txBody>
                    <a:bodyPr/>
                    <a:lstStyle/>
                    <a:p>
                      <a:pPr algn="ctr">
                        <a:lnSpc>
                          <a:spcPct val="150000"/>
                        </a:lnSpc>
                        <a:spcAft>
                          <a:spcPts val="0"/>
                        </a:spcAft>
                      </a:pPr>
                      <a:r>
                        <a:rPr lang="en-US" sz="1400" dirty="0">
                          <a:solidFill>
                            <a:schemeClr val="tx1"/>
                          </a:solidFill>
                          <a:effectLst/>
                        </a:rPr>
                        <a:t>Dhruva V</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1JS18CS403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8525547"/>
                  </a:ext>
                </a:extLst>
              </a:tr>
              <a:tr h="333889">
                <a:tc>
                  <a:txBody>
                    <a:bodyPr/>
                    <a:lstStyle/>
                    <a:p>
                      <a:pPr algn="ctr">
                        <a:lnSpc>
                          <a:spcPct val="150000"/>
                        </a:lnSpc>
                        <a:spcAft>
                          <a:spcPts val="0"/>
                        </a:spcAft>
                      </a:pPr>
                      <a:r>
                        <a:rPr lang="en-US" sz="1400" dirty="0">
                          <a:solidFill>
                            <a:schemeClr val="tx1"/>
                          </a:solidFill>
                          <a:effectLst/>
                        </a:rPr>
                        <a:t>Pruthviraj G</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1JS18CS416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7363488"/>
                  </a:ext>
                </a:extLst>
              </a:tr>
              <a:tr h="333889">
                <a:tc>
                  <a:txBody>
                    <a:bodyPr/>
                    <a:lstStyle/>
                    <a:p>
                      <a:pPr algn="ctr">
                        <a:lnSpc>
                          <a:spcPct val="150000"/>
                        </a:lnSpc>
                        <a:spcAft>
                          <a:spcPts val="0"/>
                        </a:spcAft>
                      </a:pPr>
                      <a:r>
                        <a:rPr lang="en-US" sz="1400" dirty="0">
                          <a:solidFill>
                            <a:schemeClr val="tx1"/>
                          </a:solidFill>
                          <a:effectLst/>
                        </a:rPr>
                        <a:t>Purushothama 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1JS18CS420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6844204"/>
                  </a:ext>
                </a:extLst>
              </a:tr>
              <a:tr h="333889">
                <a:tc>
                  <a:txBody>
                    <a:bodyPr/>
                    <a:lstStyle/>
                    <a:p>
                      <a:pPr algn="ctr">
                        <a:lnSpc>
                          <a:spcPct val="150000"/>
                        </a:lnSpc>
                        <a:spcAft>
                          <a:spcPts val="0"/>
                        </a:spcAft>
                      </a:pPr>
                      <a:r>
                        <a:rPr lang="en-US" sz="1400">
                          <a:solidFill>
                            <a:schemeClr val="tx1"/>
                          </a:solidFill>
                          <a:effectLst/>
                        </a:rPr>
                        <a:t>Gagan M 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rPr>
                        <a:t>1JS17CS035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4634475"/>
                  </a:ext>
                </a:extLst>
              </a:tr>
            </a:tbl>
          </a:graphicData>
        </a:graphic>
      </p:graphicFrame>
      <p:sp>
        <p:nvSpPr>
          <p:cNvPr id="5" name="TextBox 4">
            <a:extLst>
              <a:ext uri="{FF2B5EF4-FFF2-40B4-BE49-F238E27FC236}">
                <a16:creationId xmlns:a16="http://schemas.microsoft.com/office/drawing/2014/main" id="{37734F71-0037-4243-8FE7-3B237BC67D7A}"/>
              </a:ext>
            </a:extLst>
          </p:cNvPr>
          <p:cNvSpPr txBox="1"/>
          <p:nvPr/>
        </p:nvSpPr>
        <p:spPr>
          <a:xfrm>
            <a:off x="9609703" y="911562"/>
            <a:ext cx="1950277" cy="646331"/>
          </a:xfrm>
          <a:prstGeom prst="rect">
            <a:avLst/>
          </a:prstGeom>
          <a:noFill/>
        </p:spPr>
        <p:txBody>
          <a:bodyPr wrap="none" rtlCol="0">
            <a:spAutoFit/>
          </a:bodyPr>
          <a:lstStyle/>
          <a:p>
            <a:r>
              <a:rPr lang="en-US" dirty="0"/>
              <a:t>Project Team ID: </a:t>
            </a:r>
          </a:p>
          <a:p>
            <a:pPr algn="ctr"/>
            <a:r>
              <a:rPr lang="en-US" dirty="0"/>
              <a:t>CSE20PT40</a:t>
            </a:r>
            <a:endParaRPr lang="en-IN" dirty="0"/>
          </a:p>
        </p:txBody>
      </p:sp>
    </p:spTree>
    <p:extLst>
      <p:ext uri="{BB962C8B-B14F-4D97-AF65-F5344CB8AC3E}">
        <p14:creationId xmlns:p14="http://schemas.microsoft.com/office/powerpoint/2010/main" val="321918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DESIGN AND IT’S IMPLEMENTATION</a:t>
            </a:r>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WEB SCRAPING UNIT</a:t>
            </a:r>
          </a:p>
        </p:txBody>
      </p:sp>
      <p:sp>
        <p:nvSpPr>
          <p:cNvPr id="6" name="Flowchart: Process 5"/>
          <p:cNvSpPr/>
          <p:nvPr/>
        </p:nvSpPr>
        <p:spPr>
          <a:xfrm>
            <a:off x="1701800" y="21082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Load Web Pages With ‘request’</a:t>
            </a:r>
          </a:p>
        </p:txBody>
      </p:sp>
      <p:sp>
        <p:nvSpPr>
          <p:cNvPr id="7" name="Flowchart: Process 6"/>
          <p:cNvSpPr/>
          <p:nvPr/>
        </p:nvSpPr>
        <p:spPr>
          <a:xfrm>
            <a:off x="1701800" y="34290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Scrap the reviews data</a:t>
            </a:r>
          </a:p>
        </p:txBody>
      </p:sp>
      <p:sp>
        <p:nvSpPr>
          <p:cNvPr id="8" name="Flowchart: Process 7"/>
          <p:cNvSpPr/>
          <p:nvPr/>
        </p:nvSpPr>
        <p:spPr>
          <a:xfrm>
            <a:off x="1701800" y="5842000"/>
            <a:ext cx="2870200"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Save to a .</a:t>
            </a:r>
            <a:r>
              <a:rPr lang="en-US" dirty="0" err="1"/>
              <a:t>csv</a:t>
            </a:r>
            <a:r>
              <a:rPr lang="en-US" dirty="0"/>
              <a:t> file</a:t>
            </a:r>
          </a:p>
        </p:txBody>
      </p:sp>
      <p:sp>
        <p:nvSpPr>
          <p:cNvPr id="12" name="Flowchart: Decision 11"/>
          <p:cNvSpPr/>
          <p:nvPr/>
        </p:nvSpPr>
        <p:spPr>
          <a:xfrm>
            <a:off x="1701800" y="4699000"/>
            <a:ext cx="2870200" cy="685800"/>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Last Page?</a:t>
            </a:r>
          </a:p>
        </p:txBody>
      </p:sp>
      <p:sp>
        <p:nvSpPr>
          <p:cNvPr id="13" name="Flowchart: Process 12"/>
          <p:cNvSpPr/>
          <p:nvPr/>
        </p:nvSpPr>
        <p:spPr>
          <a:xfrm>
            <a:off x="4968021" y="3416300"/>
            <a:ext cx="2169379" cy="787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Append New Data</a:t>
            </a:r>
          </a:p>
        </p:txBody>
      </p:sp>
      <p:cxnSp>
        <p:nvCxnSpPr>
          <p:cNvPr id="15" name="Straight Arrow Connector 14"/>
          <p:cNvCxnSpPr>
            <a:stCxn id="6" idx="2"/>
            <a:endCxn id="7" idx="0"/>
          </p:cNvCxnSpPr>
          <p:nvPr/>
        </p:nvCxnSpPr>
        <p:spPr>
          <a:xfrm>
            <a:off x="3136900" y="2895600"/>
            <a:ext cx="0" cy="533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2"/>
            <a:endCxn id="12" idx="0"/>
          </p:cNvCxnSpPr>
          <p:nvPr/>
        </p:nvCxnSpPr>
        <p:spPr>
          <a:xfrm>
            <a:off x="3136900" y="4216400"/>
            <a:ext cx="0" cy="482600"/>
          </a:xfrm>
          <a:prstGeom prst="straightConnector1">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2"/>
            <a:endCxn id="8" idx="0"/>
          </p:cNvCxnSpPr>
          <p:nvPr/>
        </p:nvCxnSpPr>
        <p:spPr>
          <a:xfrm>
            <a:off x="3136900" y="5384800"/>
            <a:ext cx="0" cy="4572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2" idx="3"/>
            <a:endCxn id="13" idx="2"/>
          </p:cNvCxnSpPr>
          <p:nvPr/>
        </p:nvCxnSpPr>
        <p:spPr>
          <a:xfrm flipV="1">
            <a:off x="4572000" y="4203700"/>
            <a:ext cx="1480711" cy="838200"/>
          </a:xfrm>
          <a:prstGeom prst="bentConnector2">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0"/>
            <a:endCxn id="6" idx="3"/>
          </p:cNvCxnSpPr>
          <p:nvPr/>
        </p:nvCxnSpPr>
        <p:spPr>
          <a:xfrm rot="16200000" flipV="1">
            <a:off x="4855156" y="2218744"/>
            <a:ext cx="914400" cy="1480711"/>
          </a:xfrm>
          <a:prstGeom prst="bentConnector2">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84234" y="5428734"/>
            <a:ext cx="646331" cy="369332"/>
          </a:xfrm>
          <a:prstGeom prst="rect">
            <a:avLst/>
          </a:prstGeom>
          <a:noFill/>
        </p:spPr>
        <p:txBody>
          <a:bodyPr wrap="none" rtlCol="0">
            <a:spAutoFit/>
          </a:bodyPr>
          <a:lstStyle/>
          <a:p>
            <a:r>
              <a:rPr lang="en-US" dirty="0"/>
              <a:t>YES</a:t>
            </a:r>
          </a:p>
        </p:txBody>
      </p:sp>
      <p:sp>
        <p:nvSpPr>
          <p:cNvPr id="26" name="TextBox 25"/>
          <p:cNvSpPr txBox="1"/>
          <p:nvPr/>
        </p:nvSpPr>
        <p:spPr>
          <a:xfrm>
            <a:off x="4605265" y="4622800"/>
            <a:ext cx="530915" cy="369332"/>
          </a:xfrm>
          <a:prstGeom prst="rect">
            <a:avLst/>
          </a:prstGeom>
          <a:noFill/>
        </p:spPr>
        <p:txBody>
          <a:bodyPr wrap="none" rtlCol="0">
            <a:spAutoFit/>
          </a:bodyPr>
          <a:lstStyle/>
          <a:p>
            <a:r>
              <a:rPr lang="en-US" dirty="0"/>
              <a:t>NO</a:t>
            </a:r>
          </a:p>
        </p:txBody>
      </p:sp>
      <p:sp>
        <p:nvSpPr>
          <p:cNvPr id="27" name="TextBox 26"/>
          <p:cNvSpPr txBox="1"/>
          <p:nvPr/>
        </p:nvSpPr>
        <p:spPr>
          <a:xfrm>
            <a:off x="7848600" y="2108200"/>
            <a:ext cx="184731" cy="369332"/>
          </a:xfrm>
          <a:prstGeom prst="rect">
            <a:avLst/>
          </a:prstGeom>
          <a:noFill/>
        </p:spPr>
        <p:txBody>
          <a:bodyPr wrap="none" rtlCol="0">
            <a:spAutoFit/>
          </a:bodyPr>
          <a:lstStyle/>
          <a:p>
            <a:endParaRPr lang="en-US" dirty="0"/>
          </a:p>
        </p:txBody>
      </p:sp>
      <p:sp>
        <p:nvSpPr>
          <p:cNvPr id="28" name="Flowchart: Process 27"/>
          <p:cNvSpPr/>
          <p:nvPr/>
        </p:nvSpPr>
        <p:spPr>
          <a:xfrm>
            <a:off x="7543800" y="1537556"/>
            <a:ext cx="3517900" cy="46981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DC9A0670-79FA-4EEA-B9D1-122907CEF1E0}"/>
              </a:ext>
            </a:extLst>
          </p:cNvPr>
          <p:cNvSpPr>
            <a:spLocks noGrp="1"/>
          </p:cNvSpPr>
          <p:nvPr>
            <p:ph idx="1"/>
          </p:nvPr>
        </p:nvSpPr>
        <p:spPr>
          <a:xfrm>
            <a:off x="7340599" y="2015540"/>
            <a:ext cx="3721101" cy="3997828"/>
          </a:xfrm>
        </p:spPr>
        <p:txBody>
          <a:bodyPr>
            <a:normAutofit/>
          </a:bodyPr>
          <a:lstStyle/>
          <a:p>
            <a:r>
              <a:rPr lang="en-IN" dirty="0"/>
              <a:t>The HTTP request returns a Response Object with all the response data (content, encoding, status, and so on)</a:t>
            </a:r>
          </a:p>
          <a:p>
            <a:r>
              <a:rPr lang="en-IN" dirty="0"/>
              <a:t>Using a library called BeautifulSoup in Python to do web scraping.</a:t>
            </a:r>
          </a:p>
          <a:p>
            <a:r>
              <a:rPr lang="en-IN" dirty="0"/>
              <a:t>Do for all review page</a:t>
            </a:r>
          </a:p>
          <a:p>
            <a:r>
              <a:rPr lang="en-IN" dirty="0"/>
              <a:t>At end saved to a .csv file</a:t>
            </a:r>
          </a:p>
        </p:txBody>
      </p:sp>
    </p:spTree>
    <p:extLst>
      <p:ext uri="{BB962C8B-B14F-4D97-AF65-F5344CB8AC3E}">
        <p14:creationId xmlns:p14="http://schemas.microsoft.com/office/powerpoint/2010/main" val="302242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1500" y="2021982"/>
            <a:ext cx="4889500" cy="4607417"/>
          </a:xfrm>
        </p:spPr>
        <p:txBody>
          <a:bodyPr>
            <a:normAutofit fontScale="85000" lnSpcReduction="20000"/>
          </a:bodyPr>
          <a:lstStyle/>
          <a:p>
            <a:r>
              <a:rPr lang="en-US" dirty="0"/>
              <a:t>In the cleaning unit we remove the unwanted data from the[i.e. scraped text data] then we convert the text[review column] to lowercase and remove integers or numerical in text.  </a:t>
            </a:r>
          </a:p>
          <a:p>
            <a:r>
              <a:rPr lang="en-US" dirty="0"/>
              <a:t>Punctuations, null values and extra[spaces as they don’t make any sense] and all these things are done by importing regular expressions[import re] Stop words are ‘this is in’, which does not add much value. </a:t>
            </a:r>
          </a:p>
          <a:p>
            <a:r>
              <a:rPr lang="en-US" dirty="0"/>
              <a:t>So, we remove them to decrease the size of data set this process is called normalizing text[with spacy]spacy is most versatile and widely used library in NLP Lemmatization is nothing but normalization of words which means reducing a word into its root form.</a:t>
            </a:r>
          </a:p>
        </p:txBody>
      </p:sp>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DESIGN AND IT’S IMPLEMENTATION</a:t>
            </a:r>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Data Cleaning Unit</a:t>
            </a:r>
          </a:p>
        </p:txBody>
      </p:sp>
      <p:sp>
        <p:nvSpPr>
          <p:cNvPr id="6" name="Flowchart: Process 5"/>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LOAD CSV FILE</a:t>
            </a:r>
          </a:p>
        </p:txBody>
      </p:sp>
      <p:sp>
        <p:nvSpPr>
          <p:cNvPr id="7" name="Flowchart: Process 6"/>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CLEANED DATA</a:t>
            </a:r>
          </a:p>
        </p:txBody>
      </p:sp>
      <p:sp>
        <p:nvSpPr>
          <p:cNvPr id="8" name="Flowchart: Process 7"/>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CLEAN DATA</a:t>
            </a:r>
          </a:p>
        </p:txBody>
      </p:sp>
      <p:cxnSp>
        <p:nvCxnSpPr>
          <p:cNvPr id="10" name="Straight Arrow Connector 9"/>
          <p:cNvCxnSpPr>
            <a:stCxn id="6" idx="2"/>
            <a:endCxn id="8"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7"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72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6999" y="2052116"/>
            <a:ext cx="4445001" cy="4437584"/>
          </a:xfrm>
        </p:spPr>
        <p:txBody>
          <a:bodyPr>
            <a:normAutofit fontScale="85000" lnSpcReduction="20000"/>
          </a:bodyPr>
          <a:lstStyle/>
          <a:p>
            <a:pPr marL="0" indent="0">
              <a:buNone/>
            </a:pPr>
            <a:r>
              <a:rPr lang="en-US" dirty="0"/>
              <a:t>Sentiment analysis is done VADER technique:</a:t>
            </a:r>
          </a:p>
          <a:p>
            <a:r>
              <a:rPr lang="en-US" dirty="0"/>
              <a:t>VADER[Valence Aware Dictionary for sentient Reasoning] is a Unsupervised model used that is adaptive to interpret emotional [positive/negative] and emotional [strength] text feelings..</a:t>
            </a:r>
          </a:p>
          <a:p>
            <a:r>
              <a:rPr lang="en-US" dirty="0"/>
              <a:t>VADER is focused on the lexicons of words related to sentiment. Each of the words in the lexicon is rated as to whether it is positive or negative and assigns scores to them.</a:t>
            </a:r>
          </a:p>
          <a:p>
            <a:r>
              <a:rPr lang="en-US" dirty="0"/>
              <a:t>It uses to polarity scores method to get the sentiment metrics for a piece of text.</a:t>
            </a:r>
          </a:p>
        </p:txBody>
      </p:sp>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DESIGN AND IT’S IMPLEMENTATION</a:t>
            </a:r>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SENTIMENTAL MODEL</a:t>
            </a:r>
          </a:p>
        </p:txBody>
      </p:sp>
      <p:sp>
        <p:nvSpPr>
          <p:cNvPr id="6" name="Flowchart: Process 5"/>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CLEANED WORDS</a:t>
            </a:r>
          </a:p>
        </p:txBody>
      </p:sp>
      <p:sp>
        <p:nvSpPr>
          <p:cNvPr id="7" name="Flowchart: Process 6"/>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RESULT</a:t>
            </a:r>
          </a:p>
        </p:txBody>
      </p:sp>
      <p:sp>
        <p:nvSpPr>
          <p:cNvPr id="8" name="Flowchart: Process 7"/>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VADER TECHNIQUE</a:t>
            </a:r>
          </a:p>
        </p:txBody>
      </p:sp>
      <p:cxnSp>
        <p:nvCxnSpPr>
          <p:cNvPr id="9" name="Straight Arrow Connector 8"/>
          <p:cNvCxnSpPr>
            <a:stCxn id="6" idx="2"/>
            <a:endCxn id="8"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a:endCxn id="7"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22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76999" y="2052116"/>
            <a:ext cx="4445001" cy="4437584"/>
          </a:xfrm>
        </p:spPr>
        <p:txBody>
          <a:bodyPr>
            <a:normAutofit lnSpcReduction="10000"/>
          </a:bodyPr>
          <a:lstStyle/>
          <a:p>
            <a:r>
              <a:rPr lang="en-US" dirty="0"/>
              <a:t>EDA stands for Exploratory Data Analysis.</a:t>
            </a:r>
          </a:p>
          <a:p>
            <a:r>
              <a:rPr lang="en-US" dirty="0"/>
              <a:t>It is a process of exploring data, generating insights, testing hypotheses, and revealing underlying hidden patterns in the data.</a:t>
            </a:r>
          </a:p>
          <a:p>
            <a:r>
              <a:rPr lang="en-US" dirty="0"/>
              <a:t>We will create a Document Terms Matrix that we’ll later use as our analysis to get the insights in data and with the help of </a:t>
            </a:r>
            <a:r>
              <a:rPr lang="en-US" dirty="0" err="1"/>
              <a:t>wordcloud</a:t>
            </a:r>
            <a:r>
              <a:rPr lang="en-US"/>
              <a:t>.</a:t>
            </a:r>
            <a:endParaRPr lang="en-US" dirty="0"/>
          </a:p>
        </p:txBody>
      </p:sp>
      <p:sp>
        <p:nvSpPr>
          <p:cNvPr id="5"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DESIGN AND IT’S IMPLEMENTATION</a:t>
            </a:r>
          </a:p>
        </p:txBody>
      </p:sp>
      <p:sp>
        <p:nvSpPr>
          <p:cNvPr id="6"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EDA MODEL</a:t>
            </a:r>
          </a:p>
        </p:txBody>
      </p:sp>
      <p:sp>
        <p:nvSpPr>
          <p:cNvPr id="7" name="Flowchart: Process 6"/>
          <p:cNvSpPr/>
          <p:nvPr/>
        </p:nvSpPr>
        <p:spPr>
          <a:xfrm>
            <a:off x="1491346" y="24003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CLEANED WORDS</a:t>
            </a:r>
          </a:p>
        </p:txBody>
      </p:sp>
      <p:sp>
        <p:nvSpPr>
          <p:cNvPr id="8" name="Flowchart: Process 7"/>
          <p:cNvSpPr/>
          <p:nvPr/>
        </p:nvSpPr>
        <p:spPr>
          <a:xfrm>
            <a:off x="1491346" y="53467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RESULT</a:t>
            </a:r>
          </a:p>
        </p:txBody>
      </p:sp>
      <p:sp>
        <p:nvSpPr>
          <p:cNvPr id="9" name="Flowchart: Process 8"/>
          <p:cNvSpPr/>
          <p:nvPr/>
        </p:nvSpPr>
        <p:spPr>
          <a:xfrm>
            <a:off x="1491346" y="3810000"/>
            <a:ext cx="3029854" cy="8763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EDA TECHNIQUE</a:t>
            </a:r>
          </a:p>
        </p:txBody>
      </p:sp>
      <p:cxnSp>
        <p:nvCxnSpPr>
          <p:cNvPr id="10" name="Straight Arrow Connector 9"/>
          <p:cNvCxnSpPr>
            <a:stCxn id="7" idx="2"/>
            <a:endCxn id="9" idx="0"/>
          </p:cNvCxnSpPr>
          <p:nvPr/>
        </p:nvCxnSpPr>
        <p:spPr>
          <a:xfrm>
            <a:off x="3006273" y="3276600"/>
            <a:ext cx="0" cy="533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8" idx="0"/>
          </p:cNvCxnSpPr>
          <p:nvPr/>
        </p:nvCxnSpPr>
        <p:spPr>
          <a:xfrm>
            <a:off x="3006273" y="4686300"/>
            <a:ext cx="0" cy="6604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1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CF9-A989-4510-B1DC-10C8BD0749BB}"/>
              </a:ext>
            </a:extLst>
          </p:cNvPr>
          <p:cNvSpPr>
            <a:spLocks noGrp="1"/>
          </p:cNvSpPr>
          <p:nvPr>
            <p:ph type="title"/>
          </p:nvPr>
        </p:nvSpPr>
        <p:spPr>
          <a:xfrm>
            <a:off x="1788848" y="771480"/>
            <a:ext cx="7958331" cy="1077229"/>
          </a:xfrm>
        </p:spPr>
        <p:txBody>
          <a:bodyPr/>
          <a:lstStyle/>
          <a:p>
            <a:pPr algn="l"/>
            <a:r>
              <a:rPr lang="en-IN" dirty="0"/>
              <a:t>Modern tool usage</a:t>
            </a:r>
          </a:p>
        </p:txBody>
      </p:sp>
      <p:sp>
        <p:nvSpPr>
          <p:cNvPr id="3" name="Content Placeholder 2">
            <a:extLst>
              <a:ext uri="{FF2B5EF4-FFF2-40B4-BE49-F238E27FC236}">
                <a16:creationId xmlns:a16="http://schemas.microsoft.com/office/drawing/2014/main" id="{DC9A0670-79FA-4EEA-B9D1-122907CEF1E0}"/>
              </a:ext>
            </a:extLst>
          </p:cNvPr>
          <p:cNvSpPr>
            <a:spLocks noGrp="1"/>
          </p:cNvSpPr>
          <p:nvPr>
            <p:ph idx="1"/>
          </p:nvPr>
        </p:nvSpPr>
        <p:spPr>
          <a:xfrm>
            <a:off x="1950639" y="1524000"/>
            <a:ext cx="7796540" cy="4489368"/>
          </a:xfrm>
        </p:spPr>
        <p:txBody>
          <a:bodyPr>
            <a:normAutofit fontScale="70000" lnSpcReduction="20000"/>
          </a:bodyPr>
          <a:lstStyle/>
          <a:p>
            <a:endParaRPr lang="en-IN" dirty="0"/>
          </a:p>
          <a:p>
            <a:pPr marL="0" indent="0">
              <a:buNone/>
            </a:pPr>
            <a:r>
              <a:rPr lang="en-IN" dirty="0"/>
              <a:t>Here we use different python modules;</a:t>
            </a:r>
          </a:p>
          <a:p>
            <a:r>
              <a:rPr lang="en-IN" dirty="0"/>
              <a:t>FLASK MODULE : </a:t>
            </a:r>
            <a:r>
              <a:rPr lang="en-IN" b="1" dirty="0"/>
              <a:t>Flask</a:t>
            </a:r>
            <a:r>
              <a:rPr lang="en-IN" dirty="0"/>
              <a:t> is a lightweight WSGI web application framework. </a:t>
            </a:r>
          </a:p>
          <a:p>
            <a:r>
              <a:rPr lang="en-US" dirty="0"/>
              <a:t>AMAZON_PRODUCT_REVIEW_SCRAPER MODULE : </a:t>
            </a:r>
            <a:r>
              <a:rPr lang="en-IN" dirty="0"/>
              <a:t>Uses the Amazon Simple Product API to provide API accessible data.</a:t>
            </a:r>
          </a:p>
          <a:p>
            <a:r>
              <a:rPr lang="en-IN" dirty="0"/>
              <a:t>PANDAS MODULE : </a:t>
            </a:r>
            <a:r>
              <a:rPr lang="en-IN" b="1" dirty="0"/>
              <a:t>pandas</a:t>
            </a:r>
            <a:r>
              <a:rPr lang="en-IN" dirty="0"/>
              <a:t> is a </a:t>
            </a:r>
            <a:r>
              <a:rPr lang="en-IN" b="1" dirty="0"/>
              <a:t>Python</a:t>
            </a:r>
            <a:r>
              <a:rPr lang="en-IN" dirty="0"/>
              <a:t> package that provides fast, flexible, and expressive data structures designed to make working with structured (tabular, multidimensional, potentially heterogeneous) and time series data both easy and intuitive. </a:t>
            </a:r>
          </a:p>
          <a:p>
            <a:r>
              <a:rPr lang="en-IN" dirty="0"/>
              <a:t>REQUESTS MODULE : The </a:t>
            </a:r>
            <a:r>
              <a:rPr lang="en-IN" b="1" dirty="0"/>
              <a:t>requests</a:t>
            </a:r>
            <a:r>
              <a:rPr lang="en-IN" dirty="0"/>
              <a:t> </a:t>
            </a:r>
            <a:r>
              <a:rPr lang="en-IN" b="1" dirty="0"/>
              <a:t>module</a:t>
            </a:r>
            <a:r>
              <a:rPr lang="en-IN" dirty="0"/>
              <a:t> allows you to send HTTP </a:t>
            </a:r>
            <a:r>
              <a:rPr lang="en-IN" b="1" dirty="0"/>
              <a:t>requests</a:t>
            </a:r>
            <a:r>
              <a:rPr lang="en-IN" dirty="0"/>
              <a:t> using </a:t>
            </a:r>
            <a:r>
              <a:rPr lang="en-IN" b="1" dirty="0"/>
              <a:t>Python</a:t>
            </a:r>
            <a:r>
              <a:rPr lang="en-IN" dirty="0"/>
              <a:t>. </a:t>
            </a:r>
          </a:p>
          <a:p>
            <a:r>
              <a:rPr lang="en-US" dirty="0"/>
              <a:t>BeautifulSoup</a:t>
            </a:r>
            <a:r>
              <a:rPr lang="en-IN" dirty="0"/>
              <a:t> MODULE : </a:t>
            </a:r>
            <a:r>
              <a:rPr lang="en-IN" b="1" dirty="0"/>
              <a:t>Beautiful</a:t>
            </a:r>
            <a:r>
              <a:rPr lang="en-IN" dirty="0"/>
              <a:t> </a:t>
            </a:r>
            <a:r>
              <a:rPr lang="en-IN" b="1" dirty="0"/>
              <a:t>Soup</a:t>
            </a:r>
            <a:r>
              <a:rPr lang="en-IN" dirty="0"/>
              <a:t> is a library that makes it easy to scrape information from web pages.</a:t>
            </a:r>
          </a:p>
          <a:p>
            <a:pPr marL="0" indent="0">
              <a:buNone/>
            </a:pPr>
            <a:r>
              <a:rPr lang="en-US" dirty="0"/>
              <a:t>and many more modules</a:t>
            </a:r>
          </a:p>
          <a:p>
            <a:endParaRPr lang="en-IN" dirty="0"/>
          </a:p>
          <a:p>
            <a:endParaRPr lang="en-IN" dirty="0"/>
          </a:p>
        </p:txBody>
      </p:sp>
    </p:spTree>
    <p:extLst>
      <p:ext uri="{BB962C8B-B14F-4D97-AF65-F5344CB8AC3E}">
        <p14:creationId xmlns:p14="http://schemas.microsoft.com/office/powerpoint/2010/main" val="82723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C5AB-AF07-4F56-9A9F-2531BEE1CE87}"/>
              </a:ext>
            </a:extLst>
          </p:cNvPr>
          <p:cNvSpPr>
            <a:spLocks noGrp="1"/>
          </p:cNvSpPr>
          <p:nvPr>
            <p:ph type="title"/>
          </p:nvPr>
        </p:nvSpPr>
        <p:spPr>
          <a:xfrm>
            <a:off x="2532298" y="808056"/>
            <a:ext cx="7958331" cy="1077229"/>
          </a:xfrm>
        </p:spPr>
        <p:txBody>
          <a:bodyPr/>
          <a:lstStyle/>
          <a:p>
            <a:pPr algn="l"/>
            <a:r>
              <a:rPr lang="en-US" dirty="0"/>
              <a:t>SNAPSHOTS</a:t>
            </a:r>
            <a:endParaRPr lang="en-IN" dirty="0"/>
          </a:p>
        </p:txBody>
      </p:sp>
      <p:pic>
        <p:nvPicPr>
          <p:cNvPr id="10" name="Picture 9">
            <a:extLst>
              <a:ext uri="{FF2B5EF4-FFF2-40B4-BE49-F238E27FC236}">
                <a16:creationId xmlns:a16="http://schemas.microsoft.com/office/drawing/2014/main" id="{6EDBB9A7-AE4E-4372-966C-D0E49643BB5B}"/>
              </a:ext>
            </a:extLst>
          </p:cNvPr>
          <p:cNvPicPr>
            <a:picLocks noChangeAspect="1"/>
          </p:cNvPicPr>
          <p:nvPr/>
        </p:nvPicPr>
        <p:blipFill rotWithShape="1">
          <a:blip r:embed="rId2"/>
          <a:srcRect t="101" r="29688" b="40256"/>
          <a:stretch/>
        </p:blipFill>
        <p:spPr>
          <a:xfrm>
            <a:off x="1701371" y="1715373"/>
            <a:ext cx="9084431" cy="4334571"/>
          </a:xfrm>
          <a:prstGeom prst="rect">
            <a:avLst/>
          </a:prstGeom>
        </p:spPr>
      </p:pic>
    </p:spTree>
    <p:extLst>
      <p:ext uri="{BB962C8B-B14F-4D97-AF65-F5344CB8AC3E}">
        <p14:creationId xmlns:p14="http://schemas.microsoft.com/office/powerpoint/2010/main" val="382317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3AC1-0529-46D5-B531-1274A9F734B9}"/>
              </a:ext>
            </a:extLst>
          </p:cNvPr>
          <p:cNvSpPr>
            <a:spLocks noGrp="1"/>
          </p:cNvSpPr>
          <p:nvPr>
            <p:ph type="title"/>
          </p:nvPr>
        </p:nvSpPr>
        <p:spPr/>
        <p:txBody>
          <a:bodyPr/>
          <a:lstStyle/>
          <a:p>
            <a:pPr algn="l"/>
            <a:r>
              <a:rPr lang="en-US" dirty="0"/>
              <a:t>SNAPSHOTS</a:t>
            </a:r>
            <a:endParaRPr lang="en-IN" dirty="0"/>
          </a:p>
        </p:txBody>
      </p:sp>
      <p:pic>
        <p:nvPicPr>
          <p:cNvPr id="3" name="Picture 2">
            <a:extLst>
              <a:ext uri="{FF2B5EF4-FFF2-40B4-BE49-F238E27FC236}">
                <a16:creationId xmlns:a16="http://schemas.microsoft.com/office/drawing/2014/main" id="{90046C4E-DBA4-49D2-A794-374C40FC6C2F}"/>
              </a:ext>
            </a:extLst>
          </p:cNvPr>
          <p:cNvPicPr>
            <a:picLocks noChangeAspect="1"/>
          </p:cNvPicPr>
          <p:nvPr/>
        </p:nvPicPr>
        <p:blipFill>
          <a:blip r:embed="rId2"/>
          <a:stretch>
            <a:fillRect/>
          </a:stretch>
        </p:blipFill>
        <p:spPr>
          <a:xfrm>
            <a:off x="1622897" y="1502230"/>
            <a:ext cx="8946207" cy="5032242"/>
          </a:xfrm>
          <a:prstGeom prst="rect">
            <a:avLst/>
          </a:prstGeom>
        </p:spPr>
      </p:pic>
    </p:spTree>
    <p:extLst>
      <p:ext uri="{BB962C8B-B14F-4D97-AF65-F5344CB8AC3E}">
        <p14:creationId xmlns:p14="http://schemas.microsoft.com/office/powerpoint/2010/main" val="284887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2A34-5E25-4BD3-9896-04E102E5E666}"/>
              </a:ext>
            </a:extLst>
          </p:cNvPr>
          <p:cNvSpPr>
            <a:spLocks noGrp="1"/>
          </p:cNvSpPr>
          <p:nvPr>
            <p:ph type="title"/>
          </p:nvPr>
        </p:nvSpPr>
        <p:spPr/>
        <p:txBody>
          <a:bodyPr/>
          <a:lstStyle/>
          <a:p>
            <a:pPr algn="l"/>
            <a:r>
              <a:rPr lang="en-US" dirty="0"/>
              <a:t>SNAPSHOTS</a:t>
            </a:r>
            <a:endParaRPr lang="en-IN" dirty="0"/>
          </a:p>
        </p:txBody>
      </p:sp>
      <p:pic>
        <p:nvPicPr>
          <p:cNvPr id="3" name="Content Placeholder 5">
            <a:extLst>
              <a:ext uri="{FF2B5EF4-FFF2-40B4-BE49-F238E27FC236}">
                <a16:creationId xmlns:a16="http://schemas.microsoft.com/office/drawing/2014/main" id="{C324E561-34F7-4D0D-AE6C-7D87D694111F}"/>
              </a:ext>
            </a:extLst>
          </p:cNvPr>
          <p:cNvPicPr>
            <a:picLocks noChangeAspect="1"/>
          </p:cNvPicPr>
          <p:nvPr/>
        </p:nvPicPr>
        <p:blipFill>
          <a:blip r:embed="rId2"/>
          <a:stretch>
            <a:fillRect/>
          </a:stretch>
        </p:blipFill>
        <p:spPr>
          <a:xfrm>
            <a:off x="1502027" y="1616529"/>
            <a:ext cx="9187947" cy="5168221"/>
          </a:xfrm>
          <a:prstGeom prst="rect">
            <a:avLst/>
          </a:prstGeom>
        </p:spPr>
      </p:pic>
    </p:spTree>
    <p:extLst>
      <p:ext uri="{BB962C8B-B14F-4D97-AF65-F5344CB8AC3E}">
        <p14:creationId xmlns:p14="http://schemas.microsoft.com/office/powerpoint/2010/main" val="393414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A17A-1CF9-4A95-AE80-EF040012CEC8}"/>
              </a:ext>
            </a:extLst>
          </p:cNvPr>
          <p:cNvSpPr>
            <a:spLocks noGrp="1"/>
          </p:cNvSpPr>
          <p:nvPr>
            <p:ph type="title"/>
          </p:nvPr>
        </p:nvSpPr>
        <p:spPr/>
        <p:txBody>
          <a:bodyPr/>
          <a:lstStyle/>
          <a:p>
            <a:pPr algn="l"/>
            <a:r>
              <a:rPr lang="en-US" dirty="0"/>
              <a:t>FUTURE WORKS</a:t>
            </a:r>
            <a:endParaRPr lang="en-IN" dirty="0"/>
          </a:p>
        </p:txBody>
      </p:sp>
      <p:sp>
        <p:nvSpPr>
          <p:cNvPr id="3" name="Content Placeholder 2">
            <a:extLst>
              <a:ext uri="{FF2B5EF4-FFF2-40B4-BE49-F238E27FC236}">
                <a16:creationId xmlns:a16="http://schemas.microsoft.com/office/drawing/2014/main" id="{1D611E02-9127-4DB8-8C70-59444C2ABEBD}"/>
              </a:ext>
            </a:extLst>
          </p:cNvPr>
          <p:cNvSpPr>
            <a:spLocks noGrp="1"/>
          </p:cNvSpPr>
          <p:nvPr>
            <p:ph idx="1"/>
          </p:nvPr>
        </p:nvSpPr>
        <p:spPr/>
        <p:txBody>
          <a:bodyPr/>
          <a:lstStyle/>
          <a:p>
            <a:pPr lvl="0"/>
            <a:r>
              <a:rPr lang="en-US" dirty="0"/>
              <a:t>If partnered with amazon.in you do multiple requests without using any round about method.</a:t>
            </a:r>
            <a:endParaRPr lang="en-IN" dirty="0"/>
          </a:p>
          <a:p>
            <a:pPr lvl="0"/>
            <a:r>
              <a:rPr lang="en-US" dirty="0"/>
              <a:t>If Vader dataset improved it can access more words</a:t>
            </a:r>
            <a:endParaRPr lang="en-IN" dirty="0"/>
          </a:p>
          <a:p>
            <a:pPr lvl="0"/>
            <a:r>
              <a:rPr lang="en-US" dirty="0"/>
              <a:t>If Vader algorithm is improved we get better result</a:t>
            </a:r>
            <a:endParaRPr lang="en-IN" dirty="0"/>
          </a:p>
          <a:p>
            <a:pPr lvl="0"/>
            <a:r>
              <a:rPr lang="en-US" dirty="0"/>
              <a:t>Implement continuous learning</a:t>
            </a:r>
            <a:endParaRPr lang="en-IN" dirty="0"/>
          </a:p>
          <a:p>
            <a:pPr lvl="0"/>
            <a:r>
              <a:rPr lang="en-US" dirty="0"/>
              <a:t>Improve loading time</a:t>
            </a:r>
            <a:endParaRPr lang="en-IN" dirty="0"/>
          </a:p>
          <a:p>
            <a:endParaRPr lang="en-IN" dirty="0"/>
          </a:p>
        </p:txBody>
      </p:sp>
    </p:spTree>
    <p:extLst>
      <p:ext uri="{BB962C8B-B14F-4D97-AF65-F5344CB8AC3E}">
        <p14:creationId xmlns:p14="http://schemas.microsoft.com/office/powerpoint/2010/main" val="53155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DC0E-78F6-454B-997D-221BFFA22DAF}"/>
              </a:ext>
            </a:extLst>
          </p:cNvPr>
          <p:cNvSpPr>
            <a:spLocks noGrp="1"/>
          </p:cNvSpPr>
          <p:nvPr>
            <p:ph type="title"/>
          </p:nvPr>
        </p:nvSpPr>
        <p:spPr/>
        <p:txBody>
          <a:bodyPr/>
          <a:lstStyle/>
          <a:p>
            <a:pPr algn="l"/>
            <a:r>
              <a:rPr lang="en-US" dirty="0"/>
              <a:t>CONCLUSION</a:t>
            </a:r>
            <a:endParaRPr lang="en-IN" dirty="0"/>
          </a:p>
        </p:txBody>
      </p:sp>
      <p:sp>
        <p:nvSpPr>
          <p:cNvPr id="3" name="Content Placeholder 2">
            <a:extLst>
              <a:ext uri="{FF2B5EF4-FFF2-40B4-BE49-F238E27FC236}">
                <a16:creationId xmlns:a16="http://schemas.microsoft.com/office/drawing/2014/main" id="{11FA0CB2-CD78-4B41-814B-535F8BA3C2F2}"/>
              </a:ext>
            </a:extLst>
          </p:cNvPr>
          <p:cNvSpPr>
            <a:spLocks noGrp="1"/>
          </p:cNvSpPr>
          <p:nvPr>
            <p:ph idx="1"/>
          </p:nvPr>
        </p:nvSpPr>
        <p:spPr/>
        <p:txBody>
          <a:bodyPr/>
          <a:lstStyle/>
          <a:p>
            <a:r>
              <a:rPr lang="en-US" dirty="0"/>
              <a:t>The task of sentiment analysis especially in the domain of web scrapping is still in developing stage and far from complete. We propose a model which we feel are worth exploring in the future and may result in the further improved performance. In this way, the effects of human confidence can be visualized in sentiment analysis</a:t>
            </a:r>
            <a:endParaRPr lang="en-IN" dirty="0"/>
          </a:p>
          <a:p>
            <a:endParaRPr lang="en-IN" dirty="0"/>
          </a:p>
        </p:txBody>
      </p:sp>
    </p:spTree>
    <p:extLst>
      <p:ext uri="{BB962C8B-B14F-4D97-AF65-F5344CB8AC3E}">
        <p14:creationId xmlns:p14="http://schemas.microsoft.com/office/powerpoint/2010/main" val="293181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061F-910F-4696-AC03-E6FC219D1CB9}"/>
              </a:ext>
            </a:extLst>
          </p:cNvPr>
          <p:cNvSpPr>
            <a:spLocks noGrp="1"/>
          </p:cNvSpPr>
          <p:nvPr>
            <p:ph type="title"/>
          </p:nvPr>
        </p:nvSpPr>
        <p:spPr/>
        <p:txBody>
          <a:bodyPr/>
          <a:lstStyle/>
          <a:p>
            <a:pPr algn="l"/>
            <a:r>
              <a:rPr lang="en-US" dirty="0"/>
              <a:t>ABSTRACT</a:t>
            </a:r>
            <a:endParaRPr lang="en-IN" dirty="0"/>
          </a:p>
        </p:txBody>
      </p:sp>
      <p:sp>
        <p:nvSpPr>
          <p:cNvPr id="3" name="Content Placeholder 2">
            <a:extLst>
              <a:ext uri="{FF2B5EF4-FFF2-40B4-BE49-F238E27FC236}">
                <a16:creationId xmlns:a16="http://schemas.microsoft.com/office/drawing/2014/main" id="{BCF9E3A2-CAB7-4A0D-A18B-74FBF6154239}"/>
              </a:ext>
            </a:extLst>
          </p:cNvPr>
          <p:cNvSpPr>
            <a:spLocks noGrp="1"/>
          </p:cNvSpPr>
          <p:nvPr>
            <p:ph idx="1"/>
          </p:nvPr>
        </p:nvSpPr>
        <p:spPr/>
        <p:txBody>
          <a:bodyPr>
            <a:normAutofit/>
          </a:bodyPr>
          <a:lstStyle/>
          <a:p>
            <a:r>
              <a:rPr lang="en-US" dirty="0"/>
              <a:t>E-commerce is getting used more and more these days to purchase products in an online store. A product review is usually used see if the product is worth buying or not. </a:t>
            </a:r>
            <a:endParaRPr lang="en-IN" dirty="0"/>
          </a:p>
          <a:p>
            <a:r>
              <a:rPr lang="en-US" dirty="0"/>
              <a:t>This product used by selecting URL a product in amazon.in website opened in a browser, copy the URL first and open this product website and paste it in the input box and press enter, then this product processes the request and shows the score that the selected product has got and a wordcloud image</a:t>
            </a:r>
            <a:endParaRPr lang="en-IN" dirty="0"/>
          </a:p>
          <a:p>
            <a:r>
              <a:rPr lang="en-US" dirty="0"/>
              <a:t>The result of this project has shown success by show the result.</a:t>
            </a:r>
            <a:endParaRPr lang="en-IN" dirty="0"/>
          </a:p>
          <a:p>
            <a:endParaRPr lang="en-IN" dirty="0"/>
          </a:p>
        </p:txBody>
      </p:sp>
    </p:spTree>
    <p:extLst>
      <p:ext uri="{BB962C8B-B14F-4D97-AF65-F5344CB8AC3E}">
        <p14:creationId xmlns:p14="http://schemas.microsoft.com/office/powerpoint/2010/main" val="348803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608" y="2979756"/>
            <a:ext cx="7958331" cy="1077229"/>
          </a:xfrm>
        </p:spPr>
        <p:txBody>
          <a:bodyPr/>
          <a:lstStyle/>
          <a:p>
            <a:pPr algn="ctr"/>
            <a:r>
              <a:rPr lang="en-US" dirty="0"/>
              <a:t>THANK YOU</a:t>
            </a:r>
          </a:p>
        </p:txBody>
      </p:sp>
    </p:spTree>
    <p:extLst>
      <p:ext uri="{BB962C8B-B14F-4D97-AF65-F5344CB8AC3E}">
        <p14:creationId xmlns:p14="http://schemas.microsoft.com/office/powerpoint/2010/main" val="258066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A661-AC88-43BE-B813-2B4C063C6FCF}"/>
              </a:ext>
            </a:extLst>
          </p:cNvPr>
          <p:cNvSpPr>
            <a:spLocks noGrp="1"/>
          </p:cNvSpPr>
          <p:nvPr>
            <p:ph type="title"/>
          </p:nvPr>
        </p:nvSpPr>
        <p:spPr/>
        <p:txBody>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AB1F5C98-AF10-4300-A3E4-46A0E06AAAD9}"/>
              </a:ext>
            </a:extLst>
          </p:cNvPr>
          <p:cNvSpPr>
            <a:spLocks noGrp="1"/>
          </p:cNvSpPr>
          <p:nvPr>
            <p:ph idx="1"/>
          </p:nvPr>
        </p:nvSpPr>
        <p:spPr/>
        <p:txBody>
          <a:bodyPr/>
          <a:lstStyle/>
          <a:p>
            <a:r>
              <a:rPr lang="en-US" dirty="0"/>
              <a:t>Sentimental analysis</a:t>
            </a:r>
          </a:p>
          <a:p>
            <a:r>
              <a:rPr lang="en-US" dirty="0"/>
              <a:t>Machine learning </a:t>
            </a:r>
          </a:p>
          <a:p>
            <a:r>
              <a:rPr lang="en-US" dirty="0"/>
              <a:t>Web-scraping </a:t>
            </a:r>
          </a:p>
          <a:p>
            <a:r>
              <a:rPr lang="en-US" dirty="0"/>
              <a:t>Flask</a:t>
            </a:r>
            <a:endParaRPr lang="en-IN" dirty="0"/>
          </a:p>
        </p:txBody>
      </p:sp>
    </p:spTree>
    <p:extLst>
      <p:ext uri="{BB962C8B-B14F-4D97-AF65-F5344CB8AC3E}">
        <p14:creationId xmlns:p14="http://schemas.microsoft.com/office/powerpoint/2010/main" val="382126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9C09-513D-4B99-A2C4-1EED0E20D340}"/>
              </a:ext>
            </a:extLst>
          </p:cNvPr>
          <p:cNvSpPr>
            <a:spLocks noGrp="1"/>
          </p:cNvSpPr>
          <p:nvPr>
            <p:ph type="title"/>
          </p:nvPr>
        </p:nvSpPr>
        <p:spPr/>
        <p:txBody>
          <a:bodyPr/>
          <a:lstStyle/>
          <a:p>
            <a:pPr algn="l"/>
            <a:r>
              <a:rPr lang="en-US" dirty="0"/>
              <a:t>AIMS and OBJECTIVES</a:t>
            </a:r>
            <a:endParaRPr lang="en-IN" dirty="0"/>
          </a:p>
        </p:txBody>
      </p:sp>
      <p:sp>
        <p:nvSpPr>
          <p:cNvPr id="3" name="Content Placeholder 2">
            <a:extLst>
              <a:ext uri="{FF2B5EF4-FFF2-40B4-BE49-F238E27FC236}">
                <a16:creationId xmlns:a16="http://schemas.microsoft.com/office/drawing/2014/main" id="{0228D5C9-6C39-4AFF-BC21-8499AAF2F34B}"/>
              </a:ext>
            </a:extLst>
          </p:cNvPr>
          <p:cNvSpPr>
            <a:spLocks noGrp="1"/>
          </p:cNvSpPr>
          <p:nvPr>
            <p:ph idx="1"/>
          </p:nvPr>
        </p:nvSpPr>
        <p:spPr/>
        <p:txBody>
          <a:bodyPr>
            <a:normAutofit fontScale="55000" lnSpcReduction="20000"/>
          </a:bodyPr>
          <a:lstStyle/>
          <a:p>
            <a:pPr marL="0" indent="0">
              <a:buNone/>
            </a:pPr>
            <a:r>
              <a:rPr lang="en-US" b="1" dirty="0"/>
              <a:t>AIMS:</a:t>
            </a:r>
            <a:endParaRPr lang="en-IN" dirty="0"/>
          </a:p>
          <a:p>
            <a:pPr lvl="0"/>
            <a:r>
              <a:rPr lang="en-US" dirty="0"/>
              <a:t>Our first aim is by using the web scrapping we generate the unstructured data from the amazon product pages.</a:t>
            </a:r>
            <a:endParaRPr lang="en-IN" dirty="0"/>
          </a:p>
          <a:p>
            <a:pPr lvl="0"/>
            <a:r>
              <a:rPr lang="en-US" dirty="0"/>
              <a:t>To the scrapped data, we create a machine learning model and it is used for analyzing the sentiments of the cleaned data.</a:t>
            </a:r>
            <a:endParaRPr lang="en-IN" dirty="0"/>
          </a:p>
          <a:p>
            <a:pPr lvl="0"/>
            <a:r>
              <a:rPr lang="en-US" dirty="0"/>
              <a:t>By doing so, with the help of the model we can classify the sentiment intensity (positive, negative or neutral) of the scrapped data.</a:t>
            </a:r>
            <a:endParaRPr lang="en-IN" dirty="0"/>
          </a:p>
          <a:p>
            <a:pPr lvl="0"/>
            <a:r>
              <a:rPr lang="en-US" dirty="0"/>
              <a:t>At last the output will be integrated with the help of flask and bootstrap. (extra: bootstrap--&gt;it is the most popular html, CSS and JS library in the world)</a:t>
            </a:r>
            <a:endParaRPr lang="en-IN" dirty="0"/>
          </a:p>
          <a:p>
            <a:pPr marL="0" indent="0">
              <a:buNone/>
            </a:pPr>
            <a:r>
              <a:rPr lang="en-US" b="1" dirty="0"/>
              <a:t>OBJECTIVES:</a:t>
            </a:r>
            <a:endParaRPr lang="en-IN" dirty="0"/>
          </a:p>
          <a:p>
            <a:pPr lvl="0"/>
            <a:r>
              <a:rPr lang="en-US" dirty="0"/>
              <a:t>The main objective behind this project is to provide a platform which will enable users to check the credibility of a retailer/product by scanning reviews. </a:t>
            </a:r>
            <a:endParaRPr lang="en-IN" dirty="0"/>
          </a:p>
          <a:p>
            <a:pPr lvl="0"/>
            <a:r>
              <a:rPr lang="en-US" dirty="0"/>
              <a:t>Instead of going through potentially hundreds of reviews, our platform offers a one-click result.</a:t>
            </a:r>
            <a:endParaRPr lang="en-IN" dirty="0"/>
          </a:p>
          <a:p>
            <a:endParaRPr lang="en-IN" dirty="0"/>
          </a:p>
        </p:txBody>
      </p:sp>
    </p:spTree>
    <p:extLst>
      <p:ext uri="{BB962C8B-B14F-4D97-AF65-F5344CB8AC3E}">
        <p14:creationId xmlns:p14="http://schemas.microsoft.com/office/powerpoint/2010/main" val="105986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6CDE-D1A6-43BE-87FE-8B32B4060CEF}"/>
              </a:ext>
            </a:extLst>
          </p:cNvPr>
          <p:cNvSpPr>
            <a:spLocks noGrp="1"/>
          </p:cNvSpPr>
          <p:nvPr>
            <p:ph type="title"/>
          </p:nvPr>
        </p:nvSpPr>
        <p:spPr/>
        <p:txBody>
          <a:bodyPr/>
          <a:lstStyle/>
          <a:p>
            <a:pPr algn="l"/>
            <a:r>
              <a:rPr lang="en-US" dirty="0"/>
              <a:t>Problem Statement &amp; Motivation</a:t>
            </a:r>
            <a:endParaRPr lang="en-IN" dirty="0"/>
          </a:p>
        </p:txBody>
      </p:sp>
      <p:sp>
        <p:nvSpPr>
          <p:cNvPr id="3" name="Content Placeholder 2">
            <a:extLst>
              <a:ext uri="{FF2B5EF4-FFF2-40B4-BE49-F238E27FC236}">
                <a16:creationId xmlns:a16="http://schemas.microsoft.com/office/drawing/2014/main" id="{56A45CB6-856C-4973-A3D1-FBD453DD33B9}"/>
              </a:ext>
            </a:extLst>
          </p:cNvPr>
          <p:cNvSpPr>
            <a:spLocks noGrp="1"/>
          </p:cNvSpPr>
          <p:nvPr>
            <p:ph idx="1"/>
          </p:nvPr>
        </p:nvSpPr>
        <p:spPr/>
        <p:txBody>
          <a:bodyPr>
            <a:normAutofit/>
          </a:bodyPr>
          <a:lstStyle/>
          <a:p>
            <a:r>
              <a:rPr lang="en-US" dirty="0"/>
              <a:t>The Primary focus of this project is to find the sentimental scores of a product review by the customers. </a:t>
            </a:r>
          </a:p>
          <a:p>
            <a:endParaRPr lang="en-US" dirty="0"/>
          </a:p>
          <a:p>
            <a:r>
              <a:rPr lang="en-US" dirty="0"/>
              <a:t>The main motivation behind the project is to understand the reviews submitted online by varying customers for a product. With knowing the product has positive or negative reviews we can have a clear understanding of the reviews submitted.</a:t>
            </a:r>
            <a:endParaRPr lang="en-IN" dirty="0"/>
          </a:p>
        </p:txBody>
      </p:sp>
    </p:spTree>
    <p:extLst>
      <p:ext uri="{BB962C8B-B14F-4D97-AF65-F5344CB8AC3E}">
        <p14:creationId xmlns:p14="http://schemas.microsoft.com/office/powerpoint/2010/main" val="14521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7DB8-29BE-4403-A9C5-63D3A88D7AF1}"/>
              </a:ext>
            </a:extLst>
          </p:cNvPr>
          <p:cNvSpPr>
            <a:spLocks noGrp="1"/>
          </p:cNvSpPr>
          <p:nvPr>
            <p:ph type="title"/>
          </p:nvPr>
        </p:nvSpPr>
        <p:spPr/>
        <p:txBody>
          <a:bodyPr/>
          <a:lstStyle/>
          <a:p>
            <a:pPr algn="l"/>
            <a:r>
              <a:rPr lang="en-US" dirty="0"/>
              <a:t>SYSTEM</a:t>
            </a:r>
            <a:endParaRPr lang="en-IN" dirty="0"/>
          </a:p>
        </p:txBody>
      </p:sp>
      <p:sp>
        <p:nvSpPr>
          <p:cNvPr id="3" name="Content Placeholder 2">
            <a:extLst>
              <a:ext uri="{FF2B5EF4-FFF2-40B4-BE49-F238E27FC236}">
                <a16:creationId xmlns:a16="http://schemas.microsoft.com/office/drawing/2014/main" id="{030AE693-91BC-4B74-AF11-AAA3C4050751}"/>
              </a:ext>
            </a:extLst>
          </p:cNvPr>
          <p:cNvSpPr>
            <a:spLocks noGrp="1"/>
          </p:cNvSpPr>
          <p:nvPr>
            <p:ph idx="1"/>
          </p:nvPr>
        </p:nvSpPr>
        <p:spPr/>
        <p:txBody>
          <a:bodyPr>
            <a:normAutofit fontScale="55000" lnSpcReduction="20000"/>
          </a:bodyPr>
          <a:lstStyle/>
          <a:p>
            <a:pPr marL="0" indent="0">
              <a:buNone/>
            </a:pPr>
            <a:r>
              <a:rPr lang="en-US" b="1" dirty="0"/>
              <a:t>EXISTING SYSTEM:</a:t>
            </a:r>
            <a:endParaRPr lang="en-IN" dirty="0"/>
          </a:p>
          <a:p>
            <a:pPr marL="0" indent="0">
              <a:buNone/>
            </a:pPr>
            <a:r>
              <a:rPr lang="en-US" dirty="0"/>
              <a:t>The existing system has many limitations:</a:t>
            </a:r>
            <a:endParaRPr lang="en-IN" dirty="0"/>
          </a:p>
          <a:p>
            <a:pPr lvl="0"/>
            <a:r>
              <a:rPr lang="en-US" dirty="0"/>
              <a:t>Sentiment model is a separate unit that hasn’t been integrated with web scrapping                                     </a:t>
            </a:r>
            <a:endParaRPr lang="en-IN" dirty="0"/>
          </a:p>
          <a:p>
            <a:pPr lvl="0"/>
            <a:r>
              <a:rPr lang="en-US" dirty="0"/>
              <a:t>It is more complex to implement and its expensive. There is lack of credible user interface.</a:t>
            </a:r>
            <a:endParaRPr lang="en-IN" dirty="0"/>
          </a:p>
          <a:p>
            <a:pPr marL="0" indent="0">
              <a:buNone/>
            </a:pPr>
            <a:r>
              <a:rPr lang="en-US" b="1" dirty="0"/>
              <a:t>PROPOSED SYSTEM:</a:t>
            </a:r>
            <a:endParaRPr lang="en-IN" dirty="0"/>
          </a:p>
          <a:p>
            <a:pPr lvl="0"/>
            <a:r>
              <a:rPr lang="en-US" dirty="0"/>
              <a:t>Integration of both modules (web scrapper and sentiment analyzer) into a single unit.</a:t>
            </a:r>
            <a:endParaRPr lang="en-IN" dirty="0"/>
          </a:p>
          <a:p>
            <a:pPr lvl="0"/>
            <a:r>
              <a:rPr lang="en-US" dirty="0"/>
              <a:t>Developing a user interface using flask and bootstrap.</a:t>
            </a:r>
            <a:endParaRPr lang="en-IN" dirty="0"/>
          </a:p>
          <a:p>
            <a:pPr lvl="0"/>
            <a:r>
              <a:rPr lang="en-US" dirty="0"/>
              <a:t>Providing better result on the scrapped Data by implementing VADER intensity analyzer.</a:t>
            </a:r>
            <a:endParaRPr lang="en-IN" dirty="0"/>
          </a:p>
          <a:p>
            <a:pPr lvl="0"/>
            <a:r>
              <a:rPr lang="en-US" dirty="0"/>
              <a:t>VADER allows us to rate the reviews based on the emotions in the text. </a:t>
            </a:r>
            <a:endParaRPr lang="en-IN" dirty="0"/>
          </a:p>
          <a:p>
            <a:pPr lvl="0"/>
            <a:r>
              <a:rPr lang="en-US" dirty="0"/>
              <a:t>We generate a word cloud, which is a data visualization technique used for representing text data in which the size of each word indicates its frequency or importance.</a:t>
            </a:r>
            <a:endParaRPr lang="en-IN" dirty="0"/>
          </a:p>
          <a:p>
            <a:endParaRPr lang="en-IN" dirty="0"/>
          </a:p>
        </p:txBody>
      </p:sp>
    </p:spTree>
    <p:extLst>
      <p:ext uri="{BB962C8B-B14F-4D97-AF65-F5344CB8AC3E}">
        <p14:creationId xmlns:p14="http://schemas.microsoft.com/office/powerpoint/2010/main" val="26779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77FF-6349-4C24-B701-CBEA30351BB3}"/>
              </a:ext>
            </a:extLst>
          </p:cNvPr>
          <p:cNvSpPr>
            <a:spLocks noGrp="1"/>
          </p:cNvSpPr>
          <p:nvPr>
            <p:ph type="title"/>
          </p:nvPr>
        </p:nvSpPr>
        <p:spPr/>
        <p:txBody>
          <a:bodyPr/>
          <a:lstStyle/>
          <a:p>
            <a:pPr algn="l"/>
            <a:r>
              <a:rPr lang="en-US" dirty="0"/>
              <a:t>SYSTEM REQUIREMENTS </a:t>
            </a:r>
            <a:endParaRPr lang="en-IN" dirty="0"/>
          </a:p>
        </p:txBody>
      </p:sp>
      <p:pic>
        <p:nvPicPr>
          <p:cNvPr id="4" name="Content Placeholder 3">
            <a:extLst>
              <a:ext uri="{FF2B5EF4-FFF2-40B4-BE49-F238E27FC236}">
                <a16:creationId xmlns:a16="http://schemas.microsoft.com/office/drawing/2014/main" id="{B0B00ECB-86B4-4E0E-98D7-8C98D78DABE6}"/>
              </a:ext>
            </a:extLst>
          </p:cNvPr>
          <p:cNvPicPr>
            <a:picLocks noGrp="1" noChangeAspect="1"/>
          </p:cNvPicPr>
          <p:nvPr>
            <p:ph idx="1"/>
          </p:nvPr>
        </p:nvPicPr>
        <p:blipFill>
          <a:blip r:embed="rId2">
            <a:lum bright="70000" contrast="-70000"/>
          </a:blip>
          <a:stretch>
            <a:fillRect/>
          </a:stretch>
        </p:blipFill>
        <p:spPr>
          <a:xfrm>
            <a:off x="1784326" y="2083242"/>
            <a:ext cx="9004594" cy="3498574"/>
          </a:xfrm>
          <a:prstGeom prst="rect">
            <a:avLst/>
          </a:prstGeom>
        </p:spPr>
      </p:pic>
    </p:spTree>
    <p:extLst>
      <p:ext uri="{BB962C8B-B14F-4D97-AF65-F5344CB8AC3E}">
        <p14:creationId xmlns:p14="http://schemas.microsoft.com/office/powerpoint/2010/main" val="101811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1346" y="460327"/>
            <a:ext cx="7958331" cy="1077229"/>
          </a:xfrm>
        </p:spPr>
        <p:txBody>
          <a:bodyPr/>
          <a:lstStyle/>
          <a:p>
            <a:pPr algn="l"/>
            <a:r>
              <a:rPr lang="en-US" dirty="0"/>
              <a:t>DESIGN AND IT’S IMPLEMENTATION</a:t>
            </a:r>
          </a:p>
        </p:txBody>
      </p:sp>
      <p:sp>
        <p:nvSpPr>
          <p:cNvPr id="5" name="Content Placeholder 4"/>
          <p:cNvSpPr>
            <a:spLocks noGrp="1"/>
          </p:cNvSpPr>
          <p:nvPr>
            <p:ph idx="1"/>
          </p:nvPr>
        </p:nvSpPr>
        <p:spPr>
          <a:xfrm>
            <a:off x="2528901" y="1184856"/>
            <a:ext cx="7748440" cy="837127"/>
          </a:xfrm>
        </p:spPr>
        <p:txBody>
          <a:bodyPr/>
          <a:lstStyle/>
          <a:p>
            <a:pPr marL="0" indent="0">
              <a:buNone/>
            </a:pPr>
            <a:r>
              <a:rPr lang="en-US" dirty="0"/>
              <a:t>SYSTEM DESIGN</a:t>
            </a:r>
          </a:p>
        </p:txBody>
      </p:sp>
      <p:sp>
        <p:nvSpPr>
          <p:cNvPr id="6" name="Flowchart: Process 5"/>
          <p:cNvSpPr/>
          <p:nvPr/>
        </p:nvSpPr>
        <p:spPr>
          <a:xfrm>
            <a:off x="2679700" y="2501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Front End</a:t>
            </a:r>
          </a:p>
        </p:txBody>
      </p:sp>
      <p:sp>
        <p:nvSpPr>
          <p:cNvPr id="7" name="Flowchart: Process 6"/>
          <p:cNvSpPr/>
          <p:nvPr/>
        </p:nvSpPr>
        <p:spPr>
          <a:xfrm>
            <a:off x="6896100" y="2501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Web Scrapping Unit</a:t>
            </a:r>
          </a:p>
        </p:txBody>
      </p:sp>
      <p:sp>
        <p:nvSpPr>
          <p:cNvPr id="8" name="Flowchart: Process 7"/>
          <p:cNvSpPr/>
          <p:nvPr/>
        </p:nvSpPr>
        <p:spPr>
          <a:xfrm>
            <a:off x="4787900" y="39751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Cleaning Unit</a:t>
            </a:r>
          </a:p>
        </p:txBody>
      </p:sp>
      <p:sp>
        <p:nvSpPr>
          <p:cNvPr id="9" name="Flowchart: Process 8"/>
          <p:cNvSpPr/>
          <p:nvPr/>
        </p:nvSpPr>
        <p:spPr>
          <a:xfrm>
            <a:off x="2679700" y="5676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EDA Model</a:t>
            </a:r>
          </a:p>
        </p:txBody>
      </p:sp>
      <p:sp>
        <p:nvSpPr>
          <p:cNvPr id="10" name="Flowchart: Process 9"/>
          <p:cNvSpPr/>
          <p:nvPr/>
        </p:nvSpPr>
        <p:spPr>
          <a:xfrm>
            <a:off x="6985000" y="5676900"/>
            <a:ext cx="2108200" cy="533400"/>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Sentimental Model</a:t>
            </a:r>
          </a:p>
        </p:txBody>
      </p:sp>
      <p:cxnSp>
        <p:nvCxnSpPr>
          <p:cNvPr id="12" name="Straight Arrow Connector 11"/>
          <p:cNvCxnSpPr>
            <a:stCxn id="6" idx="3"/>
            <a:endCxn id="7" idx="1"/>
          </p:cNvCxnSpPr>
          <p:nvPr/>
        </p:nvCxnSpPr>
        <p:spPr>
          <a:xfrm>
            <a:off x="4787900" y="2768600"/>
            <a:ext cx="21082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flipH="1">
            <a:off x="5842000" y="3035300"/>
            <a:ext cx="2108200" cy="9398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1"/>
            <a:endCxn id="9" idx="3"/>
          </p:cNvCxnSpPr>
          <p:nvPr/>
        </p:nvCxnSpPr>
        <p:spPr>
          <a:xfrm flipH="1">
            <a:off x="4787900" y="5943600"/>
            <a:ext cx="21971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0"/>
          </p:cNvCxnSpPr>
          <p:nvPr/>
        </p:nvCxnSpPr>
        <p:spPr>
          <a:xfrm>
            <a:off x="5842000" y="4508500"/>
            <a:ext cx="2197100" cy="11684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6" idx="2"/>
          </p:cNvCxnSpPr>
          <p:nvPr/>
        </p:nvCxnSpPr>
        <p:spPr>
          <a:xfrm flipV="1">
            <a:off x="3733800" y="3035300"/>
            <a:ext cx="0" cy="26416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49681" y="2471781"/>
            <a:ext cx="1301959" cy="584775"/>
          </a:xfrm>
          <a:prstGeom prst="rect">
            <a:avLst/>
          </a:prstGeom>
          <a:noFill/>
        </p:spPr>
        <p:txBody>
          <a:bodyPr wrap="none" rtlCol="0">
            <a:spAutoFit/>
          </a:bodyPr>
          <a:lstStyle/>
          <a:p>
            <a:pPr algn="ctr"/>
            <a:r>
              <a:rPr lang="en-US" sz="1600" dirty="0"/>
              <a:t>Link For</a:t>
            </a:r>
          </a:p>
          <a:p>
            <a:pPr algn="ctr"/>
            <a:r>
              <a:rPr lang="en-US" sz="1600" dirty="0"/>
              <a:t>The Product</a:t>
            </a:r>
          </a:p>
        </p:txBody>
      </p:sp>
      <p:sp>
        <p:nvSpPr>
          <p:cNvPr id="28" name="TextBox 27"/>
          <p:cNvSpPr txBox="1"/>
          <p:nvPr/>
        </p:nvSpPr>
        <p:spPr>
          <a:xfrm rot="20158938">
            <a:off x="6019645" y="3143113"/>
            <a:ext cx="1986441" cy="584775"/>
          </a:xfrm>
          <a:prstGeom prst="rect">
            <a:avLst/>
          </a:prstGeom>
          <a:noFill/>
        </p:spPr>
        <p:txBody>
          <a:bodyPr wrap="none" rtlCol="0">
            <a:spAutoFit/>
          </a:bodyPr>
          <a:lstStyle/>
          <a:p>
            <a:pPr algn="ctr"/>
            <a:r>
              <a:rPr lang="en-US" sz="1600" dirty="0"/>
              <a:t>Scraped Data</a:t>
            </a:r>
          </a:p>
          <a:p>
            <a:pPr algn="ctr"/>
            <a:r>
              <a:rPr lang="en-US" sz="1600" dirty="0"/>
              <a:t>(reviews and rating)</a:t>
            </a:r>
          </a:p>
        </p:txBody>
      </p:sp>
      <p:sp>
        <p:nvSpPr>
          <p:cNvPr id="29" name="TextBox 28"/>
          <p:cNvSpPr txBox="1"/>
          <p:nvPr/>
        </p:nvSpPr>
        <p:spPr>
          <a:xfrm rot="1629001">
            <a:off x="5713667" y="4707535"/>
            <a:ext cx="2212465" cy="584775"/>
          </a:xfrm>
          <a:prstGeom prst="rect">
            <a:avLst/>
          </a:prstGeom>
          <a:noFill/>
        </p:spPr>
        <p:txBody>
          <a:bodyPr wrap="none" rtlCol="0">
            <a:spAutoFit/>
          </a:bodyPr>
          <a:lstStyle/>
          <a:p>
            <a:pPr algn="ctr"/>
            <a:r>
              <a:rPr lang="en-US" sz="1600" dirty="0"/>
              <a:t>Cleaning Data</a:t>
            </a:r>
          </a:p>
          <a:p>
            <a:pPr algn="ctr"/>
            <a:r>
              <a:rPr lang="en-US" sz="1600" dirty="0"/>
              <a:t>Removed special char</a:t>
            </a:r>
          </a:p>
        </p:txBody>
      </p:sp>
      <p:sp>
        <p:nvSpPr>
          <p:cNvPr id="30" name="TextBox 29"/>
          <p:cNvSpPr txBox="1"/>
          <p:nvPr/>
        </p:nvSpPr>
        <p:spPr>
          <a:xfrm>
            <a:off x="5164931" y="5605046"/>
            <a:ext cx="1643400" cy="338554"/>
          </a:xfrm>
          <a:prstGeom prst="rect">
            <a:avLst/>
          </a:prstGeom>
          <a:noFill/>
        </p:spPr>
        <p:txBody>
          <a:bodyPr wrap="none" rtlCol="0">
            <a:spAutoFit/>
          </a:bodyPr>
          <a:lstStyle/>
          <a:p>
            <a:pPr algn="ctr"/>
            <a:r>
              <a:rPr lang="en-US" sz="1600" dirty="0"/>
              <a:t>Processed Data</a:t>
            </a:r>
          </a:p>
        </p:txBody>
      </p:sp>
      <p:sp>
        <p:nvSpPr>
          <p:cNvPr id="31" name="TextBox 30"/>
          <p:cNvSpPr txBox="1"/>
          <p:nvPr/>
        </p:nvSpPr>
        <p:spPr>
          <a:xfrm>
            <a:off x="2431841" y="3944406"/>
            <a:ext cx="1301959" cy="584775"/>
          </a:xfrm>
          <a:prstGeom prst="rect">
            <a:avLst/>
          </a:prstGeom>
          <a:noFill/>
        </p:spPr>
        <p:txBody>
          <a:bodyPr wrap="none" rtlCol="0">
            <a:spAutoFit/>
          </a:bodyPr>
          <a:lstStyle/>
          <a:p>
            <a:pPr algn="ctr"/>
            <a:r>
              <a:rPr lang="en-US" sz="1600" dirty="0"/>
              <a:t>Result For</a:t>
            </a:r>
          </a:p>
          <a:p>
            <a:pPr algn="ctr"/>
            <a:r>
              <a:rPr lang="en-US" sz="1600" dirty="0"/>
              <a:t>The Product</a:t>
            </a:r>
          </a:p>
        </p:txBody>
      </p:sp>
    </p:spTree>
    <p:extLst>
      <p:ext uri="{BB962C8B-B14F-4D97-AF65-F5344CB8AC3E}">
        <p14:creationId xmlns:p14="http://schemas.microsoft.com/office/powerpoint/2010/main" val="41720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491346" y="46032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a:t>DESIGN AND IT’S IMPLEMENTATION</a:t>
            </a:r>
            <a:endParaRPr lang="en-US" dirty="0"/>
          </a:p>
        </p:txBody>
      </p:sp>
      <p:sp>
        <p:nvSpPr>
          <p:cNvPr id="5" name="Content Placeholder 4"/>
          <p:cNvSpPr txBox="1">
            <a:spLocks/>
          </p:cNvSpPr>
          <p:nvPr/>
        </p:nvSpPr>
        <p:spPr>
          <a:xfrm>
            <a:off x="2528901" y="1184856"/>
            <a:ext cx="7748440" cy="837127"/>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FRONT END</a:t>
            </a:r>
          </a:p>
        </p:txBody>
      </p:sp>
      <p:sp>
        <p:nvSpPr>
          <p:cNvPr id="21" name="Flowchart: Process 20"/>
          <p:cNvSpPr/>
          <p:nvPr/>
        </p:nvSpPr>
        <p:spPr>
          <a:xfrm>
            <a:off x="1491346" y="2489200"/>
            <a:ext cx="3213100" cy="17399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a:t>
            </a:r>
          </a:p>
          <a:p>
            <a:pPr algn="ctr"/>
            <a:r>
              <a:rPr lang="en-US" dirty="0"/>
              <a:t>BROWSER</a:t>
            </a:r>
          </a:p>
          <a:p>
            <a:pPr algn="ctr"/>
            <a:r>
              <a:rPr lang="en-US" dirty="0"/>
              <a:t>REQUESTS</a:t>
            </a:r>
          </a:p>
        </p:txBody>
      </p:sp>
      <p:sp>
        <p:nvSpPr>
          <p:cNvPr id="22" name="Flowchart: Process 21"/>
          <p:cNvSpPr/>
          <p:nvPr/>
        </p:nvSpPr>
        <p:spPr>
          <a:xfrm>
            <a:off x="6719177" y="2489200"/>
            <a:ext cx="3213100" cy="1739900"/>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WEB SERVER</a:t>
            </a:r>
          </a:p>
          <a:p>
            <a:pPr algn="ctr"/>
            <a:endParaRPr lang="en-US" dirty="0"/>
          </a:p>
          <a:p>
            <a:pPr algn="ctr"/>
            <a:endParaRPr lang="en-US" dirty="0"/>
          </a:p>
          <a:p>
            <a:pPr algn="ctr"/>
            <a:endParaRPr lang="en-US" dirty="0"/>
          </a:p>
        </p:txBody>
      </p:sp>
      <p:pic>
        <p:nvPicPr>
          <p:cNvPr id="24" name="Picture 2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76" y="3040018"/>
            <a:ext cx="771633" cy="638264"/>
          </a:xfrm>
          <a:prstGeom prst="rect">
            <a:avLst/>
          </a:prstGeom>
        </p:spPr>
      </p:pic>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135" y="3084468"/>
            <a:ext cx="2425184" cy="944736"/>
          </a:xfrm>
          <a:prstGeom prst="rect">
            <a:avLst/>
          </a:prstGeom>
        </p:spPr>
      </p:pic>
      <p:sp>
        <p:nvSpPr>
          <p:cNvPr id="26" name="Right Arrow 25"/>
          <p:cNvSpPr/>
          <p:nvPr/>
        </p:nvSpPr>
        <p:spPr>
          <a:xfrm>
            <a:off x="4704446" y="2646318"/>
            <a:ext cx="2014731" cy="822960"/>
          </a:xfrm>
          <a:prstGeom prst="rightArrow">
            <a:avLst>
              <a:gd name="adj1" fmla="val 65058"/>
              <a:gd name="adj2" fmla="val 41934"/>
            </a:avLst>
          </a:prstGeom>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HTTP REQUESTS</a:t>
            </a:r>
          </a:p>
        </p:txBody>
      </p:sp>
      <p:sp>
        <p:nvSpPr>
          <p:cNvPr id="28" name="Left Arrow 27"/>
          <p:cNvSpPr/>
          <p:nvPr/>
        </p:nvSpPr>
        <p:spPr>
          <a:xfrm>
            <a:off x="4704445" y="3435350"/>
            <a:ext cx="2014731" cy="825500"/>
          </a:xfrm>
          <a:prstGeom prst="leftArrow">
            <a:avLst>
              <a:gd name="adj1" fmla="val 65385"/>
              <a:gd name="adj2" fmla="val 5000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HTML &amp; JSON</a:t>
            </a:r>
          </a:p>
        </p:txBody>
      </p:sp>
      <p:sp>
        <p:nvSpPr>
          <p:cNvPr id="30" name="TextBox 29"/>
          <p:cNvSpPr txBox="1"/>
          <p:nvPr/>
        </p:nvSpPr>
        <p:spPr>
          <a:xfrm>
            <a:off x="2149730" y="4940300"/>
            <a:ext cx="6641562" cy="923330"/>
          </a:xfrm>
          <a:prstGeom prst="rect">
            <a:avLst/>
          </a:prstGeom>
          <a:noFill/>
        </p:spPr>
        <p:txBody>
          <a:bodyPr wrap="none" rtlCol="0">
            <a:spAutoFit/>
          </a:bodyPr>
          <a:lstStyle/>
          <a:p>
            <a:pPr marL="285750" indent="-285750">
              <a:buFont typeface="Arial" pitchFamily="34" charset="0"/>
              <a:buChar char="•"/>
            </a:pPr>
            <a:r>
              <a:rPr lang="en-US" dirty="0"/>
              <a:t>The user can interact with our product through the web page</a:t>
            </a:r>
          </a:p>
          <a:p>
            <a:pPr marL="285750" indent="-285750">
              <a:buFont typeface="Arial" pitchFamily="34" charset="0"/>
              <a:buChar char="•"/>
            </a:pPr>
            <a:r>
              <a:rPr lang="en-US" dirty="0"/>
              <a:t>This is implemented using Flask &amp; Bootstrap 5</a:t>
            </a:r>
          </a:p>
          <a:p>
            <a:pPr marL="285750" indent="-285750">
              <a:buFont typeface="Arial" pitchFamily="34" charset="0"/>
              <a:buChar char="•"/>
            </a:pPr>
            <a:r>
              <a:rPr lang="en-US" dirty="0"/>
              <a:t>Link for the product is sent to server</a:t>
            </a:r>
          </a:p>
        </p:txBody>
      </p:sp>
    </p:spTree>
    <p:extLst>
      <p:ext uri="{BB962C8B-B14F-4D97-AF65-F5344CB8AC3E}">
        <p14:creationId xmlns:p14="http://schemas.microsoft.com/office/powerpoint/2010/main" val="169698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2069</TotalTime>
  <Words>1234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MS Shell Dlg 2</vt:lpstr>
      <vt:lpstr>Times New Roman</vt:lpstr>
      <vt:lpstr>Wingdings</vt:lpstr>
      <vt:lpstr>Wingdings 3</vt:lpstr>
      <vt:lpstr>Madison</vt:lpstr>
      <vt:lpstr>SENTIMENTAL ANALYSIS WITH WEB SCRAPING </vt:lpstr>
      <vt:lpstr>ABSTRACT</vt:lpstr>
      <vt:lpstr>INTRODUCTION</vt:lpstr>
      <vt:lpstr>AIMS and OBJECTIVES</vt:lpstr>
      <vt:lpstr>Problem Statement &amp; Motivation</vt:lpstr>
      <vt:lpstr>SYSTEM</vt:lpstr>
      <vt:lpstr>SYSTEM REQUIREMENTS </vt:lpstr>
      <vt:lpstr>DESIGN AND IT’S IMPLEMENTATION</vt:lpstr>
      <vt:lpstr>PowerPoint Presentation</vt:lpstr>
      <vt:lpstr>PowerPoint Presentation</vt:lpstr>
      <vt:lpstr>PowerPoint Presentation</vt:lpstr>
      <vt:lpstr>PowerPoint Presentation</vt:lpstr>
      <vt:lpstr>PowerPoint Presentation</vt:lpstr>
      <vt:lpstr>Modern tool usage</vt:lpstr>
      <vt:lpstr>SNAPSHOTS</vt:lpstr>
      <vt:lpstr>SNAPSHOTS</vt:lpstr>
      <vt:lpstr>SNAPSHOTS</vt:lpstr>
      <vt:lpstr>FUTURE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DhravaZzzzzzzzzzzzzz</dc:creator>
  <cp:lastModifiedBy>DhravaZzzzzzzzzzzzzz</cp:lastModifiedBy>
  <cp:revision>45</cp:revision>
  <dcterms:created xsi:type="dcterms:W3CDTF">2021-01-15T01:11:51Z</dcterms:created>
  <dcterms:modified xsi:type="dcterms:W3CDTF">2021-07-04T09:30:28Z</dcterms:modified>
</cp:coreProperties>
</file>