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iBQ941CT4P0QiQvZc45L+5EW7Y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933CDE-360C-4A79-AC3F-47008DC258FA}">
  <a:tblStyle styleId="{DC933CDE-360C-4A79-AC3F-47008DC258F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7ED"/>
          </a:solidFill>
        </a:fill>
      </a:tcStyle>
    </a:wholeTbl>
    <a:band1H>
      <a:tcTxStyle/>
      <a:tcStyle>
        <a:fill>
          <a:solidFill>
            <a:srgbClr val="DFF0DA"/>
          </a:solidFill>
        </a:fill>
      </a:tcStyle>
    </a:band1H>
    <a:band2H>
      <a:tcTxStyle/>
    </a:band2H>
    <a:band1V>
      <a:tcTxStyle/>
      <a:tcStyle>
        <a:fill>
          <a:solidFill>
            <a:srgbClr val="DFF0D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2"/>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2"/>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2"/>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4" name="Google Shape;24;p2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2"/>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3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1"/>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6" name="Google Shape;106;p31"/>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31"/>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8" name="Google Shape;108;p3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1" name="Shape 111"/>
        <p:cNvGrpSpPr/>
        <p:nvPr/>
      </p:nvGrpSpPr>
      <p:grpSpPr>
        <a:xfrm>
          <a:off x="0" y="0"/>
          <a:ext cx="0" cy="0"/>
          <a:chOff x="0" y="0"/>
          <a:chExt cx="0" cy="0"/>
        </a:xfrm>
      </p:grpSpPr>
      <p:sp>
        <p:nvSpPr>
          <p:cNvPr id="112" name="Google Shape;112;p3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2"/>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5" name="Google Shape;115;p32"/>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2"/>
          <p:cNvSpPr txBox="1"/>
          <p:nvPr>
            <p:ph idx="1" type="body"/>
          </p:nvPr>
        </p:nvSpPr>
        <p:spPr>
          <a:xfrm rot="5400000">
            <a:off x="3302435"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7" name="Google Shape;117;p3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3"/>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33" name="Google Shape;33;p2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23"/>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24"/>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5"/>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49" name="Google Shape;49;p25"/>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5"/>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51" name="Google Shape;51;p2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2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6"/>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6"/>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9" name="Google Shape;59;p26"/>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0" name="Google Shape;60;p2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26"/>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7"/>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68" name="Google Shape;68;p27"/>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7"/>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70" name="Google Shape;70;p27"/>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71" name="Google Shape;71;p27"/>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72" name="Google Shape;72;p27"/>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73" name="Google Shape;73;p2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2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9"/>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86" name="Google Shape;86;p29"/>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9"/>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8" name="Google Shape;88;p29"/>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9" name="Google Shape;89;p2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3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0"/>
          <p:cNvSpPr/>
          <p:nvPr>
            <p:ph idx="2" type="pic"/>
          </p:nvPr>
        </p:nvSpPr>
        <p:spPr>
          <a:xfrm>
            <a:off x="6747062" y="3229"/>
            <a:ext cx="4629734" cy="6858000"/>
          </a:xfrm>
          <a:prstGeom prst="rect">
            <a:avLst/>
          </a:prstGeom>
          <a:solidFill>
            <a:schemeClr val="lt1">
              <a:alpha val="9803"/>
            </a:schemeClr>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1pPr>
            <a:lvl2pPr lvl="1" marR="0" rtl="0" algn="l">
              <a:lnSpc>
                <a:spcPct val="120000"/>
              </a:lnSpc>
              <a:spcBef>
                <a:spcPts val="6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2pPr>
            <a:lvl3pPr lvl="2" marR="0" rtl="0" algn="l">
              <a:lnSpc>
                <a:spcPct val="120000"/>
              </a:lnSpc>
              <a:spcBef>
                <a:spcPts val="600"/>
              </a:spcBef>
              <a:spcAft>
                <a:spcPts val="0"/>
              </a:spcAft>
              <a:buClr>
                <a:schemeClr val="accent6"/>
              </a:buClr>
              <a:buSzPts val="2160"/>
              <a:buFont typeface="Noto Sans Symbols"/>
              <a:buNone/>
              <a:defRPr b="0" i="0" sz="2400" u="none" cap="none" strike="noStrike">
                <a:solidFill>
                  <a:schemeClr val="lt1"/>
                </a:solidFill>
                <a:latin typeface="Arial"/>
                <a:ea typeface="Arial"/>
                <a:cs typeface="Arial"/>
                <a:sym typeface="Arial"/>
              </a:defRPr>
            </a:lvl3pPr>
            <a:lvl4pPr lvl="3"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4pPr>
            <a:lvl5pPr lvl="4"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5pPr>
            <a:lvl6pPr lvl="5"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6pPr>
            <a:lvl7pPr lvl="6"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7pPr>
            <a:lvl8pPr lvl="7"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8pPr>
            <a:lvl9pPr lvl="8" marR="0" rtl="0" algn="l">
              <a:lnSpc>
                <a:spcPct val="120000"/>
              </a:lnSpc>
              <a:spcBef>
                <a:spcPts val="600"/>
              </a:spcBef>
              <a:spcAft>
                <a:spcPts val="60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9pPr>
          </a:lstStyle>
          <a:p/>
        </p:txBody>
      </p:sp>
      <p:sp>
        <p:nvSpPr>
          <p:cNvPr id="96" name="Google Shape;96;p30"/>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7" name="Google Shape;97;p30"/>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0"/>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9" name="Google Shape;99;p3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21"/>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1" name="Google Shape;11;p21"/>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2" name="Google Shape;12;p21"/>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1"/>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5" name="Google Shape;15;p2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2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2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21"/>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Arial"/>
              <a:buNone/>
            </a:pPr>
            <a:r>
              <a:rPr b="1" lang="en-US"/>
              <a:t>SENTIMENTAL ANALYSIS WITH WEB SCRAPING</a:t>
            </a:r>
            <a:r>
              <a:rPr lang="en-US"/>
              <a:t>	</a:t>
            </a:r>
            <a:endParaRPr/>
          </a:p>
        </p:txBody>
      </p:sp>
      <p:sp>
        <p:nvSpPr>
          <p:cNvPr id="125" name="Google Shape;125;p1"/>
          <p:cNvSpPr txBox="1"/>
          <p:nvPr>
            <p:ph idx="1" type="subTitle"/>
          </p:nvPr>
        </p:nvSpPr>
        <p:spPr>
          <a:xfrm>
            <a:off x="8941879" y="2338291"/>
            <a:ext cx="3250121" cy="1763807"/>
          </a:xfrm>
          <a:prstGeom prst="rect">
            <a:avLst/>
          </a:prstGeom>
          <a:noFill/>
          <a:ln>
            <a:noFill/>
          </a:ln>
        </p:spPr>
        <p:txBody>
          <a:bodyPr anchorCtr="0" anchor="b" bIns="45700" lIns="91425" spcFirstLastPara="1" rIns="91425" wrap="square" tIns="0">
            <a:normAutofit fontScale="70000" lnSpcReduction="20000"/>
          </a:bodyPr>
          <a:lstStyle/>
          <a:p>
            <a:pPr indent="0" lvl="0" marL="0" rtl="0" algn="ctr">
              <a:lnSpc>
                <a:spcPct val="120000"/>
              </a:lnSpc>
              <a:spcBef>
                <a:spcPts val="0"/>
              </a:spcBef>
              <a:spcAft>
                <a:spcPts val="0"/>
              </a:spcAft>
              <a:buSzPct val="90000"/>
              <a:buNone/>
            </a:pPr>
            <a:r>
              <a:rPr lang="en-US" sz="3100"/>
              <a:t>GUIDE</a:t>
            </a:r>
            <a:r>
              <a:rPr lang="en-US" sz="3100"/>
              <a:t>:</a:t>
            </a:r>
            <a:br>
              <a:rPr lang="en-US" sz="3100"/>
            </a:br>
            <a:r>
              <a:rPr lang="en-US" sz="2100"/>
              <a:t>SAVITA S</a:t>
            </a:r>
            <a:endParaRPr sz="2100"/>
          </a:p>
          <a:p>
            <a:pPr indent="0" lvl="0" marL="0" rtl="0" algn="ctr">
              <a:lnSpc>
                <a:spcPct val="120000"/>
              </a:lnSpc>
              <a:spcBef>
                <a:spcPts val="0"/>
              </a:spcBef>
              <a:spcAft>
                <a:spcPts val="0"/>
              </a:spcAft>
              <a:buSzPct val="90000"/>
              <a:buNone/>
            </a:pPr>
            <a:r>
              <a:rPr lang="en-US" sz="2100"/>
              <a:t>Assistant Professor Dept. Of CSE,</a:t>
            </a:r>
            <a:endParaRPr sz="2100"/>
          </a:p>
          <a:p>
            <a:pPr indent="0" lvl="0" marL="0" rtl="0" algn="ctr">
              <a:lnSpc>
                <a:spcPct val="120000"/>
              </a:lnSpc>
              <a:spcBef>
                <a:spcPts val="0"/>
              </a:spcBef>
              <a:spcAft>
                <a:spcPts val="0"/>
              </a:spcAft>
              <a:buSzPct val="90000"/>
              <a:buNone/>
            </a:pPr>
            <a:r>
              <a:rPr lang="en-US" sz="2100"/>
              <a:t>CSE, JSSATEB</a:t>
            </a:r>
            <a:endParaRPr sz="2100"/>
          </a:p>
          <a:p>
            <a:pPr indent="0" lvl="0" marL="0" rtl="0" algn="ctr">
              <a:lnSpc>
                <a:spcPct val="120000"/>
              </a:lnSpc>
              <a:spcBef>
                <a:spcPts val="1000"/>
              </a:spcBef>
              <a:spcAft>
                <a:spcPts val="0"/>
              </a:spcAft>
              <a:buSzPct val="90000"/>
              <a:buNone/>
            </a:pPr>
            <a:r>
              <a:rPr lang="en-US" sz="2400"/>
              <a:t>		</a:t>
            </a:r>
            <a:endParaRPr sz="2400"/>
          </a:p>
        </p:txBody>
      </p:sp>
      <p:graphicFrame>
        <p:nvGraphicFramePr>
          <p:cNvPr id="126" name="Google Shape;126;p1"/>
          <p:cNvGraphicFramePr/>
          <p:nvPr/>
        </p:nvGraphicFramePr>
        <p:xfrm>
          <a:off x="8915400" y="4905172"/>
          <a:ext cx="3000000" cy="3000000"/>
        </p:xfrm>
        <a:graphic>
          <a:graphicData uri="http://schemas.openxmlformats.org/drawingml/2006/table">
            <a:tbl>
              <a:tblPr bandRow="1" firstCol="1" firstRow="1">
                <a:noFill/>
                <a:tableStyleId>{DC933CDE-360C-4A79-AC3F-47008DC258FA}</a:tableStyleId>
              </a:tblPr>
              <a:tblGrid>
                <a:gridCol w="1706650"/>
                <a:gridCol w="1569950"/>
              </a:tblGrid>
              <a:tr h="428250">
                <a:tc gridSpan="2">
                  <a:txBody>
                    <a:bodyPr/>
                    <a:lstStyle/>
                    <a:p>
                      <a:pPr indent="0" lvl="0" marL="0" marR="0" rtl="0" algn="ctr">
                        <a:lnSpc>
                          <a:spcPct val="150000"/>
                        </a:lnSpc>
                        <a:spcBef>
                          <a:spcPts val="0"/>
                        </a:spcBef>
                        <a:spcAft>
                          <a:spcPts val="0"/>
                        </a:spcAft>
                        <a:buNone/>
                      </a:pPr>
                      <a:r>
                        <a:rPr lang="en-US" sz="1400" u="none" cap="none" strike="noStrike">
                          <a:solidFill>
                            <a:schemeClr val="lt1"/>
                          </a:solidFill>
                          <a:latin typeface="Times New Roman"/>
                          <a:ea typeface="Times New Roman"/>
                          <a:cs typeface="Times New Roman"/>
                          <a:sym typeface="Times New Roman"/>
                        </a:rPr>
                        <a:t>TEAM MEMBERS</a:t>
                      </a:r>
                      <a:endParaRPr sz="1400" u="none" cap="none" strike="noStrike">
                        <a:solidFill>
                          <a:schemeClr val="lt1"/>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333900">
                <a:tc>
                  <a:txBody>
                    <a:bodyPr/>
                    <a:lstStyle/>
                    <a:p>
                      <a:pPr indent="0" lvl="0" marL="0" marR="0" rtl="0" algn="ctr">
                        <a:lnSpc>
                          <a:spcPct val="150000"/>
                        </a:lnSpc>
                        <a:spcBef>
                          <a:spcPts val="0"/>
                        </a:spcBef>
                        <a:spcAft>
                          <a:spcPts val="0"/>
                        </a:spcAft>
                        <a:buNone/>
                      </a:pPr>
                      <a:r>
                        <a:rPr lang="en-US" sz="1400" u="none" cap="none" strike="noStrike">
                          <a:solidFill>
                            <a:schemeClr val="lt1"/>
                          </a:solidFill>
                        </a:rPr>
                        <a:t>Dhruva V</a:t>
                      </a:r>
                      <a:endParaRPr sz="1400" u="none" cap="none" strike="noStrike">
                        <a:solidFill>
                          <a:schemeClr val="lt1"/>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400" u="none" cap="none" strike="noStrike">
                          <a:solidFill>
                            <a:schemeClr val="lt1"/>
                          </a:solidFill>
                        </a:rPr>
                        <a:t>1JS18CS403</a:t>
                      </a:r>
                      <a:endParaRPr sz="1400" u="none" cap="none" strike="noStrike">
                        <a:solidFill>
                          <a:schemeClr val="lt1"/>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3900">
                <a:tc>
                  <a:txBody>
                    <a:bodyPr/>
                    <a:lstStyle/>
                    <a:p>
                      <a:pPr indent="0" lvl="0" marL="0" marR="0" rtl="0" algn="ctr">
                        <a:lnSpc>
                          <a:spcPct val="150000"/>
                        </a:lnSpc>
                        <a:spcBef>
                          <a:spcPts val="0"/>
                        </a:spcBef>
                        <a:spcAft>
                          <a:spcPts val="0"/>
                        </a:spcAft>
                        <a:buNone/>
                      </a:pPr>
                      <a:r>
                        <a:rPr lang="en-US" sz="1400" u="none" cap="none" strike="noStrike">
                          <a:solidFill>
                            <a:schemeClr val="lt1"/>
                          </a:solidFill>
                        </a:rPr>
                        <a:t>Pruthviraj G</a:t>
                      </a:r>
                      <a:endParaRPr sz="1400" u="none" cap="none" strike="noStrike">
                        <a:solidFill>
                          <a:schemeClr val="lt1"/>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400" u="none" cap="none" strike="noStrike">
                          <a:solidFill>
                            <a:schemeClr val="lt1"/>
                          </a:solidFill>
                        </a:rPr>
                        <a:t>1JS18CS416</a:t>
                      </a:r>
                      <a:endParaRPr sz="1400" u="none" cap="none" strike="noStrike">
                        <a:solidFill>
                          <a:schemeClr val="lt1"/>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3900">
                <a:tc>
                  <a:txBody>
                    <a:bodyPr/>
                    <a:lstStyle/>
                    <a:p>
                      <a:pPr indent="0" lvl="0" marL="0" marR="0" rtl="0" algn="ctr">
                        <a:lnSpc>
                          <a:spcPct val="150000"/>
                        </a:lnSpc>
                        <a:spcBef>
                          <a:spcPts val="0"/>
                        </a:spcBef>
                        <a:spcAft>
                          <a:spcPts val="0"/>
                        </a:spcAft>
                        <a:buNone/>
                      </a:pPr>
                      <a:r>
                        <a:rPr lang="en-US" sz="1400" u="none" cap="none" strike="noStrike">
                          <a:solidFill>
                            <a:schemeClr val="lt1"/>
                          </a:solidFill>
                        </a:rPr>
                        <a:t>Purushothama N</a:t>
                      </a:r>
                      <a:endParaRPr sz="1400" u="none" cap="none" strike="noStrike">
                        <a:solidFill>
                          <a:schemeClr val="lt1"/>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400" u="none" cap="none" strike="noStrike">
                          <a:solidFill>
                            <a:schemeClr val="lt1"/>
                          </a:solidFill>
                        </a:rPr>
                        <a:t>1JS18CS420</a:t>
                      </a:r>
                      <a:endParaRPr sz="1400" u="none" cap="none" strike="noStrike">
                        <a:solidFill>
                          <a:schemeClr val="lt1"/>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3900">
                <a:tc>
                  <a:txBody>
                    <a:bodyPr/>
                    <a:lstStyle/>
                    <a:p>
                      <a:pPr indent="0" lvl="0" marL="0" marR="0" rtl="0" algn="ctr">
                        <a:lnSpc>
                          <a:spcPct val="150000"/>
                        </a:lnSpc>
                        <a:spcBef>
                          <a:spcPts val="0"/>
                        </a:spcBef>
                        <a:spcAft>
                          <a:spcPts val="0"/>
                        </a:spcAft>
                        <a:buNone/>
                      </a:pPr>
                      <a:r>
                        <a:rPr lang="en-US" sz="1400" u="none" cap="none" strike="noStrike">
                          <a:solidFill>
                            <a:schemeClr val="lt1"/>
                          </a:solidFill>
                        </a:rPr>
                        <a:t>Gagan M S</a:t>
                      </a:r>
                      <a:endParaRPr sz="1400" u="none" cap="none" strike="noStrike">
                        <a:solidFill>
                          <a:schemeClr val="lt1"/>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400" u="none" cap="none" strike="noStrike">
                          <a:solidFill>
                            <a:schemeClr val="lt1"/>
                          </a:solidFill>
                        </a:rPr>
                        <a:t>1JS17CS035</a:t>
                      </a:r>
                      <a:endParaRPr sz="1400" u="none" cap="none" strike="noStrike">
                        <a:solidFill>
                          <a:schemeClr val="lt1"/>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27" name="Google Shape;127;p1"/>
          <p:cNvSpPr txBox="1"/>
          <p:nvPr/>
        </p:nvSpPr>
        <p:spPr>
          <a:xfrm>
            <a:off x="9609703" y="911562"/>
            <a:ext cx="195027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Project Team ID: </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CSE20PT40</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nvSpPr>
        <p:spPr>
          <a:xfrm>
            <a:off x="1491346" y="460327"/>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400"/>
              <a:buFont typeface="Arial"/>
              <a:buNone/>
            </a:pPr>
            <a:r>
              <a:rPr b="0" i="0" lang="en-US" sz="3400" cap="none">
                <a:solidFill>
                  <a:schemeClr val="lt1"/>
                </a:solidFill>
                <a:latin typeface="Arial"/>
                <a:ea typeface="Arial"/>
                <a:cs typeface="Arial"/>
                <a:sym typeface="Arial"/>
              </a:rPr>
              <a:t>DESIGN AND IT’S IMPLEMENTATION</a:t>
            </a:r>
            <a:endParaRPr/>
          </a:p>
        </p:txBody>
      </p:sp>
      <p:sp>
        <p:nvSpPr>
          <p:cNvPr id="203" name="Google Shape;203;p10"/>
          <p:cNvSpPr txBox="1"/>
          <p:nvPr/>
        </p:nvSpPr>
        <p:spPr>
          <a:xfrm>
            <a:off x="2528901" y="1184856"/>
            <a:ext cx="7748440" cy="837127"/>
          </a:xfrm>
          <a:prstGeom prst="rect">
            <a:avLst/>
          </a:prstGeom>
          <a:noFill/>
          <a:ln>
            <a:noFill/>
          </a:ln>
        </p:spPr>
        <p:txBody>
          <a:bodyPr anchorCtr="0" anchor="ctr" bIns="45700" lIns="91425" spcFirstLastPara="1" rIns="91425" wrap="square" tIns="45700">
            <a:normAutofit/>
          </a:bodyPr>
          <a:lstStyle/>
          <a:p>
            <a:pPr indent="0" lvl="0" marL="0" marR="0" rtl="0" algn="l">
              <a:lnSpc>
                <a:spcPct val="120000"/>
              </a:lnSpc>
              <a:spcBef>
                <a:spcPts val="0"/>
              </a:spcBef>
              <a:spcAft>
                <a:spcPts val="0"/>
              </a:spcAft>
              <a:buClr>
                <a:schemeClr val="accent6"/>
              </a:buClr>
              <a:buSzPts val="1800"/>
              <a:buFont typeface="Noto Sans Symbols"/>
              <a:buNone/>
            </a:pPr>
            <a:r>
              <a:rPr lang="en-US" sz="2000">
                <a:solidFill>
                  <a:schemeClr val="lt1"/>
                </a:solidFill>
                <a:latin typeface="Arial"/>
                <a:ea typeface="Arial"/>
                <a:cs typeface="Arial"/>
                <a:sym typeface="Arial"/>
              </a:rPr>
              <a:t>WEB SCRAPING UNIT</a:t>
            </a:r>
            <a:endParaRPr/>
          </a:p>
        </p:txBody>
      </p:sp>
      <p:sp>
        <p:nvSpPr>
          <p:cNvPr id="204" name="Google Shape;204;p10"/>
          <p:cNvSpPr/>
          <p:nvPr/>
        </p:nvSpPr>
        <p:spPr>
          <a:xfrm>
            <a:off x="1701800" y="2108200"/>
            <a:ext cx="2870200" cy="787400"/>
          </a:xfrm>
          <a:prstGeom prst="flowChartProcess">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Load Web Pages With ‘request’</a:t>
            </a:r>
            <a:endParaRPr/>
          </a:p>
        </p:txBody>
      </p:sp>
      <p:sp>
        <p:nvSpPr>
          <p:cNvPr id="205" name="Google Shape;205;p10"/>
          <p:cNvSpPr/>
          <p:nvPr/>
        </p:nvSpPr>
        <p:spPr>
          <a:xfrm>
            <a:off x="1701800" y="3429000"/>
            <a:ext cx="2870200" cy="787400"/>
          </a:xfrm>
          <a:prstGeom prst="flowChartProcess">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Scrap the reviews data</a:t>
            </a:r>
            <a:endParaRPr/>
          </a:p>
        </p:txBody>
      </p:sp>
      <p:sp>
        <p:nvSpPr>
          <p:cNvPr id="206" name="Google Shape;206;p10"/>
          <p:cNvSpPr/>
          <p:nvPr/>
        </p:nvSpPr>
        <p:spPr>
          <a:xfrm>
            <a:off x="1701800" y="5842000"/>
            <a:ext cx="2870200" cy="787400"/>
          </a:xfrm>
          <a:prstGeom prst="flowChartProcess">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Save to a .csv file</a:t>
            </a:r>
            <a:endParaRPr/>
          </a:p>
        </p:txBody>
      </p:sp>
      <p:sp>
        <p:nvSpPr>
          <p:cNvPr id="207" name="Google Shape;207;p10"/>
          <p:cNvSpPr/>
          <p:nvPr/>
        </p:nvSpPr>
        <p:spPr>
          <a:xfrm>
            <a:off x="1701800" y="4699000"/>
            <a:ext cx="2870200" cy="685800"/>
          </a:xfrm>
          <a:prstGeom prst="flowChartDecision">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Last Page?</a:t>
            </a:r>
            <a:endParaRPr/>
          </a:p>
        </p:txBody>
      </p:sp>
      <p:sp>
        <p:nvSpPr>
          <p:cNvPr id="208" name="Google Shape;208;p10"/>
          <p:cNvSpPr/>
          <p:nvPr/>
        </p:nvSpPr>
        <p:spPr>
          <a:xfrm>
            <a:off x="4968021" y="3416300"/>
            <a:ext cx="2169379" cy="787400"/>
          </a:xfrm>
          <a:prstGeom prst="flowChartProcess">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Append New Data</a:t>
            </a:r>
            <a:endParaRPr/>
          </a:p>
        </p:txBody>
      </p:sp>
      <p:cxnSp>
        <p:nvCxnSpPr>
          <p:cNvPr id="209" name="Google Shape;209;p10"/>
          <p:cNvCxnSpPr>
            <a:stCxn id="204" idx="2"/>
            <a:endCxn id="205" idx="0"/>
          </p:cNvCxnSpPr>
          <p:nvPr/>
        </p:nvCxnSpPr>
        <p:spPr>
          <a:xfrm>
            <a:off x="3136900" y="2895600"/>
            <a:ext cx="0" cy="533400"/>
          </a:xfrm>
          <a:prstGeom prst="straightConnector1">
            <a:avLst/>
          </a:prstGeom>
          <a:noFill/>
          <a:ln cap="flat" cmpd="sng" w="38100">
            <a:solidFill>
              <a:schemeClr val="dk1"/>
            </a:solidFill>
            <a:prstDash val="solid"/>
            <a:round/>
            <a:headEnd len="sm" w="sm" type="none"/>
            <a:tailEnd len="med" w="med" type="stealth"/>
          </a:ln>
        </p:spPr>
      </p:cxnSp>
      <p:cxnSp>
        <p:nvCxnSpPr>
          <p:cNvPr id="210" name="Google Shape;210;p10"/>
          <p:cNvCxnSpPr>
            <a:stCxn id="205" idx="2"/>
            <a:endCxn id="207" idx="0"/>
          </p:cNvCxnSpPr>
          <p:nvPr/>
        </p:nvCxnSpPr>
        <p:spPr>
          <a:xfrm>
            <a:off x="3136900" y="4216400"/>
            <a:ext cx="0" cy="482700"/>
          </a:xfrm>
          <a:prstGeom prst="straightConnector1">
            <a:avLst/>
          </a:prstGeom>
          <a:noFill/>
          <a:ln cap="flat" cmpd="sng" w="38100">
            <a:solidFill>
              <a:schemeClr val="dk1"/>
            </a:solidFill>
            <a:prstDash val="solid"/>
            <a:round/>
            <a:headEnd len="sm" w="sm" type="none"/>
            <a:tailEnd len="med" w="med" type="stealth"/>
          </a:ln>
        </p:spPr>
      </p:cxnSp>
      <p:cxnSp>
        <p:nvCxnSpPr>
          <p:cNvPr id="211" name="Google Shape;211;p10"/>
          <p:cNvCxnSpPr>
            <a:stCxn id="207" idx="2"/>
            <a:endCxn id="206" idx="0"/>
          </p:cNvCxnSpPr>
          <p:nvPr/>
        </p:nvCxnSpPr>
        <p:spPr>
          <a:xfrm>
            <a:off x="3136900" y="5384800"/>
            <a:ext cx="0" cy="457200"/>
          </a:xfrm>
          <a:prstGeom prst="straightConnector1">
            <a:avLst/>
          </a:prstGeom>
          <a:noFill/>
          <a:ln cap="flat" cmpd="sng" w="38100">
            <a:solidFill>
              <a:schemeClr val="dk1"/>
            </a:solidFill>
            <a:prstDash val="solid"/>
            <a:round/>
            <a:headEnd len="sm" w="sm" type="none"/>
            <a:tailEnd len="med" w="med" type="stealth"/>
          </a:ln>
        </p:spPr>
      </p:cxnSp>
      <p:cxnSp>
        <p:nvCxnSpPr>
          <p:cNvPr id="212" name="Google Shape;212;p10"/>
          <p:cNvCxnSpPr>
            <a:stCxn id="207" idx="3"/>
            <a:endCxn id="208" idx="2"/>
          </p:cNvCxnSpPr>
          <p:nvPr/>
        </p:nvCxnSpPr>
        <p:spPr>
          <a:xfrm flipH="1" rot="10800000">
            <a:off x="4572000" y="4203700"/>
            <a:ext cx="1480800" cy="838200"/>
          </a:xfrm>
          <a:prstGeom prst="bentConnector2">
            <a:avLst/>
          </a:prstGeom>
          <a:noFill/>
          <a:ln cap="flat" cmpd="sng" w="38100">
            <a:solidFill>
              <a:schemeClr val="dk1"/>
            </a:solidFill>
            <a:prstDash val="solid"/>
            <a:round/>
            <a:headEnd len="sm" w="sm" type="none"/>
            <a:tailEnd len="med" w="med" type="stealth"/>
          </a:ln>
        </p:spPr>
      </p:cxnSp>
      <p:cxnSp>
        <p:nvCxnSpPr>
          <p:cNvPr id="213" name="Google Shape;213;p10"/>
          <p:cNvCxnSpPr>
            <a:stCxn id="208" idx="0"/>
            <a:endCxn id="204" idx="3"/>
          </p:cNvCxnSpPr>
          <p:nvPr/>
        </p:nvCxnSpPr>
        <p:spPr>
          <a:xfrm flipH="1" rot="5400000">
            <a:off x="4855111" y="2218700"/>
            <a:ext cx="914400" cy="1480800"/>
          </a:xfrm>
          <a:prstGeom prst="bentConnector2">
            <a:avLst/>
          </a:prstGeom>
          <a:noFill/>
          <a:ln cap="flat" cmpd="sng" w="38100">
            <a:solidFill>
              <a:schemeClr val="dk1"/>
            </a:solidFill>
            <a:prstDash val="solid"/>
            <a:round/>
            <a:headEnd len="sm" w="sm" type="none"/>
            <a:tailEnd len="med" w="med" type="stealth"/>
          </a:ln>
        </p:spPr>
      </p:cxnSp>
      <p:sp>
        <p:nvSpPr>
          <p:cNvPr id="214" name="Google Shape;214;p10"/>
          <p:cNvSpPr txBox="1"/>
          <p:nvPr/>
        </p:nvSpPr>
        <p:spPr>
          <a:xfrm>
            <a:off x="3184234" y="5428734"/>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YES</a:t>
            </a:r>
            <a:endParaRPr/>
          </a:p>
        </p:txBody>
      </p:sp>
      <p:sp>
        <p:nvSpPr>
          <p:cNvPr id="215" name="Google Shape;215;p10"/>
          <p:cNvSpPr txBox="1"/>
          <p:nvPr/>
        </p:nvSpPr>
        <p:spPr>
          <a:xfrm>
            <a:off x="4605265" y="462280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NO</a:t>
            </a:r>
            <a:endParaRPr/>
          </a:p>
        </p:txBody>
      </p:sp>
      <p:sp>
        <p:nvSpPr>
          <p:cNvPr id="216" name="Google Shape;216;p10"/>
          <p:cNvSpPr txBox="1"/>
          <p:nvPr/>
        </p:nvSpPr>
        <p:spPr>
          <a:xfrm>
            <a:off x="7848600" y="21082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10"/>
          <p:cNvSpPr/>
          <p:nvPr/>
        </p:nvSpPr>
        <p:spPr>
          <a:xfrm>
            <a:off x="7543800" y="1537556"/>
            <a:ext cx="3517900" cy="4698144"/>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10"/>
          <p:cNvSpPr txBox="1"/>
          <p:nvPr>
            <p:ph idx="1" type="body"/>
          </p:nvPr>
        </p:nvSpPr>
        <p:spPr>
          <a:xfrm>
            <a:off x="7340599" y="2015540"/>
            <a:ext cx="3721101"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The HTTP request returns a Response Object with all the response data (content, encoding, status, and so on)</a:t>
            </a:r>
            <a:endParaRPr/>
          </a:p>
          <a:p>
            <a:pPr indent="-344488" lvl="0" marL="344488" rtl="0" algn="l">
              <a:lnSpc>
                <a:spcPct val="120000"/>
              </a:lnSpc>
              <a:spcBef>
                <a:spcPts val="1600"/>
              </a:spcBef>
              <a:spcAft>
                <a:spcPts val="0"/>
              </a:spcAft>
              <a:buSzPts val="1800"/>
              <a:buChar char="▪"/>
            </a:pPr>
            <a:r>
              <a:rPr lang="en-US"/>
              <a:t>Using a library called BeautifulSoup in Python to do web scraping.</a:t>
            </a:r>
            <a:endParaRPr/>
          </a:p>
          <a:p>
            <a:pPr indent="-344488" lvl="0" marL="344488" rtl="0" algn="l">
              <a:lnSpc>
                <a:spcPct val="120000"/>
              </a:lnSpc>
              <a:spcBef>
                <a:spcPts val="1600"/>
              </a:spcBef>
              <a:spcAft>
                <a:spcPts val="0"/>
              </a:spcAft>
              <a:buSzPts val="1800"/>
              <a:buChar char="▪"/>
            </a:pPr>
            <a:r>
              <a:rPr lang="en-US"/>
              <a:t>Do for all review page</a:t>
            </a:r>
            <a:endParaRPr/>
          </a:p>
          <a:p>
            <a:pPr indent="-344488" lvl="0" marL="344488" rtl="0" algn="l">
              <a:lnSpc>
                <a:spcPct val="120000"/>
              </a:lnSpc>
              <a:spcBef>
                <a:spcPts val="1600"/>
              </a:spcBef>
              <a:spcAft>
                <a:spcPts val="0"/>
              </a:spcAft>
              <a:buSzPts val="1800"/>
              <a:buChar char="▪"/>
            </a:pPr>
            <a:r>
              <a:rPr lang="en-US"/>
              <a:t>At end saved to a .csv file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idx="1" type="body"/>
          </p:nvPr>
        </p:nvSpPr>
        <p:spPr>
          <a:xfrm>
            <a:off x="5651500" y="2021982"/>
            <a:ext cx="4889500" cy="4607417"/>
          </a:xfrm>
          <a:prstGeom prst="rect">
            <a:avLst/>
          </a:prstGeom>
          <a:noFill/>
          <a:ln>
            <a:noFill/>
          </a:ln>
        </p:spPr>
        <p:txBody>
          <a:bodyPr anchorCtr="0" anchor="ctr" bIns="45700" lIns="91425" spcFirstLastPara="1" rIns="91425" wrap="square" tIns="45700">
            <a:normAutofit fontScale="85000" lnSpcReduction="20000"/>
          </a:bodyPr>
          <a:lstStyle/>
          <a:p>
            <a:pPr indent="-344488" lvl="0" marL="344488" rtl="0" algn="l">
              <a:lnSpc>
                <a:spcPct val="120000"/>
              </a:lnSpc>
              <a:spcBef>
                <a:spcPts val="0"/>
              </a:spcBef>
              <a:spcAft>
                <a:spcPts val="0"/>
              </a:spcAft>
              <a:buSzPct val="90000"/>
              <a:buChar char="▪"/>
            </a:pPr>
            <a:r>
              <a:rPr lang="en-US"/>
              <a:t>In the cleaning unit we remove the unwanted data from the[i.e. scraped text data] then we convert the text[review column] to lowercase and remove integers or numerical in text.  </a:t>
            </a:r>
            <a:endParaRPr/>
          </a:p>
          <a:p>
            <a:pPr indent="-344488" lvl="0" marL="344488" rtl="0" algn="l">
              <a:lnSpc>
                <a:spcPct val="120000"/>
              </a:lnSpc>
              <a:spcBef>
                <a:spcPts val="1600"/>
              </a:spcBef>
              <a:spcAft>
                <a:spcPts val="0"/>
              </a:spcAft>
              <a:buSzPct val="90000"/>
              <a:buChar char="▪"/>
            </a:pPr>
            <a:r>
              <a:rPr lang="en-US"/>
              <a:t>Punctuations, null values and extra[spaces as they don’t make any sense] and all these things are done by importing regular expressions[import re] Stop words are ‘this is in’, which does not add much value. </a:t>
            </a:r>
            <a:endParaRPr/>
          </a:p>
          <a:p>
            <a:pPr indent="-344488" lvl="0" marL="344488" rtl="0" algn="l">
              <a:lnSpc>
                <a:spcPct val="120000"/>
              </a:lnSpc>
              <a:spcBef>
                <a:spcPts val="1600"/>
              </a:spcBef>
              <a:spcAft>
                <a:spcPts val="0"/>
              </a:spcAft>
              <a:buSzPct val="90000"/>
              <a:buChar char="▪"/>
            </a:pPr>
            <a:r>
              <a:rPr lang="en-US"/>
              <a:t>So, we remove them to decrease the size of data set this process is called normalizing text[with spacy]spacy is most versatile and widely used library in NLP Lemmatization is nothing but normalization of words which means reducing a word into its root form.</a:t>
            </a:r>
            <a:endParaRPr/>
          </a:p>
        </p:txBody>
      </p:sp>
      <p:sp>
        <p:nvSpPr>
          <p:cNvPr id="224" name="Google Shape;224;p11"/>
          <p:cNvSpPr txBox="1"/>
          <p:nvPr/>
        </p:nvSpPr>
        <p:spPr>
          <a:xfrm>
            <a:off x="1491346" y="460327"/>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400"/>
              <a:buFont typeface="Arial"/>
              <a:buNone/>
            </a:pPr>
            <a:r>
              <a:rPr b="0" i="0" lang="en-US" sz="3400" cap="none">
                <a:solidFill>
                  <a:schemeClr val="lt1"/>
                </a:solidFill>
                <a:latin typeface="Arial"/>
                <a:ea typeface="Arial"/>
                <a:cs typeface="Arial"/>
                <a:sym typeface="Arial"/>
              </a:rPr>
              <a:t>DESIGN AND IT’S IMPLEMENTATION</a:t>
            </a:r>
            <a:endParaRPr/>
          </a:p>
        </p:txBody>
      </p:sp>
      <p:sp>
        <p:nvSpPr>
          <p:cNvPr id="225" name="Google Shape;225;p11"/>
          <p:cNvSpPr txBox="1"/>
          <p:nvPr/>
        </p:nvSpPr>
        <p:spPr>
          <a:xfrm>
            <a:off x="2528901" y="1184856"/>
            <a:ext cx="7748440" cy="837127"/>
          </a:xfrm>
          <a:prstGeom prst="rect">
            <a:avLst/>
          </a:prstGeom>
          <a:noFill/>
          <a:ln>
            <a:noFill/>
          </a:ln>
        </p:spPr>
        <p:txBody>
          <a:bodyPr anchorCtr="0" anchor="ctr" bIns="45700" lIns="91425" spcFirstLastPara="1" rIns="91425" wrap="square" tIns="45700">
            <a:normAutofit/>
          </a:bodyPr>
          <a:lstStyle/>
          <a:p>
            <a:pPr indent="0" lvl="0" marL="0" marR="0" rtl="0" algn="l">
              <a:lnSpc>
                <a:spcPct val="120000"/>
              </a:lnSpc>
              <a:spcBef>
                <a:spcPts val="0"/>
              </a:spcBef>
              <a:spcAft>
                <a:spcPts val="0"/>
              </a:spcAft>
              <a:buClr>
                <a:schemeClr val="accent6"/>
              </a:buClr>
              <a:buSzPts val="1800"/>
              <a:buFont typeface="Noto Sans Symbols"/>
              <a:buNone/>
            </a:pPr>
            <a:r>
              <a:rPr lang="en-US" sz="2000">
                <a:solidFill>
                  <a:schemeClr val="lt1"/>
                </a:solidFill>
                <a:latin typeface="Arial"/>
                <a:ea typeface="Arial"/>
                <a:cs typeface="Arial"/>
                <a:sym typeface="Arial"/>
              </a:rPr>
              <a:t>Data Cleaning Unit</a:t>
            </a:r>
            <a:endParaRPr/>
          </a:p>
        </p:txBody>
      </p:sp>
      <p:sp>
        <p:nvSpPr>
          <p:cNvPr id="226" name="Google Shape;226;p11"/>
          <p:cNvSpPr/>
          <p:nvPr/>
        </p:nvSpPr>
        <p:spPr>
          <a:xfrm>
            <a:off x="1491346" y="2400300"/>
            <a:ext cx="3029854" cy="8763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LOAD CSV FILE</a:t>
            </a:r>
            <a:endParaRPr/>
          </a:p>
        </p:txBody>
      </p:sp>
      <p:sp>
        <p:nvSpPr>
          <p:cNvPr id="227" name="Google Shape;227;p11"/>
          <p:cNvSpPr/>
          <p:nvPr/>
        </p:nvSpPr>
        <p:spPr>
          <a:xfrm>
            <a:off x="1491346" y="5346700"/>
            <a:ext cx="3029854" cy="8763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CLEANED DATA</a:t>
            </a:r>
            <a:endParaRPr/>
          </a:p>
        </p:txBody>
      </p:sp>
      <p:sp>
        <p:nvSpPr>
          <p:cNvPr id="228" name="Google Shape;228;p11"/>
          <p:cNvSpPr/>
          <p:nvPr/>
        </p:nvSpPr>
        <p:spPr>
          <a:xfrm>
            <a:off x="1491346" y="3810000"/>
            <a:ext cx="3029854" cy="8763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CLEAN DATA</a:t>
            </a:r>
            <a:endParaRPr/>
          </a:p>
        </p:txBody>
      </p:sp>
      <p:cxnSp>
        <p:nvCxnSpPr>
          <p:cNvPr id="229" name="Google Shape;229;p11"/>
          <p:cNvCxnSpPr>
            <a:stCxn id="226" idx="2"/>
            <a:endCxn id="228" idx="0"/>
          </p:cNvCxnSpPr>
          <p:nvPr/>
        </p:nvCxnSpPr>
        <p:spPr>
          <a:xfrm>
            <a:off x="3006273" y="3276600"/>
            <a:ext cx="0" cy="533400"/>
          </a:xfrm>
          <a:prstGeom prst="straightConnector1">
            <a:avLst/>
          </a:prstGeom>
          <a:noFill/>
          <a:ln cap="flat" cmpd="sng" w="38100">
            <a:solidFill>
              <a:schemeClr val="dk2"/>
            </a:solidFill>
            <a:prstDash val="solid"/>
            <a:round/>
            <a:headEnd len="sm" w="sm" type="none"/>
            <a:tailEnd len="med" w="med" type="stealth"/>
          </a:ln>
        </p:spPr>
      </p:cxnSp>
      <p:cxnSp>
        <p:nvCxnSpPr>
          <p:cNvPr id="230" name="Google Shape;230;p11"/>
          <p:cNvCxnSpPr>
            <a:stCxn id="228" idx="2"/>
            <a:endCxn id="227" idx="0"/>
          </p:cNvCxnSpPr>
          <p:nvPr/>
        </p:nvCxnSpPr>
        <p:spPr>
          <a:xfrm>
            <a:off x="3006273" y="4686300"/>
            <a:ext cx="0" cy="660300"/>
          </a:xfrm>
          <a:prstGeom prst="straightConnector1">
            <a:avLst/>
          </a:prstGeom>
          <a:noFill/>
          <a:ln cap="flat" cmpd="sng" w="38100">
            <a:solidFill>
              <a:schemeClr val="dk2"/>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idx="1" type="body"/>
          </p:nvPr>
        </p:nvSpPr>
        <p:spPr>
          <a:xfrm>
            <a:off x="6476999" y="2052116"/>
            <a:ext cx="4445001" cy="4437584"/>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20000"/>
              </a:lnSpc>
              <a:spcBef>
                <a:spcPts val="0"/>
              </a:spcBef>
              <a:spcAft>
                <a:spcPts val="0"/>
              </a:spcAft>
              <a:buSzPct val="90000"/>
              <a:buNone/>
            </a:pPr>
            <a:r>
              <a:rPr lang="en-US"/>
              <a:t>Sentiment analysis is done VADER technique:</a:t>
            </a:r>
            <a:endParaRPr/>
          </a:p>
          <a:p>
            <a:pPr indent="-344488" lvl="0" marL="344488" rtl="0" algn="l">
              <a:lnSpc>
                <a:spcPct val="120000"/>
              </a:lnSpc>
              <a:spcBef>
                <a:spcPts val="1600"/>
              </a:spcBef>
              <a:spcAft>
                <a:spcPts val="0"/>
              </a:spcAft>
              <a:buSzPct val="90000"/>
              <a:buChar char="▪"/>
            </a:pPr>
            <a:r>
              <a:rPr lang="en-US"/>
              <a:t>VADER[Valence Aware Dictionary for sentient Reasoning] is a Unsupervised model used that is adaptive to interpret emotional [positive/negative] and emotional [strength] text feelings..</a:t>
            </a:r>
            <a:endParaRPr/>
          </a:p>
          <a:p>
            <a:pPr indent="-344488" lvl="0" marL="344488" rtl="0" algn="l">
              <a:lnSpc>
                <a:spcPct val="120000"/>
              </a:lnSpc>
              <a:spcBef>
                <a:spcPts val="1600"/>
              </a:spcBef>
              <a:spcAft>
                <a:spcPts val="0"/>
              </a:spcAft>
              <a:buSzPct val="90000"/>
              <a:buChar char="▪"/>
            </a:pPr>
            <a:r>
              <a:rPr lang="en-US"/>
              <a:t>VADER is focused on the lexicons of words related to sentiment. Each of the words in the lexicon is rated as to whether it is positive or negative and assigns scores to them.</a:t>
            </a:r>
            <a:endParaRPr/>
          </a:p>
          <a:p>
            <a:pPr indent="-344488" lvl="0" marL="344488" rtl="0" algn="l">
              <a:lnSpc>
                <a:spcPct val="120000"/>
              </a:lnSpc>
              <a:spcBef>
                <a:spcPts val="1600"/>
              </a:spcBef>
              <a:spcAft>
                <a:spcPts val="0"/>
              </a:spcAft>
              <a:buSzPct val="90000"/>
              <a:buChar char="▪"/>
            </a:pPr>
            <a:r>
              <a:rPr lang="en-US"/>
              <a:t>It uses to polarity scores method to get the sentiment metrics for a piece of text.</a:t>
            </a:r>
            <a:endParaRPr/>
          </a:p>
        </p:txBody>
      </p:sp>
      <p:sp>
        <p:nvSpPr>
          <p:cNvPr id="236" name="Google Shape;236;p12"/>
          <p:cNvSpPr txBox="1"/>
          <p:nvPr/>
        </p:nvSpPr>
        <p:spPr>
          <a:xfrm>
            <a:off x="1491346" y="460327"/>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400"/>
              <a:buFont typeface="Arial"/>
              <a:buNone/>
            </a:pPr>
            <a:r>
              <a:rPr b="0" i="0" lang="en-US" sz="3400" cap="none">
                <a:solidFill>
                  <a:schemeClr val="lt1"/>
                </a:solidFill>
                <a:latin typeface="Arial"/>
                <a:ea typeface="Arial"/>
                <a:cs typeface="Arial"/>
                <a:sym typeface="Arial"/>
              </a:rPr>
              <a:t>DESIGN AND IT’S IMPLEMENTATION</a:t>
            </a:r>
            <a:endParaRPr/>
          </a:p>
        </p:txBody>
      </p:sp>
      <p:sp>
        <p:nvSpPr>
          <p:cNvPr id="237" name="Google Shape;237;p12"/>
          <p:cNvSpPr txBox="1"/>
          <p:nvPr/>
        </p:nvSpPr>
        <p:spPr>
          <a:xfrm>
            <a:off x="2528901" y="1184856"/>
            <a:ext cx="7748440" cy="837127"/>
          </a:xfrm>
          <a:prstGeom prst="rect">
            <a:avLst/>
          </a:prstGeom>
          <a:noFill/>
          <a:ln>
            <a:noFill/>
          </a:ln>
        </p:spPr>
        <p:txBody>
          <a:bodyPr anchorCtr="0" anchor="ctr" bIns="45700" lIns="91425" spcFirstLastPara="1" rIns="91425" wrap="square" tIns="45700">
            <a:normAutofit/>
          </a:bodyPr>
          <a:lstStyle/>
          <a:p>
            <a:pPr indent="0" lvl="0" marL="0" marR="0" rtl="0" algn="l">
              <a:lnSpc>
                <a:spcPct val="120000"/>
              </a:lnSpc>
              <a:spcBef>
                <a:spcPts val="0"/>
              </a:spcBef>
              <a:spcAft>
                <a:spcPts val="0"/>
              </a:spcAft>
              <a:buClr>
                <a:schemeClr val="accent6"/>
              </a:buClr>
              <a:buSzPts val="1800"/>
              <a:buFont typeface="Noto Sans Symbols"/>
              <a:buNone/>
            </a:pPr>
            <a:r>
              <a:rPr lang="en-US" sz="2000">
                <a:solidFill>
                  <a:schemeClr val="lt1"/>
                </a:solidFill>
                <a:latin typeface="Arial"/>
                <a:ea typeface="Arial"/>
                <a:cs typeface="Arial"/>
                <a:sym typeface="Arial"/>
              </a:rPr>
              <a:t>SENTIMENTAL MODEL</a:t>
            </a:r>
            <a:endParaRPr/>
          </a:p>
        </p:txBody>
      </p:sp>
      <p:sp>
        <p:nvSpPr>
          <p:cNvPr id="238" name="Google Shape;238;p12"/>
          <p:cNvSpPr/>
          <p:nvPr/>
        </p:nvSpPr>
        <p:spPr>
          <a:xfrm>
            <a:off x="1491346" y="2400300"/>
            <a:ext cx="3029854" cy="8763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CLEANED WORDS</a:t>
            </a:r>
            <a:endParaRPr/>
          </a:p>
        </p:txBody>
      </p:sp>
      <p:sp>
        <p:nvSpPr>
          <p:cNvPr id="239" name="Google Shape;239;p12"/>
          <p:cNvSpPr/>
          <p:nvPr/>
        </p:nvSpPr>
        <p:spPr>
          <a:xfrm>
            <a:off x="1491346" y="5346700"/>
            <a:ext cx="3029854" cy="8763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RESULT</a:t>
            </a:r>
            <a:endParaRPr/>
          </a:p>
        </p:txBody>
      </p:sp>
      <p:sp>
        <p:nvSpPr>
          <p:cNvPr id="240" name="Google Shape;240;p12"/>
          <p:cNvSpPr/>
          <p:nvPr/>
        </p:nvSpPr>
        <p:spPr>
          <a:xfrm>
            <a:off x="1491346" y="3810000"/>
            <a:ext cx="3029854" cy="8763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VADER TECHNIQUE</a:t>
            </a:r>
            <a:endParaRPr/>
          </a:p>
        </p:txBody>
      </p:sp>
      <p:cxnSp>
        <p:nvCxnSpPr>
          <p:cNvPr id="241" name="Google Shape;241;p12"/>
          <p:cNvCxnSpPr>
            <a:stCxn id="238" idx="2"/>
            <a:endCxn id="240" idx="0"/>
          </p:cNvCxnSpPr>
          <p:nvPr/>
        </p:nvCxnSpPr>
        <p:spPr>
          <a:xfrm>
            <a:off x="3006273" y="3276600"/>
            <a:ext cx="0" cy="533400"/>
          </a:xfrm>
          <a:prstGeom prst="straightConnector1">
            <a:avLst/>
          </a:prstGeom>
          <a:noFill/>
          <a:ln cap="flat" cmpd="sng" w="38100">
            <a:solidFill>
              <a:schemeClr val="dk2"/>
            </a:solidFill>
            <a:prstDash val="solid"/>
            <a:round/>
            <a:headEnd len="sm" w="sm" type="none"/>
            <a:tailEnd len="med" w="med" type="stealth"/>
          </a:ln>
        </p:spPr>
      </p:cxnSp>
      <p:cxnSp>
        <p:nvCxnSpPr>
          <p:cNvPr id="242" name="Google Shape;242;p12"/>
          <p:cNvCxnSpPr>
            <a:stCxn id="240" idx="2"/>
            <a:endCxn id="239" idx="0"/>
          </p:cNvCxnSpPr>
          <p:nvPr/>
        </p:nvCxnSpPr>
        <p:spPr>
          <a:xfrm>
            <a:off x="3006273" y="4686300"/>
            <a:ext cx="0" cy="660300"/>
          </a:xfrm>
          <a:prstGeom prst="straightConnector1">
            <a:avLst/>
          </a:prstGeom>
          <a:noFill/>
          <a:ln cap="flat" cmpd="sng" w="38100">
            <a:solidFill>
              <a:schemeClr val="dk2"/>
            </a:solidFill>
            <a:prstDash val="solid"/>
            <a:round/>
            <a:headEnd len="sm" w="sm"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txBox="1"/>
          <p:nvPr>
            <p:ph idx="1" type="body"/>
          </p:nvPr>
        </p:nvSpPr>
        <p:spPr>
          <a:xfrm>
            <a:off x="6476999" y="2052116"/>
            <a:ext cx="4445001" cy="4437584"/>
          </a:xfrm>
          <a:prstGeom prst="rect">
            <a:avLst/>
          </a:prstGeom>
          <a:noFill/>
          <a:ln>
            <a:noFill/>
          </a:ln>
        </p:spPr>
        <p:txBody>
          <a:bodyPr anchorCtr="0" anchor="ctr" bIns="45700" lIns="91425" spcFirstLastPara="1" rIns="91425" wrap="square" tIns="45700">
            <a:normAutofit lnSpcReduction="10000"/>
          </a:bodyPr>
          <a:lstStyle/>
          <a:p>
            <a:pPr indent="-344488" lvl="0" marL="344488" rtl="0" algn="l">
              <a:lnSpc>
                <a:spcPct val="120000"/>
              </a:lnSpc>
              <a:spcBef>
                <a:spcPts val="0"/>
              </a:spcBef>
              <a:spcAft>
                <a:spcPts val="0"/>
              </a:spcAft>
              <a:buSzPts val="1800"/>
              <a:buChar char="▪"/>
            </a:pPr>
            <a:r>
              <a:rPr lang="en-US"/>
              <a:t>EDA stands for Exploratory Data Analysis.</a:t>
            </a:r>
            <a:endParaRPr/>
          </a:p>
          <a:p>
            <a:pPr indent="-344488" lvl="0" marL="344488" rtl="0" algn="l">
              <a:lnSpc>
                <a:spcPct val="120000"/>
              </a:lnSpc>
              <a:spcBef>
                <a:spcPts val="1600"/>
              </a:spcBef>
              <a:spcAft>
                <a:spcPts val="0"/>
              </a:spcAft>
              <a:buSzPts val="1800"/>
              <a:buChar char="▪"/>
            </a:pPr>
            <a:r>
              <a:rPr lang="en-US"/>
              <a:t>It is a process of exploring data, generating insights, testing hypotheses, and revealing underlying hidden patterns in the data.</a:t>
            </a:r>
            <a:endParaRPr/>
          </a:p>
          <a:p>
            <a:pPr indent="-344488" lvl="0" marL="344488" rtl="0" algn="l">
              <a:lnSpc>
                <a:spcPct val="120000"/>
              </a:lnSpc>
              <a:spcBef>
                <a:spcPts val="1600"/>
              </a:spcBef>
              <a:spcAft>
                <a:spcPts val="0"/>
              </a:spcAft>
              <a:buSzPts val="1800"/>
              <a:buChar char="▪"/>
            </a:pPr>
            <a:r>
              <a:rPr lang="en-US"/>
              <a:t>We will create a Document Terms Matrix that we’ll later use as our analysis to get the insights in data and with the help of wordcloud.</a:t>
            </a:r>
            <a:endParaRPr/>
          </a:p>
        </p:txBody>
      </p:sp>
      <p:sp>
        <p:nvSpPr>
          <p:cNvPr id="248" name="Google Shape;248;p13"/>
          <p:cNvSpPr txBox="1"/>
          <p:nvPr/>
        </p:nvSpPr>
        <p:spPr>
          <a:xfrm>
            <a:off x="1491346" y="460327"/>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400"/>
              <a:buFont typeface="Arial"/>
              <a:buNone/>
            </a:pPr>
            <a:r>
              <a:rPr b="0" i="0" lang="en-US" sz="3400" cap="none">
                <a:solidFill>
                  <a:schemeClr val="lt1"/>
                </a:solidFill>
                <a:latin typeface="Arial"/>
                <a:ea typeface="Arial"/>
                <a:cs typeface="Arial"/>
                <a:sym typeface="Arial"/>
              </a:rPr>
              <a:t>DESIGN AND IT’S IMPLEMENTATION</a:t>
            </a:r>
            <a:endParaRPr/>
          </a:p>
        </p:txBody>
      </p:sp>
      <p:sp>
        <p:nvSpPr>
          <p:cNvPr id="249" name="Google Shape;249;p13"/>
          <p:cNvSpPr txBox="1"/>
          <p:nvPr/>
        </p:nvSpPr>
        <p:spPr>
          <a:xfrm>
            <a:off x="2528901" y="1184856"/>
            <a:ext cx="7748440" cy="837127"/>
          </a:xfrm>
          <a:prstGeom prst="rect">
            <a:avLst/>
          </a:prstGeom>
          <a:noFill/>
          <a:ln>
            <a:noFill/>
          </a:ln>
        </p:spPr>
        <p:txBody>
          <a:bodyPr anchorCtr="0" anchor="ctr" bIns="45700" lIns="91425" spcFirstLastPara="1" rIns="91425" wrap="square" tIns="45700">
            <a:normAutofit/>
          </a:bodyPr>
          <a:lstStyle/>
          <a:p>
            <a:pPr indent="0" lvl="0" marL="0" marR="0" rtl="0" algn="l">
              <a:lnSpc>
                <a:spcPct val="120000"/>
              </a:lnSpc>
              <a:spcBef>
                <a:spcPts val="0"/>
              </a:spcBef>
              <a:spcAft>
                <a:spcPts val="0"/>
              </a:spcAft>
              <a:buClr>
                <a:schemeClr val="accent6"/>
              </a:buClr>
              <a:buSzPts val="1800"/>
              <a:buFont typeface="Noto Sans Symbols"/>
              <a:buNone/>
            </a:pPr>
            <a:r>
              <a:rPr lang="en-US" sz="2000">
                <a:solidFill>
                  <a:schemeClr val="lt1"/>
                </a:solidFill>
                <a:latin typeface="Arial"/>
                <a:ea typeface="Arial"/>
                <a:cs typeface="Arial"/>
                <a:sym typeface="Arial"/>
              </a:rPr>
              <a:t>EDA MODEL</a:t>
            </a:r>
            <a:endParaRPr/>
          </a:p>
        </p:txBody>
      </p:sp>
      <p:sp>
        <p:nvSpPr>
          <p:cNvPr id="250" name="Google Shape;250;p13"/>
          <p:cNvSpPr/>
          <p:nvPr/>
        </p:nvSpPr>
        <p:spPr>
          <a:xfrm>
            <a:off x="1491346" y="2400300"/>
            <a:ext cx="3029854" cy="8763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CLEANED WORDS</a:t>
            </a:r>
            <a:endParaRPr/>
          </a:p>
        </p:txBody>
      </p:sp>
      <p:sp>
        <p:nvSpPr>
          <p:cNvPr id="251" name="Google Shape;251;p13"/>
          <p:cNvSpPr/>
          <p:nvPr/>
        </p:nvSpPr>
        <p:spPr>
          <a:xfrm>
            <a:off x="1491346" y="5346700"/>
            <a:ext cx="3029854" cy="8763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RESULT</a:t>
            </a:r>
            <a:endParaRPr/>
          </a:p>
        </p:txBody>
      </p:sp>
      <p:sp>
        <p:nvSpPr>
          <p:cNvPr id="252" name="Google Shape;252;p13"/>
          <p:cNvSpPr/>
          <p:nvPr/>
        </p:nvSpPr>
        <p:spPr>
          <a:xfrm>
            <a:off x="1491346" y="3810000"/>
            <a:ext cx="3029854" cy="8763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EDA TECHNIQUE</a:t>
            </a:r>
            <a:endParaRPr/>
          </a:p>
        </p:txBody>
      </p:sp>
      <p:cxnSp>
        <p:nvCxnSpPr>
          <p:cNvPr id="253" name="Google Shape;253;p13"/>
          <p:cNvCxnSpPr>
            <a:stCxn id="250" idx="2"/>
            <a:endCxn id="252" idx="0"/>
          </p:cNvCxnSpPr>
          <p:nvPr/>
        </p:nvCxnSpPr>
        <p:spPr>
          <a:xfrm>
            <a:off x="3006273" y="3276600"/>
            <a:ext cx="0" cy="533400"/>
          </a:xfrm>
          <a:prstGeom prst="straightConnector1">
            <a:avLst/>
          </a:prstGeom>
          <a:noFill/>
          <a:ln cap="flat" cmpd="sng" w="38100">
            <a:solidFill>
              <a:schemeClr val="dk2"/>
            </a:solidFill>
            <a:prstDash val="solid"/>
            <a:round/>
            <a:headEnd len="sm" w="sm" type="none"/>
            <a:tailEnd len="med" w="med" type="stealth"/>
          </a:ln>
        </p:spPr>
      </p:cxnSp>
      <p:cxnSp>
        <p:nvCxnSpPr>
          <p:cNvPr id="254" name="Google Shape;254;p13"/>
          <p:cNvCxnSpPr>
            <a:stCxn id="252" idx="2"/>
            <a:endCxn id="251" idx="0"/>
          </p:cNvCxnSpPr>
          <p:nvPr/>
        </p:nvCxnSpPr>
        <p:spPr>
          <a:xfrm>
            <a:off x="3006273" y="4686300"/>
            <a:ext cx="0" cy="660300"/>
          </a:xfrm>
          <a:prstGeom prst="straightConnector1">
            <a:avLst/>
          </a:prstGeom>
          <a:noFill/>
          <a:ln cap="flat" cmpd="sng" w="38100">
            <a:solidFill>
              <a:schemeClr val="dk2"/>
            </a:solidFill>
            <a:prstDash val="solid"/>
            <a:round/>
            <a:headEnd len="sm" w="sm"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txBox="1"/>
          <p:nvPr>
            <p:ph type="title"/>
          </p:nvPr>
        </p:nvSpPr>
        <p:spPr>
          <a:xfrm>
            <a:off x="1788848" y="77148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Modern tool usage</a:t>
            </a:r>
            <a:endParaRPr/>
          </a:p>
        </p:txBody>
      </p:sp>
      <p:sp>
        <p:nvSpPr>
          <p:cNvPr id="260" name="Google Shape;260;p14"/>
          <p:cNvSpPr txBox="1"/>
          <p:nvPr>
            <p:ph idx="1" type="body"/>
          </p:nvPr>
        </p:nvSpPr>
        <p:spPr>
          <a:xfrm>
            <a:off x="1950639" y="1524000"/>
            <a:ext cx="7796540" cy="4489368"/>
          </a:xfrm>
          <a:prstGeom prst="rect">
            <a:avLst/>
          </a:prstGeom>
          <a:noFill/>
          <a:ln>
            <a:noFill/>
          </a:ln>
        </p:spPr>
        <p:txBody>
          <a:bodyPr anchorCtr="0" anchor="ctr" bIns="45700" lIns="91425" spcFirstLastPara="1" rIns="91425" wrap="square" tIns="45700">
            <a:normAutofit fontScale="70000" lnSpcReduction="20000"/>
          </a:bodyPr>
          <a:lstStyle/>
          <a:p>
            <a:pPr indent="-264478" lvl="0" marL="344488" rtl="0" algn="l">
              <a:lnSpc>
                <a:spcPct val="120000"/>
              </a:lnSpc>
              <a:spcBef>
                <a:spcPts val="0"/>
              </a:spcBef>
              <a:spcAft>
                <a:spcPts val="0"/>
              </a:spcAft>
              <a:buSzPct val="90000"/>
              <a:buNone/>
            </a:pPr>
            <a:r>
              <a:t/>
            </a:r>
            <a:endParaRPr/>
          </a:p>
          <a:p>
            <a:pPr indent="0" lvl="0" marL="0" rtl="0" algn="l">
              <a:lnSpc>
                <a:spcPct val="120000"/>
              </a:lnSpc>
              <a:spcBef>
                <a:spcPts val="1600"/>
              </a:spcBef>
              <a:spcAft>
                <a:spcPts val="0"/>
              </a:spcAft>
              <a:buSzPct val="90000"/>
              <a:buNone/>
            </a:pPr>
            <a:r>
              <a:rPr lang="en-US"/>
              <a:t>Here we use different python modules;</a:t>
            </a:r>
            <a:endParaRPr/>
          </a:p>
          <a:p>
            <a:pPr indent="-344488" lvl="0" marL="344488" rtl="0" algn="l">
              <a:lnSpc>
                <a:spcPct val="120000"/>
              </a:lnSpc>
              <a:spcBef>
                <a:spcPts val="1600"/>
              </a:spcBef>
              <a:spcAft>
                <a:spcPts val="0"/>
              </a:spcAft>
              <a:buSzPct val="90000"/>
              <a:buChar char="▪"/>
            </a:pPr>
            <a:r>
              <a:rPr lang="en-US"/>
              <a:t>FLASK MODULE : </a:t>
            </a:r>
            <a:r>
              <a:rPr b="1" lang="en-US"/>
              <a:t>Flask</a:t>
            </a:r>
            <a:r>
              <a:rPr lang="en-US"/>
              <a:t> is a lightweight WSGI web application framework. </a:t>
            </a:r>
            <a:endParaRPr/>
          </a:p>
          <a:p>
            <a:pPr indent="-344488" lvl="0" marL="344488" rtl="0" algn="l">
              <a:lnSpc>
                <a:spcPct val="120000"/>
              </a:lnSpc>
              <a:spcBef>
                <a:spcPts val="1600"/>
              </a:spcBef>
              <a:spcAft>
                <a:spcPts val="0"/>
              </a:spcAft>
              <a:buSzPct val="90000"/>
              <a:buChar char="▪"/>
            </a:pPr>
            <a:r>
              <a:rPr lang="en-US"/>
              <a:t>AMAZON_PRODUCT_REVIEW_SCRAPER MODULE : Uses the Amazon Simple Product API to provide API accessible data.</a:t>
            </a:r>
            <a:endParaRPr/>
          </a:p>
          <a:p>
            <a:pPr indent="-344488" lvl="0" marL="344488" rtl="0" algn="l">
              <a:lnSpc>
                <a:spcPct val="120000"/>
              </a:lnSpc>
              <a:spcBef>
                <a:spcPts val="1600"/>
              </a:spcBef>
              <a:spcAft>
                <a:spcPts val="0"/>
              </a:spcAft>
              <a:buSzPct val="90000"/>
              <a:buChar char="▪"/>
            </a:pPr>
            <a:r>
              <a:rPr lang="en-US"/>
              <a:t>PANDAS MODULE : </a:t>
            </a:r>
            <a:r>
              <a:rPr b="1" lang="en-US"/>
              <a:t>pandas</a:t>
            </a:r>
            <a:r>
              <a:rPr lang="en-US"/>
              <a:t> is a </a:t>
            </a:r>
            <a:r>
              <a:rPr b="1" lang="en-US"/>
              <a:t>Python</a:t>
            </a:r>
            <a:r>
              <a:rPr lang="en-US"/>
              <a:t> package that provides fast, flexible, and expressive data structures designed to make working with structured (tabular, multidimensional, potentially heterogeneous) and time series data both easy and intuitive. </a:t>
            </a:r>
            <a:endParaRPr/>
          </a:p>
          <a:p>
            <a:pPr indent="-344488" lvl="0" marL="344488" rtl="0" algn="l">
              <a:lnSpc>
                <a:spcPct val="120000"/>
              </a:lnSpc>
              <a:spcBef>
                <a:spcPts val="1600"/>
              </a:spcBef>
              <a:spcAft>
                <a:spcPts val="0"/>
              </a:spcAft>
              <a:buSzPct val="90000"/>
              <a:buChar char="▪"/>
            </a:pPr>
            <a:r>
              <a:rPr lang="en-US"/>
              <a:t>REQUESTS MODULE : The </a:t>
            </a:r>
            <a:r>
              <a:rPr b="1" lang="en-US"/>
              <a:t>requests</a:t>
            </a:r>
            <a:r>
              <a:rPr lang="en-US"/>
              <a:t> </a:t>
            </a:r>
            <a:r>
              <a:rPr b="1" lang="en-US"/>
              <a:t>module</a:t>
            </a:r>
            <a:r>
              <a:rPr lang="en-US"/>
              <a:t> allows you to send HTTP </a:t>
            </a:r>
            <a:r>
              <a:rPr b="1" lang="en-US"/>
              <a:t>requests</a:t>
            </a:r>
            <a:r>
              <a:rPr lang="en-US"/>
              <a:t> using </a:t>
            </a:r>
            <a:r>
              <a:rPr b="1" lang="en-US"/>
              <a:t>Python</a:t>
            </a:r>
            <a:r>
              <a:rPr lang="en-US"/>
              <a:t>. </a:t>
            </a:r>
            <a:endParaRPr/>
          </a:p>
          <a:p>
            <a:pPr indent="-344488" lvl="0" marL="344488" rtl="0" algn="l">
              <a:lnSpc>
                <a:spcPct val="120000"/>
              </a:lnSpc>
              <a:spcBef>
                <a:spcPts val="1600"/>
              </a:spcBef>
              <a:spcAft>
                <a:spcPts val="0"/>
              </a:spcAft>
              <a:buSzPct val="90000"/>
              <a:buChar char="▪"/>
            </a:pPr>
            <a:r>
              <a:rPr lang="en-US"/>
              <a:t>BeautifulSoup MODULE : </a:t>
            </a:r>
            <a:r>
              <a:rPr b="1" lang="en-US"/>
              <a:t>Beautiful</a:t>
            </a:r>
            <a:r>
              <a:rPr lang="en-US"/>
              <a:t> </a:t>
            </a:r>
            <a:r>
              <a:rPr b="1" lang="en-US"/>
              <a:t>Soup</a:t>
            </a:r>
            <a:r>
              <a:rPr lang="en-US"/>
              <a:t> is a library that makes it easy to scrape information from web pages.</a:t>
            </a:r>
            <a:endParaRPr/>
          </a:p>
          <a:p>
            <a:pPr indent="0" lvl="0" marL="0" rtl="0" algn="l">
              <a:lnSpc>
                <a:spcPct val="120000"/>
              </a:lnSpc>
              <a:spcBef>
                <a:spcPts val="1600"/>
              </a:spcBef>
              <a:spcAft>
                <a:spcPts val="0"/>
              </a:spcAft>
              <a:buSzPct val="90000"/>
              <a:buNone/>
            </a:pPr>
            <a:r>
              <a:rPr lang="en-US"/>
              <a:t>and many more modules</a:t>
            </a:r>
            <a:endParaRPr/>
          </a:p>
          <a:p>
            <a:pPr indent="-264478" lvl="0" marL="344488" rtl="0" algn="l">
              <a:lnSpc>
                <a:spcPct val="120000"/>
              </a:lnSpc>
              <a:spcBef>
                <a:spcPts val="1600"/>
              </a:spcBef>
              <a:spcAft>
                <a:spcPts val="0"/>
              </a:spcAft>
              <a:buSzPct val="90000"/>
              <a:buNone/>
            </a:pPr>
            <a:r>
              <a:t/>
            </a:r>
            <a:endParaRPr/>
          </a:p>
          <a:p>
            <a:pPr indent="-264478" lvl="0" marL="344488" rtl="0" algn="l">
              <a:lnSpc>
                <a:spcPct val="120000"/>
              </a:lnSpc>
              <a:spcBef>
                <a:spcPts val="1600"/>
              </a:spcBef>
              <a:spcAft>
                <a:spcPts val="0"/>
              </a:spcAft>
              <a:buSzPct val="9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5"/>
          <p:cNvSpPr txBox="1"/>
          <p:nvPr>
            <p:ph type="title"/>
          </p:nvPr>
        </p:nvSpPr>
        <p:spPr>
          <a:xfrm>
            <a:off x="253229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SNAPSHOTS</a:t>
            </a:r>
            <a:endParaRPr/>
          </a:p>
        </p:txBody>
      </p:sp>
      <p:pic>
        <p:nvPicPr>
          <p:cNvPr id="266" name="Google Shape;266;p15"/>
          <p:cNvPicPr preferRelativeResize="0"/>
          <p:nvPr/>
        </p:nvPicPr>
        <p:blipFill rotWithShape="1">
          <a:blip r:embed="rId3">
            <a:alphaModFix/>
          </a:blip>
          <a:srcRect b="40256" l="0" r="29688" t="101"/>
          <a:stretch/>
        </p:blipFill>
        <p:spPr>
          <a:xfrm>
            <a:off x="1701371" y="1715373"/>
            <a:ext cx="9084431" cy="43345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SNAPSHOTS</a:t>
            </a:r>
            <a:endParaRPr/>
          </a:p>
        </p:txBody>
      </p:sp>
      <p:pic>
        <p:nvPicPr>
          <p:cNvPr id="272" name="Google Shape;272;p16"/>
          <p:cNvPicPr preferRelativeResize="0"/>
          <p:nvPr/>
        </p:nvPicPr>
        <p:blipFill rotWithShape="1">
          <a:blip r:embed="rId3">
            <a:alphaModFix/>
          </a:blip>
          <a:srcRect b="0" l="0" r="0" t="0"/>
          <a:stretch/>
        </p:blipFill>
        <p:spPr>
          <a:xfrm>
            <a:off x="1622897" y="1502230"/>
            <a:ext cx="8946207" cy="50322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SNAPSHOTS</a:t>
            </a:r>
            <a:endParaRPr/>
          </a:p>
        </p:txBody>
      </p:sp>
      <p:pic>
        <p:nvPicPr>
          <p:cNvPr id="278" name="Google Shape;278;p17"/>
          <p:cNvPicPr preferRelativeResize="0"/>
          <p:nvPr/>
        </p:nvPicPr>
        <p:blipFill rotWithShape="1">
          <a:blip r:embed="rId3">
            <a:alphaModFix/>
          </a:blip>
          <a:srcRect b="0" l="0" r="0" t="0"/>
          <a:stretch/>
        </p:blipFill>
        <p:spPr>
          <a:xfrm>
            <a:off x="1502027" y="1616529"/>
            <a:ext cx="9187947" cy="51682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FUTURE WORKS</a:t>
            </a:r>
            <a:endParaRPr/>
          </a:p>
        </p:txBody>
      </p:sp>
      <p:sp>
        <p:nvSpPr>
          <p:cNvPr id="284" name="Google Shape;284;p18"/>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If partnered with amazon.in you do multiple requests without using any round about method.</a:t>
            </a:r>
            <a:endParaRPr/>
          </a:p>
          <a:p>
            <a:pPr indent="-344488" lvl="0" marL="344488" rtl="0" algn="l">
              <a:lnSpc>
                <a:spcPct val="120000"/>
              </a:lnSpc>
              <a:spcBef>
                <a:spcPts val="1600"/>
              </a:spcBef>
              <a:spcAft>
                <a:spcPts val="0"/>
              </a:spcAft>
              <a:buSzPts val="1800"/>
              <a:buChar char="▪"/>
            </a:pPr>
            <a:r>
              <a:rPr lang="en-US"/>
              <a:t>If Vader dataset improved it can access more words</a:t>
            </a:r>
            <a:endParaRPr/>
          </a:p>
          <a:p>
            <a:pPr indent="-344488" lvl="0" marL="344488" rtl="0" algn="l">
              <a:lnSpc>
                <a:spcPct val="120000"/>
              </a:lnSpc>
              <a:spcBef>
                <a:spcPts val="1600"/>
              </a:spcBef>
              <a:spcAft>
                <a:spcPts val="0"/>
              </a:spcAft>
              <a:buSzPts val="1800"/>
              <a:buChar char="▪"/>
            </a:pPr>
            <a:r>
              <a:rPr lang="en-US"/>
              <a:t>If Vader algorithm is improved we get better result</a:t>
            </a:r>
            <a:endParaRPr/>
          </a:p>
          <a:p>
            <a:pPr indent="-344488" lvl="0" marL="344488" rtl="0" algn="l">
              <a:lnSpc>
                <a:spcPct val="120000"/>
              </a:lnSpc>
              <a:spcBef>
                <a:spcPts val="1600"/>
              </a:spcBef>
              <a:spcAft>
                <a:spcPts val="0"/>
              </a:spcAft>
              <a:buSzPts val="1800"/>
              <a:buChar char="▪"/>
            </a:pPr>
            <a:r>
              <a:rPr lang="en-US"/>
              <a:t>Implement continuous learning</a:t>
            </a:r>
            <a:endParaRPr/>
          </a:p>
          <a:p>
            <a:pPr indent="-344488" lvl="0" marL="344488" rtl="0" algn="l">
              <a:lnSpc>
                <a:spcPct val="120000"/>
              </a:lnSpc>
              <a:spcBef>
                <a:spcPts val="1600"/>
              </a:spcBef>
              <a:spcAft>
                <a:spcPts val="0"/>
              </a:spcAft>
              <a:buSzPts val="1800"/>
              <a:buChar char="▪"/>
            </a:pPr>
            <a:r>
              <a:rPr lang="en-US"/>
              <a:t>Improve loading time</a:t>
            </a:r>
            <a:endParaRPr/>
          </a:p>
          <a:p>
            <a:pPr indent="-230188" lvl="0" marL="344488" rtl="0" algn="l">
              <a:lnSpc>
                <a:spcPct val="120000"/>
              </a:lnSpc>
              <a:spcBef>
                <a:spcPts val="16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CONCLUSION</a:t>
            </a:r>
            <a:endParaRPr/>
          </a:p>
        </p:txBody>
      </p:sp>
      <p:sp>
        <p:nvSpPr>
          <p:cNvPr id="290" name="Google Shape;290;p19"/>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The task of sentiment analysis especially in the domain of web scrapping is still in developing stage and far from complete. We propose a model which we feel are worth exploring in the future and may result in the further improved performance. In this way, the effects of human confidence can be visualized in sentiment analysis</a:t>
            </a:r>
            <a:endParaRPr/>
          </a:p>
          <a:p>
            <a:pPr indent="-230188" lvl="0" marL="344488" rtl="0" algn="l">
              <a:lnSpc>
                <a:spcPct val="120000"/>
              </a:lnSpc>
              <a:spcBef>
                <a:spcPts val="16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ABSTRACT</a:t>
            </a:r>
            <a:endParaRPr/>
          </a:p>
        </p:txBody>
      </p:sp>
      <p:sp>
        <p:nvSpPr>
          <p:cNvPr id="133" name="Google Shape;133;p2"/>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E-commerce is getting used more and more these days to purchase products in an online store. A product review is usually used see if the product is worth buying or not. </a:t>
            </a:r>
            <a:endParaRPr/>
          </a:p>
          <a:p>
            <a:pPr indent="-344488" lvl="0" marL="344488" rtl="0" algn="l">
              <a:lnSpc>
                <a:spcPct val="120000"/>
              </a:lnSpc>
              <a:spcBef>
                <a:spcPts val="1600"/>
              </a:spcBef>
              <a:spcAft>
                <a:spcPts val="0"/>
              </a:spcAft>
              <a:buSzPts val="1800"/>
              <a:buChar char="▪"/>
            </a:pPr>
            <a:r>
              <a:rPr lang="en-US"/>
              <a:t>This product used by selecting URL a product in amazon.in website opened in a browser, copy the URL first and open this product website and paste it in the input box and press enter, then this product processes the request and shows the score that the selected product has got and a wordcloud image</a:t>
            </a:r>
            <a:endParaRPr/>
          </a:p>
          <a:p>
            <a:pPr indent="-344488" lvl="0" marL="344488" rtl="0" algn="l">
              <a:lnSpc>
                <a:spcPct val="120000"/>
              </a:lnSpc>
              <a:spcBef>
                <a:spcPts val="1600"/>
              </a:spcBef>
              <a:spcAft>
                <a:spcPts val="0"/>
              </a:spcAft>
              <a:buSzPts val="1800"/>
              <a:buChar char="▪"/>
            </a:pPr>
            <a:r>
              <a:rPr lang="en-US"/>
              <a:t>The result of this project has shown success by show the result.</a:t>
            </a:r>
            <a:endParaRPr/>
          </a:p>
          <a:p>
            <a:pPr indent="-230188" lvl="0" marL="344488" rtl="0" algn="l">
              <a:lnSpc>
                <a:spcPct val="120000"/>
              </a:lnSpc>
              <a:spcBef>
                <a:spcPts val="160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ph type="title"/>
          </p:nvPr>
        </p:nvSpPr>
        <p:spPr>
          <a:xfrm>
            <a:off x="2027608" y="2979756"/>
            <a:ext cx="7958331" cy="10772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INTRODUCTION</a:t>
            </a:r>
            <a:endParaRPr/>
          </a:p>
        </p:txBody>
      </p:sp>
      <p:sp>
        <p:nvSpPr>
          <p:cNvPr id="139" name="Google Shape;139;p3"/>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Sentimental analysis</a:t>
            </a:r>
            <a:endParaRPr/>
          </a:p>
          <a:p>
            <a:pPr indent="-344488" lvl="0" marL="344488" rtl="0" algn="l">
              <a:lnSpc>
                <a:spcPct val="120000"/>
              </a:lnSpc>
              <a:spcBef>
                <a:spcPts val="1600"/>
              </a:spcBef>
              <a:spcAft>
                <a:spcPts val="0"/>
              </a:spcAft>
              <a:buSzPts val="1800"/>
              <a:buChar char="▪"/>
            </a:pPr>
            <a:r>
              <a:rPr lang="en-US"/>
              <a:t>Machine learning </a:t>
            </a:r>
            <a:endParaRPr/>
          </a:p>
          <a:p>
            <a:pPr indent="-344488" lvl="0" marL="344488" rtl="0" algn="l">
              <a:lnSpc>
                <a:spcPct val="120000"/>
              </a:lnSpc>
              <a:spcBef>
                <a:spcPts val="1600"/>
              </a:spcBef>
              <a:spcAft>
                <a:spcPts val="0"/>
              </a:spcAft>
              <a:buSzPts val="1800"/>
              <a:buChar char="▪"/>
            </a:pPr>
            <a:r>
              <a:rPr lang="en-US"/>
              <a:t>Web-scraping </a:t>
            </a:r>
            <a:endParaRPr/>
          </a:p>
          <a:p>
            <a:pPr indent="-344488" lvl="0" marL="344488" rtl="0" algn="l">
              <a:lnSpc>
                <a:spcPct val="120000"/>
              </a:lnSpc>
              <a:spcBef>
                <a:spcPts val="1600"/>
              </a:spcBef>
              <a:spcAft>
                <a:spcPts val="0"/>
              </a:spcAft>
              <a:buSzPts val="1800"/>
              <a:buChar char="▪"/>
            </a:pPr>
            <a:r>
              <a:rPr lang="en-US"/>
              <a:t>Flask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AIMS and OBJECTIVES</a:t>
            </a:r>
            <a:endParaRPr/>
          </a:p>
        </p:txBody>
      </p:sp>
      <p:sp>
        <p:nvSpPr>
          <p:cNvPr id="145" name="Google Shape;145;p4"/>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20000"/>
              </a:lnSpc>
              <a:spcBef>
                <a:spcPts val="0"/>
              </a:spcBef>
              <a:spcAft>
                <a:spcPts val="0"/>
              </a:spcAft>
              <a:buSzPct val="90000"/>
              <a:buNone/>
            </a:pPr>
            <a:r>
              <a:rPr b="1" lang="en-US"/>
              <a:t>AIMS:</a:t>
            </a:r>
            <a:endParaRPr/>
          </a:p>
          <a:p>
            <a:pPr indent="-344488" lvl="0" marL="344488" rtl="0" algn="l">
              <a:lnSpc>
                <a:spcPct val="120000"/>
              </a:lnSpc>
              <a:spcBef>
                <a:spcPts val="1600"/>
              </a:spcBef>
              <a:spcAft>
                <a:spcPts val="0"/>
              </a:spcAft>
              <a:buSzPct val="90000"/>
              <a:buChar char="▪"/>
            </a:pPr>
            <a:r>
              <a:rPr lang="en-US"/>
              <a:t>Our first aim is by using the web scrapping we generate the unstructured data from the amazon product pages.</a:t>
            </a:r>
            <a:endParaRPr/>
          </a:p>
          <a:p>
            <a:pPr indent="-344488" lvl="0" marL="344488" rtl="0" algn="l">
              <a:lnSpc>
                <a:spcPct val="120000"/>
              </a:lnSpc>
              <a:spcBef>
                <a:spcPts val="1600"/>
              </a:spcBef>
              <a:spcAft>
                <a:spcPts val="0"/>
              </a:spcAft>
              <a:buSzPct val="90000"/>
              <a:buChar char="▪"/>
            </a:pPr>
            <a:r>
              <a:rPr lang="en-US"/>
              <a:t>To the scrapped data, we create a machine learning model and it is used for analyzing the sentiments of the cleaned data.</a:t>
            </a:r>
            <a:endParaRPr/>
          </a:p>
          <a:p>
            <a:pPr indent="-344488" lvl="0" marL="344488" rtl="0" algn="l">
              <a:lnSpc>
                <a:spcPct val="120000"/>
              </a:lnSpc>
              <a:spcBef>
                <a:spcPts val="1600"/>
              </a:spcBef>
              <a:spcAft>
                <a:spcPts val="0"/>
              </a:spcAft>
              <a:buSzPct val="90000"/>
              <a:buChar char="▪"/>
            </a:pPr>
            <a:r>
              <a:rPr lang="en-US"/>
              <a:t>By doing so, with the help of the model we can classify the sentiment intensity (positive, negative or neutral) of the scrapped data.</a:t>
            </a:r>
            <a:endParaRPr/>
          </a:p>
          <a:p>
            <a:pPr indent="-344488" lvl="0" marL="344488" rtl="0" algn="l">
              <a:lnSpc>
                <a:spcPct val="120000"/>
              </a:lnSpc>
              <a:spcBef>
                <a:spcPts val="1600"/>
              </a:spcBef>
              <a:spcAft>
                <a:spcPts val="0"/>
              </a:spcAft>
              <a:buSzPct val="90000"/>
              <a:buChar char="▪"/>
            </a:pPr>
            <a:r>
              <a:rPr lang="en-US"/>
              <a:t>At last the output will be integrated with the help of flask and bootstrap. (extra: bootstrap--&gt;it is the most popular html, CSS and JS library in the world)</a:t>
            </a:r>
            <a:endParaRPr/>
          </a:p>
          <a:p>
            <a:pPr indent="0" lvl="0" marL="0" rtl="0" algn="l">
              <a:lnSpc>
                <a:spcPct val="120000"/>
              </a:lnSpc>
              <a:spcBef>
                <a:spcPts val="1600"/>
              </a:spcBef>
              <a:spcAft>
                <a:spcPts val="0"/>
              </a:spcAft>
              <a:buSzPct val="90000"/>
              <a:buNone/>
            </a:pPr>
            <a:r>
              <a:rPr b="1" lang="en-US"/>
              <a:t>OBJECTIVES:</a:t>
            </a:r>
            <a:endParaRPr/>
          </a:p>
          <a:p>
            <a:pPr indent="-344488" lvl="0" marL="344488" rtl="0" algn="l">
              <a:lnSpc>
                <a:spcPct val="120000"/>
              </a:lnSpc>
              <a:spcBef>
                <a:spcPts val="1600"/>
              </a:spcBef>
              <a:spcAft>
                <a:spcPts val="0"/>
              </a:spcAft>
              <a:buSzPct val="90000"/>
              <a:buChar char="▪"/>
            </a:pPr>
            <a:r>
              <a:rPr lang="en-US"/>
              <a:t>The main objective behind this project is to provide a platform which will enable users to check the credibility of a retailer/product by scanning reviews. </a:t>
            </a:r>
            <a:endParaRPr/>
          </a:p>
          <a:p>
            <a:pPr indent="-344488" lvl="0" marL="344488" rtl="0" algn="l">
              <a:lnSpc>
                <a:spcPct val="120000"/>
              </a:lnSpc>
              <a:spcBef>
                <a:spcPts val="1600"/>
              </a:spcBef>
              <a:spcAft>
                <a:spcPts val="0"/>
              </a:spcAft>
              <a:buSzPct val="90000"/>
              <a:buChar char="▪"/>
            </a:pPr>
            <a:r>
              <a:rPr lang="en-US"/>
              <a:t>Instead of going through potentially hundreds of reviews, our platform offers a one-click result.</a:t>
            </a:r>
            <a:endParaRPr/>
          </a:p>
          <a:p>
            <a:pPr indent="-281623" lvl="0" marL="344488" rtl="0" algn="l">
              <a:lnSpc>
                <a:spcPct val="120000"/>
              </a:lnSpc>
              <a:spcBef>
                <a:spcPts val="1600"/>
              </a:spcBef>
              <a:spcAft>
                <a:spcPts val="0"/>
              </a:spcAft>
              <a:buSzPct val="9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Problem Statement &amp; Motivation</a:t>
            </a:r>
            <a:endParaRPr/>
          </a:p>
        </p:txBody>
      </p:sp>
      <p:sp>
        <p:nvSpPr>
          <p:cNvPr id="151" name="Google Shape;151;p5"/>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The Primary focus of this project is to find the sentimental scores of a product review by the customers. </a:t>
            </a:r>
            <a:endParaRPr/>
          </a:p>
          <a:p>
            <a:pPr indent="-230188" lvl="0" marL="344488" rtl="0" algn="l">
              <a:lnSpc>
                <a:spcPct val="120000"/>
              </a:lnSpc>
              <a:spcBef>
                <a:spcPts val="1600"/>
              </a:spcBef>
              <a:spcAft>
                <a:spcPts val="0"/>
              </a:spcAft>
              <a:buSzPts val="1800"/>
              <a:buNone/>
            </a:pPr>
            <a:r>
              <a:t/>
            </a:r>
            <a:endParaRPr/>
          </a:p>
          <a:p>
            <a:pPr indent="-344488" lvl="0" marL="344488" rtl="0" algn="l">
              <a:lnSpc>
                <a:spcPct val="120000"/>
              </a:lnSpc>
              <a:spcBef>
                <a:spcPts val="1600"/>
              </a:spcBef>
              <a:spcAft>
                <a:spcPts val="0"/>
              </a:spcAft>
              <a:buSzPts val="1800"/>
              <a:buChar char="▪"/>
            </a:pPr>
            <a:r>
              <a:rPr lang="en-US"/>
              <a:t>The main motivation behind the project is to understand the reviews submitted online by varying customers for a product. With knowing the product has positive or negative reviews we can have a clear understanding of the reviews submitted.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SYSTEM</a:t>
            </a:r>
            <a:endParaRPr/>
          </a:p>
        </p:txBody>
      </p:sp>
      <p:sp>
        <p:nvSpPr>
          <p:cNvPr id="157" name="Google Shape;157;p6"/>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20000"/>
              </a:lnSpc>
              <a:spcBef>
                <a:spcPts val="0"/>
              </a:spcBef>
              <a:spcAft>
                <a:spcPts val="0"/>
              </a:spcAft>
              <a:buSzPct val="90000"/>
              <a:buNone/>
            </a:pPr>
            <a:r>
              <a:rPr b="1" lang="en-US"/>
              <a:t>EXISTING SYSTEM:</a:t>
            </a:r>
            <a:endParaRPr/>
          </a:p>
          <a:p>
            <a:pPr indent="0" lvl="0" marL="0" rtl="0" algn="l">
              <a:lnSpc>
                <a:spcPct val="120000"/>
              </a:lnSpc>
              <a:spcBef>
                <a:spcPts val="1600"/>
              </a:spcBef>
              <a:spcAft>
                <a:spcPts val="0"/>
              </a:spcAft>
              <a:buSzPct val="90000"/>
              <a:buNone/>
            </a:pPr>
            <a:r>
              <a:rPr lang="en-US"/>
              <a:t>The existing system has many limitations:</a:t>
            </a:r>
            <a:endParaRPr/>
          </a:p>
          <a:p>
            <a:pPr indent="-344488" lvl="0" marL="344488" rtl="0" algn="l">
              <a:lnSpc>
                <a:spcPct val="120000"/>
              </a:lnSpc>
              <a:spcBef>
                <a:spcPts val="1600"/>
              </a:spcBef>
              <a:spcAft>
                <a:spcPts val="0"/>
              </a:spcAft>
              <a:buSzPct val="90000"/>
              <a:buChar char="▪"/>
            </a:pPr>
            <a:r>
              <a:rPr lang="en-US"/>
              <a:t>Sentiment model is a separate unit that hasn’t been integrated with web scrapping                                     </a:t>
            </a:r>
            <a:endParaRPr/>
          </a:p>
          <a:p>
            <a:pPr indent="-344488" lvl="0" marL="344488" rtl="0" algn="l">
              <a:lnSpc>
                <a:spcPct val="120000"/>
              </a:lnSpc>
              <a:spcBef>
                <a:spcPts val="1600"/>
              </a:spcBef>
              <a:spcAft>
                <a:spcPts val="0"/>
              </a:spcAft>
              <a:buSzPct val="90000"/>
              <a:buChar char="▪"/>
            </a:pPr>
            <a:r>
              <a:rPr lang="en-US"/>
              <a:t>It is more complex to implement and its expensive. There is lack of credible user interface.</a:t>
            </a:r>
            <a:endParaRPr/>
          </a:p>
          <a:p>
            <a:pPr indent="0" lvl="0" marL="0" rtl="0" algn="l">
              <a:lnSpc>
                <a:spcPct val="120000"/>
              </a:lnSpc>
              <a:spcBef>
                <a:spcPts val="1600"/>
              </a:spcBef>
              <a:spcAft>
                <a:spcPts val="0"/>
              </a:spcAft>
              <a:buSzPct val="90000"/>
              <a:buNone/>
            </a:pPr>
            <a:r>
              <a:rPr b="1" lang="en-US"/>
              <a:t>PROPOSED SYSTEM:</a:t>
            </a:r>
            <a:endParaRPr/>
          </a:p>
          <a:p>
            <a:pPr indent="-344488" lvl="0" marL="344488" rtl="0" algn="l">
              <a:lnSpc>
                <a:spcPct val="120000"/>
              </a:lnSpc>
              <a:spcBef>
                <a:spcPts val="1600"/>
              </a:spcBef>
              <a:spcAft>
                <a:spcPts val="0"/>
              </a:spcAft>
              <a:buSzPct val="90000"/>
              <a:buChar char="▪"/>
            </a:pPr>
            <a:r>
              <a:rPr lang="en-US"/>
              <a:t>Integration of both modules (web scrapper and sentiment analyzer) into a single unit.</a:t>
            </a:r>
            <a:endParaRPr/>
          </a:p>
          <a:p>
            <a:pPr indent="-344488" lvl="0" marL="344488" rtl="0" algn="l">
              <a:lnSpc>
                <a:spcPct val="120000"/>
              </a:lnSpc>
              <a:spcBef>
                <a:spcPts val="1600"/>
              </a:spcBef>
              <a:spcAft>
                <a:spcPts val="0"/>
              </a:spcAft>
              <a:buSzPct val="90000"/>
              <a:buChar char="▪"/>
            </a:pPr>
            <a:r>
              <a:rPr lang="en-US"/>
              <a:t>Developing a user interface using flask and bootstrap.</a:t>
            </a:r>
            <a:endParaRPr/>
          </a:p>
          <a:p>
            <a:pPr indent="-344488" lvl="0" marL="344488" rtl="0" algn="l">
              <a:lnSpc>
                <a:spcPct val="120000"/>
              </a:lnSpc>
              <a:spcBef>
                <a:spcPts val="1600"/>
              </a:spcBef>
              <a:spcAft>
                <a:spcPts val="0"/>
              </a:spcAft>
              <a:buSzPct val="90000"/>
              <a:buChar char="▪"/>
            </a:pPr>
            <a:r>
              <a:rPr lang="en-US"/>
              <a:t>Providing better result on the scrapped Data by implementing VADER intensity analyzer.</a:t>
            </a:r>
            <a:endParaRPr/>
          </a:p>
          <a:p>
            <a:pPr indent="-344488" lvl="0" marL="344488" rtl="0" algn="l">
              <a:lnSpc>
                <a:spcPct val="120000"/>
              </a:lnSpc>
              <a:spcBef>
                <a:spcPts val="1600"/>
              </a:spcBef>
              <a:spcAft>
                <a:spcPts val="0"/>
              </a:spcAft>
              <a:buSzPct val="90000"/>
              <a:buChar char="▪"/>
            </a:pPr>
            <a:r>
              <a:rPr lang="en-US"/>
              <a:t>VADER allows us to rate the reviews based on the emotions in the text. </a:t>
            </a:r>
            <a:endParaRPr/>
          </a:p>
          <a:p>
            <a:pPr indent="-344488" lvl="0" marL="344488" rtl="0" algn="l">
              <a:lnSpc>
                <a:spcPct val="120000"/>
              </a:lnSpc>
              <a:spcBef>
                <a:spcPts val="1600"/>
              </a:spcBef>
              <a:spcAft>
                <a:spcPts val="0"/>
              </a:spcAft>
              <a:buSzPct val="90000"/>
              <a:buChar char="▪"/>
            </a:pPr>
            <a:r>
              <a:rPr lang="en-US"/>
              <a:t>We generate a word cloud, which is a data visualization technique used for representing text data in which the size of each word indicates its frequency or importance.</a:t>
            </a:r>
            <a:endParaRPr/>
          </a:p>
          <a:p>
            <a:pPr indent="-281623" lvl="0" marL="344488" rtl="0" algn="l">
              <a:lnSpc>
                <a:spcPct val="120000"/>
              </a:lnSpc>
              <a:spcBef>
                <a:spcPts val="1600"/>
              </a:spcBef>
              <a:spcAft>
                <a:spcPts val="0"/>
              </a:spcAft>
              <a:buSzPct val="9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SYSTEM REQUIREMENTS </a:t>
            </a:r>
            <a:endParaRPr/>
          </a:p>
        </p:txBody>
      </p:sp>
      <p:pic>
        <p:nvPicPr>
          <p:cNvPr id="163" name="Google Shape;163;p7"/>
          <p:cNvPicPr preferRelativeResize="0"/>
          <p:nvPr>
            <p:ph idx="1" type="body"/>
          </p:nvPr>
        </p:nvPicPr>
        <p:blipFill rotWithShape="1">
          <a:blip r:embed="rId3">
            <a:alphaModFix/>
          </a:blip>
          <a:srcRect b="0" l="0" r="0" t="0"/>
          <a:stretch/>
        </p:blipFill>
        <p:spPr>
          <a:xfrm>
            <a:off x="1784326" y="2083242"/>
            <a:ext cx="9004594" cy="3498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1491346" y="460327"/>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DESIGN AND IT’S IMPLEMENTATION</a:t>
            </a:r>
            <a:endParaRPr/>
          </a:p>
        </p:txBody>
      </p:sp>
      <p:sp>
        <p:nvSpPr>
          <p:cNvPr id="169" name="Google Shape;169;p8"/>
          <p:cNvSpPr txBox="1"/>
          <p:nvPr>
            <p:ph idx="1" type="body"/>
          </p:nvPr>
        </p:nvSpPr>
        <p:spPr>
          <a:xfrm>
            <a:off x="2528901" y="1184856"/>
            <a:ext cx="7748440" cy="837127"/>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n-US"/>
              <a:t>SYSTEM DESIGN</a:t>
            </a:r>
            <a:endParaRPr/>
          </a:p>
        </p:txBody>
      </p:sp>
      <p:sp>
        <p:nvSpPr>
          <p:cNvPr id="170" name="Google Shape;170;p8"/>
          <p:cNvSpPr/>
          <p:nvPr/>
        </p:nvSpPr>
        <p:spPr>
          <a:xfrm>
            <a:off x="2679700" y="2501900"/>
            <a:ext cx="2108200" cy="533400"/>
          </a:xfrm>
          <a:prstGeom prst="flowChartProcess">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Front End</a:t>
            </a:r>
            <a:endParaRPr/>
          </a:p>
        </p:txBody>
      </p:sp>
      <p:sp>
        <p:nvSpPr>
          <p:cNvPr id="171" name="Google Shape;171;p8"/>
          <p:cNvSpPr/>
          <p:nvPr/>
        </p:nvSpPr>
        <p:spPr>
          <a:xfrm>
            <a:off x="6896100" y="2501900"/>
            <a:ext cx="2108200" cy="533400"/>
          </a:xfrm>
          <a:prstGeom prst="flowChartProcess">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Web </a:t>
            </a:r>
            <a:r>
              <a:rPr lang="en-US" sz="1800">
                <a:solidFill>
                  <a:schemeClr val="dk1"/>
                </a:solidFill>
              </a:rPr>
              <a:t>Scraping</a:t>
            </a:r>
            <a:r>
              <a:rPr lang="en-US" sz="1800">
                <a:solidFill>
                  <a:schemeClr val="dk1"/>
                </a:solidFill>
                <a:latin typeface="Arial"/>
                <a:ea typeface="Arial"/>
                <a:cs typeface="Arial"/>
                <a:sym typeface="Arial"/>
              </a:rPr>
              <a:t> Unit</a:t>
            </a:r>
            <a:endParaRPr/>
          </a:p>
        </p:txBody>
      </p:sp>
      <p:sp>
        <p:nvSpPr>
          <p:cNvPr id="172" name="Google Shape;172;p8"/>
          <p:cNvSpPr/>
          <p:nvPr/>
        </p:nvSpPr>
        <p:spPr>
          <a:xfrm>
            <a:off x="4787900" y="3975100"/>
            <a:ext cx="2108200" cy="533400"/>
          </a:xfrm>
          <a:prstGeom prst="flowChartProcess">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Cleaning Unit</a:t>
            </a:r>
            <a:endParaRPr/>
          </a:p>
        </p:txBody>
      </p:sp>
      <p:sp>
        <p:nvSpPr>
          <p:cNvPr id="173" name="Google Shape;173;p8"/>
          <p:cNvSpPr/>
          <p:nvPr/>
        </p:nvSpPr>
        <p:spPr>
          <a:xfrm>
            <a:off x="2679700" y="5676900"/>
            <a:ext cx="2108200" cy="533400"/>
          </a:xfrm>
          <a:prstGeom prst="flowChartProcess">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EDA Model</a:t>
            </a:r>
            <a:endParaRPr/>
          </a:p>
        </p:txBody>
      </p:sp>
      <p:sp>
        <p:nvSpPr>
          <p:cNvPr id="174" name="Google Shape;174;p8"/>
          <p:cNvSpPr/>
          <p:nvPr/>
        </p:nvSpPr>
        <p:spPr>
          <a:xfrm>
            <a:off x="6985000" y="5676900"/>
            <a:ext cx="2108200" cy="533400"/>
          </a:xfrm>
          <a:prstGeom prst="flowChartProcess">
            <a:avLst/>
          </a:prstGeom>
          <a:solidFill>
            <a:schemeClr val="lt1"/>
          </a:solid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Sentimental Model</a:t>
            </a:r>
            <a:endParaRPr/>
          </a:p>
        </p:txBody>
      </p:sp>
      <p:cxnSp>
        <p:nvCxnSpPr>
          <p:cNvPr id="175" name="Google Shape;175;p8"/>
          <p:cNvCxnSpPr>
            <a:stCxn id="170" idx="3"/>
            <a:endCxn id="171" idx="1"/>
          </p:cNvCxnSpPr>
          <p:nvPr/>
        </p:nvCxnSpPr>
        <p:spPr>
          <a:xfrm>
            <a:off x="4787900" y="2768600"/>
            <a:ext cx="2108100" cy="0"/>
          </a:xfrm>
          <a:prstGeom prst="straightConnector1">
            <a:avLst/>
          </a:prstGeom>
          <a:noFill/>
          <a:ln cap="flat" cmpd="sng" w="57150">
            <a:solidFill>
              <a:schemeClr val="dk1"/>
            </a:solidFill>
            <a:prstDash val="solid"/>
            <a:round/>
            <a:headEnd len="sm" w="sm" type="none"/>
            <a:tailEnd len="med" w="med" type="stealth"/>
          </a:ln>
        </p:spPr>
      </p:cxnSp>
      <p:cxnSp>
        <p:nvCxnSpPr>
          <p:cNvPr id="176" name="Google Shape;176;p8"/>
          <p:cNvCxnSpPr>
            <a:stCxn id="171" idx="2"/>
            <a:endCxn id="172" idx="0"/>
          </p:cNvCxnSpPr>
          <p:nvPr/>
        </p:nvCxnSpPr>
        <p:spPr>
          <a:xfrm flipH="1">
            <a:off x="5842100" y="3035300"/>
            <a:ext cx="2108100" cy="939900"/>
          </a:xfrm>
          <a:prstGeom prst="straightConnector1">
            <a:avLst/>
          </a:prstGeom>
          <a:noFill/>
          <a:ln cap="flat" cmpd="sng" w="57150">
            <a:solidFill>
              <a:schemeClr val="dk1"/>
            </a:solidFill>
            <a:prstDash val="solid"/>
            <a:round/>
            <a:headEnd len="sm" w="sm" type="none"/>
            <a:tailEnd len="med" w="med" type="stealth"/>
          </a:ln>
        </p:spPr>
      </p:cxnSp>
      <p:cxnSp>
        <p:nvCxnSpPr>
          <p:cNvPr id="177" name="Google Shape;177;p8"/>
          <p:cNvCxnSpPr>
            <a:stCxn id="174" idx="1"/>
            <a:endCxn id="173" idx="3"/>
          </p:cNvCxnSpPr>
          <p:nvPr/>
        </p:nvCxnSpPr>
        <p:spPr>
          <a:xfrm rot="10800000">
            <a:off x="4787800" y="5943600"/>
            <a:ext cx="2197200" cy="0"/>
          </a:xfrm>
          <a:prstGeom prst="straightConnector1">
            <a:avLst/>
          </a:prstGeom>
          <a:noFill/>
          <a:ln cap="flat" cmpd="sng" w="57150">
            <a:solidFill>
              <a:schemeClr val="dk1"/>
            </a:solidFill>
            <a:prstDash val="solid"/>
            <a:round/>
            <a:headEnd len="sm" w="sm" type="none"/>
            <a:tailEnd len="med" w="med" type="stealth"/>
          </a:ln>
        </p:spPr>
      </p:cxnSp>
      <p:cxnSp>
        <p:nvCxnSpPr>
          <p:cNvPr id="178" name="Google Shape;178;p8"/>
          <p:cNvCxnSpPr>
            <a:stCxn id="172" idx="2"/>
            <a:endCxn id="174" idx="0"/>
          </p:cNvCxnSpPr>
          <p:nvPr/>
        </p:nvCxnSpPr>
        <p:spPr>
          <a:xfrm>
            <a:off x="5842000" y="4508500"/>
            <a:ext cx="2197200" cy="1168500"/>
          </a:xfrm>
          <a:prstGeom prst="straightConnector1">
            <a:avLst/>
          </a:prstGeom>
          <a:noFill/>
          <a:ln cap="flat" cmpd="sng" w="57150">
            <a:solidFill>
              <a:schemeClr val="dk1"/>
            </a:solidFill>
            <a:prstDash val="solid"/>
            <a:round/>
            <a:headEnd len="sm" w="sm" type="none"/>
            <a:tailEnd len="med" w="med" type="stealth"/>
          </a:ln>
        </p:spPr>
      </p:cxnSp>
      <p:cxnSp>
        <p:nvCxnSpPr>
          <p:cNvPr id="179" name="Google Shape;179;p8"/>
          <p:cNvCxnSpPr>
            <a:stCxn id="173" idx="0"/>
            <a:endCxn id="170" idx="2"/>
          </p:cNvCxnSpPr>
          <p:nvPr/>
        </p:nvCxnSpPr>
        <p:spPr>
          <a:xfrm rot="10800000">
            <a:off x="3733800" y="3035400"/>
            <a:ext cx="0" cy="2641500"/>
          </a:xfrm>
          <a:prstGeom prst="straightConnector1">
            <a:avLst/>
          </a:prstGeom>
          <a:noFill/>
          <a:ln cap="flat" cmpd="sng" w="57150">
            <a:solidFill>
              <a:schemeClr val="dk1"/>
            </a:solidFill>
            <a:prstDash val="solid"/>
            <a:round/>
            <a:headEnd len="sm" w="sm" type="none"/>
            <a:tailEnd len="med" w="med" type="stealth"/>
          </a:ln>
        </p:spPr>
      </p:cxnSp>
      <p:sp>
        <p:nvSpPr>
          <p:cNvPr id="180" name="Google Shape;180;p8"/>
          <p:cNvSpPr txBox="1"/>
          <p:nvPr/>
        </p:nvSpPr>
        <p:spPr>
          <a:xfrm>
            <a:off x="5049681" y="2471781"/>
            <a:ext cx="130195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Link For</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The Product</a:t>
            </a:r>
            <a:endParaRPr/>
          </a:p>
        </p:txBody>
      </p:sp>
      <p:sp>
        <p:nvSpPr>
          <p:cNvPr id="181" name="Google Shape;181;p8"/>
          <p:cNvSpPr txBox="1"/>
          <p:nvPr/>
        </p:nvSpPr>
        <p:spPr>
          <a:xfrm rot="-1441062">
            <a:off x="6019645" y="3143113"/>
            <a:ext cx="198644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Scraped Data</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(reviews and rating)</a:t>
            </a:r>
            <a:endParaRPr/>
          </a:p>
        </p:txBody>
      </p:sp>
      <p:sp>
        <p:nvSpPr>
          <p:cNvPr id="182" name="Google Shape;182;p8"/>
          <p:cNvSpPr txBox="1"/>
          <p:nvPr/>
        </p:nvSpPr>
        <p:spPr>
          <a:xfrm rot="1629001">
            <a:off x="5713667" y="4707535"/>
            <a:ext cx="221246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Cleaning Data</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Removed special char</a:t>
            </a:r>
            <a:endParaRPr/>
          </a:p>
        </p:txBody>
      </p:sp>
      <p:sp>
        <p:nvSpPr>
          <p:cNvPr id="183" name="Google Shape;183;p8"/>
          <p:cNvSpPr txBox="1"/>
          <p:nvPr/>
        </p:nvSpPr>
        <p:spPr>
          <a:xfrm>
            <a:off x="5164931" y="5605046"/>
            <a:ext cx="16434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Processed Data</a:t>
            </a:r>
            <a:endParaRPr/>
          </a:p>
        </p:txBody>
      </p:sp>
      <p:sp>
        <p:nvSpPr>
          <p:cNvPr id="184" name="Google Shape;184;p8"/>
          <p:cNvSpPr txBox="1"/>
          <p:nvPr/>
        </p:nvSpPr>
        <p:spPr>
          <a:xfrm>
            <a:off x="2431841" y="3944406"/>
            <a:ext cx="130195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Result For</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The Product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nvSpPr>
        <p:spPr>
          <a:xfrm>
            <a:off x="1491346" y="460327"/>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400"/>
              <a:buFont typeface="Arial"/>
              <a:buNone/>
            </a:pPr>
            <a:r>
              <a:rPr b="0" i="0" lang="en-US" sz="3400" cap="none">
                <a:solidFill>
                  <a:schemeClr val="lt1"/>
                </a:solidFill>
                <a:latin typeface="Arial"/>
                <a:ea typeface="Arial"/>
                <a:cs typeface="Arial"/>
                <a:sym typeface="Arial"/>
              </a:rPr>
              <a:t>DESIGN AND IT’S IMPLEMENTATION</a:t>
            </a:r>
            <a:endParaRPr b="0" i="0" sz="3400" cap="none">
              <a:solidFill>
                <a:schemeClr val="lt1"/>
              </a:solidFill>
              <a:latin typeface="Arial"/>
              <a:ea typeface="Arial"/>
              <a:cs typeface="Arial"/>
              <a:sym typeface="Arial"/>
            </a:endParaRPr>
          </a:p>
        </p:txBody>
      </p:sp>
      <p:sp>
        <p:nvSpPr>
          <p:cNvPr id="190" name="Google Shape;190;p9"/>
          <p:cNvSpPr txBox="1"/>
          <p:nvPr/>
        </p:nvSpPr>
        <p:spPr>
          <a:xfrm>
            <a:off x="2528901" y="1184856"/>
            <a:ext cx="7748440" cy="837127"/>
          </a:xfrm>
          <a:prstGeom prst="rect">
            <a:avLst/>
          </a:prstGeom>
          <a:noFill/>
          <a:ln>
            <a:noFill/>
          </a:ln>
        </p:spPr>
        <p:txBody>
          <a:bodyPr anchorCtr="0" anchor="ctr" bIns="45700" lIns="91425" spcFirstLastPara="1" rIns="91425" wrap="square" tIns="45700">
            <a:normAutofit/>
          </a:bodyPr>
          <a:lstStyle/>
          <a:p>
            <a:pPr indent="0" lvl="0" marL="0" marR="0" rtl="0" algn="l">
              <a:lnSpc>
                <a:spcPct val="120000"/>
              </a:lnSpc>
              <a:spcBef>
                <a:spcPts val="0"/>
              </a:spcBef>
              <a:spcAft>
                <a:spcPts val="0"/>
              </a:spcAft>
              <a:buClr>
                <a:schemeClr val="accent6"/>
              </a:buClr>
              <a:buSzPts val="1800"/>
              <a:buFont typeface="Noto Sans Symbols"/>
              <a:buNone/>
            </a:pPr>
            <a:r>
              <a:rPr lang="en-US" sz="2000">
                <a:solidFill>
                  <a:schemeClr val="lt1"/>
                </a:solidFill>
                <a:latin typeface="Arial"/>
                <a:ea typeface="Arial"/>
                <a:cs typeface="Arial"/>
                <a:sym typeface="Arial"/>
              </a:rPr>
              <a:t>FRONT END</a:t>
            </a:r>
            <a:endParaRPr/>
          </a:p>
        </p:txBody>
      </p:sp>
      <p:sp>
        <p:nvSpPr>
          <p:cNvPr id="191" name="Google Shape;191;p9"/>
          <p:cNvSpPr/>
          <p:nvPr/>
        </p:nvSpPr>
        <p:spPr>
          <a:xfrm>
            <a:off x="1491346" y="2489200"/>
            <a:ext cx="3213100" cy="17399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CLIENT </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BROWSER</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REQUESTS</a:t>
            </a:r>
            <a:endParaRPr/>
          </a:p>
        </p:txBody>
      </p:sp>
      <p:sp>
        <p:nvSpPr>
          <p:cNvPr id="192" name="Google Shape;192;p9"/>
          <p:cNvSpPr/>
          <p:nvPr/>
        </p:nvSpPr>
        <p:spPr>
          <a:xfrm>
            <a:off x="6719177" y="2489200"/>
            <a:ext cx="3213100" cy="1739900"/>
          </a:xfrm>
          <a:prstGeom prst="flowChartProcess">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WEB SERVER</a:t>
            </a:r>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Screen Clipping" id="193" name="Google Shape;193;p9"/>
          <p:cNvPicPr preferRelativeResize="0"/>
          <p:nvPr/>
        </p:nvPicPr>
        <p:blipFill rotWithShape="1">
          <a:blip r:embed="rId3">
            <a:alphaModFix/>
          </a:blip>
          <a:srcRect b="0" l="0" r="0" t="0"/>
          <a:stretch/>
        </p:blipFill>
        <p:spPr>
          <a:xfrm>
            <a:off x="1558676" y="3040018"/>
            <a:ext cx="771633" cy="638264"/>
          </a:xfrm>
          <a:prstGeom prst="rect">
            <a:avLst/>
          </a:prstGeom>
          <a:noFill/>
          <a:ln>
            <a:noFill/>
          </a:ln>
        </p:spPr>
      </p:pic>
      <p:pic>
        <p:nvPicPr>
          <p:cNvPr descr="Screen Clipping" id="194" name="Google Shape;194;p9"/>
          <p:cNvPicPr preferRelativeResize="0"/>
          <p:nvPr/>
        </p:nvPicPr>
        <p:blipFill rotWithShape="1">
          <a:blip r:embed="rId4">
            <a:alphaModFix/>
          </a:blip>
          <a:srcRect b="0" l="0" r="0" t="0"/>
          <a:stretch/>
        </p:blipFill>
        <p:spPr>
          <a:xfrm>
            <a:off x="7113135" y="3084468"/>
            <a:ext cx="2425184" cy="944736"/>
          </a:xfrm>
          <a:prstGeom prst="rect">
            <a:avLst/>
          </a:prstGeom>
          <a:noFill/>
          <a:ln>
            <a:noFill/>
          </a:ln>
        </p:spPr>
      </p:pic>
      <p:sp>
        <p:nvSpPr>
          <p:cNvPr id="195" name="Google Shape;195;p9"/>
          <p:cNvSpPr/>
          <p:nvPr/>
        </p:nvSpPr>
        <p:spPr>
          <a:xfrm>
            <a:off x="4704446" y="2646318"/>
            <a:ext cx="2014731" cy="822960"/>
          </a:xfrm>
          <a:prstGeom prst="rightArrow">
            <a:avLst>
              <a:gd fmla="val 65058" name="adj1"/>
              <a:gd fmla="val 41934" name="adj2"/>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HTTP REQUESTS</a:t>
            </a:r>
            <a:endParaRPr/>
          </a:p>
        </p:txBody>
      </p:sp>
      <p:sp>
        <p:nvSpPr>
          <p:cNvPr id="196" name="Google Shape;196;p9"/>
          <p:cNvSpPr/>
          <p:nvPr/>
        </p:nvSpPr>
        <p:spPr>
          <a:xfrm>
            <a:off x="4704445" y="3435350"/>
            <a:ext cx="2014731" cy="825500"/>
          </a:xfrm>
          <a:prstGeom prst="leftArrow">
            <a:avLst>
              <a:gd fmla="val 65385" name="adj1"/>
              <a:gd fmla="val 50000" name="adj2"/>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HTML &amp; JSON</a:t>
            </a:r>
            <a:endParaRPr/>
          </a:p>
        </p:txBody>
      </p:sp>
      <p:sp>
        <p:nvSpPr>
          <p:cNvPr id="197" name="Google Shape;197;p9"/>
          <p:cNvSpPr txBox="1"/>
          <p:nvPr/>
        </p:nvSpPr>
        <p:spPr>
          <a:xfrm>
            <a:off x="2149730" y="4940300"/>
            <a:ext cx="6641562"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The user can interact with our product through the web page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This is implemented using Flask &amp; Bootstrap 5</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Link for the product is sent to server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2021-01-15T01:11:51Z</dcterms:created>
  <dc:creator>DhravaZzzzzzzzzzzzzz</dc:creator>
</cp:coreProperties>
</file>