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9144000" cy="51435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6DEDEF7-D13A-4A93-81D9-E41C11FB706A}">
  <a:tblStyle styleId="{56DEDEF7-D13A-4A93-81D9-E41C11FB70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ebf7453ad6_0_6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ebf7453ad6_0_6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4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5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6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6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7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8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title"/>
          </p:nvPr>
        </p:nvSpPr>
        <p:spPr>
          <a:xfrm>
            <a:off x="241198" y="330834"/>
            <a:ext cx="8661603" cy="422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241198" y="330834"/>
            <a:ext cx="8661603" cy="422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241198" y="330834"/>
            <a:ext cx="8661603" cy="422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980917"/>
            <a:ext cx="9143999" cy="16109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241198" y="330834"/>
            <a:ext cx="8661603" cy="422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236875" y="334400"/>
            <a:ext cx="36444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Problem Statement</a:t>
            </a:r>
            <a:endParaRPr/>
          </a:p>
        </p:txBody>
      </p:sp>
      <p:sp>
        <p:nvSpPr>
          <p:cNvPr id="45" name="Google Shape;45;p7"/>
          <p:cNvSpPr txBox="1"/>
          <p:nvPr/>
        </p:nvSpPr>
        <p:spPr>
          <a:xfrm>
            <a:off x="236875" y="2298125"/>
            <a:ext cx="86628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dk1"/>
                </a:solidFill>
              </a:rPr>
              <a:t>To run </a:t>
            </a:r>
            <a:r>
              <a:rPr b="1" lang="en-US" sz="2600">
                <a:solidFill>
                  <a:schemeClr val="dk1"/>
                </a:solidFill>
              </a:rPr>
              <a:t>GenAI on Intel AI Laptops and Simple LLM Inference on CPU and fine-tuning of LLM Models using Intel® OpenVINO™</a:t>
            </a:r>
            <a:endParaRPr/>
          </a:p>
        </p:txBody>
      </p:sp>
      <p:pic>
        <p:nvPicPr>
          <p:cNvPr id="46" name="Google Shape;46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875" y="1135100"/>
            <a:ext cx="4779725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238150" y="597250"/>
            <a:ext cx="45330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Unique Idea Brief (Solution)</a:t>
            </a:r>
            <a:endParaRPr/>
          </a:p>
        </p:txBody>
      </p:sp>
      <p:sp>
        <p:nvSpPr>
          <p:cNvPr id="52" name="Google Shape;52;p8"/>
          <p:cNvSpPr txBox="1"/>
          <p:nvPr/>
        </p:nvSpPr>
        <p:spPr>
          <a:xfrm>
            <a:off x="238150" y="1335850"/>
            <a:ext cx="85431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We have used the TinyLlama-1.1B-Chat-v1.0  model, we are building a chatbot as part of our project. 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To improve speed, the model is optimised with OpenVINO and fine-tuned with INT 4 precision. 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Gradio is used in the development of the </a:t>
            </a:r>
            <a:r>
              <a:rPr lang="en-US" sz="1700">
                <a:solidFill>
                  <a:schemeClr val="dk1"/>
                </a:solidFill>
              </a:rPr>
              <a:t>chatbot</a:t>
            </a:r>
            <a:r>
              <a:rPr lang="en-US" sz="1700">
                <a:solidFill>
                  <a:schemeClr val="dk1"/>
                </a:solidFill>
              </a:rPr>
              <a:t> interface, offering an intuitive platform for user interaction.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234188" y="314070"/>
            <a:ext cx="2672080" cy="422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Features Offered</a:t>
            </a:r>
            <a:endParaRPr/>
          </a:p>
        </p:txBody>
      </p:sp>
      <p:sp>
        <p:nvSpPr>
          <p:cNvPr id="58" name="Google Shape;58;p9"/>
          <p:cNvSpPr txBox="1"/>
          <p:nvPr/>
        </p:nvSpPr>
        <p:spPr>
          <a:xfrm>
            <a:off x="318350" y="910300"/>
            <a:ext cx="7469100" cy="30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Interactive Chatbot</a:t>
            </a:r>
            <a:r>
              <a:rPr lang="en-US" sz="2000">
                <a:solidFill>
                  <a:schemeClr val="dk1"/>
                </a:solidFill>
              </a:rPr>
              <a:t>:</a:t>
            </a:r>
            <a:endParaRPr sz="20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</a:rPr>
              <a:t>Provides a responsive and interactive conversational experience.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</a:rPr>
              <a:t>Can handle a variety of user queries and provide helpful, respectful, and honest responses.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Fine-Tuned Model</a:t>
            </a:r>
            <a:r>
              <a:rPr lang="en-US" sz="2000">
                <a:solidFill>
                  <a:schemeClr val="dk1"/>
                </a:solidFill>
              </a:rPr>
              <a:t>:</a:t>
            </a:r>
            <a:endParaRPr sz="20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</a:rPr>
              <a:t>Utilizes the Tiny Llama 1B model, fine-tuned with INT4</a:t>
            </a:r>
            <a:r>
              <a:rPr lang="en-US" sz="1700">
                <a:solidFill>
                  <a:schemeClr val="dk1"/>
                </a:solidFill>
              </a:rPr>
              <a:t> compressed weights for optimized performance.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</a:rPr>
              <a:t>Size of model with INT4 compressed weights is 696.19 MB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241198" y="330834"/>
            <a:ext cx="8661600" cy="4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Features Offered</a:t>
            </a:r>
            <a:endParaRPr/>
          </a:p>
        </p:txBody>
      </p:sp>
      <p:sp>
        <p:nvSpPr>
          <p:cNvPr id="64" name="Google Shape;64;p10"/>
          <p:cNvSpPr txBox="1"/>
          <p:nvPr/>
        </p:nvSpPr>
        <p:spPr>
          <a:xfrm>
            <a:off x="241200" y="916500"/>
            <a:ext cx="7746300" cy="34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Optimized for Efficiency</a:t>
            </a:r>
            <a:r>
              <a:rPr lang="en-US" sz="2000">
                <a:solidFill>
                  <a:schemeClr val="dk1"/>
                </a:solidFill>
              </a:rPr>
              <a:t>:</a:t>
            </a:r>
            <a:endParaRPr sz="20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</a:rPr>
              <a:t>Model is optimized using OpenVINO, ensuring faster response times and lower resource consumption.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</a:rPr>
              <a:t>Suitable for deployment on devices with limited computational resources.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User-Friendly Interface</a:t>
            </a:r>
            <a:r>
              <a:rPr lang="en-US" sz="2000">
                <a:solidFill>
                  <a:schemeClr val="dk1"/>
                </a:solidFill>
              </a:rPr>
              <a:t>:</a:t>
            </a:r>
            <a:endParaRPr sz="20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</a:rPr>
              <a:t>Developed using Gradio, offering an intuitive and accessible interface for users to interact with the chatbot.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</a:rPr>
              <a:t>Easy to set up and use, requiring minimal technical knowledge from the end-user.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232048" y="321000"/>
            <a:ext cx="31971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Process flow</a:t>
            </a:r>
            <a:endParaRPr/>
          </a:p>
        </p:txBody>
      </p:sp>
      <p:sp>
        <p:nvSpPr>
          <p:cNvPr id="70" name="Google Shape;70;p11"/>
          <p:cNvSpPr txBox="1"/>
          <p:nvPr/>
        </p:nvSpPr>
        <p:spPr>
          <a:xfrm>
            <a:off x="304675" y="985500"/>
            <a:ext cx="80571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</a:rPr>
              <a:t>Model Selection : </a:t>
            </a:r>
            <a:r>
              <a:rPr lang="en-US" sz="1700">
                <a:solidFill>
                  <a:schemeClr val="dk1"/>
                </a:solidFill>
              </a:rPr>
              <a:t>Select model for inference.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</a:rPr>
              <a:t>Model Fine-tuning </a:t>
            </a:r>
            <a:r>
              <a:rPr lang="en-US" sz="1700">
                <a:solidFill>
                  <a:schemeClr val="dk1"/>
                </a:solidFill>
              </a:rPr>
              <a:t>: Fine-tune the Tiny Llama 1B model to reduce size </a:t>
            </a:r>
            <a:r>
              <a:rPr lang="en-US" sz="1700">
                <a:solidFill>
                  <a:schemeClr val="dk1"/>
                </a:solidFill>
              </a:rPr>
              <a:t>with INT4 compressed weights is 696.19 MB to optimize performance.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</a:rPr>
              <a:t>Intel Open VINO </a:t>
            </a:r>
            <a:r>
              <a:rPr b="1" lang="en-US" sz="1700">
                <a:solidFill>
                  <a:schemeClr val="dk1"/>
                </a:solidFill>
              </a:rPr>
              <a:t>Optimization</a:t>
            </a:r>
            <a:r>
              <a:rPr lang="en-US" sz="1700">
                <a:solidFill>
                  <a:schemeClr val="dk1"/>
                </a:solidFill>
              </a:rPr>
              <a:t>: Apply OpenVINO to further optimize the model.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</a:rPr>
              <a:t>User Interface Development</a:t>
            </a:r>
            <a:r>
              <a:rPr lang="en-US" sz="1700">
                <a:solidFill>
                  <a:schemeClr val="dk1"/>
                </a:solidFill>
              </a:rPr>
              <a:t>: Develop a user-friendly interface using Gradio to facilitate interaction with the chatbot.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</a:rPr>
              <a:t>Deployment</a:t>
            </a:r>
            <a:r>
              <a:rPr lang="en-US" sz="1700">
                <a:solidFill>
                  <a:schemeClr val="dk1"/>
                </a:solidFill>
              </a:rPr>
              <a:t>: Deploy the optimized model with the Gradio interface for end-user interaction.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>
            <a:off x="248513" y="319277"/>
            <a:ext cx="3388995" cy="422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Architecture Diagram</a:t>
            </a:r>
            <a:endParaRPr/>
          </a:p>
        </p:txBody>
      </p:sp>
      <p:pic>
        <p:nvPicPr>
          <p:cNvPr id="76" name="Google Shape;76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525" y="811852"/>
            <a:ext cx="7985866" cy="4097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237236" y="540201"/>
            <a:ext cx="29769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Technologies used</a:t>
            </a:r>
            <a:endParaRPr/>
          </a:p>
        </p:txBody>
      </p:sp>
      <p:sp>
        <p:nvSpPr>
          <p:cNvPr id="82" name="Google Shape;82;p13"/>
          <p:cNvSpPr txBox="1"/>
          <p:nvPr/>
        </p:nvSpPr>
        <p:spPr>
          <a:xfrm>
            <a:off x="237225" y="1505700"/>
            <a:ext cx="77130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</a:rPr>
              <a:t>TinyLlama-1.1B-Chat-v1.0:</a:t>
            </a:r>
            <a:r>
              <a:rPr lang="en-US" sz="1700">
                <a:solidFill>
                  <a:schemeClr val="dk1"/>
                </a:solidFill>
              </a:rPr>
              <a:t> The base LLM  model used for the project.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</a:rPr>
              <a:t>OpenVINO</a:t>
            </a:r>
            <a:r>
              <a:rPr lang="en-US" sz="1700">
                <a:solidFill>
                  <a:schemeClr val="dk1"/>
                </a:solidFill>
              </a:rPr>
              <a:t>: For quantization and optimization of the model.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</a:rPr>
              <a:t>Gradio</a:t>
            </a:r>
            <a:r>
              <a:rPr lang="en-US" sz="1700">
                <a:solidFill>
                  <a:schemeClr val="dk1"/>
                </a:solidFill>
              </a:rPr>
              <a:t>: For building the user interface for the chatbot .</a:t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83" name="Google Shape;8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1525" y="3602450"/>
            <a:ext cx="3384875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3878475"/>
            <a:ext cx="4122275" cy="87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title"/>
          </p:nvPr>
        </p:nvSpPr>
        <p:spPr>
          <a:xfrm>
            <a:off x="237236" y="318007"/>
            <a:ext cx="5262245" cy="422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Team members and contribution:</a:t>
            </a:r>
            <a:endParaRPr/>
          </a:p>
        </p:txBody>
      </p:sp>
      <p:graphicFrame>
        <p:nvGraphicFramePr>
          <p:cNvPr id="90" name="Google Shape;90;p14"/>
          <p:cNvGraphicFramePr/>
          <p:nvPr/>
        </p:nvGraphicFramePr>
        <p:xfrm>
          <a:off x="608775" y="1115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{56DEDEF7-D13A-4A93-81D9-E41C11FB706A}</a:tableStyleId>
              </a:tblPr>
              <a:tblGrid>
                <a:gridCol w="4772800"/>
                <a:gridCol w="2972175"/>
              </a:tblGrid>
              <a:tr h="45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/>
                        <a:t>Contributions </a:t>
                      </a:r>
                      <a:endParaRPr b="1"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700"/>
                        <a:t>Name</a:t>
                      </a:r>
                      <a:endParaRPr b="1" sz="1700"/>
                    </a:p>
                  </a:txBody>
                  <a:tcPr marT="91425" marB="91425" marR="91425" marL="91425"/>
                </a:tc>
              </a:tr>
              <a:tr h="731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Fine tuning and Quantization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Sakshi Yadav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08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Helper functions for Running the model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Vinit Bahua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23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Gradio for User Interface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Diya Joshi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21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Inference for Original &amp; OpenVino model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Dhruve Rathod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241198" y="330834"/>
            <a:ext cx="1829435" cy="422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96" name="Google Shape;96;p15"/>
          <p:cNvSpPr txBox="1"/>
          <p:nvPr/>
        </p:nvSpPr>
        <p:spPr>
          <a:xfrm>
            <a:off x="241200" y="916500"/>
            <a:ext cx="7746300" cy="3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Our project successfully demonstrates the capability of running advanced GenAI applications on Intel AI Laptops, specifically through the implementation of an efficient and user-friendly chatbot. 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This project underscores the potential for democratizing AI technology, bringing powerful language models to a broader audience without the need for specialized hardware. As we look to the future, this project serves as a stepping stone towards more accessible and integrated AI solutions in everyday computing environments.</a:t>
            </a:r>
            <a:endParaRPr b="1"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