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71"/>
  </p:notesMasterIdLst>
  <p:sldIdLst>
    <p:sldId id="500" r:id="rId3"/>
    <p:sldId id="499" r:id="rId4"/>
    <p:sldId id="498" r:id="rId5"/>
    <p:sldId id="312" r:id="rId6"/>
    <p:sldId id="421" r:id="rId7"/>
    <p:sldId id="422" r:id="rId8"/>
    <p:sldId id="423" r:id="rId9"/>
    <p:sldId id="424" r:id="rId10"/>
    <p:sldId id="425" r:id="rId11"/>
    <p:sldId id="427" r:id="rId12"/>
    <p:sldId id="430" r:id="rId13"/>
    <p:sldId id="429" r:id="rId14"/>
    <p:sldId id="431" r:id="rId15"/>
    <p:sldId id="432" r:id="rId16"/>
    <p:sldId id="436" r:id="rId17"/>
    <p:sldId id="435" r:id="rId18"/>
    <p:sldId id="437" r:id="rId19"/>
    <p:sldId id="439" r:id="rId20"/>
    <p:sldId id="440" r:id="rId21"/>
    <p:sldId id="441" r:id="rId22"/>
    <p:sldId id="442" r:id="rId23"/>
    <p:sldId id="443" r:id="rId24"/>
    <p:sldId id="445" r:id="rId25"/>
    <p:sldId id="446" r:id="rId26"/>
    <p:sldId id="447" r:id="rId27"/>
    <p:sldId id="449" r:id="rId28"/>
    <p:sldId id="450" r:id="rId29"/>
    <p:sldId id="451" r:id="rId30"/>
    <p:sldId id="452" r:id="rId31"/>
    <p:sldId id="453" r:id="rId32"/>
    <p:sldId id="455" r:id="rId33"/>
    <p:sldId id="456" r:id="rId34"/>
    <p:sldId id="459" r:id="rId35"/>
    <p:sldId id="457" r:id="rId36"/>
    <p:sldId id="460" r:id="rId37"/>
    <p:sldId id="458" r:id="rId38"/>
    <p:sldId id="461" r:id="rId39"/>
    <p:sldId id="462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6" r:id="rId52"/>
    <p:sldId id="478" r:id="rId53"/>
    <p:sldId id="477" r:id="rId54"/>
    <p:sldId id="479" r:id="rId55"/>
    <p:sldId id="481" r:id="rId56"/>
    <p:sldId id="482" r:id="rId57"/>
    <p:sldId id="483" r:id="rId58"/>
    <p:sldId id="484" r:id="rId59"/>
    <p:sldId id="486" r:id="rId60"/>
    <p:sldId id="485" r:id="rId61"/>
    <p:sldId id="488" r:id="rId62"/>
    <p:sldId id="489" r:id="rId63"/>
    <p:sldId id="491" r:id="rId64"/>
    <p:sldId id="490" r:id="rId65"/>
    <p:sldId id="494" r:id="rId66"/>
    <p:sldId id="495" r:id="rId67"/>
    <p:sldId id="496" r:id="rId68"/>
    <p:sldId id="497" r:id="rId69"/>
    <p:sldId id="501" r:id="rId70"/>
  </p:sldIdLst>
  <p:sldSz cx="12192000" cy="6858000"/>
  <p:notesSz cx="6858000" cy="9144000"/>
  <p:embeddedFontLst>
    <p:embeddedFont>
      <p:font typeface="Trebuchet MS" panose="020B0603020202020204" pitchFamily="34" charset="0"/>
      <p:regular r:id="rId72"/>
      <p:bold r:id="rId73"/>
      <p:italic r:id="rId74"/>
      <p:boldItalic r:id="rId75"/>
    </p:embeddedFont>
    <p:embeddedFont>
      <p:font typeface="ＭＳ Ｐゴシック" panose="020B0600070205080204" pitchFamily="34" charset="-128"/>
      <p:regular r:id="rId76"/>
    </p:embeddedFont>
    <p:embeddedFont>
      <p:font typeface="Segoe UI Black" panose="020B0A02040204020203" pitchFamily="34" charset="0"/>
      <p:bold r:id="rId77"/>
      <p:boldItalic r:id="rId78"/>
    </p:embeddedFont>
    <p:embeddedFont>
      <p:font typeface="Roboto Condensed" panose="020B0604020202020204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Wingdings 3" panose="05040102010807070707" pitchFamily="18" charset="2"/>
      <p:regular r:id="rId87"/>
    </p:embeddedFont>
    <p:embeddedFont>
      <p:font typeface="Roboto Condensed Light" panose="020B0604020202020204" charset="0"/>
      <p:regular r:id="rId88"/>
      <p:italic r:id="rId89"/>
    </p:embeddedFont>
    <p:embeddedFont>
      <p:font typeface="Proxima Nova" panose="020B0604020202020204" charset="0"/>
      <p:regular r:id="rId90"/>
      <p:bold r:id="rId91"/>
      <p:italic r:id="rId92"/>
      <p:boldItalic r:id="rId93"/>
    </p:embeddedFont>
    <p:embeddedFont>
      <p:font typeface="Helvetica" panose="020B0604020202020204" pitchFamily="34" charset="0"/>
      <p:regular r:id="rId94"/>
      <p:bold r:id="rId95"/>
      <p:italic r:id="rId96"/>
      <p:boldItalic r:id="rId9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3.fntdata"/><Relationship Id="rId89" Type="http://schemas.openxmlformats.org/officeDocument/2006/relationships/font" Target="fonts/font18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3.xml"/><Relationship Id="rId90" Type="http://schemas.openxmlformats.org/officeDocument/2006/relationships/font" Target="fonts/font19.fntdata"/><Relationship Id="rId95" Type="http://schemas.openxmlformats.org/officeDocument/2006/relationships/font" Target="fonts/font24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font" Target="fonts/font17.fntdata"/><Relationship Id="rId91" Type="http://schemas.openxmlformats.org/officeDocument/2006/relationships/font" Target="fonts/font20.fntdata"/><Relationship Id="rId96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94" Type="http://schemas.openxmlformats.org/officeDocument/2006/relationships/font" Target="fonts/font23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5.fntdata"/><Relationship Id="rId97" Type="http://schemas.openxmlformats.org/officeDocument/2006/relationships/font" Target="fonts/font26.fntdata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92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6.fntdata"/><Relationship Id="rId61" Type="http://schemas.openxmlformats.org/officeDocument/2006/relationships/slide" Target="slides/slide59.xml"/><Relationship Id="rId82" Type="http://schemas.openxmlformats.org/officeDocument/2006/relationships/font" Target="fonts/font1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6.fntdata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.fntdata"/><Relationship Id="rId93" Type="http://schemas.openxmlformats.org/officeDocument/2006/relationships/font" Target="fonts/font22.fntdata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8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65;p22">
            <a:extLst>
              <a:ext uri="{FF2B5EF4-FFF2-40B4-BE49-F238E27FC236}">
                <a16:creationId xmlns:a16="http://schemas.microsoft.com/office/drawing/2014/main" id="{BB2C3974-D70F-94A9-F6B1-3008A352D99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0" y="4750"/>
            <a:ext cx="12187250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66;p22">
            <a:extLst>
              <a:ext uri="{FF2B5EF4-FFF2-40B4-BE49-F238E27FC236}">
                <a16:creationId xmlns:a16="http://schemas.microsoft.com/office/drawing/2014/main" id="{97671A86-CA34-20CC-E1DD-60022951F39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"/>
            <a:ext cx="12182487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55;p13">
            <a:extLst>
              <a:ext uri="{FF2B5EF4-FFF2-40B4-BE49-F238E27FC236}">
                <a16:creationId xmlns:a16="http://schemas.microsoft.com/office/drawing/2014/main" id="{E82A05C7-836D-DDB2-C28F-17149B2DD70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091" y="128402"/>
            <a:ext cx="3000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71;p15">
            <a:extLst>
              <a:ext uri="{FF2B5EF4-FFF2-40B4-BE49-F238E27FC236}">
                <a16:creationId xmlns:a16="http://schemas.microsoft.com/office/drawing/2014/main" id="{08615C78-D34D-F28B-3F81-4C3B28D9B2AD}"/>
              </a:ext>
            </a:extLst>
          </p:cNvPr>
          <p:cNvSpPr txBox="1"/>
          <p:nvPr userDrawn="1"/>
        </p:nvSpPr>
        <p:spPr>
          <a:xfrm>
            <a:off x="388403" y="2297169"/>
            <a:ext cx="5084349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- 2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Models</a:t>
            </a: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sym typeface="Proxima Nova"/>
              </a:rPr>
              <a:t>	</a:t>
            </a:r>
            <a:r>
              <a:rPr lang="en-IN" sz="3400" b="1" dirty="0">
                <a:solidFill>
                  <a:srgbClr val="666666"/>
                </a:solidFill>
                <a:latin typeface="Proxima Nova"/>
                <a:sym typeface="Proxima Nova"/>
              </a:rPr>
              <a:t>Relational Algebra</a:t>
            </a:r>
            <a:endParaRPr sz="3400" b="1" dirty="0"/>
          </a:p>
        </p:txBody>
      </p:sp>
      <p:sp>
        <p:nvSpPr>
          <p:cNvPr id="39" name="Google Shape;73;p15">
            <a:extLst>
              <a:ext uri="{FF2B5EF4-FFF2-40B4-BE49-F238E27FC236}">
                <a16:creationId xmlns:a16="http://schemas.microsoft.com/office/drawing/2014/main" id="{0277388F-1210-B2F8-B2EC-8100F0018323}"/>
              </a:ext>
            </a:extLst>
          </p:cNvPr>
          <p:cNvSpPr txBox="1"/>
          <p:nvPr userDrawn="1"/>
        </p:nvSpPr>
        <p:spPr>
          <a:xfrm>
            <a:off x="388403" y="5126961"/>
            <a:ext cx="4176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Prof. </a:t>
            </a:r>
            <a:r>
              <a:rPr lang="en-US" sz="2000" kern="1200" dirty="0" err="1">
                <a:solidFill>
                  <a:srgbClr val="666666"/>
                </a:solidFill>
                <a:latin typeface="Proxima Nova"/>
              </a:rPr>
              <a:t>Firoz</a:t>
            </a:r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 A </a:t>
            </a:r>
            <a:r>
              <a:rPr lang="en-US" sz="2000" kern="1200" dirty="0" err="1">
                <a:solidFill>
                  <a:srgbClr val="666666"/>
                </a:solidFill>
                <a:latin typeface="Proxima Nova"/>
              </a:rPr>
              <a:t>Sherasiya</a:t>
            </a:r>
            <a:endParaRPr lang="en-US" sz="2000" kern="1200" dirty="0">
              <a:solidFill>
                <a:srgbClr val="666666"/>
              </a:solidFill>
              <a:latin typeface="Proxima Nova"/>
            </a:endParaRPr>
          </a:p>
          <a:p>
            <a:pPr lvl="0"/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Computer Engineering Department</a:t>
            </a:r>
            <a:endParaRPr sz="2000" kern="1200" dirty="0">
              <a:solidFill>
                <a:srgbClr val="666666"/>
              </a:solidFill>
              <a:latin typeface="Proxima Nova"/>
            </a:endParaRP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90799E32-06BF-1815-098E-CED188E66DC9}"/>
              </a:ext>
            </a:extLst>
          </p:cNvPr>
          <p:cNvSpPr txBox="1"/>
          <p:nvPr userDrawn="1"/>
        </p:nvSpPr>
        <p:spPr>
          <a:xfrm>
            <a:off x="388403" y="1057143"/>
            <a:ext cx="54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01CE2302 - 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7;p15">
            <a:extLst>
              <a:ext uri="{FF2B5EF4-FFF2-40B4-BE49-F238E27FC236}">
                <a16:creationId xmlns:a16="http://schemas.microsoft.com/office/drawing/2014/main" id="{A96194BA-41B8-82C8-14FC-5FC7444480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5359"/>
            <a:ext cx="12190960" cy="6597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8797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6;p15">
            <a:extLst>
              <a:ext uri="{FF2B5EF4-FFF2-40B4-BE49-F238E27FC236}">
                <a16:creationId xmlns:a16="http://schemas.microsoft.com/office/drawing/2014/main" id="{D9EC0690-0377-6DBF-C8A2-6DCCEE05421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1" y="-17595"/>
            <a:ext cx="12190960" cy="659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77DD3801-D582-D80A-3505-6532D4FD27D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0821" y="0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239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736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996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763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387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957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54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31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Premavathi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01AI0303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Relational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Models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67;p15">
            <a:extLst>
              <a:ext uri="{FF2B5EF4-FFF2-40B4-BE49-F238E27FC236}">
                <a16:creationId xmlns:a16="http://schemas.microsoft.com/office/drawing/2014/main" id="{43F2B25C-5CED-7229-4E36-79CBC6C0F16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18069"/>
            <a:ext cx="12191998" cy="659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5">
            <a:extLst>
              <a:ext uri="{FF2B5EF4-FFF2-40B4-BE49-F238E27FC236}">
                <a16:creationId xmlns:a16="http://schemas.microsoft.com/office/drawing/2014/main" id="{E0D7786A-46CB-9A6F-5545-A444D4D465B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" y="-69117"/>
            <a:ext cx="12190960" cy="666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52" y="-2253"/>
            <a:ext cx="2273169" cy="6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4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99A20967-F941-4973-477E-310DAEAC4DDD}"/>
              </a:ext>
            </a:extLst>
          </p:cNvPr>
          <p:cNvPicPr preferRelativeResize="0"/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06" y="0"/>
            <a:ext cx="265689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5;p13">
            <a:extLst>
              <a:ext uri="{FF2B5EF4-FFF2-40B4-BE49-F238E27FC236}">
                <a16:creationId xmlns:a16="http://schemas.microsoft.com/office/drawing/2014/main" id="{CCC2F83E-6CC8-4531-18D7-7D8C97CA173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46033" y="109182"/>
            <a:ext cx="3000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5">
            <a:extLst>
              <a:ext uri="{FF2B5EF4-FFF2-40B4-BE49-F238E27FC236}">
                <a16:creationId xmlns:a16="http://schemas.microsoft.com/office/drawing/2014/main" id="{69162F18-EE6C-BBCF-2EFD-47F0034608E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7;p15">
            <a:extLst>
              <a:ext uri="{FF2B5EF4-FFF2-40B4-BE49-F238E27FC236}">
                <a16:creationId xmlns:a16="http://schemas.microsoft.com/office/drawing/2014/main" id="{6C97AFAC-F86C-251C-7E97-36CAA8578CE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5;p13">
            <a:extLst>
              <a:ext uri="{FF2B5EF4-FFF2-40B4-BE49-F238E27FC236}">
                <a16:creationId xmlns:a16="http://schemas.microsoft.com/office/drawing/2014/main" id="{44F33A72-5960-6450-4DC6-F9747C9F2FE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8828" y="109182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79020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" y="6334"/>
            <a:ext cx="12179300" cy="68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" y="6334"/>
            <a:ext cx="12179300" cy="68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4" y="6334"/>
            <a:ext cx="1953493" cy="960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279265" y="2490584"/>
            <a:ext cx="658556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0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Unit </a:t>
            </a:r>
            <a:r>
              <a:rPr lang="en-US" sz="40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– 2</a:t>
            </a:r>
          </a:p>
          <a:p>
            <a:pPr defTabSz="1219170">
              <a:buClr>
                <a:srgbClr val="000000"/>
              </a:buClr>
            </a:pPr>
            <a:r>
              <a:rPr lang="en-IN" sz="40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Relational Models &amp; SQL Fundamentals</a:t>
            </a:r>
            <a:endParaRPr lang="en-IN" sz="40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73;p15"/>
          <p:cNvSpPr txBox="1"/>
          <p:nvPr/>
        </p:nvSpPr>
        <p:spPr>
          <a:xfrm>
            <a:off x="445083" y="5512449"/>
            <a:ext cx="3975405" cy="11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b="1" kern="0" dirty="0" smtClean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Prepared by</a:t>
            </a:r>
          </a:p>
          <a:p>
            <a:pPr defTabSz="1219170">
              <a:buClr>
                <a:srgbClr val="000000"/>
              </a:buClr>
            </a:pPr>
            <a:r>
              <a:rPr lang="en-US" sz="1867" b="1" kern="0" dirty="0" smtClean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Prof</a:t>
            </a:r>
            <a:r>
              <a:rPr lang="en-US" sz="1867" b="1" kern="0" dirty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. </a:t>
            </a:r>
            <a:r>
              <a:rPr lang="en-US" sz="1867" b="1" kern="0" dirty="0" err="1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Premavathi</a:t>
            </a:r>
            <a:r>
              <a:rPr lang="en-US" sz="1867" b="1" kern="0" dirty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 T </a:t>
            </a:r>
          </a:p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Computer Engineering – AI </a:t>
            </a:r>
            <a:endParaRPr sz="1867" b="1" kern="0" dirty="0">
              <a:solidFill>
                <a:srgbClr val="000000"/>
              </a:solidFill>
              <a:latin typeface="Proxima Nova" panose="020B0604020202020204" charset="0"/>
              <a:cs typeface="Arial"/>
              <a:sym typeface="Arial"/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264406" y="966501"/>
            <a:ext cx="6456063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267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01AI0303  - Database Management Systems </a:t>
            </a:r>
          </a:p>
        </p:txBody>
      </p:sp>
    </p:spTree>
    <p:extLst>
      <p:ext uri="{BB962C8B-B14F-4D97-AF65-F5344CB8AC3E}">
        <p14:creationId xmlns:p14="http://schemas.microsoft.com/office/powerpoint/2010/main" val="4816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8209"/>
              </p:ext>
            </p:extLst>
          </p:nvPr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018782"/>
              </p:ext>
            </p:extLst>
          </p:nvPr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08413"/>
              </p:ext>
            </p:extLst>
          </p:nvPr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64506"/>
              </p:ext>
            </p:extLst>
          </p:nvPr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21862"/>
              </p:ext>
            </p:extLst>
          </p:nvPr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444334"/>
              </p:ext>
            </p:extLst>
          </p:nvPr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71671"/>
              </p:ext>
            </p:extLst>
          </p:nvPr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78647"/>
              </p:ext>
            </p:extLst>
          </p:nvPr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/>
              <a:t>σ</a:t>
            </a:r>
            <a:r>
              <a:rPr lang="en-US" dirty="0"/>
              <a:t> (Sigma)</a:t>
            </a:r>
          </a:p>
          <a:p>
            <a:r>
              <a:rPr lang="en-US" dirty="0"/>
              <a:t>Notation: 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i="1" baseline="-25000" dirty="0"/>
              <a:t>condition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79172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97837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375012"/>
              </p:ext>
            </p:extLst>
          </p:nvPr>
        </p:nvGraphicFramePr>
        <p:xfrm>
          <a:off x="1612995" y="3137916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45884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657009"/>
              </p:ext>
            </p:extLst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3880"/>
              </p:ext>
            </p:extLst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88525"/>
              </p:ext>
            </p:extLst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6021"/>
              </p:ext>
            </p:extLst>
          </p:nvPr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71825"/>
              </p:ext>
            </p:extLst>
          </p:nvPr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59946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52236"/>
              </p:ext>
            </p:extLst>
          </p:nvPr>
        </p:nvGraphicFramePr>
        <p:xfrm>
          <a:off x="1518866" y="1061102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8785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61497"/>
              </p:ext>
            </p:extLst>
          </p:nvPr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73502"/>
              </p:ext>
            </p:extLst>
          </p:nvPr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80428"/>
              </p:ext>
            </p:extLst>
          </p:nvPr>
        </p:nvGraphicFramePr>
        <p:xfrm>
          <a:off x="1434641" y="4243374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90292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95923"/>
              </p:ext>
            </p:extLst>
          </p:nvPr>
        </p:nvGraphicFramePr>
        <p:xfrm>
          <a:off x="1518866" y="92462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83232"/>
              </p:ext>
            </p:extLst>
          </p:nvPr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06892"/>
              </p:ext>
            </p:extLst>
          </p:nvPr>
        </p:nvGraphicFramePr>
        <p:xfrm>
          <a:off x="1434641" y="4038654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54964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37192"/>
              </p:ext>
            </p:extLst>
          </p:nvPr>
        </p:nvGraphicFramePr>
        <p:xfrm>
          <a:off x="1518866" y="9246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22459"/>
              </p:ext>
            </p:extLst>
          </p:nvPr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13630"/>
              </p:ext>
            </p:extLst>
          </p:nvPr>
        </p:nvGraphicFramePr>
        <p:xfrm>
          <a:off x="1434641" y="4038654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the detail of students whose </a:t>
            </a:r>
            <a:r>
              <a:rPr lang="en-US" dirty="0" err="1"/>
              <a:t>RollNo</a:t>
            </a:r>
            <a:r>
              <a:rPr lang="en-US" dirty="0"/>
              <a:t>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Branch 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0420"/>
              </p:ext>
            </p:extLst>
          </p:nvPr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the detail of all employee.</a:t>
            </a:r>
          </a:p>
          <a:p>
            <a:pPr lvl="1"/>
            <a:r>
              <a:rPr lang="en-US" dirty="0"/>
              <a:t>Display the detail of employee whose Salary more than 10000.</a:t>
            </a:r>
          </a:p>
          <a:p>
            <a:pPr lvl="1"/>
            <a:r>
              <a:rPr lang="en-US" dirty="0"/>
              <a:t>Display the detail of employee belongs to “HR” </a:t>
            </a:r>
            <a:r>
              <a:rPr lang="en-US" dirty="0" err="1"/>
              <a:t>Dept</a:t>
            </a:r>
            <a:r>
              <a:rPr lang="en-US" dirty="0"/>
              <a:t> having Salary more than 20000.</a:t>
            </a:r>
          </a:p>
          <a:p>
            <a:pPr lvl="1"/>
            <a:r>
              <a:rPr lang="en-US" dirty="0"/>
              <a:t>Display the detail of employee belongs to either “HR” or “Admin” Dept.</a:t>
            </a:r>
          </a:p>
          <a:p>
            <a:pPr lvl="1"/>
            <a:r>
              <a:rPr lang="en-US" dirty="0"/>
              <a:t>Display the detail of employee whose Salary </a:t>
            </a:r>
            <a:r>
              <a:rPr lang="en-US"/>
              <a:t>between 10000 </a:t>
            </a:r>
            <a:r>
              <a:rPr lang="en-US" dirty="0"/>
              <a:t>and 25000 and belongs to “HR” Dept.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81625"/>
              </p:ext>
            </p:extLst>
          </p:nvPr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∏</a:t>
            </a:r>
            <a:r>
              <a:rPr lang="en-US" dirty="0"/>
              <a:t> (Pi)</a:t>
            </a:r>
          </a:p>
          <a:p>
            <a:r>
              <a:rPr lang="en-US" dirty="0"/>
              <a:t>Notation: </a:t>
            </a:r>
            <a:r>
              <a:rPr lang="en-US" sz="2800" dirty="0"/>
              <a:t>∏</a:t>
            </a:r>
            <a:r>
              <a:rPr lang="en-US" sz="3600" dirty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51653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06314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74799"/>
              </p:ext>
            </p:extLst>
          </p:nvPr>
        </p:nvGraphicFramePr>
        <p:xfrm>
          <a:off x="1612995" y="2989999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682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22054"/>
              </p:ext>
            </p:extLst>
          </p:nvPr>
        </p:nvGraphicFramePr>
        <p:xfrm>
          <a:off x="8745294" y="2803185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31048"/>
              </p:ext>
            </p:extLst>
          </p:nvPr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34913"/>
              </p:ext>
            </p:extLst>
          </p:nvPr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students.</a:t>
            </a:r>
          </a:p>
          <a:p>
            <a:pPr lvl="1"/>
            <a:r>
              <a:rPr lang="en-US" dirty="0"/>
              <a:t>Display Name and SPI of all students.</a:t>
            </a:r>
          </a:p>
          <a:p>
            <a:pPr lvl="1"/>
            <a:r>
              <a:rPr lang="en-US" dirty="0"/>
              <a:t>Display the Name of all students.</a:t>
            </a:r>
          </a:p>
          <a:p>
            <a:pPr lvl="1"/>
            <a:r>
              <a:rPr lang="en-US" dirty="0"/>
              <a:t>Display the Name 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5785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EmpID</a:t>
            </a:r>
            <a:r>
              <a:rPr lang="en-US" dirty="0"/>
              <a:t> with Name of all employee.</a:t>
            </a:r>
          </a:p>
          <a:p>
            <a:pPr lvl="1"/>
            <a:r>
              <a:rPr lang="en-US" dirty="0"/>
              <a:t>Display Name and Salary of all employee.</a:t>
            </a:r>
          </a:p>
          <a:p>
            <a:pPr lvl="1"/>
            <a:r>
              <a:rPr lang="en-US" dirty="0"/>
              <a:t>Display the Name of all employee.</a:t>
            </a:r>
          </a:p>
          <a:p>
            <a:pPr lvl="1"/>
            <a:r>
              <a:rPr lang="en-US" dirty="0"/>
              <a:t>Display the Name of all departments.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721689"/>
              </p:ext>
            </p:extLst>
          </p:nvPr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14422"/>
              </p:ext>
            </p:extLst>
          </p:nvPr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09908"/>
              </p:ext>
            </p:extLst>
          </p:nvPr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42329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95523"/>
              </p:ext>
            </p:extLst>
          </p:nvPr>
        </p:nvGraphicFramePr>
        <p:xfrm>
          <a:off x="1505419" y="1053629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9199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23710"/>
              </p:ext>
            </p:extLst>
          </p:nvPr>
        </p:nvGraphicFramePr>
        <p:xfrm>
          <a:off x="1416519" y="421135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2619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207100"/>
              </p:ext>
            </p:extLst>
          </p:nvPr>
        </p:nvGraphicFramePr>
        <p:xfrm>
          <a:off x="7232004" y="4219612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90205"/>
              </p:ext>
            </p:extLst>
          </p:nvPr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492150"/>
              </p:ext>
            </p:extLst>
          </p:nvPr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88001"/>
              </p:ext>
            </p:extLst>
          </p:nvPr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89398"/>
              </p:ext>
            </p:extLst>
          </p:nvPr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776755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33399"/>
              </p:ext>
            </p:extLst>
          </p:nvPr>
        </p:nvGraphicFramePr>
        <p:xfrm>
          <a:off x="1505419" y="917149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6206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49753"/>
              </p:ext>
            </p:extLst>
          </p:nvPr>
        </p:nvGraphicFramePr>
        <p:xfrm>
          <a:off x="1416519" y="4047581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71602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5951"/>
              </p:ext>
            </p:extLst>
          </p:nvPr>
        </p:nvGraphicFramePr>
        <p:xfrm>
          <a:off x="7232004" y="4055836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47589"/>
              </p:ext>
            </p:extLst>
          </p:nvPr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68197"/>
              </p:ext>
            </p:extLst>
          </p:nvPr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04875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00583" y="1644514"/>
            <a:ext cx="9466999" cy="316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IDFont+F3"/>
              </a:rPr>
              <a:t>Relational Data </a:t>
            </a:r>
            <a:r>
              <a:rPr lang="en-IN" sz="2400" dirty="0" smtClean="0">
                <a:latin typeface="CIDFont+F3"/>
              </a:rPr>
              <a:t>Model </a:t>
            </a:r>
          </a:p>
          <a:p>
            <a:pPr marL="900113" indent="-4492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CIDFont+F3"/>
              </a:rPr>
              <a:t>Concept </a:t>
            </a:r>
            <a:r>
              <a:rPr lang="en-IN" sz="2400" dirty="0">
                <a:latin typeface="CIDFont+F3"/>
              </a:rPr>
              <a:t>of relations, Schema-instance distinction.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IDFont+F3"/>
              </a:rPr>
              <a:t>Structure of relational </a:t>
            </a:r>
            <a:r>
              <a:rPr lang="en-IN" sz="2400" dirty="0" smtClean="0">
                <a:latin typeface="CIDFont+F3"/>
              </a:rPr>
              <a:t>databases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IDFont+F3"/>
              </a:rPr>
              <a:t>Domains</a:t>
            </a:r>
            <a:r>
              <a:rPr lang="en-IN" sz="2400" dirty="0">
                <a:latin typeface="CIDFont+F3"/>
              </a:rPr>
              <a:t>, Relations, </a:t>
            </a:r>
            <a:endParaRPr lang="en-IN" sz="2400" dirty="0" smtClean="0">
              <a:latin typeface="CIDFont+F3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IDFont+F3"/>
              </a:rPr>
              <a:t>Relational algebra </a:t>
            </a:r>
            <a:r>
              <a:rPr lang="en-US" sz="2400" dirty="0" smtClean="0">
                <a:latin typeface="CIDFont+F3"/>
              </a:rPr>
              <a:t>– </a:t>
            </a:r>
            <a:r>
              <a:rPr lang="en-US" sz="2400" dirty="0">
                <a:latin typeface="CIDFont+F3"/>
              </a:rPr>
              <a:t>fundamental operators and </a:t>
            </a:r>
            <a:r>
              <a:rPr lang="en-US" sz="2400" dirty="0" smtClean="0">
                <a:latin typeface="CIDFont+F3"/>
              </a:rPr>
              <a:t>syntax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IDFont+F3"/>
              </a:rPr>
              <a:t>All </a:t>
            </a:r>
            <a:r>
              <a:rPr lang="en-US" sz="2400" dirty="0">
                <a:latin typeface="CIDFont+F3"/>
              </a:rPr>
              <a:t>set </a:t>
            </a:r>
            <a:r>
              <a:rPr lang="en-US" sz="2400" dirty="0" smtClean="0">
                <a:latin typeface="CIDFont+F3"/>
              </a:rPr>
              <a:t>Operators</a:t>
            </a:r>
            <a:endParaRPr lang="en-US" sz="2400" dirty="0">
              <a:solidFill>
                <a:srgbClr val="666666"/>
              </a:solidFill>
              <a:latin typeface="Trebuchet MS" panose="020B0603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IN" sz="3200" dirty="0" smtClean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IN" sz="3200" dirty="0" smtClean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IN" sz="3200" dirty="0" smtClean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r>
              <a:rPr lang="en-IN" sz="3200" b="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IN" sz="3200" b="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198229"/>
              </p:ext>
            </p:extLst>
          </p:nvPr>
        </p:nvGraphicFramePr>
        <p:xfrm>
          <a:off x="1505419" y="917149"/>
          <a:ext cx="96840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31171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47834"/>
              </p:ext>
            </p:extLst>
          </p:nvPr>
        </p:nvGraphicFramePr>
        <p:xfrm>
          <a:off x="1416519" y="4047581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80626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0076"/>
              </p:ext>
            </p:extLst>
          </p:nvPr>
        </p:nvGraphicFramePr>
        <p:xfrm>
          <a:off x="6672446" y="4055836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55901"/>
              </p:ext>
            </p:extLst>
          </p:nvPr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33568"/>
              </p:ext>
            </p:extLst>
          </p:nvPr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94489"/>
              </p:ext>
            </p:extLst>
          </p:nvPr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625176"/>
              </p:ext>
            </p:extLst>
          </p:nvPr>
        </p:nvGraphicFramePr>
        <p:xfrm>
          <a:off x="1505419" y="917149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41147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4715"/>
              </p:ext>
            </p:extLst>
          </p:nvPr>
        </p:nvGraphicFramePr>
        <p:xfrm>
          <a:off x="1416519" y="4047581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85992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86927"/>
              </p:ext>
            </p:extLst>
          </p:nvPr>
        </p:nvGraphicFramePr>
        <p:xfrm>
          <a:off x="6549620" y="4055836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417036"/>
              </p:ext>
            </p:extLst>
          </p:nvPr>
        </p:nvGraphicFramePr>
        <p:xfrm>
          <a:off x="5539591" y="5184672"/>
          <a:ext cx="169608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98953"/>
              </p:ext>
            </p:extLst>
          </p:nvPr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94137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 belongs to “CE” Branch.</a:t>
            </a:r>
          </a:p>
          <a:p>
            <a:pPr lvl="1"/>
            <a:r>
              <a:rPr lang="en-US" dirty="0"/>
              <a:t>List the Name of students with their Branch whose SPI is more than 8 and belongs to “CE” Branch.</a:t>
            </a:r>
          </a:p>
          <a:p>
            <a:pPr lvl="1"/>
            <a:r>
              <a:rPr lang="en-US" dirty="0"/>
              <a:t>List the Name of students along with their Branch and SPI who belongs to either “CE” or “ME” Branch and having SPI more than  8.</a:t>
            </a:r>
          </a:p>
          <a:p>
            <a:pPr lvl="1"/>
            <a:r>
              <a:rPr lang="en-US" dirty="0"/>
              <a:t>Display the Name of students with their Branch name whose SPI between 7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429535"/>
              </p:ext>
            </p:extLst>
          </p:nvPr>
        </p:nvGraphicFramePr>
        <p:xfrm>
          <a:off x="8555408" y="1214834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613374"/>
              </p:ext>
            </p:extLst>
          </p:nvPr>
        </p:nvGraphicFramePr>
        <p:xfrm>
          <a:off x="8555408" y="85122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the Name of employee belong to “HR” </a:t>
            </a:r>
            <a:r>
              <a:rPr lang="en-US" dirty="0" err="1"/>
              <a:t>Dept</a:t>
            </a:r>
            <a:r>
              <a:rPr lang="en-US" dirty="0"/>
              <a:t> and having salary more than 20000.</a:t>
            </a:r>
          </a:p>
          <a:p>
            <a:pPr lvl="1"/>
            <a:r>
              <a:rPr lang="en-US" dirty="0"/>
              <a:t>Display the Name of all “Admin” and “HR” </a:t>
            </a:r>
            <a:r>
              <a:rPr lang="en-US" dirty="0" err="1"/>
              <a:t>Dept’s</a:t>
            </a:r>
            <a:r>
              <a:rPr lang="en-US" dirty="0"/>
              <a:t> employee.</a:t>
            </a:r>
          </a:p>
          <a:p>
            <a:pPr lvl="1"/>
            <a:r>
              <a:rPr lang="en-US" dirty="0"/>
              <a:t>List the Name of employee with their Salary who belongs to “HR” or “Admin” </a:t>
            </a:r>
            <a:r>
              <a:rPr lang="en-US" dirty="0" err="1"/>
              <a:t>Dept</a:t>
            </a:r>
            <a:r>
              <a:rPr lang="en-US" dirty="0"/>
              <a:t> having salary more than 15000.</a:t>
            </a:r>
          </a:p>
          <a:p>
            <a:pPr lvl="1"/>
            <a:r>
              <a:rPr lang="en-US" dirty="0"/>
              <a:t>Display the Name of employee along with their </a:t>
            </a:r>
            <a:r>
              <a:rPr lang="en-US" dirty="0" err="1"/>
              <a:t>Dept</a:t>
            </a:r>
            <a:r>
              <a:rPr lang="en-US" dirty="0"/>
              <a:t> name whose salary between 15000 </a:t>
            </a:r>
            <a:r>
              <a:rPr lang="en-US"/>
              <a:t>and 30000</a:t>
            </a:r>
            <a:r>
              <a:rPr lang="en-US" dirty="0"/>
              <a:t>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92729"/>
              </p:ext>
            </p:extLst>
          </p:nvPr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28104"/>
              </p:ext>
            </p:extLst>
          </p:nvPr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X</a:t>
            </a:r>
            <a:r>
              <a:rPr lang="en-US" dirty="0"/>
              <a:t> (Cross)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Algebra-2</a:t>
            </a:r>
            <a:endParaRPr lang="en-US" dirty="0"/>
          </a:p>
          <a:p>
            <a:r>
              <a:rPr lang="en-US" dirty="0"/>
              <a:t>Operation: It will </a:t>
            </a:r>
            <a:r>
              <a:rPr lang="en-US" b="1" dirty="0">
                <a:solidFill>
                  <a:schemeClr val="accent6"/>
                </a:solidFill>
              </a:rPr>
              <a:t>multiply each tuples </a:t>
            </a:r>
            <a:r>
              <a:rPr lang="en-US" dirty="0"/>
              <a:t>of Relation-1 to each tuples of Relation-2.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R2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501283"/>
              </p:ext>
            </p:extLst>
          </p:nvPr>
        </p:nvGraphicFramePr>
        <p:xfrm>
          <a:off x="514066" y="4131927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51372"/>
              </p:ext>
            </p:extLst>
          </p:nvPr>
        </p:nvGraphicFramePr>
        <p:xfrm>
          <a:off x="514066" y="376831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52233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34159"/>
              </p:ext>
            </p:extLst>
          </p:nvPr>
        </p:nvGraphicFramePr>
        <p:xfrm>
          <a:off x="1612995" y="310878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07335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96186"/>
              </p:ext>
            </p:extLst>
          </p:nvPr>
        </p:nvGraphicFramePr>
        <p:xfrm>
          <a:off x="8745294" y="3023567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10010"/>
              </p:ext>
            </p:extLst>
          </p:nvPr>
        </p:nvGraphicFramePr>
        <p:xfrm>
          <a:off x="6891285" y="4131927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784539"/>
              </p:ext>
            </p:extLst>
          </p:nvPr>
        </p:nvGraphicFramePr>
        <p:xfrm>
          <a:off x="6891285" y="376831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235957"/>
              </p:ext>
            </p:extLst>
          </p:nvPr>
        </p:nvGraphicFramePr>
        <p:xfrm>
          <a:off x="4217717" y="4140887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149238"/>
              </p:ext>
            </p:extLst>
          </p:nvPr>
        </p:nvGraphicFramePr>
        <p:xfrm>
          <a:off x="4217717" y="3777274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6898259" y="4154770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9989120" y="4154770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788978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116638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788978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788978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512413"/>
            <a:ext cx="6149543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chemeClr val="accent6"/>
                </a:solidFill>
              </a:rPr>
              <a:t>relation-</a:t>
            </a:r>
            <a:r>
              <a:rPr lang="en-IN" b="1" dirty="0" err="1">
                <a:solidFill>
                  <a:schemeClr val="accent6"/>
                </a:solidFill>
              </a:rPr>
              <a:t>name.attribute</a:t>
            </a:r>
            <a:r>
              <a:rPr lang="en-IN" b="1" dirty="0">
                <a:solidFill>
                  <a:schemeClr val="accent6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82873"/>
              </p:ext>
            </p:extLst>
          </p:nvPr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5310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04287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96229"/>
              </p:ext>
            </p:extLst>
          </p:nvPr>
        </p:nvGraphicFramePr>
        <p:xfrm>
          <a:off x="1672863" y="3215182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016597"/>
              </p:ext>
            </p:extLst>
          </p:nvPr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1615"/>
              </p:ext>
            </p:extLst>
          </p:nvPr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8203"/>
              </p:ext>
            </p:extLst>
          </p:nvPr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</a:t>
            </a:r>
            <a:r>
              <a:rPr lang="en-IN" dirty="0" err="1"/>
              <a:t>RNo</a:t>
            </a:r>
            <a:r>
              <a:rPr lang="en-IN" dirty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</a:t>
            </a:r>
            <a:r>
              <a:rPr lang="en-IN" dirty="0" err="1"/>
              <a:t>RNo</a:t>
            </a:r>
            <a:r>
              <a:rPr lang="en-IN" dirty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356274"/>
              </p:ext>
            </p:extLst>
          </p:nvPr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662950"/>
              </p:ext>
            </p:extLst>
          </p:nvPr>
        </p:nvGraphicFramePr>
        <p:xfrm>
          <a:off x="1774175" y="945507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5201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3600"/>
              </p:ext>
            </p:extLst>
          </p:nvPr>
        </p:nvGraphicFramePr>
        <p:xfrm>
          <a:off x="1672863" y="3940897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Sem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93339"/>
              </p:ext>
            </p:extLst>
          </p:nvPr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047291"/>
              </p:ext>
            </p:extLst>
          </p:nvPr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607438"/>
              </p:ext>
            </p:extLst>
          </p:nvPr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Natural join will </a:t>
            </a:r>
            <a:r>
              <a:rPr lang="en-US" b="1" dirty="0">
                <a:solidFill>
                  <a:schemeClr val="accent6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14431"/>
              </p:ext>
            </p:extLst>
          </p:nvPr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761036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14909"/>
              </p:ext>
            </p:extLst>
          </p:nvPr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531104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7913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9561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9886"/>
              </p:ext>
            </p:extLst>
          </p:nvPr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27664"/>
              </p:ext>
            </p:extLst>
          </p:nvPr>
        </p:nvGraphicFramePr>
        <p:xfrm>
          <a:off x="1612995" y="99270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730503"/>
              </p:ext>
            </p:extLst>
          </p:nvPr>
        </p:nvGraphicFramePr>
        <p:xfrm>
          <a:off x="8745294" y="988458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283099"/>
              </p:ext>
            </p:extLst>
          </p:nvPr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68338"/>
              </p:ext>
            </p:extLst>
          </p:nvPr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4342"/>
              </p:ext>
            </p:extLst>
          </p:nvPr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55990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914693"/>
              </p:ext>
            </p:extLst>
          </p:nvPr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023"/>
              </p:ext>
            </p:extLst>
          </p:nvPr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6406"/>
              </p:ext>
            </p:extLst>
          </p:nvPr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89377"/>
              </p:ext>
            </p:extLst>
          </p:nvPr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049940"/>
              </p:ext>
            </p:extLst>
          </p:nvPr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929945"/>
              </p:ext>
            </p:extLst>
          </p:nvPr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/>
              <a:t>To perform a Natural Join there must be </a:t>
            </a:r>
            <a:r>
              <a:rPr lang="en-US" sz="20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59835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524140"/>
              </p:ext>
            </p:extLst>
          </p:nvPr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351004"/>
              </p:ext>
            </p:extLst>
          </p:nvPr>
        </p:nvGraphicFramePr>
        <p:xfrm>
          <a:off x="1612995" y="992701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51572"/>
              </p:ext>
            </p:extLst>
          </p:nvPr>
        </p:nvGraphicFramePr>
        <p:xfrm>
          <a:off x="8745294" y="988455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9703"/>
              </p:ext>
            </p:extLst>
          </p:nvPr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148941"/>
              </p:ext>
            </p:extLst>
          </p:nvPr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52312"/>
              </p:ext>
            </p:extLst>
          </p:nvPr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Natural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Write down relational algebra for the following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151301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039807"/>
              </p:ext>
            </p:extLst>
          </p:nvPr>
        </p:nvGraphicFramePr>
        <p:xfrm>
          <a:off x="1396133" y="3182238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07466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311127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954580"/>
              </p:ext>
            </p:extLst>
          </p:nvPr>
        </p:nvGraphicFramePr>
        <p:xfrm>
          <a:off x="2952862" y="368592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86110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23925"/>
              </p:ext>
            </p:extLst>
          </p:nvPr>
        </p:nvGraphicFramePr>
        <p:xfrm>
          <a:off x="1395196" y="5008453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 is “A. J. Shah”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1154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90887"/>
              </p:ext>
            </p:extLst>
          </p:nvPr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46864"/>
              </p:ext>
            </p:extLst>
          </p:nvPr>
        </p:nvGraphicFramePr>
        <p:xfrm>
          <a:off x="2643315" y="5512138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</a:rPr>
              <a:t>Structure of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420" y="84820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2900" b="1" dirty="0">
              <a:latin typeface="Proxima Nova"/>
              <a:ea typeface="Proxima Nova"/>
              <a:cs typeface="Proxima Nova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11857"/>
              </p:ext>
            </p:extLst>
          </p:nvPr>
        </p:nvGraphicFramePr>
        <p:xfrm>
          <a:off x="2245328" y="1928173"/>
          <a:ext cx="4238626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39898"/>
              </p:ext>
            </p:extLst>
          </p:nvPr>
        </p:nvGraphicFramePr>
        <p:xfrm>
          <a:off x="2245270" y="15590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637" y="3140055"/>
            <a:ext cx="12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or</a:t>
            </a:r>
          </a:p>
          <a:p>
            <a:r>
              <a:rPr lang="en-US" dirty="0"/>
              <a:t>Tuples or Records </a:t>
            </a:r>
            <a:r>
              <a:rPr lang="en-US" b="1" dirty="0">
                <a:solidFill>
                  <a:srgbClr val="C00000"/>
                </a:solidFill>
              </a:rPr>
              <a:t>(7)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>
            <a:off x="2702470" y="1253825"/>
            <a:ext cx="1655489" cy="6710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7959" y="1253825"/>
            <a:ext cx="1870561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7959" y="1253825"/>
            <a:ext cx="1029186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57958" y="1253825"/>
            <a:ext cx="2" cy="6903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88495" y="1253825"/>
            <a:ext cx="869464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1406325" y="2509098"/>
            <a:ext cx="834883" cy="10926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1406325" y="2948940"/>
            <a:ext cx="834883" cy="6527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1406325" y="3360420"/>
            <a:ext cx="834883" cy="2413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406325" y="3601720"/>
            <a:ext cx="834883" cy="208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1406325" y="3601720"/>
            <a:ext cx="834883" cy="589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60379" y="8726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</a:t>
            </a:r>
            <a:r>
              <a:rPr lang="en-US" b="1" dirty="0">
                <a:solidFill>
                  <a:srgbClr val="C00000"/>
                </a:solidFill>
              </a:rPr>
              <a:t>(5)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93878" y="5400794"/>
            <a:ext cx="9601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6358" y="5193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= No of columns </a:t>
            </a:r>
            <a:r>
              <a:rPr lang="en-US" b="1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23693" y="3607184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Cardinality = No of tuples </a:t>
            </a:r>
            <a:r>
              <a:rPr lang="en-US" sz="1600" b="1" dirty="0">
                <a:solidFill>
                  <a:srgbClr val="C00000"/>
                </a:solidFill>
              </a:rPr>
              <a:t>(7)</a:t>
            </a: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1406325" y="3601720"/>
            <a:ext cx="834883" cy="14532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6698" y="5400794"/>
            <a:ext cx="7315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67347" y="2345489"/>
            <a:ext cx="592722" cy="33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474310" y="5193463"/>
            <a:ext cx="585759" cy="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1058" y="5638800"/>
            <a:ext cx="6309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Domain</a:t>
            </a:r>
            <a:r>
              <a:rPr lang="en-US" dirty="0"/>
              <a:t> is a set of </a:t>
            </a:r>
            <a:r>
              <a:rPr lang="en-US" b="1" dirty="0">
                <a:solidFill>
                  <a:schemeClr val="accent6"/>
                </a:solidFill>
              </a:rPr>
              <a:t>all possible unique values </a:t>
            </a:r>
            <a:r>
              <a:rPr lang="en-US" dirty="0"/>
              <a:t>for a specific column.</a:t>
            </a:r>
          </a:p>
          <a:p>
            <a:pPr algn="l"/>
            <a:r>
              <a:rPr lang="en-US" dirty="0"/>
              <a:t>Domain of Branch attribute is (CE, CI, ME, EE)</a:t>
            </a:r>
          </a:p>
        </p:txBody>
      </p: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1406325" y="3601720"/>
            <a:ext cx="834883" cy="9931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3277" y="1753504"/>
            <a:ext cx="1620000" cy="787344"/>
          </a:xfrm>
          <a:prstGeom prst="roundRect">
            <a:avLst>
              <a:gd name="adj" fmla="val 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Title of column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01208" y="2147176"/>
            <a:ext cx="540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31519" y="92645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Table (Relation)</a:t>
            </a:r>
            <a:r>
              <a:rPr lang="en-US" dirty="0"/>
              <a:t>: A database object that holds a collection of data for a specific topic. </a:t>
            </a:r>
          </a:p>
          <a:p>
            <a:pPr algn="l"/>
            <a:r>
              <a:rPr lang="en-US" dirty="0"/>
              <a:t>Table consist of rows and columns.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1519" y="218998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Column (Attribute)</a:t>
            </a:r>
            <a:r>
              <a:rPr lang="en-US" dirty="0"/>
              <a:t>: The vertical component of a table. A column has a name and a particular data type; e.g. </a:t>
            </a:r>
            <a:r>
              <a:rPr lang="en-US" dirty="0" err="1"/>
              <a:t>varchar</a:t>
            </a:r>
            <a:r>
              <a:rPr lang="en-US" dirty="0"/>
              <a:t>, decimal, integer,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1519" y="345351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Record (Tuple)</a:t>
            </a:r>
            <a:r>
              <a:rPr lang="en-US" dirty="0"/>
              <a:t>: The horizontal component of a table, consisting of a sequence of values, one for each column of the table. It is also known as row.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1519" y="4717042"/>
            <a:ext cx="478912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/>
              <a:t>A database consists of a collection of tables (relations), each having a unique name.</a:t>
            </a:r>
          </a:p>
        </p:txBody>
      </p:sp>
    </p:spTree>
    <p:extLst>
      <p:ext uri="{BB962C8B-B14F-4D97-AF65-F5344CB8AC3E}">
        <p14:creationId xmlns:p14="http://schemas.microsoft.com/office/powerpoint/2010/main" val="29606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2" grpId="0"/>
      <p:bldP spid="27" grpId="0" animBg="1"/>
      <p:bldP spid="2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>
            <a:normAutofit/>
          </a:bodyPr>
          <a:lstStyle/>
          <a:p>
            <a:r>
              <a:rPr lang="en-US" sz="2700" dirty="0"/>
              <a:t>Exercise: Write down relational algebra for the following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students name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project name </a:t>
            </a:r>
            <a:r>
              <a:rPr lang="en-US" sz="2200" dirty="0"/>
              <a:t>of all </a:t>
            </a:r>
            <a:r>
              <a:rPr lang="en-US" sz="2200" dirty="0">
                <a:solidFill>
                  <a:schemeClr val="tx2"/>
                </a:solidFill>
              </a:rPr>
              <a:t>“CE” department’s </a:t>
            </a:r>
            <a:r>
              <a:rPr lang="en-US" sz="2200" dirty="0"/>
              <a:t>students whose </a:t>
            </a:r>
            <a:r>
              <a:rPr lang="en-US" sz="2200" dirty="0">
                <a:solidFill>
                  <a:schemeClr val="tx2"/>
                </a:solidFill>
              </a:rPr>
              <a:t>guide is “Z.Z. Patel”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who belongs to </a:t>
            </a:r>
            <a:r>
              <a:rPr lang="en-US" sz="2200" dirty="0">
                <a:solidFill>
                  <a:schemeClr val="tx2"/>
                </a:solidFill>
              </a:rPr>
              <a:t>“CE” department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tough “CPU”</a:t>
            </a:r>
            <a:r>
              <a:rPr lang="en-US" sz="2200" dirty="0"/>
              <a:t> subject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doing </a:t>
            </a:r>
            <a:r>
              <a:rPr lang="en-US" sz="2200" dirty="0">
                <a:solidFill>
                  <a:schemeClr val="tx2"/>
                </a:solidFill>
              </a:rPr>
              <a:t>project “</a:t>
            </a:r>
            <a:r>
              <a:rPr lang="en-US" sz="2200" dirty="0" err="1">
                <a:solidFill>
                  <a:schemeClr val="tx2"/>
                </a:solidFill>
              </a:rPr>
              <a:t>Hackathon</a:t>
            </a:r>
            <a:r>
              <a:rPr lang="en-US" sz="2200" dirty="0">
                <a:solidFill>
                  <a:schemeClr val="tx2"/>
                </a:solidFill>
              </a:rPr>
              <a:t>” </a:t>
            </a:r>
            <a:r>
              <a:rPr lang="en-US" sz="2200" dirty="0"/>
              <a:t>under </a:t>
            </a:r>
            <a:r>
              <a:rPr lang="en-US" sz="2200" dirty="0">
                <a:solidFill>
                  <a:schemeClr val="tx2"/>
                </a:solidFill>
              </a:rPr>
              <a:t>guide “I. I. Shah”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chemeClr val="accent6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chemeClr val="accent6"/>
                </a:solidFill>
              </a:rPr>
              <a:t>use outer join</a:t>
            </a:r>
            <a:r>
              <a:rPr lang="en-US" dirty="0"/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920338"/>
              </p:ext>
            </p:extLst>
          </p:nvPr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81884"/>
              </p:ext>
            </p:extLst>
          </p:nvPr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76917"/>
              </p:ext>
            </p:extLst>
          </p:nvPr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671639"/>
              </p:ext>
            </p:extLst>
          </p:nvPr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85318"/>
              </p:ext>
            </p:extLst>
          </p:nvPr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Outer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chemeClr val="accent6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85212"/>
              </p:ext>
            </p:extLst>
          </p:nvPr>
        </p:nvGraphicFramePr>
        <p:xfrm>
          <a:off x="1612995" y="3178860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9623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174402"/>
              </p:ext>
            </p:extLst>
          </p:nvPr>
        </p:nvGraphicFramePr>
        <p:xfrm>
          <a:off x="1442514" y="990652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804146"/>
              </p:ext>
            </p:extLst>
          </p:nvPr>
        </p:nvGraphicFramePr>
        <p:xfrm>
          <a:off x="1366677" y="3607528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349570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91175"/>
              </p:ext>
            </p:extLst>
          </p:nvPr>
        </p:nvGraphicFramePr>
        <p:xfrm>
          <a:off x="2931161" y="3720878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right relation</a:t>
            </a:r>
            <a:r>
              <a:rPr lang="en-US" dirty="0"/>
              <a:t> 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chemeClr val="accent6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021688"/>
              </p:ext>
            </p:extLst>
          </p:nvPr>
        </p:nvGraphicFramePr>
        <p:xfrm>
          <a:off x="1612995" y="3178860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862445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270843"/>
              </p:ext>
            </p:extLst>
          </p:nvPr>
        </p:nvGraphicFramePr>
        <p:xfrm>
          <a:off x="1442514" y="990652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77851"/>
              </p:ext>
            </p:extLst>
          </p:nvPr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337388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953594"/>
              </p:ext>
            </p:extLst>
          </p:nvPr>
        </p:nvGraphicFramePr>
        <p:xfrm>
          <a:off x="2931161" y="369398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accent6"/>
                </a:solidFill>
              </a:rPr>
              <a:t>padded with NULL</a:t>
            </a:r>
            <a:r>
              <a:rPr lang="en-US" dirty="0"/>
              <a:t> in resultant relation.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96501"/>
              </p:ext>
            </p:extLst>
          </p:nvPr>
        </p:nvGraphicFramePr>
        <p:xfrm>
          <a:off x="1612995" y="3178860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15675"/>
              </p:ext>
            </p:extLst>
          </p:nvPr>
        </p:nvGraphicFramePr>
        <p:xfrm>
          <a:off x="9153253" y="3173032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03859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927788"/>
              </p:ext>
            </p:extLst>
          </p:nvPr>
        </p:nvGraphicFramePr>
        <p:xfrm>
          <a:off x="1601827" y="5865844"/>
          <a:ext cx="468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183723"/>
              </p:ext>
            </p:extLst>
          </p:nvPr>
        </p:nvGraphicFramePr>
        <p:xfrm>
          <a:off x="1442514" y="990652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879321"/>
              </p:ext>
            </p:extLst>
          </p:nvPr>
        </p:nvGraphicFramePr>
        <p:xfrm>
          <a:off x="1366677" y="359716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49047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711989"/>
              </p:ext>
            </p:extLst>
          </p:nvPr>
        </p:nvGraphicFramePr>
        <p:xfrm>
          <a:off x="2931161" y="3723964"/>
          <a:ext cx="2587943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3588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chemeClr val="accent6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06426"/>
              </p:ext>
            </p:extLst>
          </p:nvPr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08931"/>
              </p:ext>
            </p:extLst>
          </p:nvPr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29483"/>
              </p:ext>
            </p:extLst>
          </p:nvPr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55729"/>
              </p:ext>
            </p:extLst>
          </p:nvPr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924578"/>
              </p:ext>
            </p:extLst>
          </p:nvPr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chemeClr val="accent6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chemeClr val="accent6"/>
                </a:solidFill>
              </a:rPr>
              <a:t>attributes should have the same data type </a:t>
            </a:r>
            <a:r>
              <a:rPr lang="en-US" sz="2800" dirty="0"/>
              <a:t>or</a:t>
            </a:r>
            <a:r>
              <a:rPr lang="en-US" sz="2800" b="1" dirty="0">
                <a:solidFill>
                  <a:schemeClr val="accent6"/>
                </a:solidFill>
              </a:rPr>
              <a:t> 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648608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88225"/>
              </p:ext>
            </p:extLst>
          </p:nvPr>
        </p:nvGraphicFramePr>
        <p:xfrm>
          <a:off x="1858288" y="4198309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55892"/>
              </p:ext>
            </p:extLst>
          </p:nvPr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59447"/>
              </p:ext>
            </p:extLst>
          </p:nvPr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385996"/>
              </p:ext>
            </p:extLst>
          </p:nvPr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229797"/>
              </p:ext>
            </p:extLst>
          </p:nvPr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394720"/>
              </p:ext>
            </p:extLst>
          </p:nvPr>
        </p:nvGraphicFramePr>
        <p:xfrm>
          <a:off x="6413806" y="1843208"/>
          <a:ext cx="20345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15031"/>
              </p:ext>
            </p:extLst>
          </p:nvPr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481213"/>
              </p:ext>
            </p:extLst>
          </p:nvPr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59340"/>
              </p:ext>
            </p:extLst>
          </p:nvPr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4414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044098"/>
              </p:ext>
            </p:extLst>
          </p:nvPr>
        </p:nvGraphicFramePr>
        <p:xfrm>
          <a:off x="1796810" y="920533"/>
          <a:ext cx="61995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301690"/>
              </p:ext>
            </p:extLst>
          </p:nvPr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22408"/>
              </p:ext>
            </p:extLst>
          </p:nvPr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22157"/>
              </p:ext>
            </p:extLst>
          </p:nvPr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07093"/>
              </p:ext>
            </p:extLst>
          </p:nvPr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81027"/>
              </p:ext>
            </p:extLst>
          </p:nvPr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72594"/>
              </p:ext>
            </p:extLst>
          </p:nvPr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06097"/>
              </p:ext>
            </p:extLst>
          </p:nvPr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51573"/>
              </p:ext>
            </p:extLst>
          </p:nvPr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1223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27813"/>
              </p:ext>
            </p:extLst>
          </p:nvPr>
        </p:nvGraphicFramePr>
        <p:xfrm>
          <a:off x="1801293" y="3748896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</a:rPr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 key is a set of one or more </a:t>
            </a:r>
            <a:r>
              <a:rPr lang="en-US" b="1" dirty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dirty="0"/>
              <a:t> within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808605"/>
              </p:ext>
            </p:extLst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(SPI, Name, BL)</a:t>
            </a:r>
          </a:p>
        </p:txBody>
      </p:sp>
      <p:sp>
        <p:nvSpPr>
          <p:cNvPr id="16" name="Multiply 15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70678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31036"/>
              </p:ext>
            </p:extLst>
          </p:nvPr>
        </p:nvGraphicFramePr>
        <p:xfrm>
          <a:off x="1436935" y="1073304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2"/>
            <a:ext cx="11399292" cy="44107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/>
              <a:t>OfficeAddress</a:t>
            </a:r>
            <a:r>
              <a:rPr lang="en-US" sz="2000" dirty="0"/>
              <a:t>, 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4 attributes but </a:t>
            </a:r>
            <a:r>
              <a:rPr lang="en-US" sz="2000" b="1" dirty="0"/>
              <a:t>forth attributes datatype is different</a:t>
            </a:r>
            <a:r>
              <a:rPr lang="en-US" sz="2000" dirty="0"/>
              <a:t>.</a:t>
            </a:r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2 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35143"/>
              </p:ext>
            </p:extLst>
          </p:nvPr>
        </p:nvGraphicFramePr>
        <p:xfrm>
          <a:off x="1040349" y="5104424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274066"/>
              </p:ext>
            </p:extLst>
          </p:nvPr>
        </p:nvGraphicFramePr>
        <p:xfrm>
          <a:off x="5627340" y="5104424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48861"/>
              </p:ext>
            </p:extLst>
          </p:nvPr>
        </p:nvGraphicFramePr>
        <p:xfrm>
          <a:off x="4325693" y="5134904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U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U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or the second relation (right relation) or both.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68067"/>
              </p:ext>
            </p:extLst>
          </p:nvPr>
        </p:nvGraphicFramePr>
        <p:xfrm>
          <a:off x="1612995" y="3133890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62748"/>
              </p:ext>
            </p:extLst>
          </p:nvPr>
        </p:nvGraphicFramePr>
        <p:xfrm>
          <a:off x="9153253" y="3128062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60083"/>
              </p:ext>
            </p:extLst>
          </p:nvPr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25802" y="6416022"/>
            <a:ext cx="1143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16433"/>
              </p:ext>
            </p:extLst>
          </p:nvPr>
        </p:nvGraphicFramePr>
        <p:xfrm>
          <a:off x="225802" y="6028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150"/>
              </p:ext>
            </p:extLst>
          </p:nvPr>
        </p:nvGraphicFramePr>
        <p:xfrm>
          <a:off x="1324731" y="6019149"/>
          <a:ext cx="104778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7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Union operator.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b="1" dirty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b="1" dirty="0"/>
              <a:t>∩</a:t>
            </a:r>
            <a:r>
              <a:rPr lang="en-US" dirty="0"/>
              <a:t>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b="1" dirty="0"/>
              <a:t>∩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both relations. OR</a:t>
            </a:r>
          </a:p>
          <a:p>
            <a:pPr lvl="1"/>
            <a:r>
              <a:rPr lang="en-US" dirty="0"/>
              <a:t>It displays all the tuples/records which are common from both relations.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06542"/>
              </p:ext>
            </p:extLst>
          </p:nvPr>
        </p:nvGraphicFramePr>
        <p:xfrm>
          <a:off x="1612995" y="3133890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34314"/>
              </p:ext>
            </p:extLst>
          </p:nvPr>
        </p:nvGraphicFramePr>
        <p:xfrm>
          <a:off x="9153253" y="3128062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730690"/>
              </p:ext>
            </p:extLst>
          </p:nvPr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95077" y="6374457"/>
            <a:ext cx="11155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656233"/>
              </p:ext>
            </p:extLst>
          </p:nvPr>
        </p:nvGraphicFramePr>
        <p:xfrm>
          <a:off x="295077" y="598647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027216"/>
              </p:ext>
            </p:extLst>
          </p:nvPr>
        </p:nvGraphicFramePr>
        <p:xfrm>
          <a:off x="1394006" y="5977584"/>
          <a:ext cx="10225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Intersection.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−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−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−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but not in the second relation (right relation).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59585"/>
              </p:ext>
            </p:extLst>
          </p:nvPr>
        </p:nvGraphicFramePr>
        <p:xfrm>
          <a:off x="1612995" y="3133890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77822"/>
              </p:ext>
            </p:extLst>
          </p:nvPr>
        </p:nvGraphicFramePr>
        <p:xfrm>
          <a:off x="9153253" y="3128062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24890"/>
              </p:ext>
            </p:extLst>
          </p:nvPr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81218" y="6388312"/>
            <a:ext cx="11338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448137"/>
              </p:ext>
            </p:extLst>
          </p:nvPr>
        </p:nvGraphicFramePr>
        <p:xfrm>
          <a:off x="281218" y="600032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855226"/>
              </p:ext>
            </p:extLst>
          </p:nvPr>
        </p:nvGraphicFramePr>
        <p:xfrm>
          <a:off x="1380147" y="5991439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Operators Example 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50159"/>
              </p:ext>
            </p:extLst>
          </p:nvPr>
        </p:nvGraphicFramePr>
        <p:xfrm>
          <a:off x="2025745" y="1143952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29798"/>
              </p:ext>
            </p:extLst>
          </p:nvPr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Example 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13755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6278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01904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0971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760129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480104"/>
              </p:ext>
            </p:extLst>
          </p:nvPr>
        </p:nvGraphicFramePr>
        <p:xfrm>
          <a:off x="2025745" y="1143952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70140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83406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61678"/>
              </p:ext>
            </p:extLst>
          </p:nvPr>
        </p:nvGraphicFramePr>
        <p:xfrm>
          <a:off x="1523603" y="345965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22765"/>
              </p:ext>
            </p:extLst>
          </p:nvPr>
        </p:nvGraphicFramePr>
        <p:xfrm>
          <a:off x="1532242" y="4110813"/>
          <a:ext cx="57550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5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44345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23601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93008"/>
              </p:ext>
            </p:extLst>
          </p:nvPr>
        </p:nvGraphicFramePr>
        <p:xfrm>
          <a:off x="1523603" y="3459653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903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14613"/>
              </p:ext>
            </p:extLst>
          </p:nvPr>
        </p:nvGraphicFramePr>
        <p:xfrm>
          <a:off x="1532242" y="4110813"/>
          <a:ext cx="5855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377557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521214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</a:rPr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subset of a super key</a:t>
            </a:r>
            <a:r>
              <a:rPr lang="en-US" dirty="0"/>
              <a:t>.</a:t>
            </a:r>
          </a:p>
          <a:p>
            <a:r>
              <a:rPr lang="en-US" dirty="0"/>
              <a:t>A candidate key is a single attribute or the least combination of attributes that uniquely identifies each record in the table. </a:t>
            </a:r>
          </a:p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Every candidate key is a super key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every super key is not a candidate key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4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/>
              <a:t> (Division)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Relation1 (R1)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Relation2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Algebra2</a:t>
            </a:r>
            <a:endParaRPr lang="en-US" dirty="0"/>
          </a:p>
          <a:p>
            <a:r>
              <a:rPr lang="en-US" dirty="0"/>
              <a:t>Condition: </a:t>
            </a:r>
          </a:p>
          <a:p>
            <a:pPr lvl="1"/>
            <a:r>
              <a:rPr lang="en-US" dirty="0"/>
              <a:t>Attributes of relation2/algebra2 must be a proper subset of attributes of relation1/algebra1.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05641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286193"/>
              </p:ext>
            </p:extLst>
          </p:nvPr>
        </p:nvGraphicFramePr>
        <p:xfrm>
          <a:off x="1387507" y="890553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48591"/>
              </p:ext>
            </p:extLst>
          </p:nvPr>
        </p:nvGraphicFramePr>
        <p:xfrm>
          <a:off x="309044" y="1831013"/>
          <a:ext cx="1821498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363416"/>
              </p:ext>
            </p:extLst>
          </p:nvPr>
        </p:nvGraphicFramePr>
        <p:xfrm>
          <a:off x="2991398" y="1827601"/>
          <a:ext cx="1143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17785"/>
              </p:ext>
            </p:extLst>
          </p:nvPr>
        </p:nvGraphicFramePr>
        <p:xfrm>
          <a:off x="2991398" y="146398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767171" y="129889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21848"/>
              </p:ext>
            </p:extLst>
          </p:nvPr>
        </p:nvGraphicFramePr>
        <p:xfrm>
          <a:off x="7767171" y="91091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64820"/>
              </p:ext>
            </p:extLst>
          </p:nvPr>
        </p:nvGraphicFramePr>
        <p:xfrm>
          <a:off x="7767171" y="1791090"/>
          <a:ext cx="11430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83461"/>
              </p:ext>
            </p:extLst>
          </p:nvPr>
        </p:nvGraphicFramePr>
        <p:xfrm>
          <a:off x="7767171" y="14274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0996"/>
              </p:ext>
            </p:extLst>
          </p:nvPr>
        </p:nvGraphicFramePr>
        <p:xfrm>
          <a:off x="8776658" y="896943"/>
          <a:ext cx="2441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982463"/>
              </p:ext>
            </p:extLst>
          </p:nvPr>
        </p:nvGraphicFramePr>
        <p:xfrm>
          <a:off x="349176" y="1604336"/>
          <a:ext cx="1369060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69477"/>
              </p:ext>
            </p:extLst>
          </p:nvPr>
        </p:nvGraphicFramePr>
        <p:xfrm>
          <a:off x="349176" y="124072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124796" y="372468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3639"/>
              </p:ext>
            </p:extLst>
          </p:nvPr>
        </p:nvGraphicFramePr>
        <p:xfrm>
          <a:off x="2124796" y="333669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80985"/>
              </p:ext>
            </p:extLst>
          </p:nvPr>
        </p:nvGraphicFramePr>
        <p:xfrm>
          <a:off x="3134825" y="324580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(B1)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578125"/>
              </p:ext>
            </p:extLst>
          </p:nvPr>
        </p:nvGraphicFramePr>
        <p:xfrm>
          <a:off x="2134366" y="4266730"/>
          <a:ext cx="128016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9677"/>
              </p:ext>
            </p:extLst>
          </p:nvPr>
        </p:nvGraphicFramePr>
        <p:xfrm>
          <a:off x="2134366" y="390311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07904"/>
              </p:ext>
            </p:extLst>
          </p:nvPr>
        </p:nvGraphicFramePr>
        <p:xfrm>
          <a:off x="2136038" y="1613296"/>
          <a:ext cx="78295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66286"/>
              </p:ext>
            </p:extLst>
          </p:nvPr>
        </p:nvGraphicFramePr>
        <p:xfrm>
          <a:off x="2136038" y="124968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647562" y="373103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143467"/>
              </p:ext>
            </p:extLst>
          </p:nvPr>
        </p:nvGraphicFramePr>
        <p:xfrm>
          <a:off x="4647562" y="33430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784639"/>
              </p:ext>
            </p:extLst>
          </p:nvPr>
        </p:nvGraphicFramePr>
        <p:xfrm>
          <a:off x="5657591" y="325215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(B2)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531868"/>
              </p:ext>
            </p:extLst>
          </p:nvPr>
        </p:nvGraphicFramePr>
        <p:xfrm>
          <a:off x="4657132" y="4273080"/>
          <a:ext cx="12801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02120"/>
              </p:ext>
            </p:extLst>
          </p:nvPr>
        </p:nvGraphicFramePr>
        <p:xfrm>
          <a:off x="4657132" y="39094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82430"/>
              </p:ext>
            </p:extLst>
          </p:nvPr>
        </p:nvGraphicFramePr>
        <p:xfrm>
          <a:off x="4658804" y="161964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8396"/>
              </p:ext>
            </p:extLst>
          </p:nvPr>
        </p:nvGraphicFramePr>
        <p:xfrm>
          <a:off x="4658804" y="125603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7156946" y="3729446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553401"/>
              </p:ext>
            </p:extLst>
          </p:nvPr>
        </p:nvGraphicFramePr>
        <p:xfrm>
          <a:off x="7156946" y="334146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1704"/>
              </p:ext>
            </p:extLst>
          </p:nvPr>
        </p:nvGraphicFramePr>
        <p:xfrm>
          <a:off x="8166975" y="3250571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(B3)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74248"/>
              </p:ext>
            </p:extLst>
          </p:nvPr>
        </p:nvGraphicFramePr>
        <p:xfrm>
          <a:off x="7166516" y="4271496"/>
          <a:ext cx="12801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84077"/>
              </p:ext>
            </p:extLst>
          </p:nvPr>
        </p:nvGraphicFramePr>
        <p:xfrm>
          <a:off x="7166516" y="39078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413298"/>
              </p:ext>
            </p:extLst>
          </p:nvPr>
        </p:nvGraphicFramePr>
        <p:xfrm>
          <a:off x="7168188" y="1618062"/>
          <a:ext cx="78295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987"/>
              </p:ext>
            </p:extLst>
          </p:nvPr>
        </p:nvGraphicFramePr>
        <p:xfrm>
          <a:off x="7168188" y="1254449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9660436" y="372944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70518"/>
              </p:ext>
            </p:extLst>
          </p:nvPr>
        </p:nvGraphicFramePr>
        <p:xfrm>
          <a:off x="9660436" y="334145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5569"/>
              </p:ext>
            </p:extLst>
          </p:nvPr>
        </p:nvGraphicFramePr>
        <p:xfrm>
          <a:off x="10670465" y="325056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(B4)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14956"/>
              </p:ext>
            </p:extLst>
          </p:nvPr>
        </p:nvGraphicFramePr>
        <p:xfrm>
          <a:off x="9670006" y="4271490"/>
          <a:ext cx="128016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7323"/>
              </p:ext>
            </p:extLst>
          </p:nvPr>
        </p:nvGraphicFramePr>
        <p:xfrm>
          <a:off x="9670006" y="39078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288054"/>
              </p:ext>
            </p:extLst>
          </p:nvPr>
        </p:nvGraphicFramePr>
        <p:xfrm>
          <a:off x="9671678" y="161805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4340"/>
              </p:ext>
            </p:extLst>
          </p:nvPr>
        </p:nvGraphicFramePr>
        <p:xfrm>
          <a:off x="9671678" y="125444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720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647829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9598"/>
              </p:ext>
            </p:extLst>
          </p:nvPr>
        </p:nvGraphicFramePr>
        <p:xfrm>
          <a:off x="1387507" y="890553"/>
          <a:ext cx="63011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doing a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in all technologies.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3118"/>
              </p:ext>
            </p:extLst>
          </p:nvPr>
        </p:nvGraphicFramePr>
        <p:xfrm>
          <a:off x="309044" y="1831013"/>
          <a:ext cx="2774316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002"/>
              </p:ext>
            </p:extLst>
          </p:nvPr>
        </p:nvGraphicFramePr>
        <p:xfrm>
          <a:off x="3996926" y="1827601"/>
          <a:ext cx="187198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00746"/>
              </p:ext>
            </p:extLst>
          </p:nvPr>
        </p:nvGraphicFramePr>
        <p:xfrm>
          <a:off x="3996926" y="145636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89336" y="4495487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303532"/>
              </p:ext>
            </p:extLst>
          </p:nvPr>
        </p:nvGraphicFramePr>
        <p:xfrm>
          <a:off x="3989336" y="41075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35113"/>
              </p:ext>
            </p:extLst>
          </p:nvPr>
        </p:nvGraphicFramePr>
        <p:xfrm>
          <a:off x="3989336" y="4987680"/>
          <a:ext cx="1143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66860"/>
              </p:ext>
            </p:extLst>
          </p:nvPr>
        </p:nvGraphicFramePr>
        <p:xfrm>
          <a:off x="3989336" y="46240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43754"/>
              </p:ext>
            </p:extLst>
          </p:nvPr>
        </p:nvGraphicFramePr>
        <p:xfrm>
          <a:off x="4999335" y="3977327"/>
          <a:ext cx="5093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9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Name, Technology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2800" dirty="0"/>
              <a:t>ρ</a:t>
            </a:r>
            <a:r>
              <a:rPr lang="en-US" dirty="0"/>
              <a:t> (Rho)</a:t>
            </a:r>
          </a:p>
          <a:p>
            <a:r>
              <a:rPr lang="en-US" dirty="0"/>
              <a:t>Notation: </a:t>
            </a:r>
            <a:r>
              <a:rPr lang="el-GR" sz="2800" dirty="0">
                <a:sym typeface="Symbol" pitchFamily="18" charset="2"/>
              </a:rPr>
              <a:t>ρ</a:t>
            </a:r>
            <a:r>
              <a:rPr lang="en-US" i="1" baseline="-25000" dirty="0">
                <a:sym typeface="Symbol" pitchFamily="18" charset="2"/>
              </a:rPr>
              <a:t>A (X1,X2….</a:t>
            </a:r>
            <a:r>
              <a:rPr lang="en-US" i="1" baseline="-25000" dirty="0" err="1">
                <a:sym typeface="Symbol" pitchFamily="18" charset="2"/>
              </a:rPr>
              <a:t>Xn</a:t>
            </a:r>
            <a:r>
              <a:rPr lang="en-US" i="1" baseline="-25000" dirty="0">
                <a:sym typeface="Symbol" pitchFamily="18" charset="2"/>
              </a:rPr>
              <a:t>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(Relation)</a:t>
            </a:r>
            <a:endParaRPr lang="en-US" dirty="0"/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rename operation is used to </a:t>
            </a:r>
            <a:r>
              <a:rPr lang="en-US" b="1" dirty="0">
                <a:solidFill>
                  <a:schemeClr val="accent6"/>
                </a:solidFill>
              </a:rPr>
              <a:t>rename the output relation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result of rename operator are also relations with new name.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original relation name can not be changed </a:t>
            </a:r>
            <a:r>
              <a:rPr lang="en-US" dirty="0"/>
              <a:t>when we perform rename operation on any relation.</a:t>
            </a:r>
          </a:p>
          <a:p>
            <a:r>
              <a:rPr lang="en-US" dirty="0"/>
              <a:t>How to use: 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 </a:t>
            </a:r>
            <a:r>
              <a:rPr lang="en-US" dirty="0"/>
              <a:t>(E)		</a:t>
            </a:r>
          </a:p>
          <a:p>
            <a:pPr marL="457200" lvl="1" indent="0">
              <a:buNone/>
            </a:pPr>
            <a:r>
              <a:rPr lang="en-US" dirty="0"/>
              <a:t>	Returns a relation E under a new name X.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A1, A2. …,An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/>
              <a:t>	Returns a relation E with the attributes renamed to A1, A2, …., An.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x(A1, A2. …,An)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/>
              <a:t>	Returns a relation E under a new name X with the attributes renamed to A1, A2, …., An.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</p:spTree>
    <p:extLst>
      <p:ext uri="{BB962C8B-B14F-4D97-AF65-F5344CB8AC3E}">
        <p14:creationId xmlns:p14="http://schemas.microsoft.com/office/powerpoint/2010/main" val="3765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12456"/>
              </p:ext>
            </p:extLst>
          </p:nvPr>
        </p:nvGraphicFramePr>
        <p:xfrm>
          <a:off x="639131" y="1854493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551659"/>
              </p:ext>
            </p:extLst>
          </p:nvPr>
        </p:nvGraphicFramePr>
        <p:xfrm>
          <a:off x="639131" y="148326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2949" y="4085721"/>
            <a:ext cx="2697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74290"/>
              </p:ext>
            </p:extLst>
          </p:nvPr>
        </p:nvGraphicFramePr>
        <p:xfrm>
          <a:off x="652949" y="36977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333060"/>
              </p:ext>
            </p:extLst>
          </p:nvPr>
        </p:nvGraphicFramePr>
        <p:xfrm>
          <a:off x="1662978" y="3606846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53949"/>
              </p:ext>
            </p:extLst>
          </p:nvPr>
        </p:nvGraphicFramePr>
        <p:xfrm>
          <a:off x="645126" y="472106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0008"/>
              </p:ext>
            </p:extLst>
          </p:nvPr>
        </p:nvGraphicFramePr>
        <p:xfrm>
          <a:off x="645126" y="434983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0921"/>
              </p:ext>
            </p:extLst>
          </p:nvPr>
        </p:nvGraphicFramePr>
        <p:xfrm>
          <a:off x="4836492" y="184427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14791"/>
              </p:ext>
            </p:extLst>
          </p:nvPr>
        </p:nvGraphicFramePr>
        <p:xfrm>
          <a:off x="4836492" y="147304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50310" y="4075502"/>
            <a:ext cx="3977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58650"/>
              </p:ext>
            </p:extLst>
          </p:nvPr>
        </p:nvGraphicFramePr>
        <p:xfrm>
          <a:off x="4850310" y="368751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95008"/>
              </p:ext>
            </p:extLst>
          </p:nvPr>
        </p:nvGraphicFramePr>
        <p:xfrm>
          <a:off x="5860339" y="3596627"/>
          <a:ext cx="31515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5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SPI)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82997"/>
              </p:ext>
            </p:extLst>
          </p:nvPr>
        </p:nvGraphicFramePr>
        <p:xfrm>
          <a:off x="4842487" y="4710845"/>
          <a:ext cx="287591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025375"/>
              </p:ext>
            </p:extLst>
          </p:nvPr>
        </p:nvGraphicFramePr>
        <p:xfrm>
          <a:off x="4842487" y="4339612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57461"/>
              </p:ext>
            </p:extLst>
          </p:nvPr>
        </p:nvGraphicFramePr>
        <p:xfrm>
          <a:off x="645126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145595"/>
              </p:ext>
            </p:extLst>
          </p:nvPr>
        </p:nvGraphicFramePr>
        <p:xfrm>
          <a:off x="1746595" y="871064"/>
          <a:ext cx="182276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52949" y="1335264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604279"/>
              </p:ext>
            </p:extLst>
          </p:nvPr>
        </p:nvGraphicFramePr>
        <p:xfrm>
          <a:off x="4851111" y="93902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95062"/>
              </p:ext>
            </p:extLst>
          </p:nvPr>
        </p:nvGraphicFramePr>
        <p:xfrm>
          <a:off x="5952580" y="855754"/>
          <a:ext cx="245141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1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4858934" y="1319954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097276"/>
            <a:ext cx="5394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64672"/>
              </p:ext>
            </p:extLst>
          </p:nvPr>
        </p:nvGraphicFramePr>
        <p:xfrm>
          <a:off x="373605" y="370929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33716"/>
              </p:ext>
            </p:extLst>
          </p:nvPr>
        </p:nvGraphicFramePr>
        <p:xfrm>
          <a:off x="1383634" y="3618401"/>
          <a:ext cx="46120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1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(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2400" b="0" i="1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25999"/>
              </p:ext>
            </p:extLst>
          </p:nvPr>
        </p:nvGraphicFramePr>
        <p:xfrm>
          <a:off x="365782" y="4732619"/>
          <a:ext cx="231838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42138"/>
              </p:ext>
            </p:extLst>
          </p:nvPr>
        </p:nvGraphicFramePr>
        <p:xfrm>
          <a:off x="365782" y="436138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19886"/>
              </p:ext>
            </p:extLst>
          </p:nvPr>
        </p:nvGraphicFramePr>
        <p:xfrm>
          <a:off x="1446792" y="871064"/>
          <a:ext cx="424688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 and attributes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both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9358"/>
              </p:ext>
            </p:extLst>
          </p:nvPr>
        </p:nvGraphicFramePr>
        <p:xfrm>
          <a:off x="6298384" y="189852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464790"/>
              </p:ext>
            </p:extLst>
          </p:nvPr>
        </p:nvGraphicFramePr>
        <p:xfrm>
          <a:off x="6298384" y="152729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6312202" y="4129756"/>
            <a:ext cx="3749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657151"/>
              </p:ext>
            </p:extLst>
          </p:nvPr>
        </p:nvGraphicFramePr>
        <p:xfrm>
          <a:off x="6312202" y="37417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30153"/>
              </p:ext>
            </p:extLst>
          </p:nvPr>
        </p:nvGraphicFramePr>
        <p:xfrm>
          <a:off x="7322231" y="3650881"/>
          <a:ext cx="28133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/ 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07557"/>
              </p:ext>
            </p:extLst>
          </p:nvPr>
        </p:nvGraphicFramePr>
        <p:xfrm>
          <a:off x="6304379" y="4765099"/>
          <a:ext cx="26203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011015"/>
              </p:ext>
            </p:extLst>
          </p:nvPr>
        </p:nvGraphicFramePr>
        <p:xfrm>
          <a:off x="6304379" y="439386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67984"/>
              </p:ext>
            </p:extLst>
          </p:nvPr>
        </p:nvGraphicFramePr>
        <p:xfrm>
          <a:off x="6283920" y="96141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38676"/>
              </p:ext>
            </p:extLst>
          </p:nvPr>
        </p:nvGraphicFramePr>
        <p:xfrm>
          <a:off x="7385389" y="878144"/>
          <a:ext cx="36674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6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particular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5166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93654" y="1336737"/>
            <a:ext cx="4617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222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04762"/>
              </p:ext>
            </p:extLst>
          </p:nvPr>
        </p:nvGraphicFramePr>
        <p:xfrm>
          <a:off x="373605" y="378424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2199"/>
              </p:ext>
            </p:extLst>
          </p:nvPr>
        </p:nvGraphicFramePr>
        <p:xfrm>
          <a:off x="1383634" y="355844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60960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155" y="1364762"/>
            <a:ext cx="4023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11530"/>
              </p:ext>
            </p:extLst>
          </p:nvPr>
        </p:nvGraphicFramePr>
        <p:xfrm>
          <a:off x="7060155" y="9767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59648"/>
              </p:ext>
            </p:extLst>
          </p:nvPr>
        </p:nvGraphicFramePr>
        <p:xfrm>
          <a:off x="7052332" y="1866755"/>
          <a:ext cx="5013644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769139"/>
              </p:ext>
            </p:extLst>
          </p:nvPr>
        </p:nvGraphicFramePr>
        <p:xfrm>
          <a:off x="7052332" y="1495522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8824234" y="1865853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54256"/>
              </p:ext>
            </p:extLst>
          </p:nvPr>
        </p:nvGraphicFramePr>
        <p:xfrm>
          <a:off x="8058303" y="902802"/>
          <a:ext cx="30943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9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1328674" y="1865852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628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60008"/>
              </p:ext>
            </p:extLst>
          </p:nvPr>
        </p:nvGraphicFramePr>
        <p:xfrm>
          <a:off x="373605" y="378830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29928"/>
              </p:ext>
            </p:extLst>
          </p:nvPr>
        </p:nvGraphicFramePr>
        <p:xfrm>
          <a:off x="1383634" y="356250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041607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39984"/>
              </p:ext>
            </p:extLst>
          </p:nvPr>
        </p:nvGraphicFramePr>
        <p:xfrm>
          <a:off x="6241384" y="1359126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9991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141494" y="4711953"/>
            <a:ext cx="732147" cy="1645920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007102"/>
              </p:ext>
            </p:extLst>
          </p:nvPr>
        </p:nvGraphicFramePr>
        <p:xfrm>
          <a:off x="6241384" y="1376059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037570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378906" y="4305396"/>
            <a:ext cx="8321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0351"/>
              </p:ext>
            </p:extLst>
          </p:nvPr>
        </p:nvGraphicFramePr>
        <p:xfrm>
          <a:off x="378906" y="391741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066145"/>
              </p:ext>
            </p:extLst>
          </p:nvPr>
        </p:nvGraphicFramePr>
        <p:xfrm>
          <a:off x="1388935" y="3691611"/>
          <a:ext cx="748855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8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∏</a:t>
                      </a:r>
                      <a:r>
                        <a:rPr lang="en-US" sz="4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CPI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r>
                        <a:rPr lang="en-US" sz="3200" b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− 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57887"/>
              </p:ext>
            </p:extLst>
          </p:nvPr>
        </p:nvGraphicFramePr>
        <p:xfrm>
          <a:off x="1469633" y="447144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71131"/>
              </p:ext>
            </p:extLst>
          </p:nvPr>
        </p:nvGraphicFramePr>
        <p:xfrm>
          <a:off x="1477456" y="4834338"/>
          <a:ext cx="109728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72846"/>
              </p:ext>
            </p:extLst>
          </p:nvPr>
        </p:nvGraphicFramePr>
        <p:xfrm>
          <a:off x="3528082" y="44757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0533"/>
              </p:ext>
            </p:extLst>
          </p:nvPr>
        </p:nvGraphicFramePr>
        <p:xfrm>
          <a:off x="3535905" y="48386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120" y="518284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−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9247" y="520033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aphicFrame>
        <p:nvGraphicFramePr>
          <p:cNvPr id="5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72073"/>
              </p:ext>
            </p:extLst>
          </p:nvPr>
        </p:nvGraphicFramePr>
        <p:xfrm>
          <a:off x="5569241" y="448055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683057"/>
              </p:ext>
            </p:extLst>
          </p:nvPr>
        </p:nvGraphicFramePr>
        <p:xfrm>
          <a:off x="5577064" y="4843443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</a:rPr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</a:t>
            </a:r>
            <a:r>
              <a:rPr lang="en-US" b="1" dirty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dirty="0"/>
              <a:t>to identify tuples uniquely 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altLang="en-US" sz="3200" i="1" dirty="0">
                <a:latin typeface="+mj-lt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+mj-lt"/>
              </a:rPr>
              <a:t> or G </a:t>
            </a:r>
          </a:p>
          <a:p>
            <a:r>
              <a:rPr lang="en-US" dirty="0"/>
              <a:t>Notation: </a:t>
            </a:r>
            <a:r>
              <a:rPr lang="en-US" altLang="en-US" sz="2800" i="1" dirty="0">
                <a:sym typeface="Symbol" panose="05050102010706020507" pitchFamily="18" charset="2"/>
              </a:rPr>
              <a:t>g </a:t>
            </a:r>
            <a:r>
              <a:rPr lang="en-US" i="1" baseline="-25000" dirty="0">
                <a:sym typeface="Symbol" pitchFamily="18" charset="2"/>
              </a:rPr>
              <a:t>function-name(column), function-name(column), …, function-name(column) </a:t>
            </a:r>
            <a:r>
              <a:rPr lang="en-US" dirty="0">
                <a:sym typeface="Symbol" pitchFamily="18" charset="2"/>
              </a:rPr>
              <a:t>(Relation)</a:t>
            </a:r>
            <a:endParaRPr lang="en-US" dirty="0"/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takes a more than one value </a:t>
            </a:r>
            <a:r>
              <a:rPr lang="en-US" dirty="0"/>
              <a:t>as input and </a:t>
            </a:r>
            <a:r>
              <a:rPr lang="en-US" b="1" dirty="0">
                <a:solidFill>
                  <a:schemeClr val="accent6"/>
                </a:solidFill>
              </a:rPr>
              <a:t>returns a single value </a:t>
            </a:r>
            <a:r>
              <a:rPr lang="en-US" dirty="0"/>
              <a:t>as output (result).</a:t>
            </a:r>
          </a:p>
          <a:p>
            <a:r>
              <a:rPr lang="en-US" dirty="0"/>
              <a:t>Aggregate functions are: </a:t>
            </a:r>
          </a:p>
          <a:p>
            <a:pPr lvl="1"/>
            <a:r>
              <a:rPr lang="en-US" dirty="0"/>
              <a:t>Sum (It </a:t>
            </a:r>
            <a:r>
              <a:rPr lang="en-US" b="1" dirty="0">
                <a:solidFill>
                  <a:schemeClr val="accent6"/>
                </a:solidFill>
              </a:rPr>
              <a:t>returns the sum (addition) </a:t>
            </a:r>
            <a:r>
              <a:rPr lang="en-US" dirty="0"/>
              <a:t>of the values of a column.)</a:t>
            </a:r>
          </a:p>
          <a:p>
            <a:pPr lvl="1"/>
            <a:r>
              <a:rPr lang="en-US" dirty="0"/>
              <a:t>Max (It </a:t>
            </a:r>
            <a:r>
              <a:rPr lang="en-US" b="1" dirty="0">
                <a:solidFill>
                  <a:schemeClr val="accent6"/>
                </a:solidFill>
              </a:rPr>
              <a:t>returns the maximum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/>
              <a:t>Min (It </a:t>
            </a:r>
            <a:r>
              <a:rPr lang="en-US" b="1" dirty="0">
                <a:solidFill>
                  <a:schemeClr val="accent6"/>
                </a:solidFill>
              </a:rPr>
              <a:t>returns the minimum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(It </a:t>
            </a:r>
            <a:r>
              <a:rPr lang="en-US" b="1" dirty="0">
                <a:solidFill>
                  <a:schemeClr val="accent6"/>
                </a:solidFill>
              </a:rPr>
              <a:t>returns the average </a:t>
            </a:r>
            <a:r>
              <a:rPr lang="en-US" dirty="0"/>
              <a:t>of the values for a column.) </a:t>
            </a:r>
          </a:p>
          <a:p>
            <a:pPr lvl="1"/>
            <a:r>
              <a:rPr lang="en-US" dirty="0"/>
              <a:t>Count (It </a:t>
            </a:r>
            <a:r>
              <a:rPr lang="en-US" b="1" dirty="0">
                <a:solidFill>
                  <a:schemeClr val="accent6"/>
                </a:solidFill>
              </a:rPr>
              <a:t>returns total number </a:t>
            </a:r>
            <a:r>
              <a:rPr lang="en-US" dirty="0"/>
              <a:t>of values in a given column.)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175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218493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Reeta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Rohit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Chetan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97650"/>
              </p:ext>
            </p:extLst>
          </p:nvPr>
        </p:nvGraphicFramePr>
        <p:xfrm>
          <a:off x="317151" y="9106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781437" y="144551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82488"/>
              </p:ext>
            </p:extLst>
          </p:nvPr>
        </p:nvGraphicFramePr>
        <p:xfrm>
          <a:off x="4781437" y="10575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27415"/>
              </p:ext>
            </p:extLst>
          </p:nvPr>
        </p:nvGraphicFramePr>
        <p:xfrm>
          <a:off x="5880366" y="104863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sum of CPI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81437" y="207282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76401"/>
              </p:ext>
            </p:extLst>
          </p:nvPr>
        </p:nvGraphicFramePr>
        <p:xfrm>
          <a:off x="4781437" y="16848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8834"/>
              </p:ext>
            </p:extLst>
          </p:nvPr>
        </p:nvGraphicFramePr>
        <p:xfrm>
          <a:off x="5791466" y="1555845"/>
          <a:ext cx="211328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sum(CPI)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8019"/>
              </p:ext>
            </p:extLst>
          </p:nvPr>
        </p:nvGraphicFramePr>
        <p:xfrm>
          <a:off x="10407941" y="10826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195857"/>
              </p:ext>
            </p:extLst>
          </p:nvPr>
        </p:nvGraphicFramePr>
        <p:xfrm>
          <a:off x="10415764" y="14455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81437" y="283616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65125"/>
              </p:ext>
            </p:extLst>
          </p:nvPr>
        </p:nvGraphicFramePr>
        <p:xfrm>
          <a:off x="4781437" y="244817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936542"/>
              </p:ext>
            </p:extLst>
          </p:nvPr>
        </p:nvGraphicFramePr>
        <p:xfrm>
          <a:off x="5880366" y="243928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maximum &amp; minimum CPI.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4781437" y="3463470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13558"/>
              </p:ext>
            </p:extLst>
          </p:nvPr>
        </p:nvGraphicFramePr>
        <p:xfrm>
          <a:off x="4781437" y="30754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2247"/>
              </p:ext>
            </p:extLst>
          </p:nvPr>
        </p:nvGraphicFramePr>
        <p:xfrm>
          <a:off x="5791466" y="2946495"/>
          <a:ext cx="27546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max(CPI), min(CPI)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095779"/>
              </p:ext>
            </p:extLst>
          </p:nvPr>
        </p:nvGraphicFramePr>
        <p:xfrm>
          <a:off x="10407941" y="247326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144173"/>
              </p:ext>
            </p:extLst>
          </p:nvPr>
        </p:nvGraphicFramePr>
        <p:xfrm>
          <a:off x="10415764" y="2836161"/>
          <a:ext cx="119126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773817" y="4188711"/>
            <a:ext cx="4206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9442"/>
              </p:ext>
            </p:extLst>
          </p:nvPr>
        </p:nvGraphicFramePr>
        <p:xfrm>
          <a:off x="4773817" y="38007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56103"/>
              </p:ext>
            </p:extLst>
          </p:nvPr>
        </p:nvGraphicFramePr>
        <p:xfrm>
          <a:off x="5872746" y="3791838"/>
          <a:ext cx="32848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the number of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773817" y="4816020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2771"/>
              </p:ext>
            </p:extLst>
          </p:nvPr>
        </p:nvGraphicFramePr>
        <p:xfrm>
          <a:off x="4773817" y="44280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28125"/>
              </p:ext>
            </p:extLst>
          </p:nvPr>
        </p:nvGraphicFramePr>
        <p:xfrm>
          <a:off x="5783846" y="4299045"/>
          <a:ext cx="22259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24043"/>
              </p:ext>
            </p:extLst>
          </p:nvPr>
        </p:nvGraphicFramePr>
        <p:xfrm>
          <a:off x="10400321" y="38258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93192"/>
              </p:ext>
            </p:extLst>
          </p:nvPr>
        </p:nvGraphicFramePr>
        <p:xfrm>
          <a:off x="10408144" y="41887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4773817" y="5526021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469601"/>
              </p:ext>
            </p:extLst>
          </p:nvPr>
        </p:nvGraphicFramePr>
        <p:xfrm>
          <a:off x="4773817" y="513803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063179"/>
              </p:ext>
            </p:extLst>
          </p:nvPr>
        </p:nvGraphicFramePr>
        <p:xfrm>
          <a:off x="5872746" y="5129148"/>
          <a:ext cx="41405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4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average of CPI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773817" y="615333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40395"/>
              </p:ext>
            </p:extLst>
          </p:nvPr>
        </p:nvGraphicFramePr>
        <p:xfrm>
          <a:off x="4773817" y="57653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152880"/>
              </p:ext>
            </p:extLst>
          </p:nvPr>
        </p:nvGraphicFramePr>
        <p:xfrm>
          <a:off x="5783846" y="5636355"/>
          <a:ext cx="20656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05405"/>
              </p:ext>
            </p:extLst>
          </p:nvPr>
        </p:nvGraphicFramePr>
        <p:xfrm>
          <a:off x="10400321" y="516312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28746"/>
              </p:ext>
            </p:extLst>
          </p:nvPr>
        </p:nvGraphicFramePr>
        <p:xfrm>
          <a:off x="10408144" y="552602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8.11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2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relational algebras for the following  table: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Managers (person-name, manager-name)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who </a:t>
            </a:r>
            <a:r>
              <a:rPr lang="en-US" dirty="0">
                <a:solidFill>
                  <a:schemeClr val="tx2"/>
                </a:solidFill>
              </a:rPr>
              <a:t>work for “TCS”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cities</a:t>
            </a:r>
            <a:r>
              <a:rPr lang="en-US" dirty="0"/>
              <a:t> of residence of all employees who </a:t>
            </a:r>
            <a:r>
              <a:rPr lang="en-US" dirty="0">
                <a:solidFill>
                  <a:schemeClr val="tx2"/>
                </a:solidFill>
              </a:rPr>
              <a:t>work for “Infosys”.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 of residence of all employees </a:t>
            </a:r>
            <a:r>
              <a:rPr lang="en-US" dirty="0">
                <a:solidFill>
                  <a:schemeClr val="tx2"/>
                </a:solidFill>
              </a:rPr>
              <a:t>who work for “ITC”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earn more than $10,000 </a:t>
            </a:r>
            <a:r>
              <a:rPr lang="en-US" dirty="0"/>
              <a:t>per annum.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in this database who </a:t>
            </a:r>
            <a:r>
              <a:rPr lang="en-US" dirty="0">
                <a:solidFill>
                  <a:schemeClr val="tx2"/>
                </a:solidFill>
              </a:rPr>
              <a:t>live in the same city as the company </a:t>
            </a:r>
            <a:r>
              <a:rPr lang="en-US" dirty="0"/>
              <a:t>for which they work.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</a:t>
            </a:r>
            <a:r>
              <a:rPr lang="en-US" dirty="0">
                <a:solidFill>
                  <a:schemeClr val="tx2"/>
                </a:solidFill>
              </a:rPr>
              <a:t>working in “TCS” </a:t>
            </a:r>
            <a:r>
              <a:rPr lang="en-US" dirty="0"/>
              <a:t>who </a:t>
            </a:r>
            <a:r>
              <a:rPr lang="en-US" dirty="0">
                <a:solidFill>
                  <a:schemeClr val="tx2"/>
                </a:solidFill>
              </a:rPr>
              <a:t>earn more than 25000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less than 40000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</a:t>
            </a:r>
            <a:r>
              <a:rPr lang="en-US" dirty="0">
                <a:solidFill>
                  <a:schemeClr val="tx2"/>
                </a:solidFill>
              </a:rPr>
              <a:t>whose manager is “Ajay Patel”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salary is more than 50000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with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company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manager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staying in “Rajkot” and working in “Ahmedabad”.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tx2"/>
                </a:solidFill>
              </a:rPr>
              <a:t>maximum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minimum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of all employee.</a:t>
            </a:r>
          </a:p>
          <a:p>
            <a:pPr lvl="1"/>
            <a:r>
              <a:rPr lang="en-US" dirty="0"/>
              <a:t>Find out the </a:t>
            </a:r>
            <a:r>
              <a:rPr lang="en-US" dirty="0">
                <a:solidFill>
                  <a:schemeClr val="tx2"/>
                </a:solidFill>
              </a:rPr>
              <a:t>total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1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Super key, Primary key, Candidate key and Alternate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following Relational Algebra Operation with example.</a:t>
            </a:r>
          </a:p>
          <a:p>
            <a:pPr marL="973138" lvl="1" indent="-430213">
              <a:buFont typeface="+mj-lt"/>
              <a:buAutoNum type="romanUcPeriod"/>
            </a:pPr>
            <a:r>
              <a:rPr lang="en-US" dirty="0"/>
              <a:t>Selection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Projection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Cross Product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Joins (Inner Join, Outer Joins)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Rename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Division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Set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different aggregate functions with example.</a:t>
            </a:r>
          </a:p>
        </p:txBody>
      </p:sp>
    </p:spTree>
    <p:extLst>
      <p:ext uri="{BB962C8B-B14F-4D97-AF65-F5344CB8AC3E}">
        <p14:creationId xmlns:p14="http://schemas.microsoft.com/office/powerpoint/2010/main" val="430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employee (</a:t>
            </a:r>
            <a:r>
              <a:rPr lang="en-US" u="sng" dirty="0" err="1"/>
              <a:t>ssn</a:t>
            </a:r>
            <a:r>
              <a:rPr lang="en-US" dirty="0"/>
              <a:t>, name, </a:t>
            </a:r>
            <a:r>
              <a:rPr lang="en-US" dirty="0" err="1"/>
              <a:t>dno</a:t>
            </a:r>
            <a:r>
              <a:rPr lang="en-US" dirty="0"/>
              <a:t>, salary, hobby, gender)</a:t>
            </a:r>
          </a:p>
          <a:p>
            <a:pPr lvl="2"/>
            <a:r>
              <a:rPr lang="en-US" dirty="0"/>
              <a:t>department (</a:t>
            </a:r>
            <a:r>
              <a:rPr lang="en-US" u="sng" dirty="0" err="1"/>
              <a:t>dno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budget, location, </a:t>
            </a:r>
            <a:r>
              <a:rPr lang="en-US" dirty="0" err="1"/>
              <a:t>mgrssn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works_on</a:t>
            </a:r>
            <a:r>
              <a:rPr lang="en-US" dirty="0"/>
              <a:t> (</a:t>
            </a:r>
            <a:r>
              <a:rPr lang="en-US" u="sng" dirty="0" err="1"/>
              <a:t>ssn</a:t>
            </a:r>
            <a:r>
              <a:rPr lang="en-US" dirty="0"/>
              <a:t>, </a:t>
            </a:r>
            <a:r>
              <a:rPr lang="en-US" u="sng" dirty="0" err="1"/>
              <a:t>pno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project (</a:t>
            </a:r>
            <a:r>
              <a:rPr lang="en-US" u="sng" dirty="0" err="1"/>
              <a:t>pno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budget, location, goal)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pairs of employee names and the project numbers they work 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out department number, department name and department budget.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projects that Raj Yadav works on by project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the names of employees who supervise themselves.</a:t>
            </a:r>
          </a:p>
        </p:txBody>
      </p:sp>
    </p:spTree>
    <p:extLst>
      <p:ext uri="{BB962C8B-B14F-4D97-AF65-F5344CB8AC3E}">
        <p14:creationId xmlns:p14="http://schemas.microsoft.com/office/powerpoint/2010/main" val="32636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course (</a:t>
            </a:r>
            <a:r>
              <a:rPr lang="en-US" u="sng" dirty="0"/>
              <a:t>course-id</a:t>
            </a:r>
            <a:r>
              <a:rPr lang="en-US" dirty="0"/>
              <a:t>, title, </a:t>
            </a:r>
            <a:r>
              <a:rPr lang="en-US" dirty="0" err="1"/>
              <a:t>dept_name</a:t>
            </a:r>
            <a:r>
              <a:rPr lang="en-US" dirty="0"/>
              <a:t>, credits)</a:t>
            </a:r>
          </a:p>
          <a:p>
            <a:pPr lvl="2"/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lvl="2"/>
            <a:r>
              <a:rPr lang="en-US" dirty="0"/>
              <a:t>section (</a:t>
            </a:r>
            <a:r>
              <a:rPr lang="en-US" u="sng" dirty="0"/>
              <a:t>course-id</a:t>
            </a:r>
            <a:r>
              <a:rPr lang="en-US" dirty="0"/>
              <a:t>, </a:t>
            </a:r>
            <a:r>
              <a:rPr lang="en-US" u="sng" dirty="0"/>
              <a:t>sec-id</a:t>
            </a:r>
            <a:r>
              <a:rPr lang="en-US" dirty="0"/>
              <a:t>, semester, year, building, </a:t>
            </a:r>
            <a:r>
              <a:rPr lang="en-US" dirty="0" err="1"/>
              <a:t>room_no</a:t>
            </a:r>
            <a:r>
              <a:rPr lang="en-US" dirty="0"/>
              <a:t>, </a:t>
            </a:r>
            <a:r>
              <a:rPr lang="en-US" dirty="0" err="1"/>
              <a:t>time_slot_id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teaches (</a:t>
            </a:r>
            <a:r>
              <a:rPr lang="en-US" u="sng" dirty="0"/>
              <a:t>id</a:t>
            </a:r>
            <a:r>
              <a:rPr lang="en-US" dirty="0"/>
              <a:t>, course-id, sec-id, semester, year)</a:t>
            </a:r>
          </a:p>
          <a:p>
            <a:pPr marL="858838" lvl="1" indent="-458788">
              <a:buFont typeface="+mj-lt"/>
              <a:buAutoNum type="romanUcPeriod"/>
            </a:pPr>
            <a:r>
              <a:rPr lang="en-US" dirty="0"/>
              <a:t>Find the name of all instructors in the physics department.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all the courses taught in the fall 2009 semester but not in Spring semester.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names of all instructors in the Comp. Sci. department together with the course titles of all the courses that the instructors teach.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average salary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42871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Consider the following relations and write an relational algebra:</a:t>
            </a:r>
          </a:p>
          <a:p>
            <a:pPr lvl="2"/>
            <a:r>
              <a:rPr lang="en-US" dirty="0"/>
              <a:t>EMP (</a:t>
            </a:r>
            <a:r>
              <a:rPr lang="en-US" u="sng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jobtitle</a:t>
            </a:r>
            <a:r>
              <a:rPr lang="en-US" dirty="0"/>
              <a:t>, </a:t>
            </a:r>
            <a:r>
              <a:rPr lang="en-US" dirty="0" err="1"/>
              <a:t>managerno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commission, </a:t>
            </a:r>
            <a:r>
              <a:rPr lang="en-US" dirty="0" err="1"/>
              <a:t>deptno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DEPT (</a:t>
            </a:r>
            <a:r>
              <a:rPr lang="en-US" u="sng" dirty="0" err="1"/>
              <a:t>deptno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location)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working in the department number10, 20, 30 only.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Employees whose names start with letter A or letter a.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Employees along with their department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who are working in Smith's department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who get salary more than Allen’s salary.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Display employees who are getting maximum salary in each department.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list of employees whose hire date is on or before 1-April-18.</a:t>
            </a:r>
          </a:p>
          <a:p>
            <a:pPr marL="312738" indent="-457200">
              <a:buFont typeface="+mj-lt"/>
              <a:buAutoNum type="arabicPeriod" startAt="7"/>
            </a:pPr>
            <a:r>
              <a:rPr lang="en-US" dirty="0"/>
              <a:t>Consider the relational database given below and give an expression in the relational algebra:</a:t>
            </a:r>
          </a:p>
          <a:p>
            <a:pPr lvl="2"/>
            <a:r>
              <a:rPr lang="en-US" dirty="0"/>
              <a:t>Employee (person-name, street, city) , Works (person-name, company-name, salary)</a:t>
            </a:r>
          </a:p>
          <a:p>
            <a:pPr lvl="2"/>
            <a:r>
              <a:rPr lang="en-US" dirty="0"/>
              <a:t>Company (company-name, city) , 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in this database who live in the same city as the company for which they work.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names, street address, and cities of residence of all employees who work for HCL and earn more than $10,000 per annum.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dirty="0">
                <a:latin typeface="Trebuchet MS" panose="020B0603020202020204" pitchFamily="34" charset="0"/>
              </a:rPr>
              <a:t>The relational database schema is given below and write the relational algebra expressions for the given queries.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rebuchet MS" panose="020B0603020202020204" pitchFamily="34" charset="0"/>
              </a:rPr>
              <a:t>employee (person-name, street, city)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rebuchet MS" panose="020B0603020202020204" pitchFamily="34" charset="0"/>
              </a:rPr>
              <a:t>works (person-name, company-name, salary)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rebuchet MS" panose="020B0603020202020204" pitchFamily="34" charset="0"/>
              </a:rPr>
              <a:t>company (company-name, city)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rebuchet MS" panose="020B0603020202020204" pitchFamily="34" charset="0"/>
              </a:rPr>
              <a:t>manages (person-name, manager-name)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rebuchet MS" panose="020B0603020202020204" pitchFamily="34" charset="0"/>
              </a:rPr>
              <a:t>Find the names of all employees who work for First Bank Corporation.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rebuchet MS" panose="020B0603020202020204" pitchFamily="34" charset="0"/>
              </a:rPr>
              <a:t>Find the names and cities of residence of all employees who work for First Bank Corporation.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rebuchet MS" panose="020B0603020202020204" pitchFamily="34" charset="0"/>
              </a:rPr>
              <a:t>Find the names, street address, and cities of residence of all employees who work for First Bank Corporation and earn more than $10,000 per annum.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rebuchet MS" panose="020B0603020202020204" pitchFamily="34" charset="0"/>
              </a:rPr>
              <a:t>Find the names of all employees in this database who do not work for First Bank Corporation.</a:t>
            </a:r>
          </a:p>
        </p:txBody>
      </p:sp>
    </p:spTree>
    <p:extLst>
      <p:ext uri="{BB962C8B-B14F-4D97-AF65-F5344CB8AC3E}">
        <p14:creationId xmlns:p14="http://schemas.microsoft.com/office/powerpoint/2010/main" val="2120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bank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5B9B1E-6F9C-DD25-2FA3-7939451183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5345" y="2983190"/>
            <a:ext cx="989214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6600" b="1" dirty="0" smtClean="0">
                <a:latin typeface="Proxima Nova" panose="020B0604020202020204" charset="0"/>
              </a:rPr>
              <a:t>Thank</a:t>
            </a:r>
            <a:r>
              <a:rPr lang="en-IN" sz="6600" b="1" dirty="0">
                <a:latin typeface="Proxima Nova" panose="020B0604020202020204" charset="0"/>
              </a:rPr>
              <a:t> </a:t>
            </a:r>
            <a:r>
              <a:rPr lang="en-IN" sz="6600" b="1" dirty="0" smtClean="0">
                <a:latin typeface="Proxima Nova" panose="020B0604020202020204" charset="0"/>
              </a:rPr>
              <a:t>You!</a:t>
            </a:r>
            <a:endParaRPr lang="en-IN" sz="66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key is a </a:t>
            </a:r>
            <a:r>
              <a:rPr lang="en-US" b="1" dirty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dirty="0"/>
              <a:t>to identify tuples uniquely in a relation.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Alternate Key</a:t>
            </a:r>
          </a:p>
        </p:txBody>
      </p: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may have one or more attributes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6"/>
                </a:solidFill>
              </a:rPr>
              <a:t>only one primary key </a:t>
            </a:r>
            <a:r>
              <a:rPr lang="en-US" dirty="0"/>
              <a:t>in the relation (table).</a:t>
            </a:r>
          </a:p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attribute value cannot be NULL</a:t>
            </a:r>
            <a:r>
              <a:rPr lang="en-US" dirty="0"/>
              <a:t>.</a:t>
            </a:r>
          </a:p>
          <a:p>
            <a:r>
              <a:rPr lang="en-US" dirty="0"/>
              <a:t>Generally, the </a:t>
            </a:r>
            <a:r>
              <a:rPr lang="en-US" b="1" dirty="0">
                <a:solidFill>
                  <a:schemeClr val="accent6"/>
                </a:solidFill>
              </a:rPr>
              <a:t>value of a primary key attribute does not 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</a:t>
            </a:r>
            <a:r>
              <a:rPr lang="en-US" b="1" dirty="0">
                <a:solidFill>
                  <a:schemeClr val="accent6"/>
                </a:solidFill>
              </a:rPr>
              <a:t>used to link two relations </a:t>
            </a:r>
            <a:r>
              <a:rPr lang="en-US" dirty="0"/>
              <a:t>(tables).</a:t>
            </a:r>
          </a:p>
          <a:p>
            <a:r>
              <a:rPr lang="en-US" dirty="0"/>
              <a:t>A foreign key is an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or collection of attributes in one table that </a:t>
            </a:r>
            <a:r>
              <a:rPr lang="en-US" b="1" dirty="0">
                <a:solidFill>
                  <a:schemeClr val="accent6"/>
                </a:solidFill>
              </a:rPr>
              <a:t>refers to the primary key in another table</a:t>
            </a:r>
            <a:r>
              <a:rPr lang="en-US" dirty="0"/>
              <a:t>.</a:t>
            </a:r>
          </a:p>
          <a:p>
            <a:r>
              <a:rPr lang="en-US" dirty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00730"/>
              </p:ext>
            </p:extLst>
          </p:nvPr>
        </p:nvGraphicFramePr>
        <p:xfrm>
          <a:off x="807723" y="4396609"/>
          <a:ext cx="3955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11156"/>
              </p:ext>
            </p:extLst>
          </p:nvPr>
        </p:nvGraphicFramePr>
        <p:xfrm>
          <a:off x="5327404" y="4433537"/>
          <a:ext cx="409670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32264"/>
              </p:ext>
            </p:extLst>
          </p:nvPr>
        </p:nvGraphicFramePr>
        <p:xfrm>
          <a:off x="808803" y="40329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9466"/>
              </p:ext>
            </p:extLst>
          </p:nvPr>
        </p:nvGraphicFramePr>
        <p:xfrm>
          <a:off x="5326106" y="406928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2" name="Curved Down Arrow 11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7861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6306</TotalTime>
  <Words>6860</Words>
  <Application>Microsoft Office PowerPoint</Application>
  <PresentationFormat>Widescreen</PresentationFormat>
  <Paragraphs>2583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Trebuchet MS</vt:lpstr>
      <vt:lpstr>ＭＳ Ｐゴシック</vt:lpstr>
      <vt:lpstr>Segoe UI Black</vt:lpstr>
      <vt:lpstr>Roboto Condensed</vt:lpstr>
      <vt:lpstr>Wingdings</vt:lpstr>
      <vt:lpstr>Calibri</vt:lpstr>
      <vt:lpstr>Symbol</vt:lpstr>
      <vt:lpstr>Wingdings 3</vt:lpstr>
      <vt:lpstr>Roboto Condensed Light</vt:lpstr>
      <vt:lpstr>Arial</vt:lpstr>
      <vt:lpstr>CIDFont+F3</vt:lpstr>
      <vt:lpstr>Proxima Nova</vt:lpstr>
      <vt:lpstr>Helvetica</vt:lpstr>
      <vt:lpstr>Office Theme</vt:lpstr>
      <vt:lpstr>Simple Light</vt:lpstr>
      <vt:lpstr>PowerPoint Presentation</vt:lpstr>
      <vt:lpstr> Outline </vt:lpstr>
      <vt:lpstr>Structure of Relational Databases</vt:lpstr>
      <vt:lpstr>Super Key</vt:lpstr>
      <vt:lpstr>Candidate Key</vt:lpstr>
      <vt:lpstr>Primary Key</vt:lpstr>
      <vt:lpstr>Alternate Key</vt:lpstr>
      <vt:lpstr>Primary Key rules</vt:lpstr>
      <vt:lpstr>Foreign Key</vt:lpstr>
      <vt:lpstr>Relational Algebra Operations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Cartesian Product / Cross Product</vt:lpstr>
      <vt:lpstr>Cartesian Product / Cross Product Example</vt:lpstr>
      <vt:lpstr>Cartesian Product / Cross Product Example</vt:lpstr>
      <vt:lpstr>Natural Join / Inner Join</vt:lpstr>
      <vt:lpstr>Natural Join / Inner Join Example</vt:lpstr>
      <vt:lpstr>Natural Join / Inner Join Example</vt:lpstr>
      <vt:lpstr>Write down relational algebra for the following relations</vt:lpstr>
      <vt:lpstr>Exercise: Write down relational algebra for the following relations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Division Operator</vt:lpstr>
      <vt:lpstr>Division Operator Example</vt:lpstr>
      <vt:lpstr>Division Operator Example</vt:lpstr>
      <vt:lpstr>Division Operator Example</vt:lpstr>
      <vt:lpstr>Rename Operator</vt:lpstr>
      <vt:lpstr>Rename Operator Example</vt:lpstr>
      <vt:lpstr>Rename Operator Example</vt:lpstr>
      <vt:lpstr>Rename Operator Example</vt:lpstr>
      <vt:lpstr>Rename Operator Example</vt:lpstr>
      <vt:lpstr>Rename Operator Example</vt:lpstr>
      <vt:lpstr>Aggregate Functions</vt:lpstr>
      <vt:lpstr>Aggregate Functions Example</vt:lpstr>
      <vt:lpstr>Relational Algebra [Exercise] </vt:lpstr>
      <vt:lpstr>Question Bank</vt:lpstr>
      <vt:lpstr>Question bank</vt:lpstr>
      <vt:lpstr>Question bank</vt:lpstr>
      <vt:lpstr>Question bank</vt:lpstr>
      <vt:lpstr>Question bank</vt:lpstr>
      <vt:lpstr>Question 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956</cp:revision>
  <dcterms:created xsi:type="dcterms:W3CDTF">2020-05-01T05:09:15Z</dcterms:created>
  <dcterms:modified xsi:type="dcterms:W3CDTF">2024-09-02T06:02:09Z</dcterms:modified>
</cp:coreProperties>
</file>