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 id="2147483703" r:id="rId3"/>
  </p:sldMasterIdLst>
  <p:notesMasterIdLst>
    <p:notesMasterId r:id="rId61"/>
  </p:notesMasterIdLst>
  <p:sldIdLst>
    <p:sldId id="429" r:id="rId4"/>
    <p:sldId id="430" r:id="rId5"/>
    <p:sldId id="428" r:id="rId6"/>
    <p:sldId id="312" r:id="rId7"/>
    <p:sldId id="346" r:id="rId8"/>
    <p:sldId id="347" r:id="rId9"/>
    <p:sldId id="348" r:id="rId10"/>
    <p:sldId id="349" r:id="rId11"/>
    <p:sldId id="420" r:id="rId12"/>
    <p:sldId id="351" r:id="rId13"/>
    <p:sldId id="352" r:id="rId14"/>
    <p:sldId id="353" r:id="rId15"/>
    <p:sldId id="354" r:id="rId16"/>
    <p:sldId id="421" r:id="rId17"/>
    <p:sldId id="355" r:id="rId18"/>
    <p:sldId id="356" r:id="rId19"/>
    <p:sldId id="357" r:id="rId20"/>
    <p:sldId id="361" r:id="rId21"/>
    <p:sldId id="362" r:id="rId22"/>
    <p:sldId id="363" r:id="rId23"/>
    <p:sldId id="364" r:id="rId24"/>
    <p:sldId id="365" r:id="rId25"/>
    <p:sldId id="422" r:id="rId26"/>
    <p:sldId id="427" r:id="rId27"/>
    <p:sldId id="367" r:id="rId28"/>
    <p:sldId id="369" r:id="rId29"/>
    <p:sldId id="370" r:id="rId30"/>
    <p:sldId id="372" r:id="rId31"/>
    <p:sldId id="374" r:id="rId32"/>
    <p:sldId id="375" r:id="rId33"/>
    <p:sldId id="376" r:id="rId34"/>
    <p:sldId id="423" r:id="rId35"/>
    <p:sldId id="378" r:id="rId36"/>
    <p:sldId id="379" r:id="rId37"/>
    <p:sldId id="380" r:id="rId38"/>
    <p:sldId id="391" r:id="rId39"/>
    <p:sldId id="384" r:id="rId40"/>
    <p:sldId id="385" r:id="rId41"/>
    <p:sldId id="392" r:id="rId42"/>
    <p:sldId id="393" r:id="rId43"/>
    <p:sldId id="395" r:id="rId44"/>
    <p:sldId id="396" r:id="rId45"/>
    <p:sldId id="398" r:id="rId46"/>
    <p:sldId id="400" r:id="rId47"/>
    <p:sldId id="401" r:id="rId48"/>
    <p:sldId id="402" r:id="rId49"/>
    <p:sldId id="403" r:id="rId50"/>
    <p:sldId id="404" r:id="rId51"/>
    <p:sldId id="405" r:id="rId52"/>
    <p:sldId id="407" r:id="rId53"/>
    <p:sldId id="417" r:id="rId54"/>
    <p:sldId id="418" r:id="rId55"/>
    <p:sldId id="419" r:id="rId56"/>
    <p:sldId id="424" r:id="rId57"/>
    <p:sldId id="425" r:id="rId58"/>
    <p:sldId id="426" r:id="rId59"/>
    <p:sldId id="387" r:id="rId60"/>
  </p:sldIdLst>
  <p:sldSz cx="12192000" cy="6858000"/>
  <p:notesSz cx="6858000" cy="9144000"/>
  <p:embeddedFontLst>
    <p:embeddedFont>
      <p:font typeface="Trebuchet MS" panose="020B0603020202020204" pitchFamily="34" charset="0"/>
      <p:regular r:id="rId62"/>
      <p:bold r:id="rId63"/>
      <p:italic r:id="rId64"/>
      <p:boldItalic r:id="rId65"/>
    </p:embeddedFont>
    <p:embeddedFont>
      <p:font typeface="Roboto Condensed" panose="020B0604020202020204"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Roboto Condensed Light" panose="020B0604020202020204" charset="0"/>
      <p:regular r:id="rId74"/>
      <p:italic r:id="rId75"/>
    </p:embeddedFont>
    <p:embeddedFont>
      <p:font typeface="Wingdings 3" panose="05040102010807070707" pitchFamily="18" charset="2"/>
      <p:regular r:id="rId76"/>
    </p:embeddedFont>
    <p:embeddedFont>
      <p:font typeface="Segoe UI Black" panose="020B0A02040204020203" pitchFamily="34" charset="0"/>
      <p:bold r:id="rId77"/>
      <p:boldItalic r:id="rId78"/>
    </p:embeddedFont>
    <p:embeddedFont>
      <p:font typeface="Proxima Nova" panose="020B0604020202020204" charset="0"/>
      <p:regular r:id="rId79"/>
      <p:bold r:id="rId80"/>
      <p:italic r:id="rId81"/>
      <p:boldItalic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8" autoAdjust="0"/>
    <p:restoredTop sz="94660"/>
  </p:normalViewPr>
  <p:slideViewPr>
    <p:cSldViewPr snapToGrid="0">
      <p:cViewPr varScale="1">
        <p:scale>
          <a:sx n="69" d="100"/>
          <a:sy n="69" d="100"/>
        </p:scale>
        <p:origin x="492" y="78"/>
      </p:cViewPr>
      <p:guideLst/>
    </p:cSldViewPr>
  </p:slideViewPr>
  <p:notesTextViewPr>
    <p:cViewPr>
      <p:scale>
        <a:sx n="3" d="2"/>
        <a:sy n="3" d="2"/>
      </p:scale>
      <p:origin x="0" y="0"/>
    </p:cViewPr>
  </p:notesTextViewPr>
  <p:notesViewPr>
    <p:cSldViewPr snapToGrid="0">
      <p:cViewPr varScale="1">
        <p:scale>
          <a:sx n="52" d="100"/>
          <a:sy n="52" d="100"/>
        </p:scale>
        <p:origin x="286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2.fntdata"/><Relationship Id="rId68" Type="http://schemas.openxmlformats.org/officeDocument/2006/relationships/font" Target="fonts/font7.fntdata"/><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11.fntdata"/><Relationship Id="rId80" Type="http://schemas.openxmlformats.org/officeDocument/2006/relationships/font" Target="fonts/font19.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6.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font" Target="fonts/font20.fntdata"/><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5.fntdata"/><Relationship Id="rId7" Type="http://schemas.openxmlformats.org/officeDocument/2006/relationships/slide" Target="slides/slide4.xml"/><Relationship Id="rId71" Type="http://schemas.openxmlformats.org/officeDocument/2006/relationships/font" Target="fonts/font10.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5.fntdata"/><Relationship Id="rId61" Type="http://schemas.openxmlformats.org/officeDocument/2006/relationships/notesMaster" Target="notesMasters/notesMaster1.xml"/><Relationship Id="rId8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460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image" Target="../media/image7.png"/><Relationship Id="rId9" Type="http://schemas.microsoft.com/office/2007/relationships/hdphoto" Target="../media/hdphoto1.wdp"/></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image" Target="../media/image8.png"/><Relationship Id="rId10" Type="http://schemas.openxmlformats.org/officeDocument/2006/relationships/image" Target="../media/image20.jpeg"/><Relationship Id="rId4" Type="http://schemas.openxmlformats.org/officeDocument/2006/relationships/image" Target="../media/image7.png"/><Relationship Id="rId9" Type="http://schemas.microsoft.com/office/2007/relationships/hdphoto" Target="../media/hdphoto1.wdp"/></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8800"/>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55;p13">
            <a:extLst>
              <a:ext uri="{FF2B5EF4-FFF2-40B4-BE49-F238E27FC236}">
                <a16:creationId xmlns:a16="http://schemas.microsoft.com/office/drawing/2014/main" id="{90B919B3-22F2-A375-0EDE-C4981AAE43A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pic>
        <p:nvPicPr>
          <p:cNvPr id="13" name="Google Shape;66;p15">
            <a:extLst>
              <a:ext uri="{FF2B5EF4-FFF2-40B4-BE49-F238E27FC236}">
                <a16:creationId xmlns:a16="http://schemas.microsoft.com/office/drawing/2014/main" id="{5BE542AE-0CFA-9AA0-7022-1124A1353828}"/>
              </a:ext>
            </a:extLst>
          </p:cNvPr>
          <p:cNvPicPr preferRelativeResize="0"/>
          <p:nvPr userDrawn="1"/>
        </p:nvPicPr>
        <p:blipFill>
          <a:blip r:embed="rId3">
            <a:alphaModFix/>
          </a:blip>
          <a:stretch>
            <a:fillRect/>
          </a:stretch>
        </p:blipFill>
        <p:spPr>
          <a:xfrm>
            <a:off x="1038" y="4749"/>
            <a:ext cx="12190960" cy="6598121"/>
          </a:xfrm>
          <a:prstGeom prst="rect">
            <a:avLst/>
          </a:prstGeom>
          <a:noFill/>
          <a:ln>
            <a:noFill/>
          </a:ln>
        </p:spPr>
      </p:pic>
      <p:pic>
        <p:nvPicPr>
          <p:cNvPr id="14" name="Google Shape;55;p13">
            <a:extLst>
              <a:ext uri="{FF2B5EF4-FFF2-40B4-BE49-F238E27FC236}">
                <a16:creationId xmlns:a16="http://schemas.microsoft.com/office/drawing/2014/main" id="{DE5A24BF-B1C5-1BC9-74A5-4483FC03AC2E}"/>
              </a:ext>
            </a:extLst>
          </p:cNvPr>
          <p:cNvPicPr preferRelativeResize="0"/>
          <p:nvPr userDrawn="1"/>
        </p:nvPicPr>
        <p:blipFill>
          <a:blip r:embed="rId4" cstate="hqprint">
            <a:extLst>
              <a:ext uri="{28A0092B-C50C-407E-A947-70E740481C1C}">
                <a14:useLocalDpi xmlns:a14="http://schemas.microsoft.com/office/drawing/2010/main" val="0"/>
              </a:ext>
            </a:extLst>
          </a:blip>
          <a:stretch>
            <a:fillRect/>
          </a:stretch>
        </p:blipFill>
        <p:spPr>
          <a:xfrm>
            <a:off x="9335000" y="40500"/>
            <a:ext cx="2565847" cy="821813"/>
          </a:xfrm>
          <a:prstGeom prst="rect">
            <a:avLst/>
          </a:prstGeom>
          <a:noFill/>
          <a:ln>
            <a:noFill/>
          </a:ln>
        </p:spPr>
      </p:pic>
    </p:spTree>
    <p:extLst>
      <p:ext uri="{BB962C8B-B14F-4D97-AF65-F5344CB8AC3E}">
        <p14:creationId xmlns:p14="http://schemas.microsoft.com/office/powerpoint/2010/main" val="346663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6" name="Google Shape;165;p22">
            <a:extLst>
              <a:ext uri="{FF2B5EF4-FFF2-40B4-BE49-F238E27FC236}">
                <a16:creationId xmlns:a16="http://schemas.microsoft.com/office/drawing/2014/main" id="{DAFAAAA5-66B0-4292-9ED2-ABAF883185D9}"/>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37" name="Google Shape;166;p22">
            <a:extLst>
              <a:ext uri="{FF2B5EF4-FFF2-40B4-BE49-F238E27FC236}">
                <a16:creationId xmlns:a16="http://schemas.microsoft.com/office/drawing/2014/main" id="{1FA6C393-7A0B-5B84-04FD-6D6A2BC0FFC0}"/>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38" name="Google Shape;55;p13">
            <a:extLst>
              <a:ext uri="{FF2B5EF4-FFF2-40B4-BE49-F238E27FC236}">
                <a16:creationId xmlns:a16="http://schemas.microsoft.com/office/drawing/2014/main" id="{FD6345F3-FAC9-F59E-7497-D9E73223CBB7}"/>
              </a:ext>
            </a:extLst>
          </p:cNvPr>
          <p:cNvPicPr preferRelativeResize="0"/>
          <p:nvPr userDrawn="1"/>
        </p:nvPicPr>
        <p:blipFill>
          <a:blip r:embed="rId4" cstate="hqprint">
            <a:extLst>
              <a:ext uri="{28A0092B-C50C-407E-A947-70E740481C1C}">
                <a14:useLocalDpi xmlns:a14="http://schemas.microsoft.com/office/drawing/2010/main" val="0"/>
              </a:ext>
            </a:extLst>
          </a:blip>
          <a:stretch>
            <a:fillRect/>
          </a:stretch>
        </p:blipFill>
        <p:spPr>
          <a:xfrm>
            <a:off x="9284957" y="128402"/>
            <a:ext cx="2684130" cy="742950"/>
          </a:xfrm>
          <a:prstGeom prst="rect">
            <a:avLst/>
          </a:prstGeom>
          <a:noFill/>
          <a:ln>
            <a:noFill/>
          </a:ln>
        </p:spPr>
      </p:pic>
      <p:sp>
        <p:nvSpPr>
          <p:cNvPr id="39" name="Google Shape;71;p15">
            <a:extLst>
              <a:ext uri="{FF2B5EF4-FFF2-40B4-BE49-F238E27FC236}">
                <a16:creationId xmlns:a16="http://schemas.microsoft.com/office/drawing/2014/main" id="{A9A2E021-2F31-4B94-9F33-B464AC9FA50E}"/>
              </a:ext>
            </a:extLst>
          </p:cNvPr>
          <p:cNvSpPr txBox="1"/>
          <p:nvPr userDrawn="1"/>
        </p:nvSpPr>
        <p:spPr>
          <a:xfrm>
            <a:off x="388403" y="2297169"/>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- 2</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Data Models</a:t>
            </a:r>
          </a:p>
          <a:p>
            <a:pPr lvl="0"/>
            <a:r>
              <a:rPr lang="en-IN" sz="4000" b="1" dirty="0">
                <a:solidFill>
                  <a:srgbClr val="666666"/>
                </a:solidFill>
                <a:latin typeface="Proxima Nova"/>
                <a:sym typeface="Proxima Nova"/>
              </a:rPr>
              <a:t>	</a:t>
            </a:r>
            <a:r>
              <a:rPr lang="en-IN" sz="3400" b="1" dirty="0">
                <a:solidFill>
                  <a:srgbClr val="666666"/>
                </a:solidFill>
                <a:latin typeface="Proxima Nova"/>
                <a:sym typeface="Proxima Nova"/>
              </a:rPr>
              <a:t>E-R Diagram</a:t>
            </a:r>
            <a:endParaRPr sz="3400" b="1" dirty="0"/>
          </a:p>
        </p:txBody>
      </p:sp>
      <p:sp>
        <p:nvSpPr>
          <p:cNvPr id="41" name="Google Shape;73;p15">
            <a:extLst>
              <a:ext uri="{FF2B5EF4-FFF2-40B4-BE49-F238E27FC236}">
                <a16:creationId xmlns:a16="http://schemas.microsoft.com/office/drawing/2014/main" id="{224BBA57-0CD4-F747-B54C-5C9F7BE252BA}"/>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a:solidFill>
                  <a:srgbClr val="666666"/>
                </a:solidFill>
                <a:latin typeface="Proxima Nova"/>
              </a:rPr>
              <a:t>Prof. </a:t>
            </a:r>
            <a:r>
              <a:rPr lang="en-US" sz="2000" kern="1200" dirty="0" err="1">
                <a:solidFill>
                  <a:srgbClr val="666666"/>
                </a:solidFill>
                <a:latin typeface="Proxima Nova"/>
              </a:rPr>
              <a:t>Firoz</a:t>
            </a:r>
            <a:r>
              <a:rPr lang="en-US" sz="2000" kern="1200" dirty="0">
                <a:solidFill>
                  <a:srgbClr val="666666"/>
                </a:solidFill>
                <a:latin typeface="Proxima Nova"/>
              </a:rPr>
              <a:t> A </a:t>
            </a:r>
            <a:r>
              <a:rPr lang="en-US" sz="2000" kern="1200" dirty="0" err="1">
                <a:solidFill>
                  <a:srgbClr val="666666"/>
                </a:solidFill>
                <a:latin typeface="Proxima Nova"/>
              </a:rPr>
              <a:t>Sherasiya</a:t>
            </a:r>
            <a:endParaRPr lang="en-US" sz="2000" kern="1200" dirty="0">
              <a:solidFill>
                <a:srgbClr val="666666"/>
              </a:solidFill>
              <a:latin typeface="Proxima Nova"/>
            </a:endParaRP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42" name="Google Shape;71;p15">
            <a:extLst>
              <a:ext uri="{FF2B5EF4-FFF2-40B4-BE49-F238E27FC236}">
                <a16:creationId xmlns:a16="http://schemas.microsoft.com/office/drawing/2014/main" id="{EBE557E3-C704-9075-7362-83925B524CA4}"/>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4" name="Google Shape;232;p27">
            <a:extLst>
              <a:ext uri="{FF2B5EF4-FFF2-40B4-BE49-F238E27FC236}">
                <a16:creationId xmlns:a16="http://schemas.microsoft.com/office/drawing/2014/main" id="{42BC969B-2169-0B54-A809-F9456729EAAA}"/>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37" name="Google Shape;233;p27">
            <a:extLst>
              <a:ext uri="{FF2B5EF4-FFF2-40B4-BE49-F238E27FC236}">
                <a16:creationId xmlns:a16="http://schemas.microsoft.com/office/drawing/2014/main" id="{370902E1-2D20-40AD-071F-F45614085D21}"/>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43" name="Google Shape;55;p13">
            <a:extLst>
              <a:ext uri="{FF2B5EF4-FFF2-40B4-BE49-F238E27FC236}">
                <a16:creationId xmlns:a16="http://schemas.microsoft.com/office/drawing/2014/main" id="{ED53F518-5142-337A-1676-D6A33FE0DAE7}"/>
              </a:ext>
            </a:extLst>
          </p:cNvPr>
          <p:cNvPicPr preferRelativeResize="0"/>
          <p:nvPr userDrawn="1"/>
        </p:nvPicPr>
        <p:blipFill>
          <a:blip r:embed="rId4" cstate="hqprint">
            <a:extLst>
              <a:ext uri="{28A0092B-C50C-407E-A947-70E740481C1C}">
                <a14:useLocalDpi xmlns:a14="http://schemas.microsoft.com/office/drawing/2010/main" val="0"/>
              </a:ext>
            </a:extLst>
          </a:blip>
          <a:stretch>
            <a:fillRect/>
          </a:stretch>
        </p:blipFill>
        <p:spPr>
          <a:xfrm>
            <a:off x="9266664" y="125815"/>
            <a:ext cx="2647832" cy="742950"/>
          </a:xfrm>
          <a:prstGeom prst="rect">
            <a:avLst/>
          </a:prstGeom>
          <a:noFill/>
          <a:ln>
            <a:noFill/>
          </a:ln>
        </p:spPr>
      </p:pic>
    </p:spTree>
    <p:extLst>
      <p:ext uri="{BB962C8B-B14F-4D97-AF65-F5344CB8AC3E}">
        <p14:creationId xmlns:p14="http://schemas.microsoft.com/office/powerpoint/2010/main" val="2785861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284592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2758283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321245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4204800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1105198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223196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Premavathi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T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01AI0303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Database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Modelling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and Design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67;p15">
            <a:extLst>
              <a:ext uri="{FF2B5EF4-FFF2-40B4-BE49-F238E27FC236}">
                <a16:creationId xmlns:a16="http://schemas.microsoft.com/office/drawing/2014/main" id="{6CA6C5BF-7CCA-3DEC-66F2-9D7F27C98A1C}"/>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14" name="Google Shape;66;p15">
            <a:extLst>
              <a:ext uri="{FF2B5EF4-FFF2-40B4-BE49-F238E27FC236}">
                <a16:creationId xmlns:a16="http://schemas.microsoft.com/office/drawing/2014/main" id="{987B252E-5164-7D54-B6CE-7B7FAD7D3BA3}"/>
              </a:ext>
            </a:extLst>
          </p:cNvPr>
          <p:cNvPicPr preferRelativeResize="0"/>
          <p:nvPr userDrawn="1"/>
        </p:nvPicPr>
        <p:blipFill>
          <a:blip r:embed="rId3">
            <a:alphaModFix/>
          </a:blip>
          <a:stretch>
            <a:fillRect/>
          </a:stretch>
        </p:blipFill>
        <p:spPr>
          <a:xfrm>
            <a:off x="1040" y="-17212"/>
            <a:ext cx="12190960" cy="6598121"/>
          </a:xfrm>
          <a:prstGeom prst="rect">
            <a:avLst/>
          </a:prstGeom>
          <a:noFill/>
          <a:ln>
            <a:noFill/>
          </a:ln>
        </p:spPr>
      </p:pic>
      <p:pic>
        <p:nvPicPr>
          <p:cNvPr id="13" name="Google Shape;55;p13">
            <a:extLst>
              <a:ext uri="{FF2B5EF4-FFF2-40B4-BE49-F238E27FC236}">
                <a16:creationId xmlns:a16="http://schemas.microsoft.com/office/drawing/2014/main" id="{2C56F70F-C6DA-DE99-68B2-133D6B833CE3}"/>
              </a:ext>
            </a:extLst>
          </p:cNvPr>
          <p:cNvPicPr preferRelativeResize="0"/>
          <p:nvPr userDrawn="1"/>
        </p:nvPicPr>
        <p:blipFill>
          <a:blip r:embed="rId4">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4202761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3785297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130502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592203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30127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2" name="Google Shape;67;p15">
            <a:extLst>
              <a:ext uri="{FF2B5EF4-FFF2-40B4-BE49-F238E27FC236}">
                <a16:creationId xmlns:a16="http://schemas.microsoft.com/office/drawing/2014/main" id="{A96194BA-41B8-82C8-14FC-5FC7444480E0}"/>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Firoz</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A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Sherasiya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#01CE2302 (DBMS)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2" y="-8797"/>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3" name="Google Shape;66;p15">
            <a:extLst>
              <a:ext uri="{FF2B5EF4-FFF2-40B4-BE49-F238E27FC236}">
                <a16:creationId xmlns:a16="http://schemas.microsoft.com/office/drawing/2014/main" id="{D9EC0690-0377-6DBF-C8A2-6DCCEE054218}"/>
              </a:ext>
            </a:extLst>
          </p:cNvPr>
          <p:cNvPicPr preferRelativeResize="0"/>
          <p:nvPr userDrawn="1"/>
        </p:nvPicPr>
        <p:blipFill>
          <a:blip r:embed="rId3">
            <a:alphaModFix/>
          </a:blip>
          <a:stretch>
            <a:fillRect/>
          </a:stretch>
        </p:blipFill>
        <p:spPr>
          <a:xfrm>
            <a:off x="-1041" y="-17595"/>
            <a:ext cx="12190960" cy="6598121"/>
          </a:xfrm>
          <a:prstGeom prst="rect">
            <a:avLst/>
          </a:prstGeom>
          <a:noFill/>
          <a:ln>
            <a:noFill/>
          </a:ln>
        </p:spPr>
      </p:pic>
      <p:pic>
        <p:nvPicPr>
          <p:cNvPr id="14" name="Google Shape;55;p13">
            <a:extLst>
              <a:ext uri="{FF2B5EF4-FFF2-40B4-BE49-F238E27FC236}">
                <a16:creationId xmlns:a16="http://schemas.microsoft.com/office/drawing/2014/main" id="{77DD3801-D582-D80A-3505-6532D4FD27D3}"/>
              </a:ext>
            </a:extLst>
          </p:cNvPr>
          <p:cNvPicPr preferRelativeResize="0"/>
          <p:nvPr userDrawn="1"/>
        </p:nvPicPr>
        <p:blipFill>
          <a:blip r:embed="rId4">
            <a:alphaModFix/>
          </a:blip>
          <a:stretch>
            <a:fillRect/>
          </a:stretch>
        </p:blipFill>
        <p:spPr>
          <a:xfrm>
            <a:off x="9180821" y="0"/>
            <a:ext cx="2880000" cy="720000"/>
          </a:xfrm>
          <a:prstGeom prst="rect">
            <a:avLst/>
          </a:prstGeom>
          <a:noFill/>
          <a:ln>
            <a:noFill/>
          </a:ln>
        </p:spPr>
      </p:pic>
    </p:spTree>
    <p:extLst>
      <p:ext uri="{BB962C8B-B14F-4D97-AF65-F5344CB8AC3E}">
        <p14:creationId xmlns:p14="http://schemas.microsoft.com/office/powerpoint/2010/main" val="1618803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a:t>
            </a:r>
            <a:r>
              <a:rPr kumimoji="0" lang="en-US" sz="1200" b="0" i="0" u="none" strike="noStrike" kern="1200" cap="none" spc="0" normalizeH="0" baseline="0" noProof="0" dirty="0" err="1" smtClean="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Premavathi</a:t>
            </a:r>
            <a:r>
              <a:rPr kumimoji="0" lang="en-US" sz="1200" b="0" i="0" u="none" strike="noStrike" kern="1200" cap="none" spc="0" normalizeH="0" baseline="0" noProof="0" dirty="0" smtClean="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T </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srgbClr val="212121">
                    <a:tint val="75000"/>
                  </a:srgbClr>
                </a:solidFill>
                <a:effectLst/>
                <a:uLnTx/>
                <a:uFillTx/>
                <a:latin typeface="Roboto Condensed"/>
                <a:ea typeface="+mn-ea"/>
                <a:cs typeface="+mn-cs"/>
              </a:rPr>
              <a:t>01AI0303</a:t>
            </a:r>
            <a:r>
              <a:rPr kumimoji="0" lang="en-US" sz="1200" b="0" i="0" u="none" strike="noStrike" kern="1200" cap="none" spc="0" normalizeH="0" baseline="0" noProof="0" dirty="0" smtClean="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(DBMS</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2 – </a:t>
            </a:r>
            <a:r>
              <a:rPr kumimoji="0" lang="en-US" sz="1200" b="0" i="0" u="none" strike="noStrike" kern="1200" cap="none" spc="0" normalizeH="0" baseline="0" noProof="0" dirty="0" smtClean="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Relational Models </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126"/>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67;p15">
            <a:extLst>
              <a:ext uri="{FF2B5EF4-FFF2-40B4-BE49-F238E27FC236}">
                <a16:creationId xmlns:a16="http://schemas.microsoft.com/office/drawing/2014/main" id="{43F2B25C-5CED-7229-4E36-79CBC6C0F167}"/>
              </a:ext>
            </a:extLst>
          </p:cNvPr>
          <p:cNvPicPr preferRelativeResize="0"/>
          <p:nvPr userDrawn="1"/>
        </p:nvPicPr>
        <p:blipFill>
          <a:blip r:embed="rId2">
            <a:alphaModFix/>
          </a:blip>
          <a:stretch>
            <a:fillRect/>
          </a:stretch>
        </p:blipFill>
        <p:spPr>
          <a:xfrm>
            <a:off x="2" y="18069"/>
            <a:ext cx="12191998" cy="6597439"/>
          </a:xfrm>
          <a:prstGeom prst="rect">
            <a:avLst/>
          </a:prstGeom>
          <a:noFill/>
          <a:ln>
            <a:noFill/>
          </a:ln>
        </p:spPr>
      </p:pic>
      <p:pic>
        <p:nvPicPr>
          <p:cNvPr id="13" name="Google Shape;66;p15">
            <a:extLst>
              <a:ext uri="{FF2B5EF4-FFF2-40B4-BE49-F238E27FC236}">
                <a16:creationId xmlns:a16="http://schemas.microsoft.com/office/drawing/2014/main" id="{E0D7786A-46CB-9A6F-5545-A444D4D465B3}"/>
              </a:ext>
            </a:extLst>
          </p:cNvPr>
          <p:cNvPicPr preferRelativeResize="0"/>
          <p:nvPr userDrawn="1"/>
        </p:nvPicPr>
        <p:blipFill>
          <a:blip r:embed="rId3">
            <a:alphaModFix/>
          </a:blip>
          <a:stretch>
            <a:fillRect/>
          </a:stretch>
        </p:blipFill>
        <p:spPr>
          <a:xfrm>
            <a:off x="1040" y="-69117"/>
            <a:ext cx="12190960" cy="6663861"/>
          </a:xfrm>
          <a:prstGeom prst="rect">
            <a:avLst/>
          </a:prstGeom>
          <a:noFill/>
          <a:ln>
            <a:noFill/>
          </a:ln>
        </p:spPr>
      </p:pic>
      <p:pic>
        <p:nvPicPr>
          <p:cNvPr id="4" name="Picture 3"/>
          <p:cNvPicPr>
            <a:picLocks noChangeAspect="1"/>
          </p:cNvPicPr>
          <p:nvPr userDrawn="1"/>
        </p:nvPicPr>
        <p:blipFill>
          <a:blip r:embed="rId4"/>
          <a:stretch>
            <a:fillRect/>
          </a:stretch>
        </p:blipFill>
        <p:spPr>
          <a:xfrm>
            <a:off x="9558064" y="64405"/>
            <a:ext cx="2408129" cy="646232"/>
          </a:xfrm>
          <a:prstGeom prst="rect">
            <a:avLst/>
          </a:prstGeom>
        </p:spPr>
      </p:pic>
    </p:spTree>
    <p:extLst>
      <p:ext uri="{BB962C8B-B14F-4D97-AF65-F5344CB8AC3E}">
        <p14:creationId xmlns:p14="http://schemas.microsoft.com/office/powerpoint/2010/main" val="3122117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Firoz</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A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Sherasiya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#01CE2302 (DBMS)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3"/>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4" name="Google Shape;55;p13">
            <a:extLst>
              <a:ext uri="{FF2B5EF4-FFF2-40B4-BE49-F238E27FC236}">
                <a16:creationId xmlns:a16="http://schemas.microsoft.com/office/drawing/2014/main" id="{99A20967-F941-4973-477E-310DAEAC4DDD}"/>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spTree>
    <p:extLst>
      <p:ext uri="{BB962C8B-B14F-4D97-AF65-F5344CB8AC3E}">
        <p14:creationId xmlns:p14="http://schemas.microsoft.com/office/powerpoint/2010/main" val="3761924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oogle Shape;55;p13">
            <a:extLst>
              <a:ext uri="{FF2B5EF4-FFF2-40B4-BE49-F238E27FC236}">
                <a16:creationId xmlns:a16="http://schemas.microsoft.com/office/drawing/2014/main" id="{CCC2F83E-6CC8-4531-18D7-7D8C97CA173A}"/>
              </a:ext>
            </a:extLst>
          </p:cNvPr>
          <p:cNvPicPr preferRelativeResize="0"/>
          <p:nvPr userDrawn="1"/>
        </p:nvPicPr>
        <p:blipFill>
          <a:blip r:embed="rId2">
            <a:alphaModFix/>
          </a:blip>
          <a:stretch>
            <a:fillRect/>
          </a:stretch>
        </p:blipFill>
        <p:spPr>
          <a:xfrm>
            <a:off x="8946033" y="109182"/>
            <a:ext cx="3000375" cy="742950"/>
          </a:xfrm>
          <a:prstGeom prst="rect">
            <a:avLst/>
          </a:prstGeom>
          <a:noFill/>
          <a:ln>
            <a:noFill/>
          </a:ln>
        </p:spPr>
      </p:pic>
      <p:pic>
        <p:nvPicPr>
          <p:cNvPr id="13" name="Google Shape;66;p15">
            <a:extLst>
              <a:ext uri="{FF2B5EF4-FFF2-40B4-BE49-F238E27FC236}">
                <a16:creationId xmlns:a16="http://schemas.microsoft.com/office/drawing/2014/main" id="{69162F18-EE6C-BBCF-2EFD-47F0034608E1}"/>
              </a:ext>
            </a:extLst>
          </p:cNvPr>
          <p:cNvPicPr preferRelativeResize="0"/>
          <p:nvPr userDrawn="1"/>
        </p:nvPicPr>
        <p:blipFill>
          <a:blip r:embed="rId3">
            <a:alphaModFix/>
          </a:blip>
          <a:stretch>
            <a:fillRect/>
          </a:stretch>
        </p:blipFill>
        <p:spPr>
          <a:xfrm>
            <a:off x="0" y="0"/>
            <a:ext cx="12191999" cy="6857999"/>
          </a:xfrm>
          <a:prstGeom prst="rect">
            <a:avLst/>
          </a:prstGeom>
          <a:noFill/>
          <a:ln>
            <a:noFill/>
          </a:ln>
        </p:spPr>
      </p:pic>
      <p:pic>
        <p:nvPicPr>
          <p:cNvPr id="14" name="Google Shape;67;p15">
            <a:extLst>
              <a:ext uri="{FF2B5EF4-FFF2-40B4-BE49-F238E27FC236}">
                <a16:creationId xmlns:a16="http://schemas.microsoft.com/office/drawing/2014/main" id="{6C97AFAC-F86C-251C-7E97-36CAA8578CE3}"/>
              </a:ext>
            </a:extLst>
          </p:cNvPr>
          <p:cNvPicPr preferRelativeResize="0"/>
          <p:nvPr userDrawn="1"/>
        </p:nvPicPr>
        <p:blipFill>
          <a:blip r:embed="rId4">
            <a:alphaModFix/>
          </a:blip>
          <a:stretch>
            <a:fillRect/>
          </a:stretch>
        </p:blipFill>
        <p:spPr>
          <a:xfrm>
            <a:off x="0" y="-1"/>
            <a:ext cx="12192000" cy="6857999"/>
          </a:xfrm>
          <a:prstGeom prst="rect">
            <a:avLst/>
          </a:prstGeom>
          <a:noFill/>
          <a:ln>
            <a:noFill/>
          </a:ln>
        </p:spPr>
      </p:pic>
      <p:pic>
        <p:nvPicPr>
          <p:cNvPr id="16" name="Google Shape;55;p13">
            <a:extLst>
              <a:ext uri="{FF2B5EF4-FFF2-40B4-BE49-F238E27FC236}">
                <a16:creationId xmlns:a16="http://schemas.microsoft.com/office/drawing/2014/main" id="{44F33A72-5960-6450-4DC6-F9747C9F2FED}"/>
              </a:ext>
            </a:extLst>
          </p:cNvPr>
          <p:cNvPicPr preferRelativeResize="0"/>
          <p:nvPr userDrawn="1"/>
        </p:nvPicPr>
        <p:blipFill>
          <a:blip r:embed="rId2">
            <a:alphaModFix/>
          </a:blip>
          <a:stretch>
            <a:fillRect/>
          </a:stretch>
        </p:blipFill>
        <p:spPr>
          <a:xfrm>
            <a:off x="9068828" y="109182"/>
            <a:ext cx="3000375" cy="742950"/>
          </a:xfrm>
          <a:prstGeom prst="rect">
            <a:avLst/>
          </a:prstGeom>
          <a:noFill/>
          <a:ln>
            <a:noFill/>
          </a:ln>
        </p:spPr>
      </p:pic>
    </p:spTree>
    <p:extLst>
      <p:ext uri="{BB962C8B-B14F-4D97-AF65-F5344CB8AC3E}">
        <p14:creationId xmlns:p14="http://schemas.microsoft.com/office/powerpoint/2010/main" val="3984061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Jay R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Dhamsaniya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#3130006 (PS)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Tree>
    <p:extLst>
      <p:ext uri="{BB962C8B-B14F-4D97-AF65-F5344CB8AC3E}">
        <p14:creationId xmlns:p14="http://schemas.microsoft.com/office/powerpoint/2010/main" val="1001852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Jay R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Dhamsaniya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#3130006 (PS)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Tree>
    <p:extLst>
      <p:ext uri="{BB962C8B-B14F-4D97-AF65-F5344CB8AC3E}">
        <p14:creationId xmlns:p14="http://schemas.microsoft.com/office/powerpoint/2010/main" val="225418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2" y="0"/>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55;p13">
            <a:extLst>
              <a:ext uri="{FF2B5EF4-FFF2-40B4-BE49-F238E27FC236}">
                <a16:creationId xmlns:a16="http://schemas.microsoft.com/office/drawing/2014/main" id="{4D0DF52F-5BD9-D7CC-C6AC-00EE1BEA86E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pic>
        <p:nvPicPr>
          <p:cNvPr id="13" name="Google Shape;67;p15">
            <a:extLst>
              <a:ext uri="{FF2B5EF4-FFF2-40B4-BE49-F238E27FC236}">
                <a16:creationId xmlns:a16="http://schemas.microsoft.com/office/drawing/2014/main" id="{2E0B7C17-0120-E1EF-1644-74FF2885C67C}"/>
              </a:ext>
            </a:extLst>
          </p:cNvPr>
          <p:cNvPicPr preferRelativeResize="0"/>
          <p:nvPr userDrawn="1"/>
        </p:nvPicPr>
        <p:blipFill>
          <a:blip r:embed="rId3">
            <a:alphaModFix/>
          </a:blip>
          <a:stretch>
            <a:fillRect/>
          </a:stretch>
        </p:blipFill>
        <p:spPr>
          <a:xfrm>
            <a:off x="-7418" y="0"/>
            <a:ext cx="12191998" cy="6595200"/>
          </a:xfrm>
          <a:prstGeom prst="rect">
            <a:avLst/>
          </a:prstGeom>
          <a:noFill/>
          <a:ln>
            <a:noFill/>
          </a:ln>
        </p:spPr>
      </p:pic>
      <p:pic>
        <p:nvPicPr>
          <p:cNvPr id="14" name="Google Shape;66;p15">
            <a:extLst>
              <a:ext uri="{FF2B5EF4-FFF2-40B4-BE49-F238E27FC236}">
                <a16:creationId xmlns:a16="http://schemas.microsoft.com/office/drawing/2014/main" id="{CCDA8FA1-97BB-15EE-B855-C01EF64F9E3D}"/>
              </a:ext>
            </a:extLst>
          </p:cNvPr>
          <p:cNvPicPr preferRelativeResize="0"/>
          <p:nvPr userDrawn="1"/>
        </p:nvPicPr>
        <p:blipFill>
          <a:blip r:embed="rId4">
            <a:alphaModFix/>
          </a:blip>
          <a:stretch>
            <a:fillRect/>
          </a:stretch>
        </p:blipFill>
        <p:spPr>
          <a:xfrm>
            <a:off x="1038" y="4749"/>
            <a:ext cx="12190960" cy="6598121"/>
          </a:xfrm>
          <a:prstGeom prst="rect">
            <a:avLst/>
          </a:prstGeom>
          <a:noFill/>
          <a:ln>
            <a:noFill/>
          </a:ln>
        </p:spPr>
      </p:pic>
      <p:pic>
        <p:nvPicPr>
          <p:cNvPr id="15" name="Google Shape;55;p13">
            <a:extLst>
              <a:ext uri="{FF2B5EF4-FFF2-40B4-BE49-F238E27FC236}">
                <a16:creationId xmlns:a16="http://schemas.microsoft.com/office/drawing/2014/main" id="{C90AC278-E8DC-8004-6652-FDAFA5668DF2}"/>
              </a:ext>
            </a:extLst>
          </p:cNvPr>
          <p:cNvPicPr preferRelativeResize="0"/>
          <p:nvPr userDrawn="1"/>
        </p:nvPicPr>
        <p:blipFill>
          <a:blip r:embed="rId2">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3468628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Prof. Jay R </a:t>
            </a:r>
            <a:r>
              <a:rPr kumimoji="0" lang="en-US" sz="1200" b="0" i="0" u="none" strike="noStrike" kern="1200" cap="none" spc="0" normalizeH="0" baseline="0" noProof="0" dirty="0" err="1">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Dhamsaniya</a:t>
            </a:r>
            <a:endPar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#3130006 (PS)   </a:t>
            </a:r>
            <a:r>
              <a:rPr kumimoji="0" lang="en-US" sz="1200" b="0" i="0" u="none" strike="noStrike" kern="1200" cap="none" spc="0" normalizeH="0" baseline="0" noProof="0" dirty="0">
                <a:ln>
                  <a:noFill/>
                </a:ln>
                <a:solidFill>
                  <a:srgbClr val="212121">
                    <a:lumMod val="90000"/>
                    <a:lumOff val="10000"/>
                  </a:srgbClr>
                </a:solidFill>
                <a:effectLst/>
                <a:uLnTx/>
                <a:uFillTx/>
                <a:latin typeface="Wingdings" panose="05000000000000000000" pitchFamily="2" charset="2"/>
                <a:ea typeface="Roboto Condensed Light" panose="02000000000000000000" pitchFamily="2" charset="0"/>
                <a:cs typeface="+mn-cs"/>
              </a:rPr>
              <a:t></a:t>
            </a:r>
            <a:r>
              <a:rPr kumimoji="0" lang="en-US" sz="1200" b="0" i="0" u="none" strike="noStrike" kern="1200" cap="none" spc="0" normalizeH="0" baseline="0" noProof="0" dirty="0">
                <a:ln>
                  <a:noFill/>
                </a:ln>
                <a:solidFill>
                  <a:srgbClr val="212121">
                    <a:lumMod val="90000"/>
                    <a:lumOff val="10000"/>
                  </a:srgbClr>
                </a:solidFill>
                <a:effectLst/>
                <a:uLnTx/>
                <a:uFillTx/>
                <a:latin typeface="Roboto Condensed Light" panose="02000000000000000000" pitchFamily="2" charset="0"/>
                <a:ea typeface="Roboto Condensed Light" panose="02000000000000000000" pitchFamily="2" charset="0"/>
                <a:cs typeface="+mn-cs"/>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DF2434F-F1F1-4B15-80AA-A2C3BF057F48}" type="slidenum">
              <a:rPr kumimoji="0" lang="en-US" sz="1200" b="1" i="0" u="none" strike="noStrike" kern="1200" cap="none" spc="0" normalizeH="0" baseline="0" noProof="0" smtClean="0">
                <a:ln>
                  <a:noFill/>
                </a:ln>
                <a:solidFill>
                  <a:srgbClr val="212121">
                    <a:lumMod val="90000"/>
                    <a:lumOff val="10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212121">
                  <a:lumMod val="90000"/>
                  <a:lumOff val="10000"/>
                </a:srgbClr>
              </a:solidFill>
              <a:effectLst/>
              <a:uLnTx/>
              <a:uFillTx/>
              <a:latin typeface="Roboto Condensed"/>
              <a:ea typeface="+mn-ea"/>
              <a:cs typeface="+mn-cs"/>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grpSp>
    </p:spTree>
    <p:extLst>
      <p:ext uri="{BB962C8B-B14F-4D97-AF65-F5344CB8AC3E}">
        <p14:creationId xmlns:p14="http://schemas.microsoft.com/office/powerpoint/2010/main" val="178113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975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Roboto Condensed"/>
                <a:ea typeface="+mn-ea"/>
                <a:cs typeface="+mn-cs"/>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0272023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40363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8861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9616823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834512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3" name="Google Shape;165;p22">
            <a:extLst>
              <a:ext uri="{FF2B5EF4-FFF2-40B4-BE49-F238E27FC236}">
                <a16:creationId xmlns:a16="http://schemas.microsoft.com/office/drawing/2014/main" id="{BB2C3974-D70F-94A9-F6B1-3008A352D998}"/>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36" name="Google Shape;166;p22">
            <a:extLst>
              <a:ext uri="{FF2B5EF4-FFF2-40B4-BE49-F238E27FC236}">
                <a16:creationId xmlns:a16="http://schemas.microsoft.com/office/drawing/2014/main" id="{97671A86-CA34-20CC-E1DD-60022951F390}"/>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37" name="Google Shape;55;p13">
            <a:extLst>
              <a:ext uri="{FF2B5EF4-FFF2-40B4-BE49-F238E27FC236}">
                <a16:creationId xmlns:a16="http://schemas.microsoft.com/office/drawing/2014/main" id="{E82A05C7-836D-DDB2-C28F-17149B2DD708}"/>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38" name="Google Shape;71;p15">
            <a:extLst>
              <a:ext uri="{FF2B5EF4-FFF2-40B4-BE49-F238E27FC236}">
                <a16:creationId xmlns:a16="http://schemas.microsoft.com/office/drawing/2014/main" id="{08615C78-D34D-F28B-3F81-4C3B28D9B2AD}"/>
              </a:ext>
            </a:extLst>
          </p:cNvPr>
          <p:cNvSpPr txBox="1"/>
          <p:nvPr userDrawn="1"/>
        </p:nvSpPr>
        <p:spPr>
          <a:xfrm>
            <a:off x="388403" y="2297169"/>
            <a:ext cx="5084349" cy="196974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Unit - 2</a:t>
            </a:r>
            <a:endParaRPr kumimoji="0" lang="en-IN" sz="3600" b="1" i="0" u="none" strike="noStrike" kern="1200" cap="none" spc="0" normalizeH="0" baseline="0" noProof="0" dirty="0">
              <a:ln>
                <a:noFill/>
              </a:ln>
              <a:solidFill>
                <a:srgbClr val="666666"/>
              </a:solidFill>
              <a:effectLst/>
              <a:uLnTx/>
              <a:uFillTx/>
              <a:latin typeface="Proxima Nova"/>
              <a:ea typeface="Proxima Nova"/>
              <a:cs typeface="Proxima Nova"/>
              <a:sym typeface="Proxima No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Data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666666"/>
                </a:solidFill>
                <a:effectLst/>
                <a:uLnTx/>
                <a:uFillTx/>
                <a:latin typeface="Proxima Nova"/>
                <a:ea typeface="+mn-ea"/>
                <a:cs typeface="+mn-cs"/>
                <a:sym typeface="Proxima Nova"/>
              </a:rPr>
              <a:t>	</a:t>
            </a:r>
            <a:r>
              <a:rPr kumimoji="0" lang="en-IN" sz="3400" b="1" i="0" u="none" strike="noStrike" kern="1200" cap="none" spc="0" normalizeH="0" baseline="0" noProof="0" dirty="0">
                <a:ln>
                  <a:noFill/>
                </a:ln>
                <a:solidFill>
                  <a:srgbClr val="666666"/>
                </a:solidFill>
                <a:effectLst/>
                <a:uLnTx/>
                <a:uFillTx/>
                <a:latin typeface="Proxima Nova"/>
                <a:ea typeface="+mn-ea"/>
                <a:cs typeface="+mn-cs"/>
                <a:sym typeface="Proxima Nova"/>
              </a:rPr>
              <a:t>Relational Algebra</a:t>
            </a:r>
            <a:endParaRPr kumimoji="0" sz="34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9" name="Google Shape;73;p15">
            <a:extLst>
              <a:ext uri="{FF2B5EF4-FFF2-40B4-BE49-F238E27FC236}">
                <a16:creationId xmlns:a16="http://schemas.microsoft.com/office/drawing/2014/main" id="{0277388F-1210-B2F8-B2EC-8100F0018323}"/>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Proxima Nova"/>
                <a:ea typeface="+mn-ea"/>
                <a:cs typeface="+mn-cs"/>
              </a:rPr>
              <a:t>Prof. </a:t>
            </a:r>
            <a:r>
              <a:rPr kumimoji="0" lang="en-US" sz="2000" b="0" i="0" u="none" strike="noStrike" kern="1200" cap="none" spc="0" normalizeH="0" baseline="0" noProof="0" dirty="0" err="1">
                <a:ln>
                  <a:noFill/>
                </a:ln>
                <a:solidFill>
                  <a:srgbClr val="666666"/>
                </a:solidFill>
                <a:effectLst/>
                <a:uLnTx/>
                <a:uFillTx/>
                <a:latin typeface="Proxima Nova"/>
                <a:ea typeface="+mn-ea"/>
                <a:cs typeface="+mn-cs"/>
              </a:rPr>
              <a:t>Firoz</a:t>
            </a:r>
            <a:r>
              <a:rPr kumimoji="0" lang="en-US" sz="2000" b="0" i="0" u="none" strike="noStrike" kern="1200" cap="none" spc="0" normalizeH="0" baseline="0" noProof="0" dirty="0">
                <a:ln>
                  <a:noFill/>
                </a:ln>
                <a:solidFill>
                  <a:srgbClr val="666666"/>
                </a:solidFill>
                <a:effectLst/>
                <a:uLnTx/>
                <a:uFillTx/>
                <a:latin typeface="Proxima Nova"/>
                <a:ea typeface="+mn-ea"/>
                <a:cs typeface="+mn-cs"/>
              </a:rPr>
              <a:t> A </a:t>
            </a:r>
            <a:r>
              <a:rPr kumimoji="0" lang="en-US" sz="2000" b="0" i="0" u="none" strike="noStrike" kern="1200" cap="none" spc="0" normalizeH="0" baseline="0" noProof="0" dirty="0" err="1">
                <a:ln>
                  <a:noFill/>
                </a:ln>
                <a:solidFill>
                  <a:srgbClr val="666666"/>
                </a:solidFill>
                <a:effectLst/>
                <a:uLnTx/>
                <a:uFillTx/>
                <a:latin typeface="Proxima Nova"/>
                <a:ea typeface="+mn-ea"/>
                <a:cs typeface="+mn-cs"/>
              </a:rPr>
              <a:t>Sherasiya</a:t>
            </a:r>
            <a:endParaRPr kumimoji="0" lang="en-US" sz="2000" b="0" i="0" u="none" strike="noStrike" kern="1200" cap="none" spc="0" normalizeH="0" baseline="0" noProof="0" dirty="0">
              <a:ln>
                <a:noFill/>
              </a:ln>
              <a:solidFill>
                <a:srgbClr val="666666"/>
              </a:solidFill>
              <a:effectLst/>
              <a:uLnTx/>
              <a:uFillTx/>
              <a:latin typeface="Proxima Nov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Proxima Nova"/>
                <a:ea typeface="+mn-ea"/>
                <a:cs typeface="+mn-cs"/>
              </a:rPr>
              <a:t>Computer Engineering Department</a:t>
            </a:r>
            <a:endParaRPr kumimoji="0" sz="2000" b="0" i="0" u="none" strike="noStrike" kern="1200" cap="none" spc="0" normalizeH="0" baseline="0" noProof="0" dirty="0">
              <a:ln>
                <a:noFill/>
              </a:ln>
              <a:solidFill>
                <a:srgbClr val="666666"/>
              </a:solidFill>
              <a:effectLst/>
              <a:uLnTx/>
              <a:uFillTx/>
              <a:latin typeface="Proxima Nova"/>
              <a:ea typeface="+mn-ea"/>
              <a:cs typeface="+mn-cs"/>
            </a:endParaRPr>
          </a:p>
        </p:txBody>
      </p:sp>
      <p:sp>
        <p:nvSpPr>
          <p:cNvPr id="41" name="Google Shape;71;p15">
            <a:extLst>
              <a:ext uri="{FF2B5EF4-FFF2-40B4-BE49-F238E27FC236}">
                <a16:creationId xmlns:a16="http://schemas.microsoft.com/office/drawing/2014/main" id="{90799E32-06BF-1815-098E-CED188E66DC9}"/>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666666"/>
                </a:solidFill>
                <a:effectLst/>
                <a:uLnTx/>
                <a:uFillTx/>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8477862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3861632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4924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oogle Shape;66;p15">
            <a:extLst>
              <a:ext uri="{FF2B5EF4-FFF2-40B4-BE49-F238E27FC236}">
                <a16:creationId xmlns:a16="http://schemas.microsoft.com/office/drawing/2014/main" id="{FCC63C6D-85AC-E9B6-507D-DE766CDFDE0C}"/>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16" name="Google Shape;67;p15">
            <a:extLst>
              <a:ext uri="{FF2B5EF4-FFF2-40B4-BE49-F238E27FC236}">
                <a16:creationId xmlns:a16="http://schemas.microsoft.com/office/drawing/2014/main" id="{575C89FB-F567-8C04-A21E-FDDE3A1F3B6C}"/>
              </a:ext>
            </a:extLst>
          </p:cNvPr>
          <p:cNvPicPr preferRelativeResize="0"/>
          <p:nvPr userDrawn="1"/>
        </p:nvPicPr>
        <p:blipFill>
          <a:blip r:embed="rId3">
            <a:alphaModFix/>
          </a:blip>
          <a:stretch>
            <a:fillRect/>
          </a:stretch>
        </p:blipFill>
        <p:spPr>
          <a:xfrm>
            <a:off x="0" y="-1"/>
            <a:ext cx="12192000" cy="6857999"/>
          </a:xfrm>
          <a:prstGeom prst="rect">
            <a:avLst/>
          </a:prstGeom>
          <a:noFill/>
          <a:ln>
            <a:noFill/>
          </a:ln>
        </p:spPr>
      </p:pic>
      <p:pic>
        <p:nvPicPr>
          <p:cNvPr id="17" name="Google Shape;55;p13">
            <a:extLst>
              <a:ext uri="{FF2B5EF4-FFF2-40B4-BE49-F238E27FC236}">
                <a16:creationId xmlns:a16="http://schemas.microsoft.com/office/drawing/2014/main" id="{FDE91E6E-8362-8E79-9464-C4E5ED8F3930}"/>
              </a:ext>
            </a:extLst>
          </p:cNvPr>
          <p:cNvPicPr preferRelativeResize="0"/>
          <p:nvPr userDrawn="1"/>
        </p:nvPicPr>
        <p:blipFill>
          <a:blip r:embed="rId4">
            <a:alphaModFix/>
          </a:blip>
          <a:stretch>
            <a:fillRect/>
          </a:stretch>
        </p:blipFill>
        <p:spPr>
          <a:xfrm>
            <a:off x="8946033" y="109182"/>
            <a:ext cx="3000375" cy="742950"/>
          </a:xfrm>
          <a:prstGeom prst="rect">
            <a:avLst/>
          </a:prstGeom>
          <a:noFill/>
          <a:ln>
            <a:noFill/>
          </a:ln>
        </p:spPr>
      </p:pic>
    </p:spTree>
    <p:extLst>
      <p:ext uri="{BB962C8B-B14F-4D97-AF65-F5344CB8AC3E}">
        <p14:creationId xmlns:p14="http://schemas.microsoft.com/office/powerpoint/2010/main" val="20016929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011445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7582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9726969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12121"/>
                </a:solidFill>
                <a:effectLst/>
                <a:uLnTx/>
                <a:uFillTx/>
                <a:latin typeface="Roboto Condensed"/>
                <a:ea typeface="+mn-ea"/>
                <a:cs typeface="+mn-cs"/>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69349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3" name="Google Shape;232;p27">
            <a:extLst>
              <a:ext uri="{FF2B5EF4-FFF2-40B4-BE49-F238E27FC236}">
                <a16:creationId xmlns:a16="http://schemas.microsoft.com/office/drawing/2014/main" id="{62DD9B07-0226-B3B7-B523-3A24CC3CA240}"/>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34" name="Google Shape;233;p27">
            <a:extLst>
              <a:ext uri="{FF2B5EF4-FFF2-40B4-BE49-F238E27FC236}">
                <a16:creationId xmlns:a16="http://schemas.microsoft.com/office/drawing/2014/main" id="{BDF8CD52-530A-04AD-5282-778A8B69AEF4}"/>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35" name="Google Shape;55;p13">
            <a:extLst>
              <a:ext uri="{FF2B5EF4-FFF2-40B4-BE49-F238E27FC236}">
                <a16:creationId xmlns:a16="http://schemas.microsoft.com/office/drawing/2014/main" id="{A7A8C32C-8C4D-DFF3-DF83-4A6C964C32CA}"/>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159385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4" name="Google Shape;55;p13">
            <a:extLst>
              <a:ext uri="{FF2B5EF4-FFF2-40B4-BE49-F238E27FC236}">
                <a16:creationId xmlns:a16="http://schemas.microsoft.com/office/drawing/2014/main" id="{126EA440-7538-D0F4-FE37-3DAFCFB9D51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4" name="Google Shape;55;p13">
            <a:extLst>
              <a:ext uri="{FF2B5EF4-FFF2-40B4-BE49-F238E27FC236}">
                <a16:creationId xmlns:a16="http://schemas.microsoft.com/office/drawing/2014/main" id="{6E9A09E4-CAA2-12FC-513F-BD2F479C3365}"/>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4" name="Google Shape;55;p13">
            <a:extLst>
              <a:ext uri="{FF2B5EF4-FFF2-40B4-BE49-F238E27FC236}">
                <a16:creationId xmlns:a16="http://schemas.microsoft.com/office/drawing/2014/main" id="{1F773ABA-FB28-881F-4210-2FAA606980E2}"/>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3.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9/10/2024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2" r:id="rId5"/>
    <p:sldLayoutId id="2147483689" r:id="rId6"/>
    <p:sldLayoutId id="2147483690" r:id="rId7"/>
    <p:sldLayoutId id="2147483673" r:id="rId8"/>
    <p:sldLayoutId id="2147483691" r:id="rId9"/>
    <p:sldLayoutId id="2147483674" r:id="rId10"/>
    <p:sldLayoutId id="2147483676" r:id="rId11"/>
    <p:sldLayoutId id="2147483679"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smtClean="0">
                <a:ln>
                  <a:noFill/>
                </a:ln>
                <a:solidFill>
                  <a:srgbClr val="595959"/>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a:t>
            </a:fld>
            <a:endParaRPr kumimoji="0" lang="en" sz="1333" b="0" i="0" u="none" strike="noStrike" kern="0" cap="none" spc="0" normalizeH="0" baseline="0" noProof="0">
              <a:ln>
                <a:noFill/>
              </a:ln>
              <a:solidFill>
                <a:srgbClr val="595959"/>
              </a:solidFill>
              <a:effectLst/>
              <a:uLnTx/>
              <a:uFillTx/>
              <a:latin typeface="Arial"/>
              <a:ea typeface="+mn-ea"/>
              <a:cs typeface="Arial"/>
              <a:sym typeface="Arial"/>
            </a:endParaRPr>
          </a:p>
        </p:txBody>
      </p:sp>
    </p:spTree>
    <p:extLst>
      <p:ext uri="{BB962C8B-B14F-4D97-AF65-F5344CB8AC3E}">
        <p14:creationId xmlns:p14="http://schemas.microsoft.com/office/powerpoint/2010/main" val="3155800333"/>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CD21B45-1703-4330-B544-825BD8F37AF2}" type="datetimeFigureOut">
              <a:rPr kumimoji="0" lang="en-US" sz="1200" b="0" i="0" u="none" strike="noStrike" kern="1200" cap="none" spc="0" normalizeH="0" baseline="0" noProof="0" smtClean="0">
                <a:ln>
                  <a:noFill/>
                </a:ln>
                <a:solidFill>
                  <a:srgbClr val="212121">
                    <a:tint val="75000"/>
                  </a:srgbClr>
                </a:solidFill>
                <a:effectLst/>
                <a:uLnTx/>
                <a:uFillTx/>
                <a:latin typeface="Roboto Condensed"/>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9/10/2024</a:t>
            </a:fld>
            <a:endParaRPr kumimoji="0" lang="en-US" sz="1200" b="0" i="0" u="none" strike="noStrike" kern="1200" cap="none" spc="0" normalizeH="0" baseline="0" noProof="0">
              <a:ln>
                <a:noFill/>
              </a:ln>
              <a:solidFill>
                <a:srgbClr val="212121">
                  <a:tint val="75000"/>
                </a:srgbClr>
              </a:solidFill>
              <a:effectLst/>
              <a:uLnTx/>
              <a:uFillTx/>
              <a:latin typeface="Roboto Condensed"/>
              <a:ea typeface="+mn-ea"/>
              <a:cs typeface="+mn-cs"/>
            </a:endParaRPr>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212121">
                  <a:tint val="75000"/>
                </a:srgbClr>
              </a:solidFill>
              <a:effectLst/>
              <a:uLnTx/>
              <a:uFillTx/>
              <a:latin typeface="Roboto Condensed"/>
              <a:ea typeface="+mn-ea"/>
              <a:cs typeface="+mn-cs"/>
            </a:endParaRPr>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641F3C7-36DD-4595-AA08-2525D86280BD}" type="slidenum">
              <a:rPr kumimoji="0" lang="en-US" sz="1200" b="0" i="0" u="none" strike="noStrike" kern="1200" cap="none" spc="0" normalizeH="0" baseline="0" noProof="0" smtClean="0">
                <a:ln>
                  <a:noFill/>
                </a:ln>
                <a:solidFill>
                  <a:srgbClr val="212121">
                    <a:tint val="75000"/>
                  </a:srgbClr>
                </a:solidFill>
                <a:effectLst/>
                <a:uLnTx/>
                <a:uFillTx/>
                <a:latin typeface="Roboto Condens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212121">
                  <a:tint val="75000"/>
                </a:srgbClr>
              </a:solidFill>
              <a:effectLst/>
              <a:uLnTx/>
              <a:uFillTx/>
              <a:latin typeface="Roboto Condensed"/>
              <a:ea typeface="+mn-ea"/>
              <a:cs typeface="+mn-cs"/>
            </a:endParaRPr>
          </a:p>
        </p:txBody>
      </p:sp>
    </p:spTree>
    <p:extLst>
      <p:ext uri="{BB962C8B-B14F-4D97-AF65-F5344CB8AC3E}">
        <p14:creationId xmlns:p14="http://schemas.microsoft.com/office/powerpoint/2010/main" val="16848042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28.jpeg"/><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6334" y="6334"/>
            <a:ext cx="12179300" cy="6845300"/>
          </a:xfrm>
          <a:prstGeom prst="rect">
            <a:avLst/>
          </a:prstGeom>
          <a:noFill/>
          <a:ln>
            <a:noFill/>
          </a:ln>
        </p:spPr>
      </p:pic>
      <p:pic>
        <p:nvPicPr>
          <p:cNvPr id="166" name="Google Shape;166;p22"/>
          <p:cNvPicPr preferRelativeResize="0"/>
          <p:nvPr/>
        </p:nvPicPr>
        <p:blipFill>
          <a:blip r:embed="rId4">
            <a:alphaModFix/>
          </a:blip>
          <a:stretch>
            <a:fillRect/>
          </a:stretch>
        </p:blipFill>
        <p:spPr>
          <a:xfrm>
            <a:off x="12700" y="12700"/>
            <a:ext cx="12179300" cy="6845300"/>
          </a:xfrm>
          <a:prstGeom prst="rect">
            <a:avLst/>
          </a:prstGeom>
          <a:noFill/>
          <a:ln>
            <a:noFill/>
          </a:ln>
        </p:spPr>
      </p:pic>
      <p:pic>
        <p:nvPicPr>
          <p:cNvPr id="171" name="Google Shape;171;p22"/>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11" name="Google Shape;71;p15"/>
          <p:cNvSpPr txBox="1"/>
          <p:nvPr/>
        </p:nvSpPr>
        <p:spPr>
          <a:xfrm>
            <a:off x="445083" y="2751896"/>
            <a:ext cx="6441204" cy="1354176"/>
          </a:xfrm>
          <a:prstGeom prst="rect">
            <a:avLst/>
          </a:prstGeom>
          <a:noFill/>
          <a:ln>
            <a:noFill/>
          </a:ln>
        </p:spPr>
        <p:txBody>
          <a:bodyPr spcFirstLastPara="1" wrap="square" lIns="121900" tIns="121900" rIns="121900" bIns="12190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600" b="1" i="0" u="none" strike="noStrike" kern="0" cap="none" spc="0" normalizeH="0" baseline="0" noProof="0" dirty="0">
                <a:ln>
                  <a:noFill/>
                </a:ln>
                <a:solidFill>
                  <a:srgbClr val="000000"/>
                </a:solidFill>
                <a:effectLst/>
                <a:uLnTx/>
                <a:uFillTx/>
                <a:latin typeface="Proxima Nova"/>
                <a:ea typeface="Proxima Nova"/>
                <a:cs typeface="Proxima Nova"/>
                <a:sym typeface="Proxima Nova"/>
              </a:rPr>
              <a:t>Unit - </a:t>
            </a:r>
            <a:r>
              <a:rPr kumimoji="0" lang="en-US" sz="3600" b="1" i="0" u="none" strike="noStrike" kern="0" cap="none" spc="0" normalizeH="0" baseline="0" noProof="0" dirty="0" smtClean="0">
                <a:ln>
                  <a:noFill/>
                </a:ln>
                <a:solidFill>
                  <a:srgbClr val="000000"/>
                </a:solidFill>
                <a:effectLst/>
                <a:uLnTx/>
                <a:uFillTx/>
                <a:latin typeface="Proxima Nova"/>
                <a:ea typeface="Proxima Nova"/>
                <a:cs typeface="Proxima Nova"/>
                <a:sym typeface="Proxima Nova"/>
              </a:rPr>
              <a:t>3</a:t>
            </a:r>
            <a:endParaRPr kumimoji="0" lang="en-IN" sz="3600" b="1" i="0" u="none" strike="noStrike" kern="0" cap="none" spc="0" normalizeH="0" baseline="0" noProof="0" dirty="0">
              <a:ln>
                <a:noFill/>
              </a:ln>
              <a:solidFill>
                <a:srgbClr val="000000"/>
              </a:solidFill>
              <a:effectLst/>
              <a:uLnTx/>
              <a:uFillTx/>
              <a:latin typeface="Proxima Nova"/>
              <a:ea typeface="Proxima Nova"/>
              <a:cs typeface="Proxima Nova"/>
              <a:sym typeface="Proxima Nova"/>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3600" b="1" i="0" u="none" strike="noStrike" kern="0" cap="none" spc="0" normalizeH="0" baseline="0" noProof="0" dirty="0">
                <a:ln>
                  <a:noFill/>
                </a:ln>
                <a:solidFill>
                  <a:srgbClr val="000000"/>
                </a:solidFill>
                <a:effectLst/>
                <a:uLnTx/>
                <a:uFillTx/>
                <a:latin typeface="Proxima Nova"/>
                <a:ea typeface="Proxima Nova"/>
                <a:cs typeface="Proxima Nova"/>
              </a:rPr>
              <a:t>Data Modelling &amp; Design</a:t>
            </a:r>
            <a:endParaRPr kumimoji="0" sz="3600" b="1" i="0" u="none" strike="noStrike" kern="0" cap="none" spc="0" normalizeH="0" baseline="0" noProof="0" dirty="0">
              <a:ln>
                <a:noFill/>
              </a:ln>
              <a:solidFill>
                <a:srgbClr val="000000"/>
              </a:solidFill>
              <a:effectLst/>
              <a:uLnTx/>
              <a:uFillTx/>
              <a:latin typeface="Proxima Nova"/>
              <a:ea typeface="Proxima Nova"/>
              <a:cs typeface="Proxima Nova"/>
              <a:sym typeface="Arial"/>
            </a:endParaRPr>
          </a:p>
        </p:txBody>
      </p:sp>
      <p:sp>
        <p:nvSpPr>
          <p:cNvPr id="12" name="Google Shape;73;p15"/>
          <p:cNvSpPr txBox="1"/>
          <p:nvPr/>
        </p:nvSpPr>
        <p:spPr>
          <a:xfrm>
            <a:off x="445083" y="5512449"/>
            <a:ext cx="3975405" cy="1108148"/>
          </a:xfrm>
          <a:prstGeom prst="rect">
            <a:avLst/>
          </a:prstGeom>
          <a:noFill/>
          <a:ln>
            <a:noFill/>
          </a:ln>
        </p:spPr>
        <p:txBody>
          <a:bodyPr spcFirstLastPara="1" wrap="square" lIns="121900" tIns="121900" rIns="121900" bIns="12190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smtClean="0">
                <a:ln>
                  <a:noFill/>
                </a:ln>
                <a:solidFill>
                  <a:srgbClr val="000000"/>
                </a:solidFill>
                <a:effectLst/>
                <a:uLnTx/>
                <a:uFillTx/>
                <a:latin typeface="Proxima Nova" panose="020B0604020202020204" charset="0"/>
                <a:ea typeface="+mn-ea"/>
                <a:cs typeface="Arial"/>
                <a:sym typeface="Arial"/>
              </a:rPr>
              <a:t>Prepared by</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smtClean="0">
                <a:ln>
                  <a:noFill/>
                </a:ln>
                <a:solidFill>
                  <a:srgbClr val="000000"/>
                </a:solidFill>
                <a:effectLst/>
                <a:uLnTx/>
                <a:uFillTx/>
                <a:latin typeface="Proxima Nova" panose="020B0604020202020204" charset="0"/>
                <a:ea typeface="+mn-ea"/>
                <a:cs typeface="Arial"/>
                <a:sym typeface="Arial"/>
              </a:rPr>
              <a:t>Prof</a:t>
            </a:r>
            <a:r>
              <a:rPr kumimoji="0" lang="en-US" sz="1867" b="1" i="0" u="none" strike="noStrike" kern="0" cap="none" spc="0" normalizeH="0" baseline="0" noProof="0" dirty="0">
                <a:ln>
                  <a:noFill/>
                </a:ln>
                <a:solidFill>
                  <a:srgbClr val="000000"/>
                </a:solidFill>
                <a:effectLst/>
                <a:uLnTx/>
                <a:uFillTx/>
                <a:latin typeface="Proxima Nova" panose="020B0604020202020204" charset="0"/>
                <a:ea typeface="+mn-ea"/>
                <a:cs typeface="Arial"/>
                <a:sym typeface="Arial"/>
              </a:rPr>
              <a:t>. </a:t>
            </a:r>
            <a:r>
              <a:rPr kumimoji="0" lang="en-US" sz="1867" b="1" i="0" u="none" strike="noStrike" kern="0" cap="none" spc="0" normalizeH="0" baseline="0" noProof="0" dirty="0" err="1">
                <a:ln>
                  <a:noFill/>
                </a:ln>
                <a:solidFill>
                  <a:srgbClr val="000000"/>
                </a:solidFill>
                <a:effectLst/>
                <a:uLnTx/>
                <a:uFillTx/>
                <a:latin typeface="Proxima Nova" panose="020B0604020202020204" charset="0"/>
                <a:ea typeface="+mn-ea"/>
                <a:cs typeface="Arial"/>
                <a:sym typeface="Arial"/>
              </a:rPr>
              <a:t>Premavathi</a:t>
            </a:r>
            <a:r>
              <a:rPr kumimoji="0" lang="en-US" sz="1867" b="1" i="0" u="none" strike="noStrike" kern="0" cap="none" spc="0" normalizeH="0" baseline="0" noProof="0" dirty="0">
                <a:ln>
                  <a:noFill/>
                </a:ln>
                <a:solidFill>
                  <a:srgbClr val="000000"/>
                </a:solidFill>
                <a:effectLst/>
                <a:uLnTx/>
                <a:uFillTx/>
                <a:latin typeface="Proxima Nova" panose="020B0604020202020204" charset="0"/>
                <a:ea typeface="+mn-ea"/>
                <a:cs typeface="Arial"/>
                <a:sym typeface="Arial"/>
              </a:rPr>
              <a:t> T </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867" b="1" i="0" u="none" strike="noStrike" kern="0" cap="none" spc="0" normalizeH="0" baseline="0" noProof="0" dirty="0">
                <a:ln>
                  <a:noFill/>
                </a:ln>
                <a:solidFill>
                  <a:srgbClr val="000000"/>
                </a:solidFill>
                <a:effectLst/>
                <a:uLnTx/>
                <a:uFillTx/>
                <a:latin typeface="Proxima Nova" panose="020B0604020202020204" charset="0"/>
                <a:ea typeface="+mn-ea"/>
                <a:cs typeface="Arial"/>
                <a:sym typeface="Arial"/>
              </a:rPr>
              <a:t>Computer Engineering – AI </a:t>
            </a:r>
            <a:endParaRPr kumimoji="0" sz="1867" b="1" i="0" u="none" strike="noStrike" kern="0" cap="none" spc="0" normalizeH="0" baseline="0" noProof="0" dirty="0">
              <a:ln>
                <a:noFill/>
              </a:ln>
              <a:solidFill>
                <a:srgbClr val="000000"/>
              </a:solidFill>
              <a:effectLst/>
              <a:uLnTx/>
              <a:uFillTx/>
              <a:latin typeface="Proxima Nova" panose="020B0604020202020204" charset="0"/>
              <a:ea typeface="+mn-ea"/>
              <a:cs typeface="Arial"/>
              <a:sym typeface="Arial"/>
            </a:endParaRPr>
          </a:p>
        </p:txBody>
      </p:sp>
      <p:sp>
        <p:nvSpPr>
          <p:cNvPr id="13" name="Google Shape;71;p15"/>
          <p:cNvSpPr txBox="1"/>
          <p:nvPr/>
        </p:nvSpPr>
        <p:spPr>
          <a:xfrm>
            <a:off x="264406" y="966501"/>
            <a:ext cx="6456063" cy="595059"/>
          </a:xfrm>
          <a:prstGeom prst="rect">
            <a:avLst/>
          </a:prstGeom>
          <a:noFill/>
          <a:ln>
            <a:noFill/>
          </a:ln>
        </p:spPr>
        <p:txBody>
          <a:bodyPr spcFirstLastPara="1" wrap="square" lIns="121900" tIns="121900" rIns="121900" bIns="12190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267" b="1" i="0" u="none" strike="noStrike" kern="0" cap="none" spc="0" normalizeH="0" baseline="0" noProof="0" dirty="0">
                <a:ln>
                  <a:noFill/>
                </a:ln>
                <a:solidFill>
                  <a:srgbClr val="000000"/>
                </a:solidFill>
                <a:effectLst/>
                <a:uLnTx/>
                <a:uFillTx/>
                <a:latin typeface="Proxima Nova"/>
                <a:ea typeface="Proxima Nova"/>
                <a:cs typeface="Proxima Nova"/>
                <a:sym typeface="Proxima Nova"/>
              </a:rPr>
              <a:t>01AI0303  - Database Management Systems </a:t>
            </a:r>
          </a:p>
        </p:txBody>
      </p:sp>
    </p:spTree>
    <p:extLst>
      <p:ext uri="{BB962C8B-B14F-4D97-AF65-F5344CB8AC3E}">
        <p14:creationId xmlns:p14="http://schemas.microsoft.com/office/powerpoint/2010/main" val="1882352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0086379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8098535"/>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93189941"/>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Name </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(first name, middle name, last name)</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Address</a:t>
                      </a:r>
                    </a:p>
                    <a:p>
                      <a:pPr marL="0" algn="l" defTabSz="914400" rtl="0" eaLnBrk="1" latinLnBrk="0" hangingPunct="1"/>
                      <a:r>
                        <a:rPr lang="en-GB" sz="2000" b="0" kern="1200" dirty="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242561"/>
              </p:ext>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Last name</a:t>
            </a: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3012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73629146"/>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Single-valued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3384706"/>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Has single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01806206"/>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PhoneNo</a:t>
                      </a:r>
                      <a:endParaRPr lang="en-GB" sz="2400" b="0" kern="1200" dirty="0">
                        <a:solidFill>
                          <a:schemeClr val="dk1"/>
                        </a:solidFill>
                        <a:latin typeface="+mn-lt"/>
                        <a:ea typeface="+mn-ea"/>
                        <a:cs typeface="+mn-cs"/>
                      </a:endParaRP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(person may have multiple phone </a:t>
                      </a:r>
                      <a:r>
                        <a:rPr lang="en-GB" sz="2000" b="0" kern="1200" dirty="0" err="1">
                          <a:solidFill>
                            <a:schemeClr val="dk1"/>
                          </a:solidFill>
                          <a:latin typeface="+mn-lt"/>
                          <a:ea typeface="+mn-ea"/>
                          <a:cs typeface="+mn-cs"/>
                        </a:rPr>
                        <a:t>nos</a:t>
                      </a:r>
                      <a:r>
                        <a:rPr lang="en-GB" sz="2000" b="0" kern="1200" dirty="0">
                          <a:solidFill>
                            <a:schemeClr val="dk1"/>
                          </a:solidFill>
                          <a:latin typeface="+mn-lt"/>
                          <a:ea typeface="+mn-ea"/>
                          <a:cs typeface="+mn-cs"/>
                        </a:rPr>
                        <a:t>)</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t>
                      </a:r>
                      <a:r>
                        <a:rPr lang="en-GB" sz="2400" b="0" kern="1200" dirty="0" err="1">
                          <a:solidFill>
                            <a:schemeClr val="dk1"/>
                          </a:solidFill>
                          <a:latin typeface="+mn-lt"/>
                          <a:ea typeface="+mn-ea"/>
                          <a:cs typeface="+mn-cs"/>
                        </a:rPr>
                        <a:t>EmailID</a:t>
                      </a:r>
                      <a:endParaRPr lang="en-GB" sz="2400" b="0" kern="1200" dirty="0">
                        <a:solidFill>
                          <a:schemeClr val="dk1"/>
                        </a:solidFill>
                        <a:latin typeface="+mn-lt"/>
                        <a:ea typeface="+mn-ea"/>
                        <a:cs typeface="+mn-cs"/>
                      </a:endParaRPr>
                    </a:p>
                    <a:p>
                      <a:pPr marL="0" algn="l" defTabSz="914400" rtl="0" eaLnBrk="1" latinLnBrk="0" hangingPunct="1"/>
                      <a:r>
                        <a:rPr lang="en-GB" sz="2000" b="0" kern="1200" dirty="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93670640"/>
              </p:ext>
            </p:extLst>
          </p:nvPr>
        </p:nvGraphicFramePr>
        <p:xfrm>
          <a:off x="696000" y="3859492"/>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2260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01136671"/>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Stored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695475"/>
              </p:ext>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It’s value is stored manually in database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063248"/>
              </p:ext>
            </p:extLst>
          </p:nvPr>
        </p:nvGraphicFramePr>
        <p:xfrm>
          <a:off x="696000" y="2648932"/>
          <a:ext cx="10800000" cy="11277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Birthdate</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Age</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(can be calculated using current date and                     birthdate)</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81538799"/>
              </p:ext>
            </p:extLst>
          </p:nvPr>
        </p:nvGraphicFramePr>
        <p:xfrm>
          <a:off x="696000" y="3776692"/>
          <a:ext cx="10800000" cy="11887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17674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Birthdate</a:t>
            </a:r>
          </a:p>
        </p:txBody>
      </p:sp>
      <p:sp>
        <p:nvSpPr>
          <p:cNvPr id="12" name="Oval 11"/>
          <p:cNvSpPr/>
          <p:nvPr/>
        </p:nvSpPr>
        <p:spPr>
          <a:xfrm>
            <a:off x="8180156" y="4179074"/>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Tree>
    <p:extLst>
      <p:ext uri="{BB962C8B-B14F-4D97-AF65-F5344CB8AC3E}">
        <p14:creationId xmlns:p14="http://schemas.microsoft.com/office/powerpoint/2010/main" val="16075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Entity with all types of Attributes</a:t>
            </a: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2" name="Oval 11"/>
          <p:cNvSpPr/>
          <p:nvPr/>
        </p:nvSpPr>
        <p:spPr>
          <a:xfrm>
            <a:off x="5485161" y="4487185"/>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Birth Date</a:t>
            </a: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 Name</a:t>
            </a: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3" name="Oval 22"/>
          <p:cNvSpPr/>
          <p:nvPr/>
        </p:nvSpPr>
        <p:spPr>
          <a:xfrm>
            <a:off x="3140166" y="4441438"/>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Apartment</a:t>
            </a: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a:t>
            </a:r>
          </a:p>
        </p:txBody>
      </p:sp>
      <p:cxnSp>
        <p:nvCxnSpPr>
          <p:cNvPr id="28" name="Straight Connector 27"/>
          <p:cNvCxnSpPr>
            <a:stCxn id="29" idx="2"/>
            <a:endCxn id="20" idx="6"/>
          </p:cNvCxnSpPr>
          <p:nvPr/>
        </p:nvCxnSpPr>
        <p:spPr>
          <a:xfrm flipH="1">
            <a:off x="8471797" y="3710940"/>
            <a:ext cx="295013" cy="99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766810" y="3390900"/>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a:t>
            </a: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074028" y="2039585"/>
            <a:ext cx="1307334" cy="45720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2074028" y="1905000"/>
            <a:ext cx="1307334" cy="64008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5" name="Rounded Rectangular Callout 34"/>
          <p:cNvSpPr/>
          <p:nvPr/>
        </p:nvSpPr>
        <p:spPr>
          <a:xfrm>
            <a:off x="6754131" y="4002905"/>
            <a:ext cx="1307334" cy="457200"/>
          </a:xfrm>
          <a:prstGeom prst="wedgeRoundRectCallout">
            <a:avLst>
              <a:gd name="adj1" fmla="val -65641"/>
              <a:gd name="adj2" fmla="val 53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Tree>
    <p:extLst>
      <p:ext uri="{BB962C8B-B14F-4D97-AF65-F5344CB8AC3E}">
        <p14:creationId xmlns:p14="http://schemas.microsoft.com/office/powerpoint/2010/main" val="3015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r>
              <a:rPr lang="en-US" dirty="0"/>
              <a:t>Draw an E-R diagram of </a:t>
            </a:r>
            <a:r>
              <a:rPr lang="en-US" dirty="0">
                <a:solidFill>
                  <a:schemeClr val="tx2"/>
                </a:solidFill>
              </a:rPr>
              <a:t>Hospital Management System</a:t>
            </a:r>
            <a:r>
              <a:rPr lang="en-US" dirty="0"/>
              <a:t>.</a:t>
            </a:r>
          </a:p>
          <a:p>
            <a:r>
              <a:rPr lang="en-US" dirty="0"/>
              <a:t>Draw an E-R diagram of </a:t>
            </a:r>
            <a:r>
              <a:rPr lang="en-US" dirty="0">
                <a:solidFill>
                  <a:schemeClr val="tx2"/>
                </a:solidFill>
              </a:rPr>
              <a:t>College Management System</a:t>
            </a:r>
            <a:r>
              <a:rPr lang="en-US" dirty="0"/>
              <a:t>.</a:t>
            </a:r>
          </a:p>
          <a:p>
            <a:pPr lvl="1"/>
            <a:r>
              <a:rPr lang="en-US" dirty="0"/>
              <a:t>Take only 2 entities</a:t>
            </a:r>
          </a:p>
          <a:p>
            <a:pPr lvl="1"/>
            <a:r>
              <a:rPr lang="en-US" dirty="0"/>
              <a:t>Keep proper relationship between two entities</a:t>
            </a:r>
          </a:p>
          <a:p>
            <a:pPr lvl="1"/>
            <a:r>
              <a:rPr lang="en-US" dirty="0"/>
              <a:t>Use all types of attributes</a:t>
            </a:r>
          </a:p>
        </p:txBody>
      </p:sp>
    </p:spTree>
    <p:extLst>
      <p:ext uri="{BB962C8B-B14F-4D97-AF65-F5344CB8AC3E}">
        <p14:creationId xmlns:p14="http://schemas.microsoft.com/office/powerpoint/2010/main" val="37220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 Date</a:t>
            </a: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Attribute</a:t>
            </a: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Role</a:t>
            </a:r>
          </a:p>
        </p:txBody>
      </p:sp>
      <p:sp>
        <p:nvSpPr>
          <p:cNvPr id="3" name="Content Placeholder 2"/>
          <p:cNvSpPr>
            <a:spLocks noGrp="1"/>
          </p:cNvSpPr>
          <p:nvPr>
            <p:ph idx="1"/>
          </p:nvPr>
        </p:nvSpPr>
        <p:spPr/>
        <p:txBody>
          <a:bodyPr/>
          <a:lstStyle/>
          <a:p>
            <a:r>
              <a:rPr lang="en-GB" dirty="0"/>
              <a:t>Roles are indicated by </a:t>
            </a:r>
            <a:r>
              <a:rPr lang="en-GB" dirty="0" smtClean="0"/>
              <a:t>labelling </a:t>
            </a:r>
            <a:r>
              <a:rPr lang="en-GB" dirty="0"/>
              <a:t>the lines that connect diamonds (relationship) to rectangles (entity).</a:t>
            </a:r>
          </a:p>
          <a:p>
            <a:r>
              <a:rPr lang="en-GB" dirty="0"/>
              <a:t>The labels “Coordinator” and “Head” are called roles; it specify t</a:t>
            </a:r>
            <a:r>
              <a:rPr lang="en-US" dirty="0"/>
              <a:t>he function that an entity plays in a relationship</a:t>
            </a:r>
            <a:r>
              <a:rPr lang="en-GB" dirty="0"/>
              <a:t>.</a:t>
            </a:r>
          </a:p>
          <a:p>
            <a:r>
              <a:rPr lang="en-GB" dirty="0"/>
              <a:t>Role labels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Experience</a:t>
            </a: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a:t>Head</a:t>
            </a:r>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a:t>Coordinator</a:t>
            </a:r>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Recursive Relationship Set</a:t>
            </a:r>
          </a:p>
        </p:txBody>
      </p:sp>
      <p:sp>
        <p:nvSpPr>
          <p:cNvPr id="3" name="Content Placeholder 2"/>
          <p:cNvSpPr>
            <a:spLocks noGrp="1"/>
          </p:cNvSpPr>
          <p:nvPr>
            <p:ph idx="1"/>
          </p:nvPr>
        </p:nvSpPr>
        <p:spPr/>
        <p:txBody>
          <a:bodyPr/>
          <a:lstStyle/>
          <a:p>
            <a:r>
              <a:rPr lang="en-GB" dirty="0"/>
              <a:t>The same </a:t>
            </a:r>
            <a:r>
              <a:rPr lang="en-GB" b="1" dirty="0">
                <a:solidFill>
                  <a:schemeClr val="accent6"/>
                </a:solidFill>
              </a:rPr>
              <a:t>entity participates in a relationship set more than once </a:t>
            </a:r>
            <a:r>
              <a:rPr lang="en-GB" dirty="0"/>
              <a:t>then it is called recursive relationship set.</a:t>
            </a:r>
          </a:p>
        </p:txBody>
      </p:sp>
      <p:sp>
        <p:nvSpPr>
          <p:cNvPr id="4" name="Rectangle 3"/>
          <p:cNvSpPr/>
          <p:nvPr/>
        </p:nvSpPr>
        <p:spPr>
          <a:xfrm>
            <a:off x="2788923" y="263790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968900" y="263355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6" name="Diamond 5"/>
          <p:cNvSpPr/>
          <p:nvPr/>
        </p:nvSpPr>
        <p:spPr>
          <a:xfrm>
            <a:off x="5362849" y="255952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7" name="Straight Connector 6"/>
          <p:cNvCxnSpPr>
            <a:stCxn id="6" idx="3"/>
            <a:endCxn id="5" idx="1"/>
          </p:cNvCxnSpPr>
          <p:nvPr/>
        </p:nvCxnSpPr>
        <p:spPr>
          <a:xfrm>
            <a:off x="7087147"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481096"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674620" y="2201934"/>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943100" y="17790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638009" y="2179523"/>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561223" y="175661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FName</a:t>
            </a:r>
            <a:endParaRPr lang="en-US" dirty="0">
              <a:solidFill>
                <a:schemeClr val="tx1"/>
              </a:solidFill>
            </a:endParaRPr>
          </a:p>
        </p:txBody>
      </p:sp>
      <p:cxnSp>
        <p:nvCxnSpPr>
          <p:cNvPr id="13" name="Straight Connector 12"/>
          <p:cNvCxnSpPr/>
          <p:nvPr/>
        </p:nvCxnSpPr>
        <p:spPr>
          <a:xfrm flipH="1">
            <a:off x="2807209" y="3378134"/>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2057403" y="378871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15" name="Straight Connector 14"/>
          <p:cNvCxnSpPr>
            <a:stCxn id="16" idx="4"/>
          </p:cNvCxnSpPr>
          <p:nvPr/>
        </p:nvCxnSpPr>
        <p:spPr>
          <a:xfrm>
            <a:off x="7916385" y="2197921"/>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7184865" y="177501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DeptID</a:t>
            </a:r>
            <a:endParaRPr lang="en-US" u="sng" dirty="0">
              <a:solidFill>
                <a:schemeClr val="tx1"/>
              </a:solidFill>
            </a:endParaRPr>
          </a:p>
        </p:txBody>
      </p:sp>
      <p:cxnSp>
        <p:nvCxnSpPr>
          <p:cNvPr id="17" name="Straight Connector 16"/>
          <p:cNvCxnSpPr>
            <a:stCxn id="18" idx="4"/>
          </p:cNvCxnSpPr>
          <p:nvPr/>
        </p:nvCxnSpPr>
        <p:spPr>
          <a:xfrm flipH="1">
            <a:off x="8879774" y="2175510"/>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8802988" y="175260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DName</a:t>
            </a:r>
            <a:endParaRPr lang="en-US" dirty="0">
              <a:solidFill>
                <a:schemeClr val="tx1"/>
              </a:solidFill>
            </a:endParaRPr>
          </a:p>
        </p:txBody>
      </p:sp>
      <p:sp>
        <p:nvSpPr>
          <p:cNvPr id="21" name="Diamond 20"/>
          <p:cNvSpPr/>
          <p:nvPr/>
        </p:nvSpPr>
        <p:spPr>
          <a:xfrm>
            <a:off x="5796653" y="451122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2" name="Straight Connector 21"/>
          <p:cNvCxnSpPr>
            <a:stCxn id="21" idx="3"/>
          </p:cNvCxnSpPr>
          <p:nvPr/>
        </p:nvCxnSpPr>
        <p:spPr>
          <a:xfrm>
            <a:off x="7520951" y="495753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5008575" y="4951009"/>
            <a:ext cx="801679" cy="13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rot="21202384">
            <a:off x="4999655" y="4697431"/>
            <a:ext cx="3357828" cy="892630"/>
            <a:chOff x="3577594" y="5116733"/>
            <a:chExt cx="3357828" cy="892630"/>
          </a:xfrm>
        </p:grpSpPr>
        <p:sp>
          <p:nvSpPr>
            <p:cNvPr id="25" name="Diamond 24"/>
            <p:cNvSpPr/>
            <p:nvPr/>
          </p:nvSpPr>
          <p:spPr>
            <a:xfrm>
              <a:off x="4388166" y="5116733"/>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6" name="Straight Connector 25"/>
            <p:cNvCxnSpPr>
              <a:stCxn id="25" idx="3"/>
            </p:cNvCxnSpPr>
            <p:nvPr/>
          </p:nvCxnSpPr>
          <p:spPr>
            <a:xfrm>
              <a:off x="6112462" y="5563048"/>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ounded Rectangular Callout 27"/>
          <p:cNvSpPr/>
          <p:nvPr/>
        </p:nvSpPr>
        <p:spPr>
          <a:xfrm>
            <a:off x="6134100" y="3778250"/>
            <a:ext cx="1463040" cy="914400"/>
          </a:xfrm>
          <a:prstGeom prst="wedgeRoundRectCallout">
            <a:avLst>
              <a:gd name="adj1" fmla="val -19777"/>
              <a:gd name="adj2" fmla="val 72964"/>
              <a:gd name="adj3" fmla="val 16667"/>
            </a:avLst>
          </a:prstGeom>
          <a:solidFill>
            <a:schemeClr val="bg1">
              <a:lumMod val="9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Recursive Relationship</a:t>
            </a:r>
          </a:p>
          <a:p>
            <a:pPr algn="ctr"/>
            <a:r>
              <a:rPr lang="en-US" dirty="0">
                <a:solidFill>
                  <a:schemeClr val="tx1"/>
                </a:solidFill>
              </a:rPr>
              <a:t>Set</a:t>
            </a:r>
          </a:p>
        </p:txBody>
      </p:sp>
      <p:grpSp>
        <p:nvGrpSpPr>
          <p:cNvPr id="29" name="Group 28"/>
          <p:cNvGrpSpPr/>
          <p:nvPr/>
        </p:nvGrpSpPr>
        <p:grpSpPr>
          <a:xfrm rot="20825156">
            <a:off x="4963676" y="4886817"/>
            <a:ext cx="3431767" cy="892630"/>
            <a:chOff x="3577594" y="5127170"/>
            <a:chExt cx="3356617" cy="892630"/>
          </a:xfrm>
        </p:grpSpPr>
        <p:sp>
          <p:nvSpPr>
            <p:cNvPr id="30" name="Diamond 29"/>
            <p:cNvSpPr/>
            <p:nvPr/>
          </p:nvSpPr>
          <p:spPr>
            <a:xfrm>
              <a:off x="4386953" y="51271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a:p>
              <a:pPr algn="ctr"/>
              <a:r>
                <a:rPr lang="en-US" dirty="0">
                  <a:solidFill>
                    <a:schemeClr val="tx1"/>
                  </a:solidFill>
                </a:rPr>
                <a:t>HOD</a:t>
              </a:r>
            </a:p>
          </p:txBody>
        </p:sp>
        <p:cxnSp>
          <p:nvCxnSpPr>
            <p:cNvPr id="31" name="Straight Connector 30"/>
            <p:cNvCxnSpPr>
              <a:stCxn id="30" idx="3"/>
            </p:cNvCxnSpPr>
            <p:nvPr/>
          </p:nvCxnSpPr>
          <p:spPr>
            <a:xfrm>
              <a:off x="6111251" y="557348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790817"/>
              </p:ext>
            </p:extLst>
          </p:nvPr>
        </p:nvGraphicFramePr>
        <p:xfrm>
          <a:off x="2842230" y="4321501"/>
          <a:ext cx="2169160" cy="1645920"/>
        </p:xfrm>
        <a:graphic>
          <a:graphicData uri="http://schemas.openxmlformats.org/drawingml/2006/table">
            <a:tbl>
              <a:tblPr firstRow="1" bandRow="1">
                <a:tableStyleId>{8EC20E35-A176-4012-BC5E-935CFFF8708E}</a:tableStyleId>
              </a:tblPr>
              <a:tblGrid>
                <a:gridCol w="1002030">
                  <a:extLst>
                    <a:ext uri="{9D8B030D-6E8A-4147-A177-3AD203B41FA5}">
                      <a16:colId xmlns:a16="http://schemas.microsoft.com/office/drawing/2014/main" val="20000"/>
                    </a:ext>
                  </a:extLst>
                </a:gridCol>
                <a:gridCol w="1167130">
                  <a:extLst>
                    <a:ext uri="{9D8B030D-6E8A-4147-A177-3AD203B41FA5}">
                      <a16:colId xmlns:a16="http://schemas.microsoft.com/office/drawing/2014/main" val="20001"/>
                    </a:ext>
                  </a:extLst>
                </a:gridCol>
              </a:tblGrid>
              <a:tr h="411480">
                <a:tc>
                  <a:txBody>
                    <a:bodyPr/>
                    <a:lstStyle/>
                    <a:p>
                      <a:r>
                        <a:rPr lang="en-US" b="1" dirty="0" err="1">
                          <a:solidFill>
                            <a:schemeClr val="tx1"/>
                          </a:solidFill>
                        </a:rPr>
                        <a:t>FName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900"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900" dirty="0" err="1"/>
                        <a:t>Haresh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sz="1900" dirty="0"/>
                        <a:t>Ramesh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HOD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3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78216220"/>
              </p:ext>
            </p:extLst>
          </p:nvPr>
        </p:nvGraphicFramePr>
        <p:xfrm>
          <a:off x="8306214" y="4321501"/>
          <a:ext cx="1332230" cy="1645920"/>
        </p:xfrm>
        <a:graphic>
          <a:graphicData uri="http://schemas.openxmlformats.org/drawingml/2006/table">
            <a:tbl>
              <a:tblPr firstRow="1" bandRow="1">
                <a:tableStyleId>{8EC20E35-A176-4012-BC5E-935CFFF8708E}</a:tableStyleId>
              </a:tblPr>
              <a:tblGrid>
                <a:gridCol w="1332230">
                  <a:extLst>
                    <a:ext uri="{9D8B030D-6E8A-4147-A177-3AD203B41FA5}">
                      <a16:colId xmlns:a16="http://schemas.microsoft.com/office/drawing/2014/main" val="20001"/>
                    </a:ext>
                  </a:extLst>
                </a:gridCol>
              </a:tblGrid>
              <a:tr h="411480">
                <a:tc>
                  <a:txBody>
                    <a:bodyPr/>
                    <a:lstStyle/>
                    <a:p>
                      <a:pPr algn="l"/>
                      <a:r>
                        <a:rPr lang="en-US" sz="1800" kern="1200" dirty="0" err="1">
                          <a:solidFill>
                            <a:schemeClr val="tx1"/>
                          </a:solidFill>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kern="1200" dirty="0">
                          <a:solidFill>
                            <a:schemeClr val="dk1"/>
                          </a:solidFill>
                          <a:latin typeface="+mn-lt"/>
                          <a:ea typeface="+mn-ea"/>
                          <a:cs typeface="+mn-cs"/>
                        </a:rPr>
                        <a:t>Civil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l"/>
                      <a:r>
                        <a:rPr lang="en-US" sz="1900" kern="1200" dirty="0">
                          <a:solidFill>
                            <a:schemeClr val="dk1"/>
                          </a:solidFill>
                          <a:latin typeface="+mn-lt"/>
                          <a:ea typeface="+mn-ea"/>
                          <a:cs typeface="+mn-cs"/>
                        </a:rPr>
                        <a:t>Mechanical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771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100"/>
                                        <p:tgtEl>
                                          <p:spTgt spid="21"/>
                                        </p:tgtEl>
                                      </p:cBhvr>
                                    </p:animEffect>
                                    <p:set>
                                      <p:cBhvr>
                                        <p:cTn id="78" dur="1" fill="hold">
                                          <p:stCondLst>
                                            <p:cond delay="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100"/>
                                        <p:tgtEl>
                                          <p:spTgt spid="22"/>
                                        </p:tgtEl>
                                      </p:cBhvr>
                                    </p:animEffect>
                                    <p:set>
                                      <p:cBhvr>
                                        <p:cTn id="81" dur="1" fill="hold">
                                          <p:stCondLst>
                                            <p:cond delay="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100"/>
                                        <p:tgtEl>
                                          <p:spTgt spid="23"/>
                                        </p:tgtEl>
                                      </p:cBhvr>
                                    </p:animEffect>
                                    <p:set>
                                      <p:cBhvr>
                                        <p:cTn id="84" dur="1" fill="hold">
                                          <p:stCondLst>
                                            <p:cond delay="99"/>
                                          </p:stCondLst>
                                        </p:cTn>
                                        <p:tgtEl>
                                          <p:spTgt spid="23"/>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100"/>
                                        <p:tgtEl>
                                          <p:spTgt spid="24"/>
                                        </p:tgtEl>
                                      </p:cBhvr>
                                    </p:animEffect>
                                    <p:set>
                                      <p:cBhvr>
                                        <p:cTn id="92" dur="1" fill="hold">
                                          <p:stCondLst>
                                            <p:cond delay="99"/>
                                          </p:stCondLst>
                                        </p:cTn>
                                        <p:tgtEl>
                                          <p:spTgt spid="2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6" grpId="0" animBg="1"/>
      <p:bldP spid="18" grpId="0" animBg="1"/>
      <p:bldP spid="21" grpId="0" animBg="1"/>
      <p:bldP spid="21" grpId="1"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a:t>.</a:t>
            </a:r>
          </a:p>
          <a:p>
            <a:r>
              <a:rPr lang="en-GB" dirty="0"/>
              <a:t>For a binary relationship set the mapping cardinality must be one of the following types:</a:t>
            </a:r>
          </a:p>
          <a:p>
            <a:pPr lvl="1"/>
            <a:r>
              <a:rPr lang="en-GB" dirty="0"/>
              <a:t>One to One</a:t>
            </a:r>
          </a:p>
          <a:p>
            <a:pPr lvl="1"/>
            <a:r>
              <a:rPr lang="en-GB" dirty="0"/>
              <a:t>One to Many</a:t>
            </a:r>
          </a:p>
          <a:p>
            <a:pPr lvl="1"/>
            <a:r>
              <a:rPr lang="en-GB" dirty="0"/>
              <a:t>Many to One</a:t>
            </a:r>
          </a:p>
          <a:p>
            <a:pPr lvl="1"/>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One-to-One relationship (1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only one loan </a:t>
            </a:r>
            <a:r>
              <a:rPr lang="en-GB" dirty="0"/>
              <a:t>using the relationship borrower and a </a:t>
            </a:r>
            <a:r>
              <a:rPr lang="en-GB" b="1" dirty="0">
                <a:solidFill>
                  <a:schemeClr val="accent6"/>
                </a:solidFill>
              </a:rPr>
              <a:t>loan is connected with only one customer </a:t>
            </a:r>
            <a:r>
              <a:rPr lang="en-GB" dirty="0"/>
              <a:t>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2" idx="1"/>
          </p:cNvCxnSpPr>
          <p:nvPr/>
        </p:nvCxnSpPr>
        <p:spPr>
          <a:xfrm>
            <a:off x="7577920" y="35127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4" idx="1"/>
          </p:cNvCxnSpPr>
          <p:nvPr/>
        </p:nvCxnSpPr>
        <p:spPr>
          <a:xfrm>
            <a:off x="7577920" y="40461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727879" y="1767344"/>
            <a:ext cx="9207691" cy="3970318"/>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Data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base design and ER diagrams </a:t>
            </a:r>
            <a:endParaRPr kumimoji="0" lang="en-US" sz="2400" b="0" i="0" u="none" strike="noStrike" kern="1200" cap="none" spc="0" normalizeH="0" baseline="0" noProof="0" dirty="0" smtClean="0">
              <a:ln>
                <a:noFill/>
              </a:ln>
              <a:solidFill>
                <a:srgbClr val="212121"/>
              </a:solidFill>
              <a:effectLst/>
              <a:uLnTx/>
              <a:uFillTx/>
              <a:latin typeface="Roboto Condensed"/>
              <a:ea typeface="+mn-ea"/>
              <a:cs typeface="+mn-cs"/>
            </a:endParaRPr>
          </a:p>
          <a:p>
            <a:pPr marL="723900" marR="0" lvl="0" indent="-3683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ER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Model - Entities, Attributes </a:t>
            </a: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and Entity sets</a:t>
            </a:r>
          </a:p>
          <a:p>
            <a:pPr marL="723900" marR="0" lvl="0" indent="-36830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Relationships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and Relationship sets </a:t>
            </a:r>
            <a:endParaRPr kumimoji="0" lang="en-US" sz="2400" b="0" i="0" u="none" strike="noStrike" kern="1200" cap="none" spc="0" normalizeH="0" baseline="0" noProof="0" dirty="0" smtClean="0">
              <a:ln>
                <a:noFill/>
              </a:ln>
              <a:solidFill>
                <a:srgbClr val="212121"/>
              </a:solidFill>
              <a:effectLst/>
              <a:uLnTx/>
              <a:uFillTx/>
              <a:latin typeface="Roboto Condensed"/>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ER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Design </a:t>
            </a: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Issues</a:t>
            </a:r>
            <a:endParaRPr kumimoji="0" lang="en-US" sz="2400" b="0" i="0" u="none" strike="noStrike" kern="1200" cap="none" spc="0" normalizeH="0" baseline="0" noProof="0" dirty="0">
              <a:ln>
                <a:noFill/>
              </a:ln>
              <a:solidFill>
                <a:srgbClr val="212121"/>
              </a:solidFill>
              <a:effectLst/>
              <a:uLnTx/>
              <a:uFillTx/>
              <a:latin typeface="Roboto Condensed"/>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212121"/>
                </a:solidFill>
                <a:effectLst/>
                <a:uLnTx/>
                <a:uFillTx/>
                <a:latin typeface="Roboto Condensed"/>
                <a:ea typeface="+mn-ea"/>
                <a:cs typeface="+mn-cs"/>
              </a:rPr>
              <a:t>Concept Design </a:t>
            </a:r>
            <a:r>
              <a:rPr kumimoji="0" lang="en-IN" sz="2400" b="0" i="0" u="none" strike="noStrike" kern="1200" cap="none" spc="0" normalizeH="0" baseline="0" noProof="0" dirty="0" smtClean="0">
                <a:ln>
                  <a:noFill/>
                </a:ln>
                <a:solidFill>
                  <a:srgbClr val="212121"/>
                </a:solidFill>
                <a:effectLst/>
                <a:uLnTx/>
                <a:uFillTx/>
                <a:latin typeface="Roboto Condensed"/>
                <a:ea typeface="+mn-ea"/>
                <a:cs typeface="+mn-cs"/>
              </a:rPr>
              <a:t>– </a:t>
            </a:r>
            <a:r>
              <a:rPr kumimoji="0" lang="en-IN" sz="2400" b="0" i="0" u="none" strike="noStrike" kern="1200" cap="none" spc="0" normalizeH="0" baseline="0" noProof="0" dirty="0">
                <a:ln>
                  <a:noFill/>
                </a:ln>
                <a:solidFill>
                  <a:srgbClr val="212121"/>
                </a:solidFill>
                <a:effectLst/>
                <a:uLnTx/>
                <a:uFillTx/>
                <a:latin typeface="Roboto Condensed"/>
                <a:ea typeface="+mn-ea"/>
                <a:cs typeface="+mn-cs"/>
              </a:rPr>
              <a:t>Conceptual Design for University Enterprise.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Introduction to the Relational Model – Structure </a:t>
            </a: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Database </a:t>
            </a: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Schema, </a:t>
            </a:r>
            <a:r>
              <a:rPr kumimoji="0" lang="en-US" sz="2400" b="0" i="0" u="none" strike="noStrike" kern="1200" cap="none" spc="0" normalizeH="0" baseline="0" noProof="0" dirty="0" smtClean="0">
                <a:ln>
                  <a:noFill/>
                </a:ln>
                <a:solidFill>
                  <a:srgbClr val="212121"/>
                </a:solidFill>
                <a:effectLst/>
                <a:uLnTx/>
                <a:uFillTx/>
                <a:latin typeface="Roboto Condensed"/>
                <a:ea typeface="+mn-ea"/>
                <a:cs typeface="+mn-cs"/>
              </a:rPr>
              <a:t>Keys </a:t>
            </a:r>
            <a:r>
              <a:rPr kumimoji="0" lang="en-IN" sz="2400" b="0" i="0" u="none" strike="noStrike" kern="1200" cap="none" spc="0" normalizeH="0" baseline="0" noProof="0" dirty="0" smtClean="0">
                <a:ln>
                  <a:noFill/>
                </a:ln>
                <a:solidFill>
                  <a:srgbClr val="212121"/>
                </a:solidFill>
                <a:effectLst/>
                <a:uLnTx/>
                <a:uFillTx/>
                <a:latin typeface="Roboto Condensed"/>
                <a:ea typeface="+mn-ea"/>
                <a:cs typeface="+mn-cs"/>
              </a:rPr>
              <a:t>– </a:t>
            </a:r>
            <a:r>
              <a:rPr kumimoji="0" lang="en-IN" sz="2400" b="0" i="0" u="none" strike="noStrike" kern="1200" cap="none" spc="0" normalizeH="0" baseline="0" noProof="0" dirty="0">
                <a:ln>
                  <a:noFill/>
                </a:ln>
                <a:solidFill>
                  <a:srgbClr val="212121"/>
                </a:solidFill>
                <a:effectLst/>
                <a:uLnTx/>
                <a:uFillTx/>
                <a:latin typeface="Roboto Condensed"/>
                <a:ea typeface="+mn-ea"/>
                <a:cs typeface="+mn-cs"/>
              </a:rPr>
              <a:t>Schema Diagrams</a:t>
            </a:r>
            <a:endParaRPr kumimoji="0" lang="en-US" sz="5400" b="0" i="0" u="none" strike="noStrike" kern="1200" cap="none" spc="0" normalizeH="0" baseline="0" noProof="0" dirty="0">
              <a:ln>
                <a:noFill/>
              </a:ln>
              <a:solidFill>
                <a:srgbClr val="666666"/>
              </a:solidFill>
              <a:effectLst/>
              <a:uLnTx/>
              <a:uFillTx/>
              <a:latin typeface="Trebuchet MS" panose="020B0603020202020204" pitchFamily="34" charset="0"/>
              <a:ea typeface="Proxima Nova"/>
              <a:cs typeface="Proxima Nova"/>
              <a:sym typeface="Proxima Nova"/>
            </a:endParaRPr>
          </a:p>
        </p:txBody>
      </p:sp>
      <p:sp>
        <p:nvSpPr>
          <p:cNvPr id="36" name="Title 1"/>
          <p:cNvSpPr>
            <a:spLocks noGrp="1"/>
          </p:cNvSpPr>
          <p:nvPr>
            <p:ph type="title"/>
          </p:nvPr>
        </p:nvSpPr>
        <p:spPr>
          <a:noFill/>
          <a:ln>
            <a:solidFill>
              <a:schemeClr val="bg2"/>
            </a:solidFill>
          </a:ln>
        </p:spPr>
        <p:txBody>
          <a:bodyPr>
            <a:normAutofit fontScale="90000"/>
          </a:bodyPr>
          <a:lstStyle/>
          <a:p>
            <a:pPr lvl="0">
              <a:lnSpc>
                <a:spcPct val="100000"/>
              </a:lnSpc>
              <a:spcBef>
                <a:spcPts val="0"/>
              </a:spcBef>
            </a:pPr>
            <a:r>
              <a:rPr lang="en-IN" sz="3200" dirty="0" smtClean="0">
                <a:solidFill>
                  <a:srgbClr val="00A4B6"/>
                </a:solidFill>
                <a:latin typeface="Proxima Nova"/>
                <a:ea typeface="Proxima Nova"/>
                <a:cs typeface="Proxima Nova"/>
                <a:sym typeface="Proxima Nova"/>
              </a:rPr>
              <a:t/>
            </a:r>
            <a:br>
              <a:rPr lang="en-IN" sz="3200" dirty="0" smtClean="0">
                <a:solidFill>
                  <a:srgbClr val="00A4B6"/>
                </a:solidFill>
                <a:latin typeface="Proxima Nova"/>
                <a:ea typeface="Proxima Nova"/>
                <a:cs typeface="Proxima Nova"/>
                <a:sym typeface="Proxima Nova"/>
              </a:rPr>
            </a:br>
            <a:r>
              <a:rPr lang="en-IN" sz="3200" dirty="0" smtClean="0">
                <a:solidFill>
                  <a:srgbClr val="00A4B6"/>
                </a:solidFill>
                <a:latin typeface="Proxima Nova"/>
                <a:ea typeface="Proxima Nova"/>
                <a:cs typeface="Proxima Nova"/>
                <a:sym typeface="Proxima Nova"/>
              </a:rPr>
              <a:t>Outline</a:t>
            </a:r>
            <a:r>
              <a:rPr lang="en-IN" sz="3200" b="0" dirty="0">
                <a:solidFill>
                  <a:srgbClr val="00A4B6"/>
                </a:solidFill>
                <a:latin typeface="Proxima Nova"/>
                <a:ea typeface="Proxima Nova"/>
                <a:cs typeface="Proxima Nova"/>
                <a:sym typeface="Proxima Nova"/>
              </a:rPr>
              <a:t/>
            </a:r>
            <a:br>
              <a:rPr lang="en-IN" sz="3200" b="0" dirty="0">
                <a:solidFill>
                  <a:srgbClr val="00A4B6"/>
                </a:solidFill>
                <a:latin typeface="Proxima Nova"/>
                <a:ea typeface="Proxima Nova"/>
                <a:cs typeface="Proxima Nova"/>
                <a:sym typeface="Proxima Nova"/>
              </a:rPr>
            </a:br>
            <a:endParaRPr lang="en-IN" dirty="0"/>
          </a:p>
        </p:txBody>
      </p:sp>
    </p:spTree>
    <p:extLst>
      <p:ext uri="{BB962C8B-B14F-4D97-AF65-F5344CB8AC3E}">
        <p14:creationId xmlns:p14="http://schemas.microsoft.com/office/powerpoint/2010/main" val="3708757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One-to-Many relationship (1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only one customer </a:t>
            </a:r>
            <a:r>
              <a:rPr lang="en-GB" dirty="0"/>
              <a:t>using borrower and a </a:t>
            </a:r>
            <a:r>
              <a:rPr lang="en-GB" b="1" dirty="0">
                <a:solidFill>
                  <a:schemeClr val="accent6"/>
                </a:solidFill>
              </a:rPr>
              <a:t>customer is connected with more than one loans using borrower</a:t>
            </a:r>
            <a:r>
              <a:rPr lang="en-GB" dirty="0"/>
              <a:t>.</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7" idx="3"/>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3"/>
            <a:endCxn id="24" idx="1"/>
          </p:cNvCxnSpPr>
          <p:nvPr/>
        </p:nvCxnSpPr>
        <p:spPr>
          <a:xfrm>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348490" y="43815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2" name="Straight Connector 31"/>
          <p:cNvCxnSpPr>
            <a:stCxn id="20" idx="3"/>
            <a:endCxn id="30" idx="1"/>
          </p:cNvCxnSpPr>
          <p:nvPr/>
        </p:nvCxnSpPr>
        <p:spPr>
          <a:xfrm>
            <a:off x="7577920" y="3512700"/>
            <a:ext cx="2770570" cy="1066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44944"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790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Many-to-One relationship (N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more than one customer </a:t>
            </a:r>
            <a:r>
              <a:rPr lang="en-GB" dirty="0"/>
              <a:t>using borrower and a </a:t>
            </a:r>
            <a:r>
              <a:rPr lang="en-GB" b="1" dirty="0">
                <a:solidFill>
                  <a:schemeClr val="accent6"/>
                </a:solidFill>
              </a:rPr>
              <a:t>customer is connected with only one loan</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2" idx="1"/>
          </p:cNvCxnSpPr>
          <p:nvPr/>
        </p:nvCxnSpPr>
        <p:spPr>
          <a:xfrm flipV="1">
            <a:off x="7577920" y="3512700"/>
            <a:ext cx="2768400" cy="1071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348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Many-to-Many relationship (N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a:t>
            </a:r>
            <a:r>
              <a:rPr lang="en-GB" dirty="0"/>
              <a:t> 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more than one loan </a:t>
            </a:r>
            <a:r>
              <a:rPr lang="en-GB" dirty="0"/>
              <a:t>using borrower and a </a:t>
            </a:r>
            <a:r>
              <a:rPr lang="en-GB" b="1" dirty="0">
                <a:solidFill>
                  <a:schemeClr val="accent6"/>
                </a:solidFill>
              </a:rPr>
              <a:t>loan is connected with more than one customer</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4" idx="1"/>
          </p:cNvCxnSpPr>
          <p:nvPr/>
        </p:nvCxnSpPr>
        <p:spPr>
          <a:xfrm flipV="1">
            <a:off x="7577920" y="4046100"/>
            <a:ext cx="2768400" cy="5385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11" idx="1"/>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65320" y="2400048"/>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0346320" y="438149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9" name="Straight Connector 38"/>
          <p:cNvCxnSpPr>
            <a:stCxn id="20" idx="3"/>
          </p:cNvCxnSpPr>
          <p:nvPr/>
        </p:nvCxnSpPr>
        <p:spPr>
          <a:xfrm>
            <a:off x="7577920" y="3512700"/>
            <a:ext cx="2768400" cy="533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577920" y="4046099"/>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7920" y="4588171"/>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
                                            <p:txEl>
                                              <p:pRg st="9" end="9"/>
                                            </p:txEl>
                                          </p:spTgt>
                                        </p:tgtEl>
                                        <p:attrNameLst>
                                          <p:attrName>style.visibility</p:attrName>
                                        </p:attrNameLst>
                                      </p:cBhvr>
                                      <p:to>
                                        <p:strVal val="visible"/>
                                      </p:to>
                                    </p:set>
                                    <p:animEffect transition="in" filter="fade">
                                      <p:cBhvr>
                                        <p:cTn id="1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Mapping Cardinality </a:t>
            </a:r>
            <a:r>
              <a:rPr lang="en-GB" sz="3200" dirty="0"/>
              <a:t>(Cardinality Constraints)</a:t>
            </a:r>
            <a:r>
              <a:rPr lang="en-GB" dirty="0"/>
              <a:t> </a:t>
            </a:r>
            <a:r>
              <a:rPr lang="en-GB" sz="2000" dirty="0">
                <a:solidFill>
                  <a:schemeClr val="tx1">
                    <a:lumMod val="50000"/>
                    <a:lumOff val="50000"/>
                  </a:schemeClr>
                </a:solidFill>
              </a:rPr>
              <a:t>[Exercise]</a:t>
            </a:r>
            <a:endParaRPr lang="en-GB" dirty="0">
              <a:solidFill>
                <a:schemeClr val="tx1">
                  <a:lumMod val="50000"/>
                  <a:lumOff val="50000"/>
                </a:schemeClr>
              </a:solidFill>
            </a:endParaRPr>
          </a:p>
        </p:txBody>
      </p:sp>
      <p:sp>
        <p:nvSpPr>
          <p:cNvPr id="5" name="Content Placeholder 4"/>
          <p:cNvSpPr>
            <a:spLocks noGrp="1"/>
          </p:cNvSpPr>
          <p:nvPr>
            <p:ph idx="1"/>
          </p:nvPr>
        </p:nvSpPr>
        <p:spPr/>
        <p:txBody>
          <a:bodyPr/>
          <a:lstStyle/>
          <a:p>
            <a:r>
              <a:rPr lang="en-GB" dirty="0"/>
              <a:t>Draw an E-R diagram and specify which type of mapping cardinality will be there in the following examples:</a:t>
            </a:r>
          </a:p>
          <a:p>
            <a:pPr lvl="1"/>
            <a:r>
              <a:rPr lang="en-GB" dirty="0"/>
              <a:t>Each customer has only one account in the bank and each account is held by only one customer. [single account]</a:t>
            </a:r>
          </a:p>
          <a:p>
            <a:pPr lvl="1"/>
            <a:r>
              <a:rPr lang="en-GB" dirty="0"/>
              <a:t>Each customer has only one account in the bank but an account can be held by more than one customer. [joint account]</a:t>
            </a:r>
          </a:p>
          <a:p>
            <a:pPr lvl="1"/>
            <a:r>
              <a:rPr lang="en-GB" dirty="0"/>
              <a:t>A customer may have more than one account in the bank but each account is held by only one customer. [multiple accounts]</a:t>
            </a:r>
          </a:p>
          <a:p>
            <a:pPr lvl="1"/>
            <a:r>
              <a:rPr lang="en-GB" dirty="0"/>
              <a:t>A customer may have more than one account in the bank and each account is held by more than one customer. [join account as well as multiple accounts]</a:t>
            </a:r>
          </a:p>
          <a:p>
            <a:pPr lvl="1"/>
            <a:r>
              <a:rPr lang="en-US" dirty="0"/>
              <a:t>A student can work in more than one project and a project can be done by more than one student.</a:t>
            </a:r>
          </a:p>
          <a:p>
            <a:pPr lvl="1"/>
            <a:r>
              <a:rPr lang="en-US" dirty="0"/>
              <a:t>A student can issue more than one book but a book is issued to only one student.</a:t>
            </a:r>
            <a:endParaRPr lang="en-GB" dirty="0"/>
          </a:p>
          <a:p>
            <a:pPr lvl="1"/>
            <a:r>
              <a:rPr lang="en-US" dirty="0"/>
              <a:t>A subject is taught by more than one faculty and a faculty can teach more than one subject.</a:t>
            </a:r>
            <a:endParaRPr lang="en-GB" dirty="0"/>
          </a:p>
        </p:txBody>
      </p:sp>
    </p:spTree>
    <p:extLst>
      <p:ext uri="{BB962C8B-B14F-4D97-AF65-F5344CB8AC3E}">
        <p14:creationId xmlns:p14="http://schemas.microsoft.com/office/powerpoint/2010/main" val="23935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r>
              <a:rPr lang="en-US" dirty="0"/>
              <a:t>Draw an E-R diagram of </a:t>
            </a:r>
            <a:r>
              <a:rPr lang="en-US" dirty="0">
                <a:solidFill>
                  <a:schemeClr val="tx2"/>
                </a:solidFill>
              </a:rPr>
              <a:t>Hospital Management System</a:t>
            </a:r>
            <a:r>
              <a:rPr lang="en-US" dirty="0"/>
              <a:t>.</a:t>
            </a:r>
          </a:p>
          <a:p>
            <a:r>
              <a:rPr lang="en-US" dirty="0"/>
              <a:t>Draw an E-R diagram of </a:t>
            </a:r>
            <a:r>
              <a:rPr lang="en-US" dirty="0">
                <a:solidFill>
                  <a:schemeClr val="tx2"/>
                </a:solidFill>
              </a:rPr>
              <a:t>College Management System</a:t>
            </a:r>
            <a:r>
              <a:rPr lang="en-US" dirty="0"/>
              <a:t>.</a:t>
            </a:r>
          </a:p>
          <a:p>
            <a:pPr lvl="1"/>
            <a:r>
              <a:rPr lang="en-US" dirty="0"/>
              <a:t>Take </a:t>
            </a:r>
            <a:r>
              <a:rPr lang="en-US"/>
              <a:t>only 3 to 4 </a:t>
            </a:r>
            <a:r>
              <a:rPr lang="en-US" dirty="0"/>
              <a:t>entities</a:t>
            </a:r>
          </a:p>
          <a:p>
            <a:pPr lvl="1"/>
            <a:r>
              <a:rPr lang="en-US" dirty="0"/>
              <a:t>Keep proper relationship between two entities</a:t>
            </a:r>
          </a:p>
          <a:p>
            <a:pPr lvl="1"/>
            <a:r>
              <a:rPr lang="en-US" dirty="0"/>
              <a:t>Use all types of attributes</a:t>
            </a:r>
          </a:p>
          <a:p>
            <a:pPr lvl="1"/>
            <a:r>
              <a:rPr lang="en-US" dirty="0"/>
              <a:t>Use Mapping Cardinality</a:t>
            </a:r>
          </a:p>
        </p:txBody>
      </p:sp>
    </p:spTree>
    <p:extLst>
      <p:ext uri="{BB962C8B-B14F-4D97-AF65-F5344CB8AC3E}">
        <p14:creationId xmlns:p14="http://schemas.microsoft.com/office/powerpoint/2010/main" val="28048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6583309" y="2478322"/>
            <a:ext cx="5400000" cy="1440000"/>
          </a:xfrm>
          <a:prstGeom prst="wedgeRoundRectCallout">
            <a:avLst>
              <a:gd name="adj1" fmla="val -33981"/>
              <a:gd name="adj2" fmla="val 9534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Total participation</a:t>
            </a:r>
          </a:p>
          <a:p>
            <a:pPr marL="285750" indent="-285750">
              <a:buFont typeface="Arial" panose="020B0604020202020204" pitchFamily="34" charset="0"/>
              <a:buChar char="•"/>
            </a:pPr>
            <a:r>
              <a:rPr lang="en-IN" dirty="0">
                <a:solidFill>
                  <a:schemeClr val="tx1"/>
                </a:solidFill>
              </a:rPr>
              <a:t>every entity in the entity set participates in at least one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double line</a:t>
            </a:r>
          </a:p>
        </p:txBody>
      </p:sp>
      <p:sp>
        <p:nvSpPr>
          <p:cNvPr id="21" name="Rounded Rectangular Callout 20"/>
          <p:cNvSpPr/>
          <p:nvPr/>
        </p:nvSpPr>
        <p:spPr>
          <a:xfrm>
            <a:off x="626806" y="2462722"/>
            <a:ext cx="5400000" cy="1440000"/>
          </a:xfrm>
          <a:prstGeom prst="wedgeRoundRectCallout">
            <a:avLst>
              <a:gd name="adj1" fmla="val 34452"/>
              <a:gd name="adj2" fmla="val 9985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Partial participation</a:t>
            </a:r>
          </a:p>
          <a:p>
            <a:pPr marL="285750" indent="-285750">
              <a:buFont typeface="Arial" panose="020B0604020202020204" pitchFamily="34" charset="0"/>
              <a:buChar char="•"/>
            </a:pPr>
            <a:r>
              <a:rPr lang="en-IN" dirty="0">
                <a:solidFill>
                  <a:schemeClr val="tx1"/>
                </a:solidFill>
              </a:rPr>
              <a:t>some entities in the entity set may not participate in any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single line</a:t>
            </a:r>
          </a:p>
        </p:txBody>
      </p:sp>
      <p:sp>
        <p:nvSpPr>
          <p:cNvPr id="4" name="Title 3"/>
          <p:cNvSpPr>
            <a:spLocks noGrp="1"/>
          </p:cNvSpPr>
          <p:nvPr>
            <p:ph type="title"/>
          </p:nvPr>
        </p:nvSpPr>
        <p:spPr>
          <a:xfrm>
            <a:off x="0" y="1"/>
            <a:ext cx="12192000" cy="711200"/>
          </a:xfrm>
        </p:spPr>
        <p:txBody>
          <a:bodyPr/>
          <a:lstStyle/>
          <a:p>
            <a:r>
              <a:rPr lang="en-GB" dirty="0"/>
              <a:t>Participation Constraints</a:t>
            </a:r>
          </a:p>
        </p:txBody>
      </p:sp>
      <p:sp>
        <p:nvSpPr>
          <p:cNvPr id="5" name="Content Placeholder 4"/>
          <p:cNvSpPr>
            <a:spLocks noGrp="1"/>
          </p:cNvSpPr>
          <p:nvPr>
            <p:ph idx="1"/>
          </p:nvPr>
        </p:nvSpPr>
        <p:spPr/>
        <p:txBody>
          <a:bodyPr/>
          <a:lstStyle/>
          <a:p>
            <a:r>
              <a:rPr lang="en-GB" dirty="0"/>
              <a:t>It specifies the </a:t>
            </a:r>
            <a:r>
              <a:rPr lang="en-GB" b="1" dirty="0">
                <a:solidFill>
                  <a:schemeClr val="accent6"/>
                </a:solidFill>
              </a:rPr>
              <a:t>participation of an entity set </a:t>
            </a:r>
            <a:r>
              <a:rPr lang="en-GB" dirty="0"/>
              <a:t>in a relationship set.</a:t>
            </a:r>
          </a:p>
          <a:p>
            <a:r>
              <a:rPr lang="en-GB" dirty="0"/>
              <a:t>There are two types participation constraints</a:t>
            </a:r>
          </a:p>
          <a:p>
            <a:pPr lvl="1"/>
            <a:r>
              <a:rPr lang="en-GB" dirty="0"/>
              <a:t>Total participation</a:t>
            </a:r>
          </a:p>
          <a:p>
            <a:pPr lvl="1"/>
            <a:r>
              <a:rPr lang="en-GB" dirty="0"/>
              <a:t>Partial participation</a:t>
            </a:r>
          </a:p>
        </p:txBody>
      </p:sp>
      <p:sp>
        <p:nvSpPr>
          <p:cNvPr id="6" name="Rectangle 5"/>
          <p:cNvSpPr/>
          <p:nvPr/>
        </p:nvSpPr>
        <p:spPr>
          <a:xfrm>
            <a:off x="3637927" y="44113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7" name="Rectangle 6"/>
          <p:cNvSpPr/>
          <p:nvPr/>
        </p:nvSpPr>
        <p:spPr>
          <a:xfrm>
            <a:off x="7676527" y="4411357"/>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8" name="Diamond 7"/>
          <p:cNvSpPr/>
          <p:nvPr/>
        </p:nvSpPr>
        <p:spPr>
          <a:xfrm>
            <a:off x="5318338" y="43351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cxnSp>
        <p:nvCxnSpPr>
          <p:cNvPr id="9" name="Straight Connector 8"/>
          <p:cNvCxnSpPr>
            <a:stCxn id="6" idx="3"/>
            <a:endCxn id="8" idx="1"/>
          </p:cNvCxnSpPr>
          <p:nvPr/>
        </p:nvCxnSpPr>
        <p:spPr>
          <a:xfrm>
            <a:off x="4933327" y="46399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7168179" y="4588809"/>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p:cNvSpPr/>
          <p:nvPr/>
        </p:nvSpPr>
        <p:spPr>
          <a:xfrm>
            <a:off x="44761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12" name="Rectangle 11"/>
          <p:cNvSpPr/>
          <p:nvPr/>
        </p:nvSpPr>
        <p:spPr>
          <a:xfrm>
            <a:off x="44761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13" name="Rectangle 12"/>
          <p:cNvSpPr/>
          <p:nvPr/>
        </p:nvSpPr>
        <p:spPr>
          <a:xfrm>
            <a:off x="76765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14" name="Rectangle 13"/>
          <p:cNvSpPr/>
          <p:nvPr/>
        </p:nvSpPr>
        <p:spPr>
          <a:xfrm>
            <a:off x="76765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15" name="Rectangle 14"/>
          <p:cNvSpPr/>
          <p:nvPr/>
        </p:nvSpPr>
        <p:spPr>
          <a:xfrm>
            <a:off x="4476127" y="60727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cxnSp>
        <p:nvCxnSpPr>
          <p:cNvPr id="16" name="Straight Connector 15"/>
          <p:cNvCxnSpPr>
            <a:stCxn id="11" idx="3"/>
            <a:endCxn id="13" idx="1"/>
          </p:cNvCxnSpPr>
          <p:nvPr/>
        </p:nvCxnSpPr>
        <p:spPr>
          <a:xfrm>
            <a:off x="4908127" y="52039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4" idx="1"/>
          </p:cNvCxnSpPr>
          <p:nvPr/>
        </p:nvCxnSpPr>
        <p:spPr>
          <a:xfrm>
            <a:off x="4908127" y="57373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575" y="5347427"/>
            <a:ext cx="2286000" cy="646331"/>
          </a:xfrm>
          <a:prstGeom prst="rect">
            <a:avLst/>
          </a:prstGeom>
          <a:noFill/>
        </p:spPr>
        <p:txBody>
          <a:bodyPr wrap="square" rtlCol="0">
            <a:spAutoFit/>
          </a:bodyPr>
          <a:lstStyle/>
          <a:p>
            <a:pPr algn="ctr"/>
            <a:r>
              <a:rPr lang="en-US" dirty="0"/>
              <a:t>Each customer has maximum one  loan</a:t>
            </a:r>
            <a:endParaRPr lang="en-IN" dirty="0"/>
          </a:p>
        </p:txBody>
      </p:sp>
      <p:cxnSp>
        <p:nvCxnSpPr>
          <p:cNvPr id="19" name="Straight Connector 18"/>
          <p:cNvCxnSpPr/>
          <p:nvPr/>
        </p:nvCxnSpPr>
        <p:spPr>
          <a:xfrm>
            <a:off x="7168179" y="4691105"/>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861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fade">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fade">
                                      <p:cBhvr>
                                        <p:cTn id="87" dur="5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fade">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fade">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animEffect transition="in" filter="fade">
                                      <p:cBhvr>
                                        <p:cTn id="105" dur="500"/>
                                        <p:tgtEl>
                                          <p:spTgt spid="2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
                                            <p:txEl>
                                              <p:pRg st="2" end="2"/>
                                            </p:txEl>
                                          </p:spTgt>
                                        </p:tgtEl>
                                        <p:attrNameLst>
                                          <p:attrName>style.visibility</p:attrName>
                                        </p:attrNameLst>
                                      </p:cBhvr>
                                      <p:to>
                                        <p:strVal val="visible"/>
                                      </p:to>
                                    </p:set>
                                    <p:animEffect transition="in" filter="fade">
                                      <p:cBhvr>
                                        <p:cTn id="11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 grpId="0" animBg="1"/>
      <p:bldP spid="7" grpId="0" animBg="1"/>
      <p:bldP spid="8" grpId="0" animBg="1"/>
      <p:bldP spid="11" grpId="0" animBg="1"/>
      <p:bldP spid="12" grpId="0" animBg="1"/>
      <p:bldP spid="13" grpId="0" animBg="1"/>
      <p:bldP spid="14" grpId="0" animBg="1"/>
      <p:bldP spid="15" grpId="0" animBg="1"/>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Weak Entity Set</a:t>
            </a:r>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Superclass v/s Subclass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Super Class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Sub Class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99862757"/>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A superclass is an entity from which </a:t>
                      </a:r>
                      <a:r>
                        <a:rPr lang="en-GB" sz="2400" b="1" kern="1200" dirty="0">
                          <a:solidFill>
                            <a:schemeClr val="accent6"/>
                          </a:solidFill>
                          <a:latin typeface="+mn-lt"/>
                          <a:ea typeface="+mn-ea"/>
                          <a:cs typeface="+mn-cs"/>
                        </a:rPr>
                        <a:t>another entities can be derived</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A subclass is an entity that is </a:t>
                      </a:r>
                      <a:r>
                        <a:rPr lang="en-GB" sz="2400" b="1" kern="1200" dirty="0">
                          <a:solidFill>
                            <a:schemeClr val="accent6"/>
                          </a:solidFill>
                          <a:latin typeface="+mn-lt"/>
                          <a:ea typeface="+mn-ea"/>
                          <a:cs typeface="+mn-cs"/>
                        </a:rPr>
                        <a:t>derived from another entity</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47681539"/>
              </p:ext>
            </p:extLst>
          </p:nvPr>
        </p:nvGraphicFramePr>
        <p:xfrm>
          <a:off x="131178" y="2319178"/>
          <a:ext cx="11929642" cy="192024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r>
                        <a:rPr lang="en-GB" sz="2400" b="0" kern="1200" dirty="0">
                          <a:solidFill>
                            <a:schemeClr val="dk1"/>
                          </a:solidFill>
                          <a:latin typeface="+mn-lt"/>
                          <a:ea typeface="+mn-ea"/>
                          <a:cs typeface="+mn-cs"/>
                        </a:rPr>
                        <a:t>an entity account has two subsets </a:t>
                      </a:r>
                    </a:p>
                    <a:p>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endParaRPr lang="en-GB" sz="2400" b="0" kern="1200" dirty="0">
                        <a:solidFill>
                          <a:schemeClr val="dk1"/>
                        </a:solidFill>
                        <a:latin typeface="+mn-lt"/>
                        <a:ea typeface="+mn-ea"/>
                        <a:cs typeface="+mn-cs"/>
                      </a:endParaRPr>
                    </a:p>
                    <a:p>
                      <a:r>
                        <a:rPr lang="en-GB" sz="2400" b="0" kern="1200" dirty="0">
                          <a:solidFill>
                            <a:schemeClr val="dk1"/>
                          </a:solidFill>
                          <a:latin typeface="+mn-lt"/>
                          <a:ea typeface="+mn-ea"/>
                          <a:cs typeface="+mn-cs"/>
                        </a:rPr>
                        <a:t>So an </a:t>
                      </a:r>
                      <a:r>
                        <a:rPr lang="en-GB" sz="2400" b="1" kern="1200" dirty="0">
                          <a:solidFill>
                            <a:schemeClr val="accent6"/>
                          </a:solidFill>
                          <a:latin typeface="+mn-lt"/>
                          <a:ea typeface="+mn-ea"/>
                          <a:cs typeface="+mn-cs"/>
                        </a:rPr>
                        <a:t>account is superclass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pPr marL="0" algn="l" defTabSz="914400" rtl="0" eaLnBrk="1" latinLnBrk="0" hangingPunct="1"/>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r>
                        <a:rPr lang="en-GB" sz="2400" b="0" kern="1200" dirty="0">
                          <a:solidFill>
                            <a:schemeClr val="dk1"/>
                          </a:solidFill>
                          <a:latin typeface="+mn-lt"/>
                          <a:ea typeface="+mn-ea"/>
                          <a:cs typeface="+mn-cs"/>
                        </a:rPr>
                        <a:t> entities are derived from entity account. </a:t>
                      </a:r>
                    </a:p>
                    <a:p>
                      <a:pPr marL="0" algn="l" defTabSz="914400" rtl="0" eaLnBrk="1" latinLnBrk="0" hangingPunct="1"/>
                      <a:r>
                        <a:rPr lang="en-GB" sz="2400" b="0" kern="1200" dirty="0">
                          <a:solidFill>
                            <a:schemeClr val="dk1"/>
                          </a:solidFill>
                          <a:latin typeface="+mn-lt"/>
                          <a:ea typeface="+mn-ea"/>
                          <a:cs typeface="+mn-cs"/>
                        </a:rPr>
                        <a:t>So </a:t>
                      </a:r>
                      <a:r>
                        <a:rPr lang="en-GB" sz="2400" b="1" kern="1200" dirty="0" err="1">
                          <a:solidFill>
                            <a:schemeClr val="accent6"/>
                          </a:solidFill>
                          <a:latin typeface="+mn-lt"/>
                          <a:ea typeface="+mn-ea"/>
                          <a:cs typeface="+mn-cs"/>
                        </a:rPr>
                        <a:t>saving_account</a:t>
                      </a:r>
                      <a:r>
                        <a:rPr lang="en-GB" sz="2400" b="1" kern="1200" dirty="0">
                          <a:solidFill>
                            <a:schemeClr val="accent6"/>
                          </a:solidFill>
                          <a:latin typeface="+mn-lt"/>
                          <a:ea typeface="+mn-ea"/>
                          <a:cs typeface="+mn-cs"/>
                        </a:rPr>
                        <a:t> and </a:t>
                      </a:r>
                      <a:r>
                        <a:rPr lang="en-GB" sz="2400" b="1" kern="1200" dirty="0" err="1">
                          <a:solidFill>
                            <a:schemeClr val="accent6"/>
                          </a:solidFill>
                          <a:latin typeface="+mn-lt"/>
                          <a:ea typeface="+mn-ea"/>
                          <a:cs typeface="+mn-cs"/>
                        </a:rPr>
                        <a:t>current_account</a:t>
                      </a:r>
                      <a:r>
                        <a:rPr lang="en-GB" sz="2400" b="1" kern="1200" dirty="0">
                          <a:solidFill>
                            <a:schemeClr val="accent6"/>
                          </a:solidFill>
                          <a:latin typeface="+mn-lt"/>
                          <a:ea typeface="+mn-ea"/>
                          <a:cs typeface="+mn-cs"/>
                        </a:rPr>
                        <a:t> are subclass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1" name="Rectangle 40"/>
          <p:cNvSpPr/>
          <p:nvPr/>
        </p:nvSpPr>
        <p:spPr>
          <a:xfrm>
            <a:off x="3312696" y="4366391"/>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sp>
        <p:nvSpPr>
          <p:cNvPr id="42" name="Rectangle 41"/>
          <p:cNvSpPr/>
          <p:nvPr/>
        </p:nvSpPr>
        <p:spPr>
          <a:xfrm>
            <a:off x="2169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Saving_Account</a:t>
            </a:r>
            <a:endParaRPr lang="en-US" dirty="0">
              <a:solidFill>
                <a:schemeClr val="tx1"/>
              </a:solidFill>
            </a:endParaRPr>
          </a:p>
        </p:txBody>
      </p:sp>
      <p:sp>
        <p:nvSpPr>
          <p:cNvPr id="43" name="Rectangle 42"/>
          <p:cNvSpPr/>
          <p:nvPr/>
        </p:nvSpPr>
        <p:spPr>
          <a:xfrm>
            <a:off x="4455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Current_Account</a:t>
            </a:r>
            <a:endParaRPr lang="en-US" dirty="0">
              <a:solidFill>
                <a:schemeClr val="tx1"/>
              </a:solidFill>
            </a:endParaRPr>
          </a:p>
        </p:txBody>
      </p:sp>
      <p:cxnSp>
        <p:nvCxnSpPr>
          <p:cNvPr id="44" name="Straight Connector 43"/>
          <p:cNvCxnSpPr>
            <a:stCxn id="41" idx="2"/>
            <a:endCxn id="42" idx="0"/>
          </p:cNvCxnSpPr>
          <p:nvPr/>
        </p:nvCxnSpPr>
        <p:spPr>
          <a:xfrm flipH="1">
            <a:off x="3084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a:endCxn id="43" idx="0"/>
          </p:cNvCxnSpPr>
          <p:nvPr/>
        </p:nvCxnSpPr>
        <p:spPr>
          <a:xfrm>
            <a:off x="4227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41896" y="4346621"/>
            <a:ext cx="1371600" cy="20574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p:cNvSpPr/>
          <p:nvPr/>
        </p:nvSpPr>
        <p:spPr>
          <a:xfrm>
            <a:off x="8722896" y="44609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Oval 47"/>
          <p:cNvSpPr/>
          <p:nvPr/>
        </p:nvSpPr>
        <p:spPr>
          <a:xfrm>
            <a:off x="8722896" y="54896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6498809" y="4344274"/>
            <a:ext cx="1295400" cy="369332"/>
          </a:xfrm>
          <a:prstGeom prst="rect">
            <a:avLst/>
          </a:prstGeom>
          <a:noFill/>
        </p:spPr>
        <p:txBody>
          <a:bodyPr wrap="square" rtlCol="0">
            <a:spAutoFit/>
          </a:bodyPr>
          <a:lstStyle/>
          <a:p>
            <a:pPr algn="ctr"/>
            <a:r>
              <a:rPr lang="en-US" dirty="0"/>
              <a:t>Super Class</a:t>
            </a:r>
          </a:p>
        </p:txBody>
      </p:sp>
      <p:sp>
        <p:nvSpPr>
          <p:cNvPr id="50" name="TextBox 49"/>
          <p:cNvSpPr txBox="1"/>
          <p:nvPr/>
        </p:nvSpPr>
        <p:spPr>
          <a:xfrm>
            <a:off x="6513096" y="6067563"/>
            <a:ext cx="1295400" cy="369332"/>
          </a:xfrm>
          <a:prstGeom prst="rect">
            <a:avLst/>
          </a:prstGeom>
          <a:noFill/>
        </p:spPr>
        <p:txBody>
          <a:bodyPr wrap="square" rtlCol="0">
            <a:spAutoFit/>
          </a:bodyPr>
          <a:lstStyle/>
          <a:p>
            <a:pPr algn="ctr"/>
            <a:r>
              <a:rPr lang="en-US" dirty="0"/>
              <a:t>Sub Class</a:t>
            </a:r>
          </a:p>
        </p:txBody>
      </p:sp>
      <p:cxnSp>
        <p:nvCxnSpPr>
          <p:cNvPr id="51" name="Straight Arrow Connector 50"/>
          <p:cNvCxnSpPr>
            <a:stCxn id="49" idx="3"/>
            <a:endCxn id="46" idx="1"/>
          </p:cNvCxnSpPr>
          <p:nvPr/>
        </p:nvCxnSpPr>
        <p:spPr>
          <a:xfrm>
            <a:off x="7794209" y="4528940"/>
            <a:ext cx="748553" cy="11898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1"/>
            <a:endCxn id="41" idx="3"/>
          </p:cNvCxnSpPr>
          <p:nvPr/>
        </p:nvCxnSpPr>
        <p:spPr>
          <a:xfrm flipH="1">
            <a:off x="5141496" y="4528940"/>
            <a:ext cx="1357313" cy="10745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1"/>
          </p:cNvCxnSpPr>
          <p:nvPr/>
        </p:nvCxnSpPr>
        <p:spPr>
          <a:xfrm flipH="1" flipV="1">
            <a:off x="3084096" y="5719595"/>
            <a:ext cx="3429000"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2"/>
          </p:cNvCxnSpPr>
          <p:nvPr/>
        </p:nvCxnSpPr>
        <p:spPr>
          <a:xfrm flipH="1" flipV="1">
            <a:off x="5370096" y="5719595"/>
            <a:ext cx="1128714"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3"/>
          </p:cNvCxnSpPr>
          <p:nvPr/>
        </p:nvCxnSpPr>
        <p:spPr>
          <a:xfrm flipV="1">
            <a:off x="7808496" y="4841921"/>
            <a:ext cx="914400" cy="14103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a:endCxn id="48" idx="2"/>
          </p:cNvCxnSpPr>
          <p:nvPr/>
        </p:nvCxnSpPr>
        <p:spPr>
          <a:xfrm flipV="1">
            <a:off x="7808496" y="5870621"/>
            <a:ext cx="914400" cy="3816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extracts the common features </a:t>
                      </a:r>
                      <a:r>
                        <a:rPr lang="en-US" sz="2400" b="0" kern="1200" dirty="0">
                          <a:solidFill>
                            <a:schemeClr val="dk1"/>
                          </a:solidFill>
                          <a:latin typeface="+mn-lt"/>
                          <a:ea typeface="+mn-ea"/>
                          <a:cs typeface="+mn-cs"/>
                        </a:rPr>
                        <a:t>of </a:t>
                      </a:r>
                      <a:r>
                        <a:rPr lang="en-US" sz="2400" b="1" kern="1200" dirty="0">
                          <a:solidFill>
                            <a:schemeClr val="accent6"/>
                          </a:solidFill>
                          <a:latin typeface="+mn-lt"/>
                          <a:ea typeface="+mn-ea"/>
                          <a:cs typeface="+mn-cs"/>
                        </a:rPr>
                        <a:t>multiple entities</a:t>
                      </a:r>
                      <a:r>
                        <a:rPr lang="en-US" sz="2400" b="0" kern="1200" dirty="0">
                          <a:solidFill>
                            <a:schemeClr val="dk1"/>
                          </a:solidFill>
                          <a:latin typeface="+mn-lt"/>
                          <a:ea typeface="+mn-ea"/>
                          <a:cs typeface="+mn-cs"/>
                        </a:rPr>
                        <a:t> to </a:t>
                      </a:r>
                      <a:r>
                        <a:rPr lang="en-US" sz="2400" b="1" kern="1200" dirty="0">
                          <a:solidFill>
                            <a:schemeClr val="accent6"/>
                          </a:solidFill>
                          <a:latin typeface="+mn-lt"/>
                          <a:ea typeface="+mn-ea"/>
                          <a:cs typeface="+mn-cs"/>
                        </a:rPr>
                        <a:t>form a new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splits an entity to form multiple new entities </a:t>
                      </a:r>
                      <a:r>
                        <a:rPr lang="en-US" sz="2400" b="0" kern="1200" dirty="0">
                          <a:solidFill>
                            <a:schemeClr val="dk1"/>
                          </a:solidFill>
                          <a:latin typeface="+mn-lt"/>
                          <a:ea typeface="+mn-ea"/>
                          <a:cs typeface="+mn-cs"/>
                        </a:rPr>
                        <a:t>that </a:t>
                      </a:r>
                      <a:r>
                        <a:rPr lang="en-US" sz="2400" b="1" kern="1200" dirty="0">
                          <a:solidFill>
                            <a:schemeClr val="accent6"/>
                          </a:solidFill>
                          <a:latin typeface="+mn-lt"/>
                          <a:ea typeface="+mn-ea"/>
                          <a:cs typeface="+mn-cs"/>
                        </a:rPr>
                        <a:t>inherit some feature of the splitting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91555" y="4085666"/>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a:off x="2949962" y="3685529"/>
            <a:ext cx="47992" cy="4001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358002"/>
            <a:ext cx="978268" cy="39095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201154" y="4358002"/>
            <a:ext cx="901333" cy="39095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56797" y="4716900"/>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p:nvPr/>
        </p:nvCxnSpPr>
        <p:spPr>
          <a:xfrm flipV="1">
            <a:off x="7876742" y="4262955"/>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688164"/>
            <a:ext cx="673546" cy="17458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approach</a:t>
            </a: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Basic concepts</a:t>
            </a:r>
          </a:p>
        </p:txBody>
      </p:sp>
      <p:sp>
        <p:nvSpPr>
          <p:cNvPr id="5" name="Content Placeholder 4"/>
          <p:cNvSpPr>
            <a:spLocks noGrp="1"/>
          </p:cNvSpPr>
          <p:nvPr>
            <p:ph idx="1"/>
          </p:nvPr>
        </p:nvSpPr>
        <p:spPr/>
        <p:txBody>
          <a:bodyPr/>
          <a:lstStyle/>
          <a:p>
            <a:pPr>
              <a:lnSpc>
                <a:spcPct val="150000"/>
              </a:lnSpc>
              <a:buClrTx/>
              <a:buFont typeface="Wingdings" panose="05000000000000000000" pitchFamily="2" charset="2"/>
              <a:buChar char="§"/>
            </a:pPr>
            <a:r>
              <a:rPr lang="en-US" sz="2800" dirty="0"/>
              <a:t>What is Database Design? </a:t>
            </a:r>
          </a:p>
          <a:p>
            <a:pPr lvl="1">
              <a:lnSpc>
                <a:spcPct val="150000"/>
              </a:lnSpc>
              <a:buClrTx/>
              <a:buFont typeface="Wingdings" panose="05000000000000000000" pitchFamily="2" charset="2"/>
              <a:buChar char="ü"/>
            </a:pPr>
            <a:r>
              <a:rPr lang="en-US" sz="2400" dirty="0" smtClean="0"/>
              <a:t>Database Design is a collection of processes that facilitate the </a:t>
            </a:r>
            <a:r>
              <a:rPr lang="en-US" sz="2400" b="1" dirty="0" smtClean="0">
                <a:solidFill>
                  <a:srgbClr val="0070C0"/>
                </a:solidFill>
              </a:rPr>
              <a:t>designing</a:t>
            </a:r>
            <a:r>
              <a:rPr lang="en-US" sz="2400" dirty="0" smtClean="0">
                <a:solidFill>
                  <a:srgbClr val="0070C0"/>
                </a:solidFill>
              </a:rPr>
              <a:t>, </a:t>
            </a:r>
            <a:r>
              <a:rPr lang="en-US" sz="2400" b="1" dirty="0" smtClean="0">
                <a:solidFill>
                  <a:srgbClr val="0070C0"/>
                </a:solidFill>
              </a:rPr>
              <a:t>development</a:t>
            </a:r>
            <a:r>
              <a:rPr lang="en-US" sz="2400" dirty="0" smtClean="0">
                <a:solidFill>
                  <a:srgbClr val="0070C0"/>
                </a:solidFill>
              </a:rPr>
              <a:t>, </a:t>
            </a:r>
            <a:r>
              <a:rPr lang="en-US" sz="2400" b="1" dirty="0" smtClean="0">
                <a:solidFill>
                  <a:srgbClr val="0070C0"/>
                </a:solidFill>
              </a:rPr>
              <a:t>implementation</a:t>
            </a:r>
            <a:r>
              <a:rPr lang="en-US" sz="2400" dirty="0" smtClean="0">
                <a:solidFill>
                  <a:srgbClr val="0070C0"/>
                </a:solidFill>
              </a:rPr>
              <a:t> </a:t>
            </a:r>
            <a:r>
              <a:rPr lang="en-US" sz="2400" dirty="0" smtClean="0"/>
              <a:t>and </a:t>
            </a:r>
            <a:r>
              <a:rPr lang="en-US" sz="2400" b="1" dirty="0" smtClean="0">
                <a:solidFill>
                  <a:srgbClr val="0070C0"/>
                </a:solidFill>
              </a:rPr>
              <a:t>maintenance</a:t>
            </a:r>
            <a:r>
              <a:rPr lang="en-US" sz="2400" dirty="0" smtClean="0">
                <a:solidFill>
                  <a:srgbClr val="0070C0"/>
                </a:solidFill>
              </a:rPr>
              <a:t> </a:t>
            </a:r>
            <a:r>
              <a:rPr lang="en-US" sz="2400" dirty="0" smtClean="0"/>
              <a:t>of enterprise database management systems.</a:t>
            </a:r>
            <a:endParaRPr lang="en-US" sz="2400" dirty="0"/>
          </a:p>
          <a:p>
            <a:pPr>
              <a:lnSpc>
                <a:spcPct val="150000"/>
              </a:lnSpc>
              <a:buClrTx/>
              <a:buFont typeface="Wingdings" panose="05000000000000000000" pitchFamily="2" charset="2"/>
              <a:buChar char="§"/>
            </a:pPr>
            <a:r>
              <a:rPr lang="en-US" sz="2800" dirty="0"/>
              <a:t>What is E-R diagram?</a:t>
            </a:r>
          </a:p>
          <a:p>
            <a:pPr lvl="1">
              <a:lnSpc>
                <a:spcPct val="150000"/>
              </a:lnSpc>
              <a:buClrTx/>
              <a:buFont typeface="Wingdings" panose="05000000000000000000" pitchFamily="2" charset="2"/>
              <a:buChar char="ü"/>
            </a:pPr>
            <a:r>
              <a:rPr lang="en-US" sz="2400" dirty="0"/>
              <a:t>E-R diagram: (Entity-Relationship diagram) </a:t>
            </a:r>
          </a:p>
          <a:p>
            <a:pPr lvl="1">
              <a:lnSpc>
                <a:spcPct val="150000"/>
              </a:lnSpc>
              <a:buClrTx/>
              <a:buFont typeface="Wingdings" panose="05000000000000000000" pitchFamily="2" charset="2"/>
              <a:buChar char="ü"/>
            </a:pPr>
            <a:r>
              <a:rPr lang="en-US" sz="2400" dirty="0"/>
              <a:t>It is </a:t>
            </a:r>
            <a:r>
              <a:rPr lang="en-US" sz="2400" b="1" dirty="0">
                <a:solidFill>
                  <a:srgbClr val="0070C0"/>
                </a:solidFill>
              </a:rPr>
              <a:t>graphical (pictorial) representation </a:t>
            </a:r>
            <a:r>
              <a:rPr lang="en-US" sz="2400" dirty="0"/>
              <a:t>of database.</a:t>
            </a:r>
          </a:p>
          <a:p>
            <a:pPr lvl="1">
              <a:lnSpc>
                <a:spcPct val="150000"/>
              </a:lnSpc>
              <a:buClrTx/>
              <a:buFont typeface="Wingdings" panose="05000000000000000000" pitchFamily="2" charset="2"/>
              <a:buChar char="ü"/>
            </a:pPr>
            <a:r>
              <a:rPr lang="en-US" sz="2400" dirty="0"/>
              <a:t>It uses different types of symbols to represent different objects of database.</a:t>
            </a:r>
          </a:p>
        </p:txBody>
      </p:sp>
    </p:spTree>
    <p:extLst>
      <p:ext uri="{BB962C8B-B14F-4D97-AF65-F5344CB8AC3E}">
        <p14:creationId xmlns:p14="http://schemas.microsoft.com/office/powerpoint/2010/main" val="378275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group from various entities</a:t>
                      </a:r>
                      <a:r>
                        <a:rPr lang="en-US" sz="2400" b="0" kern="1200" dirty="0">
                          <a:solidFill>
                            <a:schemeClr val="dk1"/>
                          </a:solidFill>
                          <a:latin typeface="+mn-lt"/>
                          <a:ea typeface="+mn-ea"/>
                          <a:cs typeface="+mn-cs"/>
                        </a:rPr>
                        <a:t> is called generalization.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sub-groups within an entity</a:t>
                      </a:r>
                      <a:r>
                        <a:rPr lang="en-US" sz="2400" b="0" kern="1200" dirty="0">
                          <a:solidFill>
                            <a:schemeClr val="dk1"/>
                          </a:solidFill>
                          <a:latin typeface="+mn-lt"/>
                          <a:ea typeface="+mn-ea"/>
                          <a:cs typeface="+mn-cs"/>
                        </a:rPr>
                        <a:t> is called specialization.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Bottom-up</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Top-down</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taking the </a:t>
                      </a:r>
                      <a:r>
                        <a:rPr lang="en-US" sz="2400" b="1" kern="1200" dirty="0">
                          <a:solidFill>
                            <a:schemeClr val="accent6"/>
                          </a:solidFill>
                          <a:latin typeface="+mn-lt"/>
                          <a:ea typeface="+mn-ea"/>
                          <a:cs typeface="+mn-cs"/>
                        </a:rPr>
                        <a:t>union of two or more lower level entity </a:t>
                      </a:r>
                      <a:r>
                        <a:rPr lang="en-US" sz="2400" b="0" kern="1200" dirty="0">
                          <a:solidFill>
                            <a:schemeClr val="dk1"/>
                          </a:solidFill>
                          <a:latin typeface="+mn-lt"/>
                          <a:ea typeface="+mn-ea"/>
                          <a:cs typeface="+mn-cs"/>
                        </a:rPr>
                        <a:t>sets to produce a higher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taking a </a:t>
                      </a:r>
                      <a:r>
                        <a:rPr lang="en-US" sz="2400" b="1" kern="1200" dirty="0">
                          <a:solidFill>
                            <a:schemeClr val="accent6"/>
                          </a:solidFill>
                          <a:latin typeface="+mn-lt"/>
                          <a:ea typeface="+mn-ea"/>
                          <a:cs typeface="+mn-cs"/>
                        </a:rPr>
                        <a:t>sub set of higher level entity set</a:t>
                      </a:r>
                      <a:r>
                        <a:rPr lang="en-US" sz="2400" b="0" kern="1200" dirty="0">
                          <a:solidFill>
                            <a:schemeClr val="dk1"/>
                          </a:solidFill>
                          <a:latin typeface="+mn-lt"/>
                          <a:ea typeface="+mn-ea"/>
                          <a:cs typeface="+mn-cs"/>
                        </a:rPr>
                        <a:t> to form a lower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starts from the number of entity sets and creates high level entity set using some common features.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starts from a single entity set and creates different low level entity sets using some different features.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Generalization &amp; Specialization example</a:t>
            </a:r>
          </a:p>
        </p:txBody>
      </p:sp>
      <p:sp>
        <p:nvSpPr>
          <p:cNvPr id="3" name="Content Placeholder 2"/>
          <p:cNvSpPr>
            <a:spLocks noGrp="1"/>
          </p:cNvSpPr>
          <p:nvPr>
            <p:ph idx="1"/>
          </p:nvPr>
        </p:nvSpPr>
        <p:spPr/>
        <p:txBody>
          <a:bodyPr/>
          <a:lstStyle/>
          <a:p>
            <a:pPr marL="0" indent="0">
              <a:buNone/>
            </a:pPr>
            <a:endParaRPr lang="en-US" dirty="0"/>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Exercise</a:t>
            </a:r>
          </a:p>
        </p:txBody>
      </p:sp>
      <p:sp>
        <p:nvSpPr>
          <p:cNvPr id="5" name="Content Placeholder 4"/>
          <p:cNvSpPr>
            <a:spLocks noGrp="1"/>
          </p:cNvSpPr>
          <p:nvPr>
            <p:ph idx="1"/>
          </p:nvPr>
        </p:nvSpPr>
        <p:spPr/>
        <p:txBody>
          <a:bodyPr/>
          <a:lstStyle/>
          <a:p>
            <a:r>
              <a:rPr lang="en-US" dirty="0"/>
              <a:t>Give the examples of Generalization/Specialization in the following E-R diagram</a:t>
            </a:r>
            <a:r>
              <a:rPr lang="en-GB" dirty="0"/>
              <a:t>:</a:t>
            </a:r>
          </a:p>
          <a:p>
            <a:pPr lvl="1"/>
            <a:r>
              <a:rPr lang="en-US" dirty="0"/>
              <a:t>Hospital Management System.</a:t>
            </a:r>
          </a:p>
          <a:p>
            <a:pPr lvl="1"/>
            <a:r>
              <a:rPr lang="en-US" dirty="0"/>
              <a:t>College Management System.</a:t>
            </a:r>
          </a:p>
          <a:p>
            <a:pPr lvl="1"/>
            <a:r>
              <a:rPr lang="en-US" dirty="0"/>
              <a:t>Bank Management System.</a:t>
            </a:r>
          </a:p>
          <a:p>
            <a:pPr lvl="1"/>
            <a:r>
              <a:rPr lang="en-US" dirty="0"/>
              <a:t>Insurance Company.</a:t>
            </a:r>
          </a:p>
        </p:txBody>
      </p:sp>
    </p:spTree>
    <p:extLst>
      <p:ext uri="{BB962C8B-B14F-4D97-AF65-F5344CB8AC3E}">
        <p14:creationId xmlns:p14="http://schemas.microsoft.com/office/powerpoint/2010/main" val="4026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11"/>
                                        </p:tgtEl>
                                        <p:attrNameLst>
                                          <p:attrName>fillcolor</p:attrName>
                                        </p:attrNameLst>
                                      </p:cBhvr>
                                      <p:to>
                                        <a:srgbClr val="1D6FA9"/>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Disjoint Constraint</a:t>
            </a:r>
          </a:p>
        </p:txBody>
      </p:sp>
      <p:sp>
        <p:nvSpPr>
          <p:cNvPr id="3" name="Content Placeholder 2"/>
          <p:cNvSpPr>
            <a:spLocks noGrp="1"/>
          </p:cNvSpPr>
          <p:nvPr>
            <p:ph idx="1"/>
          </p:nvPr>
        </p:nvSpPr>
        <p:spPr/>
        <p:txBody>
          <a:bodyPr/>
          <a:lstStyle/>
          <a:p>
            <a:r>
              <a:rPr lang="en-US" dirty="0"/>
              <a:t>It describes </a:t>
            </a:r>
            <a:r>
              <a:rPr lang="en-US" b="1" dirty="0">
                <a:solidFill>
                  <a:schemeClr val="accent6"/>
                </a:solidFill>
              </a:rPr>
              <a:t>relationship between members of the superclass and subclass </a:t>
            </a:r>
            <a:r>
              <a:rPr lang="en-US" dirty="0"/>
              <a:t>and indicates whether member of a superclass can be a member of one, or more than one subclass.</a:t>
            </a:r>
          </a:p>
          <a:p>
            <a:r>
              <a:rPr lang="en-US" dirty="0"/>
              <a:t>Types of disjoint constraints</a:t>
            </a:r>
          </a:p>
          <a:p>
            <a:pPr lvl="1"/>
            <a:r>
              <a:rPr lang="en-US" dirty="0"/>
              <a:t>Disjoint Constraint</a:t>
            </a:r>
          </a:p>
          <a:p>
            <a:pPr lvl="1"/>
            <a:r>
              <a:rPr lang="en-US" dirty="0"/>
              <a:t>Non-disjoint (Overlapping) Constraint</a:t>
            </a:r>
          </a:p>
        </p:txBody>
      </p:sp>
    </p:spTree>
    <p:extLst>
      <p:ext uri="{BB962C8B-B14F-4D97-AF65-F5344CB8AC3E}">
        <p14:creationId xmlns:p14="http://schemas.microsoft.com/office/powerpoint/2010/main" val="15841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Disjoint Constraint</a:t>
            </a:r>
          </a:p>
        </p:txBody>
      </p:sp>
      <p:sp>
        <p:nvSpPr>
          <p:cNvPr id="3" name="Content Placeholder 2"/>
          <p:cNvSpPr>
            <a:spLocks noGrp="1"/>
          </p:cNvSpPr>
          <p:nvPr>
            <p:ph idx="1"/>
          </p:nvPr>
        </p:nvSpPr>
        <p:spPr/>
        <p:txBody>
          <a:bodyPr/>
          <a:lstStyle/>
          <a:p>
            <a:r>
              <a:rPr lang="en-US" dirty="0"/>
              <a:t>It specifies that the </a:t>
            </a:r>
            <a:r>
              <a:rPr lang="en-US" b="1" dirty="0">
                <a:solidFill>
                  <a:schemeClr val="accent6"/>
                </a:solidFill>
              </a:rPr>
              <a:t>entity of a super class can belong to only one lower-level entity set</a:t>
            </a:r>
            <a:r>
              <a:rPr lang="en-US" dirty="0"/>
              <a:t> (sub class).</a:t>
            </a:r>
          </a:p>
          <a:p>
            <a:r>
              <a:rPr lang="en-US" dirty="0"/>
              <a:t>Specified by ‘</a:t>
            </a:r>
            <a:r>
              <a:rPr lang="en-US" b="1" dirty="0">
                <a:solidFill>
                  <a:schemeClr val="accent6"/>
                </a:solidFill>
              </a:rPr>
              <a:t>d</a:t>
            </a:r>
            <a:r>
              <a:rPr lang="en-US" dirty="0"/>
              <a:t>’ or by writing </a:t>
            </a:r>
            <a:r>
              <a:rPr lang="en-US" b="1" dirty="0">
                <a:solidFill>
                  <a:schemeClr val="accent6"/>
                </a:solidFill>
              </a:rPr>
              <a:t>disjoint</a:t>
            </a:r>
            <a:r>
              <a:rPr lang="en-US" dirty="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7539313"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only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Full-time</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Part-time</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612702" y="2903374"/>
            <a:ext cx="822960" cy="365760"/>
          </a:xfrm>
          <a:prstGeom prst="rect">
            <a:avLst/>
          </a:prstGeom>
          <a:noFill/>
        </p:spPr>
        <p:txBody>
          <a:bodyPr wrap="square" rtlCol="0">
            <a:spAutoFit/>
          </a:bodyPr>
          <a:lstStyle/>
          <a:p>
            <a:pPr algn="ctr"/>
            <a:r>
              <a:rPr lang="en-US" sz="1600" dirty="0"/>
              <a:t>Disjoint</a:t>
            </a:r>
            <a:endParaRPr lang="en-US"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Non-disjoint (Overlapping) Constraint</a:t>
            </a:r>
          </a:p>
        </p:txBody>
      </p:sp>
      <p:sp>
        <p:nvSpPr>
          <p:cNvPr id="3" name="Content Placeholder 2"/>
          <p:cNvSpPr>
            <a:spLocks noGrp="1"/>
          </p:cNvSpPr>
          <p:nvPr>
            <p:ph idx="1"/>
          </p:nvPr>
        </p:nvSpPr>
        <p:spPr/>
        <p:txBody>
          <a:bodyPr/>
          <a:lstStyle/>
          <a:p>
            <a:r>
              <a:rPr lang="en-US" dirty="0"/>
              <a:t>It specifies that an </a:t>
            </a:r>
            <a:r>
              <a:rPr lang="en-US" b="1" dirty="0">
                <a:solidFill>
                  <a:schemeClr val="accent6"/>
                </a:solidFill>
              </a:rPr>
              <a:t>entity of a super class can belong to more than one lower-level entity </a:t>
            </a:r>
            <a:r>
              <a:rPr lang="en-US" dirty="0"/>
              <a:t>set (sub class).</a:t>
            </a:r>
          </a:p>
          <a:p>
            <a:r>
              <a:rPr lang="en-US" dirty="0"/>
              <a:t>Specified by ‘</a:t>
            </a:r>
            <a:r>
              <a:rPr lang="en-US" b="1" dirty="0">
                <a:solidFill>
                  <a:schemeClr val="accent6"/>
                </a:solidFill>
              </a:rPr>
              <a:t>o</a:t>
            </a:r>
            <a:r>
              <a:rPr lang="en-US" dirty="0"/>
              <a:t>’ or by writing </a:t>
            </a:r>
            <a:r>
              <a:rPr lang="en-US" b="1" dirty="0">
                <a:solidFill>
                  <a:schemeClr val="accent6"/>
                </a:solidFill>
              </a:rPr>
              <a:t>overlapping</a:t>
            </a:r>
            <a:r>
              <a:rPr lang="en-US" dirty="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649224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One player (</a:t>
            </a:r>
            <a:r>
              <a:rPr lang="en-US" b="0" dirty="0" err="1">
                <a:solidFill>
                  <a:schemeClr val="tx1"/>
                </a:solidFill>
              </a:rPr>
              <a:t>Yuvraj</a:t>
            </a:r>
            <a:r>
              <a:rPr lang="en-US" b="0" dirty="0">
                <a:solidFill>
                  <a:schemeClr val="tx1"/>
                </a:solidFill>
              </a:rPr>
              <a:t> </a:t>
            </a:r>
            <a:r>
              <a:rPr lang="en-US" b="0" dirty="0" err="1">
                <a:solidFill>
                  <a:schemeClr val="tx1"/>
                </a:solidFill>
              </a:rPr>
              <a:t>singh</a:t>
            </a:r>
            <a:r>
              <a:rPr lang="en-US" b="0" dirty="0">
                <a:solidFill>
                  <a:schemeClr val="tx1"/>
                </a:solidFill>
              </a:rPr>
              <a:t>) is associated with more than one sub class.</a:t>
            </a:r>
          </a:p>
        </p:txBody>
      </p:sp>
      <p:sp>
        <p:nvSpPr>
          <p:cNvPr id="14" name="Rectangle 13"/>
          <p:cNvSpPr/>
          <p:nvPr/>
        </p:nvSpPr>
        <p:spPr>
          <a:xfrm>
            <a:off x="872671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4335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42416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9070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a:p>
            <a:pPr algn="ctr"/>
            <a:r>
              <a:rPr lang="en-US" i="1" dirty="0">
                <a:solidFill>
                  <a:schemeClr val="bg1">
                    <a:lumMod val="65000"/>
                  </a:schemeClr>
                </a:solidFill>
              </a:rPr>
              <a:t>(Sub class)</a:t>
            </a:r>
          </a:p>
        </p:txBody>
      </p:sp>
      <p:sp>
        <p:nvSpPr>
          <p:cNvPr id="18" name="Rectangle 17"/>
          <p:cNvSpPr/>
          <p:nvPr/>
        </p:nvSpPr>
        <p:spPr>
          <a:xfrm>
            <a:off x="1006245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6720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9565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446442" y="2959294"/>
            <a:ext cx="822960" cy="253916"/>
          </a:xfrm>
          <a:prstGeom prst="rect">
            <a:avLst/>
          </a:prstGeom>
          <a:noFill/>
        </p:spPr>
        <p:txBody>
          <a:bodyPr wrap="square" rtlCol="0">
            <a:spAutoFit/>
          </a:bodyPr>
          <a:lstStyle/>
          <a:p>
            <a:pPr algn="ctr"/>
            <a:r>
              <a:rPr lang="en-US" sz="1050" dirty="0"/>
              <a:t>Non-disjoint</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5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0"/>
          </p:cNvCxnSpPr>
          <p:nvPr/>
        </p:nvCxnSpPr>
        <p:spPr>
          <a:xfrm flipH="1" flipV="1">
            <a:off x="2330828" y="3818180"/>
            <a:ext cx="1333500" cy="7182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p:cNvCxnSpPr>
          <p:nvPr/>
        </p:nvCxnSpPr>
        <p:spPr>
          <a:xfrm flipV="1">
            <a:off x="3664328" y="3830172"/>
            <a:ext cx="1333500" cy="7062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Related image"/>
          <p:cNvPicPr>
            <a:picLocks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782380"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1D6FA9"/>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Participation (Completeness) Constraint</a:t>
            </a:r>
          </a:p>
        </p:txBody>
      </p:sp>
      <p:sp>
        <p:nvSpPr>
          <p:cNvPr id="3" name="Content Placeholder 2"/>
          <p:cNvSpPr>
            <a:spLocks noGrp="1"/>
          </p:cNvSpPr>
          <p:nvPr>
            <p:ph idx="1"/>
          </p:nvPr>
        </p:nvSpPr>
        <p:spPr/>
        <p:txBody>
          <a:bodyPr/>
          <a:lstStyle/>
          <a:p>
            <a:r>
              <a:rPr lang="en-US" dirty="0"/>
              <a:t>It determines </a:t>
            </a:r>
            <a:r>
              <a:rPr lang="en-US" b="1" dirty="0">
                <a:solidFill>
                  <a:schemeClr val="accent6"/>
                </a:solidFill>
              </a:rPr>
              <a:t>whether every member of super class must participate as a member of subclass or not</a:t>
            </a:r>
            <a:r>
              <a:rPr lang="en-US" dirty="0"/>
              <a:t>.</a:t>
            </a:r>
          </a:p>
          <a:p>
            <a:r>
              <a:rPr lang="en-US" dirty="0"/>
              <a:t>Types of participation (Completeness) Constraint</a:t>
            </a:r>
          </a:p>
          <a:p>
            <a:pPr lvl="1"/>
            <a:r>
              <a:rPr lang="en-US" dirty="0"/>
              <a:t>Total (Mandatory) participation</a:t>
            </a:r>
          </a:p>
          <a:p>
            <a:pPr lvl="1"/>
            <a:r>
              <a:rPr lang="en-US" dirty="0"/>
              <a:t>Partial (Optional) participation</a:t>
            </a:r>
          </a:p>
        </p:txBody>
      </p:sp>
    </p:spTree>
    <p:extLst>
      <p:ext uri="{BB962C8B-B14F-4D97-AF65-F5344CB8AC3E}">
        <p14:creationId xmlns:p14="http://schemas.microsoft.com/office/powerpoint/2010/main" val="28931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Total (Mandatory) Participation</a:t>
            </a:r>
          </a:p>
        </p:txBody>
      </p:sp>
      <p:sp>
        <p:nvSpPr>
          <p:cNvPr id="3" name="Content Placeholder 2"/>
          <p:cNvSpPr>
            <a:spLocks noGrp="1"/>
          </p:cNvSpPr>
          <p:nvPr>
            <p:ph idx="1"/>
          </p:nvPr>
        </p:nvSpPr>
        <p:spPr/>
        <p:txBody>
          <a:bodyPr/>
          <a:lstStyle/>
          <a:p>
            <a:r>
              <a:rPr lang="en-US" dirty="0"/>
              <a:t>Total participation specifies that </a:t>
            </a:r>
            <a:r>
              <a:rPr lang="en-US" b="1" dirty="0">
                <a:solidFill>
                  <a:schemeClr val="accent6"/>
                </a:solidFill>
              </a:rPr>
              <a:t>every entity in the superclass must be a member of some subclass</a:t>
            </a:r>
            <a:r>
              <a:rPr lang="en-US" dirty="0"/>
              <a:t> in the specialization.</a:t>
            </a:r>
          </a:p>
          <a:p>
            <a:r>
              <a:rPr lang="en-US" dirty="0"/>
              <a:t>Specified by a </a:t>
            </a:r>
            <a:r>
              <a:rPr lang="en-US" b="1" dirty="0">
                <a:solidFill>
                  <a:schemeClr val="accent6"/>
                </a:solidFill>
              </a:rPr>
              <a:t>double line </a:t>
            </a:r>
            <a:r>
              <a:rPr lang="en-US" dirty="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804672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minimum one sub class either (Batsman or Bowler).</a:t>
            </a:r>
          </a:p>
        </p:txBody>
      </p:sp>
      <p:sp>
        <p:nvSpPr>
          <p:cNvPr id="14" name="Rectangle 13"/>
          <p:cNvSpPr/>
          <p:nvPr/>
        </p:nvSpPr>
        <p:spPr>
          <a:xfrm>
            <a:off x="8712863"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29504"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410307"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76854"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048604"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53354"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81804"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741563" y="2582575"/>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Entity</a:t>
            </a:r>
          </a:p>
        </p:txBody>
      </p:sp>
      <p:sp>
        <p:nvSpPr>
          <p:cNvPr id="3" name="Content Placeholder 2"/>
          <p:cNvSpPr>
            <a:spLocks noGrp="1"/>
          </p:cNvSpPr>
          <p:nvPr>
            <p:ph idx="1"/>
          </p:nvPr>
        </p:nvSpPr>
        <p:spPr/>
        <p:txBody>
          <a:bodyPr/>
          <a:lstStyle/>
          <a:p>
            <a:r>
              <a:rPr lang="en-US" dirty="0"/>
              <a:t>An entity is a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a:t>Entities 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Name</a:t>
            </a: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dirty="0"/>
              <a:t>Symbol</a:t>
            </a:r>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38486896"/>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27612858"/>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Partial (Optional) Participation</a:t>
            </a:r>
          </a:p>
        </p:txBody>
      </p:sp>
      <p:sp>
        <p:nvSpPr>
          <p:cNvPr id="3" name="Content Placeholder 2"/>
          <p:cNvSpPr>
            <a:spLocks noGrp="1"/>
          </p:cNvSpPr>
          <p:nvPr>
            <p:ph idx="1"/>
          </p:nvPr>
        </p:nvSpPr>
        <p:spPr/>
        <p:txBody>
          <a:bodyPr/>
          <a:lstStyle/>
          <a:p>
            <a:r>
              <a:rPr lang="en-US" dirty="0"/>
              <a:t>Partial participation specifies that </a:t>
            </a:r>
            <a:r>
              <a:rPr lang="en-US" b="1" dirty="0">
                <a:solidFill>
                  <a:schemeClr val="accent6"/>
                </a:solidFill>
              </a:rPr>
              <a:t>every entity in the super class does not belong to any of the subclass </a:t>
            </a:r>
            <a:r>
              <a:rPr lang="en-US" dirty="0"/>
              <a:t>of specialization.</a:t>
            </a:r>
          </a:p>
          <a:p>
            <a:r>
              <a:rPr lang="en-US" dirty="0"/>
              <a:t>Specified by a </a:t>
            </a:r>
            <a:r>
              <a:rPr lang="en-US" b="1" dirty="0">
                <a:solidFill>
                  <a:schemeClr val="accent6"/>
                </a:solidFill>
              </a:rPr>
              <a:t>single line </a:t>
            </a:r>
            <a:r>
              <a:rPr lang="en-US" dirty="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69900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1564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39645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6299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03474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3949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6794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2632237" y="3468182"/>
            <a:ext cx="2103120" cy="723980"/>
          </a:xfrm>
          <a:prstGeom prst="wedgeRoundRectCallout">
            <a:avLst>
              <a:gd name="adj1" fmla="val -13582"/>
              <a:gd name="adj2" fmla="val 9906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US" dirty="0"/>
              <a:t>Not associated with any sub class</a:t>
            </a:r>
            <a:endParaRPr lang="en-IN" dirty="0"/>
          </a:p>
        </p:txBody>
      </p:sp>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89" y="4536439"/>
            <a:ext cx="18287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elated image"/>
          <p:cNvPicPr>
            <a:picLocks noChangeArrowheads="1"/>
          </p:cNvPicPr>
          <p:nvPr/>
        </p:nvPicPr>
        <p:blipFill rotWithShape="1">
          <a:blip r:embed="rId3" cstate="hq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2380" y="2110030"/>
            <a:ext cx="12191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Effect transition="in" filter="fade">
                                      <p:cBhvr>
                                        <p:cTn id="71" dur="500"/>
                                        <p:tgtEl>
                                          <p:spTgt spid="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7" grpId="0" animBg="1"/>
      <p:bldP spid="18" grpId="0" animBg="1"/>
      <p:bldP spid="20" grpId="0" animBg="1"/>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Limitation of E-R diagram</a:t>
            </a:r>
          </a:p>
        </p:txBody>
      </p:sp>
      <p:sp>
        <p:nvSpPr>
          <p:cNvPr id="3" name="Content Placeholder 2"/>
          <p:cNvSpPr>
            <a:spLocks noGrp="1"/>
          </p:cNvSpPr>
          <p:nvPr>
            <p:ph idx="1"/>
          </p:nvPr>
        </p:nvSpPr>
        <p:spPr/>
        <p:txBody>
          <a:bodyPr/>
          <a:lstStyle/>
          <a:p>
            <a:r>
              <a:rPr lang="en-US" dirty="0"/>
              <a:t>In E-R model we </a:t>
            </a:r>
            <a:r>
              <a:rPr lang="en-US" b="1" dirty="0">
                <a:solidFill>
                  <a:schemeClr val="accent6"/>
                </a:solidFill>
              </a:rPr>
              <a:t>cannot express relationships between two relationships</a:t>
            </a:r>
            <a:r>
              <a:rPr lang="en-US" dirty="0"/>
              <a:t>.</a:t>
            </a:r>
          </a:p>
        </p:txBody>
      </p:sp>
      <p:sp>
        <p:nvSpPr>
          <p:cNvPr id="23" name="Diamond 22"/>
          <p:cNvSpPr/>
          <p:nvPr/>
        </p:nvSpPr>
        <p:spPr>
          <a:xfrm>
            <a:off x="4809788"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24" name="Diamond 23"/>
          <p:cNvSpPr/>
          <p:nvPr/>
        </p:nvSpPr>
        <p:spPr>
          <a:xfrm>
            <a:off x="190382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1</a:t>
            </a:r>
            <a:endParaRPr lang="en-IN" sz="2000" dirty="0"/>
          </a:p>
        </p:txBody>
      </p:sp>
      <p:sp>
        <p:nvSpPr>
          <p:cNvPr id="25" name="Diamond 24"/>
          <p:cNvSpPr/>
          <p:nvPr/>
        </p:nvSpPr>
        <p:spPr>
          <a:xfrm>
            <a:off x="766327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2</a:t>
            </a:r>
            <a:endParaRPr lang="en-IN" sz="2000" dirty="0"/>
          </a:p>
        </p:txBody>
      </p:sp>
      <p:cxnSp>
        <p:nvCxnSpPr>
          <p:cNvPr id="28" name="Straight Connector 27"/>
          <p:cNvCxnSpPr>
            <a:stCxn id="24" idx="3"/>
            <a:endCxn id="23" idx="1"/>
          </p:cNvCxnSpPr>
          <p:nvPr/>
        </p:nvCxnSpPr>
        <p:spPr>
          <a:xfrm>
            <a:off x="4373977" y="2056814"/>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3"/>
          </p:cNvCxnSpPr>
          <p:nvPr/>
        </p:nvCxnSpPr>
        <p:spPr>
          <a:xfrm>
            <a:off x="7279938" y="2056814"/>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0" name="Multiply 29"/>
          <p:cNvSpPr/>
          <p:nvPr/>
        </p:nvSpPr>
        <p:spPr>
          <a:xfrm>
            <a:off x="5673503" y="1529577"/>
            <a:ext cx="742720" cy="1054473"/>
          </a:xfrm>
          <a:prstGeom prst="mathMultiply">
            <a:avLst>
              <a:gd name="adj1" fmla="val 15248"/>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Diamond 30"/>
          <p:cNvSpPr/>
          <p:nvPr/>
        </p:nvSpPr>
        <p:spPr>
          <a:xfrm>
            <a:off x="4809788" y="3090808"/>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32" name="Rectangle 31"/>
          <p:cNvSpPr/>
          <p:nvPr/>
        </p:nvSpPr>
        <p:spPr>
          <a:xfrm>
            <a:off x="190382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1</a:t>
            </a:r>
            <a:endParaRPr lang="en-IN" dirty="0">
              <a:solidFill>
                <a:schemeClr val="tx1"/>
              </a:solidFill>
            </a:endParaRPr>
          </a:p>
        </p:txBody>
      </p:sp>
      <p:sp>
        <p:nvSpPr>
          <p:cNvPr id="33" name="Rectangle 32"/>
          <p:cNvSpPr/>
          <p:nvPr/>
        </p:nvSpPr>
        <p:spPr>
          <a:xfrm>
            <a:off x="766327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2</a:t>
            </a:r>
            <a:endParaRPr lang="en-IN" dirty="0">
              <a:solidFill>
                <a:schemeClr val="tx1"/>
              </a:solidFill>
            </a:endParaRPr>
          </a:p>
        </p:txBody>
      </p:sp>
      <p:cxnSp>
        <p:nvCxnSpPr>
          <p:cNvPr id="34" name="Straight Connector 33"/>
          <p:cNvCxnSpPr>
            <a:endCxn id="31" idx="1"/>
          </p:cNvCxnSpPr>
          <p:nvPr/>
        </p:nvCxnSpPr>
        <p:spPr>
          <a:xfrm>
            <a:off x="4373977" y="3433708"/>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31" idx="3"/>
          </p:cNvCxnSpPr>
          <p:nvPr/>
        </p:nvCxnSpPr>
        <p:spPr>
          <a:xfrm>
            <a:off x="7279938" y="3433708"/>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p:nvGrpSpPr>
        <p:grpSpPr>
          <a:xfrm>
            <a:off x="5713827" y="3197216"/>
            <a:ext cx="845347" cy="472983"/>
            <a:chOff x="4420049" y="3019518"/>
            <a:chExt cx="845347" cy="472983"/>
          </a:xfrm>
        </p:grpSpPr>
        <p:cxnSp>
          <p:nvCxnSpPr>
            <p:cNvPr id="37" name="Straight Connector 36"/>
            <p:cNvCxnSpPr/>
            <p:nvPr/>
          </p:nvCxnSpPr>
          <p:spPr>
            <a:xfrm>
              <a:off x="4420049" y="3106458"/>
              <a:ext cx="308727" cy="38604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675598" y="3019518"/>
              <a:ext cx="589798" cy="46952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6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0" grpId="0" animBg="1"/>
      <p:bldP spid="31" grpId="0" animBg="1"/>
      <p:bldP spid="3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Limitation of E-R diagram</a:t>
            </a:r>
          </a:p>
        </p:txBody>
      </p:sp>
      <p:sp>
        <p:nvSpPr>
          <p:cNvPr id="3" name="Content Placeholder 2"/>
          <p:cNvSpPr>
            <a:spLocks noGrp="1"/>
          </p:cNvSpPr>
          <p:nvPr>
            <p:ph idx="1"/>
          </p:nvPr>
        </p:nvSpPr>
        <p:spPr/>
        <p:txBody>
          <a:bodyPr/>
          <a:lstStyle/>
          <a:p>
            <a:pPr marL="0" indent="0">
              <a:buNone/>
            </a:pPr>
            <a:endParaRPr lang="en-US" dirty="0"/>
          </a:p>
        </p:txBody>
      </p:sp>
      <p:sp>
        <p:nvSpPr>
          <p:cNvPr id="18" name="Rectangle 17"/>
          <p:cNvSpPr/>
          <p:nvPr/>
        </p:nvSpPr>
        <p:spPr>
          <a:xfrm>
            <a:off x="1062111" y="234150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9" name="Rectangle 18"/>
          <p:cNvSpPr/>
          <p:nvPr/>
        </p:nvSpPr>
        <p:spPr>
          <a:xfrm>
            <a:off x="5429439" y="233715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0" name="Diamond 19"/>
          <p:cNvSpPr/>
          <p:nvPr/>
        </p:nvSpPr>
        <p:spPr>
          <a:xfrm>
            <a:off x="3226571" y="2335433"/>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21" name="Straight Connector 20"/>
          <p:cNvCxnSpPr>
            <a:stCxn id="20" idx="3"/>
          </p:cNvCxnSpPr>
          <p:nvPr/>
        </p:nvCxnSpPr>
        <p:spPr>
          <a:xfrm>
            <a:off x="4950868" y="2564033"/>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760282" y="2564033"/>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088720" y="1847272"/>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171235" y="3485240"/>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p>
        </p:txBody>
      </p:sp>
      <p:sp>
        <p:nvSpPr>
          <p:cNvPr id="39" name="Rectangle 38"/>
          <p:cNvSpPr/>
          <p:nvPr/>
        </p:nvSpPr>
        <p:spPr>
          <a:xfrm>
            <a:off x="3236549" y="4375086"/>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p>
        </p:txBody>
      </p:sp>
      <p:cxnSp>
        <p:nvCxnSpPr>
          <p:cNvPr id="40" name="Straight Connector 39"/>
          <p:cNvCxnSpPr>
            <a:stCxn id="27" idx="2"/>
            <a:endCxn id="39" idx="0"/>
          </p:cNvCxnSpPr>
          <p:nvPr/>
        </p:nvCxnSpPr>
        <p:spPr>
          <a:xfrm>
            <a:off x="4085635" y="3942440"/>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085635" y="2792633"/>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991440" y="2032570"/>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467597" y="3006170"/>
            <a:ext cx="2946347" cy="338554"/>
          </a:xfrm>
          <a:prstGeom prst="rect">
            <a:avLst/>
          </a:prstGeom>
          <a:noFill/>
        </p:spPr>
        <p:txBody>
          <a:bodyPr wrap="square" rtlCol="0">
            <a:spAutoFit/>
          </a:bodyPr>
          <a:lstStyle/>
          <a:p>
            <a:r>
              <a:rPr lang="en-US" sz="1600" dirty="0"/>
              <a:t>Can not connect two relationship</a:t>
            </a:r>
          </a:p>
        </p:txBody>
      </p:sp>
      <p:cxnSp>
        <p:nvCxnSpPr>
          <p:cNvPr id="44" name="Straight Arrow Connector 43"/>
          <p:cNvCxnSpPr/>
          <p:nvPr/>
        </p:nvCxnSpPr>
        <p:spPr>
          <a:xfrm flipH="1" flipV="1">
            <a:off x="4624550" y="2656353"/>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39921" y="3298514"/>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493391" y="3485240"/>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sz="2000" dirty="0">
              <a:solidFill>
                <a:schemeClr val="tx1"/>
              </a:solidFill>
            </a:endParaRPr>
          </a:p>
        </p:txBody>
      </p:sp>
      <p:sp>
        <p:nvSpPr>
          <p:cNvPr id="47" name="Rectangle 46"/>
          <p:cNvSpPr/>
          <p:nvPr/>
        </p:nvSpPr>
        <p:spPr>
          <a:xfrm>
            <a:off x="7625011" y="4374155"/>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8" name="Rectangle 47"/>
          <p:cNvSpPr/>
          <p:nvPr/>
        </p:nvSpPr>
        <p:spPr>
          <a:xfrm>
            <a:off x="7627747" y="259632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542147" y="3053526"/>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539411" y="3942440"/>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880339" y="1219736"/>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028919" y="1297868"/>
            <a:ext cx="1188720" cy="365760"/>
          </a:xfrm>
          <a:prstGeom prst="rect">
            <a:avLst/>
          </a:prstGeom>
          <a:noFill/>
        </p:spPr>
        <p:txBody>
          <a:bodyPr wrap="square" rtlCol="0">
            <a:spAutoFit/>
          </a:bodyPr>
          <a:lstStyle/>
          <a:p>
            <a:pPr algn="ctr"/>
            <a:r>
              <a:rPr lang="en-US" dirty="0"/>
              <a:t>Customer</a:t>
            </a:r>
          </a:p>
        </p:txBody>
      </p:sp>
      <p:sp>
        <p:nvSpPr>
          <p:cNvPr id="53" name="Rectangle 52"/>
          <p:cNvSpPr/>
          <p:nvPr/>
        </p:nvSpPr>
        <p:spPr>
          <a:xfrm>
            <a:off x="3241840" y="1380105"/>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a:t>
            </a:r>
          </a:p>
        </p:txBody>
      </p:sp>
      <p:sp>
        <p:nvSpPr>
          <p:cNvPr id="54" name="Rounded Rectangle 53"/>
          <p:cNvSpPr/>
          <p:nvPr/>
        </p:nvSpPr>
        <p:spPr>
          <a:xfrm>
            <a:off x="1062111" y="5058704"/>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644407" y="1514179"/>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E-R diagram of Hospital Management System</a:t>
            </a:r>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a:p>
          <a:p>
            <a:endParaRPr lang="en-US" dirty="0"/>
          </a:p>
          <a:p>
            <a:r>
              <a:rPr lang="en-US" dirty="0"/>
              <a:t>An </a:t>
            </a:r>
            <a:r>
              <a:rPr lang="en-US" b="1" dirty="0">
                <a:solidFill>
                  <a:schemeClr val="accent6"/>
                </a:solidFill>
              </a:rPr>
              <a:t>entity</a:t>
            </a:r>
            <a:r>
              <a:rPr lang="en-US" dirty="0"/>
              <a:t> of an ER diagram is </a:t>
            </a:r>
            <a:r>
              <a:rPr lang="en-US" b="1" dirty="0">
                <a:solidFill>
                  <a:schemeClr val="accent6"/>
                </a:solidFill>
              </a:rPr>
              <a:t>turned into </a:t>
            </a:r>
            <a:r>
              <a:rPr lang="en-US" dirty="0"/>
              <a:t>a </a:t>
            </a:r>
            <a:r>
              <a:rPr lang="en-US" b="1" dirty="0">
                <a:solidFill>
                  <a:schemeClr val="accent6"/>
                </a:solidFill>
              </a:rPr>
              <a:t>table</a:t>
            </a:r>
            <a:r>
              <a:rPr lang="en-US" dirty="0"/>
              <a:t>. </a:t>
            </a:r>
          </a:p>
          <a:p>
            <a:r>
              <a:rPr lang="en-US" dirty="0"/>
              <a:t>Each </a:t>
            </a:r>
            <a:r>
              <a:rPr lang="en-US" b="1" dirty="0">
                <a:solidFill>
                  <a:schemeClr val="accent6"/>
                </a:solidFill>
              </a:rPr>
              <a:t>attribute</a:t>
            </a:r>
            <a:r>
              <a:rPr lang="en-US" dirty="0"/>
              <a:t> (except multi-valued attribute) </a:t>
            </a:r>
            <a:r>
              <a:rPr lang="en-US" b="1" dirty="0">
                <a:solidFill>
                  <a:schemeClr val="accent6"/>
                </a:solidFill>
              </a:rPr>
              <a:t>turns into </a:t>
            </a:r>
            <a:r>
              <a:rPr lang="en-US" dirty="0"/>
              <a:t>a </a:t>
            </a:r>
            <a:r>
              <a:rPr lang="en-US" b="1" dirty="0">
                <a:solidFill>
                  <a:schemeClr val="accent6"/>
                </a:solidFill>
              </a:rPr>
              <a:t>column</a:t>
            </a:r>
            <a:r>
              <a:rPr lang="en-US" dirty="0"/>
              <a:t> (attribute) in the table.</a:t>
            </a:r>
          </a:p>
          <a:p>
            <a:r>
              <a:rPr lang="en-US" b="1" dirty="0">
                <a:solidFill>
                  <a:schemeClr val="accent6"/>
                </a:solidFill>
              </a:rPr>
              <a:t>Table name</a:t>
            </a:r>
            <a:r>
              <a:rPr lang="en-US" dirty="0"/>
              <a:t> can be same as </a:t>
            </a:r>
            <a:r>
              <a:rPr lang="en-US" b="1" dirty="0">
                <a:solidFill>
                  <a:schemeClr val="accent6"/>
                </a:solidFill>
              </a:rPr>
              <a:t>entity name</a:t>
            </a:r>
            <a:r>
              <a:rPr lang="en-US" dirty="0"/>
              <a:t>.</a:t>
            </a:r>
          </a:p>
          <a:p>
            <a:r>
              <a:rPr lang="en-US" b="1" dirty="0">
                <a:solidFill>
                  <a:schemeClr val="accent6"/>
                </a:solidFill>
              </a:rPr>
              <a:t>Key attribute </a:t>
            </a:r>
            <a:r>
              <a:rPr lang="en-US" dirty="0"/>
              <a:t>of the entity is the </a:t>
            </a:r>
            <a:r>
              <a:rPr lang="en-US" b="1" dirty="0">
                <a:solidFill>
                  <a:schemeClr val="accent6"/>
                </a:solidFill>
              </a:rPr>
              <a:t>primary key </a:t>
            </a:r>
            <a:r>
              <a:rPr lang="en-US" dirty="0"/>
              <a:t>of the table which is usually underlined. </a:t>
            </a:r>
          </a:p>
          <a:p>
            <a:r>
              <a:rPr lang="en-US" dirty="0"/>
              <a:t>It is highly recommended that every table should start with its primary key attribute conventionally named as </a:t>
            </a:r>
            <a:r>
              <a:rPr lang="en-US" dirty="0" err="1"/>
              <a:t>TablenameID</a:t>
            </a:r>
            <a:r>
              <a:rPr lang="en-US" dirty="0"/>
              <a:t>.</a:t>
            </a:r>
          </a:p>
        </p:txBody>
      </p:sp>
      <p:sp>
        <p:nvSpPr>
          <p:cNvPr id="7" name="Rectangle 6"/>
          <p:cNvSpPr/>
          <p:nvPr/>
        </p:nvSpPr>
        <p:spPr>
          <a:xfrm>
            <a:off x="8992954" y="256217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cxnSp>
        <p:nvCxnSpPr>
          <p:cNvPr id="8" name="Straight Connector 7"/>
          <p:cNvCxnSpPr>
            <a:stCxn id="9" idx="4"/>
            <a:endCxn id="7" idx="0"/>
          </p:cNvCxnSpPr>
          <p:nvPr/>
        </p:nvCxnSpPr>
        <p:spPr>
          <a:xfrm>
            <a:off x="8878651" y="2126201"/>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8147131" y="170329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cxnSp>
        <p:nvCxnSpPr>
          <p:cNvPr id="10" name="Straight Connector 9"/>
          <p:cNvCxnSpPr>
            <a:stCxn id="11" idx="4"/>
            <a:endCxn id="7" idx="0"/>
          </p:cNvCxnSpPr>
          <p:nvPr/>
        </p:nvCxnSpPr>
        <p:spPr>
          <a:xfrm flipH="1">
            <a:off x="9842040" y="2103790"/>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9765254" y="168088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2" name="Oval 11"/>
          <p:cNvSpPr/>
          <p:nvPr/>
        </p:nvSpPr>
        <p:spPr>
          <a:xfrm>
            <a:off x="7897305"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13" name="Oval 12"/>
          <p:cNvSpPr/>
          <p:nvPr/>
        </p:nvSpPr>
        <p:spPr>
          <a:xfrm>
            <a:off x="10169407"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sp>
        <p:nvSpPr>
          <p:cNvPr id="14" name="Oval 13"/>
          <p:cNvSpPr/>
          <p:nvPr/>
        </p:nvSpPr>
        <p:spPr>
          <a:xfrm>
            <a:off x="9076771" y="3992078"/>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15" name="Oval 14"/>
          <p:cNvSpPr/>
          <p:nvPr/>
        </p:nvSpPr>
        <p:spPr>
          <a:xfrm>
            <a:off x="8972163" y="3890680"/>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2" idx="0"/>
          </p:cNvCxnSpPr>
          <p:nvPr/>
        </p:nvCxnSpPr>
        <p:spPr>
          <a:xfrm flipH="1">
            <a:off x="8628825" y="3028722"/>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7" idx="2"/>
            <a:endCxn id="15" idx="0"/>
          </p:cNvCxnSpPr>
          <p:nvPr/>
        </p:nvCxnSpPr>
        <p:spPr>
          <a:xfrm flipH="1">
            <a:off x="9833529" y="3019373"/>
            <a:ext cx="8511" cy="87130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endCxn id="13" idx="0"/>
          </p:cNvCxnSpPr>
          <p:nvPr/>
        </p:nvCxnSpPr>
        <p:spPr>
          <a:xfrm>
            <a:off x="9847879" y="3028722"/>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7700527" y="4959955"/>
            <a:ext cx="393192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Name, Address, City)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1: Reduce </a:t>
            </a:r>
            <a:r>
              <a:rPr lang="en-US" sz="2800" b="1" dirty="0">
                <a:solidFill>
                  <a:schemeClr val="accent6"/>
                </a:solidFill>
              </a:rPr>
              <a:t>Entities</a:t>
            </a:r>
            <a:r>
              <a:rPr lang="en-US" sz="2800" dirty="0"/>
              <a:t> and </a:t>
            </a:r>
            <a:r>
              <a:rPr lang="en-US" sz="2800" b="1" dirty="0">
                <a:solidFill>
                  <a:schemeClr val="accent6"/>
                </a:solidFill>
              </a:rPr>
              <a:t>Simple Attributes</a:t>
            </a:r>
            <a:r>
              <a:rPr lang="en-US" sz="2800" dirty="0"/>
              <a:t>:</a:t>
            </a:r>
          </a:p>
        </p:txBody>
      </p:sp>
    </p:spTree>
    <p:extLst>
      <p:ext uri="{BB962C8B-B14F-4D97-AF65-F5344CB8AC3E}">
        <p14:creationId xmlns:p14="http://schemas.microsoft.com/office/powerpoint/2010/main" val="6189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fade">
                                      <p:cBhvr>
                                        <p:cTn id="50" dur="5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fade">
                                      <p:cBhvr>
                                        <p:cTn id="65" dur="500"/>
                                        <p:tgtEl>
                                          <p:spTgt spid="5">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500"/>
                                        <p:tgtEl>
                                          <p:spTgt spid="5">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9" grpId="0" animBg="1"/>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a:p>
          <a:p>
            <a:endParaRPr lang="en-US" dirty="0"/>
          </a:p>
          <a:p>
            <a:r>
              <a:rPr lang="en-US" b="1" dirty="0">
                <a:solidFill>
                  <a:schemeClr val="accent6"/>
                </a:solidFill>
              </a:rPr>
              <a:t>Multi-value attribute </a:t>
            </a:r>
            <a:r>
              <a:rPr lang="en-US" dirty="0"/>
              <a:t>is turned into a </a:t>
            </a:r>
            <a:r>
              <a:rPr lang="en-US" b="1" dirty="0">
                <a:solidFill>
                  <a:schemeClr val="accent6"/>
                </a:solidFill>
              </a:rPr>
              <a:t>new table</a:t>
            </a:r>
            <a:r>
              <a:rPr lang="en-US" dirty="0"/>
              <a:t>. </a:t>
            </a:r>
          </a:p>
          <a:p>
            <a:r>
              <a:rPr lang="en-US" b="1" dirty="0">
                <a:solidFill>
                  <a:schemeClr val="accent6"/>
                </a:solidFill>
              </a:rPr>
              <a:t>Add</a:t>
            </a:r>
            <a:r>
              <a:rPr lang="en-US" dirty="0"/>
              <a:t> the </a:t>
            </a:r>
            <a:r>
              <a:rPr lang="en-US" b="1" dirty="0">
                <a:solidFill>
                  <a:schemeClr val="accent6"/>
                </a:solidFill>
              </a:rPr>
              <a:t>primary key </a:t>
            </a:r>
            <a:r>
              <a:rPr lang="en-US" dirty="0"/>
              <a:t>column into </a:t>
            </a:r>
            <a:r>
              <a:rPr lang="en-US" b="1" dirty="0">
                <a:solidFill>
                  <a:schemeClr val="accent6"/>
                </a:solidFill>
              </a:rPr>
              <a:t>multi-value attribute’s table</a:t>
            </a:r>
            <a:r>
              <a:rPr lang="en-US" dirty="0"/>
              <a:t>.</a:t>
            </a:r>
          </a:p>
          <a:p>
            <a:r>
              <a:rPr lang="en-US" dirty="0"/>
              <a:t>Add the </a:t>
            </a:r>
            <a:r>
              <a:rPr lang="en-US" b="1" dirty="0">
                <a:solidFill>
                  <a:schemeClr val="accent6"/>
                </a:solidFill>
              </a:rPr>
              <a:t>primary key</a:t>
            </a:r>
            <a:r>
              <a:rPr lang="en-US" dirty="0"/>
              <a:t> </a:t>
            </a:r>
            <a:r>
              <a:rPr lang="en-US" b="1" dirty="0">
                <a:solidFill>
                  <a:schemeClr val="accent6"/>
                </a:solidFill>
              </a:rPr>
              <a:t>column</a:t>
            </a:r>
            <a:r>
              <a:rPr lang="en-US" dirty="0"/>
              <a:t> of the </a:t>
            </a:r>
            <a:r>
              <a:rPr lang="en-US" b="1" dirty="0">
                <a:solidFill>
                  <a:schemeClr val="accent6"/>
                </a:solidFill>
              </a:rPr>
              <a:t>parent entity’s table </a:t>
            </a:r>
            <a:r>
              <a:rPr lang="en-US" dirty="0"/>
              <a:t>as a </a:t>
            </a:r>
            <a:r>
              <a:rPr lang="en-US" b="1" dirty="0">
                <a:solidFill>
                  <a:schemeClr val="accent6"/>
                </a:solidFill>
              </a:rPr>
              <a:t>foreign key </a:t>
            </a:r>
            <a:r>
              <a:rPr lang="en-US" dirty="0"/>
              <a:t>within the </a:t>
            </a:r>
            <a:r>
              <a:rPr lang="en-US" b="1" dirty="0">
                <a:solidFill>
                  <a:schemeClr val="accent6"/>
                </a:solidFill>
              </a:rPr>
              <a:t>new (multi-value attribute’s) table</a:t>
            </a:r>
            <a:r>
              <a:rPr lang="en-US" dirty="0"/>
              <a:t>.</a:t>
            </a:r>
          </a:p>
          <a:p>
            <a:r>
              <a:rPr lang="en-US" dirty="0"/>
              <a:t>Then make a </a:t>
            </a:r>
            <a:r>
              <a:rPr lang="en-US" b="1" dirty="0">
                <a:solidFill>
                  <a:schemeClr val="accent6"/>
                </a:solidFill>
              </a:rPr>
              <a:t>1:N relationship </a:t>
            </a:r>
            <a:r>
              <a:rPr lang="en-US" dirty="0"/>
              <a:t>between the Person table and </a:t>
            </a:r>
            <a:r>
              <a:rPr lang="en-US" dirty="0" err="1"/>
              <a:t>PhoneNo</a:t>
            </a:r>
            <a:r>
              <a:rPr lang="en-US" dirty="0"/>
              <a:t> table.</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2: Reduce </a:t>
            </a:r>
            <a:r>
              <a:rPr lang="en-US" sz="2800" b="1" dirty="0">
                <a:solidFill>
                  <a:schemeClr val="accent6"/>
                </a:solidFill>
              </a:rPr>
              <a:t>Multi-valued Attributes</a:t>
            </a:r>
            <a:r>
              <a:rPr lang="en-US" sz="2800" dirty="0"/>
              <a:t>:</a:t>
            </a:r>
          </a:p>
        </p:txBody>
      </p:sp>
      <p:sp>
        <p:nvSpPr>
          <p:cNvPr id="20" name="Rectangle 19"/>
          <p:cNvSpPr/>
          <p:nvPr/>
        </p:nvSpPr>
        <p:spPr>
          <a:xfrm>
            <a:off x="9019844" y="198395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cxnSp>
        <p:nvCxnSpPr>
          <p:cNvPr id="21" name="Straight Connector 20"/>
          <p:cNvCxnSpPr>
            <a:stCxn id="23" idx="4"/>
            <a:endCxn id="20" idx="0"/>
          </p:cNvCxnSpPr>
          <p:nvPr/>
        </p:nvCxnSpPr>
        <p:spPr>
          <a:xfrm>
            <a:off x="8866314" y="1525319"/>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8134794" y="110240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24" name="Oval 23"/>
          <p:cNvSpPr/>
          <p:nvPr/>
        </p:nvSpPr>
        <p:spPr>
          <a:xfrm>
            <a:off x="10102148" y="1103251"/>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25" name="Oval 24"/>
          <p:cNvSpPr/>
          <p:nvPr/>
        </p:nvSpPr>
        <p:spPr>
          <a:xfrm>
            <a:off x="10013748" y="1012777"/>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p:cNvCxnSpPr>
            <a:stCxn id="25" idx="4"/>
            <a:endCxn id="20" idx="0"/>
          </p:cNvCxnSpPr>
          <p:nvPr/>
        </p:nvCxnSpPr>
        <p:spPr>
          <a:xfrm flipH="1">
            <a:off x="9868930" y="1616635"/>
            <a:ext cx="1006184" cy="36731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8923464" y="4386431"/>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28" name="Rectangle 27"/>
          <p:cNvSpPr/>
          <p:nvPr/>
        </p:nvSpPr>
        <p:spPr>
          <a:xfrm>
            <a:off x="9055084" y="527534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29" name="Rectangle 28"/>
          <p:cNvSpPr/>
          <p:nvPr/>
        </p:nvSpPr>
        <p:spPr>
          <a:xfrm>
            <a:off x="9057820" y="3497517"/>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0" name="Straight Connector 29"/>
          <p:cNvCxnSpPr>
            <a:stCxn id="27" idx="2"/>
            <a:endCxn id="28" idx="0"/>
          </p:cNvCxnSpPr>
          <p:nvPr/>
        </p:nvCxnSpPr>
        <p:spPr>
          <a:xfrm flipH="1">
            <a:off x="9969484" y="4843631"/>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0"/>
            <a:endCxn id="29" idx="2"/>
          </p:cNvCxnSpPr>
          <p:nvPr/>
        </p:nvCxnSpPr>
        <p:spPr>
          <a:xfrm flipH="1" flipV="1">
            <a:off x="9972220" y="3954717"/>
            <a:ext cx="2804" cy="43171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727124" y="2636552"/>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err="1">
                <a:solidFill>
                  <a:schemeClr val="tx1"/>
                </a:solidFill>
              </a:rPr>
              <a:t>PhoneNo</a:t>
            </a:r>
            <a:r>
              <a:rPr lang="en-US" dirty="0">
                <a:solidFill>
                  <a:schemeClr val="tx1"/>
                </a:solidFill>
              </a:rPr>
              <a:t> (</a:t>
            </a:r>
            <a:r>
              <a:rPr lang="en-US" u="sng" dirty="0" err="1">
                <a:solidFill>
                  <a:schemeClr val="tx1"/>
                </a:solidFill>
              </a:rPr>
              <a:t>PhoneID</a:t>
            </a:r>
            <a:r>
              <a:rPr lang="en-US" dirty="0">
                <a:solidFill>
                  <a:schemeClr val="tx1"/>
                </a:solidFill>
              </a:rPr>
              <a:t>, </a:t>
            </a:r>
            <a:r>
              <a:rPr lang="en-US" dirty="0" err="1">
                <a:solidFill>
                  <a:schemeClr val="tx1"/>
                </a:solidFill>
              </a:rPr>
              <a:t>PersonID</a:t>
            </a:r>
            <a:r>
              <a:rPr lang="en-US" dirty="0">
                <a:solidFill>
                  <a:schemeClr val="tx1"/>
                </a:solidFill>
              </a:rPr>
              <a:t>, </a:t>
            </a:r>
            <a:r>
              <a:rPr lang="en-US" dirty="0" err="1">
                <a:solidFill>
                  <a:schemeClr val="tx1"/>
                </a:solidFill>
              </a:rPr>
              <a:t>PhoneNo</a:t>
            </a:r>
            <a:r>
              <a:rPr lang="en-US" dirty="0">
                <a:solidFill>
                  <a:schemeClr val="tx1"/>
                </a:solidFill>
              </a:rPr>
              <a:t>)</a:t>
            </a:r>
          </a:p>
        </p:txBody>
      </p:sp>
      <p:sp>
        <p:nvSpPr>
          <p:cNvPr id="33" name="Rounded Rectangular Callout 32"/>
          <p:cNvSpPr/>
          <p:nvPr/>
        </p:nvSpPr>
        <p:spPr>
          <a:xfrm>
            <a:off x="7490012" y="3576549"/>
            <a:ext cx="1336958" cy="538251"/>
          </a:xfrm>
          <a:prstGeom prst="wedgeRoundRectCallout">
            <a:avLst>
              <a:gd name="adj1" fmla="val 133270"/>
              <a:gd name="adj2" fmla="val -14745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494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P spid="23" grpId="0" animBg="1"/>
      <p:bldP spid="24" grpId="0" animBg="1"/>
      <p:bldP spid="25" grpId="0" animBg="1"/>
      <p:bldP spid="27" grpId="0" animBg="1"/>
      <p:bldP spid="28" grpId="0" animBg="1"/>
      <p:bldP spid="29" grpId="0" animBg="1"/>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a:t>
            </a:r>
            <a:r>
              <a:rPr lang="en-US" b="1" dirty="0">
                <a:solidFill>
                  <a:schemeClr val="accent6"/>
                </a:solidFill>
              </a:rPr>
              <a:t>both entities </a:t>
            </a:r>
            <a:r>
              <a:rPr lang="en-US" dirty="0"/>
              <a:t>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any </a:t>
            </a:r>
            <a:r>
              <a:rPr lang="en-US" b="1" dirty="0">
                <a:solidFill>
                  <a:schemeClr val="accent6"/>
                </a:solidFill>
              </a:rPr>
              <a:t>one table </a:t>
            </a:r>
            <a:r>
              <a:rPr lang="en-US" dirty="0"/>
              <a:t>in to the </a:t>
            </a:r>
            <a:r>
              <a:rPr lang="en-US" b="1" dirty="0">
                <a:solidFill>
                  <a:schemeClr val="accent6"/>
                </a:solidFill>
              </a:rPr>
              <a:t>another table </a:t>
            </a:r>
            <a:r>
              <a:rPr lang="en-US" dirty="0"/>
              <a:t>as a </a:t>
            </a:r>
            <a:r>
              <a:rPr lang="en-US" b="1" dirty="0">
                <a:solidFill>
                  <a:schemeClr val="accent6"/>
                </a:solidFill>
              </a:rPr>
              <a:t>foreign key</a:t>
            </a:r>
            <a:r>
              <a:rPr lang="en-US" dirty="0"/>
              <a:t>.</a:t>
            </a:r>
          </a:p>
          <a:p>
            <a:r>
              <a:rPr lang="en-US" dirty="0"/>
              <a:t>Place the primary key of the PANCARD table </a:t>
            </a:r>
            <a:r>
              <a:rPr lang="en-US" dirty="0" err="1"/>
              <a:t>PanNo</a:t>
            </a:r>
            <a:r>
              <a:rPr lang="en-US" dirty="0"/>
              <a:t> in the table Persons as Foreign key. </a:t>
            </a:r>
          </a:p>
          <a:p>
            <a:pPr marL="0" indent="0">
              <a:buNone/>
            </a:pPr>
            <a:r>
              <a:rPr lang="en-US" dirty="0"/>
              <a:t>			OR</a:t>
            </a:r>
          </a:p>
          <a:p>
            <a:r>
              <a:rPr lang="en-US" dirty="0"/>
              <a:t>Place the primary key of the Person table </a:t>
            </a:r>
            <a:r>
              <a:rPr lang="en-US" dirty="0" err="1"/>
              <a:t>PersonID</a:t>
            </a:r>
            <a:r>
              <a:rPr lang="en-US" dirty="0"/>
              <a:t> in the table PANCARD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3: Reduce </a:t>
            </a:r>
            <a:r>
              <a:rPr lang="en-US" sz="2800" b="1" dirty="0">
                <a:solidFill>
                  <a:schemeClr val="accent6"/>
                </a:solidFill>
              </a:rPr>
              <a:t>1:1 Mapping Cardinality</a:t>
            </a:r>
            <a:r>
              <a:rPr lang="en-US" sz="2800" dirty="0"/>
              <a:t>:</a:t>
            </a:r>
          </a:p>
        </p:txBody>
      </p:sp>
      <p:sp>
        <p:nvSpPr>
          <p:cNvPr id="18" name="Rectangle 17"/>
          <p:cNvSpPr/>
          <p:nvPr/>
        </p:nvSpPr>
        <p:spPr>
          <a:xfrm>
            <a:off x="8945678"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PANCARD</a:t>
            </a:r>
          </a:p>
        </p:txBody>
      </p:sp>
      <p:cxnSp>
        <p:nvCxnSpPr>
          <p:cNvPr id="19" name="Straight Connector 18"/>
          <p:cNvCxnSpPr>
            <a:stCxn id="34" idx="4"/>
            <a:endCxn id="18" idx="0"/>
          </p:cNvCxnSpPr>
          <p:nvPr/>
        </p:nvCxnSpPr>
        <p:spPr>
          <a:xfrm>
            <a:off x="8792148"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060628"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PanNo</a:t>
            </a:r>
            <a:endParaRPr lang="en-US" u="sng" dirty="0">
              <a:solidFill>
                <a:schemeClr val="tx1"/>
              </a:solidFill>
            </a:endParaRPr>
          </a:p>
        </p:txBody>
      </p:sp>
      <p:sp>
        <p:nvSpPr>
          <p:cNvPr id="35" name="Oval 34"/>
          <p:cNvSpPr/>
          <p:nvPr/>
        </p:nvSpPr>
        <p:spPr>
          <a:xfrm>
            <a:off x="10044190"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PHName</a:t>
            </a:r>
            <a:endParaRPr lang="en-US" dirty="0">
              <a:solidFill>
                <a:schemeClr val="tx1"/>
              </a:solidFill>
            </a:endParaRPr>
          </a:p>
        </p:txBody>
      </p:sp>
      <p:cxnSp>
        <p:nvCxnSpPr>
          <p:cNvPr id="36" name="Straight Connector 35"/>
          <p:cNvCxnSpPr>
            <a:endCxn id="18" idx="0"/>
          </p:cNvCxnSpPr>
          <p:nvPr/>
        </p:nvCxnSpPr>
        <p:spPr>
          <a:xfrm flipH="1">
            <a:off x="9794764"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8945678"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8" name="Oval 37"/>
          <p:cNvSpPr/>
          <p:nvPr/>
        </p:nvSpPr>
        <p:spPr>
          <a:xfrm>
            <a:off x="7850029"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39" name="Oval 38"/>
          <p:cNvSpPr/>
          <p:nvPr/>
        </p:nvSpPr>
        <p:spPr>
          <a:xfrm>
            <a:off x="10122131"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581549"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9800603"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747356"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9794764" y="2202188"/>
            <a:ext cx="5839" cy="268031"/>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42" idx="2"/>
            <a:endCxn id="37" idx="0"/>
          </p:cNvCxnSpPr>
          <p:nvPr/>
        </p:nvCxnSpPr>
        <p:spPr>
          <a:xfrm flipH="1">
            <a:off x="9794764"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668303"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a:t>
            </a:r>
          </a:p>
          <a:p>
            <a:pPr algn="ctr"/>
            <a:r>
              <a:rPr lang="en-US" dirty="0"/>
              <a:t>PANCARD</a:t>
            </a:r>
            <a:r>
              <a:rPr lang="en-US" dirty="0">
                <a:solidFill>
                  <a:schemeClr val="tx1"/>
                </a:solidFill>
              </a:rPr>
              <a:t> (</a:t>
            </a:r>
            <a:r>
              <a:rPr lang="en-US" u="sng" dirty="0" err="1">
                <a:solidFill>
                  <a:schemeClr val="tx1"/>
                </a:solidFill>
              </a:rPr>
              <a:t>PanNo</a:t>
            </a:r>
            <a:r>
              <a:rPr lang="en-US" dirty="0">
                <a:solidFill>
                  <a:schemeClr val="tx1"/>
                </a:solidFill>
              </a:rPr>
              <a:t>, </a:t>
            </a:r>
            <a:r>
              <a:rPr lang="en-US" dirty="0" err="1">
                <a:solidFill>
                  <a:schemeClr val="tx1"/>
                </a:solidFill>
              </a:rPr>
              <a:t>PHName</a:t>
            </a:r>
            <a:r>
              <a:rPr lang="en-US" dirty="0">
                <a:solidFill>
                  <a:schemeClr val="tx1"/>
                </a:solidFill>
              </a:rPr>
              <a:t>, </a:t>
            </a:r>
            <a:r>
              <a:rPr lang="en-US" dirty="0" err="1">
                <a:solidFill>
                  <a:schemeClr val="tx1"/>
                </a:solidFill>
              </a:rPr>
              <a:t>PersonID</a:t>
            </a:r>
            <a:r>
              <a:rPr lang="en-US" dirty="0">
                <a:solidFill>
                  <a:schemeClr val="tx1"/>
                </a:solidFill>
              </a:rPr>
              <a:t>)</a:t>
            </a:r>
          </a:p>
        </p:txBody>
      </p:sp>
      <p:sp>
        <p:nvSpPr>
          <p:cNvPr id="46" name="Rounded Rectangle 45"/>
          <p:cNvSpPr/>
          <p:nvPr/>
        </p:nvSpPr>
        <p:spPr>
          <a:xfrm>
            <a:off x="7671660" y="5496720"/>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PANCARD</a:t>
            </a:r>
            <a:r>
              <a:rPr lang="en-US" dirty="0">
                <a:solidFill>
                  <a:schemeClr val="tx1"/>
                </a:solidFill>
              </a:rPr>
              <a:t> (</a:t>
            </a:r>
            <a:r>
              <a:rPr lang="en-US" u="sng" dirty="0" err="1"/>
              <a:t>PanNo</a:t>
            </a:r>
            <a:r>
              <a:rPr lang="en-US" dirty="0"/>
              <a:t>, </a:t>
            </a:r>
            <a:r>
              <a:rPr lang="en-US" dirty="0" err="1"/>
              <a:t>PHName</a:t>
            </a:r>
            <a:r>
              <a:rPr lang="en-US" dirty="0"/>
              <a:t>)</a:t>
            </a:r>
            <a:endParaRPr lang="en-US" dirty="0">
              <a:solidFill>
                <a:schemeClr val="tx1"/>
              </a:solidFill>
            </a:endParaRPr>
          </a:p>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 </a:t>
            </a:r>
            <a:r>
              <a:rPr lang="en-US" dirty="0" err="1"/>
              <a:t>PanNo</a:t>
            </a:r>
            <a:r>
              <a:rPr lang="en-US" dirty="0">
                <a:solidFill>
                  <a:schemeClr val="tx1"/>
                </a:solidFill>
              </a:rPr>
              <a:t>)</a:t>
            </a:r>
          </a:p>
        </p:txBody>
      </p:sp>
    </p:spTree>
    <p:extLst>
      <p:ext uri="{BB962C8B-B14F-4D97-AF65-F5344CB8AC3E}">
        <p14:creationId xmlns:p14="http://schemas.microsoft.com/office/powerpoint/2010/main" val="38305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Effect transition="in" filter="fade">
                                      <p:cBhvr>
                                        <p:cTn id="7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a:t>
            </a:r>
            <a:r>
              <a:rPr lang="en-US" b="1" dirty="0">
                <a:solidFill>
                  <a:schemeClr val="accent6"/>
                </a:solidFill>
              </a:rPr>
              <a:t>both entities</a:t>
            </a:r>
            <a:r>
              <a:rPr lang="en-US" dirty="0"/>
              <a:t> 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t>
            </a:r>
            <a:r>
              <a:rPr lang="en-US" b="1" dirty="0">
                <a:solidFill>
                  <a:schemeClr val="accent6"/>
                </a:solidFill>
              </a:rPr>
              <a:t>table having 1 mapping </a:t>
            </a:r>
            <a:r>
              <a:rPr lang="en-US" dirty="0"/>
              <a:t>in to the another </a:t>
            </a:r>
            <a:r>
              <a:rPr lang="en-US" b="1" dirty="0">
                <a:solidFill>
                  <a:schemeClr val="accent6"/>
                </a:solidFill>
              </a:rPr>
              <a:t>table having many cardinality as a Foreign key</a:t>
            </a:r>
            <a:r>
              <a:rPr lang="en-US" dirty="0"/>
              <a:t>.</a:t>
            </a:r>
          </a:p>
          <a:p>
            <a:r>
              <a:rPr lang="en-US" dirty="0"/>
              <a:t>Place the primary key of the Person table </a:t>
            </a:r>
            <a:r>
              <a:rPr lang="en-US" dirty="0" err="1"/>
              <a:t>PersonID</a:t>
            </a:r>
            <a:r>
              <a:rPr lang="en-US" dirty="0"/>
              <a:t> in the table House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4: Reduce </a:t>
            </a:r>
            <a:r>
              <a:rPr lang="en-US" sz="2800" b="1" dirty="0">
                <a:solidFill>
                  <a:schemeClr val="accent6"/>
                </a:solidFill>
              </a:rPr>
              <a:t>1:N Mapping Cardinality</a:t>
            </a:r>
            <a:r>
              <a:rPr lang="en-US" sz="2800" dirty="0"/>
              <a:t>:</a:t>
            </a:r>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House</a:t>
            </a: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HouseID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Person (</a:t>
            </a:r>
            <a:r>
              <a:rPr lang="en-US" u="sng" dirty="0" err="1"/>
              <a:t>PersonID</a:t>
            </a:r>
            <a:r>
              <a:rPr lang="en-US" dirty="0"/>
              <a:t>, </a:t>
            </a:r>
            <a:r>
              <a:rPr lang="en-US" dirty="0" err="1"/>
              <a:t>PName</a:t>
            </a:r>
            <a:r>
              <a:rPr lang="en-US" dirty="0"/>
              <a:t>)</a:t>
            </a:r>
          </a:p>
          <a:p>
            <a:pPr algn="ctr"/>
            <a:r>
              <a:rPr lang="en-US" dirty="0"/>
              <a:t>House (</a:t>
            </a:r>
            <a:r>
              <a:rPr lang="en-US" u="sng" dirty="0" err="1"/>
              <a:t>HouseID</a:t>
            </a:r>
            <a:r>
              <a:rPr lang="en-US" dirty="0"/>
              <a:t>, </a:t>
            </a:r>
            <a:r>
              <a:rPr lang="en-US" dirty="0" err="1"/>
              <a:t>Hname</a:t>
            </a:r>
            <a:r>
              <a:rPr lang="en-US" dirty="0"/>
              <a:t>, </a:t>
            </a:r>
            <a:r>
              <a:rPr lang="en-US" dirty="0" err="1"/>
              <a:t>PersonID</a:t>
            </a:r>
            <a:r>
              <a:rPr lang="en-US" dirty="0"/>
              <a:t>)</a:t>
            </a:r>
            <a:endParaRPr lang="en-US" dirty="0">
              <a:solidFill>
                <a:schemeClr val="tx1"/>
              </a:solidFill>
            </a:endParaRPr>
          </a:p>
        </p:txBody>
      </p:sp>
    </p:spTree>
    <p:extLst>
      <p:ext uri="{BB962C8B-B14F-4D97-AF65-F5344CB8AC3E}">
        <p14:creationId xmlns:p14="http://schemas.microsoft.com/office/powerpoint/2010/main" val="23437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both </a:t>
            </a:r>
            <a:r>
              <a:rPr lang="en-US" b="1" dirty="0">
                <a:solidFill>
                  <a:schemeClr val="accent6"/>
                </a:solidFill>
              </a:rPr>
              <a:t>entities</a:t>
            </a:r>
            <a:r>
              <a:rPr lang="en-US" dirty="0"/>
              <a:t> in to </a:t>
            </a:r>
            <a:r>
              <a:rPr lang="en-US" b="1" dirty="0">
                <a:solidFill>
                  <a:schemeClr val="accent6"/>
                </a:solidFill>
              </a:rPr>
              <a:t>table</a:t>
            </a:r>
            <a:r>
              <a:rPr lang="en-US" dirty="0"/>
              <a:t> with proper attribute.</a:t>
            </a:r>
          </a:p>
          <a:p>
            <a:r>
              <a:rPr lang="en-US" dirty="0"/>
              <a:t>Create a </a:t>
            </a:r>
            <a:r>
              <a:rPr lang="en-US" b="1" dirty="0">
                <a:solidFill>
                  <a:schemeClr val="accent6"/>
                </a:solidFill>
              </a:rPr>
              <a:t>separate table for relationship</a:t>
            </a:r>
            <a:r>
              <a:rPr lang="en-US" dirty="0"/>
              <a:t>.</a:t>
            </a:r>
          </a:p>
          <a:p>
            <a:r>
              <a:rPr lang="en-US" dirty="0"/>
              <a:t>Place the </a:t>
            </a:r>
            <a:r>
              <a:rPr lang="en-US" b="1" dirty="0">
                <a:solidFill>
                  <a:schemeClr val="accent6"/>
                </a:solidFill>
              </a:rPr>
              <a:t>primary key of both entities table </a:t>
            </a:r>
            <a:r>
              <a:rPr lang="en-US" dirty="0"/>
              <a:t>into the </a:t>
            </a:r>
            <a:r>
              <a:rPr lang="en-US" b="1" dirty="0">
                <a:solidFill>
                  <a:schemeClr val="accent6"/>
                </a:solidFill>
              </a:rPr>
              <a:t>relationship’s table as foreign key</a:t>
            </a:r>
            <a:r>
              <a:rPr lang="en-US" dirty="0"/>
              <a:t>.</a:t>
            </a:r>
          </a:p>
          <a:p>
            <a:r>
              <a:rPr lang="en-US" dirty="0"/>
              <a:t>Place the primary key of the Customer table CID and Account table </a:t>
            </a:r>
            <a:r>
              <a:rPr lang="en-US" dirty="0" err="1"/>
              <a:t>Ano</a:t>
            </a:r>
            <a:r>
              <a:rPr lang="en-US" dirty="0"/>
              <a:t> in the table </a:t>
            </a:r>
            <a:r>
              <a:rPr lang="en-US" dirty="0" err="1"/>
              <a:t>Has_Acct</a:t>
            </a:r>
            <a:r>
              <a:rPr lang="en-US" dirty="0"/>
              <a:t>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5: Reduce </a:t>
            </a:r>
            <a:r>
              <a:rPr lang="en-US" sz="2800" b="1" dirty="0">
                <a:solidFill>
                  <a:schemeClr val="accent6"/>
                </a:solidFill>
              </a:rPr>
              <a:t>N:N Mapping Cardinality</a:t>
            </a:r>
            <a:r>
              <a:rPr lang="en-US" sz="2800" dirty="0"/>
              <a:t>:</a:t>
            </a:r>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ActNo</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CID</a:t>
            </a: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Has_Acct</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903838" y="4691031"/>
            <a:ext cx="4023360" cy="91440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Customer (</a:t>
            </a:r>
            <a:r>
              <a:rPr lang="en-US" u="sng" dirty="0"/>
              <a:t>CID</a:t>
            </a:r>
            <a:r>
              <a:rPr lang="en-US" dirty="0"/>
              <a:t>, </a:t>
            </a:r>
            <a:r>
              <a:rPr lang="en-US" dirty="0" err="1"/>
              <a:t>CName</a:t>
            </a:r>
            <a:r>
              <a:rPr lang="en-US" dirty="0"/>
              <a:t>)</a:t>
            </a:r>
          </a:p>
          <a:p>
            <a:pPr algn="ctr"/>
            <a:r>
              <a:rPr lang="en-US" dirty="0"/>
              <a:t>Account (</a:t>
            </a:r>
            <a:r>
              <a:rPr lang="en-US" u="sng" dirty="0" err="1"/>
              <a:t>ActNo</a:t>
            </a:r>
            <a:r>
              <a:rPr lang="en-US" dirty="0"/>
              <a:t>, Balance)</a:t>
            </a:r>
          </a:p>
          <a:p>
            <a:pPr algn="ctr"/>
            <a:r>
              <a:rPr lang="en-US" dirty="0" err="1"/>
              <a:t>Has_Acct</a:t>
            </a:r>
            <a:r>
              <a:rPr lang="en-US" dirty="0"/>
              <a:t> (</a:t>
            </a:r>
            <a:r>
              <a:rPr lang="en-US" u="sng" dirty="0" err="1"/>
              <a:t>HasAcctID</a:t>
            </a:r>
            <a:r>
              <a:rPr lang="en-US" dirty="0"/>
              <a:t>, CID, </a:t>
            </a:r>
            <a:r>
              <a:rPr lang="en-US" dirty="0" err="1"/>
              <a:t>ActNo</a:t>
            </a:r>
            <a:r>
              <a:rPr lang="en-US" dirty="0"/>
              <a:t>)</a:t>
            </a:r>
            <a:endParaRPr lang="en-US" dirty="0">
              <a:solidFill>
                <a:schemeClr val="tx1"/>
              </a:solidFill>
            </a:endParaRPr>
          </a:p>
        </p:txBody>
      </p:sp>
    </p:spTree>
    <p:extLst>
      <p:ext uri="{BB962C8B-B14F-4D97-AF65-F5344CB8AC3E}">
        <p14:creationId xmlns:p14="http://schemas.microsoft.com/office/powerpoint/2010/main" val="1670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5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a:t>Total</a:t>
            </a:r>
          </a:p>
          <a:p>
            <a:pPr algn="ctr"/>
            <a:r>
              <a:rPr lang="en-US" dirty="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a:t>Discriminating</a:t>
            </a:r>
          </a:p>
          <a:p>
            <a:pPr algn="ctr"/>
            <a:r>
              <a:rPr lang="en-US" dirty="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a:t>
            </a: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a:t>Specialization/</a:t>
            </a:r>
          </a:p>
          <a:p>
            <a:pPr algn="ctr"/>
            <a:r>
              <a:rPr lang="en-US" dirty="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a:t>Role</a:t>
            </a:r>
          </a:p>
          <a:p>
            <a:pPr algn="ctr"/>
            <a:r>
              <a:rPr lang="en-US" dirty="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a:t>Role</a:t>
            </a:r>
          </a:p>
          <a:p>
            <a:pPr algn="ctr"/>
            <a:r>
              <a:rPr lang="en-US" sz="1400" dirty="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0268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Entity Set</a:t>
            </a:r>
          </a:p>
        </p:txBody>
      </p:sp>
      <p:sp>
        <p:nvSpPr>
          <p:cNvPr id="3" name="Content Placeholder 2"/>
          <p:cNvSpPr>
            <a:spLocks noGrp="1"/>
          </p:cNvSpPr>
          <p:nvPr>
            <p:ph idx="1"/>
          </p:nvPr>
        </p:nvSpPr>
        <p:spPr/>
        <p:txBody>
          <a:bodyPr/>
          <a:lstStyle/>
          <a:p>
            <a:pPr>
              <a:lnSpc>
                <a:spcPct val="150000"/>
              </a:lnSpc>
            </a:pPr>
            <a:r>
              <a:rPr lang="en-US" sz="2800" dirty="0"/>
              <a:t>It is a </a:t>
            </a:r>
            <a:r>
              <a:rPr lang="en-US" sz="2800" b="1" dirty="0">
                <a:solidFill>
                  <a:schemeClr val="accent6"/>
                </a:solidFill>
              </a:rPr>
              <a:t>set (group) of entities </a:t>
            </a:r>
            <a:r>
              <a:rPr lang="en-US" sz="2800" dirty="0"/>
              <a:t>of </a:t>
            </a:r>
            <a:r>
              <a:rPr lang="en-US" sz="2800" b="1" dirty="0">
                <a:solidFill>
                  <a:schemeClr val="accent6"/>
                </a:solidFill>
              </a:rPr>
              <a:t>same type</a:t>
            </a:r>
            <a:r>
              <a:rPr lang="en-US" sz="2800" dirty="0"/>
              <a:t>.</a:t>
            </a:r>
          </a:p>
          <a:p>
            <a:pPr>
              <a:lnSpc>
                <a:spcPct val="150000"/>
              </a:lnSpc>
            </a:pPr>
            <a:r>
              <a:rPr lang="en-US" sz="2800" dirty="0"/>
              <a:t>Examples:</a:t>
            </a:r>
          </a:p>
          <a:p>
            <a:pPr lvl="1">
              <a:lnSpc>
                <a:spcPct val="150000"/>
              </a:lnSpc>
            </a:pPr>
            <a:r>
              <a:rPr lang="en-US" sz="2400" dirty="0"/>
              <a:t>All persons having an account in a bank</a:t>
            </a:r>
          </a:p>
          <a:p>
            <a:pPr lvl="1">
              <a:lnSpc>
                <a:spcPct val="150000"/>
              </a:lnSpc>
            </a:pPr>
            <a:r>
              <a:rPr lang="en-US" sz="2400" dirty="0"/>
              <a:t>All the students studying in a college</a:t>
            </a:r>
          </a:p>
          <a:p>
            <a:pPr lvl="1">
              <a:lnSpc>
                <a:spcPct val="150000"/>
              </a:lnSpc>
            </a:pPr>
            <a:r>
              <a:rPr lang="en-US" sz="2400" dirty="0"/>
              <a:t>All the professors working in a college</a:t>
            </a:r>
          </a:p>
          <a:p>
            <a:pPr lvl="1">
              <a:lnSpc>
                <a:spcPct val="150000"/>
              </a:lnSpc>
            </a:pPr>
            <a:r>
              <a:rPr lang="en-US" sz="2400"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85" name="TextBox 84"/>
          <p:cNvSpPr txBox="1"/>
          <p:nvPr/>
        </p:nvSpPr>
        <p:spPr>
          <a:xfrm>
            <a:off x="1890268" y="2102779"/>
            <a:ext cx="1368000" cy="369332"/>
          </a:xfrm>
          <a:prstGeom prst="rect">
            <a:avLst/>
          </a:prstGeom>
          <a:noFill/>
          <a:ln>
            <a:noFill/>
          </a:ln>
        </p:spPr>
        <p:txBody>
          <a:bodyPr wrap="square" rtlCol="0">
            <a:spAutoFit/>
          </a:bodyPr>
          <a:lstStyle/>
          <a:p>
            <a:pPr algn="ctr"/>
            <a:r>
              <a:rPr lang="en-US" dirty="0"/>
              <a:t>One to One</a:t>
            </a:r>
            <a:endParaRPr lang="en-IN" dirty="0"/>
          </a:p>
        </p:txBody>
      </p:sp>
      <p:sp>
        <p:nvSpPr>
          <p:cNvPr id="86" name="Diamond 85"/>
          <p:cNvSpPr/>
          <p:nvPr/>
        </p:nvSpPr>
        <p:spPr>
          <a:xfrm>
            <a:off x="2070182" y="160238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87" name="Rectangle 86"/>
          <p:cNvSpPr/>
          <p:nvPr/>
        </p:nvSpPr>
        <p:spPr>
          <a:xfrm>
            <a:off x="684412" y="160350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88" name="Rectangle 87"/>
          <p:cNvSpPr/>
          <p:nvPr/>
        </p:nvSpPr>
        <p:spPr>
          <a:xfrm>
            <a:off x="3617394" y="160096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89" name="Straight Connector 88"/>
          <p:cNvCxnSpPr/>
          <p:nvPr/>
        </p:nvCxnSpPr>
        <p:spPr>
          <a:xfrm flipH="1">
            <a:off x="3057890" y="2876609"/>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89"/>
          <p:cNvCxnSpPr/>
          <p:nvPr/>
        </p:nvCxnSpPr>
        <p:spPr>
          <a:xfrm flipH="1">
            <a:off x="1552185"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077394"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67856" y="3148377"/>
            <a:ext cx="1404000" cy="370800"/>
          </a:xfrm>
          <a:prstGeom prst="rect">
            <a:avLst/>
          </a:prstGeom>
          <a:noFill/>
          <a:ln>
            <a:noFill/>
          </a:ln>
        </p:spPr>
        <p:txBody>
          <a:bodyPr wrap="square" rtlCol="0">
            <a:spAutoFit/>
          </a:bodyPr>
          <a:lstStyle/>
          <a:p>
            <a:pPr algn="ctr"/>
            <a:r>
              <a:rPr lang="en-US" dirty="0"/>
              <a:t>One to Many</a:t>
            </a:r>
            <a:endParaRPr lang="en-IN" dirty="0"/>
          </a:p>
        </p:txBody>
      </p:sp>
      <p:sp>
        <p:nvSpPr>
          <p:cNvPr id="93" name="Diamond 92"/>
          <p:cNvSpPr/>
          <p:nvPr/>
        </p:nvSpPr>
        <p:spPr>
          <a:xfrm>
            <a:off x="2047770" y="2647978"/>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4" name="Rectangle 93"/>
          <p:cNvSpPr/>
          <p:nvPr/>
        </p:nvSpPr>
        <p:spPr>
          <a:xfrm>
            <a:off x="662000" y="264910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95" name="Rectangle 94"/>
          <p:cNvSpPr/>
          <p:nvPr/>
        </p:nvSpPr>
        <p:spPr>
          <a:xfrm>
            <a:off x="3594982" y="2646566"/>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96" name="Straight Arrow Connector 95"/>
          <p:cNvCxnSpPr/>
          <p:nvPr/>
        </p:nvCxnSpPr>
        <p:spPr>
          <a:xfrm flipH="1">
            <a:off x="1529773" y="2873591"/>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60288" y="4142929"/>
            <a:ext cx="1404000" cy="370800"/>
          </a:xfrm>
          <a:prstGeom prst="rect">
            <a:avLst/>
          </a:prstGeom>
          <a:noFill/>
          <a:ln>
            <a:noFill/>
          </a:ln>
        </p:spPr>
        <p:txBody>
          <a:bodyPr wrap="square" rtlCol="0">
            <a:spAutoFit/>
          </a:bodyPr>
          <a:lstStyle/>
          <a:p>
            <a:pPr algn="ctr"/>
            <a:r>
              <a:rPr lang="en-US" dirty="0"/>
              <a:t>Many to One</a:t>
            </a:r>
            <a:endParaRPr lang="en-IN" dirty="0"/>
          </a:p>
        </p:txBody>
      </p:sp>
      <p:sp>
        <p:nvSpPr>
          <p:cNvPr id="98" name="Diamond 97"/>
          <p:cNvSpPr/>
          <p:nvPr/>
        </p:nvSpPr>
        <p:spPr>
          <a:xfrm>
            <a:off x="2040202" y="364253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9" name="Rectangle 98"/>
          <p:cNvSpPr/>
          <p:nvPr/>
        </p:nvSpPr>
        <p:spPr>
          <a:xfrm>
            <a:off x="654432" y="364365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0" name="Rectangle 99"/>
          <p:cNvSpPr/>
          <p:nvPr/>
        </p:nvSpPr>
        <p:spPr>
          <a:xfrm>
            <a:off x="3587414" y="364111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1" name="Straight Arrow Connector 100"/>
          <p:cNvCxnSpPr/>
          <p:nvPr/>
        </p:nvCxnSpPr>
        <p:spPr>
          <a:xfrm>
            <a:off x="3050432" y="3870748"/>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527992" y="3871435"/>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1770663" y="5200764"/>
            <a:ext cx="1548000" cy="370800"/>
          </a:xfrm>
          <a:prstGeom prst="rect">
            <a:avLst/>
          </a:prstGeom>
          <a:noFill/>
          <a:ln>
            <a:noFill/>
          </a:ln>
        </p:spPr>
        <p:txBody>
          <a:bodyPr wrap="square" rtlCol="0">
            <a:spAutoFit/>
          </a:bodyPr>
          <a:lstStyle/>
          <a:p>
            <a:pPr algn="ctr"/>
            <a:r>
              <a:rPr lang="en-US" dirty="0"/>
              <a:t>Many to Many</a:t>
            </a:r>
            <a:endParaRPr lang="en-IN" dirty="0"/>
          </a:p>
        </p:txBody>
      </p:sp>
      <p:sp>
        <p:nvSpPr>
          <p:cNvPr id="104" name="Diamond 103"/>
          <p:cNvSpPr/>
          <p:nvPr/>
        </p:nvSpPr>
        <p:spPr>
          <a:xfrm>
            <a:off x="2040517" y="4700365"/>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105" name="Rectangle 104"/>
          <p:cNvSpPr/>
          <p:nvPr/>
        </p:nvSpPr>
        <p:spPr>
          <a:xfrm>
            <a:off x="654747" y="4701490"/>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6" name="Rectangle 105"/>
          <p:cNvSpPr/>
          <p:nvPr/>
        </p:nvSpPr>
        <p:spPr>
          <a:xfrm>
            <a:off x="3587729" y="469895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7" name="Straight Connector 106"/>
          <p:cNvCxnSpPr/>
          <p:nvPr/>
        </p:nvCxnSpPr>
        <p:spPr>
          <a:xfrm flipH="1">
            <a:off x="1518625" y="4929270"/>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H="1">
            <a:off x="3038565" y="4926252"/>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64" name="Flowchart: Merge 63"/>
          <p:cNvSpPr/>
          <p:nvPr/>
        </p:nvSpPr>
        <p:spPr>
          <a:xfrm>
            <a:off x="6221047" y="1645579"/>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65" name="TextBox 64"/>
          <p:cNvSpPr txBox="1"/>
          <p:nvPr/>
        </p:nvSpPr>
        <p:spPr>
          <a:xfrm>
            <a:off x="6077047" y="2102779"/>
            <a:ext cx="1548000" cy="923330"/>
          </a:xfrm>
          <a:prstGeom prst="rect">
            <a:avLst/>
          </a:prstGeom>
          <a:noFill/>
          <a:ln>
            <a:noFill/>
          </a:ln>
        </p:spPr>
        <p:txBody>
          <a:bodyPr wrap="square" rtlCol="0">
            <a:spAutoFit/>
          </a:bodyPr>
          <a:lstStyle/>
          <a:p>
            <a:pPr algn="ctr"/>
            <a:r>
              <a:rPr lang="en-US" dirty="0"/>
              <a:t>Total</a:t>
            </a:r>
          </a:p>
          <a:p>
            <a:pPr algn="ctr"/>
            <a:r>
              <a:rPr lang="en-US" dirty="0"/>
              <a:t>Specialization/</a:t>
            </a:r>
          </a:p>
          <a:p>
            <a:pPr algn="ctr"/>
            <a:r>
              <a:rPr lang="en-US" dirty="0"/>
              <a:t>Generalization</a:t>
            </a:r>
            <a:endParaRPr lang="en-IN" dirty="0"/>
          </a:p>
        </p:txBody>
      </p:sp>
      <p:cxnSp>
        <p:nvCxnSpPr>
          <p:cNvPr id="66" name="Straight Connector 65"/>
          <p:cNvCxnSpPr>
            <a:stCxn id="64" idx="0"/>
          </p:cNvCxnSpPr>
          <p:nvPr/>
        </p:nvCxnSpPr>
        <p:spPr>
          <a:xfrm flipV="1">
            <a:off x="68510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endCxn id="64" idx="1"/>
          </p:cNvCxnSpPr>
          <p:nvPr/>
        </p:nvCxnSpPr>
        <p:spPr>
          <a:xfrm flipV="1">
            <a:off x="6221047" y="1874179"/>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endCxn id="64" idx="3"/>
          </p:cNvCxnSpPr>
          <p:nvPr/>
        </p:nvCxnSpPr>
        <p:spPr>
          <a:xfrm flipH="1" flipV="1">
            <a:off x="7166047" y="1874179"/>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flipV="1">
            <a:off x="69152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0" name="Flowchart: Merge 69"/>
          <p:cNvSpPr/>
          <p:nvPr/>
        </p:nvSpPr>
        <p:spPr>
          <a:xfrm>
            <a:off x="8936258" y="1714262"/>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1" name="TextBox 70"/>
          <p:cNvSpPr txBox="1"/>
          <p:nvPr/>
        </p:nvSpPr>
        <p:spPr>
          <a:xfrm>
            <a:off x="8792258" y="2171462"/>
            <a:ext cx="1548000" cy="923330"/>
          </a:xfrm>
          <a:prstGeom prst="rect">
            <a:avLst/>
          </a:prstGeom>
          <a:noFill/>
          <a:ln>
            <a:noFill/>
          </a:ln>
        </p:spPr>
        <p:txBody>
          <a:bodyPr wrap="square" rtlCol="0">
            <a:spAutoFit/>
          </a:bodyPr>
          <a:lstStyle/>
          <a:p>
            <a:pPr algn="ctr"/>
            <a:r>
              <a:rPr lang="en-US" dirty="0"/>
              <a:t>Disjoint</a:t>
            </a:r>
          </a:p>
          <a:p>
            <a:pPr algn="ctr"/>
            <a:r>
              <a:rPr lang="en-US" dirty="0"/>
              <a:t>Specialization/</a:t>
            </a:r>
          </a:p>
          <a:p>
            <a:pPr algn="ctr"/>
            <a:r>
              <a:rPr lang="en-US" dirty="0"/>
              <a:t>Generalization</a:t>
            </a:r>
            <a:endParaRPr lang="en-IN" dirty="0"/>
          </a:p>
        </p:txBody>
      </p:sp>
      <p:cxnSp>
        <p:nvCxnSpPr>
          <p:cNvPr id="72" name="Straight Connector 71"/>
          <p:cNvCxnSpPr>
            <a:stCxn id="70" idx="0"/>
          </p:cNvCxnSpPr>
          <p:nvPr/>
        </p:nvCxnSpPr>
        <p:spPr>
          <a:xfrm flipV="1">
            <a:off x="9566258" y="1409462"/>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endCxn id="70" idx="1"/>
          </p:cNvCxnSpPr>
          <p:nvPr/>
        </p:nvCxnSpPr>
        <p:spPr>
          <a:xfrm flipV="1">
            <a:off x="8936258" y="1942862"/>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endCxn id="70" idx="3"/>
          </p:cNvCxnSpPr>
          <p:nvPr/>
        </p:nvCxnSpPr>
        <p:spPr>
          <a:xfrm flipH="1" flipV="1">
            <a:off x="9881258" y="1942862"/>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9580975" y="1374371"/>
            <a:ext cx="958200" cy="307777"/>
          </a:xfrm>
          <a:prstGeom prst="rect">
            <a:avLst/>
          </a:prstGeom>
          <a:noFill/>
          <a:ln>
            <a:noFill/>
          </a:ln>
        </p:spPr>
        <p:txBody>
          <a:bodyPr wrap="square" rtlCol="0" anchor="ctr" anchorCtr="0">
            <a:spAutoFit/>
          </a:bodyPr>
          <a:lstStyle/>
          <a:p>
            <a:r>
              <a:rPr lang="en-US" sz="1400" dirty="0"/>
              <a:t>Disjoint</a:t>
            </a:r>
            <a:endParaRPr lang="en-IN" sz="1400" dirty="0"/>
          </a:p>
        </p:txBody>
      </p:sp>
      <p:sp>
        <p:nvSpPr>
          <p:cNvPr id="76" name="Flowchart: Merge 75"/>
          <p:cNvSpPr/>
          <p:nvPr/>
        </p:nvSpPr>
        <p:spPr>
          <a:xfrm>
            <a:off x="9080258" y="4174210"/>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7" name="TextBox 76"/>
          <p:cNvSpPr txBox="1"/>
          <p:nvPr/>
        </p:nvSpPr>
        <p:spPr>
          <a:xfrm>
            <a:off x="8936258" y="4640340"/>
            <a:ext cx="1548000" cy="923330"/>
          </a:xfrm>
          <a:prstGeom prst="rect">
            <a:avLst/>
          </a:prstGeom>
          <a:noFill/>
          <a:ln>
            <a:noFill/>
          </a:ln>
        </p:spPr>
        <p:txBody>
          <a:bodyPr wrap="square" rtlCol="0">
            <a:spAutoFit/>
          </a:bodyPr>
          <a:lstStyle/>
          <a:p>
            <a:pPr algn="ctr"/>
            <a:r>
              <a:rPr lang="en-US" dirty="0"/>
              <a:t>Overlapping</a:t>
            </a:r>
          </a:p>
          <a:p>
            <a:pPr algn="ctr"/>
            <a:r>
              <a:rPr lang="en-US" dirty="0"/>
              <a:t>Specialization/</a:t>
            </a:r>
          </a:p>
          <a:p>
            <a:pPr algn="ctr"/>
            <a:r>
              <a:rPr lang="en-US" dirty="0"/>
              <a:t>Generalization</a:t>
            </a:r>
            <a:endParaRPr lang="en-IN" dirty="0"/>
          </a:p>
        </p:txBody>
      </p:sp>
      <p:cxnSp>
        <p:nvCxnSpPr>
          <p:cNvPr id="78" name="Straight Connector 77"/>
          <p:cNvCxnSpPr/>
          <p:nvPr/>
        </p:nvCxnSpPr>
        <p:spPr>
          <a:xfrm flipV="1">
            <a:off x="9710258" y="3878340"/>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a:endCxn id="76" idx="1"/>
          </p:cNvCxnSpPr>
          <p:nvPr/>
        </p:nvCxnSpPr>
        <p:spPr>
          <a:xfrm flipV="1">
            <a:off x="9080258" y="4402810"/>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a:endCxn id="76" idx="3"/>
          </p:cNvCxnSpPr>
          <p:nvPr/>
        </p:nvCxnSpPr>
        <p:spPr>
          <a:xfrm flipH="1" flipV="1">
            <a:off x="10025258" y="4402810"/>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9710258" y="3819645"/>
            <a:ext cx="1080000" cy="309600"/>
          </a:xfrm>
          <a:prstGeom prst="rect">
            <a:avLst/>
          </a:prstGeom>
          <a:noFill/>
          <a:ln>
            <a:noFill/>
          </a:ln>
        </p:spPr>
        <p:txBody>
          <a:bodyPr wrap="square" rtlCol="0" anchor="ctr" anchorCtr="0">
            <a:spAutoFit/>
          </a:bodyPr>
          <a:lstStyle/>
          <a:p>
            <a:r>
              <a:rPr lang="en-US" sz="1400" dirty="0"/>
              <a:t>Overlapping</a:t>
            </a:r>
            <a:endParaRPr lang="en-IN" sz="1400" dirty="0"/>
          </a:p>
        </p:txBody>
      </p:sp>
      <p:sp>
        <p:nvSpPr>
          <p:cNvPr id="82" name="Flowchart: Merge 81"/>
          <p:cNvSpPr/>
          <p:nvPr/>
        </p:nvSpPr>
        <p:spPr>
          <a:xfrm>
            <a:off x="6099696" y="4144694"/>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83" name="TextBox 82"/>
          <p:cNvSpPr txBox="1"/>
          <p:nvPr/>
        </p:nvSpPr>
        <p:spPr>
          <a:xfrm>
            <a:off x="5955696" y="4601894"/>
            <a:ext cx="1548000" cy="923330"/>
          </a:xfrm>
          <a:prstGeom prst="rect">
            <a:avLst/>
          </a:prstGeom>
          <a:noFill/>
          <a:ln>
            <a:noFill/>
          </a:ln>
        </p:spPr>
        <p:txBody>
          <a:bodyPr wrap="square" rtlCol="0">
            <a:spAutoFit/>
          </a:bodyPr>
          <a:lstStyle/>
          <a:p>
            <a:pPr algn="ctr"/>
            <a:r>
              <a:rPr lang="en-US" dirty="0"/>
              <a:t>Partial</a:t>
            </a:r>
          </a:p>
          <a:p>
            <a:pPr algn="ctr"/>
            <a:r>
              <a:rPr lang="en-US" dirty="0"/>
              <a:t>Specialization/</a:t>
            </a:r>
          </a:p>
          <a:p>
            <a:pPr algn="ctr"/>
            <a:r>
              <a:rPr lang="en-US" dirty="0"/>
              <a:t>Generalization</a:t>
            </a:r>
            <a:endParaRPr lang="en-IN" dirty="0"/>
          </a:p>
        </p:txBody>
      </p:sp>
      <p:cxnSp>
        <p:nvCxnSpPr>
          <p:cNvPr id="84" name="Straight Connector 83"/>
          <p:cNvCxnSpPr>
            <a:stCxn id="82" idx="0"/>
          </p:cNvCxnSpPr>
          <p:nvPr/>
        </p:nvCxnSpPr>
        <p:spPr>
          <a:xfrm flipV="1">
            <a:off x="6729696" y="3839894"/>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a:endCxn id="82" idx="1"/>
          </p:cNvCxnSpPr>
          <p:nvPr/>
        </p:nvCxnSpPr>
        <p:spPr>
          <a:xfrm flipV="1">
            <a:off x="6099696" y="4373294"/>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endCxn id="82" idx="3"/>
          </p:cNvCxnSpPr>
          <p:nvPr/>
        </p:nvCxnSpPr>
        <p:spPr>
          <a:xfrm flipH="1" flipV="1">
            <a:off x="7044696" y="4373294"/>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41906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Integrity constraints are a </a:t>
            </a:r>
            <a:r>
              <a:rPr lang="en-US" b="1" dirty="0">
                <a:solidFill>
                  <a:schemeClr val="accent6"/>
                </a:solidFill>
              </a:rPr>
              <a:t>set of rules</a:t>
            </a:r>
            <a:r>
              <a:rPr lang="en-US" dirty="0"/>
              <a:t>. It is used to </a:t>
            </a:r>
            <a:r>
              <a:rPr lang="en-US" b="1" dirty="0">
                <a:solidFill>
                  <a:schemeClr val="accent6"/>
                </a:solidFill>
              </a:rPr>
              <a:t>maintain the quality </a:t>
            </a:r>
            <a:r>
              <a:rPr lang="en-US" dirty="0"/>
              <a:t>of information.</a:t>
            </a:r>
          </a:p>
          <a:p>
            <a:r>
              <a:rPr lang="en-US" dirty="0"/>
              <a:t>Integrity constraints ensure that the data insertion, updating, and other processes have to be performed in such a way that data integrity is not affected.</a:t>
            </a:r>
          </a:p>
          <a:p>
            <a:r>
              <a:rPr lang="en-US" dirty="0"/>
              <a:t>Thus, integrity constraint is used to </a:t>
            </a:r>
            <a:r>
              <a:rPr lang="en-US" b="1" dirty="0">
                <a:solidFill>
                  <a:schemeClr val="accent6"/>
                </a:solidFill>
              </a:rPr>
              <a:t>guard against accidental damage </a:t>
            </a:r>
            <a:r>
              <a:rPr lang="en-US" dirty="0"/>
              <a:t>to the database.</a:t>
            </a:r>
          </a:p>
          <a:p>
            <a:r>
              <a:rPr lang="en-US" dirty="0"/>
              <a:t>Various Integrity Constraints are:</a:t>
            </a:r>
          </a:p>
          <a:p>
            <a:pPr lvl="1"/>
            <a:r>
              <a:rPr lang="en-US" dirty="0"/>
              <a:t>Check</a:t>
            </a:r>
          </a:p>
          <a:p>
            <a:pPr lvl="1"/>
            <a:r>
              <a:rPr lang="en-US" dirty="0"/>
              <a:t>Not null</a:t>
            </a:r>
          </a:p>
          <a:p>
            <a:pPr lvl="1"/>
            <a:r>
              <a:rPr lang="en-US" dirty="0"/>
              <a:t>Unique</a:t>
            </a:r>
          </a:p>
          <a:p>
            <a:pPr lvl="1"/>
            <a:r>
              <a:rPr lang="en-US" dirty="0"/>
              <a:t>Primary key</a:t>
            </a:r>
          </a:p>
          <a:p>
            <a:pPr lvl="1"/>
            <a:r>
              <a:rPr lang="en-US" dirty="0"/>
              <a:t>Foreign key</a:t>
            </a:r>
          </a:p>
        </p:txBody>
      </p:sp>
    </p:spTree>
    <p:extLst>
      <p:ext uri="{BB962C8B-B14F-4D97-AF65-F5344CB8AC3E}">
        <p14:creationId xmlns:p14="http://schemas.microsoft.com/office/powerpoint/2010/main" val="1671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Check</a:t>
            </a:r>
          </a:p>
          <a:p>
            <a:pPr lvl="1"/>
            <a:r>
              <a:rPr lang="en-US" dirty="0"/>
              <a:t>This constraint defines a business rule on a column. All the rows in that column must satisfy this rule. </a:t>
            </a:r>
          </a:p>
          <a:p>
            <a:pPr lvl="1"/>
            <a:r>
              <a:rPr lang="en-US" dirty="0"/>
              <a:t>Limits the data values of variables to a </a:t>
            </a:r>
            <a:r>
              <a:rPr lang="en-US" b="1" dirty="0">
                <a:solidFill>
                  <a:schemeClr val="accent6"/>
                </a:solidFill>
              </a:rPr>
              <a:t>specific set, range, or list of values</a:t>
            </a:r>
            <a:r>
              <a:rPr lang="en-US" dirty="0"/>
              <a:t>. </a:t>
            </a:r>
          </a:p>
          <a:p>
            <a:pPr lvl="1"/>
            <a:r>
              <a:rPr lang="en-US" dirty="0"/>
              <a:t>The constraint can be applied for a single column or a group of columns.</a:t>
            </a:r>
          </a:p>
          <a:p>
            <a:pPr lvl="1"/>
            <a:r>
              <a:rPr lang="en-US" dirty="0"/>
              <a:t>E.g. value of SPI should be between 0 to 10. </a:t>
            </a:r>
          </a:p>
          <a:p>
            <a:r>
              <a:rPr lang="en-US" dirty="0"/>
              <a:t>Not null</a:t>
            </a:r>
          </a:p>
          <a:p>
            <a:pPr lvl="1"/>
            <a:r>
              <a:rPr lang="en-US" dirty="0"/>
              <a:t>This constraint ensures all rows in the table contain a definite value for the column which is specified as not null. Which means a </a:t>
            </a:r>
            <a:r>
              <a:rPr lang="en-US" b="1" dirty="0">
                <a:solidFill>
                  <a:schemeClr val="accent6"/>
                </a:solidFill>
              </a:rPr>
              <a:t>null value </a:t>
            </a:r>
            <a:r>
              <a:rPr lang="en-US" dirty="0"/>
              <a:t>is not allowed.</a:t>
            </a:r>
          </a:p>
          <a:p>
            <a:pPr lvl="1"/>
            <a:r>
              <a:rPr lang="en-US" dirty="0"/>
              <a:t>E.g. name column should have some value.</a:t>
            </a:r>
          </a:p>
          <a:p>
            <a:r>
              <a:rPr lang="en-US" dirty="0"/>
              <a:t>Unique</a:t>
            </a:r>
          </a:p>
          <a:p>
            <a:pPr lvl="1"/>
            <a:r>
              <a:rPr lang="en-US" dirty="0"/>
              <a:t>This constraint ensures that a column or a group of columns in each row have a </a:t>
            </a:r>
            <a:r>
              <a:rPr lang="en-US" b="1" dirty="0">
                <a:solidFill>
                  <a:schemeClr val="accent6"/>
                </a:solidFill>
              </a:rPr>
              <a:t>distinct (unique) </a:t>
            </a:r>
            <a:r>
              <a:rPr lang="en-US" dirty="0"/>
              <a:t>value. </a:t>
            </a:r>
          </a:p>
          <a:p>
            <a:pPr lvl="1"/>
            <a:r>
              <a:rPr lang="en-US" dirty="0"/>
              <a:t>A column(s) can have a null value but the values cannot be duplicated.</a:t>
            </a:r>
          </a:p>
          <a:p>
            <a:pPr lvl="1"/>
            <a:r>
              <a:rPr lang="en-US" dirty="0"/>
              <a:t>E.g. </a:t>
            </a:r>
            <a:r>
              <a:rPr lang="en-US" dirty="0" err="1"/>
              <a:t>enrollmentno</a:t>
            </a:r>
            <a:r>
              <a:rPr lang="en-US" dirty="0"/>
              <a:t> column should have unique value.</a:t>
            </a:r>
          </a:p>
        </p:txBody>
      </p:sp>
    </p:spTree>
    <p:extLst>
      <p:ext uri="{BB962C8B-B14F-4D97-AF65-F5344CB8AC3E}">
        <p14:creationId xmlns:p14="http://schemas.microsoft.com/office/powerpoint/2010/main" val="10141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Primary key</a:t>
            </a:r>
          </a:p>
          <a:p>
            <a:pPr lvl="1"/>
            <a:r>
              <a:rPr lang="en-US" dirty="0"/>
              <a:t>This constraint defines a column or combination of columns which uniquely identifies each row in the table.</a:t>
            </a:r>
          </a:p>
          <a:p>
            <a:pPr lvl="1"/>
            <a:r>
              <a:rPr lang="en-US" dirty="0"/>
              <a:t>Primary key = </a:t>
            </a:r>
            <a:r>
              <a:rPr lang="en-US" b="1" dirty="0">
                <a:solidFill>
                  <a:schemeClr val="accent6"/>
                </a:solidFill>
              </a:rPr>
              <a:t>Unique key + Not null</a:t>
            </a:r>
          </a:p>
          <a:p>
            <a:pPr lvl="1"/>
            <a:r>
              <a:rPr lang="en-US" dirty="0"/>
              <a:t>E.g. </a:t>
            </a:r>
            <a:r>
              <a:rPr lang="en-US" dirty="0" err="1"/>
              <a:t>enrollmentno</a:t>
            </a:r>
            <a:r>
              <a:rPr lang="en-US" dirty="0"/>
              <a:t> column should have unique value as well as can’t be null.</a:t>
            </a:r>
          </a:p>
          <a:p>
            <a:r>
              <a:rPr lang="en-US" dirty="0"/>
              <a:t>Foreign key (referential integrity constraint) </a:t>
            </a:r>
          </a:p>
          <a:p>
            <a:pPr lvl="1"/>
            <a:r>
              <a:rPr lang="en-US" dirty="0"/>
              <a:t>A referential integrity constraint (foreign key) is specified between two tables.</a:t>
            </a:r>
          </a:p>
          <a:p>
            <a:pPr lvl="1"/>
            <a:r>
              <a:rPr lang="en-US" dirty="0"/>
              <a:t>In the referential integrity constraints, if a foreign key column in table 1 refers to the primary key column of table 2, then every value of the foreign key column in table 1 must be null or be available in primary key column of table 2.</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9180181"/>
              </p:ext>
            </p:extLst>
          </p:nvPr>
        </p:nvGraphicFramePr>
        <p:xfrm>
          <a:off x="1362157" y="4872266"/>
          <a:ext cx="3101340" cy="1235804"/>
        </p:xfrm>
        <a:graphic>
          <a:graphicData uri="http://schemas.openxmlformats.org/drawingml/2006/table">
            <a:tbl>
              <a:tblPr firstRow="1" bandRow="1">
                <a:tableStyleId>{8EC20E35-A176-4012-BC5E-935CFFF8708E}</a:tableStyleId>
              </a:tblPr>
              <a:tblGrid>
                <a:gridCol w="846455">
                  <a:extLst>
                    <a:ext uri="{9D8B030D-6E8A-4147-A177-3AD203B41FA5}">
                      <a16:colId xmlns:a16="http://schemas.microsoft.com/office/drawing/2014/main" val="20000"/>
                    </a:ext>
                  </a:extLst>
                </a:gridCol>
                <a:gridCol w="1275080">
                  <a:extLst>
                    <a:ext uri="{9D8B030D-6E8A-4147-A177-3AD203B41FA5}">
                      <a16:colId xmlns:a16="http://schemas.microsoft.com/office/drawing/2014/main" val="20001"/>
                    </a:ext>
                  </a:extLst>
                </a:gridCol>
                <a:gridCol w="979805">
                  <a:extLst>
                    <a:ext uri="{9D8B030D-6E8A-4147-A177-3AD203B41FA5}">
                      <a16:colId xmlns:a16="http://schemas.microsoft.com/office/drawing/2014/main" val="20002"/>
                    </a:ext>
                  </a:extLst>
                </a:gridCol>
              </a:tblGrid>
              <a:tr h="412844">
                <a:tc>
                  <a:txBody>
                    <a:bodyPr/>
                    <a:lstStyle/>
                    <a:p>
                      <a:pPr algn="l"/>
                      <a:r>
                        <a:rPr lang="en-US" b="1" u="sng" dirty="0" err="1">
                          <a:solidFill>
                            <a:schemeClr val="tx1"/>
                          </a:solidFill>
                        </a:rPr>
                        <a:t>DeptID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Dept_Name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HOD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dirty="0"/>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IT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07426443"/>
              </p:ext>
            </p:extLst>
          </p:nvPr>
        </p:nvGraphicFramePr>
        <p:xfrm>
          <a:off x="6127106" y="4861587"/>
          <a:ext cx="3256916" cy="123444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2"/>
                    </a:ext>
                  </a:extLst>
                </a:gridCol>
                <a:gridCol w="1565593">
                  <a:extLst>
                    <a:ext uri="{9D8B030D-6E8A-4147-A177-3AD203B41FA5}">
                      <a16:colId xmlns:a16="http://schemas.microsoft.com/office/drawing/2014/main" val="20000"/>
                    </a:ext>
                  </a:extLst>
                </a:gridCol>
                <a:gridCol w="846455">
                  <a:extLst>
                    <a:ext uri="{9D8B030D-6E8A-4147-A177-3AD203B41FA5}">
                      <a16:colId xmlns:a16="http://schemas.microsoft.com/office/drawing/2014/main" val="20001"/>
                    </a:ext>
                  </a:extLst>
                </a:gridCol>
              </a:tblGrid>
              <a:tr h="411480">
                <a:tc>
                  <a:txBody>
                    <a:bodyPr/>
                    <a:lstStyle/>
                    <a:p>
                      <a:pPr algn="l"/>
                      <a:r>
                        <a:rPr lang="en-US" b="1" u="sng" dirty="0" err="1">
                          <a:solidFill>
                            <a:schemeClr val="tx1"/>
                          </a:solidFill>
                        </a:rPr>
                        <a:t>RollNo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a:solidFill>
                            <a:schemeClr val="tx1"/>
                          </a:solidFill>
                        </a:rPr>
                        <a:t>DeptID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a:t>Raj Patel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a:t>Meet Shah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a:off x="1722856" y="4205766"/>
            <a:ext cx="4984" cy="6732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22856" y="4205766"/>
            <a:ext cx="71668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9732" y="4205766"/>
            <a:ext cx="0" cy="6224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44294" y="4304915"/>
            <a:ext cx="15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1968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smtClean="0"/>
              <a:t>Question Bank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mapping cardinality in E-R diagram.</a:t>
            </a:r>
          </a:p>
          <a:p>
            <a:pPr marL="457200" indent="-457200">
              <a:buFont typeface="+mj-lt"/>
              <a:buAutoNum type="arabicPeriod"/>
            </a:pPr>
            <a:r>
              <a:rPr lang="en-US" dirty="0"/>
              <a:t>Explain the difference between a weak and a strong entity set.</a:t>
            </a:r>
          </a:p>
          <a:p>
            <a:pPr marL="457200" indent="-457200">
              <a:buFont typeface="+mj-lt"/>
              <a:buAutoNum type="arabicPeriod"/>
            </a:pPr>
            <a:r>
              <a:rPr lang="en-US" dirty="0"/>
              <a:t>Explain the difference between generalization and specialization. </a:t>
            </a:r>
            <a:r>
              <a:rPr lang="en-US" b="1" dirty="0">
                <a:solidFill>
                  <a:schemeClr val="accent6"/>
                </a:solidFill>
              </a:rPr>
              <a:t>OR</a:t>
            </a:r>
            <a:r>
              <a:rPr lang="en-US" dirty="0"/>
              <a:t> Explain specialization and generalization concept in E-R diagram with suitable example.</a:t>
            </a:r>
          </a:p>
          <a:p>
            <a:pPr marL="457200" indent="-457200">
              <a:buFont typeface="+mj-lt"/>
              <a:buAutoNum type="arabicPeriod"/>
            </a:pPr>
            <a:r>
              <a:rPr lang="en-US" dirty="0"/>
              <a:t>Write a note on constraints on specialization and generalization.</a:t>
            </a:r>
          </a:p>
          <a:p>
            <a:pPr marL="457200" indent="-457200">
              <a:buFont typeface="+mj-lt"/>
              <a:buAutoNum type="arabicPeriod"/>
            </a:pPr>
            <a:r>
              <a:rPr lang="en-US" dirty="0"/>
              <a:t>Explain aggregation in E-R diagram with example.</a:t>
            </a:r>
          </a:p>
          <a:p>
            <a:pPr marL="457200" indent="-457200">
              <a:buFont typeface="+mj-lt"/>
              <a:buAutoNum type="arabicPeriod"/>
            </a:pPr>
            <a:r>
              <a:rPr lang="en-US" dirty="0"/>
              <a:t>What do you mean by integrity constraints? Discuss various integrity constraints.</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Important questions </a:t>
            </a:r>
            <a:endParaRPr lang="en-US" dirty="0">
              <a:solidFill>
                <a:schemeClr val="tx2"/>
              </a:solidFill>
            </a:endParaRP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Draw E-R diagram for Bank Management System.</a:t>
            </a:r>
          </a:p>
          <a:p>
            <a:pPr marL="457200" indent="-457200">
              <a:buFont typeface="+mj-lt"/>
              <a:buAutoNum type="arabicPeriod" startAt="7"/>
            </a:pPr>
            <a:r>
              <a:rPr lang="en-US" dirty="0"/>
              <a:t>Define E-R diagram. Draw an E-R diagram for Library Management System. Assume relevant entities and attributes for the given system.</a:t>
            </a:r>
          </a:p>
          <a:p>
            <a:pPr marL="457200" indent="-457200">
              <a:buFont typeface="+mj-lt"/>
              <a:buAutoNum type="arabicPeriod" startAt="7"/>
            </a:pPr>
            <a:r>
              <a:rPr lang="en-US" dirty="0"/>
              <a:t>Construct an E-R diagram for a car-insurance company whose customers own one or more cars each. Each car has associated with it zero to any number of recorded accidents.</a:t>
            </a:r>
          </a:p>
          <a:p>
            <a:pPr marL="457200" indent="-457200">
              <a:buFont typeface="+mj-lt"/>
              <a:buAutoNum type="arabicPeriod" startAt="7"/>
            </a:pPr>
            <a:r>
              <a:rPr lang="en-US" dirty="0"/>
              <a:t>Design a generalization–specialization hierarchy for a motor-vehicle sales company. The company sells motorcycles, passenger cars, vans, and buses. Justify your placement of attributes at each level of the hierarchy. Explain why they should not be placed at a higher or lower level.</a:t>
            </a:r>
          </a:p>
        </p:txBody>
      </p:sp>
    </p:spTree>
    <p:extLst>
      <p:ext uri="{BB962C8B-B14F-4D97-AF65-F5344CB8AC3E}">
        <p14:creationId xmlns:p14="http://schemas.microsoft.com/office/powerpoint/2010/main" val="15236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 Bank </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startAt="11"/>
            </a:pPr>
            <a:r>
              <a:rPr lang="en-US" dirty="0"/>
              <a:t>Design a database for an airline. The database must keep track of customers and their reservations, flights and their status, seat assignments on individual flights, and the schedule and routing of future flights. Your design should include an E-R diagram, a set of relational schemas, and a list of constraints, including primary-key and foreign-key constraints.</a:t>
            </a:r>
          </a:p>
          <a:p>
            <a:pPr marL="457200" indent="-457200">
              <a:buFont typeface="+mj-lt"/>
              <a:buAutoNum type="arabicPeriod" startAt="11"/>
            </a:pPr>
            <a:r>
              <a:rPr lang="en-US" dirty="0"/>
              <a:t>Design a database for a hospital with a set of patients and a set of medical doctors. Associate with each patient a log of the various tests and examinations conducted. Your design should include an E-R diagram, a set of relational schemas, and a list of constraints, including primary-key and foreign-key constraints.</a:t>
            </a:r>
          </a:p>
          <a:p>
            <a:pPr marL="457200" indent="-457200">
              <a:buFont typeface="+mj-lt"/>
              <a:buAutoNum type="arabicPeriod" startAt="11"/>
            </a:pPr>
            <a:endParaRPr lang="en-US" dirty="0"/>
          </a:p>
        </p:txBody>
      </p:sp>
    </p:spTree>
    <p:extLst>
      <p:ext uri="{BB962C8B-B14F-4D97-AF65-F5344CB8AC3E}">
        <p14:creationId xmlns:p14="http://schemas.microsoft.com/office/powerpoint/2010/main" val="27036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AAA8627-AC96-77F9-83F4-943EA8362530}"/>
              </a:ext>
            </a:extLst>
          </p:cNvPr>
          <p:cNvSpPr txBox="1"/>
          <p:nvPr/>
        </p:nvSpPr>
        <p:spPr>
          <a:xfrm>
            <a:off x="2060145" y="214420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smtClean="0">
                <a:latin typeface="Proxima Nova" panose="020B0604020202020204" charset="0"/>
              </a:rPr>
              <a:t>You!!</a:t>
            </a:r>
            <a:endParaRPr lang="en-IN" sz="10000" b="1" dirty="0">
              <a:latin typeface="Proxima Nova" panose="020B0604020202020204" charset="0"/>
            </a:endParaRPr>
          </a:p>
        </p:txBody>
      </p:sp>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Attributes</a:t>
            </a:r>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a:t>
            </a:r>
            <a:r>
              <a:rPr lang="en-GB" dirty="0"/>
              <a:t> or details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a:t>Symbol</a:t>
            </a:r>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Relationship</a:t>
            </a:r>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several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containing relationship's name.</a:t>
            </a:r>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 Name</a:t>
            </a: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a:t>Symbol</a:t>
            </a:r>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System</a:t>
            </a:r>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Entities</a:t>
            </a:r>
            <a:endParaRPr lang="en-US"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Attributes</a:t>
            </a:r>
            <a:endParaRPr lang="en-US"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following pair of entities</a:t>
            </a:r>
          </a:p>
          <a:p>
            <a:pPr lvl="1"/>
            <a:r>
              <a:rPr lang="en-US" dirty="0"/>
              <a:t>Customer &amp; Account</a:t>
            </a:r>
          </a:p>
          <a:p>
            <a:pPr lvl="1"/>
            <a:r>
              <a:rPr lang="en-US" dirty="0"/>
              <a:t>Customer &amp; Loan</a:t>
            </a:r>
          </a:p>
          <a:p>
            <a:pPr lvl="1"/>
            <a:r>
              <a:rPr lang="en-US" dirty="0"/>
              <a:t>Doctor &amp; Patient</a:t>
            </a:r>
          </a:p>
          <a:p>
            <a:pPr lvl="1"/>
            <a:r>
              <a:rPr lang="en-US" dirty="0"/>
              <a:t>Student &amp; Project</a:t>
            </a:r>
          </a:p>
          <a:p>
            <a:pPr lvl="1"/>
            <a:r>
              <a:rPr lang="en-US" dirty="0"/>
              <a:t>Student &amp; Teacher</a:t>
            </a:r>
          </a:p>
          <a:p>
            <a:pPr lvl="2"/>
            <a:r>
              <a:rPr lang="en-US" dirty="0"/>
              <a:t>Note: Take four attributes per entity with one primary key attribute.</a:t>
            </a:r>
            <a:endParaRPr lang="en-GB" dirty="0"/>
          </a:p>
          <a:p>
            <a:pPr marL="457200" lvl="1" indent="0">
              <a:buNone/>
            </a:pPr>
            <a:r>
              <a:rPr lang="en-US" dirty="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9447</TotalTime>
  <Words>3802</Words>
  <Application>Microsoft Office PowerPoint</Application>
  <PresentationFormat>Widescreen</PresentationFormat>
  <Paragraphs>863</Paragraphs>
  <Slides>57</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57</vt:i4>
      </vt:variant>
    </vt:vector>
  </HeadingPairs>
  <TitlesOfParts>
    <vt:vector size="69" baseType="lpstr">
      <vt:lpstr>Trebuchet MS</vt:lpstr>
      <vt:lpstr>Roboto Condensed</vt:lpstr>
      <vt:lpstr>Calibri</vt:lpstr>
      <vt:lpstr>Wingdings</vt:lpstr>
      <vt:lpstr>Roboto Condensed Light</vt:lpstr>
      <vt:lpstr>Wingdings 3</vt:lpstr>
      <vt:lpstr>Segoe UI Black</vt:lpstr>
      <vt:lpstr>Arial</vt:lpstr>
      <vt:lpstr>Proxima Nova</vt:lpstr>
      <vt:lpstr>Office Theme</vt:lpstr>
      <vt:lpstr>Simple Light</vt:lpstr>
      <vt:lpstr>1_Office Theme</vt:lpstr>
      <vt:lpstr>PowerPoint Presentation</vt:lpstr>
      <vt:lpstr> Outline </vt:lpstr>
      <vt:lpstr>Basic concepts</vt:lpstr>
      <vt:lpstr>Entity</vt:lpstr>
      <vt:lpstr>Entity Set</vt:lpstr>
      <vt:lpstr>Attributes</vt:lpstr>
      <vt:lpstr>Relationship</vt:lpstr>
      <vt:lpstr>E-R Diagram of a Library System</vt:lpstr>
      <vt:lpstr>Exercise</vt:lpstr>
      <vt:lpstr>Types of Attributes</vt:lpstr>
      <vt:lpstr>Types of Attributes</vt:lpstr>
      <vt:lpstr>Types of Attributes</vt:lpstr>
      <vt:lpstr>Entity with all types of Attributes</vt:lpstr>
      <vt:lpstr>Exercise</vt:lpstr>
      <vt:lpstr>Descriptive Attribute</vt:lpstr>
      <vt:lpstr>Role</vt:lpstr>
      <vt:lpstr>Recursive Relationship Set</vt:lpstr>
      <vt:lpstr>Mapping Cardinality (Cardinality Constraints)</vt:lpstr>
      <vt:lpstr>One-to-One relationship (1 – 1)</vt:lpstr>
      <vt:lpstr>One-to-Many relationship (1 – N)</vt:lpstr>
      <vt:lpstr>Many-to-One relationship (N – 1)</vt:lpstr>
      <vt:lpstr>Many-to-Many relationship (N – N)</vt:lpstr>
      <vt:lpstr>Mapping Cardinality (Cardinality Constraints) [Exercise]</vt:lpstr>
      <vt:lpstr>Exercise</vt:lpstr>
      <vt:lpstr>Participation Constraints</vt:lpstr>
      <vt:lpstr>Weak Entity Set</vt:lpstr>
      <vt:lpstr>Weak Entity Set</vt:lpstr>
      <vt:lpstr>Superclass v/s Subclass</vt:lpstr>
      <vt:lpstr>Generalization v/s Specialization</vt:lpstr>
      <vt:lpstr>Generalization v/s Specialization</vt:lpstr>
      <vt:lpstr>Generalization &amp; Specialization example</vt:lpstr>
      <vt:lpstr>Exercise</vt:lpstr>
      <vt:lpstr>Constraints on Specialization and Generalization</vt:lpstr>
      <vt:lpstr>Disjoint Constraint</vt:lpstr>
      <vt:lpstr>Disjoint Constraint</vt:lpstr>
      <vt:lpstr>Non-disjoint (Overlapping) Constraint</vt:lpstr>
      <vt:lpstr>Constraints on Specialization and Generalization</vt:lpstr>
      <vt:lpstr>Participation (Completeness) Constraint</vt:lpstr>
      <vt:lpstr>Total (Mandatory) Participation</vt:lpstr>
      <vt:lpstr>Partial (Optional) Participation</vt:lpstr>
      <vt:lpstr>Limitation of E-R diagram</vt:lpstr>
      <vt:lpstr>Limitation of E-R diagram</vt:lpstr>
      <vt:lpstr>E-R diagram of Hospital Management System</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Summery of Symbols used in E-R diagram</vt:lpstr>
      <vt:lpstr>Summery of Symbols used in E-R diagram</vt:lpstr>
      <vt:lpstr>Integrity Constraints</vt:lpstr>
      <vt:lpstr>Integrity Constraints</vt:lpstr>
      <vt:lpstr>Integrity Constraints</vt:lpstr>
      <vt:lpstr>Question Bank </vt:lpstr>
      <vt:lpstr>Important questions </vt:lpstr>
      <vt:lpstr>Question Bank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609</cp:revision>
  <dcterms:created xsi:type="dcterms:W3CDTF">2020-05-01T05:09:15Z</dcterms:created>
  <dcterms:modified xsi:type="dcterms:W3CDTF">2024-09-10T14:01:02Z</dcterms:modified>
</cp:coreProperties>
</file>