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 id="2147483703" r:id="rId3"/>
  </p:sldMasterIdLst>
  <p:notesMasterIdLst>
    <p:notesMasterId r:id="rId50"/>
  </p:notesMasterIdLst>
  <p:sldIdLst>
    <p:sldId id="590" r:id="rId4"/>
    <p:sldId id="292" r:id="rId5"/>
    <p:sldId id="591" r:id="rId6"/>
    <p:sldId id="592" r:id="rId7"/>
    <p:sldId id="593" r:id="rId8"/>
    <p:sldId id="594" r:id="rId9"/>
    <p:sldId id="595" r:id="rId10"/>
    <p:sldId id="538" r:id="rId11"/>
    <p:sldId id="596" r:id="rId12"/>
    <p:sldId id="597" r:id="rId13"/>
    <p:sldId id="539" r:id="rId14"/>
    <p:sldId id="541" r:id="rId15"/>
    <p:sldId id="542" r:id="rId16"/>
    <p:sldId id="543" r:id="rId17"/>
    <p:sldId id="544" r:id="rId18"/>
    <p:sldId id="546" r:id="rId19"/>
    <p:sldId id="548" r:id="rId20"/>
    <p:sldId id="549" r:id="rId21"/>
    <p:sldId id="550" r:id="rId22"/>
    <p:sldId id="551" r:id="rId23"/>
    <p:sldId id="553" r:id="rId24"/>
    <p:sldId id="554" r:id="rId25"/>
    <p:sldId id="557" r:id="rId26"/>
    <p:sldId id="558" r:id="rId27"/>
    <p:sldId id="560" r:id="rId28"/>
    <p:sldId id="561" r:id="rId29"/>
    <p:sldId id="564" r:id="rId30"/>
    <p:sldId id="565" r:id="rId31"/>
    <p:sldId id="567" r:id="rId32"/>
    <p:sldId id="568" r:id="rId33"/>
    <p:sldId id="570" r:id="rId34"/>
    <p:sldId id="571" r:id="rId35"/>
    <p:sldId id="572" r:id="rId36"/>
    <p:sldId id="573" r:id="rId37"/>
    <p:sldId id="576" r:id="rId38"/>
    <p:sldId id="577" r:id="rId39"/>
    <p:sldId id="578" r:id="rId40"/>
    <p:sldId id="579" r:id="rId41"/>
    <p:sldId id="580" r:id="rId42"/>
    <p:sldId id="581" r:id="rId43"/>
    <p:sldId id="583" r:id="rId44"/>
    <p:sldId id="582" r:id="rId45"/>
    <p:sldId id="584" r:id="rId46"/>
    <p:sldId id="588" r:id="rId47"/>
    <p:sldId id="589" r:id="rId48"/>
    <p:sldId id="387" r:id="rId49"/>
  </p:sldIdLst>
  <p:sldSz cx="12192000" cy="6858000"/>
  <p:notesSz cx="6858000" cy="9144000"/>
  <p:embeddedFontLst>
    <p:embeddedFont>
      <p:font typeface="Roboto Condensed Light" panose="020B0604020202020204" charset="0"/>
      <p:regular r:id="rId51"/>
      <p:italic r:id="rId52"/>
    </p:embeddedFont>
    <p:embeddedFont>
      <p:font typeface="Wingdings 3" panose="05040102010807070707" pitchFamily="18" charset="2"/>
      <p:regular r:id="rId53"/>
    </p:embeddedFont>
    <p:embeddedFont>
      <p:font typeface="Trebuchet MS" panose="020B0603020202020204" pitchFamily="34" charset="0"/>
      <p:regular r:id="rId54"/>
      <p:bold r:id="rId55"/>
      <p:italic r:id="rId56"/>
      <p:boldItalic r:id="rId57"/>
    </p:embeddedFont>
    <p:embeddedFont>
      <p:font typeface="Roboto Condensed" panose="020B060402020202020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Proxima Nova" panose="020B0604020202020204" charset="0"/>
      <p:regular r:id="rId66"/>
      <p:bold r:id="rId67"/>
      <p:italic r:id="rId68"/>
      <p:boldItalic r:id="rId69"/>
    </p:embeddedFont>
    <p:embeddedFont>
      <p:font typeface="Segoe UI Black" panose="020B0A02040204020203" pitchFamily="34" charset="0"/>
      <p:bold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CB"/>
    <a:srgbClr val="673BB7"/>
    <a:srgbClr val="301B92"/>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6" autoAdjust="0"/>
    <p:restoredTop sz="94660"/>
  </p:normalViewPr>
  <p:slideViewPr>
    <p:cSldViewPr snapToGrid="0">
      <p:cViewPr varScale="1">
        <p:scale>
          <a:sx n="69" d="100"/>
          <a:sy n="69" d="100"/>
        </p:scale>
        <p:origin x="4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3.fntdata"/><Relationship Id="rId68"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11.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8" Type="http://schemas.openxmlformats.org/officeDocument/2006/relationships/slide" Target="slides/slide5.xml"/><Relationship Id="rId51" Type="http://schemas.openxmlformats.org/officeDocument/2006/relationships/font" Target="fonts/font1.fntdata"/><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7.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4.xml"/><Relationship Id="rId7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02994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7.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7.jpe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4" name="Google Shape;165;p22">
            <a:extLst>
              <a:ext uri="{FF2B5EF4-FFF2-40B4-BE49-F238E27FC236}">
                <a16:creationId xmlns:a16="http://schemas.microsoft.com/office/drawing/2014/main" id="{0BDA67F5-4A1E-4467-B329-09EA7CA31F69}"/>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5" name="Google Shape;166;p22">
            <a:extLst>
              <a:ext uri="{FF2B5EF4-FFF2-40B4-BE49-F238E27FC236}">
                <a16:creationId xmlns:a16="http://schemas.microsoft.com/office/drawing/2014/main" id="{0A1090FD-37CD-9678-1271-1921895C95D3}"/>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6" name="Google Shape;55;p13">
            <a:extLst>
              <a:ext uri="{FF2B5EF4-FFF2-40B4-BE49-F238E27FC236}">
                <a16:creationId xmlns:a16="http://schemas.microsoft.com/office/drawing/2014/main" id="{2B350B4F-F2D9-4F51-40EB-920E283C9667}"/>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7" name="Google Shape;71;p15">
            <a:extLst>
              <a:ext uri="{FF2B5EF4-FFF2-40B4-BE49-F238E27FC236}">
                <a16:creationId xmlns:a16="http://schemas.microsoft.com/office/drawing/2014/main" id="{B7BB45EA-4A81-8FB5-1DAB-7F356C3BD651}"/>
              </a:ext>
            </a:extLst>
          </p:cNvPr>
          <p:cNvSpPr txBox="1"/>
          <p:nvPr userDrawn="1"/>
        </p:nvSpPr>
        <p:spPr>
          <a:xfrm>
            <a:off x="388402" y="2297169"/>
            <a:ext cx="6353591"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- 3</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Functional dependencies </a:t>
            </a:r>
          </a:p>
          <a:p>
            <a:pPr lvl="0"/>
            <a:r>
              <a:rPr lang="en-IN" sz="4000" b="1" dirty="0">
                <a:solidFill>
                  <a:srgbClr val="666666"/>
                </a:solidFill>
                <a:latin typeface="Proxima Nova"/>
                <a:ea typeface="Proxima Nova"/>
                <a:cs typeface="Proxima Nova"/>
                <a:sym typeface="Proxima Nova"/>
              </a:rPr>
              <a:t>and Normalization</a:t>
            </a:r>
            <a:endParaRPr sz="3400" b="1" dirty="0"/>
          </a:p>
        </p:txBody>
      </p:sp>
      <p:sp>
        <p:nvSpPr>
          <p:cNvPr id="8" name="Google Shape;73;p15">
            <a:extLst>
              <a:ext uri="{FF2B5EF4-FFF2-40B4-BE49-F238E27FC236}">
                <a16:creationId xmlns:a16="http://schemas.microsoft.com/office/drawing/2014/main" id="{75F67D6F-6B1B-AC32-4375-5D30AB373AAB}"/>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a:solidFill>
                  <a:srgbClr val="666666"/>
                </a:solidFill>
                <a:latin typeface="Proxima Nova"/>
              </a:rPr>
              <a:t>Prof. </a:t>
            </a:r>
            <a:r>
              <a:rPr lang="en-US" sz="2000" kern="1200" dirty="0" err="1">
                <a:solidFill>
                  <a:srgbClr val="666666"/>
                </a:solidFill>
                <a:latin typeface="Proxima Nova"/>
              </a:rPr>
              <a:t>Firoz</a:t>
            </a:r>
            <a:r>
              <a:rPr lang="en-US" sz="2000" kern="1200" dirty="0">
                <a:solidFill>
                  <a:srgbClr val="666666"/>
                </a:solidFill>
                <a:latin typeface="Proxima Nova"/>
              </a:rPr>
              <a:t> A </a:t>
            </a:r>
            <a:r>
              <a:rPr lang="en-US" sz="2000" kern="1200" dirty="0" err="1">
                <a:solidFill>
                  <a:srgbClr val="666666"/>
                </a:solidFill>
                <a:latin typeface="Proxima Nova"/>
              </a:rPr>
              <a:t>Sherasiya</a:t>
            </a:r>
            <a:endParaRPr lang="en-US" sz="2000" kern="1200" dirty="0">
              <a:solidFill>
                <a:srgbClr val="666666"/>
              </a:solidFill>
              <a:latin typeface="Proxima Nova"/>
            </a:endParaRP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9" name="Google Shape;71;p15">
            <a:extLst>
              <a:ext uri="{FF2B5EF4-FFF2-40B4-BE49-F238E27FC236}">
                <a16:creationId xmlns:a16="http://schemas.microsoft.com/office/drawing/2014/main" id="{B91BA8A7-E7E3-FFF3-6F04-60A857823CC8}"/>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 name="Google Shape;232;p27">
            <a:extLst>
              <a:ext uri="{FF2B5EF4-FFF2-40B4-BE49-F238E27FC236}">
                <a16:creationId xmlns:a16="http://schemas.microsoft.com/office/drawing/2014/main" id="{7D6E7D87-349B-0725-3812-19A9812C754B}"/>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4" name="Google Shape;233;p27">
            <a:extLst>
              <a:ext uri="{FF2B5EF4-FFF2-40B4-BE49-F238E27FC236}">
                <a16:creationId xmlns:a16="http://schemas.microsoft.com/office/drawing/2014/main" id="{65233638-DFA7-CE18-8225-8856B6691252}"/>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60678" y="150579"/>
            <a:ext cx="2164268" cy="640135"/>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007130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708207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99125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675789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651701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140238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161465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Premavathi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T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752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01AI0303(DBMS</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4</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Normalization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2996"/>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Google Shape;67;p15">
            <a:extLst>
              <a:ext uri="{FF2B5EF4-FFF2-40B4-BE49-F238E27FC236}">
                <a16:creationId xmlns:a16="http://schemas.microsoft.com/office/drawing/2014/main" id="{48760385-9ADA-C615-14CB-DD807CC22EEF}"/>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6553" y="86424"/>
            <a:ext cx="2164268" cy="640135"/>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977255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19119564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879916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Firoz</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A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Sherasiya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#3130703 (DBMS)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308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Firoz</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A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Sherasiya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752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#01CE2302 (DBMS)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3 – Functional dependencies and Normalization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2996"/>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Google Shape;67;p15">
            <a:extLst>
              <a:ext uri="{FF2B5EF4-FFF2-40B4-BE49-F238E27FC236}">
                <a16:creationId xmlns:a16="http://schemas.microsoft.com/office/drawing/2014/main" id="{48760385-9ADA-C615-14CB-DD807CC22EEF}"/>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12" name="Google Shape;66;p15">
            <a:extLst>
              <a:ext uri="{FF2B5EF4-FFF2-40B4-BE49-F238E27FC236}">
                <a16:creationId xmlns:a16="http://schemas.microsoft.com/office/drawing/2014/main" id="{E2CE7439-AD8C-93CA-E5CF-5C62371CCCAB}"/>
              </a:ext>
            </a:extLst>
          </p:cNvPr>
          <p:cNvPicPr preferRelativeResize="0"/>
          <p:nvPr userDrawn="1"/>
        </p:nvPicPr>
        <p:blipFill>
          <a:blip r:embed="rId3">
            <a:alphaModFix/>
          </a:blip>
          <a:stretch>
            <a:fillRect/>
          </a:stretch>
        </p:blipFill>
        <p:spPr>
          <a:xfrm>
            <a:off x="-1039" y="-69116"/>
            <a:ext cx="12190960" cy="6681914"/>
          </a:xfrm>
          <a:prstGeom prst="rect">
            <a:avLst/>
          </a:prstGeom>
          <a:noFill/>
          <a:ln>
            <a:noFill/>
          </a:ln>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3784" y="146173"/>
            <a:ext cx="2164268" cy="640135"/>
          </a:xfrm>
          <a:prstGeom prst="rect">
            <a:avLst/>
          </a:prstGeom>
        </p:spPr>
      </p:pic>
    </p:spTree>
    <p:extLst>
      <p:ext uri="{BB962C8B-B14F-4D97-AF65-F5344CB8AC3E}">
        <p14:creationId xmlns:p14="http://schemas.microsoft.com/office/powerpoint/2010/main" val="3779239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Firoz</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A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Sherasiya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#3130703 (DBMS)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533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6" name="Google Shape;66;p15">
            <a:extLst>
              <a:ext uri="{FF2B5EF4-FFF2-40B4-BE49-F238E27FC236}">
                <a16:creationId xmlns:a16="http://schemas.microsoft.com/office/drawing/2014/main" id="{A292623C-90B2-E712-F073-13D024343B58}"/>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4" name="Google Shape;67;p15">
            <a:extLst>
              <a:ext uri="{FF2B5EF4-FFF2-40B4-BE49-F238E27FC236}">
                <a16:creationId xmlns:a16="http://schemas.microsoft.com/office/drawing/2014/main" id="{A77A3AF2-2038-5FEC-1EEE-C1F9C89D5B43}"/>
              </a:ext>
            </a:extLst>
          </p:cNvPr>
          <p:cNvPicPr preferRelativeResize="0"/>
          <p:nvPr userDrawn="1"/>
        </p:nvPicPr>
        <p:blipFill>
          <a:blip r:embed="rId3">
            <a:alphaModFix/>
          </a:blip>
          <a:stretch>
            <a:fillRect/>
          </a:stretch>
        </p:blipFill>
        <p:spPr>
          <a:xfrm>
            <a:off x="0" y="19618"/>
            <a:ext cx="12192000" cy="6857999"/>
          </a:xfrm>
          <a:prstGeom prst="rect">
            <a:avLst/>
          </a:prstGeom>
          <a:noFill/>
          <a:ln>
            <a:noFill/>
          </a:ln>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01019" y="177473"/>
            <a:ext cx="2164268" cy="683139"/>
          </a:xfrm>
          <a:prstGeom prst="rect">
            <a:avLst/>
          </a:prstGeom>
        </p:spPr>
      </p:pic>
    </p:spTree>
    <p:extLst>
      <p:ext uri="{BB962C8B-B14F-4D97-AF65-F5344CB8AC3E}">
        <p14:creationId xmlns:p14="http://schemas.microsoft.com/office/powerpoint/2010/main" val="1400041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Jay R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Dhamsaniya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#3130006 (PS)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Tree>
    <p:extLst>
      <p:ext uri="{BB962C8B-B14F-4D97-AF65-F5344CB8AC3E}">
        <p14:creationId xmlns:p14="http://schemas.microsoft.com/office/powerpoint/2010/main" val="1430306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Jay R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Dhamsaniya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#3130006 (PS)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Tree>
    <p:extLst>
      <p:ext uri="{BB962C8B-B14F-4D97-AF65-F5344CB8AC3E}">
        <p14:creationId xmlns:p14="http://schemas.microsoft.com/office/powerpoint/2010/main" val="15098669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Jay R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Dhamsaniya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#3130006 (PS)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Tree>
    <p:extLst>
      <p:ext uri="{BB962C8B-B14F-4D97-AF65-F5344CB8AC3E}">
        <p14:creationId xmlns:p14="http://schemas.microsoft.com/office/powerpoint/2010/main" val="189964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937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Roboto Condensed"/>
                <a:ea typeface="+mn-ea"/>
                <a:cs typeface="+mn-cs"/>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028432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048974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2279189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88438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497419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4" name="Google Shape;165;p22">
            <a:extLst>
              <a:ext uri="{FF2B5EF4-FFF2-40B4-BE49-F238E27FC236}">
                <a16:creationId xmlns:a16="http://schemas.microsoft.com/office/drawing/2014/main" id="{0BDA67F5-4A1E-4467-B329-09EA7CA31F69}"/>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5" name="Google Shape;166;p22">
            <a:extLst>
              <a:ext uri="{FF2B5EF4-FFF2-40B4-BE49-F238E27FC236}">
                <a16:creationId xmlns:a16="http://schemas.microsoft.com/office/drawing/2014/main" id="{0A1090FD-37CD-9678-1271-1921895C95D3}"/>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6" name="Google Shape;55;p13">
            <a:extLst>
              <a:ext uri="{FF2B5EF4-FFF2-40B4-BE49-F238E27FC236}">
                <a16:creationId xmlns:a16="http://schemas.microsoft.com/office/drawing/2014/main" id="{2B350B4F-F2D9-4F51-40EB-920E283C9667}"/>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7" name="Google Shape;71;p15">
            <a:extLst>
              <a:ext uri="{FF2B5EF4-FFF2-40B4-BE49-F238E27FC236}">
                <a16:creationId xmlns:a16="http://schemas.microsoft.com/office/drawing/2014/main" id="{B7BB45EA-4A81-8FB5-1DAB-7F356C3BD651}"/>
              </a:ext>
            </a:extLst>
          </p:cNvPr>
          <p:cNvSpPr txBox="1"/>
          <p:nvPr userDrawn="1"/>
        </p:nvSpPr>
        <p:spPr>
          <a:xfrm>
            <a:off x="388402" y="2297169"/>
            <a:ext cx="6353591" cy="196974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Unit - 3</a:t>
            </a:r>
            <a:endParaRPr kumimoji="0" lang="en-IN" sz="3600" b="1" i="0" u="none" strike="noStrike" kern="1200" cap="none" spc="0" normalizeH="0" baseline="0" noProof="0" dirty="0">
              <a:ln>
                <a:noFill/>
              </a:ln>
              <a:solidFill>
                <a:srgbClr val="666666"/>
              </a:solidFill>
              <a:effectLst/>
              <a:uLnTx/>
              <a:uFillTx/>
              <a:latin typeface="Proxima Nova"/>
              <a:ea typeface="Proxima Nova"/>
              <a:cs typeface="Proxima Nova"/>
              <a:sym typeface="Proxima No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Functional dependencies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and Normalization</a:t>
            </a:r>
            <a:endParaRPr kumimoji="0" sz="34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8" name="Google Shape;73;p15">
            <a:extLst>
              <a:ext uri="{FF2B5EF4-FFF2-40B4-BE49-F238E27FC236}">
                <a16:creationId xmlns:a16="http://schemas.microsoft.com/office/drawing/2014/main" id="{75F67D6F-6B1B-AC32-4375-5D30AB373AAB}"/>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Proxima Nova"/>
                <a:ea typeface="+mn-ea"/>
                <a:cs typeface="+mn-cs"/>
              </a:rPr>
              <a:t>Prof. </a:t>
            </a:r>
            <a:r>
              <a:rPr kumimoji="0" lang="en-US" sz="2000" b="0" i="0" u="none" strike="noStrike" kern="1200" cap="none" spc="0" normalizeH="0" baseline="0" noProof="0" dirty="0" err="1">
                <a:ln>
                  <a:noFill/>
                </a:ln>
                <a:solidFill>
                  <a:srgbClr val="666666"/>
                </a:solidFill>
                <a:effectLst/>
                <a:uLnTx/>
                <a:uFillTx/>
                <a:latin typeface="Proxima Nova"/>
                <a:ea typeface="+mn-ea"/>
                <a:cs typeface="+mn-cs"/>
              </a:rPr>
              <a:t>Firoz</a:t>
            </a:r>
            <a:r>
              <a:rPr kumimoji="0" lang="en-US" sz="2000" b="0" i="0" u="none" strike="noStrike" kern="1200" cap="none" spc="0" normalizeH="0" baseline="0" noProof="0" dirty="0">
                <a:ln>
                  <a:noFill/>
                </a:ln>
                <a:solidFill>
                  <a:srgbClr val="666666"/>
                </a:solidFill>
                <a:effectLst/>
                <a:uLnTx/>
                <a:uFillTx/>
                <a:latin typeface="Proxima Nova"/>
                <a:ea typeface="+mn-ea"/>
                <a:cs typeface="+mn-cs"/>
              </a:rPr>
              <a:t> A </a:t>
            </a:r>
            <a:r>
              <a:rPr kumimoji="0" lang="en-US" sz="2000" b="0" i="0" u="none" strike="noStrike" kern="1200" cap="none" spc="0" normalizeH="0" baseline="0" noProof="0" dirty="0" err="1">
                <a:ln>
                  <a:noFill/>
                </a:ln>
                <a:solidFill>
                  <a:srgbClr val="666666"/>
                </a:solidFill>
                <a:effectLst/>
                <a:uLnTx/>
                <a:uFillTx/>
                <a:latin typeface="Proxima Nova"/>
                <a:ea typeface="+mn-ea"/>
                <a:cs typeface="+mn-cs"/>
              </a:rPr>
              <a:t>Sherasiya</a:t>
            </a:r>
            <a:endParaRPr kumimoji="0" lang="en-US" sz="2000" b="0" i="0" u="none" strike="noStrike" kern="1200" cap="none" spc="0" normalizeH="0" baseline="0" noProof="0" dirty="0">
              <a:ln>
                <a:noFill/>
              </a:ln>
              <a:solidFill>
                <a:srgbClr val="666666"/>
              </a:solidFill>
              <a:effectLst/>
              <a:uLnTx/>
              <a:uFillTx/>
              <a:latin typeface="Proxima Nov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Proxima Nova"/>
                <a:ea typeface="+mn-ea"/>
                <a:cs typeface="+mn-cs"/>
              </a:rPr>
              <a:t>Computer Engineering Department</a:t>
            </a:r>
            <a:endParaRPr kumimoji="0" sz="2000" b="0" i="0" u="none" strike="noStrike" kern="1200" cap="none" spc="0" normalizeH="0" baseline="0" noProof="0" dirty="0">
              <a:ln>
                <a:noFill/>
              </a:ln>
              <a:solidFill>
                <a:srgbClr val="666666"/>
              </a:solidFill>
              <a:effectLst/>
              <a:uLnTx/>
              <a:uFillTx/>
              <a:latin typeface="Proxima Nova"/>
              <a:ea typeface="+mn-ea"/>
              <a:cs typeface="+mn-cs"/>
            </a:endParaRPr>
          </a:p>
        </p:txBody>
      </p:sp>
      <p:sp>
        <p:nvSpPr>
          <p:cNvPr id="9" name="Google Shape;71;p15">
            <a:extLst>
              <a:ext uri="{FF2B5EF4-FFF2-40B4-BE49-F238E27FC236}">
                <a16:creationId xmlns:a16="http://schemas.microsoft.com/office/drawing/2014/main" id="{B91BA8A7-E7E3-FFF3-6F04-60A857823CC8}"/>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37504770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4468097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9051759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8576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6" name="Google Shape;66;p15">
            <a:extLst>
              <a:ext uri="{FF2B5EF4-FFF2-40B4-BE49-F238E27FC236}">
                <a16:creationId xmlns:a16="http://schemas.microsoft.com/office/drawing/2014/main" id="{A292623C-90B2-E712-F073-13D024343B58}"/>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4" name="Google Shape;67;p15">
            <a:extLst>
              <a:ext uri="{FF2B5EF4-FFF2-40B4-BE49-F238E27FC236}">
                <a16:creationId xmlns:a16="http://schemas.microsoft.com/office/drawing/2014/main" id="{A77A3AF2-2038-5FEC-1EEE-C1F9C89D5B43}"/>
              </a:ext>
            </a:extLst>
          </p:cNvPr>
          <p:cNvPicPr preferRelativeResize="0"/>
          <p:nvPr userDrawn="1"/>
        </p:nvPicPr>
        <p:blipFill>
          <a:blip r:embed="rId3">
            <a:alphaModFix/>
          </a:blip>
          <a:stretch>
            <a:fillRect/>
          </a:stretch>
        </p:blipFill>
        <p:spPr>
          <a:xfrm>
            <a:off x="0" y="19618"/>
            <a:ext cx="12192000" cy="6857999"/>
          </a:xfrm>
          <a:prstGeom prst="rect">
            <a:avLst/>
          </a:prstGeom>
          <a:noFill/>
          <a:ln>
            <a:noFill/>
          </a:ln>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3784" y="177473"/>
            <a:ext cx="2164268" cy="710033"/>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3644680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19773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933005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 name="Google Shape;232;p27">
            <a:extLst>
              <a:ext uri="{FF2B5EF4-FFF2-40B4-BE49-F238E27FC236}">
                <a16:creationId xmlns:a16="http://schemas.microsoft.com/office/drawing/2014/main" id="{7D6E7D87-349B-0725-3812-19A9812C754B}"/>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4" name="Google Shape;233;p27">
            <a:extLst>
              <a:ext uri="{FF2B5EF4-FFF2-40B4-BE49-F238E27FC236}">
                <a16:creationId xmlns:a16="http://schemas.microsoft.com/office/drawing/2014/main" id="{65233638-DFA7-CE18-8225-8856B6691252}"/>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5" name="Google Shape;55;p13">
            <a:extLst>
              <a:ext uri="{FF2B5EF4-FFF2-40B4-BE49-F238E27FC236}">
                <a16:creationId xmlns:a16="http://schemas.microsoft.com/office/drawing/2014/main" id="{ADB198F1-531D-A7AA-4B3D-6408FE7ADD42}"/>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111534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theme" Target="../theme/theme3.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150761534"/>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CD21B45-1703-4330-B544-825BD8F37AF2}" type="datetimeFigureOut">
              <a:rPr kumimoji="0" lang="en-US" sz="1200" b="0" i="0" u="none" strike="noStrike" kern="1200" cap="none" spc="0" normalizeH="0" baseline="0" noProof="0" smtClean="0">
                <a:ln>
                  <a:noFill/>
                </a:ln>
                <a:solidFill>
                  <a:srgbClr val="212121">
                    <a:tint val="75000"/>
                  </a:srgbClr>
                </a:solidFill>
                <a:effectLst/>
                <a:uLnTx/>
                <a:uFillTx/>
                <a:latin typeface="Roboto Condensed"/>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9/25/2024</a:t>
            </a:fld>
            <a:endParaRPr kumimoji="0" lang="en-US" sz="1200" b="0" i="0" u="none" strike="noStrike" kern="1200" cap="none" spc="0" normalizeH="0" baseline="0" noProof="0">
              <a:ln>
                <a:noFill/>
              </a:ln>
              <a:solidFill>
                <a:srgbClr val="212121">
                  <a:tint val="75000"/>
                </a:srgbClr>
              </a:solidFill>
              <a:effectLst/>
              <a:uLnTx/>
              <a:uFillTx/>
              <a:latin typeface="Roboto Condensed"/>
              <a:ea typeface="+mn-ea"/>
              <a:cs typeface="+mn-cs"/>
            </a:endParaRPr>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212121">
                  <a:tint val="75000"/>
                </a:srgbClr>
              </a:solidFill>
              <a:effectLst/>
              <a:uLnTx/>
              <a:uFillTx/>
              <a:latin typeface="Roboto Condensed"/>
              <a:ea typeface="+mn-ea"/>
              <a:cs typeface="+mn-cs"/>
            </a:endParaRPr>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641F3C7-36DD-4595-AA08-2525D86280BD}" type="slidenum">
              <a:rPr kumimoji="0" lang="en-US" sz="1200" b="0" i="0" u="none" strike="noStrike" kern="1200" cap="none" spc="0" normalizeH="0" baseline="0" noProof="0" smtClean="0">
                <a:ln>
                  <a:noFill/>
                </a:ln>
                <a:solidFill>
                  <a:srgbClr val="212121">
                    <a:tint val="75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212121">
                  <a:tint val="75000"/>
                </a:srgbClr>
              </a:solidFill>
              <a:effectLst/>
              <a:uLnTx/>
              <a:uFillTx/>
              <a:latin typeface="Roboto Condensed"/>
              <a:ea typeface="+mn-ea"/>
              <a:cs typeface="+mn-cs"/>
            </a:endParaRPr>
          </a:p>
        </p:txBody>
      </p:sp>
    </p:spTree>
    <p:extLst>
      <p:ext uri="{BB962C8B-B14F-4D97-AF65-F5344CB8AC3E}">
        <p14:creationId xmlns:p14="http://schemas.microsoft.com/office/powerpoint/2010/main" val="337940278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6334" y="6334"/>
            <a:ext cx="12179300" cy="6845300"/>
          </a:xfrm>
          <a:prstGeom prst="rect">
            <a:avLst/>
          </a:prstGeom>
          <a:noFill/>
          <a:ln>
            <a:noFill/>
          </a:ln>
        </p:spPr>
      </p:pic>
      <p:pic>
        <p:nvPicPr>
          <p:cNvPr id="166" name="Google Shape;166;p22"/>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11" name="Google Shape;71;p15"/>
          <p:cNvSpPr txBox="1"/>
          <p:nvPr/>
        </p:nvSpPr>
        <p:spPr>
          <a:xfrm>
            <a:off x="445083" y="2521727"/>
            <a:ext cx="6441204" cy="1477287"/>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000" b="1" kern="0" dirty="0">
                <a:solidFill>
                  <a:srgbClr val="000000"/>
                </a:solidFill>
                <a:latin typeface="Proxima Nova"/>
                <a:ea typeface="Proxima Nova"/>
                <a:cs typeface="Proxima Nova"/>
                <a:sym typeface="Proxima Nova"/>
              </a:rPr>
              <a:t>Unit - </a:t>
            </a:r>
            <a:r>
              <a:rPr lang="en-US" sz="4000" b="1" kern="0" dirty="0" smtClean="0">
                <a:solidFill>
                  <a:srgbClr val="000000"/>
                </a:solidFill>
                <a:latin typeface="Proxima Nova"/>
                <a:ea typeface="Proxima Nova"/>
                <a:cs typeface="Proxima Nova"/>
                <a:sym typeface="Proxima Nova"/>
              </a:rPr>
              <a:t>4</a:t>
            </a:r>
            <a:endParaRPr lang="en-IN" sz="4000" b="1" kern="0" dirty="0">
              <a:solidFill>
                <a:srgbClr val="000000"/>
              </a:solidFill>
              <a:latin typeface="Proxima Nova"/>
              <a:ea typeface="Proxima Nova"/>
              <a:cs typeface="Proxima Nova"/>
              <a:sym typeface="Proxima Nova"/>
            </a:endParaRPr>
          </a:p>
          <a:p>
            <a:pPr defTabSz="1219170">
              <a:buClr>
                <a:srgbClr val="000000"/>
              </a:buClr>
            </a:pPr>
            <a:r>
              <a:rPr lang="en-IN" sz="4000" b="1" kern="0" dirty="0">
                <a:solidFill>
                  <a:srgbClr val="000000"/>
                </a:solidFill>
                <a:latin typeface="Proxima Nova"/>
                <a:ea typeface="Proxima Nova"/>
                <a:cs typeface="Proxima Nova"/>
              </a:rPr>
              <a:t>Normalization</a:t>
            </a:r>
            <a:endParaRPr sz="4000" b="1" kern="0" dirty="0">
              <a:solidFill>
                <a:srgbClr val="000000"/>
              </a:solidFill>
              <a:latin typeface="Proxima Nova"/>
              <a:ea typeface="Proxima Nova"/>
              <a:cs typeface="Proxima Nova"/>
              <a:sym typeface="Arial"/>
            </a:endParaRPr>
          </a:p>
        </p:txBody>
      </p:sp>
      <p:sp>
        <p:nvSpPr>
          <p:cNvPr id="12" name="Google Shape;73;p15"/>
          <p:cNvSpPr txBox="1"/>
          <p:nvPr/>
        </p:nvSpPr>
        <p:spPr>
          <a:xfrm>
            <a:off x="445083" y="5512771"/>
            <a:ext cx="3975405" cy="110814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867" b="1" kern="0" dirty="0">
                <a:solidFill>
                  <a:srgbClr val="000000"/>
                </a:solidFill>
                <a:latin typeface="Proxima Nova" panose="020B0604020202020204" charset="0"/>
                <a:cs typeface="Arial"/>
                <a:sym typeface="Arial"/>
              </a:rPr>
              <a:t>Prepared by </a:t>
            </a:r>
          </a:p>
          <a:p>
            <a:pPr defTabSz="1219170">
              <a:buClr>
                <a:srgbClr val="000000"/>
              </a:buClr>
            </a:pPr>
            <a:r>
              <a:rPr lang="en-US" sz="1867" b="1" kern="0" dirty="0">
                <a:solidFill>
                  <a:srgbClr val="000000"/>
                </a:solidFill>
                <a:latin typeface="Proxima Nova" panose="020B0604020202020204" charset="0"/>
                <a:cs typeface="Arial"/>
                <a:sym typeface="Arial"/>
              </a:rPr>
              <a:t>Prof. </a:t>
            </a:r>
            <a:r>
              <a:rPr lang="en-US" sz="1867" b="1" kern="0" dirty="0" err="1">
                <a:solidFill>
                  <a:srgbClr val="000000"/>
                </a:solidFill>
                <a:latin typeface="Proxima Nova" panose="020B0604020202020204" charset="0"/>
                <a:cs typeface="Arial"/>
                <a:sym typeface="Arial"/>
              </a:rPr>
              <a:t>Premavathi</a:t>
            </a:r>
            <a:r>
              <a:rPr lang="en-US" sz="1867" b="1" kern="0" dirty="0">
                <a:solidFill>
                  <a:srgbClr val="000000"/>
                </a:solidFill>
                <a:latin typeface="Proxima Nova" panose="020B0604020202020204" charset="0"/>
                <a:cs typeface="Arial"/>
                <a:sym typeface="Arial"/>
              </a:rPr>
              <a:t> T </a:t>
            </a:r>
          </a:p>
          <a:p>
            <a:pPr defTabSz="1219170">
              <a:buClr>
                <a:srgbClr val="000000"/>
              </a:buClr>
            </a:pPr>
            <a:r>
              <a:rPr lang="en-US" sz="1867" b="1" kern="0" dirty="0">
                <a:solidFill>
                  <a:srgbClr val="000000"/>
                </a:solidFill>
                <a:latin typeface="Proxima Nova" panose="020B0604020202020204" charset="0"/>
                <a:cs typeface="Arial"/>
                <a:sym typeface="Arial"/>
              </a:rPr>
              <a:t>Computer Engineering – AI </a:t>
            </a:r>
            <a:endParaRPr sz="1867" b="1" kern="0" dirty="0">
              <a:solidFill>
                <a:srgbClr val="000000"/>
              </a:solidFill>
              <a:latin typeface="Proxima Nova" panose="020B0604020202020204" charset="0"/>
              <a:cs typeface="Arial"/>
              <a:sym typeface="Arial"/>
            </a:endParaRPr>
          </a:p>
        </p:txBody>
      </p:sp>
      <p:sp>
        <p:nvSpPr>
          <p:cNvPr id="13" name="Google Shape;71;p15"/>
          <p:cNvSpPr txBox="1"/>
          <p:nvPr/>
        </p:nvSpPr>
        <p:spPr>
          <a:xfrm>
            <a:off x="264406" y="966501"/>
            <a:ext cx="6456063" cy="59505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IN" sz="2267" b="1" kern="0" dirty="0">
                <a:solidFill>
                  <a:srgbClr val="000000"/>
                </a:solidFill>
                <a:latin typeface="Proxima Nova"/>
                <a:ea typeface="Proxima Nova"/>
                <a:cs typeface="Proxima Nova"/>
                <a:sym typeface="Proxima Nova"/>
              </a:rPr>
              <a:t>01AI0303  - Database Management Systems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7753" y="147368"/>
            <a:ext cx="2164268" cy="640135"/>
          </a:xfrm>
          <a:prstGeom prst="rect">
            <a:avLst/>
          </a:prstGeom>
        </p:spPr>
      </p:pic>
    </p:spTree>
    <p:extLst>
      <p:ext uri="{BB962C8B-B14F-4D97-AF65-F5344CB8AC3E}">
        <p14:creationId xmlns:p14="http://schemas.microsoft.com/office/powerpoint/2010/main" val="2682493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latin typeface="Trebuchet MS" panose="020B0603020202020204" pitchFamily="34" charset="0"/>
              </a:rPr>
              <a:t>What is normalization?</a:t>
            </a:r>
          </a:p>
        </p:txBody>
      </p:sp>
      <p:sp>
        <p:nvSpPr>
          <p:cNvPr id="3" name="Content Placeholder 2"/>
          <p:cNvSpPr>
            <a:spLocks noGrp="1"/>
          </p:cNvSpPr>
          <p:nvPr>
            <p:ph idx="4294967295"/>
          </p:nvPr>
        </p:nvSpPr>
        <p:spPr>
          <a:xfrm>
            <a:off x="259305" y="873457"/>
            <a:ext cx="11559655" cy="5553257"/>
          </a:xfrm>
        </p:spPr>
        <p:txBody>
          <a:bodyPr>
            <a:normAutofit fontScale="70000" lnSpcReduction="20000"/>
          </a:bodyPr>
          <a:lstStyle/>
          <a:p>
            <a:pPr marL="95250" lvl="1" indent="0">
              <a:lnSpc>
                <a:spcPct val="150000"/>
              </a:lnSpc>
              <a:buNone/>
            </a:pPr>
            <a:r>
              <a:rPr lang="en-US" sz="3600" dirty="0" smtClean="0">
                <a:solidFill>
                  <a:srgbClr val="0070C0"/>
                </a:solidFill>
                <a:latin typeface="Trebuchet MS" panose="020B0603020202020204" pitchFamily="34" charset="0"/>
              </a:rPr>
              <a:t>Types of Anomalies: </a:t>
            </a:r>
          </a:p>
          <a:p>
            <a:pPr marL="1009650" lvl="4" indent="-279400">
              <a:lnSpc>
                <a:spcPct val="150000"/>
              </a:lnSpc>
            </a:pPr>
            <a:r>
              <a:rPr lang="en-US" sz="3200" dirty="0">
                <a:latin typeface="Trebuchet MS" panose="020B0603020202020204" pitchFamily="34" charset="0"/>
              </a:rPr>
              <a:t>Insertion </a:t>
            </a:r>
            <a:r>
              <a:rPr lang="en-US" sz="3200" dirty="0" smtClean="0">
                <a:latin typeface="Trebuchet MS" panose="020B0603020202020204" pitchFamily="34" charset="0"/>
              </a:rPr>
              <a:t>anomalies</a:t>
            </a:r>
          </a:p>
          <a:p>
            <a:pPr marL="1009650" lvl="4" indent="-279400">
              <a:lnSpc>
                <a:spcPct val="150000"/>
              </a:lnSpc>
            </a:pPr>
            <a:r>
              <a:rPr lang="en-US" sz="3200" dirty="0">
                <a:latin typeface="Trebuchet MS" panose="020B0603020202020204" pitchFamily="34" charset="0"/>
              </a:rPr>
              <a:t>Updation </a:t>
            </a:r>
            <a:r>
              <a:rPr lang="en-US" sz="3200" dirty="0" smtClean="0">
                <a:latin typeface="Trebuchet MS" panose="020B0603020202020204" pitchFamily="34" charset="0"/>
              </a:rPr>
              <a:t>anomalies</a:t>
            </a:r>
          </a:p>
          <a:p>
            <a:pPr marL="1009650" lvl="4" indent="-279400">
              <a:lnSpc>
                <a:spcPct val="150000"/>
              </a:lnSpc>
            </a:pPr>
            <a:r>
              <a:rPr lang="en-US" sz="3200" dirty="0">
                <a:latin typeface="Trebuchet MS" panose="020B0603020202020204" pitchFamily="34" charset="0"/>
              </a:rPr>
              <a:t>Deletion anomalies</a:t>
            </a:r>
            <a:endParaRPr lang="en-US" sz="3200" dirty="0" smtClean="0">
              <a:latin typeface="Trebuchet MS" panose="020B0603020202020204" pitchFamily="34" charset="0"/>
            </a:endParaRPr>
          </a:p>
          <a:p>
            <a:pPr marL="95250" lvl="1" indent="0">
              <a:lnSpc>
                <a:spcPct val="150000"/>
              </a:lnSpc>
              <a:buNone/>
            </a:pPr>
            <a:r>
              <a:rPr lang="en-US" sz="3600" dirty="0" smtClean="0">
                <a:solidFill>
                  <a:srgbClr val="0070C0"/>
                </a:solidFill>
                <a:latin typeface="Trebuchet MS" panose="020B0603020202020204" pitchFamily="34" charset="0"/>
              </a:rPr>
              <a:t>Insertion </a:t>
            </a:r>
            <a:r>
              <a:rPr lang="en-US" sz="3600" dirty="0">
                <a:solidFill>
                  <a:srgbClr val="0070C0"/>
                </a:solidFill>
                <a:latin typeface="Trebuchet MS" panose="020B0603020202020204" pitchFamily="34" charset="0"/>
              </a:rPr>
              <a:t>anomalies: </a:t>
            </a:r>
            <a:r>
              <a:rPr lang="en-US" sz="3600" dirty="0">
                <a:latin typeface="Trebuchet MS" panose="020B0603020202020204" pitchFamily="34" charset="0"/>
              </a:rPr>
              <a:t>This occurs when we are not able to insert data into a database because some attributes may be missing at the time of insertion.</a:t>
            </a:r>
          </a:p>
          <a:p>
            <a:pPr marL="95250" lvl="1" indent="0">
              <a:lnSpc>
                <a:spcPct val="150000"/>
              </a:lnSpc>
              <a:buNone/>
            </a:pPr>
            <a:r>
              <a:rPr lang="en-US" sz="3600" dirty="0" smtClean="0">
                <a:solidFill>
                  <a:srgbClr val="0070C0"/>
                </a:solidFill>
                <a:latin typeface="Trebuchet MS" panose="020B0603020202020204" pitchFamily="34" charset="0"/>
              </a:rPr>
              <a:t>Updation </a:t>
            </a:r>
            <a:r>
              <a:rPr lang="en-US" sz="3600" dirty="0">
                <a:solidFill>
                  <a:srgbClr val="0070C0"/>
                </a:solidFill>
                <a:latin typeface="Trebuchet MS" panose="020B0603020202020204" pitchFamily="34" charset="0"/>
              </a:rPr>
              <a:t>anomalies: </a:t>
            </a:r>
            <a:r>
              <a:rPr lang="en-US" sz="3600" dirty="0">
                <a:latin typeface="Trebuchet MS" panose="020B0603020202020204" pitchFamily="34" charset="0"/>
              </a:rPr>
              <a:t>This occurs when the same data items are repeated with the same values and are not linked to each other.</a:t>
            </a:r>
          </a:p>
          <a:p>
            <a:pPr marL="95250" lvl="1" indent="0">
              <a:lnSpc>
                <a:spcPct val="150000"/>
              </a:lnSpc>
              <a:buNone/>
            </a:pPr>
            <a:r>
              <a:rPr lang="en-US" sz="3600" dirty="0" smtClean="0">
                <a:solidFill>
                  <a:srgbClr val="0070C0"/>
                </a:solidFill>
                <a:latin typeface="Trebuchet MS" panose="020B0603020202020204" pitchFamily="34" charset="0"/>
              </a:rPr>
              <a:t>Deletion </a:t>
            </a:r>
            <a:r>
              <a:rPr lang="en-US" sz="3600" dirty="0">
                <a:solidFill>
                  <a:srgbClr val="0070C0"/>
                </a:solidFill>
                <a:latin typeface="Trebuchet MS" panose="020B0603020202020204" pitchFamily="34" charset="0"/>
              </a:rPr>
              <a:t>anomalies: </a:t>
            </a:r>
            <a:r>
              <a:rPr lang="en-US" sz="3600" dirty="0">
                <a:latin typeface="Trebuchet MS" panose="020B0603020202020204" pitchFamily="34" charset="0"/>
              </a:rPr>
              <a:t>This occurs when deleting one part of the data deletes the other necessary information from the database.</a:t>
            </a:r>
            <a:endParaRPr lang="en-GB" sz="3600" dirty="0" smtClean="0">
              <a:latin typeface="Trebuchet MS" panose="020B0603020202020204" pitchFamily="34" charset="0"/>
            </a:endParaRPr>
          </a:p>
        </p:txBody>
      </p:sp>
    </p:spTree>
    <p:extLst>
      <p:ext uri="{BB962C8B-B14F-4D97-AF65-F5344CB8AC3E}">
        <p14:creationId xmlns:p14="http://schemas.microsoft.com/office/powerpoint/2010/main" val="105709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smtClean="0">
                <a:latin typeface="Trebuchet MS" panose="020B0603020202020204" pitchFamily="34" charset="0"/>
              </a:rPr>
              <a:t>Normal Forms</a:t>
            </a:r>
            <a:endParaRPr lang="en-US" dirty="0">
              <a:latin typeface="Trebuchet MS" panose="020B0603020202020204" pitchFamily="34" charset="0"/>
            </a:endParaRPr>
          </a:p>
        </p:txBody>
      </p:sp>
      <p:sp>
        <p:nvSpPr>
          <p:cNvPr id="3" name="Content Placeholder 2"/>
          <p:cNvSpPr>
            <a:spLocks noGrp="1"/>
          </p:cNvSpPr>
          <p:nvPr>
            <p:ph idx="4294967295"/>
          </p:nvPr>
        </p:nvSpPr>
        <p:spPr>
          <a:xfrm>
            <a:off x="131180" y="863444"/>
            <a:ext cx="11929641" cy="5590565"/>
          </a:xfrm>
        </p:spPr>
        <p:txBody>
          <a:bodyPr>
            <a:normAutofit/>
          </a:bodyPr>
          <a:lstStyle/>
          <a:p>
            <a:pPr>
              <a:lnSpc>
                <a:spcPct val="150000"/>
              </a:lnSpc>
            </a:pPr>
            <a:r>
              <a:rPr lang="en-GB" sz="2400" dirty="0" smtClean="0">
                <a:latin typeface="Trebuchet MS" panose="020B0603020202020204" pitchFamily="34" charset="0"/>
              </a:rPr>
              <a:t>There are different Normal </a:t>
            </a:r>
            <a:r>
              <a:rPr lang="en-GB" sz="2400" dirty="0">
                <a:latin typeface="Trebuchet MS" panose="020B0603020202020204" pitchFamily="34" charset="0"/>
              </a:rPr>
              <a:t>forms:</a:t>
            </a:r>
          </a:p>
          <a:p>
            <a:pPr lvl="1">
              <a:lnSpc>
                <a:spcPct val="150000"/>
              </a:lnSpc>
            </a:pPr>
            <a:r>
              <a:rPr lang="en-GB" dirty="0">
                <a:latin typeface="Trebuchet MS" panose="020B0603020202020204" pitchFamily="34" charset="0"/>
              </a:rPr>
              <a:t>1NF (First normal form)</a:t>
            </a:r>
          </a:p>
          <a:p>
            <a:pPr lvl="1">
              <a:lnSpc>
                <a:spcPct val="150000"/>
              </a:lnSpc>
            </a:pPr>
            <a:r>
              <a:rPr lang="en-GB" dirty="0">
                <a:latin typeface="Trebuchet MS" panose="020B0603020202020204" pitchFamily="34" charset="0"/>
              </a:rPr>
              <a:t>2NF (Second normal form)</a:t>
            </a:r>
          </a:p>
          <a:p>
            <a:pPr lvl="1">
              <a:lnSpc>
                <a:spcPct val="150000"/>
              </a:lnSpc>
            </a:pPr>
            <a:r>
              <a:rPr lang="en-GB" dirty="0">
                <a:latin typeface="Trebuchet MS" panose="020B0603020202020204" pitchFamily="34" charset="0"/>
              </a:rPr>
              <a:t>3NF (Third normal form)</a:t>
            </a:r>
          </a:p>
          <a:p>
            <a:pPr lvl="1">
              <a:lnSpc>
                <a:spcPct val="150000"/>
              </a:lnSpc>
            </a:pPr>
            <a:r>
              <a:rPr lang="en-GB" dirty="0">
                <a:latin typeface="Trebuchet MS" panose="020B0603020202020204" pitchFamily="34" charset="0"/>
              </a:rPr>
              <a:t>BCNF (Boyce–</a:t>
            </a:r>
            <a:r>
              <a:rPr lang="en-GB" dirty="0" err="1">
                <a:latin typeface="Trebuchet MS" panose="020B0603020202020204" pitchFamily="34" charset="0"/>
              </a:rPr>
              <a:t>Codd</a:t>
            </a:r>
            <a:r>
              <a:rPr lang="en-GB" dirty="0">
                <a:latin typeface="Trebuchet MS" panose="020B0603020202020204" pitchFamily="34" charset="0"/>
              </a:rPr>
              <a:t> normal form)</a:t>
            </a:r>
          </a:p>
          <a:p>
            <a:pPr lvl="1">
              <a:lnSpc>
                <a:spcPct val="150000"/>
              </a:lnSpc>
            </a:pPr>
            <a:r>
              <a:rPr lang="en-GB" dirty="0">
                <a:latin typeface="Trebuchet MS" panose="020B0603020202020204" pitchFamily="34" charset="0"/>
              </a:rPr>
              <a:t>4NF (Forth normal form)</a:t>
            </a:r>
          </a:p>
          <a:p>
            <a:pPr lvl="1">
              <a:lnSpc>
                <a:spcPct val="150000"/>
              </a:lnSpc>
            </a:pPr>
            <a:r>
              <a:rPr lang="en-GB" dirty="0">
                <a:latin typeface="Trebuchet MS" panose="020B0603020202020204" pitchFamily="34" charset="0"/>
              </a:rPr>
              <a:t>5NF (Fifth normal form)</a:t>
            </a:r>
          </a:p>
        </p:txBody>
      </p:sp>
      <p:sp>
        <p:nvSpPr>
          <p:cNvPr id="4" name="Rounded Rectangle 3"/>
          <p:cNvSpPr/>
          <p:nvPr/>
        </p:nvSpPr>
        <p:spPr>
          <a:xfrm>
            <a:off x="6505993" y="2065268"/>
            <a:ext cx="4909625" cy="2602265"/>
          </a:xfrm>
          <a:prstGeom prst="roundRect">
            <a:avLst>
              <a:gd name="adj" fmla="val 135"/>
            </a:avLst>
          </a:prstGeom>
          <a:solidFill>
            <a:schemeClr val="tx2">
              <a:lumMod val="40000"/>
              <a:lumOff val="6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As we move from 1NF to 5NF </a:t>
            </a:r>
            <a:r>
              <a:rPr lang="en-GB" sz="2600" b="1" dirty="0">
                <a:solidFill>
                  <a:srgbClr val="1B30CB"/>
                </a:solidFill>
              </a:rPr>
              <a:t>number of tables </a:t>
            </a:r>
            <a:r>
              <a:rPr lang="en-GB" sz="2600" dirty="0"/>
              <a:t>and</a:t>
            </a:r>
            <a:r>
              <a:rPr lang="en-GB" sz="2600" b="1" dirty="0">
                <a:solidFill>
                  <a:schemeClr val="accent6"/>
                </a:solidFill>
              </a:rPr>
              <a:t> </a:t>
            </a:r>
            <a:r>
              <a:rPr lang="en-GB" sz="2600" b="1" dirty="0">
                <a:solidFill>
                  <a:srgbClr val="1B30CB"/>
                </a:solidFill>
              </a:rPr>
              <a:t>complexity increases </a:t>
            </a:r>
            <a:r>
              <a:rPr lang="en-GB" sz="2600" dirty="0"/>
              <a:t>but </a:t>
            </a:r>
            <a:r>
              <a:rPr lang="en-GB" sz="2600" b="1" dirty="0">
                <a:solidFill>
                  <a:srgbClr val="1B30CB"/>
                </a:solidFill>
              </a:rPr>
              <a:t>redundancy decreases</a:t>
            </a:r>
            <a:r>
              <a:rPr lang="en-GB" sz="2600" dirty="0">
                <a:solidFill>
                  <a:srgbClr val="1B30CB"/>
                </a:solidFill>
              </a:rPr>
              <a:t>.</a:t>
            </a:r>
            <a:endParaRPr lang="en-US" sz="2600" b="1" dirty="0">
              <a:solidFill>
                <a:srgbClr val="1B30CB"/>
              </a:solidFill>
            </a:endParaRPr>
          </a:p>
        </p:txBody>
      </p:sp>
    </p:spTree>
    <p:extLst>
      <p:ext uri="{BB962C8B-B14F-4D97-AF65-F5344CB8AC3E}">
        <p14:creationId xmlns:p14="http://schemas.microsoft.com/office/powerpoint/2010/main" val="424736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3200" dirty="0">
                <a:latin typeface="Trebuchet MS" panose="020B0603020202020204" pitchFamily="34" charset="0"/>
              </a:rPr>
              <a:t>1NF (First Normal Form)</a:t>
            </a:r>
          </a:p>
        </p:txBody>
      </p:sp>
      <p:sp>
        <p:nvSpPr>
          <p:cNvPr id="3" name="Content Placeholder 2"/>
          <p:cNvSpPr>
            <a:spLocks noGrp="1"/>
          </p:cNvSpPr>
          <p:nvPr>
            <p:ph idx="4294967295"/>
          </p:nvPr>
        </p:nvSpPr>
        <p:spPr>
          <a:xfrm>
            <a:off x="368490" y="863444"/>
            <a:ext cx="11259403" cy="5590565"/>
          </a:xfrm>
        </p:spPr>
        <p:txBody>
          <a:bodyPr/>
          <a:lstStyle/>
          <a:p>
            <a:r>
              <a:rPr lang="en-GB" dirty="0">
                <a:latin typeface="Trebuchet MS" panose="020B0603020202020204" pitchFamily="34" charset="0"/>
              </a:rPr>
              <a:t>Conditions for 1NF</a:t>
            </a:r>
          </a:p>
          <a:p>
            <a:endParaRPr lang="en-GB" dirty="0"/>
          </a:p>
          <a:p>
            <a:endParaRPr lang="en-GB" dirty="0"/>
          </a:p>
          <a:p>
            <a:endParaRPr lang="en-GB" dirty="0"/>
          </a:p>
          <a:p>
            <a:r>
              <a:rPr lang="en-GB" sz="2400" dirty="0">
                <a:latin typeface="Trebuchet MS" panose="020B0603020202020204" pitchFamily="34" charset="0"/>
              </a:rPr>
              <a:t>A relation R is in first normal form (1NF) if and only if it </a:t>
            </a:r>
            <a:r>
              <a:rPr lang="en-GB" sz="2400" b="1" dirty="0">
                <a:solidFill>
                  <a:srgbClr val="1B30CB"/>
                </a:solidFill>
                <a:latin typeface="Trebuchet MS" panose="020B0603020202020204" pitchFamily="34" charset="0"/>
              </a:rPr>
              <a:t>does not contain any composite attribute or multi-valued attributes or their combinations</a:t>
            </a:r>
            <a:r>
              <a:rPr lang="en-GB" sz="2400" dirty="0">
                <a:solidFill>
                  <a:srgbClr val="1B30CB"/>
                </a:solidFill>
                <a:latin typeface="Trebuchet MS" panose="020B0603020202020204" pitchFamily="34" charset="0"/>
              </a:rPr>
              <a:t>. </a:t>
            </a:r>
          </a:p>
          <a:p>
            <a:pPr marL="0" indent="0" algn="ctr">
              <a:buNone/>
            </a:pPr>
            <a:r>
              <a:rPr lang="en-GB" sz="2400" dirty="0">
                <a:latin typeface="Trebuchet MS" panose="020B0603020202020204" pitchFamily="34" charset="0"/>
              </a:rPr>
              <a:t>OR</a:t>
            </a:r>
          </a:p>
          <a:p>
            <a:r>
              <a:rPr lang="en-GB" sz="2400" dirty="0">
                <a:latin typeface="Trebuchet MS" panose="020B0603020202020204" pitchFamily="34" charset="0"/>
              </a:rPr>
              <a:t>A relation R is in first normal form (1NF) if and only if </a:t>
            </a:r>
            <a:r>
              <a:rPr lang="en-GB" sz="2400" b="1" dirty="0">
                <a:solidFill>
                  <a:srgbClr val="1B30CB"/>
                </a:solidFill>
                <a:latin typeface="Trebuchet MS" panose="020B0603020202020204" pitchFamily="34" charset="0"/>
              </a:rPr>
              <a:t>all underlying domains contain atomic values only</a:t>
            </a:r>
            <a:r>
              <a:rPr lang="en-GB" sz="2400" dirty="0">
                <a:solidFill>
                  <a:srgbClr val="1B30CB"/>
                </a:solidFill>
                <a:latin typeface="Trebuchet MS" panose="020B0603020202020204" pitchFamily="34" charset="0"/>
              </a:rPr>
              <a:t>.</a:t>
            </a:r>
          </a:p>
        </p:txBody>
      </p:sp>
      <p:sp>
        <p:nvSpPr>
          <p:cNvPr id="4" name="Rounded Rectangle 3"/>
          <p:cNvSpPr/>
          <p:nvPr/>
        </p:nvSpPr>
        <p:spPr>
          <a:xfrm>
            <a:off x="503405" y="1342665"/>
            <a:ext cx="8927198" cy="720000"/>
          </a:xfrm>
          <a:prstGeom prst="roundRect">
            <a:avLst>
              <a:gd name="adj" fmla="val 135"/>
            </a:avLst>
          </a:prstGeom>
          <a:solidFill>
            <a:schemeClr val="accent4">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latin typeface="Trebuchet MS" panose="020B0603020202020204" pitchFamily="34" charset="0"/>
              </a:rPr>
              <a:t>Each </a:t>
            </a:r>
            <a:r>
              <a:rPr lang="en-GB" sz="2600" b="1" dirty="0">
                <a:solidFill>
                  <a:srgbClr val="1B30CB"/>
                </a:solidFill>
                <a:latin typeface="Trebuchet MS" panose="020B0603020202020204" pitchFamily="34" charset="0"/>
              </a:rPr>
              <a:t>cells of a table should contain a single value</a:t>
            </a:r>
            <a:r>
              <a:rPr lang="en-GB" sz="2600" dirty="0">
                <a:latin typeface="Trebuchet MS" panose="020B0603020202020204" pitchFamily="34" charset="0"/>
              </a:rPr>
              <a:t>.</a:t>
            </a:r>
            <a:endParaRPr lang="en-US" sz="2600" b="1" dirty="0">
              <a:solidFill>
                <a:schemeClr val="accent6"/>
              </a:solidFill>
              <a:latin typeface="Trebuchet MS" panose="020B0603020202020204" pitchFamily="34" charset="0"/>
            </a:endParaRPr>
          </a:p>
        </p:txBody>
      </p:sp>
      <p:cxnSp>
        <p:nvCxnSpPr>
          <p:cNvPr id="6" name="Straight Connector 5"/>
          <p:cNvCxnSpPr/>
          <p:nvPr/>
        </p:nvCxnSpPr>
        <p:spPr>
          <a:xfrm>
            <a:off x="503405" y="2593075"/>
            <a:ext cx="1089247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GB" dirty="0">
              <a:latin typeface="Trebuchet MS" panose="020B0603020202020204" pitchFamily="34" charset="0"/>
            </a:endParaRPr>
          </a:p>
          <a:p>
            <a:r>
              <a:rPr lang="en-GB" b="1" dirty="0">
                <a:latin typeface="Trebuchet MS" panose="020B0603020202020204" pitchFamily="34" charset="0"/>
              </a:rPr>
              <a:t>Problem</a:t>
            </a:r>
            <a:r>
              <a:rPr lang="en-GB" dirty="0">
                <a:latin typeface="Trebuchet MS" panose="020B0603020202020204" pitchFamily="34" charset="0"/>
              </a:rPr>
              <a:t>: It is </a:t>
            </a:r>
            <a:r>
              <a:rPr lang="en-GB" b="1" dirty="0">
                <a:solidFill>
                  <a:schemeClr val="tx2"/>
                </a:solidFill>
                <a:latin typeface="Trebuchet MS" panose="020B0603020202020204" pitchFamily="34" charset="0"/>
              </a:rPr>
              <a:t>difficult to retrieve the list of customers living in ’Jamnagar’ city</a:t>
            </a:r>
            <a:r>
              <a:rPr lang="en-GB" b="1" dirty="0">
                <a:solidFill>
                  <a:schemeClr val="accent6"/>
                </a:solidFill>
                <a:latin typeface="Trebuchet MS" panose="020B0603020202020204" pitchFamily="34" charset="0"/>
              </a:rPr>
              <a:t> </a:t>
            </a:r>
            <a:r>
              <a:rPr lang="en-GB" dirty="0">
                <a:latin typeface="Trebuchet MS" panose="020B0603020202020204" pitchFamily="34" charset="0"/>
              </a:rPr>
              <a:t>from customer table.</a:t>
            </a:r>
          </a:p>
          <a:p>
            <a:r>
              <a:rPr lang="en-GB" dirty="0">
                <a:latin typeface="Trebuchet MS" panose="020B0603020202020204" pitchFamily="34" charset="0"/>
              </a:rPr>
              <a:t>The reason is that </a:t>
            </a:r>
            <a:r>
              <a:rPr lang="en-GB" b="1" dirty="0">
                <a:solidFill>
                  <a:schemeClr val="tx2"/>
                </a:solidFill>
                <a:latin typeface="Trebuchet MS" panose="020B0603020202020204" pitchFamily="34" charset="0"/>
              </a:rPr>
              <a:t>address attribute is composite attribute</a:t>
            </a:r>
            <a:r>
              <a:rPr lang="en-GB" dirty="0">
                <a:solidFill>
                  <a:schemeClr val="tx2"/>
                </a:solidFill>
                <a:latin typeface="Trebuchet MS" panose="020B0603020202020204" pitchFamily="34" charset="0"/>
              </a:rPr>
              <a:t> which </a:t>
            </a:r>
            <a:r>
              <a:rPr lang="en-GB" b="1" dirty="0">
                <a:solidFill>
                  <a:schemeClr val="tx2"/>
                </a:solidFill>
                <a:latin typeface="Trebuchet MS" panose="020B0603020202020204" pitchFamily="34" charset="0"/>
              </a:rPr>
              <a:t>contains road name as well as city name in single cell</a:t>
            </a:r>
            <a:r>
              <a:rPr lang="en-GB" dirty="0">
                <a:solidFill>
                  <a:schemeClr val="tx2"/>
                </a:solidFill>
                <a:latin typeface="Trebuchet MS" panose="020B0603020202020204" pitchFamily="34" charset="0"/>
              </a:rPr>
              <a:t>.</a:t>
            </a:r>
          </a:p>
          <a:p>
            <a:r>
              <a:rPr lang="en-GB" dirty="0">
                <a:latin typeface="Trebuchet MS" panose="020B0603020202020204" pitchFamily="34" charset="0"/>
              </a:rPr>
              <a:t>It is possible that </a:t>
            </a:r>
            <a:r>
              <a:rPr lang="en-GB" b="1" dirty="0">
                <a:solidFill>
                  <a:schemeClr val="tx2"/>
                </a:solidFill>
                <a:latin typeface="Trebuchet MS" panose="020B0603020202020204" pitchFamily="34" charset="0"/>
              </a:rPr>
              <a:t>city name word is also there in road name</a:t>
            </a:r>
            <a:r>
              <a:rPr lang="en-GB" dirty="0">
                <a:solidFill>
                  <a:schemeClr val="tx2"/>
                </a:solidFill>
                <a:latin typeface="Trebuchet MS" panose="020B0603020202020204" pitchFamily="34" charset="0"/>
              </a:rPr>
              <a:t>.</a:t>
            </a:r>
          </a:p>
          <a:p>
            <a:r>
              <a:rPr lang="en-GB" dirty="0">
                <a:latin typeface="Trebuchet MS" panose="020B0603020202020204" pitchFamily="34" charset="0"/>
              </a:rPr>
              <a:t>In our example, ’Jamnagar’ word occurs in both records, in first record it is a part of road name and in second one it is the name of city.</a:t>
            </a:r>
            <a:endParaRPr lang="en-US" dirty="0">
              <a:latin typeface="Trebuchet MS" panose="020B0603020202020204" pitchFamily="34" charset="0"/>
            </a:endParaRPr>
          </a:p>
        </p:txBody>
      </p:sp>
      <p:sp>
        <p:nvSpPr>
          <p:cNvPr id="2" name="Title 1"/>
          <p:cNvSpPr>
            <a:spLocks noGrp="1"/>
          </p:cNvSpPr>
          <p:nvPr>
            <p:ph type="title"/>
          </p:nvPr>
        </p:nvSpPr>
        <p:spPr/>
        <p:txBody>
          <a:bodyPr>
            <a:normAutofit/>
          </a:bodyPr>
          <a:lstStyle/>
          <a:p>
            <a:r>
              <a:rPr lang="en-US" sz="2800" dirty="0">
                <a:latin typeface="Trebuchet MS" panose="020B0603020202020204" pitchFamily="34" charset="0"/>
              </a:rPr>
              <a:t>1NF (First Normal Form) </a:t>
            </a:r>
            <a:r>
              <a:rPr lang="en-US" sz="2800" dirty="0">
                <a:solidFill>
                  <a:schemeClr val="tx1"/>
                </a:solidFill>
                <a:latin typeface="Trebuchet MS" panose="020B0603020202020204" pitchFamily="34" charset="0"/>
              </a:rPr>
              <a:t>[Example - Composite attribute</a:t>
            </a:r>
            <a:r>
              <a:rPr lang="en-US" sz="2800" dirty="0">
                <a:solidFill>
                  <a:schemeClr val="tx1">
                    <a:lumMod val="50000"/>
                    <a:lumOff val="50000"/>
                  </a:schemeClr>
                </a:solidFill>
                <a:latin typeface="Trebuchet MS" panose="020B0603020202020204" pitchFamily="34" charset="0"/>
              </a:rPr>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149333934"/>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Manoj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 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r>
                        <a:rPr lang="en-US" baseline="0" dirty="0" smtClean="0"/>
                        <a:t> </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r>
                        <a:rPr lang="en-IN" baseline="0" dirty="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0388036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4528375" y="919747"/>
            <a:ext cx="0" cy="2340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331529"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latin typeface="Trebuchet MS" panose="020B0603020202020204" pitchFamily="34" charset="0"/>
              </a:rPr>
              <a:t>In customer relation </a:t>
            </a:r>
            <a:r>
              <a:rPr lang="en-GB" sz="2400" b="1" dirty="0">
                <a:solidFill>
                  <a:schemeClr val="tx2"/>
                </a:solidFill>
                <a:latin typeface="Trebuchet MS" panose="020B0603020202020204" pitchFamily="34" charset="0"/>
              </a:rPr>
              <a:t>address is composite attribute</a:t>
            </a:r>
            <a:r>
              <a:rPr lang="en-GB" sz="2400" b="1" dirty="0">
                <a:solidFill>
                  <a:schemeClr val="accent6"/>
                </a:solidFill>
                <a:latin typeface="Trebuchet MS" panose="020B0603020202020204" pitchFamily="34" charset="0"/>
              </a:rPr>
              <a:t> </a:t>
            </a:r>
            <a:r>
              <a:rPr lang="en-GB" sz="2400" dirty="0">
                <a:latin typeface="Trebuchet MS" panose="020B0603020202020204" pitchFamily="34" charset="0"/>
              </a:rPr>
              <a:t>which is further divided into sub-attributes as “Road” and “City”.</a:t>
            </a:r>
          </a:p>
          <a:p>
            <a:pPr marL="285750" indent="-285750">
              <a:buFont typeface="Arial" panose="020B0604020202020204" pitchFamily="34" charset="0"/>
              <a:buChar char="•"/>
            </a:pPr>
            <a:r>
              <a:rPr lang="en-GB" sz="2400" dirty="0">
                <a:latin typeface="Trebuchet MS" panose="020B0603020202020204" pitchFamily="34" charset="0"/>
              </a:rPr>
              <a:t>So customer relation is not in 1NF.</a:t>
            </a:r>
          </a:p>
        </p:txBody>
      </p:sp>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2800" dirty="0">
                <a:solidFill>
                  <a:schemeClr val="tx1"/>
                </a:solidFill>
                <a:latin typeface="Trebuchet MS" panose="020B0603020202020204" pitchFamily="34" charset="0"/>
              </a:rPr>
              <a:t>1NF (First Normal Form) [Example - Composite attribute]</a:t>
            </a:r>
          </a:p>
        </p:txBody>
      </p:sp>
      <p:sp>
        <p:nvSpPr>
          <p:cNvPr id="3" name="Content Placeholder 2"/>
          <p:cNvSpPr>
            <a:spLocks noGrp="1"/>
          </p:cNvSpPr>
          <p:nvPr>
            <p:ph idx="4294967295"/>
          </p:nvPr>
        </p:nvSpPr>
        <p:spPr>
          <a:xfrm>
            <a:off x="131180" y="863444"/>
            <a:ext cx="11929641" cy="5590565"/>
          </a:xfrm>
        </p:spPr>
        <p:txBody>
          <a:bodyPr/>
          <a:lstStyle/>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r>
              <a:rPr lang="en-GB" sz="2400" b="1" dirty="0">
                <a:latin typeface="Trebuchet MS" panose="020B0603020202020204" pitchFamily="34" charset="0"/>
              </a:rPr>
              <a:t>Solution</a:t>
            </a:r>
            <a:r>
              <a:rPr lang="en-GB" sz="2400" dirty="0">
                <a:latin typeface="Trebuchet MS" panose="020B0603020202020204" pitchFamily="34" charset="0"/>
              </a:rPr>
              <a:t>: </a:t>
            </a:r>
            <a:r>
              <a:rPr lang="en-GB" sz="2400" b="1" dirty="0">
                <a:solidFill>
                  <a:srgbClr val="0070C0"/>
                </a:solidFill>
                <a:latin typeface="Trebuchet MS" panose="020B0603020202020204" pitchFamily="34" charset="0"/>
              </a:rPr>
              <a:t>Divide composite attributes</a:t>
            </a:r>
            <a:r>
              <a:rPr lang="en-GB" sz="2400" b="1" dirty="0">
                <a:solidFill>
                  <a:schemeClr val="accent6"/>
                </a:solidFill>
                <a:latin typeface="Trebuchet MS" panose="020B0603020202020204" pitchFamily="34" charset="0"/>
              </a:rPr>
              <a:t> </a:t>
            </a:r>
            <a:r>
              <a:rPr lang="en-GB" sz="2400" dirty="0">
                <a:latin typeface="Trebuchet MS" panose="020B0603020202020204" pitchFamily="34" charset="0"/>
              </a:rPr>
              <a:t>into </a:t>
            </a:r>
            <a:r>
              <a:rPr lang="en-GB" sz="2400" b="1" dirty="0">
                <a:solidFill>
                  <a:srgbClr val="0070C0"/>
                </a:solidFill>
                <a:latin typeface="Trebuchet MS" panose="020B0603020202020204" pitchFamily="34" charset="0"/>
              </a:rPr>
              <a:t>number of sub-attributes </a:t>
            </a:r>
            <a:r>
              <a:rPr lang="en-GB" sz="2400" dirty="0">
                <a:latin typeface="Trebuchet MS" panose="020B0603020202020204" pitchFamily="34" charset="0"/>
              </a:rPr>
              <a:t>and insert value in proper sub-attribute. </a:t>
            </a:r>
            <a:endParaRPr lang="en-US" sz="2400" dirty="0">
              <a:latin typeface="Trebuchet MS" panose="020B0603020202020204" pitchFamily="34" charset="0"/>
            </a:endParaRP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191509930"/>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Manoj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 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Meet </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r>
                        <a:rPr lang="en-IN" baseline="0" dirty="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49844687"/>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555958" y="1943138"/>
            <a:ext cx="753979" cy="43712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rebuchet MS" panose="020B0603020202020204" pitchFamily="34" charset="0"/>
            </a:endParaRPr>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081438945"/>
              </p:ext>
            </p:extLst>
          </p:nvPr>
        </p:nvGraphicFramePr>
        <p:xfrm>
          <a:off x="5511751" y="1338739"/>
          <a:ext cx="4404996"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649730">
                  <a:extLst>
                    <a:ext uri="{9D8B030D-6E8A-4147-A177-3AD203B41FA5}">
                      <a16:colId xmlns:a16="http://schemas.microsoft.com/office/drawing/2014/main" val="20002"/>
                    </a:ext>
                  </a:extLst>
                </a:gridCol>
                <a:gridCol w="1313180">
                  <a:extLst>
                    <a:ext uri="{9D8B030D-6E8A-4147-A177-3AD203B41FA5}">
                      <a16:colId xmlns:a16="http://schemas.microsoft.com/office/drawing/2014/main" val="20003"/>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Road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Manoj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Meet </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01220339"/>
              </p:ext>
            </p:extLst>
          </p:nvPr>
        </p:nvGraphicFramePr>
        <p:xfrm>
          <a:off x="5510572"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19" name="Straight Connector 18"/>
          <p:cNvCxnSpPr/>
          <p:nvPr/>
        </p:nvCxnSpPr>
        <p:spPr>
          <a:xfrm>
            <a:off x="543123" y="4943550"/>
            <a:ext cx="6372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74801980"/>
              </p:ext>
            </p:extLst>
          </p:nvPr>
        </p:nvGraphicFramePr>
        <p:xfrm>
          <a:off x="543123" y="4555565"/>
          <a:ext cx="1100455" cy="396240"/>
        </p:xfrm>
        <a:graphic>
          <a:graphicData uri="http://schemas.openxmlformats.org/drawingml/2006/table">
            <a:tbl>
              <a:tblPr firstRow="1" bandRow="1">
                <a:tableStyleId>{85BE263C-DBD7-4A20-BB59-AAB30ACAA65A}</a:tableStyleId>
              </a:tblPr>
              <a:tblGrid>
                <a:gridCol w="1100455">
                  <a:extLst>
                    <a:ext uri="{9D8B030D-6E8A-4147-A177-3AD203B41FA5}">
                      <a16:colId xmlns:a16="http://schemas.microsoft.com/office/drawing/2014/main" val="20000"/>
                    </a:ext>
                  </a:extLst>
                </a:gridCol>
              </a:tblGrid>
              <a:tr h="285488">
                <a:tc>
                  <a:txBody>
                    <a:bodyPr/>
                    <a:lstStyle/>
                    <a:p>
                      <a:pPr algn="l"/>
                      <a:r>
                        <a:rPr lang="en-US" sz="2000" dirty="0"/>
                        <a:t>Exercise</a:t>
                      </a:r>
                      <a:endParaRPr lang="en-US" sz="2000" b="1" dirty="0">
                        <a:solidFill>
                          <a:schemeClr val="bg1"/>
                        </a:solidFill>
                      </a:endParaRPr>
                    </a:p>
                  </a:txBody>
                  <a:tcPr anchor="ct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28816461"/>
              </p:ext>
            </p:extLst>
          </p:nvPr>
        </p:nvGraphicFramePr>
        <p:xfrm>
          <a:off x="1642052" y="4546677"/>
          <a:ext cx="5429568" cy="396240"/>
        </p:xfrm>
        <a:graphic>
          <a:graphicData uri="http://schemas.openxmlformats.org/drawingml/2006/table">
            <a:tbl>
              <a:tblPr firstRow="1" bandRow="1">
                <a:tableStyleId>{8EC20E35-A176-4012-BC5E-935CFFF8708E}</a:tableStyleId>
              </a:tblPr>
              <a:tblGrid>
                <a:gridCol w="5429568">
                  <a:extLst>
                    <a:ext uri="{9D8B030D-6E8A-4147-A177-3AD203B41FA5}">
                      <a16:colId xmlns:a16="http://schemas.microsoft.com/office/drawing/2014/main" val="20000"/>
                    </a:ext>
                  </a:extLst>
                </a:gridCol>
              </a:tblGrid>
              <a:tr h="2854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Convert below relation into 1NF (First Normal Form)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34048643"/>
              </p:ext>
            </p:extLst>
          </p:nvPr>
        </p:nvGraphicFramePr>
        <p:xfrm>
          <a:off x="531013" y="5546846"/>
          <a:ext cx="3690303" cy="8229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2297430">
                  <a:extLst>
                    <a:ext uri="{9D8B030D-6E8A-4147-A177-3AD203B41FA5}">
                      <a16:colId xmlns:a16="http://schemas.microsoft.com/office/drawing/2014/main" val="20001"/>
                    </a:ext>
                  </a:extLst>
                </a:gridCol>
                <a:gridCol w="802005">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PID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Full_Name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P01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 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82178415"/>
              </p:ext>
            </p:extLst>
          </p:nvPr>
        </p:nvGraphicFramePr>
        <p:xfrm>
          <a:off x="529834" y="5180017"/>
          <a:ext cx="881380" cy="365760"/>
        </p:xfrm>
        <a:graphic>
          <a:graphicData uri="http://schemas.openxmlformats.org/drawingml/2006/table">
            <a:tbl>
              <a:tblPr firstRow="1" bandRow="1">
                <a:tableStyleId>{8EC20E35-A176-4012-BC5E-935CFFF8708E}</a:tableStyleId>
              </a:tblPr>
              <a:tblGrid>
                <a:gridCol w="8813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Person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01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2"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endParaRPr lang="en-GB" b="1" dirty="0"/>
          </a:p>
          <a:p>
            <a:r>
              <a:rPr lang="en-GB" b="1" dirty="0"/>
              <a:t>Problem</a:t>
            </a:r>
            <a:r>
              <a:rPr lang="en-GB" dirty="0"/>
              <a:t>: It is difficult to retrieve the </a:t>
            </a:r>
            <a:r>
              <a:rPr lang="en-GB" b="1" dirty="0">
                <a:solidFill>
                  <a:srgbClr val="0070C0"/>
                </a:solidFill>
              </a:rPr>
              <a:t>list of students failed in ’DBMS’ as well as ’DS’ but not in other subjects</a:t>
            </a:r>
            <a:r>
              <a:rPr lang="en-GB" dirty="0">
                <a:solidFill>
                  <a:srgbClr val="0070C0"/>
                </a:solidFill>
              </a:rPr>
              <a:t> </a:t>
            </a:r>
            <a:r>
              <a:rPr lang="en-GB" dirty="0"/>
              <a:t>from student table.</a:t>
            </a:r>
          </a:p>
          <a:p>
            <a:r>
              <a:rPr lang="en-GB" dirty="0"/>
              <a:t>The reason is that </a:t>
            </a:r>
            <a:r>
              <a:rPr lang="en-GB" dirty="0" err="1"/>
              <a:t>FailedinSubjects</a:t>
            </a:r>
            <a:r>
              <a:rPr lang="en-GB" dirty="0"/>
              <a:t> attribute is multi-valued attribute so it contains more than one value.</a:t>
            </a:r>
            <a:endParaRPr lang="en-US" dirty="0"/>
          </a:p>
        </p:txBody>
      </p:sp>
      <p:sp>
        <p:nvSpPr>
          <p:cNvPr id="2" name="Title 1"/>
          <p:cNvSpPr>
            <a:spLocks noGrp="1"/>
          </p:cNvSpPr>
          <p:nvPr>
            <p:ph type="title"/>
          </p:nvPr>
        </p:nvSpPr>
        <p:spPr/>
        <p:txBody>
          <a:bodyPr>
            <a:normAutofit/>
          </a:bodyPr>
          <a:lstStyle/>
          <a:p>
            <a:r>
              <a:rPr lang="en-US" sz="2800" dirty="0">
                <a:solidFill>
                  <a:schemeClr val="tx1"/>
                </a:solidFill>
                <a:latin typeface="Trebuchet MS" panose="020B0603020202020204" pitchFamily="34" charset="0"/>
              </a:rPr>
              <a:t>1NF (First Normal Form) [Example - Multivalued attribute]</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918501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Manoj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 DBMS, DE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Jeeva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 DE,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Hamsa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 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Aadhi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a:t>
                      </a:r>
                      <a:r>
                        <a:rPr lang="en-IN" baseline="0" dirty="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4528375" y="919745"/>
            <a:ext cx="0" cy="349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student relation </a:t>
            </a:r>
            <a:r>
              <a:rPr lang="en-GB" sz="2400" b="1" dirty="0" err="1">
                <a:solidFill>
                  <a:srgbClr val="0070C0"/>
                </a:solidFill>
              </a:rPr>
              <a:t>FailedinSubjects</a:t>
            </a:r>
            <a:r>
              <a:rPr lang="en-GB" sz="2400" b="1" dirty="0">
                <a:solidFill>
                  <a:srgbClr val="0070C0"/>
                </a:solidFill>
              </a:rPr>
              <a:t> attribute is a multi-valued attribute</a:t>
            </a:r>
            <a:r>
              <a:rPr lang="en-GB" sz="2400" dirty="0"/>
              <a:t> which can store more than one values. </a:t>
            </a:r>
          </a:p>
          <a:p>
            <a:pPr marL="285750" indent="-285750">
              <a:buFont typeface="Arial" panose="020B0604020202020204" pitchFamily="34" charset="0"/>
              <a:buChar char="•"/>
            </a:pPr>
            <a:r>
              <a:rPr lang="en-GB" sz="2400" dirty="0"/>
              <a:t>So above relation is not in 1NF.</a:t>
            </a:r>
          </a:p>
        </p:txBody>
      </p:sp>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sz="3200" dirty="0">
                <a:latin typeface="Trebuchet MS" panose="020B0603020202020204" pitchFamily="34" charset="0"/>
              </a:rPr>
              <a:t>1NF (First Normal Form) </a:t>
            </a:r>
            <a:r>
              <a:rPr lang="en-US" sz="2400" dirty="0">
                <a:solidFill>
                  <a:schemeClr val="tx1"/>
                </a:solidFill>
                <a:latin typeface="Trebuchet MS" panose="020B0603020202020204" pitchFamily="34" charset="0"/>
              </a:rPr>
              <a:t>[Example - Multivalued attribute</a:t>
            </a:r>
            <a:r>
              <a:rPr lang="en-US" sz="2700" dirty="0">
                <a:solidFill>
                  <a:schemeClr val="tx1"/>
                </a:solidFill>
                <a:latin typeface="Trebuchet MS" panose="020B0603020202020204" pitchFamily="34" charset="0"/>
              </a:rPr>
              <a:t>]</a:t>
            </a:r>
          </a:p>
        </p:txBody>
      </p:sp>
      <p:sp>
        <p:nvSpPr>
          <p:cNvPr id="3" name="Content Placeholder 2"/>
          <p:cNvSpPr>
            <a:spLocks noGrp="1"/>
          </p:cNvSpPr>
          <p:nvPr>
            <p:ph idx="4294967295"/>
          </p:nvPr>
        </p:nvSpPr>
        <p:spPr>
          <a:xfrm>
            <a:off x="131180" y="863444"/>
            <a:ext cx="11929641" cy="5590565"/>
          </a:xfrm>
        </p:spPr>
        <p:txBody>
          <a:bodyPr>
            <a:normAutofit lnSpcReduction="10000"/>
          </a:bodyPr>
          <a:lstStyle/>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GB" dirty="0">
              <a:latin typeface="Trebuchet MS" panose="020B0603020202020204" pitchFamily="34" charset="0"/>
            </a:endParaRPr>
          </a:p>
          <a:p>
            <a:endParaRPr lang="en-GB" b="1" dirty="0">
              <a:latin typeface="Trebuchet MS" panose="020B0603020202020204" pitchFamily="34" charset="0"/>
            </a:endParaRPr>
          </a:p>
          <a:p>
            <a:endParaRPr lang="en-GB" b="1" dirty="0">
              <a:latin typeface="Trebuchet MS" panose="020B0603020202020204" pitchFamily="34" charset="0"/>
            </a:endParaRPr>
          </a:p>
          <a:p>
            <a:r>
              <a:rPr lang="en-GB" sz="2400" b="1" dirty="0">
                <a:solidFill>
                  <a:srgbClr val="0070C0"/>
                </a:solidFill>
                <a:latin typeface="Trebuchet MS" panose="020B0603020202020204" pitchFamily="34" charset="0"/>
              </a:rPr>
              <a:t>Solution</a:t>
            </a:r>
            <a:r>
              <a:rPr lang="en-GB" sz="2400" dirty="0">
                <a:solidFill>
                  <a:srgbClr val="0070C0"/>
                </a:solidFill>
                <a:latin typeface="Trebuchet MS" panose="020B0603020202020204" pitchFamily="34" charset="0"/>
              </a:rPr>
              <a:t>: </a:t>
            </a:r>
            <a:r>
              <a:rPr lang="en-GB" sz="2400" dirty="0">
                <a:latin typeface="Trebuchet MS" panose="020B0603020202020204" pitchFamily="34" charset="0"/>
              </a:rPr>
              <a:t>Split the table into two tables in such as way that </a:t>
            </a:r>
          </a:p>
          <a:p>
            <a:pPr lvl="1"/>
            <a:r>
              <a:rPr lang="en-GB" dirty="0">
                <a:latin typeface="Trebuchet MS" panose="020B0603020202020204" pitchFamily="34" charset="0"/>
              </a:rPr>
              <a:t>the </a:t>
            </a:r>
            <a:r>
              <a:rPr lang="en-GB" b="1" dirty="0">
                <a:solidFill>
                  <a:srgbClr val="0070C0"/>
                </a:solidFill>
                <a:latin typeface="Trebuchet MS" panose="020B0603020202020204" pitchFamily="34" charset="0"/>
              </a:rPr>
              <a:t>first table contains all attributes except multi-valued attribute</a:t>
            </a:r>
            <a:r>
              <a:rPr lang="en-GB" b="1" dirty="0">
                <a:solidFill>
                  <a:schemeClr val="accent6"/>
                </a:solidFill>
                <a:latin typeface="Trebuchet MS" panose="020B0603020202020204" pitchFamily="34" charset="0"/>
              </a:rPr>
              <a:t> </a:t>
            </a:r>
            <a:r>
              <a:rPr lang="en-GB" dirty="0">
                <a:latin typeface="Trebuchet MS" panose="020B0603020202020204" pitchFamily="34" charset="0"/>
              </a:rPr>
              <a:t>with same primary key and </a:t>
            </a:r>
          </a:p>
          <a:p>
            <a:pPr lvl="1"/>
            <a:r>
              <a:rPr lang="en-GB" b="1" dirty="0">
                <a:solidFill>
                  <a:srgbClr val="0070C0"/>
                </a:solidFill>
                <a:latin typeface="Trebuchet MS" panose="020B0603020202020204" pitchFamily="34" charset="0"/>
              </a:rPr>
              <a:t>second table contains multi-valued attribute</a:t>
            </a:r>
            <a:r>
              <a:rPr lang="en-GB" b="1" dirty="0">
                <a:solidFill>
                  <a:schemeClr val="accent6"/>
                </a:solidFill>
                <a:latin typeface="Trebuchet MS" panose="020B0603020202020204" pitchFamily="34" charset="0"/>
              </a:rPr>
              <a:t> </a:t>
            </a:r>
            <a:r>
              <a:rPr lang="en-GB" dirty="0">
                <a:latin typeface="Trebuchet MS" panose="020B0603020202020204" pitchFamily="34" charset="0"/>
              </a:rPr>
              <a:t>and </a:t>
            </a:r>
            <a:r>
              <a:rPr lang="en-GB" b="1" dirty="0">
                <a:solidFill>
                  <a:srgbClr val="0070C0"/>
                </a:solidFill>
                <a:latin typeface="Trebuchet MS" panose="020B0603020202020204" pitchFamily="34" charset="0"/>
              </a:rPr>
              <a:t>place a primary key </a:t>
            </a:r>
            <a:r>
              <a:rPr lang="en-GB" dirty="0">
                <a:latin typeface="Trebuchet MS" panose="020B0603020202020204" pitchFamily="34" charset="0"/>
              </a:rPr>
              <a:t>in it. </a:t>
            </a:r>
          </a:p>
          <a:p>
            <a:pPr lvl="1"/>
            <a:r>
              <a:rPr lang="en-GB" b="1" dirty="0">
                <a:solidFill>
                  <a:srgbClr val="0070C0"/>
                </a:solidFill>
                <a:latin typeface="Trebuchet MS" panose="020B0603020202020204" pitchFamily="34" charset="0"/>
              </a:rPr>
              <a:t>insert the primary key of first table in the second table as a foreign key</a:t>
            </a:r>
            <a:r>
              <a:rPr lang="en-GB" dirty="0">
                <a:solidFill>
                  <a:srgbClr val="0070C0"/>
                </a:solidFill>
                <a:latin typeface="Trebuchet MS" panose="020B0603020202020204" pitchFamily="34" charset="0"/>
              </a:rPr>
              <a:t>.</a:t>
            </a:r>
            <a:endParaRPr lang="en-US" dirty="0">
              <a:solidFill>
                <a:srgbClr val="0070C0"/>
              </a:solidFill>
              <a:latin typeface="Trebuchet MS" panose="020B0603020202020204" pitchFamily="34" charset="0"/>
            </a:endParaRP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322530403"/>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Manoj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 DBMS, DE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Jeeva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 DE,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Hamsa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 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Aadhi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a:t>
                      </a:r>
                      <a:r>
                        <a:rPr lang="en-IN" baseline="0" dirty="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28144827"/>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54598" y="2577101"/>
            <a:ext cx="753979" cy="43712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rebuchet MS" panose="020B0603020202020204" pitchFamily="34" charset="0"/>
            </a:endParaRPr>
          </a:p>
        </p:txBody>
      </p:sp>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06723360"/>
              </p:ext>
            </p:extLst>
          </p:nvPr>
        </p:nvGraphicFramePr>
        <p:xfrm>
          <a:off x="5559852" y="1372370"/>
          <a:ext cx="1448436"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Manoj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Jeeva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Hamsa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Aadhi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24981684"/>
              </p:ext>
            </p:extLst>
          </p:nvPr>
        </p:nvGraphicFramePr>
        <p:xfrm>
          <a:off x="5558673"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225213568"/>
              </p:ext>
            </p:extLst>
          </p:nvPr>
        </p:nvGraphicFramePr>
        <p:xfrm>
          <a:off x="7653094" y="1372370"/>
          <a:ext cx="2066291" cy="288036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924243">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Rno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78530124"/>
              </p:ext>
            </p:extLst>
          </p:nvPr>
        </p:nvGraphicFramePr>
        <p:xfrm>
          <a:off x="7651915"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0607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2"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2NF (Second Normal Form)</a:t>
            </a:r>
          </a:p>
        </p:txBody>
      </p:sp>
      <p:sp>
        <p:nvSpPr>
          <p:cNvPr id="3" name="Content Placeholder 2"/>
          <p:cNvSpPr>
            <a:spLocks noGrp="1"/>
          </p:cNvSpPr>
          <p:nvPr>
            <p:ph idx="4294967295"/>
          </p:nvPr>
        </p:nvSpPr>
        <p:spPr>
          <a:xfrm>
            <a:off x="131180" y="863444"/>
            <a:ext cx="11929641" cy="5590565"/>
          </a:xfrm>
        </p:spPr>
        <p:txBody>
          <a:bodyPr/>
          <a:lstStyle/>
          <a:p>
            <a:r>
              <a:rPr lang="en-GB" dirty="0"/>
              <a:t>Conditions for 2NF</a:t>
            </a:r>
          </a:p>
          <a:p>
            <a:endParaRPr lang="en-GB" dirty="0"/>
          </a:p>
          <a:p>
            <a:endParaRPr lang="en-GB" dirty="0"/>
          </a:p>
          <a:p>
            <a:endParaRPr lang="en-GB" dirty="0"/>
          </a:p>
          <a:p>
            <a:r>
              <a:rPr lang="en-GB" dirty="0"/>
              <a:t>A relation R is in second normal form (2NF) </a:t>
            </a:r>
          </a:p>
          <a:p>
            <a:pPr lvl="1"/>
            <a:r>
              <a:rPr lang="en-GB" dirty="0"/>
              <a:t>if and only if it is in </a:t>
            </a:r>
            <a:r>
              <a:rPr lang="en-GB" b="1" dirty="0">
                <a:solidFill>
                  <a:srgbClr val="0070C0"/>
                </a:solidFill>
              </a:rPr>
              <a:t>1NF</a:t>
            </a:r>
            <a:r>
              <a:rPr lang="en-GB" dirty="0"/>
              <a:t> and </a:t>
            </a:r>
          </a:p>
          <a:p>
            <a:pPr lvl="1"/>
            <a:r>
              <a:rPr lang="en-GB" b="1" dirty="0">
                <a:solidFill>
                  <a:srgbClr val="0070C0"/>
                </a:solidFill>
              </a:rPr>
              <a:t>every non-primary key attribute is fully dependent on the primary key</a:t>
            </a:r>
          </a:p>
          <a:p>
            <a:pPr marL="0" indent="0" algn="ctr">
              <a:buNone/>
            </a:pPr>
            <a:r>
              <a:rPr lang="en-GB" dirty="0"/>
              <a:t>OR</a:t>
            </a:r>
          </a:p>
          <a:p>
            <a:r>
              <a:rPr lang="en-GB" dirty="0"/>
              <a:t>A relation R is in second normal form (2NF) </a:t>
            </a:r>
          </a:p>
          <a:p>
            <a:pPr lvl="1"/>
            <a:r>
              <a:rPr lang="en-GB" dirty="0"/>
              <a:t>if and only if it is in </a:t>
            </a:r>
            <a:r>
              <a:rPr lang="en-GB" b="1" dirty="0">
                <a:solidFill>
                  <a:srgbClr val="0070C0"/>
                </a:solidFill>
              </a:rPr>
              <a:t>1NF</a:t>
            </a:r>
            <a:r>
              <a:rPr lang="en-GB" dirty="0"/>
              <a:t> and </a:t>
            </a:r>
          </a:p>
          <a:p>
            <a:pPr lvl="1"/>
            <a:r>
              <a:rPr lang="en-GB" b="1" dirty="0">
                <a:solidFill>
                  <a:srgbClr val="0070C0"/>
                </a:solidFill>
              </a:rPr>
              <a:t>no any non-primary key attribute is partially dependent on the primary key</a:t>
            </a:r>
          </a:p>
        </p:txBody>
      </p:sp>
      <p:sp>
        <p:nvSpPr>
          <p:cNvPr id="4" name="Rounded Rectangle 3"/>
          <p:cNvSpPr/>
          <p:nvPr/>
        </p:nvSpPr>
        <p:spPr>
          <a:xfrm>
            <a:off x="503405" y="1342665"/>
            <a:ext cx="9180000" cy="720000"/>
          </a:xfrm>
          <a:prstGeom prst="roundRect">
            <a:avLst>
              <a:gd name="adj" fmla="val 135"/>
            </a:avLst>
          </a:prstGeom>
          <a:solidFill>
            <a:schemeClr val="tx2">
              <a:lumMod val="40000"/>
              <a:lumOff val="6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US" sz="2800" dirty="0"/>
              <a:t>It is </a:t>
            </a:r>
            <a:r>
              <a:rPr lang="en-US" sz="2800" b="1" dirty="0">
                <a:solidFill>
                  <a:srgbClr val="0070C0"/>
                </a:solidFill>
              </a:rPr>
              <a:t>in 1NF </a:t>
            </a:r>
            <a:r>
              <a:rPr lang="en-US" sz="2800" dirty="0"/>
              <a:t>and each </a:t>
            </a:r>
            <a:r>
              <a:rPr lang="en-US" sz="2800" b="1" dirty="0">
                <a:solidFill>
                  <a:srgbClr val="0070C0"/>
                </a:solidFill>
              </a:rPr>
              <a:t>table should contain a single primary key</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9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3200" dirty="0">
                <a:solidFill>
                  <a:schemeClr val="tx1"/>
                </a:solidFill>
                <a:latin typeface="Trebuchet MS" panose="020B0603020202020204" pitchFamily="34" charset="0"/>
              </a:rPr>
              <a:t>2NF (Second Normal Form) [Example]</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endParaRPr lang="en-GB" dirty="0"/>
          </a:p>
          <a:p>
            <a:r>
              <a:rPr lang="en-GB" sz="2400" b="1" dirty="0">
                <a:latin typeface="Trebuchet MS" panose="020B0603020202020204" pitchFamily="34" charset="0"/>
              </a:rPr>
              <a:t>FD1</a:t>
            </a:r>
            <a:r>
              <a:rPr lang="en-GB" sz="2400" dirty="0">
                <a:latin typeface="Trebuchet MS" panose="020B0603020202020204" pitchFamily="34" charset="0"/>
              </a:rPr>
              <a:t>: {CID, ANO} </a:t>
            </a:r>
            <a:r>
              <a:rPr lang="en-US" sz="2400" dirty="0">
                <a:latin typeface="Trebuchet MS" panose="020B0603020202020204" pitchFamily="34" charset="0"/>
              </a:rPr>
              <a:t>→</a:t>
            </a:r>
            <a:r>
              <a:rPr lang="en-GB" sz="2400" dirty="0">
                <a:latin typeface="Trebuchet MS" panose="020B0603020202020204" pitchFamily="34" charset="0"/>
              </a:rPr>
              <a:t> {</a:t>
            </a:r>
            <a:r>
              <a:rPr lang="en-GB" sz="2400" dirty="0" err="1">
                <a:latin typeface="Trebuchet MS" panose="020B0603020202020204" pitchFamily="34" charset="0"/>
              </a:rPr>
              <a:t>AccesssDate</a:t>
            </a:r>
            <a:r>
              <a:rPr lang="en-GB" sz="2400" dirty="0">
                <a:latin typeface="Trebuchet MS" panose="020B0603020202020204" pitchFamily="34" charset="0"/>
              </a:rPr>
              <a:t>, Balance, </a:t>
            </a:r>
            <a:r>
              <a:rPr lang="en-GB" sz="2400" dirty="0" err="1">
                <a:latin typeface="Trebuchet MS" panose="020B0603020202020204" pitchFamily="34" charset="0"/>
              </a:rPr>
              <a:t>BranchName</a:t>
            </a:r>
            <a:r>
              <a:rPr lang="en-GB" sz="2400" dirty="0">
                <a:latin typeface="Trebuchet MS" panose="020B0603020202020204" pitchFamily="34" charset="0"/>
              </a:rPr>
              <a:t>}</a:t>
            </a:r>
          </a:p>
          <a:p>
            <a:r>
              <a:rPr lang="en-GB" sz="2400" b="1" dirty="0">
                <a:latin typeface="Trebuchet MS" panose="020B0603020202020204" pitchFamily="34" charset="0"/>
              </a:rPr>
              <a:t>FD2</a:t>
            </a:r>
            <a:r>
              <a:rPr lang="en-GB" sz="2400" dirty="0">
                <a:latin typeface="Trebuchet MS" panose="020B0603020202020204" pitchFamily="34" charset="0"/>
              </a:rPr>
              <a:t>: ANO </a:t>
            </a:r>
            <a:r>
              <a:rPr lang="en-US" sz="2400" dirty="0">
                <a:latin typeface="Trebuchet MS" panose="020B0603020202020204" pitchFamily="34" charset="0"/>
              </a:rPr>
              <a:t>→</a:t>
            </a:r>
            <a:r>
              <a:rPr lang="en-GB" sz="2400" dirty="0">
                <a:latin typeface="Trebuchet MS" panose="020B0603020202020204" pitchFamily="34" charset="0"/>
              </a:rPr>
              <a:t> {Balance, </a:t>
            </a:r>
            <a:r>
              <a:rPr lang="en-GB" sz="2400" dirty="0" err="1">
                <a:latin typeface="Trebuchet MS" panose="020B0603020202020204" pitchFamily="34" charset="0"/>
              </a:rPr>
              <a:t>BranchName</a:t>
            </a:r>
            <a:r>
              <a:rPr lang="en-GB" sz="2400" dirty="0">
                <a:latin typeface="Trebuchet MS" panose="020B0603020202020204" pitchFamily="34" charset="0"/>
              </a:rPr>
              <a:t>}</a:t>
            </a:r>
          </a:p>
          <a:p>
            <a:r>
              <a:rPr lang="en-GB" sz="2400" b="1" dirty="0">
                <a:solidFill>
                  <a:srgbClr val="0070C0"/>
                </a:solidFill>
                <a:latin typeface="Trebuchet MS" panose="020B0603020202020204" pitchFamily="34" charset="0"/>
              </a:rPr>
              <a:t>Balance and </a:t>
            </a:r>
            <a:r>
              <a:rPr lang="en-GB" sz="2400" b="1" dirty="0" err="1">
                <a:solidFill>
                  <a:srgbClr val="0070C0"/>
                </a:solidFill>
                <a:latin typeface="Trebuchet MS" panose="020B0603020202020204" pitchFamily="34" charset="0"/>
              </a:rPr>
              <a:t>BranchName</a:t>
            </a:r>
            <a:r>
              <a:rPr lang="en-GB" sz="2400" b="1" dirty="0">
                <a:solidFill>
                  <a:srgbClr val="0070C0"/>
                </a:solidFill>
                <a:latin typeface="Trebuchet MS" panose="020B0603020202020204" pitchFamily="34" charset="0"/>
              </a:rPr>
              <a:t> are partial dependent on primary key (CID + ANO)</a:t>
            </a:r>
            <a:r>
              <a:rPr lang="en-GB" sz="2400" dirty="0">
                <a:solidFill>
                  <a:srgbClr val="0070C0"/>
                </a:solidFill>
                <a:latin typeface="Trebuchet MS" panose="020B0603020202020204" pitchFamily="34" charset="0"/>
              </a:rPr>
              <a:t>.</a:t>
            </a:r>
            <a:r>
              <a:rPr lang="en-GB" sz="2400" dirty="0">
                <a:latin typeface="Trebuchet MS" panose="020B0603020202020204" pitchFamily="34" charset="0"/>
              </a:rPr>
              <a:t> So customer relation is not in 2NF.</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86885538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a:t>CID</a:t>
            </a:r>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8383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nodeType="withEffect" nodePh="1">
                                  <p:stCondLst>
                                    <p:cond delay="0"/>
                                  </p:stCondLst>
                                  <p:endCondLst>
                                    <p:cond evt="begin" delay="0">
                                      <p:tn val="46"/>
                                    </p:cond>
                                  </p:end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500"/>
                                        <p:tgtEl>
                                          <p:spTgt spid="2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5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Effect transition="in" filter="fade">
                                      <p:cBhvr>
                                        <p:cTn id="71" dur="500"/>
                                        <p:tgtEl>
                                          <p:spTgt spid="3">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19" grpId="0" animBg="1"/>
      <p:bldP spid="4"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3200" dirty="0">
                <a:solidFill>
                  <a:schemeClr val="tx1"/>
                </a:solidFill>
                <a:latin typeface="Trebuchet MS" panose="020B0603020202020204" pitchFamily="34" charset="0"/>
              </a:rPr>
              <a:t>2NF (Second Normal Form) [Example]</a:t>
            </a:r>
          </a:p>
        </p:txBody>
      </p:sp>
      <p:sp>
        <p:nvSpPr>
          <p:cNvPr id="3" name="Content Placeholder 2"/>
          <p:cNvSpPr>
            <a:spLocks noGrp="1"/>
          </p:cNvSpPr>
          <p:nvPr>
            <p:ph idx="4294967295"/>
          </p:nvPr>
        </p:nvSpPr>
        <p:spPr>
          <a:xfrm>
            <a:off x="131180" y="863444"/>
            <a:ext cx="11929641" cy="5590565"/>
          </a:xfrm>
        </p:spPr>
        <p:txBody>
          <a:bodyPr>
            <a:normAutofit/>
          </a:bodyPr>
          <a:lstStyle/>
          <a:p>
            <a:endParaRPr lang="en-US" dirty="0"/>
          </a:p>
          <a:p>
            <a:endParaRPr lang="en-US" dirty="0"/>
          </a:p>
          <a:p>
            <a:endParaRPr lang="en-US" dirty="0"/>
          </a:p>
          <a:p>
            <a:endParaRPr lang="en-US" dirty="0"/>
          </a:p>
          <a:p>
            <a:endParaRPr lang="en-US" dirty="0"/>
          </a:p>
          <a:p>
            <a:endParaRPr lang="en-GB" dirty="0"/>
          </a:p>
          <a:p>
            <a:r>
              <a:rPr lang="en-GB" sz="2400" b="1" dirty="0" smtClean="0">
                <a:solidFill>
                  <a:srgbClr val="0070C0"/>
                </a:solidFill>
                <a:latin typeface="Trebuchet MS" panose="020B0603020202020204" pitchFamily="34" charset="0"/>
              </a:rPr>
              <a:t>Problem</a:t>
            </a:r>
            <a:r>
              <a:rPr lang="en-GB" sz="2400" b="1" dirty="0">
                <a:solidFill>
                  <a:srgbClr val="0070C0"/>
                </a:solidFill>
                <a:latin typeface="Trebuchet MS" panose="020B0603020202020204" pitchFamily="34" charset="0"/>
              </a:rPr>
              <a:t>: </a:t>
            </a:r>
            <a:r>
              <a:rPr lang="en-GB" sz="2400" dirty="0">
                <a:latin typeface="Trebuchet MS" panose="020B0603020202020204" pitchFamily="34" charset="0"/>
              </a:rPr>
              <a:t>For example, in case of a joint account multiple (more than one) customers have common (one) accounts.</a:t>
            </a:r>
          </a:p>
          <a:p>
            <a:r>
              <a:rPr lang="en-GB" sz="2400" dirty="0">
                <a:latin typeface="Trebuchet MS" panose="020B0603020202020204" pitchFamily="34" charset="0"/>
              </a:rPr>
              <a:t>If an account </a:t>
            </a:r>
            <a:r>
              <a:rPr lang="en-GB" sz="2400" b="1" dirty="0">
                <a:solidFill>
                  <a:srgbClr val="0070C0"/>
                </a:solidFill>
                <a:latin typeface="Trebuchet MS" panose="020B0603020202020204" pitchFamily="34" charset="0"/>
              </a:rPr>
              <a:t>’A01’ is operated jointly by two customers </a:t>
            </a:r>
            <a:r>
              <a:rPr lang="en-GB" sz="2400" dirty="0">
                <a:latin typeface="Trebuchet MS" panose="020B0603020202020204" pitchFamily="34" charset="0"/>
              </a:rPr>
              <a:t>says </a:t>
            </a:r>
            <a:r>
              <a:rPr lang="en-GB" sz="2400" b="1" dirty="0">
                <a:solidFill>
                  <a:srgbClr val="0070C0"/>
                </a:solidFill>
                <a:latin typeface="Trebuchet MS" panose="020B0603020202020204" pitchFamily="34" charset="0"/>
              </a:rPr>
              <a:t>’C01’ and ’C02’</a:t>
            </a:r>
            <a:r>
              <a:rPr lang="en-GB" sz="2400" dirty="0">
                <a:latin typeface="Trebuchet MS" panose="020B0603020202020204" pitchFamily="34" charset="0"/>
              </a:rPr>
              <a:t> then </a:t>
            </a:r>
            <a:r>
              <a:rPr lang="en-GB" sz="2400" b="1" dirty="0">
                <a:solidFill>
                  <a:srgbClr val="0070C0"/>
                </a:solidFill>
                <a:latin typeface="Trebuchet MS" panose="020B0603020202020204" pitchFamily="34" charset="0"/>
              </a:rPr>
              <a:t>data</a:t>
            </a:r>
            <a:r>
              <a:rPr lang="en-GB" sz="2400" dirty="0">
                <a:latin typeface="Trebuchet MS" panose="020B0603020202020204" pitchFamily="34" charset="0"/>
              </a:rPr>
              <a:t> values for attributes </a:t>
            </a:r>
            <a:r>
              <a:rPr lang="en-GB" sz="2400" b="1" dirty="0">
                <a:solidFill>
                  <a:srgbClr val="0070C0"/>
                </a:solidFill>
                <a:latin typeface="Trebuchet MS" panose="020B0603020202020204" pitchFamily="34" charset="0"/>
              </a:rPr>
              <a:t>Balance and </a:t>
            </a:r>
            <a:r>
              <a:rPr lang="en-GB" sz="2400" b="1" dirty="0" err="1">
                <a:solidFill>
                  <a:srgbClr val="0070C0"/>
                </a:solidFill>
                <a:latin typeface="Trebuchet MS" panose="020B0603020202020204" pitchFamily="34" charset="0"/>
              </a:rPr>
              <a:t>BranchName</a:t>
            </a:r>
            <a:r>
              <a:rPr lang="en-GB" sz="2400" b="1" dirty="0">
                <a:solidFill>
                  <a:srgbClr val="0070C0"/>
                </a:solidFill>
                <a:latin typeface="Trebuchet MS" panose="020B0603020202020204" pitchFamily="34" charset="0"/>
              </a:rPr>
              <a:t> </a:t>
            </a:r>
            <a:r>
              <a:rPr lang="en-GB" sz="2400" dirty="0">
                <a:latin typeface="Trebuchet MS" panose="020B0603020202020204" pitchFamily="34" charset="0"/>
              </a:rPr>
              <a:t>will be </a:t>
            </a:r>
            <a:r>
              <a:rPr lang="en-GB" sz="2400" b="1" dirty="0">
                <a:solidFill>
                  <a:srgbClr val="0070C0"/>
                </a:solidFill>
                <a:latin typeface="Trebuchet MS" panose="020B0603020202020204" pitchFamily="34" charset="0"/>
              </a:rPr>
              <a:t>duplicated in two different tuples</a:t>
            </a:r>
            <a:r>
              <a:rPr lang="en-GB" sz="2400" dirty="0">
                <a:latin typeface="Trebuchet MS" panose="020B0603020202020204" pitchFamily="34" charset="0"/>
              </a:rPr>
              <a:t> of customers ’C01’ and ’C02’.</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69090250"/>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a:t>CID</a:t>
            </a:r>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1014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p15">
            <a:extLst>
              <a:ext uri="{FF2B5EF4-FFF2-40B4-BE49-F238E27FC236}">
                <a16:creationId xmlns:a16="http://schemas.microsoft.com/office/drawing/2014/main" id="{E37F1EC9-AC14-EAAB-0BB6-07B541710A8E}"/>
              </a:ext>
            </a:extLst>
          </p:cNvPr>
          <p:cNvSpPr txBox="1"/>
          <p:nvPr/>
        </p:nvSpPr>
        <p:spPr>
          <a:xfrm>
            <a:off x="223035" y="108147"/>
            <a:ext cx="8584991" cy="615523"/>
          </a:xfrm>
          <a:prstGeom prst="rect">
            <a:avLst/>
          </a:prstGeom>
          <a:noFill/>
          <a:ln>
            <a:noFill/>
          </a:ln>
        </p:spPr>
        <p:txBody>
          <a:bodyPr spcFirstLastPara="1" wrap="square" lIns="91425" tIns="91425" rIns="91425" bIns="91425" anchor="t" anchorCtr="0">
            <a:spAutoFit/>
          </a:bodyPr>
          <a:lstStyle/>
          <a:p>
            <a:pPr lvl="0"/>
            <a:r>
              <a:rPr lang="en-IN" sz="2800" b="1" dirty="0" smtClean="0">
                <a:solidFill>
                  <a:srgbClr val="0070C0"/>
                </a:solidFill>
                <a:latin typeface="Trebuchet MS" panose="020B0603020202020204" pitchFamily="34" charset="0"/>
                <a:ea typeface="Proxima Nova"/>
                <a:cs typeface="Proxima Nova"/>
                <a:sym typeface="Proxima Nova"/>
              </a:rPr>
              <a:t>OUTLINE</a:t>
            </a:r>
            <a:endParaRPr lang="en-IN" sz="2800" b="1" dirty="0">
              <a:solidFill>
                <a:srgbClr val="0070C0"/>
              </a:solidFill>
              <a:latin typeface="Trebuchet MS" panose="020B0603020202020204" pitchFamily="34" charset="0"/>
              <a:ea typeface="Proxima Nova"/>
              <a:cs typeface="Proxima Nova"/>
              <a:sym typeface="Proxima Nova"/>
            </a:endParaRPr>
          </a:p>
        </p:txBody>
      </p:sp>
      <p:sp>
        <p:nvSpPr>
          <p:cNvPr id="4" name="Rectangle 3"/>
          <p:cNvSpPr/>
          <p:nvPr/>
        </p:nvSpPr>
        <p:spPr>
          <a:xfrm>
            <a:off x="632346" y="1385374"/>
            <a:ext cx="9071211" cy="452431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dirty="0">
                <a:latin typeface="Trebuchet MS" panose="020B0603020202020204" pitchFamily="34" charset="0"/>
                <a:ea typeface="Proxima Nova"/>
                <a:cs typeface="Proxima Nova"/>
              </a:rPr>
              <a:t>Normalization – </a:t>
            </a:r>
            <a:r>
              <a:rPr lang="en-US" sz="2400" dirty="0" smtClean="0">
                <a:latin typeface="Trebuchet MS" panose="020B0603020202020204" pitchFamily="34" charset="0"/>
                <a:ea typeface="Proxima Nova"/>
                <a:cs typeface="Proxima Nova"/>
              </a:rPr>
              <a:t>Introduction</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Non-loss </a:t>
            </a:r>
            <a:r>
              <a:rPr lang="en-US" sz="2400" dirty="0">
                <a:latin typeface="Trebuchet MS" panose="020B0603020202020204" pitchFamily="34" charset="0"/>
                <a:ea typeface="Proxima Nova"/>
                <a:cs typeface="Proxima Nova"/>
              </a:rPr>
              <a:t>decomposition and </a:t>
            </a:r>
            <a:r>
              <a:rPr lang="en-US" sz="2400" dirty="0" smtClean="0">
                <a:latin typeface="Trebuchet MS" panose="020B0603020202020204" pitchFamily="34" charset="0"/>
                <a:ea typeface="Proxima Nova"/>
                <a:cs typeface="Proxima Nova"/>
              </a:rPr>
              <a:t>functional dependencies </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First</a:t>
            </a:r>
            <a:r>
              <a:rPr lang="en-US" sz="2400" dirty="0">
                <a:latin typeface="Trebuchet MS" panose="020B0603020202020204" pitchFamily="34" charset="0"/>
                <a:ea typeface="Proxima Nova"/>
                <a:cs typeface="Proxima Nova"/>
              </a:rPr>
              <a:t>, Second, and third normal </a:t>
            </a:r>
            <a:r>
              <a:rPr lang="en-US" sz="2400" dirty="0" smtClean="0">
                <a:latin typeface="Trebuchet MS" panose="020B0603020202020204" pitchFamily="34" charset="0"/>
                <a:ea typeface="Proxima Nova"/>
                <a:cs typeface="Proxima Nova"/>
              </a:rPr>
              <a:t>forms,</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Dependency preservation</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Boyes / Codd </a:t>
            </a:r>
            <a:r>
              <a:rPr lang="en-US" sz="2400" dirty="0">
                <a:latin typeface="Trebuchet MS" panose="020B0603020202020204" pitchFamily="34" charset="0"/>
                <a:ea typeface="Proxima Nova"/>
                <a:cs typeface="Proxima Nova"/>
              </a:rPr>
              <a:t>normal </a:t>
            </a:r>
            <a:r>
              <a:rPr lang="en-US" sz="2400" dirty="0" smtClean="0">
                <a:latin typeface="Trebuchet MS" panose="020B0603020202020204" pitchFamily="34" charset="0"/>
                <a:ea typeface="Proxima Nova"/>
                <a:cs typeface="Proxima Nova"/>
              </a:rPr>
              <a:t>form </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Higher </a:t>
            </a:r>
            <a:r>
              <a:rPr lang="en-US" sz="2400" dirty="0">
                <a:latin typeface="Trebuchet MS" panose="020B0603020202020204" pitchFamily="34" charset="0"/>
                <a:ea typeface="Proxima Nova"/>
                <a:cs typeface="Proxima Nova"/>
              </a:rPr>
              <a:t>Normal Forms </a:t>
            </a:r>
            <a:r>
              <a:rPr lang="en-US" sz="2400" dirty="0" smtClean="0">
                <a:latin typeface="Trebuchet MS" panose="020B0603020202020204" pitchFamily="34" charset="0"/>
                <a:ea typeface="Proxima Nova"/>
                <a:cs typeface="Proxima Nova"/>
              </a:rPr>
              <a:t>-Introduction </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Multi-valued </a:t>
            </a:r>
            <a:r>
              <a:rPr lang="en-US" sz="2400" dirty="0">
                <a:latin typeface="Trebuchet MS" panose="020B0603020202020204" pitchFamily="34" charset="0"/>
                <a:ea typeface="Proxima Nova"/>
                <a:cs typeface="Proxima Nova"/>
              </a:rPr>
              <a:t>dependencies and Fourth normal </a:t>
            </a:r>
            <a:r>
              <a:rPr lang="en-US" sz="2400" dirty="0" smtClean="0">
                <a:latin typeface="Trebuchet MS" panose="020B0603020202020204" pitchFamily="34" charset="0"/>
                <a:ea typeface="Proxima Nova"/>
                <a:cs typeface="Proxima Nova"/>
              </a:rPr>
              <a:t>form</a:t>
            </a:r>
          </a:p>
          <a:p>
            <a:pPr marL="342900" indent="-342900">
              <a:lnSpc>
                <a:spcPct val="150000"/>
              </a:lnSpc>
              <a:buFont typeface="Wingdings" panose="05000000000000000000" pitchFamily="2" charset="2"/>
              <a:buChar char="q"/>
            </a:pPr>
            <a:r>
              <a:rPr lang="en-US" sz="2400" dirty="0" smtClean="0">
                <a:latin typeface="Trebuchet MS" panose="020B0603020202020204" pitchFamily="34" charset="0"/>
                <a:ea typeface="Proxima Nova"/>
                <a:cs typeface="Proxima Nova"/>
              </a:rPr>
              <a:t>Join dependencies </a:t>
            </a:r>
            <a:r>
              <a:rPr lang="en-US" sz="2400" dirty="0">
                <a:latin typeface="Trebuchet MS" panose="020B0603020202020204" pitchFamily="34" charset="0"/>
                <a:ea typeface="Proxima Nova"/>
                <a:cs typeface="Proxima Nova"/>
              </a:rPr>
              <a:t>and Fifth normal form</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2NF (Second Normal Form) </a:t>
            </a:r>
            <a:r>
              <a:rPr lang="en-US" dirty="0">
                <a:solidFill>
                  <a:schemeClr val="tx1"/>
                </a:solidFill>
              </a:rPr>
              <a:t>[Example]</a:t>
            </a:r>
          </a:p>
        </p:txBody>
      </p:sp>
      <p:sp>
        <p:nvSpPr>
          <p:cNvPr id="3" name="Content Placeholder 2"/>
          <p:cNvSpPr>
            <a:spLocks noGrp="1"/>
          </p:cNvSpPr>
          <p:nvPr>
            <p:ph idx="4294967295"/>
          </p:nvPr>
        </p:nvSpPr>
        <p:spPr>
          <a:xfrm>
            <a:off x="131180" y="863444"/>
            <a:ext cx="11929641" cy="5590565"/>
          </a:xfrm>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GB" dirty="0"/>
          </a:p>
          <a:p>
            <a:endParaRPr lang="en-GB" b="1" dirty="0"/>
          </a:p>
          <a:p>
            <a:pPr>
              <a:lnSpc>
                <a:spcPct val="120000"/>
              </a:lnSpc>
            </a:pPr>
            <a:r>
              <a:rPr lang="en-GB" sz="2600" b="1" dirty="0">
                <a:latin typeface="Trebuchet MS" panose="020B0603020202020204" pitchFamily="34" charset="0"/>
              </a:rPr>
              <a:t>Solution: </a:t>
            </a:r>
            <a:r>
              <a:rPr lang="en-GB" sz="2600" b="1" dirty="0">
                <a:solidFill>
                  <a:srgbClr val="0070C0"/>
                </a:solidFill>
                <a:latin typeface="Trebuchet MS" panose="020B0603020202020204" pitchFamily="34" charset="0"/>
              </a:rPr>
              <a:t>Decompose relation </a:t>
            </a:r>
            <a:r>
              <a:rPr lang="en-GB" sz="2600" dirty="0">
                <a:latin typeface="Trebuchet MS" panose="020B0603020202020204" pitchFamily="34" charset="0"/>
              </a:rPr>
              <a:t>in such a way that </a:t>
            </a:r>
            <a:r>
              <a:rPr lang="en-GB" sz="2600" b="1" dirty="0">
                <a:solidFill>
                  <a:srgbClr val="0070C0"/>
                </a:solidFill>
                <a:latin typeface="Trebuchet MS" panose="020B0603020202020204" pitchFamily="34" charset="0"/>
              </a:rPr>
              <a:t>resultant relations do not have any partial FD</a:t>
            </a:r>
            <a:r>
              <a:rPr lang="en-GB" sz="2600" dirty="0">
                <a:solidFill>
                  <a:srgbClr val="0070C0"/>
                </a:solidFill>
                <a:latin typeface="Trebuchet MS" panose="020B0603020202020204" pitchFamily="34" charset="0"/>
              </a:rPr>
              <a:t>.</a:t>
            </a:r>
          </a:p>
          <a:p>
            <a:pPr lvl="1">
              <a:lnSpc>
                <a:spcPct val="120000"/>
              </a:lnSpc>
            </a:pPr>
            <a:r>
              <a:rPr lang="en-GB" sz="2600" b="1" dirty="0">
                <a:solidFill>
                  <a:srgbClr val="0070C0"/>
                </a:solidFill>
                <a:latin typeface="Trebuchet MS" panose="020B0603020202020204" pitchFamily="34" charset="0"/>
              </a:rPr>
              <a:t>Remove partial dependent attributes </a:t>
            </a:r>
            <a:r>
              <a:rPr lang="en-GB" sz="2600" dirty="0">
                <a:latin typeface="Trebuchet MS" panose="020B0603020202020204" pitchFamily="34" charset="0"/>
              </a:rPr>
              <a:t>from the relation that violets 2NF. </a:t>
            </a:r>
          </a:p>
          <a:p>
            <a:pPr lvl="1">
              <a:lnSpc>
                <a:spcPct val="120000"/>
              </a:lnSpc>
            </a:pPr>
            <a:r>
              <a:rPr lang="en-GB" sz="2600" b="1" dirty="0">
                <a:solidFill>
                  <a:srgbClr val="0070C0"/>
                </a:solidFill>
                <a:latin typeface="Trebuchet MS" panose="020B0603020202020204" pitchFamily="34" charset="0"/>
              </a:rPr>
              <a:t>Place them in separate relation</a:t>
            </a:r>
            <a:r>
              <a:rPr lang="en-GB" sz="2600" b="1" dirty="0">
                <a:solidFill>
                  <a:schemeClr val="accent6"/>
                </a:solidFill>
                <a:latin typeface="Trebuchet MS" panose="020B0603020202020204" pitchFamily="34" charset="0"/>
              </a:rPr>
              <a:t> </a:t>
            </a:r>
            <a:r>
              <a:rPr lang="en-GB" sz="2600" dirty="0">
                <a:latin typeface="Trebuchet MS" panose="020B0603020202020204" pitchFamily="34" charset="0"/>
              </a:rPr>
              <a:t>along with the </a:t>
            </a:r>
            <a:r>
              <a:rPr lang="en-GB" sz="2600" b="1" dirty="0">
                <a:solidFill>
                  <a:srgbClr val="0070C0"/>
                </a:solidFill>
                <a:latin typeface="Trebuchet MS" panose="020B0603020202020204" pitchFamily="34" charset="0"/>
              </a:rPr>
              <a:t>prime attribute on which they are fully dependent</a:t>
            </a:r>
            <a:r>
              <a:rPr lang="en-GB" sz="2600" dirty="0">
                <a:solidFill>
                  <a:srgbClr val="0070C0"/>
                </a:solidFill>
                <a:latin typeface="Trebuchet MS" panose="020B0603020202020204" pitchFamily="34" charset="0"/>
              </a:rPr>
              <a:t>.</a:t>
            </a:r>
          </a:p>
          <a:p>
            <a:pPr lvl="1">
              <a:lnSpc>
                <a:spcPct val="120000"/>
              </a:lnSpc>
            </a:pPr>
            <a:r>
              <a:rPr lang="en-GB" sz="2600" dirty="0">
                <a:latin typeface="Trebuchet MS" panose="020B0603020202020204" pitchFamily="34" charset="0"/>
              </a:rPr>
              <a:t>The </a:t>
            </a:r>
            <a:r>
              <a:rPr lang="en-GB" sz="2600" b="1" u="sng" dirty="0">
                <a:solidFill>
                  <a:srgbClr val="0070C0"/>
                </a:solidFill>
                <a:latin typeface="Trebuchet MS" panose="020B0603020202020204" pitchFamily="34" charset="0"/>
              </a:rPr>
              <a:t>primary key of new relation </a:t>
            </a:r>
            <a:r>
              <a:rPr lang="en-GB" sz="2600" dirty="0">
                <a:latin typeface="Trebuchet MS" panose="020B0603020202020204" pitchFamily="34" charset="0"/>
              </a:rPr>
              <a:t>will be the </a:t>
            </a:r>
            <a:r>
              <a:rPr lang="en-GB" sz="2600" b="1" dirty="0">
                <a:solidFill>
                  <a:srgbClr val="0070C0"/>
                </a:solidFill>
                <a:latin typeface="Trebuchet MS" panose="020B0603020202020204" pitchFamily="34" charset="0"/>
              </a:rPr>
              <a:t>attribute on which it is fully dependent</a:t>
            </a:r>
            <a:r>
              <a:rPr lang="en-GB" sz="2600" dirty="0">
                <a:latin typeface="Trebuchet MS" panose="020B0603020202020204" pitchFamily="34" charset="0"/>
              </a:rPr>
              <a:t>.</a:t>
            </a:r>
          </a:p>
          <a:p>
            <a:pPr lvl="1">
              <a:lnSpc>
                <a:spcPct val="120000"/>
              </a:lnSpc>
            </a:pPr>
            <a:r>
              <a:rPr lang="en-GB" sz="2600" b="1" dirty="0">
                <a:solidFill>
                  <a:srgbClr val="0070C0"/>
                </a:solidFill>
                <a:latin typeface="Trebuchet MS" panose="020B0603020202020204" pitchFamily="34" charset="0"/>
              </a:rPr>
              <a:t>Keep other attributes same </a:t>
            </a:r>
            <a:r>
              <a:rPr lang="en-GB" sz="2600" dirty="0">
                <a:latin typeface="Trebuchet MS" panose="020B0603020202020204" pitchFamily="34" charset="0"/>
              </a:rPr>
              <a:t>as in that table with the </a:t>
            </a:r>
            <a:r>
              <a:rPr lang="en-GB" sz="2600" b="1" dirty="0">
                <a:solidFill>
                  <a:srgbClr val="0070C0"/>
                </a:solidFill>
                <a:latin typeface="Trebuchet MS" panose="020B0603020202020204" pitchFamily="34" charset="0"/>
              </a:rPr>
              <a:t>same primary key</a:t>
            </a:r>
            <a:r>
              <a:rPr lang="en-GB" sz="2600" dirty="0">
                <a:latin typeface="Trebuchet MS" panose="020B0603020202020204" pitchFamily="34" charset="0"/>
              </a:rPr>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3071465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6380" y="-2369841"/>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5666835"/>
              </p:ext>
            </p:extLst>
          </p:nvPr>
        </p:nvGraphicFramePr>
        <p:xfrm>
          <a:off x="5855358" y="1343826"/>
          <a:ext cx="3328353" cy="123444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95863932"/>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3934164"/>
              </p:ext>
            </p:extLst>
          </p:nvPr>
        </p:nvGraphicFramePr>
        <p:xfrm>
          <a:off x="9302351" y="1341946"/>
          <a:ext cx="2755266"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ANO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3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71149703"/>
              </p:ext>
            </p:extLst>
          </p:nvPr>
        </p:nvGraphicFramePr>
        <p:xfrm>
          <a:off x="9301172"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3" name="Right Arrow 32"/>
          <p:cNvSpPr/>
          <p:nvPr/>
        </p:nvSpPr>
        <p:spPr>
          <a:xfrm>
            <a:off x="5198061" y="2577101"/>
            <a:ext cx="753979" cy="43712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31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3200" dirty="0">
                <a:latin typeface="Trebuchet MS" panose="020B0603020202020204" pitchFamily="34" charset="0"/>
              </a:rPr>
              <a:t>3NF (Third Normal Form)</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r>
              <a:rPr lang="en-GB" dirty="0"/>
              <a:t>Conditions for 3NF</a:t>
            </a:r>
          </a:p>
          <a:p>
            <a:endParaRPr lang="en-GB" dirty="0"/>
          </a:p>
          <a:p>
            <a:endParaRPr lang="en-GB" dirty="0"/>
          </a:p>
          <a:p>
            <a:endParaRPr lang="en-GB" dirty="0"/>
          </a:p>
          <a:p>
            <a:endParaRPr lang="en-GB" dirty="0"/>
          </a:p>
          <a:p>
            <a:endParaRPr lang="en-GB" dirty="0"/>
          </a:p>
          <a:p>
            <a:r>
              <a:rPr lang="en-GB" sz="2600" dirty="0">
                <a:latin typeface="Trebuchet MS" panose="020B0603020202020204" pitchFamily="34" charset="0"/>
              </a:rPr>
              <a:t>A relation R is in third normal form (3NF) </a:t>
            </a:r>
          </a:p>
          <a:p>
            <a:pPr lvl="1"/>
            <a:r>
              <a:rPr lang="en-GB" sz="2600" dirty="0">
                <a:latin typeface="Trebuchet MS" panose="020B0603020202020204" pitchFamily="34" charset="0"/>
              </a:rPr>
              <a:t>if and only if it is in </a:t>
            </a:r>
            <a:r>
              <a:rPr lang="en-GB" sz="2600" b="1" dirty="0">
                <a:solidFill>
                  <a:srgbClr val="0070C0"/>
                </a:solidFill>
                <a:latin typeface="Trebuchet MS" panose="020B0603020202020204" pitchFamily="34" charset="0"/>
              </a:rPr>
              <a:t>2NF</a:t>
            </a:r>
            <a:r>
              <a:rPr lang="en-GB" sz="2600" b="1" dirty="0">
                <a:solidFill>
                  <a:schemeClr val="accent6"/>
                </a:solidFill>
                <a:latin typeface="Trebuchet MS" panose="020B0603020202020204" pitchFamily="34" charset="0"/>
              </a:rPr>
              <a:t> </a:t>
            </a:r>
            <a:r>
              <a:rPr lang="en-GB" sz="2600" dirty="0">
                <a:latin typeface="Trebuchet MS" panose="020B0603020202020204" pitchFamily="34" charset="0"/>
              </a:rPr>
              <a:t>and </a:t>
            </a:r>
          </a:p>
          <a:p>
            <a:pPr lvl="1"/>
            <a:r>
              <a:rPr lang="en-GB" sz="2600" b="1" dirty="0">
                <a:solidFill>
                  <a:srgbClr val="0070C0"/>
                </a:solidFill>
                <a:latin typeface="Trebuchet MS" panose="020B0603020202020204" pitchFamily="34" charset="0"/>
              </a:rPr>
              <a:t>every non-key attribute is non-transitively dependent on the primary key</a:t>
            </a:r>
          </a:p>
          <a:p>
            <a:pPr marL="0" indent="0" algn="ctr">
              <a:buNone/>
            </a:pPr>
            <a:r>
              <a:rPr lang="en-GB" sz="2600" dirty="0">
                <a:latin typeface="Trebuchet MS" panose="020B0603020202020204" pitchFamily="34" charset="0"/>
              </a:rPr>
              <a:t>OR</a:t>
            </a:r>
          </a:p>
          <a:p>
            <a:r>
              <a:rPr lang="en-GB" sz="2600" dirty="0">
                <a:latin typeface="Trebuchet MS" panose="020B0603020202020204" pitchFamily="34" charset="0"/>
              </a:rPr>
              <a:t>A relation R is in third normal form (3NF) </a:t>
            </a:r>
          </a:p>
          <a:p>
            <a:pPr lvl="1"/>
            <a:r>
              <a:rPr lang="en-GB" sz="2600" dirty="0">
                <a:latin typeface="Trebuchet MS" panose="020B0603020202020204" pitchFamily="34" charset="0"/>
              </a:rPr>
              <a:t>if and only if it is in </a:t>
            </a:r>
            <a:r>
              <a:rPr lang="en-GB" sz="2600" b="1" dirty="0">
                <a:solidFill>
                  <a:srgbClr val="0070C0"/>
                </a:solidFill>
                <a:latin typeface="Trebuchet MS" panose="020B0603020202020204" pitchFamily="34" charset="0"/>
              </a:rPr>
              <a:t>2NF</a:t>
            </a:r>
            <a:r>
              <a:rPr lang="en-GB" sz="2600" dirty="0">
                <a:latin typeface="Trebuchet MS" panose="020B0603020202020204" pitchFamily="34" charset="0"/>
              </a:rPr>
              <a:t> and </a:t>
            </a:r>
          </a:p>
          <a:p>
            <a:pPr lvl="1"/>
            <a:r>
              <a:rPr lang="en-GB" sz="2600" b="1" dirty="0">
                <a:solidFill>
                  <a:srgbClr val="0070C0"/>
                </a:solidFill>
                <a:latin typeface="Trebuchet MS" panose="020B0603020202020204" pitchFamily="34" charset="0"/>
              </a:rPr>
              <a:t>no any non-key attribute is transitively dependent on the primary key</a:t>
            </a:r>
          </a:p>
        </p:txBody>
      </p:sp>
      <p:sp>
        <p:nvSpPr>
          <p:cNvPr id="4" name="Rounded Rectangle 3"/>
          <p:cNvSpPr/>
          <p:nvPr/>
        </p:nvSpPr>
        <p:spPr>
          <a:xfrm>
            <a:off x="503405" y="1342665"/>
            <a:ext cx="7200000" cy="720000"/>
          </a:xfrm>
          <a:prstGeom prst="roundRect">
            <a:avLst>
              <a:gd name="adj" fmla="val 135"/>
            </a:avLst>
          </a:prstGeom>
          <a:solidFill>
            <a:schemeClr val="accent4">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dirty="0">
                <a:solidFill>
                  <a:srgbClr val="0070C0"/>
                </a:solidFill>
              </a:rPr>
              <a:t>2NF</a:t>
            </a:r>
            <a:r>
              <a:rPr lang="en-GB" sz="2800" dirty="0"/>
              <a:t> and there is </a:t>
            </a:r>
            <a:r>
              <a:rPr lang="en-GB" sz="2800" dirty="0">
                <a:solidFill>
                  <a:srgbClr val="0070C0"/>
                </a:solidFill>
              </a:rPr>
              <a:t>no transitive dependency</a:t>
            </a:r>
            <a:r>
              <a:rPr lang="en-GB" sz="2800" dirty="0"/>
              <a:t>.</a:t>
            </a:r>
            <a:endParaRPr lang="en-US" sz="2600" b="1" dirty="0">
              <a:solidFill>
                <a:schemeClr val="accent6"/>
              </a:solidFill>
            </a:endParaRPr>
          </a:p>
        </p:txBody>
      </p:sp>
      <p:cxnSp>
        <p:nvCxnSpPr>
          <p:cNvPr id="6" name="Straight Connector 5"/>
          <p:cNvCxnSpPr/>
          <p:nvPr/>
        </p:nvCxnSpPr>
        <p:spPr>
          <a:xfrm rot="5400000" flipV="1">
            <a:off x="6095621" y="-2544660"/>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371078"/>
            <a:ext cx="8100000" cy="720000"/>
          </a:xfrm>
          <a:prstGeom prst="roundRect">
            <a:avLst>
              <a:gd name="adj" fmla="val 135"/>
            </a:avLst>
          </a:prstGeom>
          <a:solidFill>
            <a:schemeClr val="accent4">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(Transitive dependency???) </a:t>
            </a:r>
            <a:r>
              <a:rPr lang="en-GB" sz="2800" dirty="0">
                <a:solidFill>
                  <a:srgbClr val="0070C0"/>
                </a:solidFill>
              </a:rPr>
              <a:t>A </a:t>
            </a:r>
            <a:r>
              <a:rPr lang="en-US" sz="2800" dirty="0">
                <a:solidFill>
                  <a:srgbClr val="0070C0"/>
                </a:solidFill>
                <a:latin typeface="Calibri" panose="020F0502020204030204" pitchFamily="34" charset="0"/>
              </a:rPr>
              <a:t>→</a:t>
            </a:r>
            <a:r>
              <a:rPr lang="en-GB" sz="2800" dirty="0">
                <a:solidFill>
                  <a:srgbClr val="0070C0"/>
                </a:solidFill>
              </a:rPr>
              <a:t> B &amp; B </a:t>
            </a:r>
            <a:r>
              <a:rPr lang="en-US" sz="2800" dirty="0">
                <a:solidFill>
                  <a:srgbClr val="0070C0"/>
                </a:solidFill>
                <a:latin typeface="Calibri" panose="020F0502020204030204" pitchFamily="34" charset="0"/>
              </a:rPr>
              <a:t>→</a:t>
            </a:r>
            <a:r>
              <a:rPr lang="en-GB" sz="2800" dirty="0">
                <a:solidFill>
                  <a:srgbClr val="0070C0"/>
                </a:solidFill>
              </a:rPr>
              <a:t> C </a:t>
            </a:r>
            <a:r>
              <a:rPr lang="en-GB" sz="2800" dirty="0"/>
              <a:t>then</a:t>
            </a:r>
            <a:r>
              <a:rPr lang="en-GB" sz="2800" dirty="0">
                <a:solidFill>
                  <a:schemeClr val="accent6"/>
                </a:solidFill>
              </a:rPr>
              <a:t> </a:t>
            </a:r>
            <a:r>
              <a:rPr lang="en-GB" sz="2800" dirty="0">
                <a:solidFill>
                  <a:srgbClr val="0070C0"/>
                </a:solidFill>
              </a:rPr>
              <a:t>A </a:t>
            </a:r>
            <a:r>
              <a:rPr lang="en-US" sz="2800" dirty="0">
                <a:solidFill>
                  <a:srgbClr val="0070C0"/>
                </a:solidFill>
                <a:latin typeface="Calibri" panose="020F0502020204030204" pitchFamily="34" charset="0"/>
              </a:rPr>
              <a:t>→</a:t>
            </a:r>
            <a:r>
              <a:rPr lang="en-GB" sz="2800" dirty="0">
                <a:solidFill>
                  <a:srgbClr val="0070C0"/>
                </a:solidFill>
              </a:rPr>
              <a:t> C</a:t>
            </a:r>
            <a:endParaRPr lang="en-US" sz="2600" b="1" dirty="0">
              <a:solidFill>
                <a:srgbClr val="0070C0"/>
              </a:solidFill>
            </a:endParaRPr>
          </a:p>
        </p:txBody>
      </p:sp>
    </p:spTree>
    <p:extLst>
      <p:ext uri="{BB962C8B-B14F-4D97-AF65-F5344CB8AC3E}">
        <p14:creationId xmlns:p14="http://schemas.microsoft.com/office/powerpoint/2010/main" val="208555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solidFill>
                  <a:schemeClr val="tx1"/>
                </a:solidFill>
                <a:latin typeface="Trebuchet MS" panose="020B0603020202020204" pitchFamily="34" charset="0"/>
              </a:rPr>
              <a:t>3NF (Third Normal Form) [Example]</a:t>
            </a:r>
          </a:p>
        </p:txBody>
      </p:sp>
      <p:sp>
        <p:nvSpPr>
          <p:cNvPr id="3" name="Content Placeholder 2"/>
          <p:cNvSpPr>
            <a:spLocks noGrp="1"/>
          </p:cNvSpPr>
          <p:nvPr>
            <p:ph idx="4294967295"/>
          </p:nvPr>
        </p:nvSpPr>
        <p:spPr>
          <a:xfrm>
            <a:off x="131180" y="863444"/>
            <a:ext cx="11929641" cy="5590565"/>
          </a:xfrm>
        </p:spPr>
        <p:txBody>
          <a:bodyPr>
            <a:normAutofit lnSpcReduction="10000"/>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sz="2400" b="1" dirty="0">
                <a:latin typeface="Trebuchet MS" panose="020B0603020202020204" pitchFamily="34" charset="0"/>
              </a:rPr>
              <a:t>FD1</a:t>
            </a:r>
            <a:r>
              <a:rPr lang="en-GB" sz="2400" dirty="0">
                <a:latin typeface="Trebuchet MS" panose="020B0603020202020204" pitchFamily="34" charset="0"/>
              </a:rPr>
              <a:t>: ANO </a:t>
            </a:r>
            <a:r>
              <a:rPr lang="en-US" sz="2400" dirty="0">
                <a:latin typeface="Trebuchet MS" panose="020B0603020202020204" pitchFamily="34" charset="0"/>
              </a:rPr>
              <a:t>→</a:t>
            </a:r>
            <a:r>
              <a:rPr lang="en-GB" sz="2400" dirty="0">
                <a:latin typeface="Trebuchet MS" panose="020B0603020202020204" pitchFamily="34" charset="0"/>
              </a:rPr>
              <a:t> {Balance, </a:t>
            </a:r>
            <a:r>
              <a:rPr lang="en-GB" sz="2400" dirty="0" err="1">
                <a:latin typeface="Trebuchet MS" panose="020B0603020202020204" pitchFamily="34" charset="0"/>
              </a:rPr>
              <a:t>BranchName</a:t>
            </a:r>
            <a:r>
              <a:rPr lang="en-GB" sz="2400" dirty="0">
                <a:latin typeface="Trebuchet MS" panose="020B0603020202020204" pitchFamily="34" charset="0"/>
              </a:rPr>
              <a:t>, </a:t>
            </a:r>
            <a:r>
              <a:rPr lang="en-GB" sz="2400" dirty="0" err="1">
                <a:latin typeface="Trebuchet MS" panose="020B0603020202020204" pitchFamily="34" charset="0"/>
              </a:rPr>
              <a:t>BranchAddress</a:t>
            </a:r>
            <a:r>
              <a:rPr lang="en-GB" sz="2400" dirty="0">
                <a:latin typeface="Trebuchet MS" panose="020B0603020202020204" pitchFamily="34" charset="0"/>
              </a:rPr>
              <a:t>}</a:t>
            </a:r>
          </a:p>
          <a:p>
            <a:r>
              <a:rPr lang="en-GB" sz="2400" b="1" dirty="0">
                <a:latin typeface="Trebuchet MS" panose="020B0603020202020204" pitchFamily="34" charset="0"/>
              </a:rPr>
              <a:t>FD2</a:t>
            </a:r>
            <a:r>
              <a:rPr lang="en-GB" sz="2400" dirty="0">
                <a:latin typeface="Trebuchet MS" panose="020B0603020202020204" pitchFamily="34" charset="0"/>
              </a:rPr>
              <a:t>: </a:t>
            </a:r>
            <a:r>
              <a:rPr lang="en-GB" sz="2400" dirty="0" err="1">
                <a:latin typeface="Trebuchet MS" panose="020B0603020202020204" pitchFamily="34" charset="0"/>
              </a:rPr>
              <a:t>BranchName</a:t>
            </a:r>
            <a:r>
              <a:rPr lang="en-GB" sz="2400" dirty="0">
                <a:latin typeface="Trebuchet MS" panose="020B0603020202020204" pitchFamily="34" charset="0"/>
              </a:rPr>
              <a:t> </a:t>
            </a:r>
            <a:r>
              <a:rPr lang="en-US" sz="2400" dirty="0">
                <a:latin typeface="Trebuchet MS" panose="020B0603020202020204" pitchFamily="34" charset="0"/>
              </a:rPr>
              <a:t>→</a:t>
            </a:r>
            <a:r>
              <a:rPr lang="en-GB" sz="2400" dirty="0">
                <a:latin typeface="Trebuchet MS" panose="020B0603020202020204" pitchFamily="34" charset="0"/>
              </a:rPr>
              <a:t> </a:t>
            </a:r>
            <a:r>
              <a:rPr lang="en-GB" sz="2400" dirty="0" err="1">
                <a:latin typeface="Trebuchet MS" panose="020B0603020202020204" pitchFamily="34" charset="0"/>
              </a:rPr>
              <a:t>BranchAddress</a:t>
            </a:r>
            <a:endParaRPr lang="en-GB" sz="2400" dirty="0">
              <a:latin typeface="Trebuchet MS" panose="020B0603020202020204" pitchFamily="34" charset="0"/>
            </a:endParaRPr>
          </a:p>
          <a:p>
            <a:r>
              <a:rPr lang="en-GB" sz="2400" dirty="0">
                <a:latin typeface="Trebuchet MS" panose="020B0603020202020204" pitchFamily="34" charset="0"/>
              </a:rPr>
              <a:t>So </a:t>
            </a:r>
            <a:r>
              <a:rPr lang="en-GB" sz="2400" dirty="0" err="1">
                <a:latin typeface="Trebuchet MS" panose="020B0603020202020204" pitchFamily="34" charset="0"/>
              </a:rPr>
              <a:t>AccountNO</a:t>
            </a:r>
            <a:r>
              <a:rPr lang="en-GB" sz="2400" dirty="0">
                <a:latin typeface="Trebuchet MS" panose="020B0603020202020204" pitchFamily="34" charset="0"/>
              </a:rPr>
              <a:t> </a:t>
            </a:r>
            <a:r>
              <a:rPr lang="en-US" sz="2400" dirty="0">
                <a:latin typeface="Trebuchet MS" panose="020B0603020202020204" pitchFamily="34" charset="0"/>
              </a:rPr>
              <a:t>→ </a:t>
            </a:r>
            <a:r>
              <a:rPr lang="en-GB" sz="2400" dirty="0" err="1">
                <a:latin typeface="Trebuchet MS" panose="020B0603020202020204" pitchFamily="34" charset="0"/>
              </a:rPr>
              <a:t>BranchAddress</a:t>
            </a:r>
            <a:r>
              <a:rPr lang="en-GB" sz="2400" dirty="0">
                <a:latin typeface="Trebuchet MS" panose="020B0603020202020204" pitchFamily="34" charset="0"/>
              </a:rPr>
              <a:t> (Using </a:t>
            </a:r>
            <a:r>
              <a:rPr lang="en-GB" sz="2400" dirty="0">
                <a:solidFill>
                  <a:schemeClr val="tx2"/>
                </a:solidFill>
                <a:latin typeface="Trebuchet MS" panose="020B0603020202020204" pitchFamily="34" charset="0"/>
              </a:rPr>
              <a:t>Transitivity rule</a:t>
            </a:r>
            <a:r>
              <a:rPr lang="en-GB" sz="2400" dirty="0">
                <a:latin typeface="Trebuchet MS" panose="020B0603020202020204" pitchFamily="34" charset="0"/>
              </a:rPr>
              <a:t>)</a:t>
            </a:r>
          </a:p>
          <a:p>
            <a:r>
              <a:rPr lang="en-GB" sz="2400" b="1" dirty="0" err="1">
                <a:solidFill>
                  <a:srgbClr val="FF0000"/>
                </a:solidFill>
                <a:latin typeface="Trebuchet MS" panose="020B0603020202020204" pitchFamily="34" charset="0"/>
              </a:rPr>
              <a:t>BranchAddress</a:t>
            </a:r>
            <a:r>
              <a:rPr lang="en-GB" sz="2400" b="1" dirty="0">
                <a:solidFill>
                  <a:srgbClr val="FF0000"/>
                </a:solidFill>
                <a:latin typeface="Trebuchet MS" panose="020B0603020202020204" pitchFamily="34" charset="0"/>
              </a:rPr>
              <a:t> is transitive depend on primary key (ANO</a:t>
            </a:r>
            <a:r>
              <a:rPr lang="en-GB" sz="2400" b="1" dirty="0">
                <a:solidFill>
                  <a:schemeClr val="accent6"/>
                </a:solidFill>
                <a:latin typeface="Trebuchet MS" panose="020B0603020202020204" pitchFamily="34" charset="0"/>
              </a:rPr>
              <a:t>)</a:t>
            </a:r>
            <a:r>
              <a:rPr lang="en-GB" sz="2400" dirty="0">
                <a:latin typeface="Trebuchet MS" panose="020B0603020202020204" pitchFamily="34" charset="0"/>
              </a:rPr>
              <a:t>. So customer relation is not in 3NF.</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51357966"/>
              </p:ext>
            </p:extLst>
          </p:nvPr>
        </p:nvGraphicFramePr>
        <p:xfrm>
          <a:off x="280527" y="1338736"/>
          <a:ext cx="5122598" cy="2298443"/>
        </p:xfrm>
        <a:graphic>
          <a:graphicData uri="http://schemas.openxmlformats.org/drawingml/2006/table">
            <a:tbl>
              <a:tblPr firstRow="1" bandRow="1">
                <a:tableStyleId>{8EC20E35-A176-4012-BC5E-935CFFF8708E}</a:tableStyleId>
              </a:tblPr>
              <a:tblGrid>
                <a:gridCol w="715464">
                  <a:extLst>
                    <a:ext uri="{9D8B030D-6E8A-4147-A177-3AD203B41FA5}">
                      <a16:colId xmlns:a16="http://schemas.microsoft.com/office/drawing/2014/main" val="20000"/>
                    </a:ext>
                  </a:extLst>
                </a:gridCol>
                <a:gridCol w="1061656">
                  <a:extLst>
                    <a:ext uri="{9D8B030D-6E8A-4147-A177-3AD203B41FA5}">
                      <a16:colId xmlns:a16="http://schemas.microsoft.com/office/drawing/2014/main" val="20001"/>
                    </a:ext>
                  </a:extLst>
                </a:gridCol>
                <a:gridCol w="1547725">
                  <a:extLst>
                    <a:ext uri="{9D8B030D-6E8A-4147-A177-3AD203B41FA5}">
                      <a16:colId xmlns:a16="http://schemas.microsoft.com/office/drawing/2014/main" val="20002"/>
                    </a:ext>
                  </a:extLst>
                </a:gridCol>
                <a:gridCol w="1797753">
                  <a:extLst>
                    <a:ext uri="{9D8B030D-6E8A-4147-A177-3AD203B41FA5}">
                      <a16:colId xmlns:a16="http://schemas.microsoft.com/office/drawing/2014/main" val="20003"/>
                    </a:ext>
                  </a:extLst>
                </a:gridCol>
              </a:tblGrid>
              <a:tr h="655135">
                <a:tc>
                  <a:txBody>
                    <a:bodyPr/>
                    <a:lstStyle/>
                    <a:p>
                      <a:pPr algn="l"/>
                      <a:r>
                        <a:rPr lang="en-US" sz="1800" u="sng" kern="1200" dirty="0">
                          <a:solidFill>
                            <a:schemeClr val="tx1"/>
                          </a:solidFill>
                          <a:latin typeface="Trebuchet MS" panose="020B0603020202020204" pitchFamily="34" charset="0"/>
                        </a:rPr>
                        <a:t>ANO</a:t>
                      </a:r>
                      <a:endParaRPr lang="en-US" sz="1800" b="1" u="sng"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Trebuchet MS" panose="020B0603020202020204" pitchFamily="34" charset="0"/>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Trebuchet MS" panose="020B0603020202020204" pitchFamily="34" charset="0"/>
                          <a:ea typeface="+mn-ea"/>
                          <a:cs typeface="+mn-cs"/>
                        </a:rPr>
                        <a:t>BranchName</a:t>
                      </a:r>
                      <a:endParaRPr lang="en-US" sz="1800" b="1"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Trebuchet MS" panose="020B0603020202020204" pitchFamily="34" charset="0"/>
                          <a:ea typeface="+mn-ea"/>
                          <a:cs typeface="+mn-cs"/>
                        </a:rPr>
                        <a:t>BranchAddress</a:t>
                      </a:r>
                      <a:endParaRPr lang="en-US" sz="1800" b="1"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0827">
                <a:tc>
                  <a:txBody>
                    <a:bodyPr/>
                    <a:lstStyle/>
                    <a:p>
                      <a:r>
                        <a:rPr lang="en-US" dirty="0">
                          <a:latin typeface="Trebuchet MS" panose="020B0603020202020204" pitchFamily="34" charset="0"/>
                        </a:rPr>
                        <a:t>A01</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latin typeface="Trebuchet MS" panose="020B0603020202020204" pitchFamily="34" charset="0"/>
                        </a:rPr>
                        <a:t>Kalawad</a:t>
                      </a:r>
                      <a:r>
                        <a:rPr lang="en-GB" dirty="0">
                          <a:latin typeface="Trebuchet MS" panose="020B0603020202020204" pitchFamily="34" charset="0"/>
                        </a:rPr>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0827">
                <a:tc>
                  <a:txBody>
                    <a:bodyPr/>
                    <a:lstStyle/>
                    <a:p>
                      <a:r>
                        <a:rPr lang="en-IN" dirty="0">
                          <a:latin typeface="Trebuchet MS" panose="020B0603020202020204" pitchFamily="34" charset="0"/>
                        </a:rPr>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latin typeface="Trebuchet MS" panose="020B0603020202020204" pitchFamily="34" charset="0"/>
                        </a:rPr>
                        <a:t>Kalawad</a:t>
                      </a:r>
                      <a:r>
                        <a:rPr lang="en-GB" baseline="0" dirty="0">
                          <a:latin typeface="Trebuchet MS" panose="020B0603020202020204" pitchFamily="34" charset="0"/>
                        </a:rPr>
                        <a:t> Road</a:t>
                      </a:r>
                      <a:endParaRPr lang="en-GB"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0827">
                <a:tc>
                  <a:txBody>
                    <a:bodyPr/>
                    <a:lstStyle/>
                    <a:p>
                      <a:r>
                        <a:rPr lang="en-IN" dirty="0">
                          <a:latin typeface="Trebuchet MS" panose="020B0603020202020204" pitchFamily="34" charset="0"/>
                        </a:rPr>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latin typeface="Trebuchet MS" panose="020B0603020202020204" pitchFamily="34" charset="0"/>
                        </a:rPr>
                        <a:t>Surat</a:t>
                      </a:r>
                      <a:endParaRPr lang="en-GB"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0827">
                <a:tc>
                  <a:txBody>
                    <a:bodyPr/>
                    <a:lstStyle/>
                    <a:p>
                      <a:r>
                        <a:rPr lang="en-IN" dirty="0">
                          <a:latin typeface="Trebuchet MS" panose="020B0603020202020204" pitchFamily="34" charset="0"/>
                        </a:rPr>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latin typeface="Trebuchet MS" panose="020B0603020202020204" pitchFamily="34" charset="0"/>
                        </a:rPr>
                        <a:t>Surat</a:t>
                      </a:r>
                      <a:endParaRPr lang="en-GB"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latin typeface="Trebuchet MS" panose="020B0603020202020204" pitchFamily="34" charset="0"/>
                        </a:rPr>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00110"/>
          </a:xfrm>
          <a:prstGeom prst="rect">
            <a:avLst/>
          </a:prstGeom>
          <a:noFill/>
          <a:ln w="28575">
            <a:solidFill>
              <a:srgbClr val="0070C0"/>
            </a:solidFill>
          </a:ln>
        </p:spPr>
        <p:txBody>
          <a:bodyPr wrap="square" rtlCol="0">
            <a:spAutoFit/>
          </a:bodyPr>
          <a:lstStyle/>
          <a:p>
            <a:pPr algn="ctr"/>
            <a:r>
              <a:rPr lang="en-US" sz="2000" dirty="0" err="1"/>
              <a:t>BranchAddress</a:t>
            </a:r>
            <a:endParaRPr lang="en-US" sz="20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3603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0" presetClass="entr" presetSubtype="0" fill="hold" nodeType="withEffect" nodePh="1">
                                  <p:stCondLst>
                                    <p:cond delay="0"/>
                                  </p:stCondLst>
                                  <p:endCondLst>
                                    <p:cond evt="begin" delay="0">
                                      <p:tn val="40"/>
                                    </p:cond>
                                  </p:end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4"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3200" dirty="0">
                <a:solidFill>
                  <a:schemeClr val="tx1"/>
                </a:solidFill>
                <a:latin typeface="Trebuchet MS" panose="020B0603020202020204" pitchFamily="34" charset="0"/>
              </a:rPr>
              <a:t>3NF (Third Normal Form) [Example]</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endParaRPr lang="en-GB" dirty="0"/>
          </a:p>
          <a:p>
            <a:pPr>
              <a:lnSpc>
                <a:spcPct val="150000"/>
              </a:lnSpc>
            </a:pPr>
            <a:r>
              <a:rPr lang="en-GB" sz="2400" b="1" dirty="0">
                <a:latin typeface="Trebuchet MS" panose="020B0603020202020204" pitchFamily="34" charset="0"/>
              </a:rPr>
              <a:t>Problem: </a:t>
            </a:r>
            <a:r>
              <a:rPr lang="en-GB" sz="2400" dirty="0">
                <a:latin typeface="Trebuchet MS" panose="020B0603020202020204" pitchFamily="34" charset="0"/>
              </a:rPr>
              <a:t>In this relation, </a:t>
            </a:r>
            <a:r>
              <a:rPr lang="en-GB" sz="2400" b="1" dirty="0">
                <a:solidFill>
                  <a:srgbClr val="FF0000"/>
                </a:solidFill>
                <a:latin typeface="Trebuchet MS" panose="020B0603020202020204" pitchFamily="34" charset="0"/>
              </a:rPr>
              <a:t>branch address will be stored repeatedly</a:t>
            </a:r>
            <a:r>
              <a:rPr lang="en-GB" sz="2400" dirty="0">
                <a:solidFill>
                  <a:srgbClr val="FF0000"/>
                </a:solidFill>
                <a:latin typeface="Trebuchet MS" panose="020B0603020202020204" pitchFamily="34" charset="0"/>
              </a:rPr>
              <a:t> </a:t>
            </a:r>
            <a:r>
              <a:rPr lang="en-GB" sz="2400" dirty="0">
                <a:latin typeface="Trebuchet MS" panose="020B0603020202020204" pitchFamily="34" charset="0"/>
              </a:rPr>
              <a:t>for each account of the same branch which </a:t>
            </a:r>
            <a:r>
              <a:rPr lang="en-GB" sz="2400" b="1" dirty="0">
                <a:solidFill>
                  <a:srgbClr val="FF0000"/>
                </a:solidFill>
                <a:latin typeface="Trebuchet MS" panose="020B0603020202020204" pitchFamily="34" charset="0"/>
              </a:rPr>
              <a:t>occupies more spa</a:t>
            </a:r>
            <a:r>
              <a:rPr lang="en-GB" sz="2400" b="1" dirty="0">
                <a:solidFill>
                  <a:schemeClr val="accent6"/>
                </a:solidFill>
                <a:latin typeface="Trebuchet MS" panose="020B0603020202020204" pitchFamily="34" charset="0"/>
              </a:rPr>
              <a:t>ce</a:t>
            </a:r>
            <a:r>
              <a:rPr lang="en-GB" sz="2400" dirty="0">
                <a:latin typeface="Trebuchet MS" panose="020B0603020202020204" pitchFamily="34" charset="0"/>
              </a:rPr>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14220257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600" u="sng" kern="1200" dirty="0">
                          <a:solidFill>
                            <a:schemeClr val="tx1"/>
                          </a:solidFill>
                          <a:latin typeface="Trebuchet MS" panose="020B0603020202020204" pitchFamily="34" charset="0"/>
                        </a:rPr>
                        <a:t>ANO</a:t>
                      </a:r>
                      <a:endParaRPr lang="en-US" sz="1600" b="1" u="sng"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latin typeface="Trebuchet MS" panose="020B0603020202020204" pitchFamily="34" charset="0"/>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err="1">
                          <a:solidFill>
                            <a:schemeClr val="tx1"/>
                          </a:solidFill>
                          <a:latin typeface="Trebuchet MS" panose="020B0603020202020204" pitchFamily="34" charset="0"/>
                          <a:ea typeface="+mn-ea"/>
                          <a:cs typeface="+mn-cs"/>
                        </a:rPr>
                        <a:t>BranchName</a:t>
                      </a:r>
                      <a:endParaRPr lang="en-US" sz="1600" b="1"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err="1">
                          <a:solidFill>
                            <a:schemeClr val="tx1"/>
                          </a:solidFill>
                          <a:latin typeface="Trebuchet MS" panose="020B0603020202020204" pitchFamily="34" charset="0"/>
                          <a:ea typeface="+mn-ea"/>
                          <a:cs typeface="+mn-cs"/>
                        </a:rPr>
                        <a:t>BranchAddress</a:t>
                      </a:r>
                      <a:endParaRPr lang="en-US" sz="1600" b="1"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600" dirty="0">
                          <a:latin typeface="Trebuchet MS" panose="020B0603020202020204" pitchFamily="34" charset="0"/>
                        </a:rPr>
                        <a:t>A01</a:t>
                      </a:r>
                      <a:endParaRPr lang="en-IN" sz="1600"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err="1">
                          <a:latin typeface="Trebuchet MS" panose="020B0603020202020204" pitchFamily="34" charset="0"/>
                        </a:rPr>
                        <a:t>Kalawad</a:t>
                      </a:r>
                      <a:r>
                        <a:rPr lang="en-GB" sz="1600" dirty="0">
                          <a:latin typeface="Trebuchet MS" panose="020B0603020202020204" pitchFamily="34" charset="0"/>
                        </a:rPr>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sz="1600" dirty="0">
                          <a:latin typeface="Trebuchet MS" panose="020B0603020202020204" pitchFamily="34" charset="0"/>
                        </a:rPr>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err="1">
                          <a:latin typeface="Trebuchet MS" panose="020B0603020202020204" pitchFamily="34" charset="0"/>
                        </a:rPr>
                        <a:t>Kalawad</a:t>
                      </a:r>
                      <a:r>
                        <a:rPr lang="en-GB" sz="1600" baseline="0" dirty="0">
                          <a:latin typeface="Trebuchet MS" panose="020B0603020202020204" pitchFamily="34" charset="0"/>
                        </a:rPr>
                        <a:t> Road</a:t>
                      </a:r>
                      <a:endParaRPr lang="en-GB" sz="1600"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sz="1600" dirty="0">
                          <a:latin typeface="Trebuchet MS" panose="020B0603020202020204" pitchFamily="34" charset="0"/>
                        </a:rPr>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err="1">
                          <a:latin typeface="Trebuchet MS" panose="020B0603020202020204" pitchFamily="34" charset="0"/>
                        </a:rPr>
                        <a:t>Surat</a:t>
                      </a:r>
                      <a:endParaRPr lang="en-GB" sz="1600"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sz="1600" dirty="0">
                          <a:latin typeface="Trebuchet MS" panose="020B0603020202020204" pitchFamily="34" charset="0"/>
                        </a:rPr>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err="1">
                          <a:latin typeface="Trebuchet MS" panose="020B0603020202020204" pitchFamily="34" charset="0"/>
                        </a:rPr>
                        <a:t>Surat</a:t>
                      </a:r>
                      <a:endParaRPr lang="en-GB" sz="1600"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sz="1600" dirty="0">
                          <a:latin typeface="Trebuchet MS" panose="020B0603020202020204" pitchFamily="34" charset="0"/>
                        </a:rPr>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8159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sz="3200" dirty="0">
                <a:solidFill>
                  <a:schemeClr val="tx1"/>
                </a:solidFill>
                <a:latin typeface="Trebuchet MS" panose="020B0603020202020204" pitchFamily="34" charset="0"/>
              </a:rPr>
              <a:t>3NF (Third Normal Form) [Example]</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GB" dirty="0"/>
          </a:p>
          <a:p>
            <a:r>
              <a:rPr lang="en-GB" b="1" dirty="0">
                <a:solidFill>
                  <a:srgbClr val="0070C0"/>
                </a:solidFill>
              </a:rPr>
              <a:t>Solution:</a:t>
            </a:r>
            <a:r>
              <a:rPr lang="en-GB" b="1" dirty="0"/>
              <a:t> Decompose relation in </a:t>
            </a:r>
            <a:r>
              <a:rPr lang="en-GB" dirty="0"/>
              <a:t>such a way that </a:t>
            </a:r>
            <a:r>
              <a:rPr lang="en-GB" b="1" dirty="0"/>
              <a:t>resultant relations do not have any transitive FD.</a:t>
            </a:r>
            <a:endParaRPr lang="en-GB" dirty="0"/>
          </a:p>
          <a:p>
            <a:pPr lvl="1"/>
            <a:r>
              <a:rPr lang="en-GB" b="1" dirty="0"/>
              <a:t>Remove transitive dependent attributes </a:t>
            </a:r>
            <a:r>
              <a:rPr lang="en-GB" dirty="0"/>
              <a:t>from the relation that violets 3NF.</a:t>
            </a:r>
          </a:p>
          <a:p>
            <a:pPr lvl="1"/>
            <a:r>
              <a:rPr lang="en-GB" b="1" dirty="0"/>
              <a:t>Place them in a new relation along </a:t>
            </a:r>
            <a:r>
              <a:rPr lang="en-GB" dirty="0"/>
              <a:t>with the </a:t>
            </a:r>
            <a:r>
              <a:rPr lang="en-GB" b="1" dirty="0"/>
              <a:t>non-prime attributes due to which transitive dependency occurred</a:t>
            </a:r>
            <a:r>
              <a:rPr lang="en-GB" dirty="0"/>
              <a:t>.</a:t>
            </a:r>
          </a:p>
          <a:p>
            <a:pPr lvl="1"/>
            <a:r>
              <a:rPr lang="en-GB" dirty="0"/>
              <a:t>The </a:t>
            </a:r>
            <a:r>
              <a:rPr lang="en-GB" b="1" dirty="0"/>
              <a:t>primary key of the new relation</a:t>
            </a:r>
            <a:r>
              <a:rPr lang="en-GB" dirty="0"/>
              <a:t> will be </a:t>
            </a:r>
            <a:r>
              <a:rPr lang="en-GB" b="1" dirty="0"/>
              <a:t>non-prime attributes due to which transitive dependency occurred</a:t>
            </a:r>
            <a:r>
              <a:rPr lang="en-GB" dirty="0"/>
              <a:t>.</a:t>
            </a:r>
          </a:p>
          <a:p>
            <a:pPr lvl="1"/>
            <a:r>
              <a:rPr lang="en-GB" b="1" dirty="0"/>
              <a:t>Keep other attributes same as in the table </a:t>
            </a:r>
            <a:r>
              <a:rPr lang="en-GB" dirty="0"/>
              <a:t>with </a:t>
            </a:r>
            <a:r>
              <a:rPr lang="en-GB" b="1" dirty="0"/>
              <a:t>same primary key</a:t>
            </a:r>
            <a:r>
              <a:rPr lang="en-GB" dirty="0"/>
              <a:t> and </a:t>
            </a:r>
            <a:r>
              <a:rPr lang="en-GB" b="1" dirty="0"/>
              <a:t>add prime attributes of other relation into it as a foreign key</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7336317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45148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076588" y="2148878"/>
            <a:ext cx="612000" cy="43712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88891684"/>
              </p:ext>
            </p:extLst>
          </p:nvPr>
        </p:nvGraphicFramePr>
        <p:xfrm>
          <a:off x="5855358" y="1343826"/>
          <a:ext cx="3037523" cy="1234440"/>
        </p:xfrm>
        <a:graphic>
          <a:graphicData uri="http://schemas.openxmlformats.org/drawingml/2006/table">
            <a:tbl>
              <a:tblPr firstRow="1" bandRow="1">
                <a:tableStyleId>{8EC20E35-A176-4012-BC5E-935CFFF8708E}</a:tableStyleId>
              </a:tblPr>
              <a:tblGrid>
                <a:gridCol w="1405255">
                  <a:extLst>
                    <a:ext uri="{9D8B030D-6E8A-4147-A177-3AD203B41FA5}">
                      <a16:colId xmlns:a16="http://schemas.microsoft.com/office/drawing/2014/main" val="20000"/>
                    </a:ext>
                  </a:extLst>
                </a:gridCol>
                <a:gridCol w="1632268">
                  <a:extLst>
                    <a:ext uri="{9D8B030D-6E8A-4147-A177-3AD203B41FA5}">
                      <a16:colId xmlns:a16="http://schemas.microsoft.com/office/drawing/2014/main" val="20001"/>
                    </a:ext>
                  </a:extLst>
                </a:gridCol>
              </a:tblGrid>
              <a:tr h="411480">
                <a:tc>
                  <a:txBody>
                    <a:bodyPr/>
                    <a:lstStyle/>
                    <a:p>
                      <a:pPr algn="l"/>
                      <a:r>
                        <a:rPr lang="en-US" sz="1800" b="1" u="sng" kern="1200" dirty="0" err="1">
                          <a:solidFill>
                            <a:schemeClr val="tx1"/>
                          </a:solidFill>
                          <a:latin typeface="+mn-lt"/>
                          <a:ea typeface="+mn-ea"/>
                          <a:cs typeface="+mn-cs"/>
                        </a:rPr>
                        <a:t>BranchName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0543000"/>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568065327"/>
              </p:ext>
            </p:extLst>
          </p:nvPr>
        </p:nvGraphicFramePr>
        <p:xfrm>
          <a:off x="9013595" y="1341946"/>
          <a:ext cx="3018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3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6397945"/>
              </p:ext>
            </p:extLst>
          </p:nvPr>
        </p:nvGraphicFramePr>
        <p:xfrm>
          <a:off x="9012416"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16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BCNF (Boyce-</a:t>
            </a:r>
            <a:r>
              <a:rPr lang="en-US" dirty="0" err="1"/>
              <a:t>Codd</a:t>
            </a:r>
            <a:r>
              <a:rPr lang="en-US" dirty="0"/>
              <a:t> Normal Form)</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r>
              <a:rPr lang="en-GB" dirty="0"/>
              <a:t>Conditions for BCNF</a:t>
            </a:r>
          </a:p>
          <a:p>
            <a:endParaRPr lang="en-GB" dirty="0"/>
          </a:p>
          <a:p>
            <a:endParaRPr lang="en-GB" dirty="0"/>
          </a:p>
          <a:p>
            <a:endParaRPr lang="en-GB" dirty="0"/>
          </a:p>
          <a:p>
            <a:endParaRPr lang="en-GB" dirty="0"/>
          </a:p>
          <a:p>
            <a:r>
              <a:rPr lang="en-GB" dirty="0"/>
              <a:t>A relation R is in Boyce-</a:t>
            </a:r>
            <a:r>
              <a:rPr lang="en-GB" dirty="0" err="1"/>
              <a:t>Codd</a:t>
            </a:r>
            <a:r>
              <a:rPr lang="en-GB" dirty="0"/>
              <a:t> normal form (BCNF) </a:t>
            </a:r>
          </a:p>
          <a:p>
            <a:pPr lvl="1"/>
            <a:r>
              <a:rPr lang="en-GB" dirty="0"/>
              <a:t>if and only if it is in 3NF and </a:t>
            </a:r>
          </a:p>
          <a:p>
            <a:pPr lvl="1"/>
            <a:r>
              <a:rPr lang="en-GB" dirty="0"/>
              <a:t>for every functional dependency X </a:t>
            </a:r>
            <a:r>
              <a:rPr lang="en-US" dirty="0">
                <a:latin typeface="Calibri" panose="020F0502020204030204" pitchFamily="34" charset="0"/>
              </a:rPr>
              <a:t>→</a:t>
            </a:r>
            <a:r>
              <a:rPr lang="en-GB" dirty="0"/>
              <a:t> Y, X should be the primary key of the table.		</a:t>
            </a:r>
            <a:r>
              <a:rPr lang="en-GB" b="1" dirty="0"/>
              <a:t>OR</a:t>
            </a:r>
          </a:p>
          <a:p>
            <a:r>
              <a:rPr lang="en-GB" dirty="0"/>
              <a:t>A relation R is in Boyce-</a:t>
            </a:r>
            <a:r>
              <a:rPr lang="en-GB" dirty="0" err="1"/>
              <a:t>Codd</a:t>
            </a:r>
            <a:r>
              <a:rPr lang="en-GB" dirty="0"/>
              <a:t> normal form (BCNF) </a:t>
            </a:r>
          </a:p>
          <a:p>
            <a:pPr lvl="1"/>
            <a:r>
              <a:rPr lang="en-GB" dirty="0"/>
              <a:t>if and only if it is in 3NF and </a:t>
            </a:r>
          </a:p>
          <a:p>
            <a:pPr lvl="1"/>
            <a:r>
              <a:rPr lang="en-GB" dirty="0"/>
              <a:t>every prime key attribute is non-transitively dependent on the primary key			</a:t>
            </a:r>
            <a:r>
              <a:rPr lang="en-GB" b="1" dirty="0"/>
              <a:t>OR</a:t>
            </a:r>
          </a:p>
          <a:p>
            <a:pPr marL="255588" indent="-342900"/>
            <a:r>
              <a:rPr lang="en-GB" dirty="0"/>
              <a:t>A relation R is in Boyce-</a:t>
            </a:r>
            <a:r>
              <a:rPr lang="en-GB" dirty="0" err="1"/>
              <a:t>Codd</a:t>
            </a:r>
            <a:r>
              <a:rPr lang="en-GB" dirty="0"/>
              <a:t> normal form (BCNF) </a:t>
            </a:r>
          </a:p>
          <a:p>
            <a:pPr lvl="1"/>
            <a:r>
              <a:rPr lang="en-GB" dirty="0"/>
              <a:t>if and only if it is in 3NF and </a:t>
            </a:r>
          </a:p>
          <a:p>
            <a:pPr lvl="1"/>
            <a:r>
              <a:rPr lang="en-GB" sz="2000" dirty="0"/>
              <a:t>no any prime key attribute is transitively dependent on the primary key</a:t>
            </a:r>
          </a:p>
          <a:p>
            <a:pPr marL="255588" indent="-342900"/>
            <a:endParaRPr lang="en-GB" sz="2000" dirty="0"/>
          </a:p>
        </p:txBody>
      </p:sp>
      <p:sp>
        <p:nvSpPr>
          <p:cNvPr id="4" name="Rounded Rectangle 3"/>
          <p:cNvSpPr/>
          <p:nvPr/>
        </p:nvSpPr>
        <p:spPr>
          <a:xfrm>
            <a:off x="503405" y="1342665"/>
            <a:ext cx="6120000" cy="468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400" dirty="0"/>
              <a:t>BCNF is </a:t>
            </a:r>
            <a:r>
              <a:rPr lang="en-GB" sz="2400" b="1" dirty="0">
                <a:solidFill>
                  <a:schemeClr val="accent6"/>
                </a:solidFill>
              </a:rPr>
              <a:t>based on the concept of a determinant</a:t>
            </a:r>
            <a:r>
              <a:rPr lang="en-GB" sz="2400" dirty="0"/>
              <a:t>.</a:t>
            </a:r>
            <a:endParaRPr lang="en-US" sz="2400" b="1" dirty="0">
              <a:solidFill>
                <a:schemeClr val="accent6"/>
              </a:solidFill>
            </a:endParaRPr>
          </a:p>
        </p:txBody>
      </p:sp>
      <p:cxnSp>
        <p:nvCxnSpPr>
          <p:cNvPr id="6" name="Straight Connector 5"/>
          <p:cNvCxnSpPr/>
          <p:nvPr/>
        </p:nvCxnSpPr>
        <p:spPr>
          <a:xfrm rot="5400000" flipV="1">
            <a:off x="6092417" y="-3032880"/>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003834"/>
            <a:ext cx="838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b="1" dirty="0">
                <a:solidFill>
                  <a:schemeClr val="accent6"/>
                </a:solidFill>
              </a:rPr>
              <a:t>3NF</a:t>
            </a:r>
            <a:r>
              <a:rPr lang="en-GB" sz="2800" dirty="0"/>
              <a:t> and </a:t>
            </a:r>
            <a:r>
              <a:rPr lang="en-GB" sz="2800" b="1" dirty="0">
                <a:solidFill>
                  <a:schemeClr val="accent6"/>
                </a:solidFill>
              </a:rPr>
              <a:t>every determinant should be primary key</a:t>
            </a:r>
            <a:r>
              <a:rPr lang="en-GB" sz="2800" dirty="0"/>
              <a:t>.</a:t>
            </a:r>
            <a:endParaRPr lang="en-US" sz="2600" b="1" dirty="0">
              <a:solidFill>
                <a:schemeClr val="accent6"/>
              </a:solidFill>
            </a:endParaRPr>
          </a:p>
        </p:txBody>
      </p:sp>
      <p:sp>
        <p:nvSpPr>
          <p:cNvPr id="8" name="Rectangle 7"/>
          <p:cNvSpPr/>
          <p:nvPr/>
        </p:nvSpPr>
        <p:spPr>
          <a:xfrm>
            <a:off x="7984944" y="1326315"/>
            <a:ext cx="4104000" cy="461665"/>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err="1">
                <a:solidFill>
                  <a:schemeClr val="accent6"/>
                </a:solidFill>
              </a:rPr>
              <a:t>AccountNO</a:t>
            </a:r>
            <a:r>
              <a:rPr lang="en-US" sz="2400" dirty="0">
                <a:solidFill>
                  <a:schemeClr val="tx1"/>
                </a:solidFill>
              </a:rPr>
              <a:t> </a:t>
            </a:r>
            <a:r>
              <a:rPr lang="en-US" sz="2400" dirty="0">
                <a:solidFill>
                  <a:schemeClr val="tx1"/>
                </a:solidFill>
                <a:latin typeface="Calibri" panose="020F0502020204030204" pitchFamily="34" charset="0"/>
              </a:rPr>
              <a:t>→</a:t>
            </a:r>
            <a:r>
              <a:rPr lang="en-US" sz="2400" dirty="0">
                <a:solidFill>
                  <a:schemeClr val="tx1"/>
                </a:solidFill>
              </a:rPr>
              <a:t> </a:t>
            </a:r>
            <a:r>
              <a:rPr lang="en-US" sz="2400" dirty="0">
                <a:solidFill>
                  <a:schemeClr val="tx2"/>
                </a:solidFill>
              </a:rPr>
              <a:t>{Balance, Branch}</a:t>
            </a:r>
          </a:p>
        </p:txBody>
      </p:sp>
      <p:sp>
        <p:nvSpPr>
          <p:cNvPr id="9" name="TextBox 8"/>
          <p:cNvSpPr txBox="1"/>
          <p:nvPr/>
        </p:nvSpPr>
        <p:spPr>
          <a:xfrm>
            <a:off x="8335898" y="799723"/>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a:solidFill>
                  <a:schemeClr val="accent6"/>
                </a:solidFill>
              </a:rPr>
              <a:t>Determinant</a:t>
            </a:r>
            <a:endParaRPr lang="en-US" sz="2400" dirty="0">
              <a:solidFill>
                <a:schemeClr val="accent6"/>
              </a:solidFill>
            </a:endParaRPr>
          </a:p>
        </p:txBody>
      </p:sp>
      <p:sp>
        <p:nvSpPr>
          <p:cNvPr id="10" name="TextBox 9"/>
          <p:cNvSpPr txBox="1"/>
          <p:nvPr/>
        </p:nvSpPr>
        <p:spPr>
          <a:xfrm>
            <a:off x="10559305" y="816049"/>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a:solidFill>
                  <a:schemeClr val="tx2"/>
                </a:solidFill>
              </a:rPr>
              <a:t>Dependent</a:t>
            </a:r>
            <a:endParaRPr lang="en-US" sz="2400" dirty="0">
              <a:solidFill>
                <a:schemeClr val="tx2"/>
              </a:solidFill>
            </a:endParaRPr>
          </a:p>
        </p:txBody>
      </p:sp>
      <p:sp>
        <p:nvSpPr>
          <p:cNvPr id="11" name="TextBox 10"/>
          <p:cNvSpPr txBox="1"/>
          <p:nvPr/>
        </p:nvSpPr>
        <p:spPr>
          <a:xfrm>
            <a:off x="6705230" y="816049"/>
            <a:ext cx="1476000" cy="442674"/>
          </a:xfrm>
          <a:prstGeom prst="wedgeRoundRectCallout">
            <a:avLst>
              <a:gd name="adj1" fmla="val 20995"/>
              <a:gd name="adj2" fmla="val 49903"/>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b="1" dirty="0">
                <a:solidFill>
                  <a:schemeClr val="accent6"/>
                </a:solidFill>
              </a:rPr>
              <a:t>Primary Key</a:t>
            </a:r>
            <a:endParaRPr lang="en-US" sz="2000" dirty="0">
              <a:solidFill>
                <a:schemeClr val="accent6"/>
              </a:solidFill>
            </a:endParaRPr>
          </a:p>
        </p:txBody>
      </p:sp>
      <p:sp>
        <p:nvSpPr>
          <p:cNvPr id="12" name="Bent Arrow 11"/>
          <p:cNvSpPr/>
          <p:nvPr/>
        </p:nvSpPr>
        <p:spPr>
          <a:xfrm flipV="1">
            <a:off x="7427256" y="1259983"/>
            <a:ext cx="651970" cy="461611"/>
          </a:xfrm>
          <a:prstGeom prst="bentArrow">
            <a:avLst>
              <a:gd name="adj1" fmla="val 13664"/>
              <a:gd name="adj2" fmla="val 25000"/>
              <a:gd name="adj3" fmla="val 26541"/>
              <a:gd name="adj4" fmla="val 4143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604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endParaRPr lang="en-GB" dirty="0"/>
          </a:p>
          <a:p>
            <a:pPr marL="0" indent="0">
              <a:buNone/>
            </a:pPr>
            <a:endParaRPr lang="en-GB" b="1"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2925743" y="919747"/>
            <a:ext cx="0" cy="4248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6325" y="1688938"/>
            <a:ext cx="756000" cy="460800"/>
          </a:xfrm>
          <a:prstGeom prst="rect">
            <a:avLst/>
          </a:prstGeom>
          <a:noFill/>
          <a:ln w="28575">
            <a:solidFill>
              <a:srgbClr val="0070C0"/>
            </a:solidFill>
          </a:ln>
        </p:spPr>
        <p:txBody>
          <a:bodyPr wrap="square" rtlCol="0">
            <a:spAutoFit/>
          </a:bodyPr>
          <a:lstStyle/>
          <a:p>
            <a:pPr algn="ctr"/>
            <a:r>
              <a:rPr lang="en-US" sz="2400" u="sng" dirty="0"/>
              <a:t>RNO</a:t>
            </a:r>
          </a:p>
        </p:txBody>
      </p:sp>
      <p:sp>
        <p:nvSpPr>
          <p:cNvPr id="11" name="TextBox 10"/>
          <p:cNvSpPr txBox="1"/>
          <p:nvPr/>
        </p:nvSpPr>
        <p:spPr>
          <a:xfrm>
            <a:off x="3803445" y="1688938"/>
            <a:ext cx="1152000" cy="460800"/>
          </a:xfrm>
          <a:prstGeom prst="rect">
            <a:avLst/>
          </a:prstGeom>
          <a:noFill/>
          <a:ln w="28575">
            <a:solidFill>
              <a:srgbClr val="0070C0"/>
            </a:solidFill>
          </a:ln>
        </p:spPr>
        <p:txBody>
          <a:bodyPr wrap="square" rtlCol="0">
            <a:spAutoFit/>
          </a:bodyPr>
          <a:lstStyle/>
          <a:p>
            <a:pPr algn="ctr"/>
            <a:r>
              <a:rPr lang="en-US" sz="2400" u="sng" dirty="0"/>
              <a:t>Subject</a:t>
            </a:r>
          </a:p>
        </p:txBody>
      </p:sp>
      <p:sp>
        <p:nvSpPr>
          <p:cNvPr id="12" name="TextBox 11"/>
          <p:cNvSpPr txBox="1"/>
          <p:nvPr/>
        </p:nvSpPr>
        <p:spPr>
          <a:xfrm>
            <a:off x="4952712" y="1688938"/>
            <a:ext cx="1080000" cy="460800"/>
          </a:xfrm>
          <a:prstGeom prst="rect">
            <a:avLst/>
          </a:prstGeom>
          <a:noFill/>
          <a:ln w="28575">
            <a:solidFill>
              <a:srgbClr val="0070C0"/>
            </a:solidFill>
          </a:ln>
        </p:spPr>
        <p:txBody>
          <a:bodyPr wrap="square" rtlCol="0">
            <a:spAutoFit/>
          </a:bodyPr>
          <a:lstStyle/>
          <a:p>
            <a:pPr algn="ctr"/>
            <a:r>
              <a:rPr lang="en-US" sz="2400" dirty="0"/>
              <a:t>Faculty</a:t>
            </a:r>
          </a:p>
        </p:txBody>
      </p:sp>
      <p:cxnSp>
        <p:nvCxnSpPr>
          <p:cNvPr id="13" name="Straight Connector 12"/>
          <p:cNvCxnSpPr/>
          <p:nvPr/>
        </p:nvCxnSpPr>
        <p:spPr>
          <a:xfrm>
            <a:off x="5492712" y="2149738"/>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79445" y="2141613"/>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6888" y="2507373"/>
            <a:ext cx="11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2432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10572" y="1324638"/>
            <a:ext cx="208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92712" y="1312594"/>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735245" y="2524295"/>
            <a:ext cx="753052" cy="461665"/>
          </a:xfrm>
          <a:prstGeom prst="rect">
            <a:avLst/>
          </a:prstGeom>
          <a:noFill/>
        </p:spPr>
        <p:txBody>
          <a:bodyPr wrap="square" rtlCol="0">
            <a:spAutoFit/>
          </a:bodyPr>
          <a:lstStyle/>
          <a:p>
            <a:pPr algn="ctr"/>
            <a:r>
              <a:rPr lang="en-GB" sz="2400" b="1" dirty="0"/>
              <a:t>FD2</a:t>
            </a:r>
          </a:p>
        </p:txBody>
      </p:sp>
      <p:sp>
        <p:nvSpPr>
          <p:cNvPr id="27" name="TextBox 26"/>
          <p:cNvSpPr txBox="1"/>
          <p:nvPr/>
        </p:nvSpPr>
        <p:spPr>
          <a:xfrm>
            <a:off x="3436900" y="864157"/>
            <a:ext cx="753052" cy="461665"/>
          </a:xfrm>
          <a:prstGeom prst="rect">
            <a:avLst/>
          </a:prstGeom>
          <a:noFill/>
        </p:spPr>
        <p:txBody>
          <a:bodyPr wrap="square" rtlCol="0">
            <a:spAutoFit/>
          </a:bodyPr>
          <a:lstStyle/>
          <a:p>
            <a:pPr algn="ctr"/>
            <a:r>
              <a:rPr lang="en-GB" sz="2400" b="1" dirty="0"/>
              <a:t>FD1</a:t>
            </a:r>
          </a:p>
        </p:txBody>
      </p:sp>
      <p:cxnSp>
        <p:nvCxnSpPr>
          <p:cNvPr id="23" name="Straight Connector 22"/>
          <p:cNvCxnSpPr/>
          <p:nvPr/>
        </p:nvCxnSpPr>
        <p:spPr>
          <a:xfrm flipV="1">
            <a:off x="437944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266765" y="1184299"/>
            <a:ext cx="5794056"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b="1" dirty="0"/>
              <a:t>FD1</a:t>
            </a:r>
            <a:r>
              <a:rPr lang="en-GB" sz="2400" dirty="0"/>
              <a:t>: RNO, Subject</a:t>
            </a:r>
            <a:r>
              <a:rPr lang="en-US" sz="2400" dirty="0">
                <a:latin typeface="Calibri" panose="020F0502020204030204" pitchFamily="34" charset="0"/>
              </a:rPr>
              <a:t> → </a:t>
            </a:r>
            <a:r>
              <a:rPr lang="en-GB" sz="2400" dirty="0"/>
              <a:t>Faculty</a:t>
            </a:r>
          </a:p>
          <a:p>
            <a:pPr marL="285750" indent="-285750" algn="just">
              <a:buFont typeface="Arial" panose="020B0604020202020204" pitchFamily="34" charset="0"/>
              <a:buChar char="•"/>
            </a:pPr>
            <a:r>
              <a:rPr lang="en-GB" sz="2400" b="1" dirty="0"/>
              <a:t>FD2</a:t>
            </a:r>
            <a:r>
              <a:rPr lang="en-GB" sz="2400" dirty="0"/>
              <a:t>: Faculty </a:t>
            </a:r>
            <a:r>
              <a:rPr lang="en-US" sz="2400" dirty="0">
                <a:latin typeface="Calibri" panose="020F0502020204030204" pitchFamily="34" charset="0"/>
              </a:rPr>
              <a:t>→ </a:t>
            </a:r>
            <a:r>
              <a:rPr lang="en-GB" sz="2400" dirty="0"/>
              <a:t>Subject</a:t>
            </a:r>
          </a:p>
          <a:p>
            <a:pPr marL="285750" indent="-285750" algn="just">
              <a:buFont typeface="Arial" panose="020B0604020202020204" pitchFamily="34" charset="0"/>
              <a:buChar char="•"/>
            </a:pPr>
            <a:r>
              <a:rPr lang="en-GB" sz="2400" dirty="0"/>
              <a:t>So {RNO, Subject} </a:t>
            </a:r>
            <a:r>
              <a:rPr lang="en-US" sz="2400" dirty="0">
                <a:latin typeface="Calibri" panose="020F0502020204030204" pitchFamily="34" charset="0"/>
              </a:rPr>
              <a:t>→ </a:t>
            </a:r>
            <a:r>
              <a:rPr lang="en-GB" sz="2400" dirty="0"/>
              <a:t>Subject</a:t>
            </a:r>
            <a:r>
              <a:rPr lang="en-GB" sz="2000" dirty="0"/>
              <a:t>  (Transitivity rule)</a:t>
            </a:r>
            <a:endParaRPr lang="en-GB" sz="2400" dirty="0"/>
          </a:p>
        </p:txBody>
      </p:sp>
      <p:sp>
        <p:nvSpPr>
          <p:cNvPr id="32" name="Rounded Rectangle 31"/>
          <p:cNvSpPr/>
          <p:nvPr/>
        </p:nvSpPr>
        <p:spPr>
          <a:xfrm>
            <a:off x="279348" y="5050856"/>
            <a:ext cx="9120158" cy="1440000"/>
          </a:xfrm>
          <a:prstGeom prst="roundRect">
            <a:avLst>
              <a:gd name="adj" fmla="val 135"/>
            </a:avLst>
          </a:prstGeom>
          <a:noFill/>
          <a:ln w="12700">
            <a:noFill/>
          </a:ln>
        </p:spPr>
        <p:txBody>
          <a:bodyPr vert="horz" lIns="91440" tIns="91440" rIns="91440" bIns="91440" rtlCol="0" anchor="ctr">
            <a:noAutofit/>
          </a:bodyPr>
          <a:lstStyle/>
          <a:p>
            <a:pPr marL="342900" indent="-342900">
              <a:buFont typeface="Arial" panose="020B0604020202020204" pitchFamily="34" charset="0"/>
              <a:buChar char="•"/>
            </a:pPr>
            <a:r>
              <a:rPr lang="en-IN" sz="2400" dirty="0">
                <a:solidFill>
                  <a:schemeClr val="dk1"/>
                </a:solidFill>
              </a:rPr>
              <a:t>Here, one faculty teaches only one subject, but a subject may be taught by more than one faculty.</a:t>
            </a:r>
          </a:p>
          <a:p>
            <a:pPr marL="342900" indent="-342900">
              <a:buFont typeface="Arial" panose="020B0604020202020204" pitchFamily="34" charset="0"/>
              <a:buChar char="•"/>
            </a:pPr>
            <a:r>
              <a:rPr lang="en-IN" sz="2400" dirty="0">
                <a:solidFill>
                  <a:schemeClr val="dk1"/>
                </a:solidFill>
              </a:rPr>
              <a:t>A student can learn a subject from only one faculty.</a:t>
            </a:r>
          </a:p>
        </p:txBody>
      </p:sp>
      <p:sp>
        <p:nvSpPr>
          <p:cNvPr id="33" name="Rounded Rectangle 32"/>
          <p:cNvSpPr/>
          <p:nvPr/>
        </p:nvSpPr>
        <p:spPr>
          <a:xfrm>
            <a:off x="3046325" y="2992882"/>
            <a:ext cx="9014496" cy="863144"/>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IN" sz="2000" dirty="0">
                <a:solidFill>
                  <a:schemeClr val="tx1"/>
                </a:solidFill>
              </a:rPr>
              <a:t>In FD2, </a:t>
            </a:r>
            <a:r>
              <a:rPr lang="en-IN" sz="2000" b="1" dirty="0">
                <a:solidFill>
                  <a:schemeClr val="accent6"/>
                </a:solidFill>
              </a:rPr>
              <a:t>determinant is Faculty which is not a primary key</a:t>
            </a:r>
            <a:r>
              <a:rPr lang="en-IN" sz="2000" dirty="0">
                <a:solidFill>
                  <a:schemeClr val="tx1"/>
                </a:solidFill>
              </a:rPr>
              <a:t>. So student table is not in BCNF.</a:t>
            </a:r>
          </a:p>
        </p:txBody>
      </p:sp>
      <p:sp>
        <p:nvSpPr>
          <p:cNvPr id="34" name="Rounded Rectangle 33"/>
          <p:cNvSpPr/>
          <p:nvPr/>
        </p:nvSpPr>
        <p:spPr>
          <a:xfrm>
            <a:off x="3051308" y="3979166"/>
            <a:ext cx="9014496" cy="1224000"/>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just"/>
            <a:r>
              <a:rPr lang="en-GB" sz="2000" b="1" dirty="0"/>
              <a:t>Problem</a:t>
            </a:r>
            <a:r>
              <a:rPr lang="en-GB" sz="2000" dirty="0"/>
              <a:t>: In this relation </a:t>
            </a:r>
            <a:r>
              <a:rPr lang="en-GB" sz="2000" b="1" dirty="0">
                <a:solidFill>
                  <a:schemeClr val="accent6"/>
                </a:solidFill>
              </a:rPr>
              <a:t>one student can learn more than one subject with different faculty</a:t>
            </a:r>
            <a:r>
              <a:rPr lang="en-GB" sz="2000" dirty="0"/>
              <a:t> then</a:t>
            </a:r>
            <a:r>
              <a:rPr lang="en-GB" sz="2000" b="1" dirty="0">
                <a:solidFill>
                  <a:schemeClr val="accent6"/>
                </a:solidFill>
              </a:rPr>
              <a:t> records will be stored repeatedly for each student, language and faculty combination </a:t>
            </a:r>
            <a:r>
              <a:rPr lang="en-GB" sz="2000" dirty="0"/>
              <a:t>which </a:t>
            </a:r>
            <a:r>
              <a:rPr lang="en-GB" sz="2000" b="1" dirty="0">
                <a:solidFill>
                  <a:schemeClr val="accent6"/>
                </a:solidFill>
              </a:rPr>
              <a:t>occupies more space</a:t>
            </a:r>
            <a:r>
              <a:rPr lang="en-GB" sz="2000" dirty="0"/>
              <a:t>.</a:t>
            </a:r>
            <a:endParaRPr lang="en-IN" sz="2000" dirty="0">
              <a:solidFill>
                <a:schemeClr val="tx1"/>
              </a:solidFill>
            </a:endParaRPr>
          </a:p>
        </p:txBody>
      </p:sp>
    </p:spTree>
    <p:extLst>
      <p:ext uri="{BB962C8B-B14F-4D97-AF65-F5344CB8AC3E}">
        <p14:creationId xmlns:p14="http://schemas.microsoft.com/office/powerpoint/2010/main" val="21801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fade">
                                      <p:cBhvr>
                                        <p:cTn id="15" dur="500"/>
                                        <p:tgtEl>
                                          <p:spTgt spid="3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animEffect transition="in" filter="fade">
                                      <p:cBhvr>
                                        <p:cTn id="18" dur="500"/>
                                        <p:tgtEl>
                                          <p:spTgt spid="3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xEl>
                                              <p:pRg st="1" end="1"/>
                                            </p:txEl>
                                          </p:spTgt>
                                        </p:tgtEl>
                                        <p:attrNameLst>
                                          <p:attrName>style.visibility</p:attrName>
                                        </p:attrNameLst>
                                      </p:cBhvr>
                                      <p:to>
                                        <p:strVal val="visible"/>
                                      </p:to>
                                    </p:set>
                                    <p:animEffect transition="in" filter="fade">
                                      <p:cBhvr>
                                        <p:cTn id="72" dur="500"/>
                                        <p:tgtEl>
                                          <p:spTgt spid="3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xEl>
                                              <p:pRg st="2" end="2"/>
                                            </p:txEl>
                                          </p:spTgt>
                                        </p:tgtEl>
                                        <p:attrNameLst>
                                          <p:attrName>style.visibility</p:attrName>
                                        </p:attrNameLst>
                                      </p:cBhvr>
                                      <p:to>
                                        <p:strVal val="visible"/>
                                      </p:to>
                                    </p:set>
                                    <p:animEffect transition="in" filter="fade">
                                      <p:cBhvr>
                                        <p:cTn id="77" dur="500"/>
                                        <p:tgtEl>
                                          <p:spTgt spid="31">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p:bldP spid="27" grpId="0"/>
      <p:bldP spid="31"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pPr marL="0" indent="0">
              <a:buNone/>
            </a:pPr>
            <a:endParaRPr lang="en-GB" b="1" dirty="0"/>
          </a:p>
        </p:txBody>
      </p:sp>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2" name="Rounded Rectangle 31"/>
          <p:cNvSpPr/>
          <p:nvPr/>
        </p:nvSpPr>
        <p:spPr>
          <a:xfrm>
            <a:off x="7126256" y="913313"/>
            <a:ext cx="5006255" cy="5540695"/>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342900" indent="-342900">
              <a:buFont typeface="Arial" panose="020B0604020202020204" pitchFamily="34" charset="0"/>
              <a:buChar char="•"/>
            </a:pPr>
            <a:r>
              <a:rPr lang="en-GB" sz="2400" b="1" dirty="0">
                <a:solidFill>
                  <a:schemeClr val="dk1"/>
                </a:solidFill>
              </a:rPr>
              <a:t>Solution</a:t>
            </a:r>
            <a:r>
              <a:rPr lang="en-GB" sz="2400" dirty="0">
                <a:solidFill>
                  <a:schemeClr val="dk1"/>
                </a:solidFill>
              </a:rPr>
              <a:t>: Decompose relation in such a way that resultant relations do not have any transitive FD.</a:t>
            </a:r>
          </a:p>
          <a:p>
            <a:pPr marL="800100" lvl="1" indent="-342900">
              <a:buFont typeface="Arial" panose="020B0604020202020204" pitchFamily="34" charset="0"/>
              <a:buChar char="•"/>
            </a:pPr>
            <a:r>
              <a:rPr lang="en-GB" sz="2000" dirty="0">
                <a:solidFill>
                  <a:schemeClr val="accent6"/>
                </a:solidFill>
              </a:rPr>
              <a:t>Remove transitive dependent prime attribute</a:t>
            </a:r>
            <a:r>
              <a:rPr lang="en-GB" sz="2000" dirty="0">
                <a:solidFill>
                  <a:schemeClr val="dk1"/>
                </a:solidFill>
              </a:rPr>
              <a:t> from relation that </a:t>
            </a:r>
            <a:r>
              <a:rPr lang="en-GB" sz="2000" dirty="0">
                <a:solidFill>
                  <a:schemeClr val="accent6"/>
                </a:solidFill>
              </a:rPr>
              <a:t>violets BCNF</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Place them in separate new relation along </a:t>
            </a:r>
            <a:r>
              <a:rPr lang="en-GB" sz="2000" dirty="0">
                <a:solidFill>
                  <a:schemeClr val="dk1"/>
                </a:solidFill>
              </a:rPr>
              <a:t>with the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dk1"/>
                </a:solidFill>
              </a:rPr>
              <a:t>The </a:t>
            </a:r>
            <a:r>
              <a:rPr lang="en-GB" sz="2000" dirty="0">
                <a:solidFill>
                  <a:schemeClr val="accent6"/>
                </a:solidFill>
              </a:rPr>
              <a:t>primary key</a:t>
            </a:r>
            <a:r>
              <a:rPr lang="en-GB" sz="2000" dirty="0">
                <a:solidFill>
                  <a:schemeClr val="dk1"/>
                </a:solidFill>
              </a:rPr>
              <a:t> </a:t>
            </a:r>
            <a:r>
              <a:rPr lang="en-GB" sz="2000" dirty="0">
                <a:solidFill>
                  <a:schemeClr val="accent6"/>
                </a:solidFill>
              </a:rPr>
              <a:t>of new relation </a:t>
            </a:r>
            <a:r>
              <a:rPr lang="en-GB" sz="2000" dirty="0">
                <a:solidFill>
                  <a:schemeClr val="dk1"/>
                </a:solidFill>
              </a:rPr>
              <a:t>will be this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Keep other attributes same as in that table </a:t>
            </a:r>
            <a:r>
              <a:rPr lang="en-GB" sz="2000" dirty="0">
                <a:solidFill>
                  <a:schemeClr val="dk1"/>
                </a:solidFill>
              </a:rPr>
              <a:t>with</a:t>
            </a:r>
            <a:r>
              <a:rPr lang="en-GB" sz="2000" dirty="0">
                <a:solidFill>
                  <a:schemeClr val="accent6"/>
                </a:solidFill>
              </a:rPr>
              <a:t> same primary key </a:t>
            </a:r>
            <a:r>
              <a:rPr lang="en-GB" sz="2000" dirty="0">
                <a:solidFill>
                  <a:schemeClr val="dk1"/>
                </a:solidFill>
              </a:rPr>
              <a:t>and</a:t>
            </a:r>
            <a:r>
              <a:rPr lang="en-GB" sz="2000" dirty="0">
                <a:solidFill>
                  <a:schemeClr val="accent6"/>
                </a:solidFill>
              </a:rPr>
              <a:t> add a prime attribute of other relation into it as a foreign key</a:t>
            </a:r>
            <a:r>
              <a:rPr lang="en-GB" sz="2000" dirty="0">
                <a:solidFill>
                  <a:schemeClr val="dk1"/>
                </a:solidFill>
              </a:rPr>
              <a:t>.</a:t>
            </a:r>
            <a:endParaRPr lang="en-IN" sz="2000" dirty="0">
              <a:solidFill>
                <a:schemeClr val="dk1"/>
              </a:solidFill>
            </a:endParaRPr>
          </a:p>
        </p:txBody>
      </p:sp>
      <p:graphicFrame>
        <p:nvGraphicFramePr>
          <p:cNvPr id="2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024878137"/>
              </p:ext>
            </p:extLst>
          </p:nvPr>
        </p:nvGraphicFramePr>
        <p:xfrm>
          <a:off x="3545562" y="1338183"/>
          <a:ext cx="1821498" cy="2057400"/>
        </p:xfrm>
        <a:graphic>
          <a:graphicData uri="http://schemas.openxmlformats.org/drawingml/2006/table">
            <a:tbl>
              <a:tblPr firstRow="1" bandRow="1">
                <a:tableStyleId>{8EC20E35-A176-4012-BC5E-935CFFF8708E}</a:tableStyleId>
              </a:tblPr>
              <a:tblGrid>
                <a:gridCol w="897255">
                  <a:extLst>
                    <a:ext uri="{9D8B030D-6E8A-4147-A177-3AD203B41FA5}">
                      <a16:colId xmlns:a16="http://schemas.microsoft.com/office/drawing/2014/main" val="20000"/>
                    </a:ext>
                  </a:extLst>
                </a:gridCol>
                <a:gridCol w="924243">
                  <a:extLst>
                    <a:ext uri="{9D8B030D-6E8A-4147-A177-3AD203B41FA5}">
                      <a16:colId xmlns:a16="http://schemas.microsoft.com/office/drawing/2014/main" val="20001"/>
                    </a:ext>
                  </a:extLst>
                </a:gridCol>
              </a:tblGrid>
              <a:tr h="411480">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Dave</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2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93392528"/>
              </p:ext>
            </p:extLst>
          </p:nvPr>
        </p:nvGraphicFramePr>
        <p:xfrm>
          <a:off x="3544383" y="97135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3853001"/>
              </p:ext>
            </p:extLst>
          </p:nvPr>
        </p:nvGraphicFramePr>
        <p:xfrm>
          <a:off x="5499186" y="1336374"/>
          <a:ext cx="154686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3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39013001"/>
              </p:ext>
            </p:extLst>
          </p:nvPr>
        </p:nvGraphicFramePr>
        <p:xfrm>
          <a:off x="5498007" y="96954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7" name="Right Arrow 36"/>
          <p:cNvSpPr/>
          <p:nvPr/>
        </p:nvSpPr>
        <p:spPr>
          <a:xfrm>
            <a:off x="2858086" y="311070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92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xEl>
                                              <p:pRg st="2" end="2"/>
                                            </p:txEl>
                                          </p:spTgt>
                                        </p:tgtEl>
                                        <p:attrNameLst>
                                          <p:attrName>style.visibility</p:attrName>
                                        </p:attrNameLst>
                                      </p:cBhvr>
                                      <p:to>
                                        <p:strVal val="visible"/>
                                      </p:to>
                                    </p:set>
                                    <p:animEffect transition="in" filter="fade">
                                      <p:cBhvr>
                                        <p:cTn id="20" dur="500"/>
                                        <p:tgtEl>
                                          <p:spTgt spid="3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996"/>
            <a:ext cx="12192000" cy="711200"/>
          </a:xfrm>
        </p:spPr>
        <p:txBody>
          <a:bodyPr/>
          <a:lstStyle/>
          <a:p>
            <a:r>
              <a:rPr lang="en-GB" dirty="0"/>
              <a:t>Multivalued dependency (MVD)</a:t>
            </a:r>
          </a:p>
        </p:txBody>
      </p:sp>
      <p:sp>
        <p:nvSpPr>
          <p:cNvPr id="5" name="Content Placeholder 4"/>
          <p:cNvSpPr>
            <a:spLocks noGrp="1"/>
          </p:cNvSpPr>
          <p:nvPr>
            <p:ph idx="4294967295"/>
          </p:nvPr>
        </p:nvSpPr>
        <p:spPr>
          <a:xfrm>
            <a:off x="131180" y="863444"/>
            <a:ext cx="11929641" cy="5590565"/>
          </a:xfrm>
        </p:spPr>
        <p:txBody>
          <a:bodyPr/>
          <a:lstStyle/>
          <a:p>
            <a:r>
              <a:rPr lang="en-GB" dirty="0"/>
              <a:t>For a dependency X </a:t>
            </a:r>
            <a:r>
              <a:rPr lang="en-US" dirty="0">
                <a:latin typeface="Calibri" panose="020F0502020204030204" pitchFamily="34" charset="0"/>
              </a:rPr>
              <a:t>→ </a:t>
            </a:r>
            <a:r>
              <a:rPr lang="en-GB" dirty="0"/>
              <a:t>Y, if </a:t>
            </a:r>
            <a:r>
              <a:rPr lang="en-GB" b="1" dirty="0">
                <a:solidFill>
                  <a:schemeClr val="accent6"/>
                </a:solidFill>
              </a:rPr>
              <a:t>for a single value of X, multiple values of Y exists</a:t>
            </a:r>
            <a:r>
              <a:rPr lang="en-GB" dirty="0"/>
              <a:t>, then the </a:t>
            </a:r>
            <a:r>
              <a:rPr lang="en-GB" b="1" dirty="0">
                <a:solidFill>
                  <a:schemeClr val="accent6"/>
                </a:solidFill>
              </a:rPr>
              <a:t>table may have multi-valued dependency</a:t>
            </a:r>
            <a:r>
              <a:rPr lang="en-GB" dirty="0"/>
              <a:t>.</a:t>
            </a:r>
          </a:p>
          <a:p>
            <a:endParaRPr lang="en-GB" dirty="0"/>
          </a:p>
          <a:p>
            <a:endParaRPr lang="en-GB" dirty="0"/>
          </a:p>
          <a:p>
            <a:endParaRPr lang="en-GB" dirty="0"/>
          </a:p>
          <a:p>
            <a:endParaRPr lang="en-GB" dirty="0"/>
          </a:p>
          <a:p>
            <a:endParaRPr lang="en-GB" dirty="0"/>
          </a:p>
          <a:p>
            <a:endParaRPr lang="en-GB" dirty="0"/>
          </a:p>
          <a:p>
            <a:r>
              <a:rPr lang="en-GB" dirty="0"/>
              <a:t>Multivalued dependency (MVD)  is denoted by </a:t>
            </a:r>
            <a:r>
              <a:rPr lang="en-US" b="1" dirty="0">
                <a:solidFill>
                  <a:schemeClr val="accent6"/>
                </a:solidFill>
                <a:latin typeface="Calibri" panose="020F0502020204030204" pitchFamily="34" charset="0"/>
              </a:rPr>
              <a:t>→→</a:t>
            </a:r>
            <a:endParaRPr lang="en-GB" b="1" dirty="0">
              <a:solidFill>
                <a:schemeClr val="accent6"/>
              </a:solidFill>
            </a:endParaRPr>
          </a:p>
          <a:p>
            <a:r>
              <a:rPr lang="en-GB" dirty="0"/>
              <a:t>Multivalued dependency (MVD)  is represented as </a:t>
            </a:r>
            <a:r>
              <a:rPr lang="en-GB" b="1" dirty="0">
                <a:solidFill>
                  <a:schemeClr val="accent6"/>
                </a:solidFill>
              </a:rPr>
              <a:t>X </a:t>
            </a:r>
            <a:r>
              <a:rPr lang="en-US" b="1" dirty="0">
                <a:solidFill>
                  <a:schemeClr val="accent6"/>
                </a:solidFill>
                <a:latin typeface="Calibri" panose="020F0502020204030204" pitchFamily="34" charset="0"/>
              </a:rPr>
              <a:t>→→</a:t>
            </a:r>
            <a:r>
              <a:rPr lang="en-GB" b="1" dirty="0">
                <a:solidFill>
                  <a:schemeClr val="accent6"/>
                </a:solidFill>
              </a:rPr>
              <a:t> Y</a:t>
            </a:r>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99513583"/>
              </p:ext>
            </p:extLst>
          </p:nvPr>
        </p:nvGraphicFramePr>
        <p:xfrm>
          <a:off x="548538" y="209548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5613644"/>
              </p:ext>
            </p:extLst>
          </p:nvPr>
        </p:nvGraphicFramePr>
        <p:xfrm>
          <a:off x="547359" y="172866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1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4NF (Forth Normal Form)</a:t>
            </a:r>
          </a:p>
        </p:txBody>
      </p:sp>
      <p:sp>
        <p:nvSpPr>
          <p:cNvPr id="3" name="Content Placeholder 2"/>
          <p:cNvSpPr>
            <a:spLocks noGrp="1"/>
          </p:cNvSpPr>
          <p:nvPr>
            <p:ph idx="4294967295"/>
          </p:nvPr>
        </p:nvSpPr>
        <p:spPr>
          <a:xfrm>
            <a:off x="131180" y="863444"/>
            <a:ext cx="11929641" cy="5590565"/>
          </a:xfrm>
        </p:spPr>
        <p:txBody>
          <a:bodyPr/>
          <a:lstStyle/>
          <a:p>
            <a:r>
              <a:rPr lang="en-GB" dirty="0"/>
              <a:t>Conditions for 4NF</a:t>
            </a:r>
          </a:p>
          <a:p>
            <a:r>
              <a:rPr lang="en-GB" dirty="0"/>
              <a:t>A relation R is in fourth normal form (4NF) </a:t>
            </a:r>
          </a:p>
          <a:p>
            <a:pPr lvl="1"/>
            <a:r>
              <a:rPr lang="en-GB" dirty="0"/>
              <a:t>if and only if it is in </a:t>
            </a:r>
            <a:r>
              <a:rPr lang="en-GB" b="1" dirty="0">
                <a:solidFill>
                  <a:schemeClr val="accent6"/>
                </a:solidFill>
              </a:rPr>
              <a:t>BCNF</a:t>
            </a:r>
            <a:r>
              <a:rPr lang="en-GB" dirty="0"/>
              <a:t> and </a:t>
            </a:r>
          </a:p>
          <a:p>
            <a:pPr lvl="1"/>
            <a:r>
              <a:rPr lang="en-GB" b="1" dirty="0">
                <a:solidFill>
                  <a:schemeClr val="accent6"/>
                </a:solidFill>
              </a:rPr>
              <a:t>has no multivalued dependencies</a:t>
            </a:r>
          </a:p>
          <a:p>
            <a:pPr marL="457200" lvl="1" indent="0">
              <a:buNone/>
            </a:pPr>
            <a:endParaRPr lang="en-GB" b="1" dirty="0">
              <a:solidFill>
                <a:schemeClr val="accent6"/>
              </a:solidFill>
            </a:endParaRPr>
          </a:p>
          <a:p>
            <a:pPr lvl="1"/>
            <a:endParaRPr lang="en-GB" b="1" dirty="0">
              <a:solidFill>
                <a:schemeClr val="accent6"/>
              </a:solidFill>
            </a:endParaRPr>
          </a:p>
          <a:p>
            <a:pPr marL="457200" lvl="1" indent="0">
              <a:buNone/>
            </a:pPr>
            <a:endParaRPr lang="en-GB" b="1" dirty="0">
              <a:solidFill>
                <a:schemeClr val="accent6"/>
              </a:solidFill>
            </a:endParaRPr>
          </a:p>
          <a:p>
            <a:endParaRPr lang="en-GB" dirty="0"/>
          </a:p>
          <a:p>
            <a:endParaRPr lang="en-GB" dirty="0"/>
          </a:p>
          <a:p>
            <a:endParaRPr lang="en-GB" dirty="0"/>
          </a:p>
          <a:p>
            <a:r>
              <a:rPr lang="en-GB" dirty="0"/>
              <a:t>Above student table </a:t>
            </a:r>
            <a:r>
              <a:rPr lang="en-GB" b="1" dirty="0">
                <a:solidFill>
                  <a:schemeClr val="accent6"/>
                </a:solidFill>
              </a:rPr>
              <a:t>has multivalued dependency</a:t>
            </a:r>
            <a:r>
              <a:rPr lang="en-GB" dirty="0"/>
              <a:t>. So student table is </a:t>
            </a:r>
            <a:r>
              <a:rPr lang="en-GB" b="1" dirty="0">
                <a:solidFill>
                  <a:schemeClr val="accent6"/>
                </a:solidFill>
              </a:rPr>
              <a:t>not in 4NF</a:t>
            </a:r>
            <a:r>
              <a:rPr lang="en-GB" dirty="0"/>
              <a:t>.</a:t>
            </a: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745779136"/>
              </p:ext>
            </p:extLst>
          </p:nvPr>
        </p:nvGraphicFramePr>
        <p:xfrm>
          <a:off x="706198" y="300989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510204"/>
              </p:ext>
            </p:extLst>
          </p:nvPr>
        </p:nvGraphicFramePr>
        <p:xfrm>
          <a:off x="705019"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3646374" y="3836586"/>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59578808"/>
              </p:ext>
            </p:extLst>
          </p:nvPr>
        </p:nvGraphicFramePr>
        <p:xfrm>
          <a:off x="4688939" y="3009899"/>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3168178"/>
              </p:ext>
            </p:extLst>
          </p:nvPr>
        </p:nvGraphicFramePr>
        <p:xfrm>
          <a:off x="4687760"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8551872"/>
              </p:ext>
            </p:extLst>
          </p:nvPr>
        </p:nvGraphicFramePr>
        <p:xfrm>
          <a:off x="6685862" y="3037140"/>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74158498"/>
              </p:ext>
            </p:extLst>
          </p:nvPr>
        </p:nvGraphicFramePr>
        <p:xfrm>
          <a:off x="6684683" y="2670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59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533"/>
            <a:ext cx="12192000" cy="957908"/>
          </a:xfrm>
        </p:spPr>
        <p:txBody>
          <a:bodyPr>
            <a:normAutofit/>
          </a:bodyPr>
          <a:lstStyle/>
          <a:p>
            <a:r>
              <a:rPr lang="en-US" sz="3200" dirty="0">
                <a:latin typeface="Trebuchet MS" panose="020B0603020202020204" pitchFamily="34" charset="0"/>
              </a:rPr>
              <a:t>What is Functional Dependency (FD)?</a:t>
            </a:r>
          </a:p>
        </p:txBody>
      </p:sp>
      <p:sp>
        <p:nvSpPr>
          <p:cNvPr id="3" name="Content Placeholder 2"/>
          <p:cNvSpPr>
            <a:spLocks noGrp="1"/>
          </p:cNvSpPr>
          <p:nvPr>
            <p:ph idx="4294967295"/>
          </p:nvPr>
        </p:nvSpPr>
        <p:spPr>
          <a:xfrm>
            <a:off x="131180" y="863444"/>
            <a:ext cx="11947089" cy="5590565"/>
          </a:xfrm>
        </p:spPr>
        <p:txBody>
          <a:bodyPr>
            <a:noAutofit/>
          </a:bodyPr>
          <a:lstStyle/>
          <a:p>
            <a:r>
              <a:rPr lang="en-US" sz="2400" dirty="0">
                <a:latin typeface="Trebuchet MS" panose="020B0603020202020204" pitchFamily="34" charset="0"/>
              </a:rPr>
              <a:t>Let R be a relation schema having n attributes A1, A2, A3,…, An.</a:t>
            </a: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r>
              <a:rPr lang="en-US" sz="2300" dirty="0">
                <a:latin typeface="Trebuchet MS" panose="020B0603020202020204" pitchFamily="34" charset="0"/>
              </a:rPr>
              <a:t>Let attributes X and Y are two subsets of attributes of relation R.</a:t>
            </a:r>
          </a:p>
          <a:p>
            <a:r>
              <a:rPr lang="en-US" sz="2300" dirty="0">
                <a:latin typeface="Trebuchet MS" panose="020B0603020202020204" pitchFamily="34" charset="0"/>
              </a:rPr>
              <a:t>If the </a:t>
            </a:r>
            <a:r>
              <a:rPr lang="en-US" sz="2300" b="1" dirty="0">
                <a:solidFill>
                  <a:srgbClr val="0070C0"/>
                </a:solidFill>
                <a:latin typeface="Trebuchet MS" panose="020B0603020202020204" pitchFamily="34" charset="0"/>
              </a:rPr>
              <a:t>values of the X component of a tuple uniquely </a:t>
            </a:r>
            <a:r>
              <a:rPr lang="en-US" sz="2300" dirty="0">
                <a:solidFill>
                  <a:srgbClr val="0070C0"/>
                </a:solidFill>
                <a:latin typeface="Trebuchet MS" panose="020B0603020202020204" pitchFamily="34" charset="0"/>
              </a:rPr>
              <a:t>(or functionally) </a:t>
            </a:r>
            <a:r>
              <a:rPr lang="en-US" sz="2300" b="1" dirty="0">
                <a:solidFill>
                  <a:srgbClr val="0070C0"/>
                </a:solidFill>
                <a:latin typeface="Trebuchet MS" panose="020B0603020202020204" pitchFamily="34" charset="0"/>
              </a:rPr>
              <a:t>determine the values of the Y component</a:t>
            </a:r>
            <a:r>
              <a:rPr lang="en-US" sz="2300" dirty="0">
                <a:solidFill>
                  <a:srgbClr val="0070C0"/>
                </a:solidFill>
                <a:latin typeface="Trebuchet MS" panose="020B0603020202020204" pitchFamily="34" charset="0"/>
              </a:rPr>
              <a:t>, </a:t>
            </a:r>
            <a:r>
              <a:rPr lang="en-US" sz="2300" dirty="0">
                <a:latin typeface="Trebuchet MS" panose="020B0603020202020204" pitchFamily="34" charset="0"/>
              </a:rPr>
              <a:t>then there is a </a:t>
            </a:r>
            <a:r>
              <a:rPr lang="en-US" sz="2300" b="1" dirty="0">
                <a:solidFill>
                  <a:srgbClr val="0070C0"/>
                </a:solidFill>
                <a:latin typeface="Trebuchet MS" panose="020B0603020202020204" pitchFamily="34" charset="0"/>
              </a:rPr>
              <a:t>functional dependency from X to Y</a:t>
            </a:r>
            <a:r>
              <a:rPr lang="en-US" sz="2300" dirty="0">
                <a:solidFill>
                  <a:srgbClr val="0070C0"/>
                </a:solidFill>
                <a:latin typeface="Trebuchet MS" panose="020B0603020202020204" pitchFamily="34" charset="0"/>
              </a:rPr>
              <a:t>.</a:t>
            </a:r>
          </a:p>
          <a:p>
            <a:r>
              <a:rPr lang="en-US" sz="2300" dirty="0">
                <a:latin typeface="Trebuchet MS" panose="020B0603020202020204" pitchFamily="34" charset="0"/>
              </a:rPr>
              <a:t>This is denoted by </a:t>
            </a:r>
            <a:r>
              <a:rPr lang="en-US" sz="2300" b="1" dirty="0">
                <a:solidFill>
                  <a:srgbClr val="0070C0"/>
                </a:solidFill>
                <a:latin typeface="Trebuchet MS" panose="020B0603020202020204" pitchFamily="34" charset="0"/>
              </a:rPr>
              <a:t>X → Y </a:t>
            </a:r>
            <a:r>
              <a:rPr lang="en-US" sz="2300" dirty="0">
                <a:latin typeface="Trebuchet MS" panose="020B0603020202020204" pitchFamily="34" charset="0"/>
              </a:rPr>
              <a:t>(</a:t>
            </a:r>
            <a:r>
              <a:rPr lang="en-US" sz="2300" dirty="0" err="1">
                <a:latin typeface="Trebuchet MS" panose="020B0603020202020204" pitchFamily="34" charset="0"/>
              </a:rPr>
              <a:t>i.e</a:t>
            </a:r>
            <a:r>
              <a:rPr lang="en-US" sz="2300" dirty="0">
                <a:latin typeface="Trebuchet MS" panose="020B0603020202020204" pitchFamily="34" charset="0"/>
              </a:rPr>
              <a:t> </a:t>
            </a:r>
            <a:r>
              <a:rPr lang="en-US" sz="2300" dirty="0" err="1">
                <a:latin typeface="Trebuchet MS" panose="020B0603020202020204" pitchFamily="34" charset="0"/>
              </a:rPr>
              <a:t>RollNo</a:t>
            </a:r>
            <a:r>
              <a:rPr lang="en-US" sz="2300" dirty="0">
                <a:latin typeface="Trebuchet MS" panose="020B0603020202020204" pitchFamily="34" charset="0"/>
              </a:rPr>
              <a:t> → Name, SPI, BL).</a:t>
            </a:r>
          </a:p>
          <a:p>
            <a:r>
              <a:rPr lang="en-US" sz="2300" dirty="0">
                <a:latin typeface="Trebuchet MS" panose="020B0603020202020204" pitchFamily="34" charset="0"/>
              </a:rPr>
              <a:t>It is referred as: </a:t>
            </a:r>
            <a:r>
              <a:rPr lang="en-US" sz="2300" b="1" dirty="0">
                <a:solidFill>
                  <a:srgbClr val="0070C0"/>
                </a:solidFill>
                <a:latin typeface="Trebuchet MS" panose="020B0603020202020204" pitchFamily="34" charset="0"/>
              </a:rPr>
              <a:t>Y is functionally dependent on the X </a:t>
            </a:r>
            <a:r>
              <a:rPr lang="en-US" sz="2300" dirty="0">
                <a:solidFill>
                  <a:srgbClr val="0070C0"/>
                </a:solidFill>
                <a:latin typeface="Trebuchet MS" panose="020B0603020202020204" pitchFamily="34" charset="0"/>
              </a:rPr>
              <a:t>or </a:t>
            </a:r>
            <a:r>
              <a:rPr lang="en-US" sz="2300" b="1" dirty="0">
                <a:solidFill>
                  <a:srgbClr val="0070C0"/>
                </a:solidFill>
                <a:latin typeface="Trebuchet MS" panose="020B0603020202020204" pitchFamily="34" charset="0"/>
              </a:rPr>
              <a:t>X functionally determines Y</a:t>
            </a:r>
            <a:r>
              <a:rPr lang="en-US" sz="2300" dirty="0">
                <a:solidFill>
                  <a:srgbClr val="0070C0"/>
                </a:solidFill>
                <a:latin typeface="Trebuchet MS" panose="020B0603020202020204" pitchFamily="34" charset="0"/>
              </a:rPr>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71259295"/>
              </p:ext>
            </p:extLst>
          </p:nvPr>
        </p:nvGraphicFramePr>
        <p:xfrm>
          <a:off x="591600" y="1748641"/>
          <a:ext cx="3025057" cy="2057400"/>
        </p:xfrm>
        <a:graphic>
          <a:graphicData uri="http://schemas.openxmlformats.org/drawingml/2006/table">
            <a:tbl>
              <a:tblPr firstRow="1" bandRow="1">
                <a:tableStyleId>{8EC20E35-A176-4012-BC5E-935CFFF8708E}</a:tableStyleId>
              </a:tblPr>
              <a:tblGrid>
                <a:gridCol w="937208">
                  <a:extLst>
                    <a:ext uri="{9D8B030D-6E8A-4147-A177-3AD203B41FA5}">
                      <a16:colId xmlns:a16="http://schemas.microsoft.com/office/drawing/2014/main" val="20000"/>
                    </a:ext>
                  </a:extLst>
                </a:gridCol>
                <a:gridCol w="951296">
                  <a:extLst>
                    <a:ext uri="{9D8B030D-6E8A-4147-A177-3AD203B41FA5}">
                      <a16:colId xmlns:a16="http://schemas.microsoft.com/office/drawing/2014/main" val="20001"/>
                    </a:ext>
                  </a:extLst>
                </a:gridCol>
                <a:gridCol w="611421">
                  <a:extLst>
                    <a:ext uri="{9D8B030D-6E8A-4147-A177-3AD203B41FA5}">
                      <a16:colId xmlns:a16="http://schemas.microsoft.com/office/drawing/2014/main" val="20002"/>
                    </a:ext>
                  </a:extLst>
                </a:gridCol>
                <a:gridCol w="525132">
                  <a:extLst>
                    <a:ext uri="{9D8B030D-6E8A-4147-A177-3AD203B41FA5}">
                      <a16:colId xmlns:a16="http://schemas.microsoft.com/office/drawing/2014/main" val="20003"/>
                    </a:ext>
                  </a:extLst>
                </a:gridCol>
              </a:tblGrid>
              <a:tr h="411480">
                <a:tc>
                  <a:txBody>
                    <a:bodyPr/>
                    <a:lstStyle/>
                    <a:p>
                      <a:pPr algn="l"/>
                      <a:r>
                        <a:rPr lang="en-US" b="1" dirty="0" err="1">
                          <a:solidFill>
                            <a:schemeClr val="tx1"/>
                          </a:solidFill>
                          <a:latin typeface="Trebuchet MS" panose="020B0603020202020204" pitchFamily="34" charset="0"/>
                        </a:rPr>
                        <a:t>RollNo</a:t>
                      </a:r>
                      <a:endParaRPr lang="en-US" b="1" dirty="0">
                        <a:solidFill>
                          <a:schemeClr val="tx1"/>
                        </a:solidFill>
                        <a:latin typeface="Trebuchet MS" panose="020B0603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latin typeface="Trebuchet MS" panose="020B0603020202020204" pitchFamily="34" charset="0"/>
                        </a:rPr>
                        <a:t>Name</a:t>
                      </a:r>
                      <a:endParaRPr lang="en-US" sz="1800" b="1"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Trebuchet MS" panose="020B0603020202020204" pitchFamily="34" charset="0"/>
                          <a:ea typeface="+mn-ea"/>
                          <a:cs typeface="+mn-cs"/>
                        </a:rPr>
                        <a:t>SPI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Trebuchet MS" panose="020B0603020202020204" pitchFamily="34" charset="0"/>
                          <a:ea typeface="+mn-ea"/>
                          <a:cs typeface="+mn-cs"/>
                        </a:rPr>
                        <a:t>BL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latin typeface="Trebuchet MS" panose="020B0603020202020204" pitchFamily="34" charset="0"/>
                        </a:rPr>
                        <a:t>101</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latin typeface="Trebuchet MS" panose="020B0603020202020204" pitchFamily="34" charset="0"/>
                        </a:rPr>
                        <a:t>Meet </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8</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latin typeface="Trebuchet MS" panose="020B0603020202020204" pitchFamily="34" charset="0"/>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latin typeface="Trebuchet MS" panose="020B0603020202020204" pitchFamily="34" charset="0"/>
                        </a:rPr>
                        <a:t>102</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latin typeface="Trebuchet MS" panose="020B0603020202020204" pitchFamily="34" charset="0"/>
                        </a:rPr>
                        <a:t>Manoj</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7</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0</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latin typeface="Trebuchet MS" panose="020B0603020202020204" pitchFamily="34" charset="0"/>
                        </a:rPr>
                        <a:t>103</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latin typeface="Trebuchet MS" panose="020B0603020202020204" pitchFamily="34" charset="0"/>
                        </a:rPr>
                        <a:t>Meet </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latin typeface="Trebuchet MS" panose="020B0603020202020204" pitchFamily="34" charset="0"/>
                        </a:rPr>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latin typeface="Trebuchet MS" panose="020B0603020202020204" pitchFamily="34" charset="0"/>
                        </a:rPr>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latin typeface="Trebuchet MS" panose="020B0603020202020204" pitchFamily="34" charset="0"/>
                        </a:rPr>
                        <a:t>104</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latin typeface="Trebuchet MS" panose="020B0603020202020204" pitchFamily="34" charset="0"/>
                        </a:rPr>
                        <a:t>Meet </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7</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0</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6663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30996481"/>
              </p:ext>
            </p:extLst>
          </p:nvPr>
        </p:nvGraphicFramePr>
        <p:xfrm>
          <a:off x="590420" y="1381812"/>
          <a:ext cx="1142845" cy="365760"/>
        </p:xfrm>
        <a:graphic>
          <a:graphicData uri="http://schemas.openxmlformats.org/drawingml/2006/table">
            <a:tbl>
              <a:tblPr firstRow="1" bandRow="1">
                <a:tableStyleId>{8EC20E35-A176-4012-BC5E-935CFFF8708E}</a:tableStyleId>
              </a:tblPr>
              <a:tblGrid>
                <a:gridCol w="1142845">
                  <a:extLst>
                    <a:ext uri="{9D8B030D-6E8A-4147-A177-3AD203B41FA5}">
                      <a16:colId xmlns:a16="http://schemas.microsoft.com/office/drawing/2014/main" val="20000"/>
                    </a:ext>
                  </a:extLst>
                </a:gridCol>
              </a:tblGrid>
              <a:tr h="285488">
                <a:tc>
                  <a:txBody>
                    <a:bodyPr/>
                    <a:lstStyle/>
                    <a:p>
                      <a:pPr algn="l"/>
                      <a:r>
                        <a:rPr lang="en-US" b="1" dirty="0">
                          <a:solidFill>
                            <a:schemeClr val="tx1"/>
                          </a:solidFill>
                          <a:latin typeface="Trebuchet MS" panose="020B0603020202020204" pitchFamily="34" charset="0"/>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978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Functional dependency &amp; Multivalued dependency</a:t>
            </a:r>
          </a:p>
        </p:txBody>
      </p:sp>
      <p:sp>
        <p:nvSpPr>
          <p:cNvPr id="3" name="Content Placeholder 2"/>
          <p:cNvSpPr>
            <a:spLocks noGrp="1"/>
          </p:cNvSpPr>
          <p:nvPr>
            <p:ph idx="4294967295"/>
          </p:nvPr>
        </p:nvSpPr>
        <p:spPr>
          <a:xfrm>
            <a:off x="131180" y="863444"/>
            <a:ext cx="11929641" cy="5590565"/>
          </a:xfrm>
        </p:spPr>
        <p:txBody>
          <a:bodyPr/>
          <a:lstStyle/>
          <a:p>
            <a:r>
              <a:rPr lang="en-GB" dirty="0"/>
              <a:t>A table can have both functional dependency as well as multi-valued dependency together.</a:t>
            </a:r>
          </a:p>
          <a:p>
            <a:pPr lvl="1"/>
            <a:r>
              <a:rPr lang="en-GB" dirty="0"/>
              <a:t>RNO </a:t>
            </a:r>
            <a:r>
              <a:rPr lang="en-US" dirty="0">
                <a:latin typeface="Calibri" panose="020F0502020204030204" pitchFamily="34" charset="0"/>
              </a:rPr>
              <a:t>→</a:t>
            </a:r>
            <a:r>
              <a:rPr lang="en-GB" dirty="0"/>
              <a:t> Address</a:t>
            </a:r>
          </a:p>
          <a:p>
            <a:pPr lvl="1"/>
            <a:r>
              <a:rPr lang="en-GB" dirty="0"/>
              <a:t>RNO </a:t>
            </a:r>
            <a:r>
              <a:rPr lang="en-US" dirty="0">
                <a:latin typeface="Calibri" panose="020F0502020204030204" pitchFamily="34" charset="0"/>
              </a:rPr>
              <a:t>→→ </a:t>
            </a:r>
            <a:r>
              <a:rPr lang="en-GB" dirty="0"/>
              <a:t>Subject</a:t>
            </a:r>
          </a:p>
          <a:p>
            <a:pPr lvl="1"/>
            <a:r>
              <a:rPr lang="en-GB" dirty="0"/>
              <a:t>RNO </a:t>
            </a:r>
            <a:r>
              <a:rPr lang="en-US" dirty="0">
                <a:latin typeface="Calibri" panose="020F0502020204030204" pitchFamily="34" charset="0"/>
              </a:rPr>
              <a:t>→→ </a:t>
            </a:r>
            <a:r>
              <a:rPr lang="en-GB" dirty="0"/>
              <a:t>Faculty</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85751328"/>
              </p:ext>
            </p:extLst>
          </p:nvPr>
        </p:nvGraphicFramePr>
        <p:xfrm>
          <a:off x="501244" y="3376328"/>
          <a:ext cx="4262438" cy="2057400"/>
        </p:xfrm>
        <a:graphic>
          <a:graphicData uri="http://schemas.openxmlformats.org/drawingml/2006/table">
            <a:tbl>
              <a:tblPr firstRow="1" bandRow="1">
                <a:tableStyleId>{8EC20E35-A176-4012-BC5E-935CFFF8708E}</a:tableStyleId>
              </a:tblPr>
              <a:tblGrid>
                <a:gridCol w="64008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924243">
                  <a:extLst>
                    <a:ext uri="{9D8B030D-6E8A-4147-A177-3AD203B41FA5}">
                      <a16:colId xmlns:a16="http://schemas.microsoft.com/office/drawing/2014/main" val="20002"/>
                    </a:ext>
                  </a:extLst>
                </a:gridCol>
                <a:gridCol w="897255">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1494804"/>
              </p:ext>
            </p:extLst>
          </p:nvPr>
        </p:nvGraphicFramePr>
        <p:xfrm>
          <a:off x="500065" y="300949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4954912" y="4203015"/>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538192423"/>
              </p:ext>
            </p:extLst>
          </p:nvPr>
        </p:nvGraphicFramePr>
        <p:xfrm>
          <a:off x="5760987" y="3376328"/>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54395816"/>
              </p:ext>
            </p:extLst>
          </p:nvPr>
        </p:nvGraphicFramePr>
        <p:xfrm>
          <a:off x="5759808" y="300949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26597528"/>
              </p:ext>
            </p:extLst>
          </p:nvPr>
        </p:nvGraphicFramePr>
        <p:xfrm>
          <a:off x="7679080" y="3372037"/>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31358364"/>
              </p:ext>
            </p:extLst>
          </p:nvPr>
        </p:nvGraphicFramePr>
        <p:xfrm>
          <a:off x="7677901" y="300520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588282004"/>
              </p:ext>
            </p:extLst>
          </p:nvPr>
        </p:nvGraphicFramePr>
        <p:xfrm>
          <a:off x="9530856" y="3375259"/>
          <a:ext cx="2450465" cy="82296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86756953"/>
              </p:ext>
            </p:extLst>
          </p:nvPr>
        </p:nvGraphicFramePr>
        <p:xfrm>
          <a:off x="9529677" y="300843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46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Conditions for 5NF</a:t>
            </a:r>
          </a:p>
          <a:p>
            <a:r>
              <a:rPr lang="en-GB" dirty="0"/>
              <a:t>A relation R is in fifth normal form (5NF) </a:t>
            </a:r>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endParaRPr lang="en-GB" b="1" dirty="0">
              <a:solidFill>
                <a:schemeClr val="accent6"/>
              </a:solidFill>
            </a:endParaRPr>
          </a:p>
        </p:txBody>
      </p:sp>
      <p:sp>
        <p:nvSpPr>
          <p:cNvPr id="2" name="Title 1"/>
          <p:cNvSpPr>
            <a:spLocks noGrp="1"/>
          </p:cNvSpPr>
          <p:nvPr>
            <p:ph type="title"/>
          </p:nvPr>
        </p:nvSpPr>
        <p:spPr/>
        <p:txBody>
          <a:bodyPr/>
          <a:lstStyle/>
          <a:p>
            <a:r>
              <a:rPr lang="en-US" dirty="0"/>
              <a:t>5NF (Fifth Normal Form)</a:t>
            </a: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857568">
                  <a:extLst>
                    <a:ext uri="{9D8B030D-6E8A-4147-A177-3AD203B41FA5}">
                      <a16:colId xmlns:a16="http://schemas.microsoft.com/office/drawing/2014/main" val="20002"/>
                    </a:ext>
                  </a:extLst>
                </a:gridCol>
                <a:gridCol w="924243">
                  <a:extLst>
                    <a:ext uri="{9D8B030D-6E8A-4147-A177-3AD203B41FA5}">
                      <a16:colId xmlns:a16="http://schemas.microsoft.com/office/drawing/2014/main" val="20003"/>
                    </a:ext>
                  </a:extLst>
                </a:gridCol>
                <a:gridCol w="814705">
                  <a:extLst>
                    <a:ext uri="{9D8B030D-6E8A-4147-A177-3AD203B41FA5}">
                      <a16:colId xmlns:a16="http://schemas.microsoft.com/office/drawing/2014/main" val="20004"/>
                    </a:ext>
                  </a:extLst>
                </a:gridCol>
              </a:tblGrid>
              <a:tr h="411480">
                <a:tc>
                  <a:txBody>
                    <a:bodyPr/>
                    <a:lstStyle/>
                    <a:p>
                      <a:pPr algn="l"/>
                      <a:r>
                        <a:rPr lang="en-US" sz="1800" b="1" u="sng" kern="1200" dirty="0">
                          <a:solidFill>
                            <a:schemeClr val="tx1"/>
                          </a:solidFill>
                          <a:latin typeface="+mn-lt"/>
                          <a:ea typeface="+mn-ea"/>
                          <a:cs typeface="+mn-cs"/>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sz="1800" u="none" strike="noStrike" kern="1200" baseline="0" dirty="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4</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5</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Rounded Rectangle 19"/>
          <p:cNvSpPr/>
          <p:nvPr/>
        </p:nvSpPr>
        <p:spPr>
          <a:xfrm>
            <a:off x="4761187" y="2923456"/>
            <a:ext cx="7031420"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400" dirty="0" err="1"/>
              <a:t>Student_Result</a:t>
            </a:r>
            <a:r>
              <a:rPr lang="en-GB" sz="2400" dirty="0"/>
              <a:t> relation is </a:t>
            </a:r>
            <a:r>
              <a:rPr lang="en-GB" sz="2400" b="1" dirty="0">
                <a:solidFill>
                  <a:schemeClr val="accent6"/>
                </a:solidFill>
              </a:rPr>
              <a:t>further decomposed </a:t>
            </a:r>
            <a:r>
              <a:rPr lang="en-GB" sz="2400" dirty="0"/>
              <a:t>into sub-relations. So the above relation is </a:t>
            </a:r>
            <a:r>
              <a:rPr lang="en-GB" sz="2400" b="1" dirty="0">
                <a:solidFill>
                  <a:schemeClr val="accent6"/>
                </a:solidFill>
              </a:rPr>
              <a:t>not in 5NF</a:t>
            </a:r>
            <a:r>
              <a:rPr lang="en-GB" sz="2400" dirty="0"/>
              <a:t>.</a:t>
            </a:r>
            <a:endParaRPr lang="en-IN" sz="2400" dirty="0">
              <a:solidFill>
                <a:schemeClr val="tx1"/>
              </a:solidFill>
            </a:endParaRPr>
          </a:p>
        </p:txBody>
      </p:sp>
    </p:spTree>
    <p:extLst>
      <p:ext uri="{BB962C8B-B14F-4D97-AF65-F5344CB8AC3E}">
        <p14:creationId xmlns:p14="http://schemas.microsoft.com/office/powerpoint/2010/main" val="11434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Conditions for 5NF</a:t>
            </a:r>
          </a:p>
          <a:p>
            <a:r>
              <a:rPr lang="en-GB" dirty="0"/>
              <a:t>A relation R is in fifth normal form (5NF) </a:t>
            </a:r>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endParaRPr lang="en-GB" b="1" dirty="0">
              <a:solidFill>
                <a:schemeClr val="accent6"/>
              </a:solidFill>
            </a:endParaRPr>
          </a:p>
        </p:txBody>
      </p:sp>
      <p:sp>
        <p:nvSpPr>
          <p:cNvPr id="2" name="Title 1"/>
          <p:cNvSpPr>
            <a:spLocks noGrp="1"/>
          </p:cNvSpPr>
          <p:nvPr>
            <p:ph type="title"/>
          </p:nvPr>
        </p:nvSpPr>
        <p:spPr/>
        <p:txBody>
          <a:bodyPr/>
          <a:lstStyle/>
          <a:p>
            <a:r>
              <a:rPr lang="en-US" dirty="0"/>
              <a:t>5NF (Fifth Normal Form)</a:t>
            </a: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857568">
                  <a:extLst>
                    <a:ext uri="{9D8B030D-6E8A-4147-A177-3AD203B41FA5}">
                      <a16:colId xmlns:a16="http://schemas.microsoft.com/office/drawing/2014/main" val="20002"/>
                    </a:ext>
                  </a:extLst>
                </a:gridCol>
                <a:gridCol w="924243">
                  <a:extLst>
                    <a:ext uri="{9D8B030D-6E8A-4147-A177-3AD203B41FA5}">
                      <a16:colId xmlns:a16="http://schemas.microsoft.com/office/drawing/2014/main" val="20003"/>
                    </a:ext>
                  </a:extLst>
                </a:gridCol>
                <a:gridCol w="814705">
                  <a:extLst>
                    <a:ext uri="{9D8B030D-6E8A-4147-A177-3AD203B41FA5}">
                      <a16:colId xmlns:a16="http://schemas.microsoft.com/office/drawing/2014/main" val="20004"/>
                    </a:ext>
                  </a:extLst>
                </a:gridCol>
              </a:tblGrid>
              <a:tr h="411480">
                <a:tc>
                  <a:txBody>
                    <a:bodyPr/>
                    <a:lstStyle/>
                    <a:p>
                      <a:pPr algn="l"/>
                      <a:r>
                        <a:rPr lang="en-US" sz="1800" b="1" u="sng" kern="1200" dirty="0">
                          <a:solidFill>
                            <a:schemeClr val="tx1"/>
                          </a:solidFill>
                          <a:latin typeface="+mn-lt"/>
                          <a:ea typeface="+mn-ea"/>
                          <a:cs typeface="+mn-cs"/>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sz="1800" u="none" strike="noStrike" kern="1200" baseline="0" dirty="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4</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5</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4624497" y="479664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93472936"/>
              </p:ext>
            </p:extLst>
          </p:nvPr>
        </p:nvGraphicFramePr>
        <p:xfrm>
          <a:off x="5382629" y="2820707"/>
          <a:ext cx="1613535"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Raj</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Meet</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Suresh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79421915"/>
              </p:ext>
            </p:extLst>
          </p:nvPr>
        </p:nvGraphicFramePr>
        <p:xfrm>
          <a:off x="5381450"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2485231"/>
              </p:ext>
            </p:extLst>
          </p:nvPr>
        </p:nvGraphicFramePr>
        <p:xfrm>
          <a:off x="7379552" y="2847948"/>
          <a:ext cx="1546860"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SID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DF</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27346036"/>
              </p:ext>
            </p:extLst>
          </p:nvPr>
        </p:nvGraphicFramePr>
        <p:xfrm>
          <a:off x="7378373" y="248111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177006836"/>
              </p:ext>
            </p:extLst>
          </p:nvPr>
        </p:nvGraphicFramePr>
        <p:xfrm>
          <a:off x="9309800" y="2820707"/>
          <a:ext cx="2654301"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549593">
                  <a:extLst>
                    <a:ext uri="{9D8B030D-6E8A-4147-A177-3AD203B41FA5}">
                      <a16:colId xmlns:a16="http://schemas.microsoft.com/office/drawing/2014/main" val="20002"/>
                    </a:ext>
                  </a:extLst>
                </a:gridCol>
                <a:gridCol w="814705">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RNO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4</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5</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6</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7</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8</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7974336"/>
              </p:ext>
            </p:extLst>
          </p:nvPr>
        </p:nvGraphicFramePr>
        <p:xfrm>
          <a:off x="9308621"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Rounded Rectangle 19"/>
          <p:cNvSpPr/>
          <p:nvPr/>
        </p:nvSpPr>
        <p:spPr>
          <a:xfrm>
            <a:off x="4624497" y="5342028"/>
            <a:ext cx="4588583"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000" dirty="0"/>
              <a:t>None of the above relations can be further decomposed into sub-relations. So the above database is in 5NF.</a:t>
            </a:r>
            <a:endParaRPr lang="en-IN" sz="2000" dirty="0">
              <a:solidFill>
                <a:schemeClr val="tx1"/>
              </a:solidFill>
            </a:endParaRPr>
          </a:p>
        </p:txBody>
      </p:sp>
    </p:spTree>
    <p:extLst>
      <p:ext uri="{BB962C8B-B14F-4D97-AF65-F5344CB8AC3E}">
        <p14:creationId xmlns:p14="http://schemas.microsoft.com/office/powerpoint/2010/main" val="24164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find key?</a:t>
            </a:r>
          </a:p>
        </p:txBody>
      </p:sp>
      <p:sp>
        <p:nvSpPr>
          <p:cNvPr id="5" name="Content Placeholder 4"/>
          <p:cNvSpPr>
            <a:spLocks noGrp="1"/>
          </p:cNvSpPr>
          <p:nvPr>
            <p:ph idx="4294967295"/>
          </p:nvPr>
        </p:nvSpPr>
        <p:spPr>
          <a:xfrm>
            <a:off x="131180" y="863444"/>
            <a:ext cx="11929641" cy="5590565"/>
          </a:xfrm>
        </p:spPr>
        <p:txBody>
          <a:bodyPr/>
          <a:lstStyle/>
          <a:p>
            <a:r>
              <a:rPr lang="en-GB" dirty="0"/>
              <a:t>Conditions to find key</a:t>
            </a:r>
          </a:p>
          <a:p>
            <a:pPr lvl="1">
              <a:lnSpc>
                <a:spcPct val="150000"/>
              </a:lnSpc>
            </a:pPr>
            <a:r>
              <a:rPr lang="en-GB" dirty="0"/>
              <a:t>The attribute is a </a:t>
            </a:r>
            <a:r>
              <a:rPr lang="en-GB" b="1" dirty="0">
                <a:solidFill>
                  <a:schemeClr val="accent6"/>
                </a:solidFill>
              </a:rPr>
              <a:t>part of key</a:t>
            </a:r>
            <a:r>
              <a:rPr lang="en-GB" dirty="0"/>
              <a:t>, if it </a:t>
            </a:r>
            <a:r>
              <a:rPr lang="en-GB" b="1" dirty="0">
                <a:solidFill>
                  <a:schemeClr val="accent6"/>
                </a:solidFill>
              </a:rPr>
              <a:t>does not occur on any side of FD</a:t>
            </a:r>
          </a:p>
          <a:p>
            <a:pPr lvl="1">
              <a:lnSpc>
                <a:spcPct val="150000"/>
              </a:lnSpc>
            </a:pPr>
            <a:r>
              <a:rPr lang="en-GB" dirty="0"/>
              <a:t>The attribute is a </a:t>
            </a:r>
            <a:r>
              <a:rPr lang="en-GB" b="1" dirty="0">
                <a:solidFill>
                  <a:schemeClr val="accent6"/>
                </a:solidFill>
              </a:rPr>
              <a:t>part of key</a:t>
            </a:r>
            <a:r>
              <a:rPr lang="en-GB" dirty="0"/>
              <a:t>, if it </a:t>
            </a:r>
            <a:r>
              <a:rPr lang="en-GB" b="1" dirty="0">
                <a:solidFill>
                  <a:schemeClr val="accent6"/>
                </a:solidFill>
              </a:rPr>
              <a:t>occurs on the left-hand side of an FD</a:t>
            </a:r>
            <a:r>
              <a:rPr lang="en-GB" dirty="0"/>
              <a:t>, but </a:t>
            </a:r>
            <a:r>
              <a:rPr lang="en-GB" b="1" dirty="0">
                <a:solidFill>
                  <a:schemeClr val="accent6"/>
                </a:solidFill>
              </a:rPr>
              <a:t>never occurs on the right-hand side</a:t>
            </a:r>
          </a:p>
          <a:p>
            <a:pPr lvl="1">
              <a:lnSpc>
                <a:spcPct val="150000"/>
              </a:lnSpc>
            </a:pPr>
            <a:r>
              <a:rPr lang="en-GB" dirty="0"/>
              <a:t>The attribute is </a:t>
            </a:r>
            <a:r>
              <a:rPr lang="en-GB" b="1" dirty="0">
                <a:solidFill>
                  <a:schemeClr val="accent6"/>
                </a:solidFill>
              </a:rPr>
              <a:t>not a part of key</a:t>
            </a:r>
            <a:r>
              <a:rPr lang="en-GB" dirty="0"/>
              <a:t>, if it </a:t>
            </a:r>
            <a:r>
              <a:rPr lang="en-GB" b="1" dirty="0">
                <a:solidFill>
                  <a:schemeClr val="accent6"/>
                </a:solidFill>
              </a:rPr>
              <a:t>occurs on the right-hand side of an FD</a:t>
            </a:r>
            <a:r>
              <a:rPr lang="en-GB" dirty="0"/>
              <a:t>, but </a:t>
            </a:r>
            <a:r>
              <a:rPr lang="en-GB" b="1" dirty="0">
                <a:solidFill>
                  <a:schemeClr val="accent6"/>
                </a:solidFill>
              </a:rPr>
              <a:t>never occurs on the left-hand side</a:t>
            </a:r>
          </a:p>
          <a:p>
            <a:pPr lvl="1">
              <a:lnSpc>
                <a:spcPct val="150000"/>
              </a:lnSpc>
            </a:pPr>
            <a:r>
              <a:rPr lang="en-GB" dirty="0"/>
              <a:t>The attribute </a:t>
            </a:r>
            <a:r>
              <a:rPr lang="en-GB" b="1" dirty="0">
                <a:solidFill>
                  <a:schemeClr val="accent6"/>
                </a:solidFill>
              </a:rPr>
              <a:t>may be a part of key or not</a:t>
            </a:r>
            <a:r>
              <a:rPr lang="en-GB" dirty="0"/>
              <a:t>, if it </a:t>
            </a:r>
            <a:r>
              <a:rPr lang="en-GB" b="1" dirty="0">
                <a:solidFill>
                  <a:schemeClr val="accent6"/>
                </a:solidFill>
              </a:rPr>
              <a:t>occurs on the both side of an FD</a:t>
            </a:r>
          </a:p>
        </p:txBody>
      </p:sp>
    </p:spTree>
    <p:extLst>
      <p:ext uri="{BB962C8B-B14F-4D97-AF65-F5344CB8AC3E}">
        <p14:creationId xmlns:p14="http://schemas.microsoft.com/office/powerpoint/2010/main" val="38959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find key? </a:t>
            </a:r>
            <a:r>
              <a:rPr lang="en-US" dirty="0">
                <a:solidFill>
                  <a:schemeClr val="tx1">
                    <a:lumMod val="50000"/>
                    <a:lumOff val="50000"/>
                  </a:schemeClr>
                </a:solidFill>
              </a:rPr>
              <a:t>[Example]</a:t>
            </a:r>
            <a:endParaRPr lang="en-GB" dirty="0"/>
          </a:p>
        </p:txBody>
      </p:sp>
      <p:sp>
        <p:nvSpPr>
          <p:cNvPr id="5" name="Content Placeholder 4"/>
          <p:cNvSpPr>
            <a:spLocks noGrp="1"/>
          </p:cNvSpPr>
          <p:nvPr>
            <p:ph idx="4294967295"/>
          </p:nvPr>
        </p:nvSpPr>
        <p:spPr>
          <a:xfrm>
            <a:off x="131180" y="863444"/>
            <a:ext cx="11929641" cy="5590565"/>
          </a:xfrm>
        </p:spPr>
        <p:txBody>
          <a:bodyPr/>
          <a:lstStyle/>
          <a:p>
            <a:r>
              <a:rPr lang="en-GB" dirty="0"/>
              <a:t>Let a relation R with attributes ABCD with FDs C </a:t>
            </a:r>
            <a:r>
              <a:rPr lang="en-US" dirty="0">
                <a:latin typeface="Calibri" panose="020F0502020204030204" pitchFamily="34" charset="0"/>
              </a:rPr>
              <a:t>→</a:t>
            </a:r>
            <a:r>
              <a:rPr lang="en-GB" dirty="0"/>
              <a:t> A, B </a:t>
            </a:r>
            <a:r>
              <a:rPr lang="en-US" dirty="0">
                <a:latin typeface="Calibri" panose="020F0502020204030204" pitchFamily="34" charset="0"/>
              </a:rPr>
              <a:t>→</a:t>
            </a:r>
            <a:r>
              <a:rPr lang="en-GB" dirty="0"/>
              <a:t> C. Find keys for relation R.</a:t>
            </a:r>
          </a:p>
          <a:p>
            <a:pPr lvl="1"/>
            <a:r>
              <a:rPr lang="en-GB" dirty="0"/>
              <a:t>attribute </a:t>
            </a:r>
            <a:r>
              <a:rPr lang="en-GB" b="1" dirty="0">
                <a:solidFill>
                  <a:schemeClr val="accent6"/>
                </a:solidFill>
              </a:rPr>
              <a:t>not occur on any side </a:t>
            </a:r>
            <a:r>
              <a:rPr lang="en-GB" dirty="0"/>
              <a:t>of FDs </a:t>
            </a:r>
            <a:r>
              <a:rPr lang="en-GB" b="1" dirty="0">
                <a:solidFill>
                  <a:schemeClr val="accent6"/>
                </a:solidFill>
              </a:rPr>
              <a:t>(D) √</a:t>
            </a:r>
          </a:p>
          <a:p>
            <a:pPr lvl="1"/>
            <a:r>
              <a:rPr lang="en-GB" dirty="0"/>
              <a:t>attribute </a:t>
            </a:r>
            <a:r>
              <a:rPr lang="en-GB" b="1" dirty="0">
                <a:solidFill>
                  <a:schemeClr val="accent6"/>
                </a:solidFill>
              </a:rPr>
              <a:t>occurs on only left-hand side </a:t>
            </a:r>
            <a:r>
              <a:rPr lang="en-GB" dirty="0"/>
              <a:t>of an FDs </a:t>
            </a:r>
            <a:r>
              <a:rPr lang="en-GB" b="1" dirty="0">
                <a:solidFill>
                  <a:schemeClr val="accent6"/>
                </a:solidFill>
              </a:rPr>
              <a:t>(B) √</a:t>
            </a:r>
          </a:p>
          <a:p>
            <a:pPr lvl="1"/>
            <a:r>
              <a:rPr lang="en-GB" dirty="0"/>
              <a:t>attribute </a:t>
            </a:r>
            <a:r>
              <a:rPr lang="en-GB" b="1" dirty="0">
                <a:solidFill>
                  <a:schemeClr val="accent6"/>
                </a:solidFill>
              </a:rPr>
              <a:t>occurs on only right-hand side</a:t>
            </a:r>
            <a:r>
              <a:rPr lang="en-GB" dirty="0"/>
              <a:t> of an FDs </a:t>
            </a:r>
            <a:r>
              <a:rPr lang="en-GB" b="1" dirty="0">
                <a:solidFill>
                  <a:schemeClr val="accent6"/>
                </a:solidFill>
              </a:rPr>
              <a:t>(A) </a:t>
            </a:r>
            <a:r>
              <a:rPr lang="en-GB" dirty="0">
                <a:solidFill>
                  <a:schemeClr val="accent6"/>
                </a:solidFill>
              </a:rPr>
              <a:t>X</a:t>
            </a:r>
          </a:p>
          <a:p>
            <a:pPr lvl="1"/>
            <a:r>
              <a:rPr lang="en-GB" dirty="0"/>
              <a:t>attribute </a:t>
            </a:r>
            <a:r>
              <a:rPr lang="en-GB" b="1" dirty="0">
                <a:solidFill>
                  <a:schemeClr val="accent6"/>
                </a:solidFill>
              </a:rPr>
              <a:t>occurs on both the sides </a:t>
            </a:r>
            <a:r>
              <a:rPr lang="en-GB" dirty="0"/>
              <a:t>of an FDs </a:t>
            </a:r>
            <a:r>
              <a:rPr lang="en-GB" b="1" dirty="0">
                <a:solidFill>
                  <a:schemeClr val="accent6"/>
                </a:solidFill>
              </a:rPr>
              <a:t>(C) </a:t>
            </a:r>
            <a:r>
              <a:rPr lang="en-GB" dirty="0">
                <a:solidFill>
                  <a:schemeClr val="accent6"/>
                </a:solidFill>
              </a:rPr>
              <a:t>?</a:t>
            </a:r>
          </a:p>
          <a:p>
            <a:r>
              <a:rPr lang="en-GB" dirty="0"/>
              <a:t>The </a:t>
            </a:r>
            <a:r>
              <a:rPr lang="en-GB" b="1" dirty="0">
                <a:solidFill>
                  <a:schemeClr val="accent6"/>
                </a:solidFill>
              </a:rPr>
              <a:t>core is BD</a:t>
            </a:r>
            <a:r>
              <a:rPr lang="en-GB" dirty="0"/>
              <a:t>. </a:t>
            </a:r>
          </a:p>
          <a:p>
            <a:r>
              <a:rPr lang="en-GB" b="1" dirty="0">
                <a:solidFill>
                  <a:schemeClr val="accent6"/>
                </a:solidFill>
              </a:rPr>
              <a:t>B determines C </a:t>
            </a:r>
            <a:r>
              <a:rPr lang="en-GB" dirty="0"/>
              <a:t>and </a:t>
            </a:r>
            <a:r>
              <a:rPr lang="en-GB" b="1" dirty="0">
                <a:solidFill>
                  <a:schemeClr val="accent6"/>
                </a:solidFill>
              </a:rPr>
              <a:t>C determines A</a:t>
            </a:r>
            <a:r>
              <a:rPr lang="en-GB" dirty="0"/>
              <a:t>, So using </a:t>
            </a:r>
            <a:r>
              <a:rPr lang="en-GB" b="1" dirty="0">
                <a:solidFill>
                  <a:schemeClr val="accent6"/>
                </a:solidFill>
              </a:rPr>
              <a:t>transitivity rule B determines A </a:t>
            </a:r>
            <a:r>
              <a:rPr lang="en-GB" dirty="0"/>
              <a:t>also.</a:t>
            </a:r>
          </a:p>
          <a:p>
            <a:r>
              <a:rPr lang="en-GB" dirty="0"/>
              <a:t>So </a:t>
            </a:r>
            <a:r>
              <a:rPr lang="en-GB" b="1" dirty="0">
                <a:solidFill>
                  <a:schemeClr val="accent6"/>
                </a:solidFill>
              </a:rPr>
              <a:t>BD is a key</a:t>
            </a:r>
            <a:r>
              <a:rPr lang="en-GB" dirty="0"/>
              <a:t>.</a:t>
            </a:r>
            <a:endParaRPr lang="en-GB" b="1" dirty="0">
              <a:solidFill>
                <a:schemeClr val="accent6"/>
              </a:solidFill>
            </a:endParaRPr>
          </a:p>
        </p:txBody>
      </p:sp>
    </p:spTree>
    <p:extLst>
      <p:ext uri="{BB962C8B-B14F-4D97-AF65-F5344CB8AC3E}">
        <p14:creationId xmlns:p14="http://schemas.microsoft.com/office/powerpoint/2010/main" val="35474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BD</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B </a:t>
            </a:r>
            <a:r>
              <a:rPr lang="en-US" b="1" dirty="0">
                <a:solidFill>
                  <a:schemeClr val="accent6"/>
                </a:solidFill>
                <a:latin typeface="Calibri" panose="020F0502020204030204" pitchFamily="34" charset="0"/>
              </a:rPr>
              <a:t>→</a:t>
            </a:r>
            <a:r>
              <a:rPr lang="pt-BR" b="1" dirty="0">
                <a:solidFill>
                  <a:schemeClr val="accent6"/>
                </a:solidFill>
              </a:rPr>
              <a:t> C,  D </a:t>
            </a:r>
            <a:r>
              <a:rPr lang="en-US" b="1" dirty="0">
                <a:solidFill>
                  <a:schemeClr val="accent6"/>
                </a:solidFill>
                <a:latin typeface="Calibri" panose="020F0502020204030204" pitchFamily="34" charset="0"/>
              </a:rPr>
              <a:t>→</a:t>
            </a:r>
            <a:r>
              <a:rPr lang="pt-BR" b="1" dirty="0">
                <a:solidFill>
                  <a:schemeClr val="accent6"/>
                </a:solidFill>
              </a:rPr>
              <a:t> A</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1NF but not 2NF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partial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B </a:t>
            </a:r>
            <a:r>
              <a:rPr lang="en-US" dirty="0">
                <a:latin typeface="Calibri" panose="020F0502020204030204" pitchFamily="34" charset="0"/>
              </a:rPr>
              <a:t>→</a:t>
            </a:r>
            <a:r>
              <a:rPr lang="pt-BR" dirty="0">
                <a:latin typeface="+mj-lt"/>
                <a:ea typeface="Times New Roman" panose="02020603050405020304" pitchFamily="18" charset="0"/>
                <a:cs typeface="Times New Roman" panose="02020603050405020304" pitchFamily="18" charset="0"/>
              </a:rPr>
              <a:t> C, </a:t>
            </a:r>
            <a:r>
              <a:rPr lang="pt-BR" b="1" dirty="0">
                <a:solidFill>
                  <a:schemeClr val="accent6"/>
                </a:solidFill>
                <a:latin typeface="+mj-lt"/>
                <a:ea typeface="Times New Roman" panose="02020603050405020304" pitchFamily="18" charset="0"/>
                <a:cs typeface="Times New Roman" panose="02020603050405020304" pitchFamily="18" charset="0"/>
              </a:rPr>
              <a:t>C depends only on B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C is partial depends on key (BD)</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D </a:t>
            </a:r>
            <a:r>
              <a:rPr lang="en-US" dirty="0">
                <a:latin typeface="Calibri" panose="020F0502020204030204" pitchFamily="34" charset="0"/>
              </a:rPr>
              <a:t>→</a:t>
            </a:r>
            <a:r>
              <a:rPr lang="pt-BR" dirty="0">
                <a:latin typeface="+mj-lt"/>
                <a:ea typeface="Times New Roman" panose="02020603050405020304" pitchFamily="18" charset="0"/>
                <a:cs typeface="Times New Roman" panose="02020603050405020304" pitchFamily="18" charset="0"/>
              </a:rPr>
              <a:t> A, </a:t>
            </a:r>
            <a:r>
              <a:rPr lang="pt-BR" b="1" dirty="0">
                <a:solidFill>
                  <a:schemeClr val="accent6"/>
                </a:solidFill>
                <a:latin typeface="+mj-lt"/>
                <a:ea typeface="Times New Roman" panose="02020603050405020304" pitchFamily="18" charset="0"/>
                <a:cs typeface="Times New Roman" panose="02020603050405020304" pitchFamily="18" charset="0"/>
              </a:rPr>
              <a:t>A depends only on D</a:t>
            </a:r>
            <a:r>
              <a:rPr lang="en-US"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A is partial depends on key (BD)</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2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C </a:t>
            </a:r>
            <a:r>
              <a:rPr lang="en-US" b="1" dirty="0">
                <a:solidFill>
                  <a:schemeClr val="accent6"/>
                </a:solidFill>
                <a:latin typeface="Calibri" panose="020F0502020204030204" pitchFamily="34" charset="0"/>
              </a:rPr>
              <a:t>→</a:t>
            </a:r>
            <a:r>
              <a:rPr lang="pt-BR" b="1" dirty="0">
                <a:solidFill>
                  <a:schemeClr val="accent6"/>
                </a:solidFill>
              </a:rPr>
              <a:t> D, C </a:t>
            </a:r>
            <a:r>
              <a:rPr lang="en-US" b="1" dirty="0">
                <a:solidFill>
                  <a:schemeClr val="accent6"/>
                </a:solidFill>
                <a:latin typeface="Calibri" panose="020F0502020204030204" pitchFamily="34" charset="0"/>
              </a:rPr>
              <a:t>→</a:t>
            </a:r>
            <a:r>
              <a:rPr lang="pt-BR" b="1" dirty="0">
                <a:solidFill>
                  <a:schemeClr val="accent6"/>
                </a:solidFill>
              </a:rPr>
              <a:t> A, B </a:t>
            </a:r>
            <a:r>
              <a:rPr lang="en-US" b="1" dirty="0">
                <a:solidFill>
                  <a:schemeClr val="accent6"/>
                </a:solidFill>
                <a:latin typeface="Calibri" panose="020F0502020204030204" pitchFamily="34" charset="0"/>
              </a:rPr>
              <a:t>→</a:t>
            </a:r>
            <a:r>
              <a:rPr lang="pt-BR" b="1" dirty="0">
                <a:solidFill>
                  <a:schemeClr val="accent6"/>
                </a:solidFill>
              </a:rPr>
              <a:t> C</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2NF but not 3NF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latin typeface="+mj-lt"/>
                <a:ea typeface="Times New Roman" panose="02020603050405020304" pitchFamily="18" charset="0"/>
                <a:cs typeface="Times New Roman" panose="02020603050405020304" pitchFamily="18" charset="0"/>
              </a:rPr>
              <a:t> C &amp; </a:t>
            </a:r>
            <a:r>
              <a:rPr lang="pt-BR" b="1" dirty="0">
                <a:solidFill>
                  <a:schemeClr val="accent6"/>
                </a:solidFill>
                <a:ea typeface="Times New Roman" panose="02020603050405020304" pitchFamily="18" charset="0"/>
                <a:cs typeface="Times New Roman" panose="02020603050405020304" pitchFamily="18" charset="0"/>
              </a:rPr>
              <a:t>C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a:solidFill>
                  <a:schemeClr val="accent6"/>
                </a:solidFill>
                <a:latin typeface="+mj-lt"/>
                <a:ea typeface="Times New Roman" panose="02020603050405020304" pitchFamily="18" charset="0"/>
                <a:cs typeface="Times New Roman" panose="02020603050405020304" pitchFamily="18" charset="0"/>
              </a:rPr>
              <a:t> then </a:t>
            </a:r>
            <a:r>
              <a:rPr lang="pt-BR" b="1" dirty="0">
                <a:solidFill>
                  <a:schemeClr val="accent6"/>
                </a:solidFill>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so </a:t>
            </a:r>
            <a:r>
              <a:rPr lang="en-GB" b="1" dirty="0">
                <a:solidFill>
                  <a:schemeClr val="accent6"/>
                </a:solidFill>
                <a:latin typeface="+mj-lt"/>
                <a:ea typeface="Times New Roman" panose="02020603050405020304" pitchFamily="18" charset="0"/>
                <a:cs typeface="Times New Roman" panose="02020603050405020304" pitchFamily="18" charset="0"/>
              </a:rPr>
              <a:t>D is transitive depends on key (B)</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C &amp; C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A then B </a:t>
            </a:r>
            <a:r>
              <a:rPr lang="en-US" b="1" dirty="0">
                <a:solidFill>
                  <a:schemeClr val="accent6"/>
                </a:solidFill>
                <a:latin typeface="+mj-lt"/>
                <a:ea typeface="Times New Roman" panose="02020603050405020304" pitchFamily="18" charset="0"/>
                <a:cs typeface="Times New Roman" panose="02020603050405020304" pitchFamily="18" charset="0"/>
              </a:rPr>
              <a:t>→</a:t>
            </a:r>
            <a:r>
              <a:rPr lang="pt-BR" b="1" dirty="0">
                <a:solidFill>
                  <a:schemeClr val="accent6"/>
                </a:solidFill>
                <a:latin typeface="+mj-lt"/>
                <a:ea typeface="Times New Roman" panose="02020603050405020304" pitchFamily="18" charset="0"/>
                <a:cs typeface="Times New Roman" panose="02020603050405020304" pitchFamily="18" charset="0"/>
              </a:rPr>
              <a:t> A </a:t>
            </a:r>
            <a:r>
              <a:rPr lang="en-US" dirty="0">
                <a:ea typeface="Times New Roman" panose="02020603050405020304" pitchFamily="18" charset="0"/>
                <a:cs typeface="Times New Roman" panose="02020603050405020304" pitchFamily="18" charset="0"/>
              </a:rPr>
              <a:t>so </a:t>
            </a:r>
            <a:r>
              <a:rPr lang="en-GB" b="1" dirty="0">
                <a:solidFill>
                  <a:schemeClr val="accent6"/>
                </a:solidFill>
                <a:ea typeface="Times New Roman" panose="02020603050405020304" pitchFamily="18" charset="0"/>
                <a:cs typeface="Times New Roman" panose="02020603050405020304" pitchFamily="18" charset="0"/>
              </a:rPr>
              <a:t>A is transitive depends on key (B)</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A</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A </a:t>
            </a:r>
            <a:r>
              <a:rPr lang="en-US" b="1" dirty="0">
                <a:solidFill>
                  <a:schemeClr val="accent6"/>
                </a:solidFill>
                <a:latin typeface="Calibri" panose="020F0502020204030204" pitchFamily="34" charset="0"/>
              </a:rPr>
              <a:t>→</a:t>
            </a:r>
            <a:r>
              <a:rPr lang="pt-BR" b="1" dirty="0">
                <a:solidFill>
                  <a:schemeClr val="accent6"/>
                </a:solidFill>
              </a:rPr>
              <a:t> B, BC </a:t>
            </a:r>
            <a:r>
              <a:rPr lang="en-US" b="1" dirty="0">
                <a:solidFill>
                  <a:schemeClr val="accent6"/>
                </a:solidFill>
                <a:latin typeface="Calibri" panose="020F0502020204030204" pitchFamily="34" charset="0"/>
              </a:rPr>
              <a:t>→</a:t>
            </a:r>
            <a:r>
              <a:rPr lang="pt-BR" b="1" dirty="0">
                <a:solidFill>
                  <a:schemeClr val="accent6"/>
                </a:solidFill>
              </a:rPr>
              <a:t> D, A </a:t>
            </a:r>
            <a:r>
              <a:rPr lang="en-US" b="1" dirty="0">
                <a:solidFill>
                  <a:schemeClr val="accent6"/>
                </a:solidFill>
                <a:latin typeface="Calibri" panose="020F0502020204030204" pitchFamily="34" charset="0"/>
              </a:rPr>
              <a:t>→</a:t>
            </a:r>
            <a:r>
              <a:rPr lang="pt-BR" b="1" dirty="0">
                <a:solidFill>
                  <a:schemeClr val="accent6"/>
                </a:solidFill>
              </a:rPr>
              <a:t> C</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2NF but not 3NF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latin typeface="+mj-lt"/>
                <a:ea typeface="Times New Roman" panose="02020603050405020304" pitchFamily="18" charset="0"/>
                <a:cs typeface="Times New Roman" panose="02020603050405020304" pitchFamily="18" charset="0"/>
              </a:rPr>
              <a:t> B &amp; </a:t>
            </a:r>
            <a:r>
              <a:rPr lang="pt-BR" b="1" dirty="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C</a:t>
            </a:r>
            <a:r>
              <a:rPr lang="pt-BR" b="1" dirty="0">
                <a:solidFill>
                  <a:schemeClr val="accent6"/>
                </a:solidFill>
                <a:latin typeface="+mj-lt"/>
                <a:ea typeface="Times New Roman" panose="02020603050405020304" pitchFamily="18" charset="0"/>
                <a:cs typeface="Times New Roman" panose="02020603050405020304" pitchFamily="18" charset="0"/>
              </a:rPr>
              <a:t> then </a:t>
            </a:r>
            <a:r>
              <a:rPr lang="pt-BR" b="1" dirty="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BC</a:t>
            </a:r>
            <a:r>
              <a:rPr lang="pt-BR" b="1" dirty="0">
                <a:solidFill>
                  <a:schemeClr val="accent6"/>
                </a:solidFill>
                <a:latin typeface="+mj-lt"/>
                <a:ea typeface="Times New Roman" panose="02020603050405020304" pitchFamily="18" charset="0"/>
                <a:cs typeface="Times New Roman" panose="02020603050405020304" pitchFamily="18" charset="0"/>
              </a:rPr>
              <a:t> </a:t>
            </a:r>
            <a:r>
              <a:rPr lang="en-GB" dirty="0">
                <a:latin typeface="+mj-lt"/>
                <a:ea typeface="Times New Roman" panose="02020603050405020304" pitchFamily="18" charset="0"/>
                <a:cs typeface="Times New Roman" panose="02020603050405020304" pitchFamily="18" charset="0"/>
              </a:rPr>
              <a:t>using </a:t>
            </a:r>
            <a:r>
              <a:rPr lang="en-GB" dirty="0">
                <a:solidFill>
                  <a:schemeClr val="tx2"/>
                </a:solidFill>
                <a:latin typeface="+mj-lt"/>
                <a:ea typeface="Times New Roman" panose="02020603050405020304" pitchFamily="18" charset="0"/>
                <a:cs typeface="Times New Roman" panose="02020603050405020304" pitchFamily="18" charset="0"/>
              </a:rPr>
              <a:t>union rule</a:t>
            </a:r>
            <a:r>
              <a:rPr lang="en-GB" dirty="0">
                <a:latin typeface="+mj-lt"/>
                <a:ea typeface="Times New Roman" panose="02020603050405020304" pitchFamily="18" charset="0"/>
                <a:cs typeface="Times New Roman" panose="02020603050405020304" pitchFamily="18" charset="0"/>
              </a:rPr>
              <a:t>) and</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BC &amp; BC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D then A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D </a:t>
            </a:r>
            <a:r>
              <a:rPr lang="en-US" dirty="0">
                <a:ea typeface="Times New Roman" panose="02020603050405020304" pitchFamily="18" charset="0"/>
                <a:cs typeface="Times New Roman" panose="02020603050405020304" pitchFamily="18" charset="0"/>
              </a:rPr>
              <a:t>so </a:t>
            </a:r>
            <a:r>
              <a:rPr lang="en-GB" b="1" dirty="0">
                <a:solidFill>
                  <a:schemeClr val="accent6"/>
                </a:solidFill>
                <a:ea typeface="Times New Roman" panose="02020603050405020304" pitchFamily="18" charset="0"/>
                <a:cs typeface="Times New Roman" panose="02020603050405020304" pitchFamily="18" charset="0"/>
              </a:rPr>
              <a:t>D is transitive depends on key (A)</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350000" y="3024323"/>
            <a:ext cx="3492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are </a:t>
            </a:r>
            <a:r>
              <a:rPr lang="en-US" sz="2400" b="1" dirty="0">
                <a:solidFill>
                  <a:schemeClr val="accent6"/>
                </a:solidFill>
              </a:rPr>
              <a:t>ABC &amp; BCD</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ABC </a:t>
            </a:r>
            <a:r>
              <a:rPr lang="en-US" b="1" dirty="0">
                <a:solidFill>
                  <a:schemeClr val="accent6"/>
                </a:solidFill>
                <a:latin typeface="Calibri" panose="020F0502020204030204" pitchFamily="34" charset="0"/>
              </a:rPr>
              <a:t>→</a:t>
            </a:r>
            <a:r>
              <a:rPr lang="pt-BR" b="1" dirty="0">
                <a:solidFill>
                  <a:schemeClr val="accent6"/>
                </a:solidFill>
              </a:rPr>
              <a:t> D, </a:t>
            </a:r>
            <a:r>
              <a:rPr lang="en-GB" b="1" dirty="0">
                <a:solidFill>
                  <a:schemeClr val="accent6"/>
                </a:solidFill>
              </a:rPr>
              <a:t>D</a:t>
            </a:r>
            <a:r>
              <a:rPr lang="pt-BR" b="1" dirty="0">
                <a:solidFill>
                  <a:schemeClr val="accent6"/>
                </a:solidFill>
              </a:rPr>
              <a:t> </a:t>
            </a:r>
            <a:r>
              <a:rPr lang="en-US" b="1" dirty="0">
                <a:solidFill>
                  <a:schemeClr val="accent6"/>
                </a:solidFill>
                <a:latin typeface="Calibri" panose="020F0502020204030204" pitchFamily="34" charset="0"/>
              </a:rPr>
              <a:t>→</a:t>
            </a:r>
            <a:r>
              <a:rPr lang="pt-BR" b="1" dirty="0">
                <a:solidFill>
                  <a:schemeClr val="accent6"/>
                </a:solidFill>
              </a:rPr>
              <a:t> A</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3NF but not BCNF</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GB" dirty="0">
                <a:latin typeface="+mj-lt"/>
                <a:ea typeface="Times New Roman" panose="02020603050405020304" pitchFamily="18" charset="0"/>
                <a:cs typeface="Times New Roman" panose="02020603050405020304" pitchFamily="18" charset="0"/>
              </a:rPr>
              <a:t>In the above FDs, both FDs have </a:t>
            </a:r>
            <a:r>
              <a:rPr lang="en-GB" b="1" dirty="0">
                <a:solidFill>
                  <a:schemeClr val="accent6"/>
                </a:solidFill>
                <a:latin typeface="+mj-lt"/>
                <a:ea typeface="Times New Roman" panose="02020603050405020304" pitchFamily="18" charset="0"/>
                <a:cs typeface="Times New Roman" panose="02020603050405020304" pitchFamily="18" charset="0"/>
              </a:rPr>
              <a:t>prime attribute (</a:t>
            </a:r>
            <a:r>
              <a:rPr lang="en-GB" b="1" dirty="0">
                <a:solidFill>
                  <a:schemeClr val="accent6"/>
                </a:solidFill>
                <a:ea typeface="Times New Roman" panose="02020603050405020304" pitchFamily="18" charset="0"/>
                <a:cs typeface="Times New Roman" panose="02020603050405020304" pitchFamily="18" charset="0"/>
              </a:rPr>
              <a:t>D and A)</a:t>
            </a:r>
            <a:r>
              <a:rPr lang="en-GB" b="1" dirty="0">
                <a:solidFill>
                  <a:schemeClr val="accent6"/>
                </a:solidFill>
                <a:latin typeface="+mj-lt"/>
                <a:ea typeface="Times New Roman" panose="02020603050405020304" pitchFamily="18" charset="0"/>
                <a:cs typeface="Times New Roman" panose="02020603050405020304" pitchFamily="18" charset="0"/>
              </a:rPr>
              <a:t> in dependent (right) side</a:t>
            </a:r>
            <a:r>
              <a:rPr lang="en-GB" dirty="0">
                <a:latin typeface="+mj-lt"/>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2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normalize database?</a:t>
            </a:r>
          </a:p>
        </p:txBody>
      </p:sp>
      <p:sp>
        <p:nvSpPr>
          <p:cNvPr id="3" name="Content Placeholder 2"/>
          <p:cNvSpPr>
            <a:spLocks noGrp="1"/>
          </p:cNvSpPr>
          <p:nvPr>
            <p:ph idx="4294967295"/>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Employee Number, Employee Name, Date of Birth, Department Code, Department Name, Project Code, Project Description, Project Supervisor.</a:t>
            </a:r>
          </a:p>
          <a:p>
            <a:r>
              <a:rPr lang="en-GB" dirty="0"/>
              <a:t>Assume the following:</a:t>
            </a:r>
          </a:p>
          <a:p>
            <a:pPr lvl="1"/>
            <a:r>
              <a:rPr lang="en-GB" dirty="0"/>
              <a:t>Each employee number is unique.</a:t>
            </a:r>
          </a:p>
          <a:p>
            <a:pPr lvl="1"/>
            <a:r>
              <a:rPr lang="en-GB" dirty="0"/>
              <a:t>Each department has a single department code.</a:t>
            </a:r>
          </a:p>
          <a:p>
            <a:pPr lvl="1"/>
            <a:r>
              <a:rPr lang="en-GB" dirty="0"/>
              <a:t>Each project has a single code and supervisor.</a:t>
            </a:r>
          </a:p>
          <a:p>
            <a:pPr lvl="1"/>
            <a:r>
              <a:rPr lang="en-GB" dirty="0"/>
              <a:t>Each employee may work on one or more projects.</a:t>
            </a:r>
          </a:p>
          <a:p>
            <a:pPr lvl="1"/>
            <a:r>
              <a:rPr lang="en-GB" dirty="0"/>
              <a:t>Employee names need not necessarily be unique.</a:t>
            </a:r>
          </a:p>
          <a:p>
            <a:pPr lvl="1"/>
            <a:r>
              <a:rPr lang="en-GB" dirty="0"/>
              <a:t>Project Code, Project Description and Project Supervisor are repeating fields.</a:t>
            </a:r>
          </a:p>
          <a:p>
            <a:pPr lvl="1"/>
            <a:r>
              <a:rPr lang="en-GB" dirty="0"/>
              <a:t>Normalize this data to Third Normal Form.</a:t>
            </a:r>
          </a:p>
          <a:p>
            <a:endParaRPr lang="en-GB" dirty="0"/>
          </a:p>
        </p:txBody>
      </p:sp>
    </p:spTree>
    <p:extLst>
      <p:ext uri="{BB962C8B-B14F-4D97-AF65-F5344CB8AC3E}">
        <p14:creationId xmlns:p14="http://schemas.microsoft.com/office/powerpoint/2010/main" val="337853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802084"/>
          </a:xfrm>
        </p:spPr>
        <p:txBody>
          <a:bodyPr>
            <a:normAutofit/>
          </a:bodyPr>
          <a:lstStyle/>
          <a:p>
            <a:r>
              <a:rPr lang="en-US" sz="3200" dirty="0">
                <a:latin typeface="Trebuchet MS" panose="020B0603020202020204" pitchFamily="34" charset="0"/>
              </a:rPr>
              <a:t>Diagrammatic representation of FD</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pPr marL="0" indent="0">
              <a:buNone/>
            </a:pPr>
            <a:r>
              <a:rPr lang="en-US" sz="2400" b="1" dirty="0">
                <a:solidFill>
                  <a:srgbClr val="0070C0"/>
                </a:solidFill>
                <a:latin typeface="Trebuchet MS" panose="020B0603020202020204" pitchFamily="34" charset="0"/>
              </a:rPr>
              <a:t>Example</a:t>
            </a:r>
          </a:p>
          <a:p>
            <a:r>
              <a:rPr lang="en-US" sz="2400" dirty="0">
                <a:latin typeface="Trebuchet MS" panose="020B0603020202020204" pitchFamily="34" charset="0"/>
              </a:rPr>
              <a:t>Consider the relation Account(</a:t>
            </a:r>
            <a:r>
              <a:rPr lang="en-US" sz="2400" dirty="0" err="1">
                <a:latin typeface="Trebuchet MS" panose="020B0603020202020204" pitchFamily="34" charset="0"/>
              </a:rPr>
              <a:t>account_no</a:t>
            </a:r>
            <a:r>
              <a:rPr lang="en-US" sz="2400" dirty="0">
                <a:latin typeface="Trebuchet MS" panose="020B0603020202020204" pitchFamily="34" charset="0"/>
              </a:rPr>
              <a:t>, balance, branch). </a:t>
            </a:r>
          </a:p>
          <a:p>
            <a:r>
              <a:rPr lang="en-US" sz="2400" dirty="0" err="1">
                <a:solidFill>
                  <a:schemeClr val="tx2"/>
                </a:solidFill>
                <a:latin typeface="Trebuchet MS" panose="020B0603020202020204" pitchFamily="34" charset="0"/>
              </a:rPr>
              <a:t>account_no</a:t>
            </a:r>
            <a:r>
              <a:rPr lang="en-US" sz="2400" dirty="0">
                <a:latin typeface="Trebuchet MS" panose="020B0603020202020204" pitchFamily="34" charset="0"/>
              </a:rPr>
              <a:t> can </a:t>
            </a:r>
            <a:r>
              <a:rPr lang="en-US" sz="2400" dirty="0">
                <a:solidFill>
                  <a:schemeClr val="tx2"/>
                </a:solidFill>
                <a:latin typeface="Trebuchet MS" panose="020B0603020202020204" pitchFamily="34" charset="0"/>
              </a:rPr>
              <a:t>determine balance and branch</a:t>
            </a:r>
            <a:r>
              <a:rPr lang="en-US" sz="2400" dirty="0">
                <a:latin typeface="Trebuchet MS" panose="020B0603020202020204" pitchFamily="34" charset="0"/>
              </a:rPr>
              <a:t>. </a:t>
            </a:r>
          </a:p>
          <a:p>
            <a:r>
              <a:rPr lang="en-US" sz="2400" dirty="0">
                <a:latin typeface="Trebuchet MS" panose="020B0603020202020204" pitchFamily="34" charset="0"/>
              </a:rPr>
              <a:t>So, there is a functional dependency from </a:t>
            </a:r>
            <a:r>
              <a:rPr lang="en-US" sz="2400" dirty="0" err="1">
                <a:solidFill>
                  <a:schemeClr val="tx2"/>
                </a:solidFill>
                <a:latin typeface="Trebuchet MS" panose="020B0603020202020204" pitchFamily="34" charset="0"/>
              </a:rPr>
              <a:t>account_no</a:t>
            </a:r>
            <a:r>
              <a:rPr lang="en-US" sz="2400" dirty="0">
                <a:solidFill>
                  <a:schemeClr val="tx2"/>
                </a:solidFill>
                <a:latin typeface="Trebuchet MS" panose="020B0603020202020204" pitchFamily="34" charset="0"/>
              </a:rPr>
              <a:t> to balance and branch</a:t>
            </a:r>
            <a:r>
              <a:rPr lang="en-US" sz="2400" dirty="0">
                <a:latin typeface="Trebuchet MS" panose="020B0603020202020204" pitchFamily="34" charset="0"/>
              </a:rPr>
              <a:t>.</a:t>
            </a:r>
          </a:p>
          <a:p>
            <a:r>
              <a:rPr lang="en-US" sz="2400" dirty="0">
                <a:latin typeface="Trebuchet MS" panose="020B0603020202020204" pitchFamily="34" charset="0"/>
              </a:rPr>
              <a:t>This can be denoted by </a:t>
            </a:r>
            <a:r>
              <a:rPr lang="en-US" sz="2400" dirty="0" err="1">
                <a:solidFill>
                  <a:schemeClr val="tx2"/>
                </a:solidFill>
                <a:latin typeface="Trebuchet MS" panose="020B0603020202020204" pitchFamily="34" charset="0"/>
              </a:rPr>
              <a:t>account_no</a:t>
            </a:r>
            <a:r>
              <a:rPr lang="en-US" sz="2400" dirty="0">
                <a:solidFill>
                  <a:schemeClr val="tx2"/>
                </a:solidFill>
                <a:latin typeface="Trebuchet MS" panose="020B0603020202020204" pitchFamily="34" charset="0"/>
              </a:rPr>
              <a:t> → {balance, branch}</a:t>
            </a:r>
            <a:r>
              <a:rPr lang="en-US" sz="2400" dirty="0">
                <a:latin typeface="Trebuchet MS" panose="020B0603020202020204" pitchFamily="34" charset="0"/>
              </a:rPr>
              <a:t>.</a:t>
            </a:r>
          </a:p>
        </p:txBody>
      </p:sp>
      <p:sp>
        <p:nvSpPr>
          <p:cNvPr id="6" name="TextBox 5"/>
          <p:cNvSpPr txBox="1"/>
          <p:nvPr/>
        </p:nvSpPr>
        <p:spPr>
          <a:xfrm>
            <a:off x="838200" y="1435388"/>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X</a:t>
            </a:r>
          </a:p>
        </p:txBody>
      </p:sp>
      <p:sp>
        <p:nvSpPr>
          <p:cNvPr id="7" name="TextBox 6"/>
          <p:cNvSpPr txBox="1"/>
          <p:nvPr/>
        </p:nvSpPr>
        <p:spPr>
          <a:xfrm>
            <a:off x="1600200" y="1435387"/>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Y</a:t>
            </a:r>
          </a:p>
        </p:txBody>
      </p:sp>
      <p:cxnSp>
        <p:nvCxnSpPr>
          <p:cNvPr id="8" name="Straight Connector 7"/>
          <p:cNvCxnSpPr/>
          <p:nvPr/>
        </p:nvCxnSpPr>
        <p:spPr>
          <a:xfrm>
            <a:off x="1219200" y="2012951"/>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32927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81200" y="2012950"/>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1435388"/>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X1</a:t>
            </a:r>
          </a:p>
        </p:txBody>
      </p:sp>
      <p:sp>
        <p:nvSpPr>
          <p:cNvPr id="13" name="TextBox 12"/>
          <p:cNvSpPr txBox="1"/>
          <p:nvPr/>
        </p:nvSpPr>
        <p:spPr>
          <a:xfrm>
            <a:off x="3886200" y="1435387"/>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X2</a:t>
            </a:r>
          </a:p>
        </p:txBody>
      </p:sp>
      <p:cxnSp>
        <p:nvCxnSpPr>
          <p:cNvPr id="14" name="Straight Connector 13"/>
          <p:cNvCxnSpPr/>
          <p:nvPr/>
        </p:nvCxnSpPr>
        <p:spPr>
          <a:xfrm>
            <a:off x="3505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05200" y="2349787"/>
            <a:ext cx="762000" cy="47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8200" y="1435387"/>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Y</a:t>
            </a:r>
          </a:p>
        </p:txBody>
      </p:sp>
      <p:cxnSp>
        <p:nvCxnSpPr>
          <p:cNvPr id="18" name="Straight Arrow Connector 17"/>
          <p:cNvCxnSpPr/>
          <p:nvPr/>
        </p:nvCxnSpPr>
        <p:spPr>
          <a:xfrm flipV="1">
            <a:off x="5029200" y="2032576"/>
            <a:ext cx="0" cy="6263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7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1435388"/>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X</a:t>
            </a:r>
          </a:p>
        </p:txBody>
      </p:sp>
      <p:sp>
        <p:nvSpPr>
          <p:cNvPr id="21" name="TextBox 20"/>
          <p:cNvSpPr txBox="1"/>
          <p:nvPr/>
        </p:nvSpPr>
        <p:spPr>
          <a:xfrm>
            <a:off x="6934200" y="1435387"/>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Y1</a:t>
            </a:r>
          </a:p>
        </p:txBody>
      </p:sp>
      <p:cxnSp>
        <p:nvCxnSpPr>
          <p:cNvPr id="22" name="Straight Connector 21"/>
          <p:cNvCxnSpPr/>
          <p:nvPr/>
        </p:nvCxnSpPr>
        <p:spPr>
          <a:xfrm>
            <a:off x="6400800" y="2015490"/>
            <a:ext cx="0" cy="64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98457" y="2342575"/>
            <a:ext cx="630936" cy="72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96200" y="1435387"/>
            <a:ext cx="762000" cy="584775"/>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12121"/>
                </a:solidFill>
                <a:effectLst/>
                <a:uLnTx/>
                <a:uFillTx/>
                <a:latin typeface="Roboto Condensed"/>
                <a:ea typeface="+mn-ea"/>
                <a:cs typeface="+mn-cs"/>
              </a:rPr>
              <a:t>Y2</a:t>
            </a:r>
          </a:p>
        </p:txBody>
      </p:sp>
      <p:cxnSp>
        <p:nvCxnSpPr>
          <p:cNvPr id="25" name="Straight Arrow Connector 24"/>
          <p:cNvCxnSpPr/>
          <p:nvPr/>
        </p:nvCxnSpPr>
        <p:spPr>
          <a:xfrm flipV="1">
            <a:off x="8077200" y="2015491"/>
            <a:ext cx="0" cy="640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15200" y="2020162"/>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96139" y="978872"/>
            <a:ext cx="93746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Roboto Condensed"/>
                <a:ea typeface="+mn-ea"/>
                <a:cs typeface="+mn-cs"/>
              </a:rPr>
              <a:t>X </a:t>
            </a:r>
            <a:r>
              <a:rPr kumimoji="0" lang="en-US" sz="2000" b="1"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a:t>
            </a:r>
            <a:r>
              <a:rPr kumimoji="0" lang="en-US" sz="2000" b="1" i="0" u="none" strike="noStrike" kern="1200" cap="none" spc="0" normalizeH="0" baseline="0" noProof="0" dirty="0">
                <a:ln>
                  <a:noFill/>
                </a:ln>
                <a:solidFill>
                  <a:srgbClr val="0070C0"/>
                </a:solidFill>
                <a:effectLst/>
                <a:uLnTx/>
                <a:uFillTx/>
                <a:latin typeface="Roboto Condensed"/>
                <a:ea typeface="+mn-ea"/>
                <a:cs typeface="+mn-cs"/>
              </a:rPr>
              <a:t> Y</a:t>
            </a:r>
            <a:endParaRPr kumimoji="0" lang="en-US" sz="2000" b="0" i="0" u="none" strike="noStrike" kern="1200" cap="none" spc="0" normalizeH="0" baseline="0" noProof="0" dirty="0">
              <a:ln>
                <a:noFill/>
              </a:ln>
              <a:solidFill>
                <a:srgbClr val="0070C0"/>
              </a:solidFill>
              <a:effectLst/>
              <a:uLnTx/>
              <a:uFillTx/>
              <a:latin typeface="Roboto Condensed"/>
              <a:ea typeface="+mn-ea"/>
              <a:cs typeface="+mn-cs"/>
            </a:endParaRPr>
          </a:p>
        </p:txBody>
      </p:sp>
      <p:sp>
        <p:nvSpPr>
          <p:cNvPr id="28" name="TextBox 27"/>
          <p:cNvSpPr txBox="1"/>
          <p:nvPr/>
        </p:nvSpPr>
        <p:spPr>
          <a:xfrm>
            <a:off x="3454400" y="975042"/>
            <a:ext cx="155448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Roboto Condensed"/>
                <a:ea typeface="+mn-ea"/>
                <a:cs typeface="+mn-cs"/>
              </a:rPr>
              <a:t>{X1, X2} </a:t>
            </a:r>
            <a:r>
              <a:rPr kumimoji="0" lang="en-US" sz="2000" b="1"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 </a:t>
            </a:r>
            <a:r>
              <a:rPr kumimoji="0" lang="en-US" sz="2000" b="1" i="0" u="none" strike="noStrike" kern="1200" cap="none" spc="0" normalizeH="0" baseline="0" noProof="0" dirty="0">
                <a:ln>
                  <a:noFill/>
                </a:ln>
                <a:solidFill>
                  <a:srgbClr val="0070C0"/>
                </a:solidFill>
                <a:effectLst/>
                <a:uLnTx/>
                <a:uFillTx/>
                <a:latin typeface="Roboto Condensed"/>
                <a:ea typeface="+mn-ea"/>
                <a:cs typeface="+mn-cs"/>
              </a:rPr>
              <a:t>Y</a:t>
            </a:r>
            <a:endParaRPr kumimoji="0" lang="en-US" sz="2000" b="0" i="0" u="none" strike="noStrike" kern="1200" cap="none" spc="0" normalizeH="0" baseline="0" noProof="0" dirty="0">
              <a:ln>
                <a:noFill/>
              </a:ln>
              <a:solidFill>
                <a:srgbClr val="0070C0"/>
              </a:solidFill>
              <a:effectLst/>
              <a:uLnTx/>
              <a:uFillTx/>
              <a:latin typeface="Roboto Condensed"/>
              <a:ea typeface="+mn-ea"/>
              <a:cs typeface="+mn-cs"/>
            </a:endParaRPr>
          </a:p>
        </p:txBody>
      </p:sp>
      <p:sp>
        <p:nvSpPr>
          <p:cNvPr id="29" name="TextBox 28"/>
          <p:cNvSpPr txBox="1"/>
          <p:nvPr/>
        </p:nvSpPr>
        <p:spPr>
          <a:xfrm>
            <a:off x="6578599" y="976914"/>
            <a:ext cx="155448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Roboto Condensed"/>
                <a:ea typeface="+mn-ea"/>
                <a:cs typeface="+mn-cs"/>
              </a:rPr>
              <a:t>X </a:t>
            </a:r>
            <a:r>
              <a:rPr kumimoji="0" lang="en-US" sz="2000" b="1"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 </a:t>
            </a:r>
            <a:r>
              <a:rPr kumimoji="0" lang="en-US" sz="2000" b="1" i="0" u="none" strike="noStrike" kern="1200" cap="none" spc="0" normalizeH="0" baseline="0" noProof="0" dirty="0">
                <a:ln>
                  <a:noFill/>
                </a:ln>
                <a:solidFill>
                  <a:srgbClr val="0070C0"/>
                </a:solidFill>
                <a:effectLst/>
                <a:uLnTx/>
                <a:uFillTx/>
                <a:latin typeface="Roboto Condensed"/>
                <a:ea typeface="+mn-ea"/>
                <a:cs typeface="+mn-cs"/>
              </a:rPr>
              <a:t>{Y1, Y2}</a:t>
            </a:r>
            <a:endParaRPr kumimoji="0" lang="en-US" sz="2000" b="0" i="0" u="none" strike="noStrike" kern="1200" cap="none" spc="0" normalizeH="0" baseline="0" noProof="0" dirty="0">
              <a:ln>
                <a:noFill/>
              </a:ln>
              <a:solidFill>
                <a:srgbClr val="0070C0"/>
              </a:solidFill>
              <a:effectLst/>
              <a:uLnTx/>
              <a:uFillTx/>
              <a:latin typeface="Roboto Condensed"/>
              <a:ea typeface="+mn-ea"/>
              <a:cs typeface="+mn-cs"/>
            </a:endParaRPr>
          </a:p>
        </p:txBody>
      </p:sp>
      <p:cxnSp>
        <p:nvCxnSpPr>
          <p:cNvPr id="30" name="Straight Connector 29"/>
          <p:cNvCxnSpPr/>
          <p:nvPr/>
        </p:nvCxnSpPr>
        <p:spPr>
          <a:xfrm>
            <a:off x="3886200" y="2341175"/>
            <a:ext cx="0" cy="32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74295" y="2652798"/>
            <a:ext cx="1161288" cy="37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2641368"/>
            <a:ext cx="1676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3000" y="5464942"/>
            <a:ext cx="2651760" cy="523220"/>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sng" strike="noStrike" kern="1200" cap="none" spc="0" normalizeH="0" baseline="0" noProof="0" dirty="0" err="1">
                <a:ln>
                  <a:noFill/>
                </a:ln>
                <a:solidFill>
                  <a:srgbClr val="212121"/>
                </a:solidFill>
                <a:effectLst/>
                <a:uLnTx/>
                <a:uFillTx/>
                <a:latin typeface="Trebuchet MS" panose="020B0603020202020204" pitchFamily="34" charset="0"/>
              </a:rPr>
              <a:t>account_no</a:t>
            </a:r>
            <a:endParaRPr kumimoji="0" lang="en-US" sz="2800" b="0" i="0" u="sng" strike="noStrike" kern="1200" cap="none" spc="0" normalizeH="0" baseline="0" noProof="0" dirty="0">
              <a:ln>
                <a:noFill/>
              </a:ln>
              <a:solidFill>
                <a:srgbClr val="212121"/>
              </a:solidFill>
              <a:effectLst/>
              <a:uLnTx/>
              <a:uFillTx/>
              <a:latin typeface="Trebuchet MS" panose="020B0603020202020204" pitchFamily="34" charset="0"/>
            </a:endParaRPr>
          </a:p>
        </p:txBody>
      </p:sp>
      <p:sp>
        <p:nvSpPr>
          <p:cNvPr id="35" name="TextBox 34"/>
          <p:cNvSpPr txBox="1"/>
          <p:nvPr/>
        </p:nvSpPr>
        <p:spPr>
          <a:xfrm>
            <a:off x="3794760" y="5464942"/>
            <a:ext cx="1524000" cy="523220"/>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12121"/>
                </a:solidFill>
                <a:effectLst/>
                <a:uLnTx/>
                <a:uFillTx/>
                <a:latin typeface="Trebuchet MS" panose="020B0603020202020204" pitchFamily="34" charset="0"/>
              </a:rPr>
              <a:t>balance</a:t>
            </a:r>
          </a:p>
        </p:txBody>
      </p:sp>
      <p:sp>
        <p:nvSpPr>
          <p:cNvPr id="36" name="TextBox 35"/>
          <p:cNvSpPr txBox="1"/>
          <p:nvPr/>
        </p:nvSpPr>
        <p:spPr>
          <a:xfrm>
            <a:off x="5318760" y="5464942"/>
            <a:ext cx="1920240" cy="523220"/>
          </a:xfrm>
          <a:prstGeom prst="rect">
            <a:avLst/>
          </a:prstGeom>
          <a:noFill/>
          <a:ln w="28575">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12121"/>
                </a:solidFill>
                <a:effectLst/>
                <a:uLnTx/>
                <a:uFillTx/>
                <a:latin typeface="Trebuchet MS" panose="020B0603020202020204" pitchFamily="34" charset="0"/>
              </a:rPr>
              <a:t>branch</a:t>
            </a:r>
          </a:p>
        </p:txBody>
      </p:sp>
      <p:grpSp>
        <p:nvGrpSpPr>
          <p:cNvPr id="37" name="Group 36"/>
          <p:cNvGrpSpPr/>
          <p:nvPr/>
        </p:nvGrpSpPr>
        <p:grpSpPr>
          <a:xfrm>
            <a:off x="2590800" y="6054097"/>
            <a:ext cx="3483381" cy="374904"/>
            <a:chOff x="2590800" y="5882640"/>
            <a:chExt cx="3483381" cy="374904"/>
          </a:xfrm>
        </p:grpSpPr>
        <p:cxnSp>
          <p:nvCxnSpPr>
            <p:cNvPr id="38" name="Straight Connector 37"/>
            <p:cNvCxnSpPr/>
            <p:nvPr/>
          </p:nvCxnSpPr>
          <p:spPr>
            <a:xfrm>
              <a:off x="2590800" y="5882640"/>
              <a:ext cx="0" cy="374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54298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239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0800" y="6248400"/>
              <a:ext cx="3483381"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161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fade">
                                      <p:cBhvr>
                                        <p:cTn id="104" dur="500"/>
                                        <p:tgtEl>
                                          <p:spTgt spid="3">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fade">
                                      <p:cBhvr>
                                        <p:cTn id="109" dur="500"/>
                                        <p:tgtEl>
                                          <p:spTgt spid="3">
                                            <p:txEl>
                                              <p:pRg st="6" end="6"/>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Effect transition="in" filter="fade">
                                      <p:cBhvr>
                                        <p:cTn id="114" dur="500"/>
                                        <p:tgtEl>
                                          <p:spTgt spid="3">
                                            <p:txEl>
                                              <p:pRg st="7" end="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fade">
                                      <p:cBhvr>
                                        <p:cTn id="119" dur="500"/>
                                        <p:tgtEl>
                                          <p:spTgt spid="3">
                                            <p:txEl>
                                              <p:pRg st="8" end="8"/>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6" grpId="0" animBg="1"/>
      <p:bldP spid="20" grpId="0" animBg="1"/>
      <p:bldP spid="21" grpId="0" animBg="1"/>
      <p:bldP spid="24" grpId="0" animBg="1"/>
      <p:bldP spid="27" grpId="0"/>
      <p:bldP spid="28" grpId="0"/>
      <p:bldP spid="29" grpId="0"/>
      <p:bldP spid="34" grpId="0" animBg="1"/>
      <p:bldP spid="35" grpId="0" animBg="1"/>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normalize database?</a:t>
            </a:r>
          </a:p>
        </p:txBody>
      </p:sp>
      <p:sp>
        <p:nvSpPr>
          <p:cNvPr id="3" name="Content Placeholder 2"/>
          <p:cNvSpPr>
            <a:spLocks noGrp="1"/>
          </p:cNvSpPr>
          <p:nvPr>
            <p:ph idx="4294967295"/>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a:t>
            </a:r>
            <a:r>
              <a:rPr lang="en-GB" dirty="0">
                <a:solidFill>
                  <a:schemeClr val="tx2"/>
                </a:solidFill>
              </a:rPr>
              <a:t>Employee Number, Employee Name, Date of Birth</a:t>
            </a:r>
            <a:r>
              <a:rPr lang="en-GB" dirty="0"/>
              <a:t>, </a:t>
            </a:r>
            <a:r>
              <a:rPr lang="en-GB" dirty="0">
                <a:solidFill>
                  <a:schemeClr val="accent6"/>
                </a:solidFill>
              </a:rPr>
              <a:t>Department Code, Department Name</a:t>
            </a:r>
            <a:r>
              <a:rPr lang="en-GB" dirty="0"/>
              <a:t>, </a:t>
            </a:r>
            <a:r>
              <a:rPr lang="en-GB" dirty="0">
                <a:solidFill>
                  <a:schemeClr val="accent4"/>
                </a:solidFill>
              </a:rPr>
              <a:t>Project Code, Project Description, Project Supervisor</a:t>
            </a:r>
            <a:r>
              <a:rPr lang="en-GB" dirty="0"/>
              <a:t>.</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40571639"/>
              </p:ext>
            </p:extLst>
          </p:nvPr>
        </p:nvGraphicFramePr>
        <p:xfrm>
          <a:off x="493395" y="2888732"/>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gridCol w="948055">
                  <a:extLst>
                    <a:ext uri="{9D8B030D-6E8A-4147-A177-3AD203B41FA5}">
                      <a16:colId xmlns:a16="http://schemas.microsoft.com/office/drawing/2014/main" val="20005"/>
                    </a:ext>
                  </a:extLst>
                </a:gridCol>
                <a:gridCol w="1281430">
                  <a:extLst>
                    <a:ext uri="{9D8B030D-6E8A-4147-A177-3AD203B41FA5}">
                      <a16:colId xmlns:a16="http://schemas.microsoft.com/office/drawing/2014/main" val="20006"/>
                    </a:ext>
                  </a:extLst>
                </a:gridCol>
                <a:gridCol w="1224280">
                  <a:extLst>
                    <a:ext uri="{9D8B030D-6E8A-4147-A177-3AD203B41FA5}">
                      <a16:colId xmlns:a16="http://schemas.microsoft.com/office/drawing/2014/main" val="20007"/>
                    </a:ext>
                  </a:extLst>
                </a:gridCol>
              </a:tblGrid>
              <a:tr h="411480">
                <a:tc>
                  <a:txBody>
                    <a:bodyPr/>
                    <a:lstStyle/>
                    <a:p>
                      <a:pPr algn="l"/>
                      <a:r>
                        <a:rPr lang="en-US" sz="1800" u="none" kern="1200" dirty="0">
                          <a:solidFill>
                            <a:schemeClr val="tx1"/>
                          </a:solidFill>
                        </a:rPr>
                        <a:t>Employee </a:t>
                      </a:r>
                    </a:p>
                    <a:p>
                      <a:pPr algn="l"/>
                      <a:r>
                        <a:rPr lang="en-US" sz="1800" u="none" kern="1200" dirty="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2568903"/>
              </p:ext>
            </p:extLst>
          </p:nvPr>
        </p:nvGraphicFramePr>
        <p:xfrm>
          <a:off x="4661694" y="250613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UNF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867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68E3D-5702-FB4F-C211-2428421EB072}"/>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GB" dirty="0"/>
              <a:t>How to normalize database?</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152270911"/>
              </p:ext>
            </p:extLst>
          </p:nvPr>
        </p:nvGraphicFramePr>
        <p:xfrm>
          <a:off x="168275" y="1321574"/>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gridCol w="948055">
                  <a:extLst>
                    <a:ext uri="{9D8B030D-6E8A-4147-A177-3AD203B41FA5}">
                      <a16:colId xmlns:a16="http://schemas.microsoft.com/office/drawing/2014/main" val="20005"/>
                    </a:ext>
                  </a:extLst>
                </a:gridCol>
                <a:gridCol w="1281430">
                  <a:extLst>
                    <a:ext uri="{9D8B030D-6E8A-4147-A177-3AD203B41FA5}">
                      <a16:colId xmlns:a16="http://schemas.microsoft.com/office/drawing/2014/main" val="20006"/>
                    </a:ext>
                  </a:extLst>
                </a:gridCol>
                <a:gridCol w="1224280">
                  <a:extLst>
                    <a:ext uri="{9D8B030D-6E8A-4147-A177-3AD203B41FA5}">
                      <a16:colId xmlns:a16="http://schemas.microsoft.com/office/drawing/2014/main" val="20007"/>
                    </a:ext>
                  </a:extLst>
                </a:gridCol>
              </a:tblGrid>
              <a:tr h="411480">
                <a:tc>
                  <a:txBody>
                    <a:bodyPr/>
                    <a:lstStyle/>
                    <a:p>
                      <a:pPr algn="l"/>
                      <a:r>
                        <a:rPr lang="en-US" sz="1800" u="none" kern="1200" dirty="0">
                          <a:solidFill>
                            <a:schemeClr val="tx1"/>
                          </a:solidFill>
                        </a:rPr>
                        <a:t>Employee </a:t>
                      </a:r>
                    </a:p>
                    <a:p>
                      <a:pPr algn="l"/>
                      <a:r>
                        <a:rPr lang="en-US" sz="1800" u="none" kern="1200" dirty="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69646572"/>
              </p:ext>
            </p:extLst>
          </p:nvPr>
        </p:nvGraphicFramePr>
        <p:xfrm>
          <a:off x="4336574" y="8759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UNF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51191897"/>
              </p:ext>
            </p:extLst>
          </p:nvPr>
        </p:nvGraphicFramePr>
        <p:xfrm>
          <a:off x="178435" y="418985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02974313"/>
              </p:ext>
            </p:extLst>
          </p:nvPr>
        </p:nvGraphicFramePr>
        <p:xfrm>
          <a:off x="4346734" y="374419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1NF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99194986"/>
              </p:ext>
            </p:extLst>
          </p:nvPr>
        </p:nvGraphicFramePr>
        <p:xfrm>
          <a:off x="6449907" y="417301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gridCol w="1281430">
                  <a:extLst>
                    <a:ext uri="{9D8B030D-6E8A-4147-A177-3AD203B41FA5}">
                      <a16:colId xmlns:a16="http://schemas.microsoft.com/office/drawing/2014/main" val="20002"/>
                    </a:ext>
                  </a:extLst>
                </a:gridCol>
                <a:gridCol w="1224280">
                  <a:extLst>
                    <a:ext uri="{9D8B030D-6E8A-4147-A177-3AD203B41FA5}">
                      <a16:colId xmlns:a16="http://schemas.microsoft.com/office/drawing/2014/main" val="20003"/>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989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33002-6729-9858-AFB1-11C89E543274}"/>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GB" dirty="0"/>
              <a:t>How to normalize database?</a:t>
            </a:r>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34879856"/>
              </p:ext>
            </p:extLst>
          </p:nvPr>
        </p:nvGraphicFramePr>
        <p:xfrm>
          <a:off x="178435" y="152793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83713933"/>
              </p:ext>
            </p:extLst>
          </p:nvPr>
        </p:nvGraphicFramePr>
        <p:xfrm>
          <a:off x="4346734" y="108227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1NF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07805"/>
              </p:ext>
            </p:extLst>
          </p:nvPr>
        </p:nvGraphicFramePr>
        <p:xfrm>
          <a:off x="6449907" y="151109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gridCol w="1281430">
                  <a:extLst>
                    <a:ext uri="{9D8B030D-6E8A-4147-A177-3AD203B41FA5}">
                      <a16:colId xmlns:a16="http://schemas.microsoft.com/office/drawing/2014/main" val="20002"/>
                    </a:ext>
                  </a:extLst>
                </a:gridCol>
                <a:gridCol w="1224280">
                  <a:extLst>
                    <a:ext uri="{9D8B030D-6E8A-4147-A177-3AD203B41FA5}">
                      <a16:colId xmlns:a16="http://schemas.microsoft.com/office/drawing/2014/main" val="20003"/>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80831179"/>
              </p:ext>
            </p:extLst>
          </p:nvPr>
        </p:nvGraphicFramePr>
        <p:xfrm>
          <a:off x="178435" y="4151528"/>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35332863"/>
              </p:ext>
            </p:extLst>
          </p:nvPr>
        </p:nvGraphicFramePr>
        <p:xfrm>
          <a:off x="4346734" y="370586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2NF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12176867"/>
              </p:ext>
            </p:extLst>
          </p:nvPr>
        </p:nvGraphicFramePr>
        <p:xfrm>
          <a:off x="6356774" y="4151528"/>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tblGrid>
              <a:tr h="577790">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35510296"/>
              </p:ext>
            </p:extLst>
          </p:nvPr>
        </p:nvGraphicFramePr>
        <p:xfrm>
          <a:off x="9984953" y="416800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84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5F743-BF41-0337-8AA3-512154572F19}"/>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GB" dirty="0"/>
              <a:t>How to normalize database?</a:t>
            </a:r>
          </a:p>
        </p:txBody>
      </p:sp>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39432059"/>
              </p:ext>
            </p:extLst>
          </p:nvPr>
        </p:nvGraphicFramePr>
        <p:xfrm>
          <a:off x="4326414" y="112522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3NF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58111595"/>
              </p:ext>
            </p:extLst>
          </p:nvPr>
        </p:nvGraphicFramePr>
        <p:xfrm>
          <a:off x="168275" y="1601368"/>
          <a:ext cx="4649471"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493736060"/>
              </p:ext>
            </p:extLst>
          </p:nvPr>
        </p:nvGraphicFramePr>
        <p:xfrm>
          <a:off x="168275" y="3929319"/>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tblGrid>
              <a:tr h="577790">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61619156"/>
              </p:ext>
            </p:extLst>
          </p:nvPr>
        </p:nvGraphicFramePr>
        <p:xfrm>
          <a:off x="5364586" y="392931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9"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069336968"/>
              </p:ext>
            </p:extLst>
          </p:nvPr>
        </p:nvGraphicFramePr>
        <p:xfrm>
          <a:off x="5364586" y="1601368"/>
          <a:ext cx="2708910" cy="1463040"/>
        </p:xfrm>
        <a:graphic>
          <a:graphicData uri="http://schemas.openxmlformats.org/drawingml/2006/table">
            <a:tbl>
              <a:tblPr firstRow="1" bandRow="1">
                <a:tableStyleId>{8EC20E35-A176-4012-BC5E-935CFFF8708E}</a:tableStyleId>
              </a:tblPr>
              <a:tblGrid>
                <a:gridCol w="1354455">
                  <a:extLst>
                    <a:ext uri="{9D8B030D-6E8A-4147-A177-3AD203B41FA5}">
                      <a16:colId xmlns:a16="http://schemas.microsoft.com/office/drawing/2014/main" val="20000"/>
                    </a:ext>
                  </a:extLst>
                </a:gridCol>
                <a:gridCol w="1354455">
                  <a:extLst>
                    <a:ext uri="{9D8B030D-6E8A-4147-A177-3AD203B41FA5}">
                      <a16:colId xmlns:a16="http://schemas.microsoft.com/office/drawing/2014/main" val="20001"/>
                    </a:ext>
                  </a:extLst>
                </a:gridCol>
              </a:tblGrid>
              <a:tr h="411480">
                <a:tc>
                  <a:txBody>
                    <a:bodyPr/>
                    <a:lstStyle/>
                    <a:p>
                      <a:pPr algn="l"/>
                      <a:r>
                        <a:rPr lang="en-US" sz="1800" b="1" u="sng" kern="1200" dirty="0">
                          <a:solidFill>
                            <a:schemeClr val="tx1"/>
                          </a:solidFill>
                          <a:latin typeface="+mn-lt"/>
                          <a:ea typeface="+mn-ea"/>
                          <a:cs typeface="+mn-cs"/>
                        </a:rPr>
                        <a:t>Department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34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smtClean="0"/>
              <a:t>Questions</a:t>
            </a:r>
            <a:endParaRPr lang="en-GB" dirty="0"/>
          </a:p>
        </p:txBody>
      </p:sp>
      <p:sp>
        <p:nvSpPr>
          <p:cNvPr id="3" name="Content Placeholder 2"/>
          <p:cNvSpPr>
            <a:spLocks noGrp="1"/>
          </p:cNvSpPr>
          <p:nvPr>
            <p:ph idx="4294967295"/>
          </p:nvPr>
        </p:nvSpPr>
        <p:spPr>
          <a:xfrm>
            <a:off x="131180" y="863444"/>
            <a:ext cx="11929641" cy="5590565"/>
          </a:xfrm>
        </p:spPr>
        <p:txBody>
          <a:bodyPr/>
          <a:lstStyle/>
          <a:p>
            <a:pPr marL="457200" indent="-457200" algn="just">
              <a:buFont typeface="+mj-lt"/>
              <a:buAutoNum type="arabicPeriod"/>
            </a:pPr>
            <a:r>
              <a:rPr lang="en-US" dirty="0"/>
              <a:t>What is meant by normalization? Write its need. List and discuss various normalization forms.</a:t>
            </a:r>
          </a:p>
          <a:p>
            <a:pPr marL="457200" indent="-457200" algn="just">
              <a:buFont typeface="+mj-lt"/>
              <a:buAutoNum type="arabicPeriod"/>
            </a:pPr>
            <a:r>
              <a:rPr lang="en-US" dirty="0"/>
              <a:t>Consider schema EMPLOYEE(E-ID,E-NAME,E-CITY,E-STATE) and </a:t>
            </a:r>
          </a:p>
          <a:p>
            <a:pPr marL="0" indent="0" algn="just">
              <a:buNone/>
            </a:pPr>
            <a:r>
              <a:rPr lang="en-US" dirty="0"/>
              <a:t>	FD = {E-ID </a:t>
            </a:r>
            <a:r>
              <a:rPr lang="en-US" dirty="0">
                <a:latin typeface="Calibri" panose="020F0502020204030204" pitchFamily="34" charset="0"/>
              </a:rPr>
              <a:t>→</a:t>
            </a:r>
            <a:r>
              <a:rPr lang="en-US" dirty="0"/>
              <a:t> E-NAME, E-ID </a:t>
            </a:r>
            <a:r>
              <a:rPr lang="en-US" dirty="0">
                <a:latin typeface="Calibri" panose="020F0502020204030204" pitchFamily="34" charset="0"/>
              </a:rPr>
              <a:t>→</a:t>
            </a:r>
            <a:r>
              <a:rPr lang="en-US" dirty="0"/>
              <a:t> E-CITY, E-ID </a:t>
            </a:r>
            <a:r>
              <a:rPr lang="en-US" dirty="0">
                <a:latin typeface="Calibri" panose="020F0502020204030204" pitchFamily="34" charset="0"/>
              </a:rPr>
              <a:t>→</a:t>
            </a:r>
            <a:r>
              <a:rPr lang="en-US" dirty="0"/>
              <a:t> E-STATE, E-CITY </a:t>
            </a:r>
            <a:r>
              <a:rPr lang="en-US" dirty="0">
                <a:latin typeface="Calibri" panose="020F0502020204030204" pitchFamily="34" charset="0"/>
              </a:rPr>
              <a:t>→ </a:t>
            </a:r>
            <a:r>
              <a:rPr lang="en-US" dirty="0"/>
              <a:t>E-STATE}</a:t>
            </a:r>
          </a:p>
          <a:p>
            <a:pPr lvl="1" algn="just">
              <a:buFont typeface="Wingdings" panose="05000000000000000000" pitchFamily="2" charset="2"/>
              <a:buChar char="§"/>
            </a:pPr>
            <a:r>
              <a:rPr lang="en-US" dirty="0"/>
              <a:t>Find attribute closure for: (E-ID)</a:t>
            </a:r>
            <a:r>
              <a:rPr lang="en-US" baseline="30000" dirty="0"/>
              <a:t>+</a:t>
            </a:r>
          </a:p>
          <a:p>
            <a:pPr marL="457200" indent="-457200" algn="just">
              <a:buFont typeface="+mj-lt"/>
              <a:buAutoNum type="arabicPeriod" startAt="3"/>
            </a:pPr>
            <a:r>
              <a:rPr lang="en-US" dirty="0"/>
              <a:t>Compute the closure of the following set F of functional dependencies for relation schema R(A, B, C, D, E). </a:t>
            </a:r>
          </a:p>
          <a:p>
            <a:pPr marL="0" indent="0" algn="just">
              <a:buNone/>
            </a:pPr>
            <a:r>
              <a:rPr lang="en-US" dirty="0"/>
              <a:t>	 F =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a:t>
            </a:r>
          </a:p>
          <a:p>
            <a:pPr lvl="1" algn="just">
              <a:buFont typeface="Wingdings" panose="05000000000000000000" pitchFamily="2" charset="2"/>
              <a:buChar char="§"/>
            </a:pPr>
            <a:r>
              <a:rPr lang="en-US" dirty="0"/>
              <a:t>List the candidate keys for R.</a:t>
            </a:r>
          </a:p>
          <a:p>
            <a:pPr marL="457200" indent="-457200" algn="just">
              <a:buFont typeface="+mj-lt"/>
              <a:buAutoNum type="arabicPeriod" startAt="4"/>
            </a:pPr>
            <a:r>
              <a:rPr lang="en-US" dirty="0"/>
              <a:t>Consider schema R = (A, B, C, G, H, I) and the set F of functional dependencies {A </a:t>
            </a:r>
            <a:r>
              <a:rPr lang="en-US" dirty="0">
                <a:latin typeface="Calibri" panose="020F0502020204030204" pitchFamily="34" charset="0"/>
              </a:rPr>
              <a:t>→</a:t>
            </a:r>
            <a:r>
              <a:rPr lang="en-US" dirty="0"/>
              <a:t> B, A </a:t>
            </a:r>
            <a:r>
              <a:rPr lang="en-US" dirty="0">
                <a:latin typeface="Calibri" panose="020F0502020204030204" pitchFamily="34" charset="0"/>
              </a:rPr>
              <a:t>→ </a:t>
            </a:r>
            <a:r>
              <a:rPr lang="en-US" dirty="0"/>
              <a:t>C, CG </a:t>
            </a:r>
            <a:r>
              <a:rPr lang="en-US" dirty="0">
                <a:latin typeface="Calibri" panose="020F0502020204030204" pitchFamily="34" charset="0"/>
              </a:rPr>
              <a:t>→ </a:t>
            </a:r>
            <a:r>
              <a:rPr lang="en-US" dirty="0"/>
              <a:t>H, CG </a:t>
            </a:r>
            <a:r>
              <a:rPr lang="en-US" dirty="0">
                <a:latin typeface="Calibri" panose="020F0502020204030204" pitchFamily="34" charset="0"/>
              </a:rPr>
              <a:t>→ </a:t>
            </a:r>
            <a:r>
              <a:rPr lang="en-US" dirty="0"/>
              <a:t>I, B </a:t>
            </a:r>
            <a:r>
              <a:rPr lang="en-US" dirty="0">
                <a:latin typeface="Calibri" panose="020F0502020204030204" pitchFamily="34" charset="0"/>
              </a:rPr>
              <a:t>→ </a:t>
            </a:r>
            <a:r>
              <a:rPr lang="en-US" dirty="0"/>
              <a:t>H}. ( Use F</a:t>
            </a:r>
            <a:r>
              <a:rPr lang="en-US" baseline="30000" dirty="0"/>
              <a:t>+</a:t>
            </a:r>
            <a:r>
              <a:rPr lang="en-US" dirty="0"/>
              <a:t> )</a:t>
            </a:r>
          </a:p>
          <a:p>
            <a:pPr lvl="1" algn="just">
              <a:buFont typeface="Wingdings" panose="05000000000000000000" pitchFamily="2" charset="2"/>
              <a:buChar char="§"/>
            </a:pPr>
            <a:r>
              <a:rPr lang="en-US" dirty="0"/>
              <a:t>Prove that AG </a:t>
            </a:r>
            <a:r>
              <a:rPr lang="en-US" dirty="0">
                <a:latin typeface="Calibri" panose="020F0502020204030204" pitchFamily="34" charset="0"/>
              </a:rPr>
              <a:t>→</a:t>
            </a:r>
            <a:r>
              <a:rPr lang="en-US" dirty="0"/>
              <a:t> I Holds.</a:t>
            </a:r>
          </a:p>
        </p:txBody>
      </p:sp>
    </p:spTree>
    <p:extLst>
      <p:ext uri="{BB962C8B-B14F-4D97-AF65-F5344CB8AC3E}">
        <p14:creationId xmlns:p14="http://schemas.microsoft.com/office/powerpoint/2010/main" val="33738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smtClean="0"/>
              <a:t>Questions</a:t>
            </a:r>
            <a:endParaRPr lang="en-GB" dirty="0"/>
          </a:p>
        </p:txBody>
      </p:sp>
      <p:sp>
        <p:nvSpPr>
          <p:cNvPr id="3" name="Content Placeholder 2"/>
          <p:cNvSpPr>
            <a:spLocks noGrp="1"/>
          </p:cNvSpPr>
          <p:nvPr>
            <p:ph idx="4294967295"/>
          </p:nvPr>
        </p:nvSpPr>
        <p:spPr>
          <a:xfrm>
            <a:off x="131180" y="863444"/>
            <a:ext cx="11929641" cy="5590565"/>
          </a:xfrm>
        </p:spPr>
        <p:txBody>
          <a:bodyPr/>
          <a:lstStyle/>
          <a:p>
            <a:pPr marL="457200" indent="-457200" algn="just">
              <a:buFont typeface="+mj-lt"/>
              <a:buAutoNum type="arabicPeriod" startAt="5"/>
            </a:pPr>
            <a:r>
              <a:rPr lang="en-GB" dirty="0"/>
              <a:t>In the BCNF decomposition algorithm, suppose you use a functional dependency α </a:t>
            </a:r>
            <a:r>
              <a:rPr lang="en-US" dirty="0">
                <a:latin typeface="Calibri" panose="020F0502020204030204" pitchFamily="34" charset="0"/>
              </a:rPr>
              <a:t>→ </a:t>
            </a:r>
            <a:r>
              <a:rPr lang="en-GB" dirty="0"/>
              <a:t>β to decompose a relation schema r (α, β, γ) into r1 (α, β) and r2 (α, γ).</a:t>
            </a:r>
          </a:p>
          <a:p>
            <a:pPr marL="1001712" lvl="1" indent="-457200" algn="just">
              <a:buFont typeface="Wingdings" panose="05000000000000000000" pitchFamily="2" charset="2"/>
              <a:buChar char="§"/>
            </a:pPr>
            <a:r>
              <a:rPr lang="en-GB" dirty="0"/>
              <a:t>What primary and foreign-key constraint do you expect to hold on the decomposed relations?</a:t>
            </a:r>
          </a:p>
          <a:p>
            <a:pPr marL="1001712" lvl="1" indent="-457200" algn="just">
              <a:buFont typeface="Wingdings" panose="05000000000000000000" pitchFamily="2" charset="2"/>
              <a:buChar char="§"/>
            </a:pPr>
            <a:r>
              <a:rPr lang="en-GB" dirty="0"/>
              <a:t>Give an example of an inconsistency that can arise due to an erroneous update, if the foreign-key constraint were not enforced on the decomposed relations above.</a:t>
            </a:r>
          </a:p>
          <a:p>
            <a:pPr marL="1001712" lvl="1" indent="-457200" algn="just">
              <a:buFont typeface="Wingdings" panose="05000000000000000000" pitchFamily="2" charset="2"/>
              <a:buChar char="§"/>
            </a:pPr>
            <a:r>
              <a:rPr lang="en-GB" dirty="0"/>
              <a:t>When a relation is decomposed into 3NF, what primary and foreign key dependencies would you expect will hold on the decomposed schema?</a:t>
            </a:r>
          </a:p>
          <a:p>
            <a:pPr marL="457200" indent="-457200" algn="just">
              <a:buFont typeface="+mj-lt"/>
              <a:buAutoNum type="arabicPeriod" startAt="6"/>
            </a:pPr>
            <a:r>
              <a:rPr lang="en-GB" dirty="0"/>
              <a:t>A college maintains details of its lecturers' subject area skills. These details comprise: Lecturer Number, Lecturer Name, Lecturer Grade, Department Code, Department Name, Subject Code, Subject Name, Subject Level. Assume that each lecturer may teach many subjects but may not belong to more than one department. Subject Code, Subject Name and Subject Level are repeating fields. Normalize this data to Third Normal Form.</a:t>
            </a:r>
            <a:endParaRPr lang="en-US" dirty="0"/>
          </a:p>
        </p:txBody>
      </p:sp>
    </p:spTree>
    <p:extLst>
      <p:ext uri="{BB962C8B-B14F-4D97-AF65-F5344CB8AC3E}">
        <p14:creationId xmlns:p14="http://schemas.microsoft.com/office/powerpoint/2010/main" val="379707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B371FAC-8426-B064-5A81-AB176BA9AE69}"/>
              </a:ext>
            </a:extLst>
          </p:cNvPr>
          <p:cNvSpPr txBox="1"/>
          <p:nvPr/>
        </p:nvSpPr>
        <p:spPr>
          <a:xfrm>
            <a:off x="1377757" y="184395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extLst>
      <p:ext uri="{BB962C8B-B14F-4D97-AF65-F5344CB8AC3E}">
        <p14:creationId xmlns:p14="http://schemas.microsoft.com/office/powerpoint/2010/main" val="16934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860448"/>
          </a:xfrm>
        </p:spPr>
        <p:txBody>
          <a:bodyPr>
            <a:normAutofit/>
          </a:bodyPr>
          <a:lstStyle/>
          <a:p>
            <a:r>
              <a:rPr lang="en-US" sz="3200" dirty="0">
                <a:latin typeface="Trebuchet MS" panose="020B0603020202020204" pitchFamily="34" charset="0"/>
              </a:rPr>
              <a:t>Types of Functional Dependency (FD)</a:t>
            </a:r>
          </a:p>
        </p:txBody>
      </p:sp>
      <p:sp>
        <p:nvSpPr>
          <p:cNvPr id="3" name="Content Placeholder 2"/>
          <p:cNvSpPr>
            <a:spLocks noGrp="1"/>
          </p:cNvSpPr>
          <p:nvPr>
            <p:ph idx="4294967295"/>
          </p:nvPr>
        </p:nvSpPr>
        <p:spPr>
          <a:xfrm>
            <a:off x="131180" y="863444"/>
            <a:ext cx="11929641" cy="5590565"/>
          </a:xfrm>
        </p:spPr>
        <p:txBody>
          <a:bodyPr/>
          <a:lstStyle/>
          <a:p>
            <a:pPr>
              <a:lnSpc>
                <a:spcPct val="100000"/>
              </a:lnSpc>
            </a:pPr>
            <a:r>
              <a:rPr lang="en-US" sz="2400" b="1" dirty="0">
                <a:solidFill>
                  <a:srgbClr val="0070C0"/>
                </a:solidFill>
                <a:latin typeface="Trebuchet MS" panose="020B0603020202020204" pitchFamily="34" charset="0"/>
              </a:rPr>
              <a:t>Full Functional Dependency</a:t>
            </a:r>
          </a:p>
          <a:p>
            <a:pPr lvl="1">
              <a:lnSpc>
                <a:spcPct val="100000"/>
              </a:lnSpc>
            </a:pPr>
            <a:r>
              <a:rPr lang="en-US" dirty="0">
                <a:latin typeface="Trebuchet MS" panose="020B0603020202020204" pitchFamily="34" charset="0"/>
              </a:rPr>
              <a:t>In a relation, the attribute B is fully functional dependent on A if </a:t>
            </a:r>
            <a:r>
              <a:rPr lang="en-US" b="1" dirty="0">
                <a:solidFill>
                  <a:srgbClr val="FF0000"/>
                </a:solidFill>
                <a:latin typeface="Trebuchet MS" panose="020B0603020202020204" pitchFamily="34" charset="0"/>
              </a:rPr>
              <a:t>B is functionally dependent on A, but not on any proper subset of A</a:t>
            </a:r>
            <a:r>
              <a:rPr lang="en-US" dirty="0">
                <a:latin typeface="Trebuchet MS" panose="020B0603020202020204" pitchFamily="34" charset="0"/>
              </a:rPr>
              <a:t>.</a:t>
            </a:r>
          </a:p>
          <a:p>
            <a:pPr lvl="1">
              <a:lnSpc>
                <a:spcPct val="100000"/>
              </a:lnSpc>
            </a:pPr>
            <a:r>
              <a:rPr lang="en-US" dirty="0" err="1">
                <a:latin typeface="Trebuchet MS" panose="020B0603020202020204" pitchFamily="34" charset="0"/>
              </a:rPr>
              <a:t>Eg</a:t>
            </a:r>
            <a:r>
              <a:rPr lang="en-US" dirty="0">
                <a:latin typeface="Trebuchet MS" panose="020B0603020202020204" pitchFamily="34" charset="0"/>
              </a:rPr>
              <a:t>. {</a:t>
            </a:r>
            <a:r>
              <a:rPr lang="en-US" dirty="0" err="1">
                <a:latin typeface="Trebuchet MS" panose="020B0603020202020204" pitchFamily="34" charset="0"/>
              </a:rPr>
              <a:t>Roll_No</a:t>
            </a:r>
            <a:r>
              <a:rPr lang="en-US" dirty="0">
                <a:latin typeface="Trebuchet MS" panose="020B0603020202020204" pitchFamily="34" charset="0"/>
              </a:rPr>
              <a:t>, Semester, </a:t>
            </a:r>
            <a:r>
              <a:rPr lang="en-US" dirty="0" err="1">
                <a:latin typeface="Trebuchet MS" panose="020B0603020202020204" pitchFamily="34" charset="0"/>
              </a:rPr>
              <a:t>Department_Name</a:t>
            </a:r>
            <a:r>
              <a:rPr lang="en-US" dirty="0">
                <a:latin typeface="Trebuchet MS" panose="020B0603020202020204" pitchFamily="34" charset="0"/>
              </a:rPr>
              <a:t>} → SPI</a:t>
            </a:r>
          </a:p>
          <a:p>
            <a:pPr lvl="1">
              <a:lnSpc>
                <a:spcPct val="100000"/>
              </a:lnSpc>
            </a:pPr>
            <a:r>
              <a:rPr lang="en-US" dirty="0">
                <a:latin typeface="Trebuchet MS" panose="020B0603020202020204" pitchFamily="34" charset="0"/>
              </a:rPr>
              <a:t>We </a:t>
            </a:r>
            <a:r>
              <a:rPr lang="en-US" b="1" dirty="0">
                <a:solidFill>
                  <a:srgbClr val="FF0000"/>
                </a:solidFill>
                <a:latin typeface="Trebuchet MS" panose="020B0603020202020204" pitchFamily="34" charset="0"/>
              </a:rPr>
              <a:t>need all three {</a:t>
            </a:r>
            <a:r>
              <a:rPr lang="en-US" b="1" dirty="0" err="1">
                <a:solidFill>
                  <a:srgbClr val="FF0000"/>
                </a:solidFill>
                <a:latin typeface="Trebuchet MS" panose="020B0603020202020204" pitchFamily="34" charset="0"/>
              </a:rPr>
              <a:t>Roll_No</a:t>
            </a:r>
            <a:r>
              <a:rPr lang="en-US" b="1" dirty="0">
                <a:solidFill>
                  <a:srgbClr val="FF0000"/>
                </a:solidFill>
                <a:latin typeface="Trebuchet MS" panose="020B0603020202020204" pitchFamily="34" charset="0"/>
              </a:rPr>
              <a:t>, Semester, </a:t>
            </a:r>
            <a:r>
              <a:rPr lang="en-US" b="1" dirty="0" err="1">
                <a:solidFill>
                  <a:srgbClr val="FF0000"/>
                </a:solidFill>
                <a:latin typeface="Trebuchet MS" panose="020B0603020202020204" pitchFamily="34" charset="0"/>
              </a:rPr>
              <a:t>Department_Name</a:t>
            </a:r>
            <a:r>
              <a:rPr lang="en-US" b="1" dirty="0">
                <a:solidFill>
                  <a:srgbClr val="FF0000"/>
                </a:solidFill>
                <a:latin typeface="Trebuchet MS" panose="020B0603020202020204" pitchFamily="34" charset="0"/>
              </a:rPr>
              <a:t>} to find SPI</a:t>
            </a:r>
            <a:r>
              <a:rPr lang="en-US" dirty="0">
                <a:latin typeface="Trebuchet MS" panose="020B0603020202020204" pitchFamily="34" charset="0"/>
              </a:rPr>
              <a:t>.</a:t>
            </a:r>
          </a:p>
          <a:p>
            <a:pPr>
              <a:lnSpc>
                <a:spcPct val="100000"/>
              </a:lnSpc>
            </a:pPr>
            <a:r>
              <a:rPr lang="en-US" sz="2400" b="1" dirty="0">
                <a:solidFill>
                  <a:srgbClr val="0070C0"/>
                </a:solidFill>
                <a:latin typeface="Trebuchet MS" panose="020B0603020202020204" pitchFamily="34" charset="0"/>
              </a:rPr>
              <a:t>Partial Functional Dependency</a:t>
            </a:r>
          </a:p>
          <a:p>
            <a:pPr lvl="1">
              <a:lnSpc>
                <a:spcPct val="100000"/>
              </a:lnSpc>
            </a:pPr>
            <a:r>
              <a:rPr lang="en-US" dirty="0">
                <a:latin typeface="Trebuchet MS" panose="020B0603020202020204" pitchFamily="34" charset="0"/>
              </a:rPr>
              <a:t>In a relation, the attribute B is partial functional dependent on A if </a:t>
            </a:r>
            <a:r>
              <a:rPr lang="en-US" b="1" dirty="0">
                <a:solidFill>
                  <a:srgbClr val="FF0000"/>
                </a:solidFill>
                <a:latin typeface="Trebuchet MS" panose="020B0603020202020204" pitchFamily="34" charset="0"/>
              </a:rPr>
              <a:t>B is functionally dependent on A as well as on any proper subset of A</a:t>
            </a:r>
            <a:r>
              <a:rPr lang="en-US" dirty="0">
                <a:solidFill>
                  <a:srgbClr val="FF0000"/>
                </a:solidFill>
                <a:latin typeface="Trebuchet MS" panose="020B0603020202020204" pitchFamily="34" charset="0"/>
              </a:rPr>
              <a:t>.</a:t>
            </a:r>
          </a:p>
          <a:p>
            <a:pPr lvl="1">
              <a:lnSpc>
                <a:spcPct val="100000"/>
              </a:lnSpc>
            </a:pPr>
            <a:r>
              <a:rPr lang="en-US" dirty="0">
                <a:latin typeface="Trebuchet MS" panose="020B0603020202020204" pitchFamily="34" charset="0"/>
              </a:rPr>
              <a:t>If there is some attribute that can be removed from A and the still dependency holds then it is partial functional </a:t>
            </a:r>
            <a:r>
              <a:rPr lang="en-US" dirty="0" err="1">
                <a:latin typeface="Trebuchet MS" panose="020B0603020202020204" pitchFamily="34" charset="0"/>
              </a:rPr>
              <a:t>dependancy</a:t>
            </a:r>
            <a:r>
              <a:rPr lang="en-US" dirty="0">
                <a:latin typeface="Trebuchet MS" panose="020B0603020202020204" pitchFamily="34" charset="0"/>
              </a:rPr>
              <a:t>.</a:t>
            </a:r>
          </a:p>
          <a:p>
            <a:pPr lvl="1">
              <a:lnSpc>
                <a:spcPct val="100000"/>
              </a:lnSpc>
            </a:pPr>
            <a:r>
              <a:rPr lang="en-US" dirty="0" err="1">
                <a:latin typeface="Trebuchet MS" panose="020B0603020202020204" pitchFamily="34" charset="0"/>
              </a:rPr>
              <a:t>Eg</a:t>
            </a:r>
            <a:r>
              <a:rPr lang="en-US" dirty="0">
                <a:latin typeface="Trebuchet MS" panose="020B0603020202020204" pitchFamily="34" charset="0"/>
              </a:rPr>
              <a:t>. {</a:t>
            </a:r>
            <a:r>
              <a:rPr lang="en-US" dirty="0" err="1">
                <a:latin typeface="Trebuchet MS" panose="020B0603020202020204" pitchFamily="34" charset="0"/>
              </a:rPr>
              <a:t>Enrollment_No</a:t>
            </a:r>
            <a:r>
              <a:rPr lang="en-US" dirty="0">
                <a:latin typeface="Trebuchet MS" panose="020B0603020202020204" pitchFamily="34" charset="0"/>
              </a:rPr>
              <a:t>, </a:t>
            </a:r>
            <a:r>
              <a:rPr lang="en-US" dirty="0" err="1">
                <a:latin typeface="Trebuchet MS" panose="020B0603020202020204" pitchFamily="34" charset="0"/>
              </a:rPr>
              <a:t>Department_Name</a:t>
            </a:r>
            <a:r>
              <a:rPr lang="en-US" dirty="0">
                <a:latin typeface="Trebuchet MS" panose="020B0603020202020204" pitchFamily="34" charset="0"/>
              </a:rPr>
              <a:t>} → SPI</a:t>
            </a:r>
          </a:p>
          <a:p>
            <a:pPr lvl="1">
              <a:lnSpc>
                <a:spcPct val="100000"/>
              </a:lnSpc>
            </a:pPr>
            <a:r>
              <a:rPr lang="en-US" b="1" dirty="0" err="1">
                <a:solidFill>
                  <a:srgbClr val="FF0000"/>
                </a:solidFill>
                <a:latin typeface="Trebuchet MS" panose="020B0603020202020204" pitchFamily="34" charset="0"/>
              </a:rPr>
              <a:t>Enrollment_No</a:t>
            </a:r>
            <a:r>
              <a:rPr lang="en-US" b="1" dirty="0">
                <a:solidFill>
                  <a:srgbClr val="FF0000"/>
                </a:solidFill>
                <a:latin typeface="Trebuchet MS" panose="020B0603020202020204" pitchFamily="34" charset="0"/>
              </a:rPr>
              <a:t> is sufficient to find SPI</a:t>
            </a:r>
            <a:r>
              <a:rPr lang="en-US" dirty="0">
                <a:latin typeface="Trebuchet MS" panose="020B0603020202020204" pitchFamily="34" charset="0"/>
              </a:rPr>
              <a:t>, </a:t>
            </a:r>
            <a:r>
              <a:rPr lang="en-US" dirty="0" err="1">
                <a:latin typeface="Trebuchet MS" panose="020B0603020202020204" pitchFamily="34" charset="0"/>
              </a:rPr>
              <a:t>Department_Name</a:t>
            </a:r>
            <a:r>
              <a:rPr lang="en-US" dirty="0">
                <a:latin typeface="Trebuchet MS" panose="020B0603020202020204" pitchFamily="34" charset="0"/>
              </a:rPr>
              <a:t> is not required to find S</a:t>
            </a:r>
            <a:r>
              <a:rPr lang="en-US" dirty="0"/>
              <a:t>PI.</a:t>
            </a:r>
          </a:p>
        </p:txBody>
      </p:sp>
    </p:spTree>
    <p:extLst>
      <p:ext uri="{BB962C8B-B14F-4D97-AF65-F5344CB8AC3E}">
        <p14:creationId xmlns:p14="http://schemas.microsoft.com/office/powerpoint/2010/main" val="338958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860448"/>
          </a:xfrm>
        </p:spPr>
        <p:txBody>
          <a:bodyPr>
            <a:normAutofit/>
          </a:bodyPr>
          <a:lstStyle/>
          <a:p>
            <a:r>
              <a:rPr lang="en-US" sz="3200" dirty="0">
                <a:latin typeface="Trebuchet MS" panose="020B0603020202020204" pitchFamily="34" charset="0"/>
              </a:rPr>
              <a:t>Types of Functional Dependency (FD)</a:t>
            </a:r>
          </a:p>
        </p:txBody>
      </p:sp>
      <p:sp>
        <p:nvSpPr>
          <p:cNvPr id="3" name="Content Placeholder 2"/>
          <p:cNvSpPr>
            <a:spLocks noGrp="1"/>
          </p:cNvSpPr>
          <p:nvPr>
            <p:ph idx="4294967295"/>
          </p:nvPr>
        </p:nvSpPr>
        <p:spPr>
          <a:xfrm>
            <a:off x="131180" y="863444"/>
            <a:ext cx="11929641" cy="5590565"/>
          </a:xfrm>
        </p:spPr>
        <p:txBody>
          <a:bodyPr/>
          <a:lstStyle/>
          <a:p>
            <a:r>
              <a:rPr lang="en-US" sz="2400" b="1" dirty="0">
                <a:solidFill>
                  <a:srgbClr val="0070C0"/>
                </a:solidFill>
                <a:latin typeface="Trebuchet MS" panose="020B0603020202020204" pitchFamily="34" charset="0"/>
              </a:rPr>
              <a:t>Transitive Functional Dependency</a:t>
            </a:r>
          </a:p>
          <a:p>
            <a:pPr lvl="1"/>
            <a:r>
              <a:rPr lang="en-US" dirty="0">
                <a:latin typeface="Trebuchet MS" panose="020B0603020202020204" pitchFamily="34" charset="0"/>
              </a:rPr>
              <a:t>In a relation, if attribute(s) </a:t>
            </a:r>
            <a:r>
              <a:rPr lang="en-US" b="1" dirty="0">
                <a:solidFill>
                  <a:srgbClr val="FF0000"/>
                </a:solidFill>
                <a:latin typeface="Trebuchet MS" panose="020B0603020202020204" pitchFamily="34" charset="0"/>
              </a:rPr>
              <a:t>A → B and B → C, then A → C (means C is transitively depends on A </a:t>
            </a:r>
            <a:r>
              <a:rPr lang="en-US" dirty="0">
                <a:latin typeface="Trebuchet MS" panose="020B0603020202020204" pitchFamily="34" charset="0"/>
              </a:rPr>
              <a:t>via B).</a:t>
            </a:r>
          </a:p>
          <a:p>
            <a:pPr lvl="1"/>
            <a:endParaRPr lang="en-US" dirty="0">
              <a:latin typeface="Trebuchet MS" panose="020B0603020202020204" pitchFamily="34" charset="0"/>
            </a:endParaRPr>
          </a:p>
          <a:p>
            <a:pPr lvl="1"/>
            <a:endParaRPr lang="en-US" dirty="0">
              <a:latin typeface="Trebuchet MS" panose="020B0603020202020204" pitchFamily="34" charset="0"/>
            </a:endParaRPr>
          </a:p>
          <a:p>
            <a:pPr lvl="1"/>
            <a:endParaRPr lang="en-US" dirty="0">
              <a:latin typeface="Trebuchet MS" panose="020B0603020202020204" pitchFamily="34" charset="0"/>
            </a:endParaRPr>
          </a:p>
          <a:p>
            <a:pPr lvl="1"/>
            <a:endParaRPr lang="en-US" dirty="0">
              <a:latin typeface="Trebuchet MS" panose="020B0603020202020204" pitchFamily="34" charset="0"/>
            </a:endParaRPr>
          </a:p>
          <a:p>
            <a:pPr lvl="1"/>
            <a:endParaRPr lang="en-US" dirty="0">
              <a:latin typeface="Trebuchet MS" panose="020B0603020202020204" pitchFamily="34" charset="0"/>
            </a:endParaRPr>
          </a:p>
          <a:p>
            <a:pPr lvl="1"/>
            <a:endParaRPr lang="en-US" dirty="0">
              <a:latin typeface="Trebuchet MS" panose="020B0603020202020204" pitchFamily="34" charset="0"/>
            </a:endParaRPr>
          </a:p>
          <a:p>
            <a:pPr marL="457200" lvl="1" indent="0">
              <a:buNone/>
            </a:pPr>
            <a:endParaRPr lang="en-US" dirty="0">
              <a:latin typeface="Trebuchet MS" panose="020B0603020202020204" pitchFamily="34" charset="0"/>
            </a:endParaRPr>
          </a:p>
          <a:p>
            <a:pPr lvl="1"/>
            <a:r>
              <a:rPr lang="en-US" dirty="0" err="1">
                <a:solidFill>
                  <a:srgbClr val="0070C0"/>
                </a:solidFill>
                <a:latin typeface="Trebuchet MS" panose="020B0603020202020204" pitchFamily="34" charset="0"/>
              </a:rPr>
              <a:t>Eg</a:t>
            </a:r>
            <a:r>
              <a:rPr lang="en-US" dirty="0">
                <a:solidFill>
                  <a:srgbClr val="0070C0"/>
                </a:solidFill>
                <a:latin typeface="Trebuchet MS" panose="020B0603020202020204" pitchFamily="34" charset="0"/>
              </a:rPr>
              <a:t>. </a:t>
            </a:r>
            <a:r>
              <a:rPr lang="en-US" dirty="0">
                <a:latin typeface="Trebuchet MS" panose="020B0603020202020204" pitchFamily="34" charset="0"/>
              </a:rPr>
              <a:t>Subject → Faculty   &amp;   Faculty → Age     then     Subject → Age</a:t>
            </a:r>
          </a:p>
          <a:p>
            <a:pPr lvl="1"/>
            <a:r>
              <a:rPr lang="en-US" dirty="0">
                <a:latin typeface="Trebuchet MS" panose="020B0603020202020204" pitchFamily="34" charset="0"/>
              </a:rPr>
              <a:t>Therefore as per the rule of transitive dependency: Subject → Age should hold, that makes sense because if we know the subject name we can know the faculty’s age</a:t>
            </a:r>
            <a:r>
              <a:rPr lang="en-US" dirty="0"/>
              <a:t>.</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350940557"/>
              </p:ext>
            </p:extLst>
          </p:nvPr>
        </p:nvGraphicFramePr>
        <p:xfrm>
          <a:off x="1027027" y="2608943"/>
          <a:ext cx="2644222" cy="1812933"/>
        </p:xfrm>
        <a:graphic>
          <a:graphicData uri="http://schemas.openxmlformats.org/drawingml/2006/table">
            <a:tbl>
              <a:tblPr firstRow="1" bandRow="1">
                <a:tableStyleId>{8EC20E35-A176-4012-BC5E-935CFFF8708E}</a:tableStyleId>
              </a:tblPr>
              <a:tblGrid>
                <a:gridCol w="1047541">
                  <a:extLst>
                    <a:ext uri="{9D8B030D-6E8A-4147-A177-3AD203B41FA5}">
                      <a16:colId xmlns:a16="http://schemas.microsoft.com/office/drawing/2014/main" val="20000"/>
                    </a:ext>
                  </a:extLst>
                </a:gridCol>
                <a:gridCol w="971971">
                  <a:extLst>
                    <a:ext uri="{9D8B030D-6E8A-4147-A177-3AD203B41FA5}">
                      <a16:colId xmlns:a16="http://schemas.microsoft.com/office/drawing/2014/main" val="20001"/>
                    </a:ext>
                  </a:extLst>
                </a:gridCol>
                <a:gridCol w="624710">
                  <a:extLst>
                    <a:ext uri="{9D8B030D-6E8A-4147-A177-3AD203B41FA5}">
                      <a16:colId xmlns:a16="http://schemas.microsoft.com/office/drawing/2014/main" val="20002"/>
                    </a:ext>
                  </a:extLst>
                </a:gridCol>
              </a:tblGrid>
              <a:tr h="619050">
                <a:tc>
                  <a:txBody>
                    <a:bodyPr/>
                    <a:lstStyle/>
                    <a:p>
                      <a:pPr algn="l"/>
                      <a:r>
                        <a:rPr lang="en-US" b="1" dirty="0">
                          <a:solidFill>
                            <a:schemeClr val="tx1"/>
                          </a:solidFill>
                          <a:latin typeface="Trebuchet MS" panose="020B0603020202020204" pitchFamily="34" charset="0"/>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latin typeface="Trebuchet MS" panose="020B0603020202020204" pitchFamily="34" charset="0"/>
                        </a:rPr>
                        <a:t>Faculty</a:t>
                      </a:r>
                      <a:endParaRPr lang="en-US" sz="1800" b="1" kern="1200" dirty="0">
                        <a:solidFill>
                          <a:schemeClr val="tx1"/>
                        </a:solidFill>
                        <a:latin typeface="Trebuchet MS" panose="020B0603020202020204" pitchFamily="34" charset="0"/>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Trebuchet MS" panose="020B0603020202020204" pitchFamily="34" charset="0"/>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97961">
                <a:tc>
                  <a:txBody>
                    <a:bodyPr/>
                    <a:lstStyle/>
                    <a:p>
                      <a:r>
                        <a:rPr lang="en-US" dirty="0">
                          <a:latin typeface="Trebuchet MS" panose="020B0603020202020204" pitchFamily="34" charset="0"/>
                        </a:rPr>
                        <a:t>DS</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Shah</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35</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7961">
                <a:tc>
                  <a:txBody>
                    <a:bodyPr/>
                    <a:lstStyle/>
                    <a:p>
                      <a:r>
                        <a:rPr lang="en-US" dirty="0">
                          <a:latin typeface="Trebuchet MS" panose="020B0603020202020204" pitchFamily="34" charset="0"/>
                        </a:rPr>
                        <a:t>DBMS</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Patel</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Trebuchet MS" panose="020B0603020202020204" pitchFamily="34" charset="0"/>
                        </a:rPr>
                        <a:t>32</a:t>
                      </a:r>
                      <a:endParaRPr lang="en-IN" dirty="0">
                        <a:latin typeface="Trebuchet MS" panose="020B0603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7961">
                <a:tc>
                  <a:txBody>
                    <a:bodyPr/>
                    <a:lstStyle/>
                    <a:p>
                      <a:r>
                        <a:rPr lang="en-IN" dirty="0">
                          <a:latin typeface="Trebuchet MS" panose="020B0603020202020204" pitchFamily="34" charset="0"/>
                        </a:rPr>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latin typeface="Trebuchet MS" panose="020B0603020202020204" pitchFamily="34" charset="0"/>
                        </a:rPr>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latin typeface="Trebuchet MS" panose="020B0603020202020204" pitchFamily="34" charset="0"/>
                        </a:rPr>
                        <a:t>35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45993209"/>
              </p:ext>
            </p:extLst>
          </p:nvPr>
        </p:nvGraphicFramePr>
        <p:xfrm>
          <a:off x="1025848" y="2242114"/>
          <a:ext cx="1266976" cy="365760"/>
        </p:xfrm>
        <a:graphic>
          <a:graphicData uri="http://schemas.openxmlformats.org/drawingml/2006/table">
            <a:tbl>
              <a:tblPr firstRow="1" bandRow="1">
                <a:tableStyleId>{8EC20E35-A176-4012-BC5E-935CFFF8708E}</a:tableStyleId>
              </a:tblPr>
              <a:tblGrid>
                <a:gridCol w="1266976">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latin typeface="Trebuchet MS" panose="020B0603020202020204" pitchFamily="34" charset="0"/>
                        </a:rPr>
                        <a:t>Sub_Fac</a:t>
                      </a:r>
                      <a:endParaRPr lang="en-US" b="1" dirty="0">
                        <a:solidFill>
                          <a:schemeClr val="tx1"/>
                        </a:solidFill>
                        <a:latin typeface="Trebuchet MS" panose="020B0603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292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860448"/>
          </a:xfrm>
        </p:spPr>
        <p:txBody>
          <a:bodyPr/>
          <a:lstStyle/>
          <a:p>
            <a:r>
              <a:rPr lang="en-US" dirty="0">
                <a:latin typeface="Trebuchet MS" panose="020B0603020202020204" pitchFamily="34" charset="0"/>
              </a:rPr>
              <a:t>Types of Functional Dependency (FD)</a:t>
            </a:r>
          </a:p>
        </p:txBody>
      </p:sp>
      <p:sp>
        <p:nvSpPr>
          <p:cNvPr id="3" name="Content Placeholder 2"/>
          <p:cNvSpPr>
            <a:spLocks noGrp="1"/>
          </p:cNvSpPr>
          <p:nvPr>
            <p:ph idx="4294967295"/>
          </p:nvPr>
        </p:nvSpPr>
        <p:spPr>
          <a:xfrm>
            <a:off x="131180" y="863444"/>
            <a:ext cx="11929641" cy="5590565"/>
          </a:xfrm>
        </p:spPr>
        <p:txBody>
          <a:bodyPr>
            <a:normAutofit/>
          </a:bodyPr>
          <a:lstStyle/>
          <a:p>
            <a:pPr>
              <a:lnSpc>
                <a:spcPct val="150000"/>
              </a:lnSpc>
            </a:pPr>
            <a:r>
              <a:rPr lang="en-US" sz="2400" b="1" dirty="0">
                <a:solidFill>
                  <a:srgbClr val="0070C0"/>
                </a:solidFill>
                <a:latin typeface="Trebuchet MS" panose="020B0603020202020204" pitchFamily="34" charset="0"/>
              </a:rPr>
              <a:t>Trivial Functional Dependency</a:t>
            </a:r>
          </a:p>
          <a:p>
            <a:pPr lvl="1">
              <a:lnSpc>
                <a:spcPct val="150000"/>
              </a:lnSpc>
            </a:pPr>
            <a:r>
              <a:rPr lang="en-US" dirty="0">
                <a:latin typeface="Trebuchet MS" panose="020B0603020202020204" pitchFamily="34" charset="0"/>
              </a:rPr>
              <a:t>X → Y is trivial FD if </a:t>
            </a:r>
            <a:r>
              <a:rPr lang="en-US" b="1" dirty="0">
                <a:solidFill>
                  <a:srgbClr val="FF0000"/>
                </a:solidFill>
                <a:latin typeface="Trebuchet MS" panose="020B0603020202020204" pitchFamily="34" charset="0"/>
              </a:rPr>
              <a:t>Y is a subset of X</a:t>
            </a:r>
          </a:p>
          <a:p>
            <a:pPr lvl="1">
              <a:lnSpc>
                <a:spcPct val="150000"/>
              </a:lnSpc>
            </a:pPr>
            <a:r>
              <a:rPr lang="en-US" dirty="0" err="1">
                <a:latin typeface="Trebuchet MS" panose="020B0603020202020204" pitchFamily="34" charset="0"/>
              </a:rPr>
              <a:t>Eg</a:t>
            </a:r>
            <a:r>
              <a:rPr lang="en-US" dirty="0">
                <a:latin typeface="Trebuchet MS" panose="020B0603020202020204" pitchFamily="34" charset="0"/>
              </a:rPr>
              <a:t>. {</a:t>
            </a:r>
            <a:r>
              <a:rPr lang="en-US" dirty="0" err="1">
                <a:latin typeface="Trebuchet MS" panose="020B0603020202020204" pitchFamily="34" charset="0"/>
              </a:rPr>
              <a:t>Roll_No</a:t>
            </a:r>
            <a:r>
              <a:rPr lang="en-US" dirty="0">
                <a:latin typeface="Trebuchet MS" panose="020B0603020202020204" pitchFamily="34" charset="0"/>
              </a:rPr>
              <a:t>, </a:t>
            </a:r>
            <a:r>
              <a:rPr lang="en-US" dirty="0" err="1">
                <a:latin typeface="Trebuchet MS" panose="020B0603020202020204" pitchFamily="34" charset="0"/>
              </a:rPr>
              <a:t>Department_Name</a:t>
            </a:r>
            <a:r>
              <a:rPr lang="en-US" dirty="0">
                <a:latin typeface="Trebuchet MS" panose="020B0603020202020204" pitchFamily="34" charset="0"/>
              </a:rPr>
              <a:t>, Semester} → </a:t>
            </a:r>
            <a:r>
              <a:rPr lang="en-US" dirty="0" err="1">
                <a:latin typeface="Trebuchet MS" panose="020B0603020202020204" pitchFamily="34" charset="0"/>
              </a:rPr>
              <a:t>Roll_No</a:t>
            </a:r>
            <a:endParaRPr lang="en-US" dirty="0">
              <a:latin typeface="Trebuchet MS" panose="020B0603020202020204" pitchFamily="34" charset="0"/>
            </a:endParaRPr>
          </a:p>
          <a:p>
            <a:pPr>
              <a:lnSpc>
                <a:spcPct val="150000"/>
              </a:lnSpc>
            </a:pPr>
            <a:r>
              <a:rPr lang="en-US" sz="2400" b="1" dirty="0">
                <a:solidFill>
                  <a:srgbClr val="0070C0"/>
                </a:solidFill>
                <a:latin typeface="Trebuchet MS" panose="020B0603020202020204" pitchFamily="34" charset="0"/>
              </a:rPr>
              <a:t>Nontrivial Functional Dependency</a:t>
            </a:r>
          </a:p>
          <a:p>
            <a:pPr lvl="1">
              <a:lnSpc>
                <a:spcPct val="150000"/>
              </a:lnSpc>
            </a:pPr>
            <a:r>
              <a:rPr lang="en-US" dirty="0">
                <a:latin typeface="Trebuchet MS" panose="020B0603020202020204" pitchFamily="34" charset="0"/>
              </a:rPr>
              <a:t>X → Y is nontrivial FD if </a:t>
            </a:r>
            <a:r>
              <a:rPr lang="en-US" b="1" dirty="0">
                <a:solidFill>
                  <a:srgbClr val="FF0000"/>
                </a:solidFill>
                <a:latin typeface="Trebuchet MS" panose="020B0603020202020204" pitchFamily="34" charset="0"/>
              </a:rPr>
              <a:t>Y is not a subset of X</a:t>
            </a:r>
          </a:p>
          <a:p>
            <a:pPr lvl="1">
              <a:lnSpc>
                <a:spcPct val="150000"/>
              </a:lnSpc>
            </a:pPr>
            <a:r>
              <a:rPr lang="en-US" dirty="0" err="1">
                <a:latin typeface="Trebuchet MS" panose="020B0603020202020204" pitchFamily="34" charset="0"/>
              </a:rPr>
              <a:t>Eg</a:t>
            </a:r>
            <a:r>
              <a:rPr lang="en-US" dirty="0">
                <a:latin typeface="Trebuchet MS" panose="020B0603020202020204" pitchFamily="34" charset="0"/>
              </a:rPr>
              <a:t>. {</a:t>
            </a:r>
            <a:r>
              <a:rPr lang="en-US" dirty="0" err="1">
                <a:latin typeface="Trebuchet MS" panose="020B0603020202020204" pitchFamily="34" charset="0"/>
              </a:rPr>
              <a:t>Roll_No</a:t>
            </a:r>
            <a:r>
              <a:rPr lang="en-US" dirty="0">
                <a:latin typeface="Trebuchet MS" panose="020B0603020202020204" pitchFamily="34" charset="0"/>
              </a:rPr>
              <a:t>, </a:t>
            </a:r>
            <a:r>
              <a:rPr lang="en-US" dirty="0" err="1">
                <a:latin typeface="Trebuchet MS" panose="020B0603020202020204" pitchFamily="34" charset="0"/>
              </a:rPr>
              <a:t>Department_Name</a:t>
            </a:r>
            <a:r>
              <a:rPr lang="en-US" dirty="0">
                <a:latin typeface="Trebuchet MS" panose="020B0603020202020204" pitchFamily="34" charset="0"/>
              </a:rPr>
              <a:t>, Semester} → </a:t>
            </a:r>
            <a:r>
              <a:rPr lang="en-US" dirty="0" err="1">
                <a:latin typeface="Trebuchet MS" panose="020B0603020202020204" pitchFamily="34" charset="0"/>
              </a:rPr>
              <a:t>Student_Name</a:t>
            </a:r>
            <a:endParaRPr lang="en-US" dirty="0">
              <a:latin typeface="Trebuchet MS" panose="020B0603020202020204" pitchFamily="34" charset="0"/>
            </a:endParaRPr>
          </a:p>
        </p:txBody>
      </p:sp>
    </p:spTree>
    <p:extLst>
      <p:ext uri="{BB962C8B-B14F-4D97-AF65-F5344CB8AC3E}">
        <p14:creationId xmlns:p14="http://schemas.microsoft.com/office/powerpoint/2010/main" val="331132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latin typeface="Trebuchet MS" panose="020B0603020202020204" pitchFamily="34" charset="0"/>
              </a:rPr>
              <a:t>What is normalization?</a:t>
            </a:r>
          </a:p>
        </p:txBody>
      </p:sp>
      <p:sp>
        <p:nvSpPr>
          <p:cNvPr id="3" name="Content Placeholder 2"/>
          <p:cNvSpPr>
            <a:spLocks noGrp="1"/>
          </p:cNvSpPr>
          <p:nvPr>
            <p:ph idx="4294967295"/>
          </p:nvPr>
        </p:nvSpPr>
        <p:spPr>
          <a:xfrm>
            <a:off x="245659" y="859810"/>
            <a:ext cx="11382234" cy="5500046"/>
          </a:xfrm>
        </p:spPr>
        <p:txBody>
          <a:bodyPr>
            <a:noAutofit/>
          </a:bodyPr>
          <a:lstStyle/>
          <a:p>
            <a:pPr algn="just">
              <a:lnSpc>
                <a:spcPct val="150000"/>
              </a:lnSpc>
            </a:pPr>
            <a:r>
              <a:rPr lang="en-US" sz="2400" dirty="0">
                <a:latin typeface="Trebuchet MS" panose="020B0603020202020204" pitchFamily="34" charset="0"/>
              </a:rPr>
              <a:t>Normalization is the process of organizing the data and the attributes of a database.</a:t>
            </a:r>
            <a:endParaRPr lang="en-GB" sz="2400" dirty="0" smtClean="0">
              <a:latin typeface="Trebuchet MS" panose="020B0603020202020204" pitchFamily="34" charset="0"/>
            </a:endParaRPr>
          </a:p>
          <a:p>
            <a:pPr algn="just">
              <a:lnSpc>
                <a:spcPct val="150000"/>
              </a:lnSpc>
            </a:pPr>
            <a:r>
              <a:rPr lang="en-IN" sz="2400" dirty="0">
                <a:latin typeface="Trebuchet MS" panose="020B0603020202020204" pitchFamily="34" charset="0"/>
              </a:rPr>
              <a:t>It is performed to </a:t>
            </a:r>
            <a:r>
              <a:rPr lang="en-GB" sz="2400" b="1" dirty="0" smtClean="0">
                <a:solidFill>
                  <a:srgbClr val="0070C0"/>
                </a:solidFill>
                <a:latin typeface="Trebuchet MS" panose="020B0603020202020204" pitchFamily="34" charset="0"/>
              </a:rPr>
              <a:t>process of removing redundant data</a:t>
            </a:r>
            <a:r>
              <a:rPr lang="en-GB" sz="2400" dirty="0" smtClean="0">
                <a:solidFill>
                  <a:srgbClr val="0070C0"/>
                </a:solidFill>
                <a:latin typeface="Trebuchet MS" panose="020B0603020202020204" pitchFamily="34" charset="0"/>
              </a:rPr>
              <a:t> </a:t>
            </a:r>
            <a:r>
              <a:rPr lang="en-GB" sz="2400" dirty="0" smtClean="0">
                <a:latin typeface="Trebuchet MS" panose="020B0603020202020204" pitchFamily="34" charset="0"/>
              </a:rPr>
              <a:t>from tables </a:t>
            </a:r>
            <a:r>
              <a:rPr lang="en-GB" sz="2400" b="1" dirty="0" smtClean="0">
                <a:solidFill>
                  <a:srgbClr val="0070C0"/>
                </a:solidFill>
                <a:latin typeface="Trebuchet MS" panose="020B0603020202020204" pitchFamily="34" charset="0"/>
              </a:rPr>
              <a:t>to improve data integrity, scalability and storage efficiency</a:t>
            </a:r>
            <a:r>
              <a:rPr lang="en-GB" sz="2400" dirty="0" smtClean="0">
                <a:solidFill>
                  <a:srgbClr val="0070C0"/>
                </a:solidFill>
                <a:latin typeface="Trebuchet MS" panose="020B0603020202020204" pitchFamily="34" charset="0"/>
              </a:rPr>
              <a:t>.</a:t>
            </a:r>
            <a:endParaRPr lang="en-GB" sz="2400" dirty="0">
              <a:solidFill>
                <a:srgbClr val="0070C0"/>
              </a:solidFill>
              <a:latin typeface="Trebuchet MS" panose="020B0603020202020204" pitchFamily="34" charset="0"/>
            </a:endParaRPr>
          </a:p>
          <a:p>
            <a:pPr marL="900113" lvl="1" indent="-442913" algn="just">
              <a:lnSpc>
                <a:spcPct val="150000"/>
              </a:lnSpc>
              <a:buFont typeface="Wingdings" panose="05000000000000000000" pitchFamily="2" charset="2"/>
              <a:buChar char="ü"/>
            </a:pPr>
            <a:r>
              <a:rPr lang="en-GB" b="1" dirty="0" smtClean="0">
                <a:solidFill>
                  <a:srgbClr val="FF0000"/>
                </a:solidFill>
                <a:latin typeface="Trebuchet MS" panose="020B0603020202020204" pitchFamily="34" charset="0"/>
              </a:rPr>
              <a:t>Data </a:t>
            </a:r>
            <a:r>
              <a:rPr lang="en-GB" b="1" dirty="0">
                <a:solidFill>
                  <a:srgbClr val="FF0000"/>
                </a:solidFill>
                <a:latin typeface="Trebuchet MS" panose="020B0603020202020204" pitchFamily="34" charset="0"/>
              </a:rPr>
              <a:t>integrity </a:t>
            </a:r>
            <a:r>
              <a:rPr lang="en-GB" dirty="0">
                <a:latin typeface="Trebuchet MS" panose="020B0603020202020204" pitchFamily="34" charset="0"/>
              </a:rPr>
              <a:t>(</a:t>
            </a:r>
            <a:r>
              <a:rPr lang="en-GB" dirty="0" smtClean="0">
                <a:latin typeface="Trebuchet MS" panose="020B0603020202020204" pitchFamily="34" charset="0"/>
              </a:rPr>
              <a:t>completeness</a:t>
            </a:r>
            <a:r>
              <a:rPr lang="en-GB" dirty="0">
                <a:latin typeface="Trebuchet MS" panose="020B0603020202020204" pitchFamily="34" charset="0"/>
              </a:rPr>
              <a:t>, accuracy and consistency of data)</a:t>
            </a:r>
          </a:p>
          <a:p>
            <a:pPr marL="900113" lvl="1" indent="-442913" algn="just">
              <a:lnSpc>
                <a:spcPct val="150000"/>
              </a:lnSpc>
              <a:buFont typeface="Wingdings" panose="05000000000000000000" pitchFamily="2" charset="2"/>
              <a:buChar char="ü"/>
            </a:pPr>
            <a:r>
              <a:rPr lang="en-GB" b="1" dirty="0" smtClean="0">
                <a:solidFill>
                  <a:srgbClr val="FF0000"/>
                </a:solidFill>
                <a:latin typeface="Trebuchet MS" panose="020B0603020202020204" pitchFamily="34" charset="0"/>
              </a:rPr>
              <a:t>Scalability</a:t>
            </a:r>
            <a:r>
              <a:rPr lang="en-GB" dirty="0" smtClean="0">
                <a:latin typeface="Trebuchet MS" panose="020B0603020202020204" pitchFamily="34" charset="0"/>
              </a:rPr>
              <a:t> </a:t>
            </a:r>
            <a:r>
              <a:rPr lang="en-GB" dirty="0">
                <a:latin typeface="Trebuchet MS" panose="020B0603020202020204" pitchFamily="34" charset="0"/>
              </a:rPr>
              <a:t>(ability of a system to continue to function well in a growing amount of work)</a:t>
            </a:r>
          </a:p>
          <a:p>
            <a:pPr marL="900113" lvl="1" indent="-442913" algn="just">
              <a:lnSpc>
                <a:spcPct val="150000"/>
              </a:lnSpc>
              <a:buFont typeface="Wingdings" panose="05000000000000000000" pitchFamily="2" charset="2"/>
              <a:buChar char="ü"/>
            </a:pPr>
            <a:r>
              <a:rPr lang="en-GB" b="1" dirty="0" smtClean="0">
                <a:solidFill>
                  <a:srgbClr val="FF0000"/>
                </a:solidFill>
                <a:latin typeface="Trebuchet MS" panose="020B0603020202020204" pitchFamily="34" charset="0"/>
              </a:rPr>
              <a:t>Storage </a:t>
            </a:r>
            <a:r>
              <a:rPr lang="en-GB" b="1" dirty="0">
                <a:solidFill>
                  <a:srgbClr val="FF0000"/>
                </a:solidFill>
                <a:latin typeface="Trebuchet MS" panose="020B0603020202020204" pitchFamily="34" charset="0"/>
              </a:rPr>
              <a:t>efficiency </a:t>
            </a:r>
            <a:r>
              <a:rPr lang="en-GB" dirty="0">
                <a:latin typeface="Trebuchet MS" panose="020B0603020202020204" pitchFamily="34" charset="0"/>
              </a:rPr>
              <a:t>(ability to store and manage data that consumes the least amount of space</a:t>
            </a:r>
            <a:r>
              <a:rPr lang="en-GB" dirty="0" smtClean="0">
                <a:latin typeface="Trebuchet MS" panose="020B0603020202020204" pitchFamily="34" charset="0"/>
              </a:rPr>
              <a:t>).</a:t>
            </a:r>
            <a:endParaRPr lang="en-GB" dirty="0">
              <a:latin typeface="Trebuchet MS" panose="020B0603020202020204" pitchFamily="34" charset="0"/>
            </a:endParaRPr>
          </a:p>
        </p:txBody>
      </p:sp>
    </p:spTree>
    <p:extLst>
      <p:ext uri="{BB962C8B-B14F-4D97-AF65-F5344CB8AC3E}">
        <p14:creationId xmlns:p14="http://schemas.microsoft.com/office/powerpoint/2010/main" val="3438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latin typeface="Trebuchet MS" panose="020B0603020202020204" pitchFamily="34" charset="0"/>
              </a:rPr>
              <a:t>What is normalization?</a:t>
            </a:r>
          </a:p>
        </p:txBody>
      </p:sp>
      <p:sp>
        <p:nvSpPr>
          <p:cNvPr id="3" name="Content Placeholder 2"/>
          <p:cNvSpPr>
            <a:spLocks noGrp="1"/>
          </p:cNvSpPr>
          <p:nvPr>
            <p:ph idx="4294967295"/>
          </p:nvPr>
        </p:nvSpPr>
        <p:spPr>
          <a:xfrm>
            <a:off x="327545" y="900752"/>
            <a:ext cx="11409530" cy="5553257"/>
          </a:xfrm>
        </p:spPr>
        <p:txBody>
          <a:bodyPr>
            <a:normAutofit/>
          </a:bodyPr>
          <a:lstStyle/>
          <a:p>
            <a:pPr marL="0" indent="0">
              <a:lnSpc>
                <a:spcPct val="150000"/>
              </a:lnSpc>
              <a:buNone/>
            </a:pPr>
            <a:r>
              <a:rPr lang="en-GB" b="1" dirty="0" smtClean="0">
                <a:solidFill>
                  <a:srgbClr val="0070C0"/>
                </a:solidFill>
                <a:latin typeface="Trebuchet MS" panose="020B0603020202020204" pitchFamily="34" charset="0"/>
              </a:rPr>
              <a:t>What we do in normalization?</a:t>
            </a:r>
          </a:p>
          <a:p>
            <a:pPr marL="804863" lvl="1" indent="-347663">
              <a:lnSpc>
                <a:spcPct val="150000"/>
              </a:lnSpc>
              <a:buFont typeface="Wingdings" panose="05000000000000000000" pitchFamily="2" charset="2"/>
              <a:buChar char="Ø"/>
            </a:pPr>
            <a:r>
              <a:rPr lang="en-US" dirty="0" smtClean="0">
                <a:latin typeface="Trebuchet MS" panose="020B0603020202020204" pitchFamily="34" charset="0"/>
              </a:rPr>
              <a:t>Normalization rules divides larger tables into smaller tables and links them using relationships.</a:t>
            </a:r>
          </a:p>
          <a:p>
            <a:pPr marL="804863" lvl="1" indent="-347663">
              <a:lnSpc>
                <a:spcPct val="150000"/>
              </a:lnSpc>
              <a:buFont typeface="Wingdings" panose="05000000000000000000" pitchFamily="2" charset="2"/>
              <a:buChar char="Ø"/>
            </a:pPr>
            <a:r>
              <a:rPr lang="en-US" dirty="0" smtClean="0">
                <a:latin typeface="Trebuchet MS" panose="020B0603020202020204" pitchFamily="34" charset="0"/>
              </a:rPr>
              <a:t>It </a:t>
            </a:r>
            <a:r>
              <a:rPr lang="en-US" dirty="0">
                <a:latin typeface="Trebuchet MS" panose="020B0603020202020204" pitchFamily="34" charset="0"/>
              </a:rPr>
              <a:t>provides a method to remove the following anomalies from the database and bring it to a more consistent state:</a:t>
            </a:r>
          </a:p>
          <a:p>
            <a:pPr marL="804863" lvl="1" indent="-347663">
              <a:lnSpc>
                <a:spcPct val="150000"/>
              </a:lnSpc>
              <a:buFont typeface="Wingdings" panose="05000000000000000000" pitchFamily="2" charset="2"/>
              <a:buChar char="Ø"/>
            </a:pPr>
            <a:r>
              <a:rPr lang="en-US" dirty="0" smtClean="0">
                <a:latin typeface="Trebuchet MS" panose="020B0603020202020204" pitchFamily="34" charset="0"/>
              </a:rPr>
              <a:t>A </a:t>
            </a:r>
            <a:r>
              <a:rPr lang="en-US" dirty="0">
                <a:latin typeface="Trebuchet MS" panose="020B0603020202020204" pitchFamily="34" charset="0"/>
              </a:rPr>
              <a:t>database anomaly is a flaw in the database that occurs because of poor planning and redundancy</a:t>
            </a:r>
            <a:r>
              <a:rPr lang="en-US" dirty="0" smtClean="0">
                <a:latin typeface="Trebuchet MS" panose="020B0603020202020204" pitchFamily="34" charset="0"/>
              </a:rPr>
              <a:t>.</a:t>
            </a:r>
            <a:endParaRPr lang="en-US" dirty="0">
              <a:latin typeface="Trebuchet MS" panose="020B0603020202020204" pitchFamily="34" charset="0"/>
            </a:endParaRPr>
          </a:p>
        </p:txBody>
      </p:sp>
    </p:spTree>
    <p:extLst>
      <p:ext uri="{BB962C8B-B14F-4D97-AF65-F5344CB8AC3E}">
        <p14:creationId xmlns:p14="http://schemas.microsoft.com/office/powerpoint/2010/main" val="19555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7876</TotalTime>
  <Words>4604</Words>
  <Application>Microsoft Office PowerPoint</Application>
  <PresentationFormat>Widescreen</PresentationFormat>
  <Paragraphs>1427</Paragraphs>
  <Slides>46</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46</vt:i4>
      </vt:variant>
    </vt:vector>
  </HeadingPairs>
  <TitlesOfParts>
    <vt:vector size="59" baseType="lpstr">
      <vt:lpstr>Roboto Condensed Light</vt:lpstr>
      <vt:lpstr>Wingdings 3</vt:lpstr>
      <vt:lpstr>Arial</vt:lpstr>
      <vt:lpstr>Times New Roman</vt:lpstr>
      <vt:lpstr>Trebuchet MS</vt:lpstr>
      <vt:lpstr>Roboto Condensed</vt:lpstr>
      <vt:lpstr>Wingdings</vt:lpstr>
      <vt:lpstr>Calibri</vt:lpstr>
      <vt:lpstr>Proxima Nova</vt:lpstr>
      <vt:lpstr>Segoe UI Black</vt:lpstr>
      <vt:lpstr>Office Theme</vt:lpstr>
      <vt:lpstr>Simple Light</vt:lpstr>
      <vt:lpstr>1_Office Theme</vt:lpstr>
      <vt:lpstr>PowerPoint Presentation</vt:lpstr>
      <vt:lpstr>PowerPoint Presentation</vt:lpstr>
      <vt:lpstr>What is Functional Dependency (FD)?</vt:lpstr>
      <vt:lpstr>Diagrammatic representation of FD</vt:lpstr>
      <vt:lpstr>Types of Functional Dependency (FD)</vt:lpstr>
      <vt:lpstr>Types of Functional Dependency (FD)</vt:lpstr>
      <vt:lpstr>Types of Functional Dependency (FD)</vt:lpstr>
      <vt:lpstr>What is normalization?</vt:lpstr>
      <vt:lpstr>What is normalization?</vt:lpstr>
      <vt:lpstr>What is normalization?</vt:lpstr>
      <vt:lpstr>Normal Forms</vt:lpstr>
      <vt:lpstr>1NF (First Normal Form)</vt:lpstr>
      <vt:lpstr>1NF (First Normal Form) [Example - Composite attribute]</vt:lpstr>
      <vt:lpstr>1NF (First Normal Form) [Example - Composite attribute]</vt:lpstr>
      <vt:lpstr>1NF (First Normal Form) [Example - Multivalued attribute]</vt:lpstr>
      <vt:lpstr>1NF (First Normal Form) [Example - Multivalued attribute]</vt:lpstr>
      <vt:lpstr>2NF (Second Normal Form)</vt:lpstr>
      <vt:lpstr>2NF (Second Normal Form) [Example]</vt:lpstr>
      <vt:lpstr>2NF (Second Normal Form) [Example]</vt:lpstr>
      <vt:lpstr>2NF (Second Normal Form) [Example]</vt:lpstr>
      <vt:lpstr>3NF (Third Normal Form)</vt:lpstr>
      <vt:lpstr>3NF (Third Normal Form) [Example]</vt:lpstr>
      <vt:lpstr>3NF (Third Normal Form) [Example]</vt:lpstr>
      <vt:lpstr>3NF (Third Normal Form) [Example]</vt:lpstr>
      <vt:lpstr>BCNF (Boyce-Codd Normal Form)</vt:lpstr>
      <vt:lpstr>BCNF (Boyce-Codd Normal Form) [Example]</vt:lpstr>
      <vt:lpstr>BCNF (Boyce-Codd Normal Form) [Example]</vt:lpstr>
      <vt:lpstr>Multivalued dependency (MVD)</vt:lpstr>
      <vt:lpstr>4NF (Forth Normal Form)</vt:lpstr>
      <vt:lpstr>Functional dependency &amp; Multivalued dependency</vt:lpstr>
      <vt:lpstr>5NF (Fifth Normal Form)</vt:lpstr>
      <vt:lpstr>5NF (Fifth Normal Form)</vt:lpstr>
      <vt:lpstr>How to find key?</vt:lpstr>
      <vt:lpstr>How to find key? [Example]</vt:lpstr>
      <vt:lpstr>Find (candidate) key &amp; check for normal forms</vt:lpstr>
      <vt:lpstr>Find (candidate) key &amp; check for normal forms</vt:lpstr>
      <vt:lpstr>Find (candidate) key &amp; check for normal forms</vt:lpstr>
      <vt:lpstr>Find (candidate) key &amp; check for normal forms</vt:lpstr>
      <vt:lpstr>How to normalize database?</vt:lpstr>
      <vt:lpstr>How to normalize database?</vt:lpstr>
      <vt:lpstr>How to normalize database?</vt:lpstr>
      <vt:lpstr>How to normalize database?</vt:lpstr>
      <vt:lpstr>How to normalize database?</vt:lpstr>
      <vt:lpstr>Questions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1410</cp:revision>
  <dcterms:created xsi:type="dcterms:W3CDTF">2020-05-01T05:09:15Z</dcterms:created>
  <dcterms:modified xsi:type="dcterms:W3CDTF">2024-09-25T06:43:32Z</dcterms:modified>
</cp:coreProperties>
</file>