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10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37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37708"/>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745343"/>
            <a:ext cx="4869180" cy="2738914"/>
          </a:xfrm>
          <a:prstGeom prst="rect">
            <a:avLst/>
          </a:prstGeom>
        </p:spPr>
      </p:pic>
      <p:sp>
        <p:nvSpPr>
          <p:cNvPr id="6" name="Text 2"/>
          <p:cNvSpPr/>
          <p:nvPr/>
        </p:nvSpPr>
        <p:spPr>
          <a:xfrm>
            <a:off x="6350437" y="1917621"/>
            <a:ext cx="7415927" cy="2129314"/>
          </a:xfrm>
          <a:prstGeom prst="rect">
            <a:avLst/>
          </a:prstGeom>
          <a:noFill/>
          <a:ln/>
        </p:spPr>
        <p:txBody>
          <a:bodyPr wrap="square" rtlCol="0" anchor="t"/>
          <a:lstStyle/>
          <a:p>
            <a:pPr marL="0" indent="0">
              <a:lnSpc>
                <a:spcPts val="8384"/>
              </a:lnSpc>
              <a:buNone/>
            </a:pPr>
            <a:r>
              <a:rPr lang="en-US" sz="6707" dirty="0">
                <a:solidFill>
                  <a:srgbClr val="5955EB"/>
                </a:solidFill>
                <a:latin typeface="Libre Baskerville" pitchFamily="34" charset="0"/>
                <a:ea typeface="Libre Baskerville" pitchFamily="34" charset="-122"/>
                <a:cs typeface="Libre Baskerville" pitchFamily="34" charset="-120"/>
              </a:rPr>
              <a:t>Classification of Data Structures</a:t>
            </a:r>
            <a:endParaRPr lang="en-US" sz="6707" dirty="0"/>
          </a:p>
        </p:txBody>
      </p:sp>
      <p:sp>
        <p:nvSpPr>
          <p:cNvPr id="7" name="Text 3"/>
          <p:cNvSpPr/>
          <p:nvPr/>
        </p:nvSpPr>
        <p:spPr>
          <a:xfrm>
            <a:off x="6350437" y="4417219"/>
            <a:ext cx="7415927" cy="2652884"/>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Data structures are fundamental building blocks in computer science. They can be classified in various ways to better understand their characteristics and applications.</a:t>
            </a:r>
            <a:br>
              <a:rPr lang="en-US" sz="1944" dirty="0">
                <a:solidFill>
                  <a:srgbClr val="49495A"/>
                </a:solidFill>
                <a:latin typeface="Open Sans" pitchFamily="34" charset="0"/>
                <a:ea typeface="Open Sans" pitchFamily="34" charset="-122"/>
                <a:cs typeface="Open Sans" pitchFamily="34" charset="-120"/>
              </a:rPr>
            </a:br>
            <a:br>
              <a:rPr lang="en-US" sz="1944" dirty="0">
                <a:solidFill>
                  <a:srgbClr val="49495A"/>
                </a:solidFill>
                <a:latin typeface="Open Sans" pitchFamily="34" charset="0"/>
                <a:ea typeface="Open Sans" pitchFamily="34" charset="-122"/>
                <a:cs typeface="Open Sans" pitchFamily="34" charset="-120"/>
              </a:rPr>
            </a:br>
            <a:br>
              <a:rPr lang="en-US" sz="1944" dirty="0">
                <a:solidFill>
                  <a:srgbClr val="49495A"/>
                </a:solidFill>
                <a:latin typeface="Open Sans" pitchFamily="34" charset="0"/>
                <a:ea typeface="Open Sans" pitchFamily="34" charset="-122"/>
                <a:cs typeface="Open Sans" pitchFamily="34" charset="-120"/>
              </a:rPr>
            </a:br>
            <a:br>
              <a:rPr lang="en-US" sz="1944" dirty="0">
                <a:solidFill>
                  <a:srgbClr val="49495A"/>
                </a:solidFill>
                <a:latin typeface="Open Sans" pitchFamily="34" charset="0"/>
                <a:ea typeface="Open Sans" pitchFamily="34" charset="-122"/>
                <a:cs typeface="Open Sans" pitchFamily="34" charset="-120"/>
              </a:rPr>
            </a:br>
            <a:r>
              <a:rPr lang="en-US" sz="1944" dirty="0">
                <a:solidFill>
                  <a:srgbClr val="49495A"/>
                </a:solidFill>
                <a:latin typeface="Open Sans" pitchFamily="34" charset="0"/>
                <a:ea typeface="Open Sans" pitchFamily="34" charset="-122"/>
                <a:cs typeface="Open Sans" pitchFamily="34" charset="-120"/>
              </a:rPr>
              <a:t>By Prof. Ayush Gour</a:t>
            </a:r>
            <a:endParaRPr lang="en-US" sz="1944" dirty="0"/>
          </a:p>
        </p:txBody>
      </p:sp>
      <p:sp>
        <p:nvSpPr>
          <p:cNvPr id="8" name="Shape 4"/>
          <p:cNvSpPr/>
          <p:nvPr/>
        </p:nvSpPr>
        <p:spPr>
          <a:xfrm>
            <a:off x="6350437" y="5898475"/>
            <a:ext cx="394930" cy="394930"/>
          </a:xfrm>
          <a:prstGeom prst="roundRect">
            <a:avLst>
              <a:gd name="adj" fmla="val 23151155"/>
            </a:avLst>
          </a:prstGeom>
          <a:noFill/>
          <a:ln w="7620">
            <a:solidFill>
              <a:srgbClr val="FFFFFF"/>
            </a:solidFill>
            <a:prstDash val="solid"/>
          </a:ln>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6296" y="3064669"/>
            <a:ext cx="4941689" cy="2100263"/>
          </a:xfrm>
          <a:prstGeom prst="rect">
            <a:avLst/>
          </a:prstGeom>
        </p:spPr>
      </p:pic>
      <p:sp>
        <p:nvSpPr>
          <p:cNvPr id="6" name="Text 2"/>
          <p:cNvSpPr/>
          <p:nvPr/>
        </p:nvSpPr>
        <p:spPr>
          <a:xfrm>
            <a:off x="762357" y="600075"/>
            <a:ext cx="5446038" cy="680680"/>
          </a:xfrm>
          <a:prstGeom prst="rect">
            <a:avLst/>
          </a:prstGeom>
          <a:noFill/>
          <a:ln/>
        </p:spPr>
        <p:txBody>
          <a:bodyPr wrap="none" rtlCol="0" anchor="t"/>
          <a:lstStyle/>
          <a:p>
            <a:pPr marL="0" indent="0">
              <a:lnSpc>
                <a:spcPts val="5360"/>
              </a:lnSpc>
              <a:buNone/>
            </a:pPr>
            <a:r>
              <a:rPr lang="en-US" sz="4288" dirty="0">
                <a:solidFill>
                  <a:srgbClr val="5955EB"/>
                </a:solidFill>
                <a:latin typeface="Libre Baskerville" pitchFamily="34" charset="0"/>
                <a:ea typeface="Libre Baskerville" pitchFamily="34" charset="-122"/>
                <a:cs typeface="Libre Baskerville" pitchFamily="34" charset="-120"/>
              </a:rPr>
              <a:t>Graphs</a:t>
            </a:r>
            <a:endParaRPr lang="en-US" sz="4288" dirty="0"/>
          </a:p>
        </p:txBody>
      </p:sp>
      <p:sp>
        <p:nvSpPr>
          <p:cNvPr id="7" name="Shape 3"/>
          <p:cNvSpPr/>
          <p:nvPr/>
        </p:nvSpPr>
        <p:spPr>
          <a:xfrm>
            <a:off x="762357" y="1607463"/>
            <a:ext cx="7619286" cy="1255038"/>
          </a:xfrm>
          <a:prstGeom prst="roundRect">
            <a:avLst>
              <a:gd name="adj" fmla="val 10414"/>
            </a:avLst>
          </a:prstGeom>
          <a:solidFill>
            <a:srgbClr val="DED6FF"/>
          </a:solidFill>
          <a:ln/>
        </p:spPr>
        <p:txBody>
          <a:bodyPr/>
          <a:lstStyle/>
          <a:p>
            <a:endParaRPr lang="en-IN"/>
          </a:p>
        </p:txBody>
      </p:sp>
      <p:sp>
        <p:nvSpPr>
          <p:cNvPr id="8" name="Text 4"/>
          <p:cNvSpPr/>
          <p:nvPr/>
        </p:nvSpPr>
        <p:spPr>
          <a:xfrm>
            <a:off x="980122" y="1825228"/>
            <a:ext cx="2722959" cy="340281"/>
          </a:xfrm>
          <a:prstGeom prst="rect">
            <a:avLst/>
          </a:prstGeom>
          <a:noFill/>
          <a:ln/>
        </p:spPr>
        <p:txBody>
          <a:bodyPr wrap="none" rtlCol="0" anchor="t"/>
          <a:lstStyle/>
          <a:p>
            <a:pPr marL="0" indent="0">
              <a:lnSpc>
                <a:spcPts val="2680"/>
              </a:lnSpc>
              <a:buNone/>
            </a:pPr>
            <a:r>
              <a:rPr lang="en-US" sz="2144" dirty="0">
                <a:solidFill>
                  <a:srgbClr val="5955EB"/>
                </a:solidFill>
                <a:latin typeface="Libre Baskerville" pitchFamily="34" charset="0"/>
                <a:ea typeface="Libre Baskerville" pitchFamily="34" charset="-122"/>
                <a:cs typeface="Libre Baskerville" pitchFamily="34" charset="-120"/>
              </a:rPr>
              <a:t>Vertices</a:t>
            </a:r>
            <a:endParaRPr lang="en-US" sz="2144" dirty="0"/>
          </a:p>
        </p:txBody>
      </p:sp>
      <p:sp>
        <p:nvSpPr>
          <p:cNvPr id="9" name="Text 5"/>
          <p:cNvSpPr/>
          <p:nvPr/>
        </p:nvSpPr>
        <p:spPr>
          <a:xfrm>
            <a:off x="980122" y="2296120"/>
            <a:ext cx="7183755" cy="348615"/>
          </a:xfrm>
          <a:prstGeom prst="rect">
            <a:avLst/>
          </a:prstGeom>
          <a:noFill/>
          <a:ln/>
        </p:spPr>
        <p:txBody>
          <a:bodyPr wrap="none" rtlCol="0" anchor="t"/>
          <a:lstStyle/>
          <a:p>
            <a:pPr marL="0" indent="0">
              <a:lnSpc>
                <a:spcPts val="2744"/>
              </a:lnSpc>
              <a:buNone/>
            </a:pPr>
            <a:r>
              <a:rPr lang="en-US" sz="1715" dirty="0">
                <a:solidFill>
                  <a:srgbClr val="49495A"/>
                </a:solidFill>
                <a:latin typeface="Open Sans" pitchFamily="34" charset="0"/>
                <a:ea typeface="Open Sans" pitchFamily="34" charset="-122"/>
                <a:cs typeface="Open Sans" pitchFamily="34" charset="-120"/>
              </a:rPr>
              <a:t>Represent the objects or entities.</a:t>
            </a:r>
            <a:endParaRPr lang="en-US" sz="1715" dirty="0"/>
          </a:p>
        </p:txBody>
      </p:sp>
      <p:sp>
        <p:nvSpPr>
          <p:cNvPr id="10" name="Shape 6"/>
          <p:cNvSpPr/>
          <p:nvPr/>
        </p:nvSpPr>
        <p:spPr>
          <a:xfrm>
            <a:off x="762357" y="3080266"/>
            <a:ext cx="7619286" cy="1255038"/>
          </a:xfrm>
          <a:prstGeom prst="roundRect">
            <a:avLst>
              <a:gd name="adj" fmla="val 10414"/>
            </a:avLst>
          </a:prstGeom>
          <a:solidFill>
            <a:srgbClr val="DED6FF"/>
          </a:solidFill>
          <a:ln/>
        </p:spPr>
        <p:txBody>
          <a:bodyPr/>
          <a:lstStyle/>
          <a:p>
            <a:endParaRPr lang="en-IN"/>
          </a:p>
        </p:txBody>
      </p:sp>
      <p:sp>
        <p:nvSpPr>
          <p:cNvPr id="11" name="Text 7"/>
          <p:cNvSpPr/>
          <p:nvPr/>
        </p:nvSpPr>
        <p:spPr>
          <a:xfrm>
            <a:off x="980122" y="3298031"/>
            <a:ext cx="2722959" cy="340281"/>
          </a:xfrm>
          <a:prstGeom prst="rect">
            <a:avLst/>
          </a:prstGeom>
          <a:noFill/>
          <a:ln/>
        </p:spPr>
        <p:txBody>
          <a:bodyPr wrap="none" rtlCol="0" anchor="t"/>
          <a:lstStyle/>
          <a:p>
            <a:pPr marL="0" indent="0">
              <a:lnSpc>
                <a:spcPts val="2680"/>
              </a:lnSpc>
              <a:buNone/>
            </a:pPr>
            <a:r>
              <a:rPr lang="en-US" sz="2144" dirty="0">
                <a:solidFill>
                  <a:srgbClr val="5955EB"/>
                </a:solidFill>
                <a:latin typeface="Libre Baskerville" pitchFamily="34" charset="0"/>
                <a:ea typeface="Libre Baskerville" pitchFamily="34" charset="-122"/>
                <a:cs typeface="Libre Baskerville" pitchFamily="34" charset="-120"/>
              </a:rPr>
              <a:t>Edges</a:t>
            </a:r>
            <a:endParaRPr lang="en-US" sz="2144" dirty="0"/>
          </a:p>
        </p:txBody>
      </p:sp>
      <p:sp>
        <p:nvSpPr>
          <p:cNvPr id="12" name="Text 8"/>
          <p:cNvSpPr/>
          <p:nvPr/>
        </p:nvSpPr>
        <p:spPr>
          <a:xfrm>
            <a:off x="980122" y="3768923"/>
            <a:ext cx="7183755" cy="348615"/>
          </a:xfrm>
          <a:prstGeom prst="rect">
            <a:avLst/>
          </a:prstGeom>
          <a:noFill/>
          <a:ln/>
        </p:spPr>
        <p:txBody>
          <a:bodyPr wrap="none" rtlCol="0" anchor="t"/>
          <a:lstStyle/>
          <a:p>
            <a:pPr marL="0" indent="0">
              <a:lnSpc>
                <a:spcPts val="2744"/>
              </a:lnSpc>
              <a:buNone/>
            </a:pPr>
            <a:r>
              <a:rPr lang="en-US" sz="1715" dirty="0">
                <a:solidFill>
                  <a:srgbClr val="49495A"/>
                </a:solidFill>
                <a:latin typeface="Open Sans" pitchFamily="34" charset="0"/>
                <a:ea typeface="Open Sans" pitchFamily="34" charset="-122"/>
                <a:cs typeface="Open Sans" pitchFamily="34" charset="-120"/>
              </a:rPr>
              <a:t>Represent the relationships between vertices.</a:t>
            </a:r>
            <a:endParaRPr lang="en-US" sz="1715" dirty="0"/>
          </a:p>
        </p:txBody>
      </p:sp>
      <p:sp>
        <p:nvSpPr>
          <p:cNvPr id="13" name="Shape 9"/>
          <p:cNvSpPr/>
          <p:nvPr/>
        </p:nvSpPr>
        <p:spPr>
          <a:xfrm>
            <a:off x="762357" y="4553069"/>
            <a:ext cx="7619286" cy="1255038"/>
          </a:xfrm>
          <a:prstGeom prst="roundRect">
            <a:avLst>
              <a:gd name="adj" fmla="val 10414"/>
            </a:avLst>
          </a:prstGeom>
          <a:solidFill>
            <a:srgbClr val="DED6FF"/>
          </a:solidFill>
          <a:ln/>
        </p:spPr>
        <p:txBody>
          <a:bodyPr/>
          <a:lstStyle/>
          <a:p>
            <a:endParaRPr lang="en-IN"/>
          </a:p>
        </p:txBody>
      </p:sp>
      <p:sp>
        <p:nvSpPr>
          <p:cNvPr id="14" name="Text 10"/>
          <p:cNvSpPr/>
          <p:nvPr/>
        </p:nvSpPr>
        <p:spPr>
          <a:xfrm>
            <a:off x="980122" y="4770834"/>
            <a:ext cx="2722959" cy="340281"/>
          </a:xfrm>
          <a:prstGeom prst="rect">
            <a:avLst/>
          </a:prstGeom>
          <a:noFill/>
          <a:ln/>
        </p:spPr>
        <p:txBody>
          <a:bodyPr wrap="none" rtlCol="0" anchor="t"/>
          <a:lstStyle/>
          <a:p>
            <a:pPr marL="0" indent="0">
              <a:lnSpc>
                <a:spcPts val="2680"/>
              </a:lnSpc>
              <a:buNone/>
            </a:pPr>
            <a:r>
              <a:rPr lang="en-US" sz="2144" dirty="0">
                <a:solidFill>
                  <a:srgbClr val="5955EB"/>
                </a:solidFill>
                <a:latin typeface="Libre Baskerville" pitchFamily="34" charset="0"/>
                <a:ea typeface="Libre Baskerville" pitchFamily="34" charset="-122"/>
                <a:cs typeface="Libre Baskerville" pitchFamily="34" charset="-120"/>
              </a:rPr>
              <a:t>Connectivity</a:t>
            </a:r>
            <a:endParaRPr lang="en-US" sz="2144" dirty="0"/>
          </a:p>
        </p:txBody>
      </p:sp>
      <p:sp>
        <p:nvSpPr>
          <p:cNvPr id="15" name="Text 11"/>
          <p:cNvSpPr/>
          <p:nvPr/>
        </p:nvSpPr>
        <p:spPr>
          <a:xfrm>
            <a:off x="980122" y="5241727"/>
            <a:ext cx="7183755" cy="348615"/>
          </a:xfrm>
          <a:prstGeom prst="rect">
            <a:avLst/>
          </a:prstGeom>
          <a:noFill/>
          <a:ln/>
        </p:spPr>
        <p:txBody>
          <a:bodyPr wrap="none" rtlCol="0" anchor="t"/>
          <a:lstStyle/>
          <a:p>
            <a:pPr marL="0" indent="0">
              <a:lnSpc>
                <a:spcPts val="2744"/>
              </a:lnSpc>
              <a:buNone/>
            </a:pPr>
            <a:r>
              <a:rPr lang="en-US" sz="1715" dirty="0">
                <a:solidFill>
                  <a:srgbClr val="49495A"/>
                </a:solidFill>
                <a:latin typeface="Open Sans" pitchFamily="34" charset="0"/>
                <a:ea typeface="Open Sans" pitchFamily="34" charset="-122"/>
                <a:cs typeface="Open Sans" pitchFamily="34" charset="-120"/>
              </a:rPr>
              <a:t>Can be directed or undirected, weighted or unweighted.</a:t>
            </a:r>
            <a:endParaRPr lang="en-US" sz="1715" dirty="0"/>
          </a:p>
        </p:txBody>
      </p:sp>
      <p:sp>
        <p:nvSpPr>
          <p:cNvPr id="16" name="Shape 12"/>
          <p:cNvSpPr/>
          <p:nvPr/>
        </p:nvSpPr>
        <p:spPr>
          <a:xfrm>
            <a:off x="762357" y="6025872"/>
            <a:ext cx="7619286" cy="1603653"/>
          </a:xfrm>
          <a:prstGeom prst="roundRect">
            <a:avLst>
              <a:gd name="adj" fmla="val 8150"/>
            </a:avLst>
          </a:prstGeom>
          <a:solidFill>
            <a:srgbClr val="DED6FF"/>
          </a:solidFill>
          <a:ln/>
        </p:spPr>
        <p:txBody>
          <a:bodyPr/>
          <a:lstStyle/>
          <a:p>
            <a:endParaRPr lang="en-IN"/>
          </a:p>
        </p:txBody>
      </p:sp>
      <p:sp>
        <p:nvSpPr>
          <p:cNvPr id="17" name="Text 13"/>
          <p:cNvSpPr/>
          <p:nvPr/>
        </p:nvSpPr>
        <p:spPr>
          <a:xfrm>
            <a:off x="980122" y="6243638"/>
            <a:ext cx="2722959" cy="340281"/>
          </a:xfrm>
          <a:prstGeom prst="rect">
            <a:avLst/>
          </a:prstGeom>
          <a:noFill/>
          <a:ln/>
        </p:spPr>
        <p:txBody>
          <a:bodyPr wrap="none" rtlCol="0" anchor="t"/>
          <a:lstStyle/>
          <a:p>
            <a:pPr marL="0" indent="0">
              <a:lnSpc>
                <a:spcPts val="2680"/>
              </a:lnSpc>
              <a:buNone/>
            </a:pPr>
            <a:r>
              <a:rPr lang="en-US" sz="2144" dirty="0">
                <a:solidFill>
                  <a:srgbClr val="5955EB"/>
                </a:solidFill>
                <a:latin typeface="Libre Baskerville" pitchFamily="34" charset="0"/>
                <a:ea typeface="Libre Baskerville" pitchFamily="34" charset="-122"/>
                <a:cs typeface="Libre Baskerville" pitchFamily="34" charset="-120"/>
              </a:rPr>
              <a:t>Traversal</a:t>
            </a:r>
            <a:endParaRPr lang="en-US" sz="2144" dirty="0"/>
          </a:p>
        </p:txBody>
      </p:sp>
      <p:sp>
        <p:nvSpPr>
          <p:cNvPr id="18" name="Text 14"/>
          <p:cNvSpPr/>
          <p:nvPr/>
        </p:nvSpPr>
        <p:spPr>
          <a:xfrm>
            <a:off x="980122" y="6714530"/>
            <a:ext cx="7183755" cy="697230"/>
          </a:xfrm>
          <a:prstGeom prst="rect">
            <a:avLst/>
          </a:prstGeom>
          <a:noFill/>
          <a:ln/>
        </p:spPr>
        <p:txBody>
          <a:bodyPr wrap="square" rtlCol="0" anchor="t"/>
          <a:lstStyle/>
          <a:p>
            <a:pPr marL="0" indent="0">
              <a:lnSpc>
                <a:spcPts val="2744"/>
              </a:lnSpc>
              <a:buNone/>
            </a:pPr>
            <a:r>
              <a:rPr lang="en-US" sz="1715" dirty="0">
                <a:solidFill>
                  <a:srgbClr val="49495A"/>
                </a:solidFill>
                <a:latin typeface="Open Sans" pitchFamily="34" charset="0"/>
                <a:ea typeface="Open Sans" pitchFamily="34" charset="-122"/>
                <a:cs typeface="Open Sans" pitchFamily="34" charset="-120"/>
              </a:rPr>
              <a:t>Can be done using DFS (Depth-First Search) or BFS (Breadth-First Search).</a:t>
            </a:r>
            <a:endParaRPr lang="en-US" sz="171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2556272"/>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Thank You!</a:t>
            </a:r>
            <a:endParaRPr lang="en-US" sz="4860" dirty="0"/>
          </a:p>
        </p:txBody>
      </p:sp>
      <p:sp>
        <p:nvSpPr>
          <p:cNvPr id="6" name="Text 3"/>
          <p:cNvSpPr/>
          <p:nvPr/>
        </p:nvSpPr>
        <p:spPr>
          <a:xfrm>
            <a:off x="864037" y="3698081"/>
            <a:ext cx="7415927" cy="1975247"/>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Thank you for taking the time to explore our presentation on data structures. We hope you found it informative and engaging. If you have any questions or would like to learn more, please feel free to reach out to us. We appreciate your interest and look forward to hearing from you!</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669846"/>
            <a:ext cx="4869061" cy="6889790"/>
          </a:xfrm>
          <a:prstGeom prst="rect">
            <a:avLst/>
          </a:prstGeom>
        </p:spPr>
      </p:pic>
      <p:sp>
        <p:nvSpPr>
          <p:cNvPr id="6" name="Text 2"/>
          <p:cNvSpPr/>
          <p:nvPr/>
        </p:nvSpPr>
        <p:spPr>
          <a:xfrm>
            <a:off x="864037" y="1047274"/>
            <a:ext cx="7415927" cy="2314575"/>
          </a:xfrm>
          <a:prstGeom prst="rect">
            <a:avLst/>
          </a:prstGeom>
          <a:noFill/>
          <a:ln/>
        </p:spPr>
        <p:txBody>
          <a:bodyPr wrap="squar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Primitive and Non-Primitive Data Structures</a:t>
            </a:r>
            <a:endParaRPr lang="en-US" sz="4860" dirty="0"/>
          </a:p>
        </p:txBody>
      </p:sp>
      <p:sp>
        <p:nvSpPr>
          <p:cNvPr id="7" name="Shape 3"/>
          <p:cNvSpPr/>
          <p:nvPr/>
        </p:nvSpPr>
        <p:spPr>
          <a:xfrm>
            <a:off x="864037" y="4009787"/>
            <a:ext cx="555427" cy="555427"/>
          </a:xfrm>
          <a:prstGeom prst="roundRect">
            <a:avLst>
              <a:gd name="adj" fmla="val 26670"/>
            </a:avLst>
          </a:prstGeom>
          <a:solidFill>
            <a:srgbClr val="DED6FF"/>
          </a:solidFill>
          <a:ln/>
        </p:spPr>
        <p:txBody>
          <a:bodyPr/>
          <a:lstStyle/>
          <a:p>
            <a:endParaRPr lang="en-IN"/>
          </a:p>
        </p:txBody>
      </p:sp>
      <p:sp>
        <p:nvSpPr>
          <p:cNvPr id="8" name="Text 4"/>
          <p:cNvSpPr/>
          <p:nvPr/>
        </p:nvSpPr>
        <p:spPr>
          <a:xfrm>
            <a:off x="1059061" y="4102298"/>
            <a:ext cx="165259" cy="370284"/>
          </a:xfrm>
          <a:prstGeom prst="rect">
            <a:avLst/>
          </a:prstGeom>
          <a:noFill/>
          <a:ln/>
        </p:spPr>
        <p:txBody>
          <a:bodyPr wrap="none" rtlCol="0" anchor="t"/>
          <a:lstStyle/>
          <a:p>
            <a:pPr marL="0" indent="0" algn="ctr">
              <a:lnSpc>
                <a:spcPts val="2916"/>
              </a:lnSpc>
              <a:buNone/>
            </a:pPr>
            <a:r>
              <a:rPr lang="en-US" sz="2916" dirty="0">
                <a:solidFill>
                  <a:srgbClr val="5955EB"/>
                </a:solidFill>
                <a:latin typeface="Libre Baskerville" pitchFamily="34" charset="0"/>
                <a:ea typeface="Libre Baskerville" pitchFamily="34" charset="-122"/>
                <a:cs typeface="Libre Baskerville" pitchFamily="34" charset="-120"/>
              </a:rPr>
              <a:t>1</a:t>
            </a:r>
            <a:endParaRPr lang="en-US" sz="2916" dirty="0"/>
          </a:p>
        </p:txBody>
      </p:sp>
      <p:sp>
        <p:nvSpPr>
          <p:cNvPr id="9" name="Text 5"/>
          <p:cNvSpPr/>
          <p:nvPr/>
        </p:nvSpPr>
        <p:spPr>
          <a:xfrm>
            <a:off x="1666280" y="4009787"/>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Primitive</a:t>
            </a:r>
            <a:endParaRPr lang="en-US" sz="2430" dirty="0"/>
          </a:p>
        </p:txBody>
      </p:sp>
      <p:sp>
        <p:nvSpPr>
          <p:cNvPr id="10" name="Text 6"/>
          <p:cNvSpPr/>
          <p:nvPr/>
        </p:nvSpPr>
        <p:spPr>
          <a:xfrm>
            <a:off x="1666280" y="4543663"/>
            <a:ext cx="6613684"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Basic data types like integers, floats, characters, and booleans.</a:t>
            </a:r>
            <a:endParaRPr lang="en-US" sz="1944" dirty="0"/>
          </a:p>
        </p:txBody>
      </p:sp>
      <p:sp>
        <p:nvSpPr>
          <p:cNvPr id="11" name="Shape 7"/>
          <p:cNvSpPr/>
          <p:nvPr/>
        </p:nvSpPr>
        <p:spPr>
          <a:xfrm>
            <a:off x="864037" y="5858232"/>
            <a:ext cx="555427" cy="555427"/>
          </a:xfrm>
          <a:prstGeom prst="roundRect">
            <a:avLst>
              <a:gd name="adj" fmla="val 26670"/>
            </a:avLst>
          </a:prstGeom>
          <a:solidFill>
            <a:srgbClr val="DED6FF"/>
          </a:solidFill>
          <a:ln/>
        </p:spPr>
        <p:txBody>
          <a:bodyPr/>
          <a:lstStyle/>
          <a:p>
            <a:endParaRPr lang="en-IN"/>
          </a:p>
        </p:txBody>
      </p:sp>
      <p:sp>
        <p:nvSpPr>
          <p:cNvPr id="12" name="Text 8"/>
          <p:cNvSpPr/>
          <p:nvPr/>
        </p:nvSpPr>
        <p:spPr>
          <a:xfrm>
            <a:off x="1027628" y="5950744"/>
            <a:ext cx="228124" cy="370284"/>
          </a:xfrm>
          <a:prstGeom prst="rect">
            <a:avLst/>
          </a:prstGeom>
          <a:noFill/>
          <a:ln/>
        </p:spPr>
        <p:txBody>
          <a:bodyPr wrap="none" rtlCol="0" anchor="t"/>
          <a:lstStyle/>
          <a:p>
            <a:pPr marL="0" indent="0" algn="ctr">
              <a:lnSpc>
                <a:spcPts val="2916"/>
              </a:lnSpc>
              <a:buNone/>
            </a:pPr>
            <a:r>
              <a:rPr lang="en-US" sz="2916" dirty="0">
                <a:solidFill>
                  <a:srgbClr val="5955EB"/>
                </a:solidFill>
                <a:latin typeface="Libre Baskerville" pitchFamily="34" charset="0"/>
                <a:ea typeface="Libre Baskerville" pitchFamily="34" charset="-122"/>
                <a:cs typeface="Libre Baskerville" pitchFamily="34" charset="-120"/>
              </a:rPr>
              <a:t>2</a:t>
            </a:r>
            <a:endParaRPr lang="en-US" sz="2916" dirty="0"/>
          </a:p>
        </p:txBody>
      </p:sp>
      <p:sp>
        <p:nvSpPr>
          <p:cNvPr id="13" name="Text 9"/>
          <p:cNvSpPr/>
          <p:nvPr/>
        </p:nvSpPr>
        <p:spPr>
          <a:xfrm>
            <a:off x="1666280" y="5858232"/>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Non-Primitive</a:t>
            </a:r>
            <a:endParaRPr lang="en-US" sz="2430" dirty="0"/>
          </a:p>
        </p:txBody>
      </p:sp>
      <p:sp>
        <p:nvSpPr>
          <p:cNvPr id="14" name="Text 10"/>
          <p:cNvSpPr/>
          <p:nvPr/>
        </p:nvSpPr>
        <p:spPr>
          <a:xfrm>
            <a:off x="1666280" y="6392108"/>
            <a:ext cx="6613684"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Composite data structures like arrays, linked lists, stacks, queues, trees, and graphs.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sp>
        <p:nvSpPr>
          <p:cNvPr id="4" name="Text 2"/>
          <p:cNvSpPr/>
          <p:nvPr/>
        </p:nvSpPr>
        <p:spPr>
          <a:xfrm>
            <a:off x="864037" y="2598063"/>
            <a:ext cx="12342019"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Linear and Non-Linear Data Structures</a:t>
            </a:r>
            <a:endParaRPr lang="en-US" sz="4860" dirty="0"/>
          </a:p>
        </p:txBody>
      </p:sp>
      <p:sp>
        <p:nvSpPr>
          <p:cNvPr id="5" name="Text 3"/>
          <p:cNvSpPr/>
          <p:nvPr/>
        </p:nvSpPr>
        <p:spPr>
          <a:xfrm>
            <a:off x="864037" y="3986689"/>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Linear</a:t>
            </a:r>
            <a:endParaRPr lang="en-US" sz="2430" dirty="0"/>
          </a:p>
        </p:txBody>
      </p:sp>
      <p:sp>
        <p:nvSpPr>
          <p:cNvPr id="6" name="Text 4"/>
          <p:cNvSpPr/>
          <p:nvPr/>
        </p:nvSpPr>
        <p:spPr>
          <a:xfrm>
            <a:off x="864037" y="4619268"/>
            <a:ext cx="6150054"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Data elements are stored in a sequential manner, like arrays and linked lists.</a:t>
            </a:r>
            <a:endParaRPr lang="en-US" sz="1944" dirty="0"/>
          </a:p>
        </p:txBody>
      </p:sp>
      <p:sp>
        <p:nvSpPr>
          <p:cNvPr id="7" name="Text 5"/>
          <p:cNvSpPr/>
          <p:nvPr/>
        </p:nvSpPr>
        <p:spPr>
          <a:xfrm>
            <a:off x="7623929" y="3986689"/>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Non-Linear</a:t>
            </a:r>
            <a:endParaRPr lang="en-US" sz="2430" dirty="0"/>
          </a:p>
        </p:txBody>
      </p:sp>
      <p:sp>
        <p:nvSpPr>
          <p:cNvPr id="8" name="Text 6"/>
          <p:cNvSpPr/>
          <p:nvPr/>
        </p:nvSpPr>
        <p:spPr>
          <a:xfrm>
            <a:off x="7623929" y="4619268"/>
            <a:ext cx="6150054"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Data elements are not stored in a sequential manner, like trees and graphs.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288858"/>
            <a:ext cx="4869180" cy="3651885"/>
          </a:xfrm>
          <a:prstGeom prst="rect">
            <a:avLst/>
          </a:prstGeom>
        </p:spPr>
      </p:pic>
      <p:sp>
        <p:nvSpPr>
          <p:cNvPr id="6" name="Text 2"/>
          <p:cNvSpPr/>
          <p:nvPr/>
        </p:nvSpPr>
        <p:spPr>
          <a:xfrm>
            <a:off x="6350437" y="1217057"/>
            <a:ext cx="7415927" cy="1543050"/>
          </a:xfrm>
          <a:prstGeom prst="rect">
            <a:avLst/>
          </a:prstGeom>
          <a:noFill/>
          <a:ln/>
        </p:spPr>
        <p:txBody>
          <a:bodyPr wrap="squar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Static and Dynamic Data Structures</a:t>
            </a:r>
            <a:endParaRPr lang="en-US" sz="4860" dirty="0"/>
          </a:p>
        </p:txBody>
      </p:sp>
      <p:sp>
        <p:nvSpPr>
          <p:cNvPr id="7" name="Shape 3"/>
          <p:cNvSpPr/>
          <p:nvPr/>
        </p:nvSpPr>
        <p:spPr>
          <a:xfrm>
            <a:off x="6696075" y="3130391"/>
            <a:ext cx="49292" cy="3882033"/>
          </a:xfrm>
          <a:prstGeom prst="rect">
            <a:avLst/>
          </a:prstGeom>
          <a:solidFill>
            <a:srgbClr val="B8B7E0"/>
          </a:solidFill>
          <a:ln/>
        </p:spPr>
        <p:txBody>
          <a:bodyPr/>
          <a:lstStyle/>
          <a:p>
            <a:endParaRPr lang="en-IN"/>
          </a:p>
        </p:txBody>
      </p:sp>
      <p:sp>
        <p:nvSpPr>
          <p:cNvPr id="8" name="Shape 4"/>
          <p:cNvSpPr/>
          <p:nvPr/>
        </p:nvSpPr>
        <p:spPr>
          <a:xfrm>
            <a:off x="6998434" y="3661053"/>
            <a:ext cx="864037" cy="49292"/>
          </a:xfrm>
          <a:prstGeom prst="rect">
            <a:avLst/>
          </a:prstGeom>
          <a:solidFill>
            <a:srgbClr val="B8B7E0"/>
          </a:solidFill>
          <a:ln/>
        </p:spPr>
        <p:txBody>
          <a:bodyPr/>
          <a:lstStyle/>
          <a:p>
            <a:endParaRPr lang="en-IN"/>
          </a:p>
        </p:txBody>
      </p:sp>
      <p:sp>
        <p:nvSpPr>
          <p:cNvPr id="9" name="Shape 5"/>
          <p:cNvSpPr/>
          <p:nvPr/>
        </p:nvSpPr>
        <p:spPr>
          <a:xfrm>
            <a:off x="6443008" y="3408045"/>
            <a:ext cx="555427" cy="555427"/>
          </a:xfrm>
          <a:prstGeom prst="roundRect">
            <a:avLst>
              <a:gd name="adj" fmla="val 26670"/>
            </a:avLst>
          </a:prstGeom>
          <a:solidFill>
            <a:srgbClr val="DED6FF"/>
          </a:solidFill>
          <a:ln/>
        </p:spPr>
        <p:txBody>
          <a:bodyPr/>
          <a:lstStyle/>
          <a:p>
            <a:endParaRPr lang="en-IN"/>
          </a:p>
        </p:txBody>
      </p:sp>
      <p:sp>
        <p:nvSpPr>
          <p:cNvPr id="10" name="Text 6"/>
          <p:cNvSpPr/>
          <p:nvPr/>
        </p:nvSpPr>
        <p:spPr>
          <a:xfrm>
            <a:off x="6638032" y="3500557"/>
            <a:ext cx="165259" cy="370284"/>
          </a:xfrm>
          <a:prstGeom prst="rect">
            <a:avLst/>
          </a:prstGeom>
          <a:noFill/>
          <a:ln/>
        </p:spPr>
        <p:txBody>
          <a:bodyPr wrap="none" rtlCol="0" anchor="t"/>
          <a:lstStyle/>
          <a:p>
            <a:pPr marL="0" indent="0" algn="ctr">
              <a:lnSpc>
                <a:spcPts val="2916"/>
              </a:lnSpc>
              <a:buNone/>
            </a:pPr>
            <a:r>
              <a:rPr lang="en-US" sz="2916" dirty="0">
                <a:solidFill>
                  <a:srgbClr val="5955EB"/>
                </a:solidFill>
                <a:latin typeface="Libre Baskerville" pitchFamily="34" charset="0"/>
                <a:ea typeface="Libre Baskerville" pitchFamily="34" charset="-122"/>
                <a:cs typeface="Libre Baskerville" pitchFamily="34" charset="-120"/>
              </a:rPr>
              <a:t>1</a:t>
            </a:r>
            <a:endParaRPr lang="en-US" sz="2916" dirty="0"/>
          </a:p>
        </p:txBody>
      </p:sp>
      <p:sp>
        <p:nvSpPr>
          <p:cNvPr id="11" name="Text 7"/>
          <p:cNvSpPr/>
          <p:nvPr/>
        </p:nvSpPr>
        <p:spPr>
          <a:xfrm>
            <a:off x="8078510" y="3377208"/>
            <a:ext cx="3086100" cy="385763"/>
          </a:xfrm>
          <a:prstGeom prst="rect">
            <a:avLst/>
          </a:prstGeom>
          <a:noFill/>
          <a:ln/>
        </p:spPr>
        <p:txBody>
          <a:bodyPr wrap="none" rtlCol="0" anchor="t"/>
          <a:lstStyle/>
          <a:p>
            <a:pPr marL="0" indent="0" algn="l">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Static</a:t>
            </a:r>
            <a:endParaRPr lang="en-US" sz="2430" dirty="0"/>
          </a:p>
        </p:txBody>
      </p:sp>
      <p:sp>
        <p:nvSpPr>
          <p:cNvPr id="12" name="Text 8"/>
          <p:cNvSpPr/>
          <p:nvPr/>
        </p:nvSpPr>
        <p:spPr>
          <a:xfrm>
            <a:off x="8078510" y="3911084"/>
            <a:ext cx="5687854" cy="790099"/>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Fixed size, allocated in contiguous memory locations.</a:t>
            </a:r>
            <a:endParaRPr lang="en-US" sz="1944" dirty="0"/>
          </a:p>
        </p:txBody>
      </p:sp>
      <p:sp>
        <p:nvSpPr>
          <p:cNvPr id="13" name="Shape 9"/>
          <p:cNvSpPr/>
          <p:nvPr/>
        </p:nvSpPr>
        <p:spPr>
          <a:xfrm>
            <a:off x="6998434" y="5725477"/>
            <a:ext cx="864037" cy="49292"/>
          </a:xfrm>
          <a:prstGeom prst="rect">
            <a:avLst/>
          </a:prstGeom>
          <a:solidFill>
            <a:srgbClr val="B8B7E0"/>
          </a:solidFill>
          <a:ln/>
        </p:spPr>
        <p:txBody>
          <a:bodyPr/>
          <a:lstStyle/>
          <a:p>
            <a:endParaRPr lang="en-IN"/>
          </a:p>
        </p:txBody>
      </p:sp>
      <p:sp>
        <p:nvSpPr>
          <p:cNvPr id="14" name="Shape 10"/>
          <p:cNvSpPr/>
          <p:nvPr/>
        </p:nvSpPr>
        <p:spPr>
          <a:xfrm>
            <a:off x="6443008" y="5472470"/>
            <a:ext cx="555427" cy="555427"/>
          </a:xfrm>
          <a:prstGeom prst="roundRect">
            <a:avLst>
              <a:gd name="adj" fmla="val 26670"/>
            </a:avLst>
          </a:prstGeom>
          <a:solidFill>
            <a:srgbClr val="DED6FF"/>
          </a:solidFill>
          <a:ln/>
        </p:spPr>
        <p:txBody>
          <a:bodyPr/>
          <a:lstStyle/>
          <a:p>
            <a:endParaRPr lang="en-IN"/>
          </a:p>
        </p:txBody>
      </p:sp>
      <p:sp>
        <p:nvSpPr>
          <p:cNvPr id="15" name="Text 11"/>
          <p:cNvSpPr/>
          <p:nvPr/>
        </p:nvSpPr>
        <p:spPr>
          <a:xfrm>
            <a:off x="6606600" y="5564981"/>
            <a:ext cx="228124" cy="370284"/>
          </a:xfrm>
          <a:prstGeom prst="rect">
            <a:avLst/>
          </a:prstGeom>
          <a:noFill/>
          <a:ln/>
        </p:spPr>
        <p:txBody>
          <a:bodyPr wrap="none" rtlCol="0" anchor="t"/>
          <a:lstStyle/>
          <a:p>
            <a:pPr marL="0" indent="0" algn="ctr">
              <a:lnSpc>
                <a:spcPts val="2916"/>
              </a:lnSpc>
              <a:buNone/>
            </a:pPr>
            <a:r>
              <a:rPr lang="en-US" sz="2916" dirty="0">
                <a:solidFill>
                  <a:srgbClr val="5955EB"/>
                </a:solidFill>
                <a:latin typeface="Libre Baskerville" pitchFamily="34" charset="0"/>
                <a:ea typeface="Libre Baskerville" pitchFamily="34" charset="-122"/>
                <a:cs typeface="Libre Baskerville" pitchFamily="34" charset="-120"/>
              </a:rPr>
              <a:t>2</a:t>
            </a:r>
            <a:endParaRPr lang="en-US" sz="2916" dirty="0"/>
          </a:p>
        </p:txBody>
      </p:sp>
      <p:sp>
        <p:nvSpPr>
          <p:cNvPr id="16" name="Text 12"/>
          <p:cNvSpPr/>
          <p:nvPr/>
        </p:nvSpPr>
        <p:spPr>
          <a:xfrm>
            <a:off x="8078510" y="5441633"/>
            <a:ext cx="3086100" cy="385763"/>
          </a:xfrm>
          <a:prstGeom prst="rect">
            <a:avLst/>
          </a:prstGeom>
          <a:noFill/>
          <a:ln/>
        </p:spPr>
        <p:txBody>
          <a:bodyPr wrap="none" rtlCol="0" anchor="t"/>
          <a:lstStyle/>
          <a:p>
            <a:pPr marL="0" indent="0" algn="l">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Dynamic</a:t>
            </a:r>
            <a:endParaRPr lang="en-US" sz="2430" dirty="0"/>
          </a:p>
        </p:txBody>
      </p:sp>
      <p:sp>
        <p:nvSpPr>
          <p:cNvPr id="17" name="Text 13"/>
          <p:cNvSpPr/>
          <p:nvPr/>
        </p:nvSpPr>
        <p:spPr>
          <a:xfrm>
            <a:off x="8078510" y="5975509"/>
            <a:ext cx="5687854" cy="790099"/>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Variable size, allocated and deallocated at runtime.</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897505"/>
            <a:ext cx="4869180" cy="2434590"/>
          </a:xfrm>
          <a:prstGeom prst="rect">
            <a:avLst/>
          </a:prstGeom>
        </p:spPr>
      </p:pic>
      <p:sp>
        <p:nvSpPr>
          <p:cNvPr id="6" name="Text 2"/>
          <p:cNvSpPr/>
          <p:nvPr/>
        </p:nvSpPr>
        <p:spPr>
          <a:xfrm>
            <a:off x="6350437" y="965716"/>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Arrays</a:t>
            </a:r>
            <a:endParaRPr lang="en-US" sz="4860" dirty="0"/>
          </a:p>
        </p:txBody>
      </p:sp>
      <p:sp>
        <p:nvSpPr>
          <p:cNvPr id="7" name="Shape 3"/>
          <p:cNvSpPr/>
          <p:nvPr/>
        </p:nvSpPr>
        <p:spPr>
          <a:xfrm>
            <a:off x="6350437" y="2107525"/>
            <a:ext cx="7415927" cy="1422559"/>
          </a:xfrm>
          <a:prstGeom prst="roundRect">
            <a:avLst>
              <a:gd name="adj" fmla="val 10413"/>
            </a:avLst>
          </a:prstGeom>
          <a:solidFill>
            <a:srgbClr val="DED6FF"/>
          </a:solidFill>
          <a:ln/>
        </p:spPr>
        <p:txBody>
          <a:bodyPr/>
          <a:lstStyle/>
          <a:p>
            <a:endParaRPr lang="en-IN"/>
          </a:p>
        </p:txBody>
      </p:sp>
      <p:sp>
        <p:nvSpPr>
          <p:cNvPr id="8" name="Text 4"/>
          <p:cNvSpPr/>
          <p:nvPr/>
        </p:nvSpPr>
        <p:spPr>
          <a:xfrm>
            <a:off x="6597253" y="2354342"/>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Homogeneous</a:t>
            </a:r>
            <a:endParaRPr lang="en-US" sz="2430" dirty="0"/>
          </a:p>
        </p:txBody>
      </p:sp>
      <p:sp>
        <p:nvSpPr>
          <p:cNvPr id="9" name="Text 5"/>
          <p:cNvSpPr/>
          <p:nvPr/>
        </p:nvSpPr>
        <p:spPr>
          <a:xfrm>
            <a:off x="6597253" y="2888218"/>
            <a:ext cx="6922294"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All elements are of the same data type.</a:t>
            </a:r>
            <a:endParaRPr lang="en-US" sz="1944" dirty="0"/>
          </a:p>
        </p:txBody>
      </p:sp>
      <p:sp>
        <p:nvSpPr>
          <p:cNvPr id="10" name="Shape 6"/>
          <p:cNvSpPr/>
          <p:nvPr/>
        </p:nvSpPr>
        <p:spPr>
          <a:xfrm>
            <a:off x="6350437" y="3776901"/>
            <a:ext cx="7415927" cy="1422559"/>
          </a:xfrm>
          <a:prstGeom prst="roundRect">
            <a:avLst>
              <a:gd name="adj" fmla="val 10413"/>
            </a:avLst>
          </a:prstGeom>
          <a:solidFill>
            <a:srgbClr val="DED6FF"/>
          </a:solidFill>
          <a:ln/>
        </p:spPr>
        <p:txBody>
          <a:bodyPr/>
          <a:lstStyle/>
          <a:p>
            <a:endParaRPr lang="en-IN"/>
          </a:p>
        </p:txBody>
      </p:sp>
      <p:sp>
        <p:nvSpPr>
          <p:cNvPr id="11" name="Text 7"/>
          <p:cNvSpPr/>
          <p:nvPr/>
        </p:nvSpPr>
        <p:spPr>
          <a:xfrm>
            <a:off x="6597253" y="4023717"/>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Indexed</a:t>
            </a:r>
            <a:endParaRPr lang="en-US" sz="2430" dirty="0"/>
          </a:p>
        </p:txBody>
      </p:sp>
      <p:sp>
        <p:nvSpPr>
          <p:cNvPr id="12" name="Text 8"/>
          <p:cNvSpPr/>
          <p:nvPr/>
        </p:nvSpPr>
        <p:spPr>
          <a:xfrm>
            <a:off x="6597253" y="4557593"/>
            <a:ext cx="6922294"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Elements are accessed using an index number.</a:t>
            </a:r>
            <a:endParaRPr lang="en-US" sz="1944" dirty="0"/>
          </a:p>
        </p:txBody>
      </p:sp>
      <p:sp>
        <p:nvSpPr>
          <p:cNvPr id="13" name="Shape 9"/>
          <p:cNvSpPr/>
          <p:nvPr/>
        </p:nvSpPr>
        <p:spPr>
          <a:xfrm>
            <a:off x="6350437" y="5446276"/>
            <a:ext cx="7415927" cy="1817608"/>
          </a:xfrm>
          <a:prstGeom prst="roundRect">
            <a:avLst>
              <a:gd name="adj" fmla="val 8150"/>
            </a:avLst>
          </a:prstGeom>
          <a:solidFill>
            <a:srgbClr val="DED6FF"/>
          </a:solidFill>
          <a:ln/>
        </p:spPr>
        <p:txBody>
          <a:bodyPr/>
          <a:lstStyle/>
          <a:p>
            <a:endParaRPr lang="en-IN"/>
          </a:p>
        </p:txBody>
      </p:sp>
      <p:sp>
        <p:nvSpPr>
          <p:cNvPr id="14" name="Text 10"/>
          <p:cNvSpPr/>
          <p:nvPr/>
        </p:nvSpPr>
        <p:spPr>
          <a:xfrm>
            <a:off x="6597253" y="5693093"/>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Fixed Size</a:t>
            </a:r>
            <a:endParaRPr lang="en-US" sz="2430" dirty="0"/>
          </a:p>
        </p:txBody>
      </p:sp>
      <p:sp>
        <p:nvSpPr>
          <p:cNvPr id="15" name="Text 11"/>
          <p:cNvSpPr/>
          <p:nvPr/>
        </p:nvSpPr>
        <p:spPr>
          <a:xfrm>
            <a:off x="6597253" y="6226969"/>
            <a:ext cx="6922294"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size is determined at declaration and cannot be changed.</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45466" y="2423874"/>
            <a:ext cx="4883468" cy="3381851"/>
          </a:xfrm>
          <a:prstGeom prst="rect">
            <a:avLst/>
          </a:prstGeom>
        </p:spPr>
      </p:pic>
      <p:sp>
        <p:nvSpPr>
          <p:cNvPr id="6" name="Text 2"/>
          <p:cNvSpPr/>
          <p:nvPr/>
        </p:nvSpPr>
        <p:spPr>
          <a:xfrm>
            <a:off x="843677" y="664488"/>
            <a:ext cx="6027063" cy="753308"/>
          </a:xfrm>
          <a:prstGeom prst="rect">
            <a:avLst/>
          </a:prstGeom>
          <a:noFill/>
          <a:ln/>
        </p:spPr>
        <p:txBody>
          <a:bodyPr wrap="none" rtlCol="0" anchor="t"/>
          <a:lstStyle/>
          <a:p>
            <a:pPr marL="0" indent="0">
              <a:lnSpc>
                <a:spcPts val="5932"/>
              </a:lnSpc>
              <a:buNone/>
            </a:pPr>
            <a:r>
              <a:rPr lang="en-US" sz="4746" dirty="0">
                <a:solidFill>
                  <a:srgbClr val="5955EB"/>
                </a:solidFill>
                <a:latin typeface="Libre Baskerville" pitchFamily="34" charset="0"/>
                <a:ea typeface="Libre Baskerville" pitchFamily="34" charset="-122"/>
                <a:cs typeface="Libre Baskerville" pitchFamily="34" charset="-120"/>
              </a:rPr>
              <a:t>Linked Lists</a:t>
            </a:r>
            <a:endParaRPr lang="en-US" sz="4746" dirty="0"/>
          </a:p>
        </p:txBody>
      </p:sp>
      <p:pic>
        <p:nvPicPr>
          <p:cNvPr id="7" name="Image 2" descr="preencoded.png"/>
          <p:cNvPicPr>
            <a:picLocks noChangeAspect="1"/>
          </p:cNvPicPr>
          <p:nvPr/>
        </p:nvPicPr>
        <p:blipFill>
          <a:blip r:embed="rId5"/>
          <a:stretch>
            <a:fillRect/>
          </a:stretch>
        </p:blipFill>
        <p:spPr>
          <a:xfrm>
            <a:off x="843677" y="1779389"/>
            <a:ext cx="1205389" cy="1928574"/>
          </a:xfrm>
          <a:prstGeom prst="rect">
            <a:avLst/>
          </a:prstGeom>
        </p:spPr>
      </p:pic>
      <p:sp>
        <p:nvSpPr>
          <p:cNvPr id="8" name="Text 3"/>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dirty="0">
                <a:solidFill>
                  <a:srgbClr val="5955EB"/>
                </a:solidFill>
                <a:latin typeface="Libre Baskerville" pitchFamily="34" charset="0"/>
                <a:ea typeface="Libre Baskerville" pitchFamily="34" charset="-122"/>
                <a:cs typeface="Libre Baskerville" pitchFamily="34" charset="-120"/>
              </a:rPr>
              <a:t>Nodes</a:t>
            </a:r>
            <a:endParaRPr lang="en-US" sz="2373" dirty="0"/>
          </a:p>
        </p:txBody>
      </p:sp>
      <p:sp>
        <p:nvSpPr>
          <p:cNvPr id="9" name="Text 4"/>
          <p:cNvSpPr/>
          <p:nvPr/>
        </p:nvSpPr>
        <p:spPr>
          <a:xfrm>
            <a:off x="2410658" y="2541508"/>
            <a:ext cx="5889665" cy="385763"/>
          </a:xfrm>
          <a:prstGeom prst="rect">
            <a:avLst/>
          </a:prstGeom>
          <a:noFill/>
          <a:ln/>
        </p:spPr>
        <p:txBody>
          <a:bodyPr wrap="none" rtlCol="0" anchor="t"/>
          <a:lstStyle/>
          <a:p>
            <a:pPr marL="0" indent="0" algn="l">
              <a:lnSpc>
                <a:spcPts val="3037"/>
              </a:lnSpc>
              <a:buNone/>
            </a:pPr>
            <a:r>
              <a:rPr lang="en-US" sz="1898" dirty="0">
                <a:solidFill>
                  <a:srgbClr val="49495A"/>
                </a:solidFill>
                <a:latin typeface="Open Sans" pitchFamily="34" charset="0"/>
                <a:ea typeface="Open Sans" pitchFamily="34" charset="-122"/>
                <a:cs typeface="Open Sans" pitchFamily="34" charset="-120"/>
              </a:rPr>
              <a:t>Consist of data and a pointer to the next node.</a:t>
            </a:r>
            <a:endParaRPr lang="en-US" sz="1898" dirty="0"/>
          </a:p>
        </p:txBody>
      </p:sp>
      <p:pic>
        <p:nvPicPr>
          <p:cNvPr id="10" name="Image 3" descr="preencoded.png"/>
          <p:cNvPicPr>
            <a:picLocks noChangeAspect="1"/>
          </p:cNvPicPr>
          <p:nvPr/>
        </p:nvPicPr>
        <p:blipFill>
          <a:blip r:embed="rId6"/>
          <a:stretch>
            <a:fillRect/>
          </a:stretch>
        </p:blipFill>
        <p:spPr>
          <a:xfrm>
            <a:off x="843677" y="3707963"/>
            <a:ext cx="1205389" cy="1928574"/>
          </a:xfrm>
          <a:prstGeom prst="rect">
            <a:avLst/>
          </a:prstGeom>
        </p:spPr>
      </p:pic>
      <p:sp>
        <p:nvSpPr>
          <p:cNvPr id="11" name="Text 5"/>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dirty="0">
                <a:solidFill>
                  <a:srgbClr val="5955EB"/>
                </a:solidFill>
                <a:latin typeface="Libre Baskerville" pitchFamily="34" charset="0"/>
                <a:ea typeface="Libre Baskerville" pitchFamily="34" charset="-122"/>
                <a:cs typeface="Libre Baskerville" pitchFamily="34" charset="-120"/>
              </a:rPr>
              <a:t>Dynamic Size</a:t>
            </a:r>
            <a:endParaRPr lang="en-US" sz="2373" dirty="0"/>
          </a:p>
        </p:txBody>
      </p:sp>
      <p:sp>
        <p:nvSpPr>
          <p:cNvPr id="12" name="Text 6"/>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49495A"/>
                </a:solidFill>
                <a:latin typeface="Open Sans" pitchFamily="34" charset="0"/>
                <a:ea typeface="Open Sans" pitchFamily="34" charset="-122"/>
                <a:cs typeface="Open Sans" pitchFamily="34" charset="-120"/>
              </a:rPr>
              <a:t>Size can be changed at runtime by adding or removing nodes.</a:t>
            </a:r>
            <a:endParaRPr lang="en-US" sz="1898" dirty="0"/>
          </a:p>
        </p:txBody>
      </p:sp>
      <p:pic>
        <p:nvPicPr>
          <p:cNvPr id="13" name="Image 4" descr="preencoded.png"/>
          <p:cNvPicPr>
            <a:picLocks noChangeAspect="1"/>
          </p:cNvPicPr>
          <p:nvPr/>
        </p:nvPicPr>
        <p:blipFill>
          <a:blip r:embed="rId7"/>
          <a:stretch>
            <a:fillRect/>
          </a:stretch>
        </p:blipFill>
        <p:spPr>
          <a:xfrm>
            <a:off x="843677" y="5636538"/>
            <a:ext cx="1205389" cy="1928574"/>
          </a:xfrm>
          <a:prstGeom prst="rect">
            <a:avLst/>
          </a:prstGeom>
        </p:spPr>
      </p:pic>
      <p:sp>
        <p:nvSpPr>
          <p:cNvPr id="14" name="Text 7"/>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dirty="0">
                <a:solidFill>
                  <a:srgbClr val="5955EB"/>
                </a:solidFill>
                <a:latin typeface="Libre Baskerville" pitchFamily="34" charset="0"/>
                <a:ea typeface="Libre Baskerville" pitchFamily="34" charset="-122"/>
                <a:cs typeface="Libre Baskerville" pitchFamily="34" charset="-120"/>
              </a:rPr>
              <a:t>Traversal</a:t>
            </a:r>
            <a:endParaRPr lang="en-US" sz="2373" dirty="0"/>
          </a:p>
        </p:txBody>
      </p:sp>
      <p:sp>
        <p:nvSpPr>
          <p:cNvPr id="15" name="Text 8"/>
          <p:cNvSpPr/>
          <p:nvPr/>
        </p:nvSpPr>
        <p:spPr>
          <a:xfrm>
            <a:off x="2410658" y="6398657"/>
            <a:ext cx="5889665" cy="385763"/>
          </a:xfrm>
          <a:prstGeom prst="rect">
            <a:avLst/>
          </a:prstGeom>
          <a:noFill/>
          <a:ln/>
        </p:spPr>
        <p:txBody>
          <a:bodyPr wrap="none" rtlCol="0" anchor="t"/>
          <a:lstStyle/>
          <a:p>
            <a:pPr marL="0" indent="0" algn="l">
              <a:lnSpc>
                <a:spcPts val="3037"/>
              </a:lnSpc>
              <a:buNone/>
            </a:pPr>
            <a:r>
              <a:rPr lang="en-US" sz="1898" dirty="0">
                <a:solidFill>
                  <a:srgbClr val="49495A"/>
                </a:solidFill>
                <a:latin typeface="Open Sans" pitchFamily="34" charset="0"/>
                <a:ea typeface="Open Sans" pitchFamily="34" charset="-122"/>
                <a:cs typeface="Open Sans" pitchFamily="34" charset="-120"/>
              </a:rPr>
              <a:t>Sequential access, starting from the head node.</a:t>
            </a:r>
            <a:endParaRPr lang="en-US" sz="189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3086100"/>
          </a:xfrm>
          <a:prstGeom prst="rect">
            <a:avLst/>
          </a:prstGeom>
        </p:spPr>
      </p:pic>
      <p:sp>
        <p:nvSpPr>
          <p:cNvPr id="5" name="Text 2"/>
          <p:cNvSpPr/>
          <p:nvPr/>
        </p:nvSpPr>
        <p:spPr>
          <a:xfrm>
            <a:off x="864037" y="3992880"/>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Stacks</a:t>
            </a:r>
            <a:endParaRPr lang="en-US" sz="4860" dirty="0"/>
          </a:p>
        </p:txBody>
      </p:sp>
      <p:pic>
        <p:nvPicPr>
          <p:cNvPr id="6" name="Image 1" descr="preencoded.png"/>
          <p:cNvPicPr>
            <a:picLocks noChangeAspect="1"/>
          </p:cNvPicPr>
          <p:nvPr/>
        </p:nvPicPr>
        <p:blipFill>
          <a:blip r:embed="rId4"/>
          <a:stretch>
            <a:fillRect/>
          </a:stretch>
        </p:blipFill>
        <p:spPr>
          <a:xfrm>
            <a:off x="864037" y="5134689"/>
            <a:ext cx="617220" cy="617220"/>
          </a:xfrm>
          <a:prstGeom prst="rect">
            <a:avLst/>
          </a:prstGeom>
        </p:spPr>
      </p:pic>
      <p:sp>
        <p:nvSpPr>
          <p:cNvPr id="7" name="Text 3"/>
          <p:cNvSpPr/>
          <p:nvPr/>
        </p:nvSpPr>
        <p:spPr>
          <a:xfrm>
            <a:off x="864037" y="5998726"/>
            <a:ext cx="3086100" cy="385763"/>
          </a:xfrm>
          <a:prstGeom prst="rect">
            <a:avLst/>
          </a:prstGeom>
          <a:noFill/>
          <a:ln/>
        </p:spPr>
        <p:txBody>
          <a:bodyPr wrap="none" rtlCol="0" anchor="t"/>
          <a:lstStyle/>
          <a:p>
            <a:pPr marL="0" indent="0" algn="l">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Push</a:t>
            </a:r>
            <a:endParaRPr lang="en-US" sz="2430" dirty="0"/>
          </a:p>
        </p:txBody>
      </p:sp>
      <p:sp>
        <p:nvSpPr>
          <p:cNvPr id="8" name="Text 4"/>
          <p:cNvSpPr/>
          <p:nvPr/>
        </p:nvSpPr>
        <p:spPr>
          <a:xfrm>
            <a:off x="864037" y="6532602"/>
            <a:ext cx="4053840" cy="790099"/>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Add an element to the top of the stack.</a:t>
            </a:r>
            <a:endParaRPr lang="en-US" sz="1944" dirty="0"/>
          </a:p>
        </p:txBody>
      </p:sp>
      <p:pic>
        <p:nvPicPr>
          <p:cNvPr id="9" name="Image 2" descr="preencoded.png"/>
          <p:cNvPicPr>
            <a:picLocks noChangeAspect="1"/>
          </p:cNvPicPr>
          <p:nvPr/>
        </p:nvPicPr>
        <p:blipFill>
          <a:blip r:embed="rId5"/>
          <a:stretch>
            <a:fillRect/>
          </a:stretch>
        </p:blipFill>
        <p:spPr>
          <a:xfrm>
            <a:off x="5288161" y="5134689"/>
            <a:ext cx="617220" cy="617220"/>
          </a:xfrm>
          <a:prstGeom prst="rect">
            <a:avLst/>
          </a:prstGeom>
        </p:spPr>
      </p:pic>
      <p:sp>
        <p:nvSpPr>
          <p:cNvPr id="10" name="Text 5"/>
          <p:cNvSpPr/>
          <p:nvPr/>
        </p:nvSpPr>
        <p:spPr>
          <a:xfrm>
            <a:off x="5288161" y="5998726"/>
            <a:ext cx="3086100" cy="385763"/>
          </a:xfrm>
          <a:prstGeom prst="rect">
            <a:avLst/>
          </a:prstGeom>
          <a:noFill/>
          <a:ln/>
        </p:spPr>
        <p:txBody>
          <a:bodyPr wrap="none" rtlCol="0" anchor="t"/>
          <a:lstStyle/>
          <a:p>
            <a:pPr marL="0" indent="0" algn="l">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Pop</a:t>
            </a:r>
            <a:endParaRPr lang="en-US" sz="2430" dirty="0"/>
          </a:p>
        </p:txBody>
      </p:sp>
      <p:sp>
        <p:nvSpPr>
          <p:cNvPr id="11" name="Text 6"/>
          <p:cNvSpPr/>
          <p:nvPr/>
        </p:nvSpPr>
        <p:spPr>
          <a:xfrm>
            <a:off x="5288161" y="6532602"/>
            <a:ext cx="4053959" cy="790099"/>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Remove an element from the top of the stack.</a:t>
            </a:r>
            <a:endParaRPr lang="en-US" sz="1944" dirty="0"/>
          </a:p>
        </p:txBody>
      </p:sp>
      <p:pic>
        <p:nvPicPr>
          <p:cNvPr id="12" name="Image 3" descr="preencoded.png"/>
          <p:cNvPicPr>
            <a:picLocks noChangeAspect="1"/>
          </p:cNvPicPr>
          <p:nvPr/>
        </p:nvPicPr>
        <p:blipFill>
          <a:blip r:embed="rId6"/>
          <a:stretch>
            <a:fillRect/>
          </a:stretch>
        </p:blipFill>
        <p:spPr>
          <a:xfrm>
            <a:off x="9712404" y="5134689"/>
            <a:ext cx="617220" cy="617220"/>
          </a:xfrm>
          <a:prstGeom prst="rect">
            <a:avLst/>
          </a:prstGeom>
        </p:spPr>
      </p:pic>
      <p:sp>
        <p:nvSpPr>
          <p:cNvPr id="13" name="Text 7"/>
          <p:cNvSpPr/>
          <p:nvPr/>
        </p:nvSpPr>
        <p:spPr>
          <a:xfrm>
            <a:off x="9712404" y="5998726"/>
            <a:ext cx="3086100" cy="385763"/>
          </a:xfrm>
          <a:prstGeom prst="rect">
            <a:avLst/>
          </a:prstGeom>
          <a:noFill/>
          <a:ln/>
        </p:spPr>
        <p:txBody>
          <a:bodyPr wrap="none" rtlCol="0" anchor="t"/>
          <a:lstStyle/>
          <a:p>
            <a:pPr marL="0" indent="0" algn="l">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Peek</a:t>
            </a:r>
            <a:endParaRPr lang="en-US" sz="2430" dirty="0"/>
          </a:p>
        </p:txBody>
      </p:sp>
      <p:sp>
        <p:nvSpPr>
          <p:cNvPr id="14" name="Text 8"/>
          <p:cNvSpPr/>
          <p:nvPr/>
        </p:nvSpPr>
        <p:spPr>
          <a:xfrm>
            <a:off x="9712404" y="6532602"/>
            <a:ext cx="4053959" cy="790099"/>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View the top element without removing it.</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747963"/>
            <a:ext cx="4869061" cy="2733556"/>
          </a:xfrm>
          <a:prstGeom prst="rect">
            <a:avLst/>
          </a:prstGeom>
        </p:spPr>
      </p:pic>
      <p:sp>
        <p:nvSpPr>
          <p:cNvPr id="6" name="Text 2"/>
          <p:cNvSpPr/>
          <p:nvPr/>
        </p:nvSpPr>
        <p:spPr>
          <a:xfrm>
            <a:off x="864037" y="1340763"/>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Queues</a:t>
            </a:r>
            <a:endParaRPr lang="en-US" sz="4860" dirty="0"/>
          </a:p>
        </p:txBody>
      </p:sp>
      <p:sp>
        <p:nvSpPr>
          <p:cNvPr id="7" name="Shape 3"/>
          <p:cNvSpPr/>
          <p:nvPr/>
        </p:nvSpPr>
        <p:spPr>
          <a:xfrm>
            <a:off x="864037" y="2482572"/>
            <a:ext cx="7415927" cy="1101566"/>
          </a:xfrm>
          <a:prstGeom prst="rect">
            <a:avLst/>
          </a:prstGeom>
          <a:solidFill>
            <a:srgbClr val="DED6FF"/>
          </a:solidFill>
          <a:ln/>
        </p:spPr>
        <p:txBody>
          <a:bodyPr/>
          <a:lstStyle/>
          <a:p>
            <a:endParaRPr lang="en-IN"/>
          </a:p>
        </p:txBody>
      </p:sp>
      <p:sp>
        <p:nvSpPr>
          <p:cNvPr id="8" name="Text 4"/>
          <p:cNvSpPr/>
          <p:nvPr/>
        </p:nvSpPr>
        <p:spPr>
          <a:xfrm>
            <a:off x="1110853" y="2638306"/>
            <a:ext cx="3210520"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Enqueue</a:t>
            </a:r>
            <a:endParaRPr lang="en-US" sz="1944" dirty="0"/>
          </a:p>
        </p:txBody>
      </p:sp>
      <p:sp>
        <p:nvSpPr>
          <p:cNvPr id="9" name="Text 5"/>
          <p:cNvSpPr/>
          <p:nvPr/>
        </p:nvSpPr>
        <p:spPr>
          <a:xfrm>
            <a:off x="4822627" y="2638306"/>
            <a:ext cx="3210520"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Add an element to the rear of the queue.</a:t>
            </a:r>
            <a:endParaRPr lang="en-US" sz="1944" dirty="0"/>
          </a:p>
        </p:txBody>
      </p:sp>
      <p:sp>
        <p:nvSpPr>
          <p:cNvPr id="10" name="Text 6"/>
          <p:cNvSpPr/>
          <p:nvPr/>
        </p:nvSpPr>
        <p:spPr>
          <a:xfrm>
            <a:off x="1110853" y="3739872"/>
            <a:ext cx="3210520"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Dequeue</a:t>
            </a:r>
            <a:endParaRPr lang="en-US" sz="1944" dirty="0"/>
          </a:p>
        </p:txBody>
      </p:sp>
      <p:sp>
        <p:nvSpPr>
          <p:cNvPr id="11" name="Text 7"/>
          <p:cNvSpPr/>
          <p:nvPr/>
        </p:nvSpPr>
        <p:spPr>
          <a:xfrm>
            <a:off x="4822627" y="3739872"/>
            <a:ext cx="3210520"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Remove an element from the front of the queue.</a:t>
            </a:r>
            <a:endParaRPr lang="en-US" sz="1944" dirty="0"/>
          </a:p>
        </p:txBody>
      </p:sp>
      <p:sp>
        <p:nvSpPr>
          <p:cNvPr id="12" name="Shape 8"/>
          <p:cNvSpPr/>
          <p:nvPr/>
        </p:nvSpPr>
        <p:spPr>
          <a:xfrm>
            <a:off x="864037" y="4685705"/>
            <a:ext cx="7415927" cy="1101566"/>
          </a:xfrm>
          <a:prstGeom prst="rect">
            <a:avLst/>
          </a:prstGeom>
          <a:solidFill>
            <a:srgbClr val="DED6FF"/>
          </a:solidFill>
          <a:ln/>
        </p:spPr>
        <p:txBody>
          <a:bodyPr/>
          <a:lstStyle/>
          <a:p>
            <a:endParaRPr lang="en-IN"/>
          </a:p>
        </p:txBody>
      </p:sp>
      <p:sp>
        <p:nvSpPr>
          <p:cNvPr id="13" name="Text 9"/>
          <p:cNvSpPr/>
          <p:nvPr/>
        </p:nvSpPr>
        <p:spPr>
          <a:xfrm>
            <a:off x="1110853" y="4841438"/>
            <a:ext cx="3210520"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Front</a:t>
            </a:r>
            <a:endParaRPr lang="en-US" sz="1944" dirty="0"/>
          </a:p>
        </p:txBody>
      </p:sp>
      <p:sp>
        <p:nvSpPr>
          <p:cNvPr id="14" name="Text 10"/>
          <p:cNvSpPr/>
          <p:nvPr/>
        </p:nvSpPr>
        <p:spPr>
          <a:xfrm>
            <a:off x="4822627" y="4841438"/>
            <a:ext cx="3210520"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Access the element at the front of the queue.</a:t>
            </a:r>
            <a:endParaRPr lang="en-US" sz="1944" dirty="0"/>
          </a:p>
        </p:txBody>
      </p:sp>
      <p:sp>
        <p:nvSpPr>
          <p:cNvPr id="15" name="Text 11"/>
          <p:cNvSpPr/>
          <p:nvPr/>
        </p:nvSpPr>
        <p:spPr>
          <a:xfrm>
            <a:off x="1110853" y="5943005"/>
            <a:ext cx="3210520"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Rear</a:t>
            </a:r>
            <a:endParaRPr lang="en-US" sz="1944" dirty="0"/>
          </a:p>
        </p:txBody>
      </p:sp>
      <p:sp>
        <p:nvSpPr>
          <p:cNvPr id="16" name="Text 12"/>
          <p:cNvSpPr/>
          <p:nvPr/>
        </p:nvSpPr>
        <p:spPr>
          <a:xfrm>
            <a:off x="4822627" y="5943005"/>
            <a:ext cx="3210520"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Access the element at the rear of the queue.</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txBody>
          <a:bodyPr/>
          <a:lstStyle/>
          <a:p>
            <a:endParaRPr lang="en-IN"/>
          </a:p>
        </p:txBody>
      </p:sp>
      <p:sp>
        <p:nvSpPr>
          <p:cNvPr id="3" name="Shape 1"/>
          <p:cNvSpPr/>
          <p:nvPr/>
        </p:nvSpPr>
        <p:spPr>
          <a:xfrm>
            <a:off x="0" y="0"/>
            <a:ext cx="14630400" cy="8229600"/>
          </a:xfrm>
          <a:prstGeom prst="rect">
            <a:avLst/>
          </a:prstGeom>
          <a:solidFill>
            <a:srgbClr val="FBFAFF"/>
          </a:solidFill>
          <a:ln/>
        </p:spPr>
        <p:txBody>
          <a:bodyPr/>
          <a:lstStyle/>
          <a:p>
            <a:endParaRPr lang="en-IN"/>
          </a:p>
        </p:txBody>
      </p:sp>
      <p:sp>
        <p:nvSpPr>
          <p:cNvPr id="4" name="Text 2"/>
          <p:cNvSpPr/>
          <p:nvPr/>
        </p:nvSpPr>
        <p:spPr>
          <a:xfrm>
            <a:off x="864037" y="2598063"/>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Trees</a:t>
            </a:r>
            <a:endParaRPr lang="en-US" sz="4860" dirty="0"/>
          </a:p>
        </p:txBody>
      </p:sp>
      <p:sp>
        <p:nvSpPr>
          <p:cNvPr id="5" name="Text 3"/>
          <p:cNvSpPr/>
          <p:nvPr/>
        </p:nvSpPr>
        <p:spPr>
          <a:xfrm>
            <a:off x="864037" y="3986689"/>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Nodes</a:t>
            </a:r>
            <a:endParaRPr lang="en-US" sz="2430" dirty="0"/>
          </a:p>
        </p:txBody>
      </p:sp>
      <p:sp>
        <p:nvSpPr>
          <p:cNvPr id="6" name="Text 4"/>
          <p:cNvSpPr/>
          <p:nvPr/>
        </p:nvSpPr>
        <p:spPr>
          <a:xfrm>
            <a:off x="864037" y="4619268"/>
            <a:ext cx="3898821"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Each node has a value and pointers to child nodes.</a:t>
            </a:r>
            <a:endParaRPr lang="en-US" sz="1944" dirty="0"/>
          </a:p>
        </p:txBody>
      </p:sp>
      <p:sp>
        <p:nvSpPr>
          <p:cNvPr id="7" name="Text 5"/>
          <p:cNvSpPr/>
          <p:nvPr/>
        </p:nvSpPr>
        <p:spPr>
          <a:xfrm>
            <a:off x="5372695" y="3986689"/>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Hierarchy</a:t>
            </a:r>
            <a:endParaRPr lang="en-US" sz="2430" dirty="0"/>
          </a:p>
        </p:txBody>
      </p:sp>
      <p:sp>
        <p:nvSpPr>
          <p:cNvPr id="8" name="Text 6"/>
          <p:cNvSpPr/>
          <p:nvPr/>
        </p:nvSpPr>
        <p:spPr>
          <a:xfrm>
            <a:off x="5372695" y="4619268"/>
            <a:ext cx="3898821"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Data is organized in a hierarchical, non-linear structure.</a:t>
            </a:r>
            <a:endParaRPr lang="en-US" sz="1944" dirty="0"/>
          </a:p>
        </p:txBody>
      </p:sp>
      <p:sp>
        <p:nvSpPr>
          <p:cNvPr id="9" name="Text 7"/>
          <p:cNvSpPr/>
          <p:nvPr/>
        </p:nvSpPr>
        <p:spPr>
          <a:xfrm>
            <a:off x="9881354" y="3986689"/>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Traversal</a:t>
            </a:r>
            <a:endParaRPr lang="en-US" sz="2430" dirty="0"/>
          </a:p>
        </p:txBody>
      </p:sp>
      <p:sp>
        <p:nvSpPr>
          <p:cNvPr id="10" name="Text 8"/>
          <p:cNvSpPr/>
          <p:nvPr/>
        </p:nvSpPr>
        <p:spPr>
          <a:xfrm>
            <a:off x="9881354" y="4619268"/>
            <a:ext cx="3898821"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Can be done in various orders: preorder, inorder, postorder.</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Custom</PresentationFormat>
  <Paragraphs>80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 Gour</cp:lastModifiedBy>
  <cp:revision>4</cp:revision>
  <dcterms:created xsi:type="dcterms:W3CDTF">2024-07-11T04:33:45Z</dcterms:created>
  <dcterms:modified xsi:type="dcterms:W3CDTF">2024-07-18T16:20:15Z</dcterms:modified>
</cp:coreProperties>
</file>