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6"/>
  </p:notesMasterIdLst>
  <p:sldIdLst>
    <p:sldId id="256" r:id="rId2"/>
    <p:sldId id="303" r:id="rId3"/>
    <p:sldId id="306" r:id="rId4"/>
    <p:sldId id="391" r:id="rId5"/>
    <p:sldId id="396" r:id="rId6"/>
    <p:sldId id="397" r:id="rId7"/>
    <p:sldId id="388" r:id="rId8"/>
    <p:sldId id="390" r:id="rId9"/>
    <p:sldId id="392" r:id="rId10"/>
    <p:sldId id="310" r:id="rId11"/>
    <p:sldId id="398" r:id="rId12"/>
    <p:sldId id="432" r:id="rId13"/>
    <p:sldId id="395" r:id="rId14"/>
    <p:sldId id="308" r:id="rId15"/>
    <p:sldId id="314" r:id="rId16"/>
    <p:sldId id="393" r:id="rId17"/>
    <p:sldId id="394" r:id="rId18"/>
    <p:sldId id="400" r:id="rId19"/>
    <p:sldId id="399" r:id="rId20"/>
    <p:sldId id="402" r:id="rId21"/>
    <p:sldId id="401" r:id="rId22"/>
    <p:sldId id="404" r:id="rId23"/>
    <p:sldId id="403" r:id="rId24"/>
    <p:sldId id="406" r:id="rId25"/>
    <p:sldId id="405" r:id="rId26"/>
    <p:sldId id="320" r:id="rId27"/>
    <p:sldId id="431" r:id="rId28"/>
    <p:sldId id="409" r:id="rId29"/>
    <p:sldId id="410" r:id="rId30"/>
    <p:sldId id="412" r:id="rId31"/>
    <p:sldId id="413" r:id="rId32"/>
    <p:sldId id="433" r:id="rId33"/>
    <p:sldId id="438" r:id="rId34"/>
    <p:sldId id="437" r:id="rId35"/>
    <p:sldId id="436" r:id="rId36"/>
    <p:sldId id="435" r:id="rId37"/>
    <p:sldId id="439" r:id="rId38"/>
    <p:sldId id="445" r:id="rId39"/>
    <p:sldId id="407" r:id="rId40"/>
    <p:sldId id="443" r:id="rId41"/>
    <p:sldId id="446" r:id="rId42"/>
    <p:sldId id="408" r:id="rId43"/>
    <p:sldId id="440" r:id="rId44"/>
    <p:sldId id="441" r:id="rId45"/>
    <p:sldId id="434" r:id="rId46"/>
    <p:sldId id="442" r:id="rId47"/>
    <p:sldId id="414" r:id="rId48"/>
    <p:sldId id="415" r:id="rId49"/>
    <p:sldId id="416" r:id="rId50"/>
    <p:sldId id="417" r:id="rId51"/>
    <p:sldId id="418" r:id="rId52"/>
    <p:sldId id="419" r:id="rId53"/>
    <p:sldId id="444" r:id="rId54"/>
    <p:sldId id="421" r:id="rId55"/>
    <p:sldId id="420" r:id="rId56"/>
    <p:sldId id="422" r:id="rId57"/>
    <p:sldId id="423" r:id="rId58"/>
    <p:sldId id="424" r:id="rId59"/>
    <p:sldId id="425" r:id="rId60"/>
    <p:sldId id="426" r:id="rId61"/>
    <p:sldId id="427" r:id="rId62"/>
    <p:sldId id="428" r:id="rId63"/>
    <p:sldId id="429" r:id="rId64"/>
    <p:sldId id="430"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63D"/>
    <a:srgbClr val="C80A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94660" autoAdjust="0"/>
  </p:normalViewPr>
  <p:slideViewPr>
    <p:cSldViewPr>
      <p:cViewPr varScale="1">
        <p:scale>
          <a:sx n="79" d="100"/>
          <a:sy n="79" d="100"/>
        </p:scale>
        <p:origin x="1646" y="72"/>
      </p:cViewPr>
      <p:guideLst>
        <p:guide orient="horz" pos="2160"/>
        <p:guide pos="2880"/>
      </p:guideLst>
    </p:cSldViewPr>
  </p:slideViewPr>
  <p:outlineViewPr>
    <p:cViewPr>
      <p:scale>
        <a:sx n="33" d="100"/>
        <a:sy n="33" d="100"/>
      </p:scale>
      <p:origin x="0" y="-55027"/>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3" d="100"/>
          <a:sy n="63" d="100"/>
        </p:scale>
        <p:origin x="3206"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8A870C-6D98-4CEC-9AF8-B5897447E61F}" type="datetimeFigureOut">
              <a:rPr lang="en-US" smtClean="0"/>
              <a:pPr/>
              <a:t>10/8/2024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6CD93C-2433-4779-9F28-E8561EB54988}" type="slidenum">
              <a:rPr lang="en-US" smtClean="0"/>
              <a:pPr/>
              <a:t>‹#›</a:t>
            </a:fld>
            <a:endParaRPr lang="en-US"/>
          </a:p>
        </p:txBody>
      </p:sp>
    </p:spTree>
    <p:extLst>
      <p:ext uri="{BB962C8B-B14F-4D97-AF65-F5344CB8AC3E}">
        <p14:creationId xmlns:p14="http://schemas.microsoft.com/office/powerpoint/2010/main" val="1365147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26CD93C-2433-4779-9F28-E8561EB54988}" type="slidenum">
              <a:rPr lang="en-US" smtClean="0"/>
              <a:pPr/>
              <a:t>2</a:t>
            </a:fld>
            <a:endParaRPr lang="en-US"/>
          </a:p>
        </p:txBody>
      </p:sp>
    </p:spTree>
    <p:extLst>
      <p:ext uri="{BB962C8B-B14F-4D97-AF65-F5344CB8AC3E}">
        <p14:creationId xmlns:p14="http://schemas.microsoft.com/office/powerpoint/2010/main" val="1798322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6CD93C-2433-4779-9F28-E8561EB54988}" type="slidenum">
              <a:rPr lang="en-US" smtClean="0"/>
              <a:pPr/>
              <a:t>32</a:t>
            </a:fld>
            <a:endParaRPr lang="en-US"/>
          </a:p>
        </p:txBody>
      </p:sp>
    </p:spTree>
    <p:extLst>
      <p:ext uri="{BB962C8B-B14F-4D97-AF65-F5344CB8AC3E}">
        <p14:creationId xmlns:p14="http://schemas.microsoft.com/office/powerpoint/2010/main" val="1349434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C8DD-6D36-9DAA-21BF-C76BE2BA0AA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E98EBA1-C5C3-21BA-17A6-75799EF11CC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30B79B-730A-0A40-0E9D-74610075F10D}"/>
              </a:ext>
            </a:extLst>
          </p:cNvPr>
          <p:cNvSpPr>
            <a:spLocks noGrp="1"/>
          </p:cNvSpPr>
          <p:nvPr>
            <p:ph type="dt" sz="half" idx="10"/>
          </p:nvPr>
        </p:nvSpPr>
        <p:spPr/>
        <p:txBody>
          <a:bodyPr/>
          <a:lstStyle/>
          <a:p>
            <a:fld id="{707D5560-8449-453E-9340-70122C2B41B0}" type="datetime1">
              <a:rPr lang="en-US" smtClean="0"/>
              <a:pPr/>
              <a:t>10/8/2024</a:t>
            </a:fld>
            <a:endParaRPr lang="en-US"/>
          </a:p>
        </p:txBody>
      </p:sp>
      <p:sp>
        <p:nvSpPr>
          <p:cNvPr id="5" name="Footer Placeholder 4">
            <a:extLst>
              <a:ext uri="{FF2B5EF4-FFF2-40B4-BE49-F238E27FC236}">
                <a16:creationId xmlns:a16="http://schemas.microsoft.com/office/drawing/2014/main" id="{1716CB56-8FB8-6043-A919-406B5C8C8D40}"/>
              </a:ext>
            </a:extLst>
          </p:cNvPr>
          <p:cNvSpPr>
            <a:spLocks noGrp="1"/>
          </p:cNvSpPr>
          <p:nvPr>
            <p:ph type="ftr" sz="quarter" idx="11"/>
          </p:nvPr>
        </p:nvSpPr>
        <p:spPr/>
        <p:txBody>
          <a:bodyPr/>
          <a:lstStyle/>
          <a:p>
            <a:r>
              <a:rPr lang="en-US"/>
              <a:t>Ravi Kant Sahu, Asst. Professor @ Lovely Professional University, Punjab (India)</a:t>
            </a:r>
          </a:p>
        </p:txBody>
      </p:sp>
      <p:sp>
        <p:nvSpPr>
          <p:cNvPr id="6" name="Slide Number Placeholder 5">
            <a:extLst>
              <a:ext uri="{FF2B5EF4-FFF2-40B4-BE49-F238E27FC236}">
                <a16:creationId xmlns:a16="http://schemas.microsoft.com/office/drawing/2014/main" id="{24EA83A8-F794-559C-E5A6-B487E327E35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8662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E897-D70D-2024-28AC-2F88E0D13A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D13430-2921-D93E-CD7A-10FED8B63B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1D2C6E-772C-8264-42F0-D1FD1FC98A97}"/>
              </a:ext>
            </a:extLst>
          </p:cNvPr>
          <p:cNvSpPr>
            <a:spLocks noGrp="1"/>
          </p:cNvSpPr>
          <p:nvPr>
            <p:ph type="dt" sz="half" idx="10"/>
          </p:nvPr>
        </p:nvSpPr>
        <p:spPr/>
        <p:txBody>
          <a:bodyPr/>
          <a:lstStyle/>
          <a:p>
            <a:fld id="{5A0937D9-DA38-4C13-98FA-F0F8974C063D}" type="datetime1">
              <a:rPr lang="en-US" smtClean="0"/>
              <a:pPr/>
              <a:t>10/8/2024</a:t>
            </a:fld>
            <a:endParaRPr lang="en-US"/>
          </a:p>
        </p:txBody>
      </p:sp>
      <p:sp>
        <p:nvSpPr>
          <p:cNvPr id="5" name="Footer Placeholder 4">
            <a:extLst>
              <a:ext uri="{FF2B5EF4-FFF2-40B4-BE49-F238E27FC236}">
                <a16:creationId xmlns:a16="http://schemas.microsoft.com/office/drawing/2014/main" id="{75B6C0B1-F454-FD4F-49DB-662552EDC750}"/>
              </a:ext>
            </a:extLst>
          </p:cNvPr>
          <p:cNvSpPr>
            <a:spLocks noGrp="1"/>
          </p:cNvSpPr>
          <p:nvPr>
            <p:ph type="ftr" sz="quarter" idx="11"/>
          </p:nvPr>
        </p:nvSpPr>
        <p:spPr/>
        <p:txBody>
          <a:bodyPr/>
          <a:lstStyle/>
          <a:p>
            <a:r>
              <a:rPr lang="en-US"/>
              <a:t>Ravi Kant Sahu, Asst. Professor @ Lovely Professional University, Punjab (India)</a:t>
            </a:r>
          </a:p>
        </p:txBody>
      </p:sp>
      <p:sp>
        <p:nvSpPr>
          <p:cNvPr id="6" name="Slide Number Placeholder 5">
            <a:extLst>
              <a:ext uri="{FF2B5EF4-FFF2-40B4-BE49-F238E27FC236}">
                <a16:creationId xmlns:a16="http://schemas.microsoft.com/office/drawing/2014/main" id="{45957BC5-9209-1301-5E80-CFB4BA183C8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9935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540DEF-0497-9A62-E57B-2CA4EDDEE06F}"/>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D64289-BDC3-9A17-C03C-C0DF761BC0B5}"/>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88A559-2A23-59B9-A633-56576B06A1E5}"/>
              </a:ext>
            </a:extLst>
          </p:cNvPr>
          <p:cNvSpPr>
            <a:spLocks noGrp="1"/>
          </p:cNvSpPr>
          <p:nvPr>
            <p:ph type="dt" sz="half" idx="10"/>
          </p:nvPr>
        </p:nvSpPr>
        <p:spPr/>
        <p:txBody>
          <a:bodyPr/>
          <a:lstStyle/>
          <a:p>
            <a:fld id="{127251CA-6AC9-43D8-906D-E79C754E1305}" type="datetime1">
              <a:rPr lang="en-US" smtClean="0"/>
              <a:pPr/>
              <a:t>10/8/2024</a:t>
            </a:fld>
            <a:endParaRPr lang="en-US"/>
          </a:p>
        </p:txBody>
      </p:sp>
      <p:sp>
        <p:nvSpPr>
          <p:cNvPr id="5" name="Footer Placeholder 4">
            <a:extLst>
              <a:ext uri="{FF2B5EF4-FFF2-40B4-BE49-F238E27FC236}">
                <a16:creationId xmlns:a16="http://schemas.microsoft.com/office/drawing/2014/main" id="{F62DD91A-7899-3018-9B7C-51EE7772A2D8}"/>
              </a:ext>
            </a:extLst>
          </p:cNvPr>
          <p:cNvSpPr>
            <a:spLocks noGrp="1"/>
          </p:cNvSpPr>
          <p:nvPr>
            <p:ph type="ftr" sz="quarter" idx="11"/>
          </p:nvPr>
        </p:nvSpPr>
        <p:spPr/>
        <p:txBody>
          <a:bodyPr/>
          <a:lstStyle/>
          <a:p>
            <a:r>
              <a:rPr lang="en-US"/>
              <a:t>Ravi Kant Sahu, Asst. Professor @ Lovely Professional University, Punjab (India)</a:t>
            </a:r>
          </a:p>
        </p:txBody>
      </p:sp>
      <p:sp>
        <p:nvSpPr>
          <p:cNvPr id="6" name="Slide Number Placeholder 5">
            <a:extLst>
              <a:ext uri="{FF2B5EF4-FFF2-40B4-BE49-F238E27FC236}">
                <a16:creationId xmlns:a16="http://schemas.microsoft.com/office/drawing/2014/main" id="{7A24F175-6F9D-F638-BBAB-E511D13C43F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7803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AB883-CCF9-FA7F-3699-CDBBA7265F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E4C2D5-A79F-BFD6-B421-44171D22EF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8C6CE-CEA8-7684-494C-2BB258425CF0}"/>
              </a:ext>
            </a:extLst>
          </p:cNvPr>
          <p:cNvSpPr>
            <a:spLocks noGrp="1"/>
          </p:cNvSpPr>
          <p:nvPr>
            <p:ph type="dt" sz="half" idx="10"/>
          </p:nvPr>
        </p:nvSpPr>
        <p:spPr/>
        <p:txBody>
          <a:bodyPr/>
          <a:lstStyle/>
          <a:p>
            <a:fld id="{1B083817-D008-4352-B11E-28B8AC2FD77F}" type="datetime1">
              <a:rPr lang="en-US" smtClean="0"/>
              <a:pPr/>
              <a:t>10/8/2024</a:t>
            </a:fld>
            <a:endParaRPr lang="en-US"/>
          </a:p>
        </p:txBody>
      </p:sp>
      <p:sp>
        <p:nvSpPr>
          <p:cNvPr id="5" name="Footer Placeholder 4">
            <a:extLst>
              <a:ext uri="{FF2B5EF4-FFF2-40B4-BE49-F238E27FC236}">
                <a16:creationId xmlns:a16="http://schemas.microsoft.com/office/drawing/2014/main" id="{BD8724CB-0B87-04B7-5890-704C5C38C706}"/>
              </a:ext>
            </a:extLst>
          </p:cNvPr>
          <p:cNvSpPr>
            <a:spLocks noGrp="1"/>
          </p:cNvSpPr>
          <p:nvPr>
            <p:ph type="ftr" sz="quarter" idx="11"/>
          </p:nvPr>
        </p:nvSpPr>
        <p:spPr/>
        <p:txBody>
          <a:bodyPr/>
          <a:lstStyle/>
          <a:p>
            <a:r>
              <a:rPr lang="en-US"/>
              <a:t>Ravi Kant Sahu, Asst. Professor @ Lovely Professional University, Punjab (India)</a:t>
            </a:r>
          </a:p>
        </p:txBody>
      </p:sp>
      <p:sp>
        <p:nvSpPr>
          <p:cNvPr id="6" name="Slide Number Placeholder 5">
            <a:extLst>
              <a:ext uri="{FF2B5EF4-FFF2-40B4-BE49-F238E27FC236}">
                <a16:creationId xmlns:a16="http://schemas.microsoft.com/office/drawing/2014/main" id="{3BC3CF68-0AE3-4076-A059-A1A820304AB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966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B34B-6305-4C93-F234-8668094A161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678724-0918-B0FC-84F2-61FEEF26A132}"/>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5D6224-C960-FAB6-47A1-551B29F08C75}"/>
              </a:ext>
            </a:extLst>
          </p:cNvPr>
          <p:cNvSpPr>
            <a:spLocks noGrp="1"/>
          </p:cNvSpPr>
          <p:nvPr>
            <p:ph type="dt" sz="half" idx="10"/>
          </p:nvPr>
        </p:nvSpPr>
        <p:spPr/>
        <p:txBody>
          <a:bodyPr/>
          <a:lstStyle/>
          <a:p>
            <a:fld id="{B8BA88B5-F980-4A79-9F03-3692FDA739D0}" type="datetime1">
              <a:rPr lang="en-US" smtClean="0"/>
              <a:pPr/>
              <a:t>10/8/2024</a:t>
            </a:fld>
            <a:endParaRPr lang="en-US"/>
          </a:p>
        </p:txBody>
      </p:sp>
      <p:sp>
        <p:nvSpPr>
          <p:cNvPr id="5" name="Footer Placeholder 4">
            <a:extLst>
              <a:ext uri="{FF2B5EF4-FFF2-40B4-BE49-F238E27FC236}">
                <a16:creationId xmlns:a16="http://schemas.microsoft.com/office/drawing/2014/main" id="{7F8DFA0A-90D8-8258-E0B2-B5D43CEED054}"/>
              </a:ext>
            </a:extLst>
          </p:cNvPr>
          <p:cNvSpPr>
            <a:spLocks noGrp="1"/>
          </p:cNvSpPr>
          <p:nvPr>
            <p:ph type="ftr" sz="quarter" idx="11"/>
          </p:nvPr>
        </p:nvSpPr>
        <p:spPr/>
        <p:txBody>
          <a:bodyPr/>
          <a:lstStyle/>
          <a:p>
            <a:r>
              <a:rPr lang="en-US"/>
              <a:t>Ravi Kant Sahu, Asst. Professor @ Lovely Professional University, Punjab (India)</a:t>
            </a:r>
          </a:p>
        </p:txBody>
      </p:sp>
      <p:sp>
        <p:nvSpPr>
          <p:cNvPr id="6" name="Slide Number Placeholder 5">
            <a:extLst>
              <a:ext uri="{FF2B5EF4-FFF2-40B4-BE49-F238E27FC236}">
                <a16:creationId xmlns:a16="http://schemas.microsoft.com/office/drawing/2014/main" id="{08EF6ECE-B19F-2B8A-8D2D-0FB5C853F45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683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0DC9-BBB8-4E04-86B6-D9835C92D2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AEF12F-21BC-0722-1D6A-2670675A70D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C5930E-5E7B-295C-21E2-78C97D1FEC3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4194D0-27AF-36FF-A00A-DE04B01A1092}"/>
              </a:ext>
            </a:extLst>
          </p:cNvPr>
          <p:cNvSpPr>
            <a:spLocks noGrp="1"/>
          </p:cNvSpPr>
          <p:nvPr>
            <p:ph type="dt" sz="half" idx="10"/>
          </p:nvPr>
        </p:nvSpPr>
        <p:spPr/>
        <p:txBody>
          <a:bodyPr/>
          <a:lstStyle/>
          <a:p>
            <a:fld id="{39F2EBD2-001B-4D42-902F-B8D3C3456E95}" type="datetime1">
              <a:rPr lang="en-US" smtClean="0"/>
              <a:pPr/>
              <a:t>10/8/2024</a:t>
            </a:fld>
            <a:endParaRPr lang="en-US"/>
          </a:p>
        </p:txBody>
      </p:sp>
      <p:sp>
        <p:nvSpPr>
          <p:cNvPr id="6" name="Footer Placeholder 5">
            <a:extLst>
              <a:ext uri="{FF2B5EF4-FFF2-40B4-BE49-F238E27FC236}">
                <a16:creationId xmlns:a16="http://schemas.microsoft.com/office/drawing/2014/main" id="{70D21FAC-E8F5-4A4C-F67C-EF9DC3A6B41C}"/>
              </a:ext>
            </a:extLst>
          </p:cNvPr>
          <p:cNvSpPr>
            <a:spLocks noGrp="1"/>
          </p:cNvSpPr>
          <p:nvPr>
            <p:ph type="ftr" sz="quarter" idx="11"/>
          </p:nvPr>
        </p:nvSpPr>
        <p:spPr/>
        <p:txBody>
          <a:bodyPr/>
          <a:lstStyle/>
          <a:p>
            <a:r>
              <a:rPr lang="en-US"/>
              <a:t>Ravi Kant Sahu, Asst. Professor @ Lovely Professional University, Punjab (India)</a:t>
            </a:r>
          </a:p>
        </p:txBody>
      </p:sp>
      <p:sp>
        <p:nvSpPr>
          <p:cNvPr id="7" name="Slide Number Placeholder 6">
            <a:extLst>
              <a:ext uri="{FF2B5EF4-FFF2-40B4-BE49-F238E27FC236}">
                <a16:creationId xmlns:a16="http://schemas.microsoft.com/office/drawing/2014/main" id="{3288F2AD-B7EA-4667-511A-C0A7A066560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7274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2AF9-0F04-98FA-CC43-88F49CBFD202}"/>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116656-EE65-C8D4-58DD-787596971A8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BD8D81C-CDB0-5B57-5FD3-2092583082BF}"/>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713741-5535-CF25-BBC5-04EE5C1EBCF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7B660-9425-D17F-1A44-6E716A8805B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7A0365-ECC9-F650-C3D4-C1F01902F55C}"/>
              </a:ext>
            </a:extLst>
          </p:cNvPr>
          <p:cNvSpPr>
            <a:spLocks noGrp="1"/>
          </p:cNvSpPr>
          <p:nvPr>
            <p:ph type="dt" sz="half" idx="10"/>
          </p:nvPr>
        </p:nvSpPr>
        <p:spPr/>
        <p:txBody>
          <a:bodyPr/>
          <a:lstStyle/>
          <a:p>
            <a:fld id="{8ECC6362-C190-4FFD-842D-795FB152FAD2}" type="datetime1">
              <a:rPr lang="en-US" smtClean="0"/>
              <a:pPr/>
              <a:t>10/8/2024</a:t>
            </a:fld>
            <a:endParaRPr lang="en-US"/>
          </a:p>
        </p:txBody>
      </p:sp>
      <p:sp>
        <p:nvSpPr>
          <p:cNvPr id="8" name="Footer Placeholder 7">
            <a:extLst>
              <a:ext uri="{FF2B5EF4-FFF2-40B4-BE49-F238E27FC236}">
                <a16:creationId xmlns:a16="http://schemas.microsoft.com/office/drawing/2014/main" id="{CC15AFC3-F051-654F-BB81-3AF95FB62404}"/>
              </a:ext>
            </a:extLst>
          </p:cNvPr>
          <p:cNvSpPr>
            <a:spLocks noGrp="1"/>
          </p:cNvSpPr>
          <p:nvPr>
            <p:ph type="ftr" sz="quarter" idx="11"/>
          </p:nvPr>
        </p:nvSpPr>
        <p:spPr/>
        <p:txBody>
          <a:bodyPr/>
          <a:lstStyle/>
          <a:p>
            <a:r>
              <a:rPr lang="en-US"/>
              <a:t>Ravi Kant Sahu, Asst. Professor @ Lovely Professional University, Punjab (India)</a:t>
            </a:r>
          </a:p>
        </p:txBody>
      </p:sp>
      <p:sp>
        <p:nvSpPr>
          <p:cNvPr id="9" name="Slide Number Placeholder 8">
            <a:extLst>
              <a:ext uri="{FF2B5EF4-FFF2-40B4-BE49-F238E27FC236}">
                <a16:creationId xmlns:a16="http://schemas.microsoft.com/office/drawing/2014/main" id="{06450B41-9D7D-C800-B1F7-7845B5631B4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0015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626E-EFA6-C017-A5FE-E88A53F7F9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04F7CF-E9EE-7149-207E-ADF711851BFD}"/>
              </a:ext>
            </a:extLst>
          </p:cNvPr>
          <p:cNvSpPr>
            <a:spLocks noGrp="1"/>
          </p:cNvSpPr>
          <p:nvPr>
            <p:ph type="dt" sz="half" idx="10"/>
          </p:nvPr>
        </p:nvSpPr>
        <p:spPr/>
        <p:txBody>
          <a:bodyPr/>
          <a:lstStyle/>
          <a:p>
            <a:fld id="{C8DC9AB0-2603-4234-B8ED-6F958BA6BA48}" type="datetime1">
              <a:rPr lang="en-US" smtClean="0"/>
              <a:pPr/>
              <a:t>10/8/2024</a:t>
            </a:fld>
            <a:endParaRPr lang="en-US"/>
          </a:p>
        </p:txBody>
      </p:sp>
      <p:sp>
        <p:nvSpPr>
          <p:cNvPr id="4" name="Footer Placeholder 3">
            <a:extLst>
              <a:ext uri="{FF2B5EF4-FFF2-40B4-BE49-F238E27FC236}">
                <a16:creationId xmlns:a16="http://schemas.microsoft.com/office/drawing/2014/main" id="{74A3EA19-027D-BD76-D589-138DA5DEF536}"/>
              </a:ext>
            </a:extLst>
          </p:cNvPr>
          <p:cNvSpPr>
            <a:spLocks noGrp="1"/>
          </p:cNvSpPr>
          <p:nvPr>
            <p:ph type="ftr" sz="quarter" idx="11"/>
          </p:nvPr>
        </p:nvSpPr>
        <p:spPr/>
        <p:txBody>
          <a:bodyPr/>
          <a:lstStyle/>
          <a:p>
            <a:r>
              <a:rPr lang="en-US"/>
              <a:t>Ravi Kant Sahu, Asst. Professor @ Lovely Professional University, Punjab (India)</a:t>
            </a:r>
          </a:p>
        </p:txBody>
      </p:sp>
      <p:sp>
        <p:nvSpPr>
          <p:cNvPr id="5" name="Slide Number Placeholder 4">
            <a:extLst>
              <a:ext uri="{FF2B5EF4-FFF2-40B4-BE49-F238E27FC236}">
                <a16:creationId xmlns:a16="http://schemas.microsoft.com/office/drawing/2014/main" id="{5CB9DA97-539C-D903-AA8E-86072C9EFBE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26512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000C84-220E-7244-EAFE-C4D263C8FE2F}"/>
              </a:ext>
            </a:extLst>
          </p:cNvPr>
          <p:cNvSpPr>
            <a:spLocks noGrp="1"/>
          </p:cNvSpPr>
          <p:nvPr>
            <p:ph type="dt" sz="half" idx="10"/>
          </p:nvPr>
        </p:nvSpPr>
        <p:spPr/>
        <p:txBody>
          <a:bodyPr/>
          <a:lstStyle/>
          <a:p>
            <a:fld id="{1F10F61A-5093-4357-AA6B-5D44AA117ECB}" type="datetime1">
              <a:rPr lang="en-US" smtClean="0"/>
              <a:pPr/>
              <a:t>10/8/2024</a:t>
            </a:fld>
            <a:endParaRPr lang="en-US"/>
          </a:p>
        </p:txBody>
      </p:sp>
      <p:sp>
        <p:nvSpPr>
          <p:cNvPr id="3" name="Footer Placeholder 2">
            <a:extLst>
              <a:ext uri="{FF2B5EF4-FFF2-40B4-BE49-F238E27FC236}">
                <a16:creationId xmlns:a16="http://schemas.microsoft.com/office/drawing/2014/main" id="{266F67B0-C9CB-4290-40BB-9E684B2369DB}"/>
              </a:ext>
            </a:extLst>
          </p:cNvPr>
          <p:cNvSpPr>
            <a:spLocks noGrp="1"/>
          </p:cNvSpPr>
          <p:nvPr>
            <p:ph type="ftr" sz="quarter" idx="11"/>
          </p:nvPr>
        </p:nvSpPr>
        <p:spPr/>
        <p:txBody>
          <a:bodyPr/>
          <a:lstStyle/>
          <a:p>
            <a:r>
              <a:rPr lang="en-US"/>
              <a:t>Ravi Kant Sahu, Asst. Professor @ Lovely Professional University, Punjab (India)</a:t>
            </a:r>
          </a:p>
        </p:txBody>
      </p:sp>
      <p:sp>
        <p:nvSpPr>
          <p:cNvPr id="4" name="Slide Number Placeholder 3">
            <a:extLst>
              <a:ext uri="{FF2B5EF4-FFF2-40B4-BE49-F238E27FC236}">
                <a16:creationId xmlns:a16="http://schemas.microsoft.com/office/drawing/2014/main" id="{05CF286F-36AA-5420-F4BB-F44881FE87B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355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AE0C-68DE-824F-0079-8D2F291DF3E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B7C9F2-AADA-D4F3-6786-26BFE3E21F3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3678BA-EE9F-1C94-B08A-5F47B62ADE4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75EC43C-AE0B-6967-3501-16964EDA4524}"/>
              </a:ext>
            </a:extLst>
          </p:cNvPr>
          <p:cNvSpPr>
            <a:spLocks noGrp="1"/>
          </p:cNvSpPr>
          <p:nvPr>
            <p:ph type="dt" sz="half" idx="10"/>
          </p:nvPr>
        </p:nvSpPr>
        <p:spPr/>
        <p:txBody>
          <a:bodyPr/>
          <a:lstStyle/>
          <a:p>
            <a:fld id="{978ABEAE-DBD7-4D1B-A4AF-F0E690D9D247}" type="datetime1">
              <a:rPr lang="en-US" smtClean="0"/>
              <a:pPr/>
              <a:t>10/8/2024</a:t>
            </a:fld>
            <a:endParaRPr lang="en-US"/>
          </a:p>
        </p:txBody>
      </p:sp>
      <p:sp>
        <p:nvSpPr>
          <p:cNvPr id="6" name="Footer Placeholder 5">
            <a:extLst>
              <a:ext uri="{FF2B5EF4-FFF2-40B4-BE49-F238E27FC236}">
                <a16:creationId xmlns:a16="http://schemas.microsoft.com/office/drawing/2014/main" id="{FC560938-3A7A-8DDE-E625-051A9EB57B3A}"/>
              </a:ext>
            </a:extLst>
          </p:cNvPr>
          <p:cNvSpPr>
            <a:spLocks noGrp="1"/>
          </p:cNvSpPr>
          <p:nvPr>
            <p:ph type="ftr" sz="quarter" idx="11"/>
          </p:nvPr>
        </p:nvSpPr>
        <p:spPr/>
        <p:txBody>
          <a:bodyPr/>
          <a:lstStyle/>
          <a:p>
            <a:r>
              <a:rPr lang="en-US"/>
              <a:t>Ravi Kant Sahu, Asst. Professor @ Lovely Professional University, Punjab (India)</a:t>
            </a:r>
          </a:p>
        </p:txBody>
      </p:sp>
      <p:sp>
        <p:nvSpPr>
          <p:cNvPr id="7" name="Slide Number Placeholder 6">
            <a:extLst>
              <a:ext uri="{FF2B5EF4-FFF2-40B4-BE49-F238E27FC236}">
                <a16:creationId xmlns:a16="http://schemas.microsoft.com/office/drawing/2014/main" id="{ADADE416-8E99-3A67-191A-1012C878CF3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9062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50C1-90B2-5851-0C23-7E92E839D55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124A5C-39F4-85F7-9CBD-24664EC36CA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B26B0F9-78B5-334F-3AE0-B09DB0B54B3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BD962C3-4BE8-B12E-6DEA-49AA388EA234}"/>
              </a:ext>
            </a:extLst>
          </p:cNvPr>
          <p:cNvSpPr>
            <a:spLocks noGrp="1"/>
          </p:cNvSpPr>
          <p:nvPr>
            <p:ph type="dt" sz="half" idx="10"/>
          </p:nvPr>
        </p:nvSpPr>
        <p:spPr/>
        <p:txBody>
          <a:bodyPr/>
          <a:lstStyle/>
          <a:p>
            <a:fld id="{87C6E093-25F2-42AF-96B1-406D12B729D8}" type="datetime1">
              <a:rPr lang="en-US" smtClean="0"/>
              <a:pPr/>
              <a:t>10/8/2024</a:t>
            </a:fld>
            <a:endParaRPr lang="en-US"/>
          </a:p>
        </p:txBody>
      </p:sp>
      <p:sp>
        <p:nvSpPr>
          <p:cNvPr id="6" name="Footer Placeholder 5">
            <a:extLst>
              <a:ext uri="{FF2B5EF4-FFF2-40B4-BE49-F238E27FC236}">
                <a16:creationId xmlns:a16="http://schemas.microsoft.com/office/drawing/2014/main" id="{5845A08C-BEF4-A524-F4A6-2A2F6B2CEDA0}"/>
              </a:ext>
            </a:extLst>
          </p:cNvPr>
          <p:cNvSpPr>
            <a:spLocks noGrp="1"/>
          </p:cNvSpPr>
          <p:nvPr>
            <p:ph type="ftr" sz="quarter" idx="11"/>
          </p:nvPr>
        </p:nvSpPr>
        <p:spPr/>
        <p:txBody>
          <a:bodyPr/>
          <a:lstStyle/>
          <a:p>
            <a:r>
              <a:rPr lang="en-US"/>
              <a:t>Ravi Kant Sahu, Asst. Professor @ Lovely Professional University, Punjab (India)</a:t>
            </a:r>
          </a:p>
        </p:txBody>
      </p:sp>
      <p:sp>
        <p:nvSpPr>
          <p:cNvPr id="7" name="Slide Number Placeholder 6">
            <a:extLst>
              <a:ext uri="{FF2B5EF4-FFF2-40B4-BE49-F238E27FC236}">
                <a16:creationId xmlns:a16="http://schemas.microsoft.com/office/drawing/2014/main" id="{18BC7ACC-3BE1-0179-C167-8A1B957A8EC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5949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89DAF9-7377-52DD-80F9-8A072C41ABF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E17EA9-4974-575A-3CF6-403D58B939D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88229-4DBB-85CA-FF76-39A83B1D193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9B7C15E1-775E-42A8-AC6B-B76DF66DA8BE}" type="datetime1">
              <a:rPr lang="en-US" smtClean="0"/>
              <a:pPr/>
              <a:t>10/8/2024</a:t>
            </a:fld>
            <a:endParaRPr lang="en-US"/>
          </a:p>
        </p:txBody>
      </p:sp>
      <p:sp>
        <p:nvSpPr>
          <p:cNvPr id="5" name="Footer Placeholder 4">
            <a:extLst>
              <a:ext uri="{FF2B5EF4-FFF2-40B4-BE49-F238E27FC236}">
                <a16:creationId xmlns:a16="http://schemas.microsoft.com/office/drawing/2014/main" id="{0761B6D5-DE9B-675F-F5F5-EAE89105A4D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r>
              <a:rPr lang="en-US"/>
              <a:t>Ravi Kant Sahu, Asst. Professor @ Lovely Professional University, Punjab (India)</a:t>
            </a:r>
          </a:p>
        </p:txBody>
      </p:sp>
      <p:sp>
        <p:nvSpPr>
          <p:cNvPr id="6" name="Slide Number Placeholder 5">
            <a:extLst>
              <a:ext uri="{FF2B5EF4-FFF2-40B4-BE49-F238E27FC236}">
                <a16:creationId xmlns:a16="http://schemas.microsoft.com/office/drawing/2014/main" id="{BAABDC76-ED7E-8DB0-B594-153BC88592C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20777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7400"/>
            <a:ext cx="8001000" cy="1524000"/>
          </a:xfrm>
        </p:spPr>
        <p:txBody>
          <a:bodyPr>
            <a:normAutofit fontScale="90000"/>
          </a:bodyPr>
          <a:lstStyle/>
          <a:p>
            <a:pPr algn="ctr"/>
            <a:br>
              <a:rPr lang="en-US" sz="73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br>
            <a:br>
              <a:rPr lang="en-US" sz="73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br>
            <a:br>
              <a:rPr lang="en-US" sz="73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br>
            <a:r>
              <a:rPr lang="en-US" sz="73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Data Structures</a:t>
            </a:r>
            <a:br>
              <a:rPr lang="en-US" dirty="0">
                <a:solidFill>
                  <a:schemeClr val="accent2">
                    <a:lumMod val="50000"/>
                  </a:schemeClr>
                </a:solidFill>
                <a:effectLst/>
                <a:latin typeface="Times New Roman" pitchFamily="18" charset="0"/>
                <a:cs typeface="Times New Roman" pitchFamily="18" charset="0"/>
              </a:rPr>
            </a:br>
            <a:endParaRPr lang="en-US" b="0" dirty="0">
              <a:solidFill>
                <a:srgbClr val="7030A0"/>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609600" y="2362200"/>
            <a:ext cx="8001000" cy="2286000"/>
          </a:xfrm>
        </p:spPr>
        <p:txBody>
          <a:bodyPr>
            <a:normAutofit/>
          </a:bodyPr>
          <a:lstStyle/>
          <a:p>
            <a:pPr algn="ctr">
              <a:spcBef>
                <a:spcPts val="638"/>
              </a:spcBef>
              <a:buClr>
                <a:srgbClr val="EBF1DD"/>
              </a:buClr>
              <a:buSzPct val="25000"/>
            </a:pPr>
            <a:endParaRPr lang="en-US" sz="2400" dirty="0">
              <a:solidFill>
                <a:srgbClr val="C00000"/>
              </a:solidFill>
              <a:latin typeface="Times New Roman" pitchFamily="18" charset="0"/>
              <a:cs typeface="Times New Roman" pitchFamily="18" charset="0"/>
            </a:endParaRPr>
          </a:p>
          <a:p>
            <a:pPr algn="ctr">
              <a:spcBef>
                <a:spcPts val="638"/>
              </a:spcBef>
              <a:buClr>
                <a:srgbClr val="EBF1DD"/>
              </a:buClr>
              <a:buSzPct val="25000"/>
            </a:pPr>
            <a:endParaRPr lang="en-US" sz="2400" dirty="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r>
              <a:rPr lang="en-US" sz="5000" dirty="0">
                <a:solidFill>
                  <a:srgbClr val="002060"/>
                </a:solidFill>
                <a:latin typeface="Times New Roman" pitchFamily="18" charset="0"/>
                <a:cs typeface="Times New Roman" pitchFamily="18" charset="0"/>
                <a:sym typeface="Times New Roman" pitchFamily="18" charset="0"/>
              </a:rPr>
              <a:t>LINKED LIST </a:t>
            </a:r>
          </a:p>
          <a:p>
            <a:pPr algn="ctr">
              <a:spcBef>
                <a:spcPts val="638"/>
              </a:spcBef>
              <a:buClr>
                <a:srgbClr val="EBF1DD"/>
              </a:buClr>
              <a:buSzPct val="25000"/>
            </a:pPr>
            <a:endParaRPr lang="en-US" sz="2400" dirty="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a:solidFill>
                <a:srgbClr val="002060"/>
              </a:solidFill>
              <a:latin typeface="Times New Roman" pitchFamily="18" charset="0"/>
              <a:cs typeface="Times New Roman" pitchFamily="18" charset="0"/>
              <a:sym typeface="Times New Roman" pitchFamily="18" charset="0"/>
            </a:endParaRPr>
          </a:p>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Types of Linked Lists</a:t>
            </a:r>
          </a:p>
        </p:txBody>
      </p:sp>
      <p:sp>
        <p:nvSpPr>
          <p:cNvPr id="8" name="Rectangle 3"/>
          <p:cNvSpPr txBox="1">
            <a:spLocks noChangeArrowheads="1"/>
          </p:cNvSpPr>
          <p:nvPr/>
        </p:nvSpPr>
        <p:spPr>
          <a:xfrm>
            <a:off x="228600" y="990600"/>
            <a:ext cx="8763000" cy="5257800"/>
          </a:xfrm>
          <a:prstGeom prst="rect">
            <a:avLst/>
          </a:prstGeom>
        </p:spPr>
        <p:txBody>
          <a:bodyPr vert="horz" lIns="91440" tIns="45720" rIns="91440" bIns="45720" rtlCol="0">
            <a:normAutofit fontScale="92500" lnSpcReduction="10000"/>
          </a:bodyPr>
          <a:lstStyle/>
          <a:p>
            <a:pPr marL="742950" marR="0" lvl="1" indent="-285750" algn="l" defTabSz="914400" rtl="0" eaLnBrk="1" fontAlgn="auto" latinLnBrk="0" hangingPunct="1">
              <a:lnSpc>
                <a:spcPct val="90000"/>
              </a:lnSpc>
              <a:spcBef>
                <a:spcPct val="20000"/>
              </a:spcBef>
              <a:spcAft>
                <a:spcPts val="0"/>
              </a:spcAft>
              <a:buClrTx/>
              <a:buSzTx/>
              <a:tabLst/>
              <a:defRPr/>
            </a:pPr>
            <a:r>
              <a:rPr kumimoji="0" lang="en-US" sz="2800" b="0" i="0" u="none" strike="noStrike" kern="1200" cap="none" spc="0" normalizeH="0" baseline="0" noProof="0" dirty="0">
                <a:ln>
                  <a:noFill/>
                </a:ln>
                <a:solidFill>
                  <a:srgbClr val="7030A0"/>
                </a:solidFill>
                <a:effectLst/>
                <a:uLnTx/>
                <a:uFillTx/>
                <a:latin typeface="Times New Roman" pitchFamily="18" charset="0"/>
                <a:cs typeface="Times New Roman" pitchFamily="18" charset="0"/>
              </a:rPr>
              <a:t>1. Singly linked list</a:t>
            </a: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002060"/>
                </a:solidFill>
                <a:effectLst/>
                <a:uLnTx/>
                <a:uFillTx/>
                <a:latin typeface="Times New Roman" pitchFamily="18" charset="0"/>
                <a:cs typeface="Times New Roman" pitchFamily="18" charset="0"/>
              </a:rPr>
              <a:t>Begins with a pointer to the first node</a:t>
            </a: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002060"/>
                </a:solidFill>
                <a:effectLst/>
                <a:uLnTx/>
                <a:uFillTx/>
                <a:latin typeface="Times New Roman" pitchFamily="18" charset="0"/>
                <a:cs typeface="Times New Roman" pitchFamily="18" charset="0"/>
              </a:rPr>
              <a:t>Terminates with a null pointer</a:t>
            </a: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002060"/>
                </a:solidFill>
                <a:effectLst/>
                <a:uLnTx/>
                <a:uFillTx/>
                <a:latin typeface="Times New Roman" pitchFamily="18" charset="0"/>
                <a:cs typeface="Times New Roman" pitchFamily="18" charset="0"/>
              </a:rPr>
              <a:t>Only traversed in one direction</a:t>
            </a:r>
          </a:p>
          <a:p>
            <a:pPr marL="742950" marR="0" lvl="1" indent="-285750" algn="l" defTabSz="914400" rtl="0" eaLnBrk="1" fontAlgn="auto" latinLnBrk="0" hangingPunct="1">
              <a:lnSpc>
                <a:spcPct val="90000"/>
              </a:lnSpc>
              <a:spcBef>
                <a:spcPct val="20000"/>
              </a:spcBef>
              <a:spcAft>
                <a:spcPts val="0"/>
              </a:spcAft>
              <a:buClrTx/>
              <a:buSzTx/>
              <a:tabLst/>
              <a:defRPr/>
            </a:pPr>
            <a:r>
              <a:rPr kumimoji="0" lang="en-US" sz="2800" b="0" i="0" u="none" strike="noStrike" kern="1200" cap="none" spc="0" normalizeH="0" baseline="0" noProof="0" dirty="0">
                <a:ln>
                  <a:noFill/>
                </a:ln>
                <a:solidFill>
                  <a:srgbClr val="7030A0"/>
                </a:solidFill>
                <a:effectLst/>
                <a:uLnTx/>
                <a:uFillTx/>
                <a:latin typeface="Times New Roman" pitchFamily="18" charset="0"/>
                <a:cs typeface="Times New Roman" pitchFamily="18" charset="0"/>
              </a:rPr>
              <a:t>2. Circular, singly linked</a:t>
            </a:r>
          </a:p>
          <a:p>
            <a:pPr marL="1143000" marR="0" lvl="2" indent="-228600" algn="l" defTabSz="914400" rtl="0" eaLnBrk="1" fontAlgn="auto" latinLnBrk="0" hangingPunct="1">
              <a:lnSpc>
                <a:spcPct val="90000"/>
              </a:lnSpc>
              <a:spcBef>
                <a:spcPct val="20000"/>
              </a:spcBef>
              <a:spcAft>
                <a:spcPts val="0"/>
              </a:spcAft>
              <a:buClrTx/>
              <a:buSzTx/>
              <a:buFont typeface="Arial" pitchFamily="34" charset="0"/>
              <a:buChar char="•"/>
              <a:tabLst/>
              <a:defRPr/>
            </a:pPr>
            <a:r>
              <a:rPr lang="en-US" sz="2400" dirty="0">
                <a:solidFill>
                  <a:srgbClr val="002060"/>
                </a:solidFill>
                <a:latin typeface="Times New Roman" pitchFamily="18" charset="0"/>
                <a:cs typeface="Times New Roman" pitchFamily="18" charset="0"/>
              </a:rPr>
              <a:t>Pointer in the last node points</a:t>
            </a:r>
          </a:p>
          <a:p>
            <a:pPr marL="1143000" marR="0" lvl="2" indent="-228600" algn="l" defTabSz="914400" rtl="0" eaLnBrk="1" fontAlgn="auto" latinLnBrk="0" hangingPunct="1">
              <a:lnSpc>
                <a:spcPct val="90000"/>
              </a:lnSpc>
              <a:spcBef>
                <a:spcPct val="20000"/>
              </a:spcBef>
              <a:spcAft>
                <a:spcPts val="0"/>
              </a:spcAft>
              <a:buClrTx/>
              <a:buSzTx/>
              <a:buFontTx/>
              <a:buNone/>
              <a:tabLst/>
              <a:defRPr/>
            </a:pPr>
            <a:r>
              <a:rPr lang="en-US" sz="2400" dirty="0">
                <a:solidFill>
                  <a:srgbClr val="002060"/>
                </a:solidFill>
                <a:latin typeface="Times New Roman" pitchFamily="18" charset="0"/>
                <a:cs typeface="Times New Roman" pitchFamily="18" charset="0"/>
              </a:rPr>
              <a:t>	back to the first node</a:t>
            </a:r>
          </a:p>
          <a:p>
            <a:pPr marL="742950" marR="0" lvl="1" indent="-285750" algn="l" defTabSz="914400" rtl="0" eaLnBrk="1" fontAlgn="auto" latinLnBrk="0" hangingPunct="1">
              <a:lnSpc>
                <a:spcPct val="90000"/>
              </a:lnSpc>
              <a:spcBef>
                <a:spcPct val="20000"/>
              </a:spcBef>
              <a:spcAft>
                <a:spcPts val="0"/>
              </a:spcAft>
              <a:buClrTx/>
              <a:buSzTx/>
              <a:tabLst/>
              <a:defRPr/>
            </a:pPr>
            <a:r>
              <a:rPr kumimoji="0" lang="en-US" sz="2800" b="0" i="0" u="none" strike="noStrike" kern="1200" cap="none" spc="0" normalizeH="0" baseline="0" noProof="0" dirty="0">
                <a:ln>
                  <a:noFill/>
                </a:ln>
                <a:solidFill>
                  <a:srgbClr val="7030A0"/>
                </a:solidFill>
                <a:effectLst/>
                <a:uLnTx/>
                <a:uFillTx/>
                <a:latin typeface="Times New Roman" pitchFamily="18" charset="0"/>
                <a:cs typeface="Times New Roman" pitchFamily="18" charset="0"/>
              </a:rPr>
              <a:t>3. Doubly linked list</a:t>
            </a:r>
          </a:p>
          <a:p>
            <a:pPr marL="1143000" lvl="2" indent="-228600">
              <a:lnSpc>
                <a:spcPct val="90000"/>
              </a:lnSpc>
              <a:spcBef>
                <a:spcPct val="20000"/>
              </a:spcBef>
              <a:buFont typeface="Arial" pitchFamily="34" charset="0"/>
              <a:buChar char="•"/>
            </a:pPr>
            <a:r>
              <a:rPr lang="en-US" sz="2400" dirty="0">
                <a:solidFill>
                  <a:srgbClr val="002060"/>
                </a:solidFill>
                <a:latin typeface="Times New Roman" pitchFamily="18" charset="0"/>
                <a:cs typeface="Times New Roman" pitchFamily="18" charset="0"/>
              </a:rPr>
              <a:t>Two “start pointers” – first element and last element</a:t>
            </a:r>
          </a:p>
          <a:p>
            <a:pPr marL="1143000" lvl="2" indent="-228600">
              <a:lnSpc>
                <a:spcPct val="90000"/>
              </a:lnSpc>
              <a:spcBef>
                <a:spcPct val="20000"/>
              </a:spcBef>
              <a:buFont typeface="Arial" pitchFamily="34" charset="0"/>
              <a:buChar char="•"/>
            </a:pPr>
            <a:r>
              <a:rPr lang="en-US" sz="2400" dirty="0">
                <a:solidFill>
                  <a:srgbClr val="002060"/>
                </a:solidFill>
                <a:latin typeface="Times New Roman" pitchFamily="18" charset="0"/>
                <a:cs typeface="Times New Roman" pitchFamily="18" charset="0"/>
              </a:rPr>
              <a:t>Each node has a forward pointer and a backward pointer</a:t>
            </a:r>
          </a:p>
          <a:p>
            <a:pPr marL="1143000" lvl="2" indent="-228600">
              <a:lnSpc>
                <a:spcPct val="90000"/>
              </a:lnSpc>
              <a:spcBef>
                <a:spcPct val="20000"/>
              </a:spcBef>
              <a:buFont typeface="Arial" pitchFamily="34" charset="0"/>
              <a:buChar char="•"/>
            </a:pPr>
            <a:r>
              <a:rPr lang="en-US" sz="2400" dirty="0">
                <a:solidFill>
                  <a:srgbClr val="002060"/>
                </a:solidFill>
                <a:latin typeface="Times New Roman" pitchFamily="18" charset="0"/>
                <a:cs typeface="Times New Roman" pitchFamily="18" charset="0"/>
              </a:rPr>
              <a:t>Allows traversals both forwards and backwards</a:t>
            </a:r>
          </a:p>
          <a:p>
            <a:pPr marL="742950" marR="0" lvl="1" indent="-285750" algn="l" defTabSz="914400" rtl="0" eaLnBrk="1" fontAlgn="auto" latinLnBrk="0" hangingPunct="1">
              <a:lnSpc>
                <a:spcPct val="90000"/>
              </a:lnSpc>
              <a:spcBef>
                <a:spcPct val="20000"/>
              </a:spcBef>
              <a:spcAft>
                <a:spcPts val="0"/>
              </a:spcAft>
              <a:buClrTx/>
              <a:buSzTx/>
              <a:tabLst/>
              <a:defRPr/>
            </a:pPr>
            <a:r>
              <a:rPr kumimoji="0" lang="en-US" sz="2800" b="0" i="0" u="none" strike="noStrike" kern="1200" cap="none" spc="0" normalizeH="0" baseline="0" noProof="0" dirty="0">
                <a:ln>
                  <a:noFill/>
                </a:ln>
                <a:solidFill>
                  <a:srgbClr val="7030A0"/>
                </a:solidFill>
                <a:effectLst/>
                <a:uLnTx/>
                <a:uFillTx/>
                <a:latin typeface="Times New Roman" pitchFamily="18" charset="0"/>
                <a:cs typeface="Times New Roman" pitchFamily="18" charset="0"/>
              </a:rPr>
              <a:t>4. Circular, doubly linked list</a:t>
            </a:r>
          </a:p>
          <a:p>
            <a:pPr marL="1143000" marR="0" lvl="2" indent="-228600" fontAlgn="auto">
              <a:lnSpc>
                <a:spcPct val="90000"/>
              </a:lnSpc>
              <a:spcBef>
                <a:spcPct val="20000"/>
              </a:spcBef>
              <a:spcAft>
                <a:spcPts val="0"/>
              </a:spcAft>
              <a:buClrTx/>
              <a:buSzTx/>
              <a:buFont typeface="Arial" pitchFamily="34" charset="0"/>
              <a:buChar char="•"/>
              <a:tabLst/>
              <a:defRPr/>
            </a:pPr>
            <a:r>
              <a:rPr lang="en-US" sz="2400" dirty="0">
                <a:solidFill>
                  <a:srgbClr val="002060"/>
                </a:solidFill>
                <a:latin typeface="Times New Roman" pitchFamily="18" charset="0"/>
                <a:cs typeface="Times New Roman" pitchFamily="18" charset="0"/>
              </a:rPr>
              <a:t>Forward pointer of the last node points to the first node and backward pointer of the first node points to the last node</a:t>
            </a:r>
          </a:p>
        </p:txBody>
      </p:sp>
      <p:grpSp>
        <p:nvGrpSpPr>
          <p:cNvPr id="9" name="Group 4"/>
          <p:cNvGrpSpPr>
            <a:grpSpLocks/>
          </p:cNvGrpSpPr>
          <p:nvPr/>
        </p:nvGrpSpPr>
        <p:grpSpPr bwMode="auto">
          <a:xfrm>
            <a:off x="5578919" y="1447800"/>
            <a:ext cx="3184081" cy="990996"/>
            <a:chOff x="2784" y="1776"/>
            <a:chExt cx="2446" cy="908"/>
          </a:xfrm>
        </p:grpSpPr>
        <p:sp>
          <p:nvSpPr>
            <p:cNvPr id="10" name="Rectangle 5"/>
            <p:cNvSpPr>
              <a:spLocks noChangeArrowheads="1"/>
            </p:cNvSpPr>
            <p:nvPr/>
          </p:nvSpPr>
          <p:spPr bwMode="auto">
            <a:xfrm>
              <a:off x="2784" y="2112"/>
              <a:ext cx="280" cy="338"/>
            </a:xfrm>
            <a:prstGeom prst="rect">
              <a:avLst/>
            </a:prstGeom>
            <a:solidFill>
              <a:schemeClr val="accent1"/>
            </a:solidFill>
            <a:ln w="9525">
              <a:solidFill>
                <a:schemeClr val="tx1"/>
              </a:solidFill>
              <a:miter lim="800000"/>
              <a:headEnd/>
              <a:tailEnd/>
            </a:ln>
            <a:effectLst/>
          </p:spPr>
          <p:txBody>
            <a:bodyPr wrap="square" anchor="ctr">
              <a:spAutoFit/>
            </a:bodyPr>
            <a:lstStyle/>
            <a:p>
              <a:endParaRPr lang="en-US">
                <a:latin typeface="Times New Roman" pitchFamily="18" charset="0"/>
                <a:cs typeface="Times New Roman" pitchFamily="18" charset="0"/>
              </a:endParaRPr>
            </a:p>
          </p:txBody>
        </p:sp>
        <p:sp>
          <p:nvSpPr>
            <p:cNvPr id="11" name="Rectangle 6"/>
            <p:cNvSpPr>
              <a:spLocks noChangeArrowheads="1"/>
            </p:cNvSpPr>
            <p:nvPr/>
          </p:nvSpPr>
          <p:spPr bwMode="auto">
            <a:xfrm>
              <a:off x="3408" y="1776"/>
              <a:ext cx="300" cy="338"/>
            </a:xfrm>
            <a:prstGeom prst="rect">
              <a:avLst/>
            </a:prstGeom>
            <a:solidFill>
              <a:schemeClr val="accent1"/>
            </a:solidFill>
            <a:ln w="9525">
              <a:solidFill>
                <a:schemeClr val="tx1"/>
              </a:solidFill>
              <a:miter lim="800000"/>
              <a:headEnd/>
              <a:tailEnd/>
            </a:ln>
            <a:effectLst/>
          </p:spPr>
          <p:txBody>
            <a:bodyPr wrap="square" anchor="ctr">
              <a:spAutoFit/>
            </a:bodyPr>
            <a:lstStyle/>
            <a:p>
              <a:endParaRPr lang="en-US">
                <a:latin typeface="Times New Roman" pitchFamily="18" charset="0"/>
                <a:cs typeface="Times New Roman" pitchFamily="18" charset="0"/>
              </a:endParaRPr>
            </a:p>
          </p:txBody>
        </p:sp>
        <p:sp>
          <p:nvSpPr>
            <p:cNvPr id="12" name="Rectangle 7"/>
            <p:cNvSpPr>
              <a:spLocks noChangeArrowheads="1"/>
            </p:cNvSpPr>
            <p:nvPr/>
          </p:nvSpPr>
          <p:spPr bwMode="auto">
            <a:xfrm>
              <a:off x="3072" y="2112"/>
              <a:ext cx="142" cy="338"/>
            </a:xfrm>
            <a:prstGeom prst="rect">
              <a:avLst/>
            </a:prstGeom>
            <a:solidFill>
              <a:srgbClr val="CCCCFF"/>
            </a:solidFill>
            <a:ln w="9525">
              <a:solidFill>
                <a:schemeClr val="tx1"/>
              </a:solidFill>
              <a:miter lim="800000"/>
              <a:headEnd/>
              <a:tailEnd/>
            </a:ln>
            <a:effectLst/>
          </p:spPr>
          <p:txBody>
            <a:bodyPr wrap="none" anchor="ctr">
              <a:spAutoFit/>
            </a:bodyPr>
            <a:lstStyle/>
            <a:p>
              <a:endParaRPr lang="en-US">
                <a:latin typeface="Times New Roman" pitchFamily="18" charset="0"/>
                <a:cs typeface="Times New Roman" pitchFamily="18" charset="0"/>
              </a:endParaRPr>
            </a:p>
          </p:txBody>
        </p:sp>
        <p:sp>
          <p:nvSpPr>
            <p:cNvPr id="13" name="Rectangle 8"/>
            <p:cNvSpPr>
              <a:spLocks noChangeArrowheads="1"/>
            </p:cNvSpPr>
            <p:nvPr/>
          </p:nvSpPr>
          <p:spPr bwMode="auto">
            <a:xfrm>
              <a:off x="3696" y="1776"/>
              <a:ext cx="142" cy="338"/>
            </a:xfrm>
            <a:prstGeom prst="rect">
              <a:avLst/>
            </a:prstGeom>
            <a:solidFill>
              <a:srgbClr val="CCCCFF"/>
            </a:solidFill>
            <a:ln w="9525">
              <a:solidFill>
                <a:schemeClr val="tx1"/>
              </a:solidFill>
              <a:miter lim="800000"/>
              <a:headEnd/>
              <a:tailEnd/>
            </a:ln>
            <a:effectLst/>
          </p:spPr>
          <p:txBody>
            <a:bodyPr wrap="none" anchor="ctr">
              <a:spAutoFit/>
            </a:bodyPr>
            <a:lstStyle/>
            <a:p>
              <a:endParaRPr lang="en-US">
                <a:latin typeface="Times New Roman" pitchFamily="18" charset="0"/>
                <a:cs typeface="Times New Roman" pitchFamily="18" charset="0"/>
              </a:endParaRPr>
            </a:p>
          </p:txBody>
        </p:sp>
        <p:sp>
          <p:nvSpPr>
            <p:cNvPr id="14" name="Rectangle 9"/>
            <p:cNvSpPr>
              <a:spLocks noChangeArrowheads="1"/>
            </p:cNvSpPr>
            <p:nvPr/>
          </p:nvSpPr>
          <p:spPr bwMode="auto">
            <a:xfrm>
              <a:off x="4128" y="1776"/>
              <a:ext cx="282" cy="338"/>
            </a:xfrm>
            <a:prstGeom prst="rect">
              <a:avLst/>
            </a:prstGeom>
            <a:solidFill>
              <a:schemeClr val="accent1"/>
            </a:solidFill>
            <a:ln w="9525">
              <a:solidFill>
                <a:schemeClr val="tx1"/>
              </a:solidFill>
              <a:miter lim="800000"/>
              <a:headEnd/>
              <a:tailEnd/>
            </a:ln>
            <a:effectLst/>
          </p:spPr>
          <p:txBody>
            <a:bodyPr wrap="square" anchor="ctr">
              <a:spAutoFit/>
            </a:bodyPr>
            <a:lstStyle/>
            <a:p>
              <a:endParaRPr lang="en-US">
                <a:latin typeface="Times New Roman" pitchFamily="18" charset="0"/>
                <a:cs typeface="Times New Roman" pitchFamily="18" charset="0"/>
              </a:endParaRPr>
            </a:p>
          </p:txBody>
        </p:sp>
        <p:sp>
          <p:nvSpPr>
            <p:cNvPr id="15" name="Rectangle 10"/>
            <p:cNvSpPr>
              <a:spLocks noChangeArrowheads="1"/>
            </p:cNvSpPr>
            <p:nvPr/>
          </p:nvSpPr>
          <p:spPr bwMode="auto">
            <a:xfrm>
              <a:off x="4416" y="1776"/>
              <a:ext cx="142" cy="338"/>
            </a:xfrm>
            <a:prstGeom prst="rect">
              <a:avLst/>
            </a:prstGeom>
            <a:solidFill>
              <a:srgbClr val="CCCCFF"/>
            </a:solidFill>
            <a:ln w="9525">
              <a:solidFill>
                <a:schemeClr val="tx1"/>
              </a:solidFill>
              <a:miter lim="800000"/>
              <a:headEnd/>
              <a:tailEnd/>
            </a:ln>
            <a:effectLst/>
          </p:spPr>
          <p:txBody>
            <a:bodyPr wrap="none" anchor="ctr">
              <a:spAutoFit/>
            </a:bodyPr>
            <a:lstStyle/>
            <a:p>
              <a:endParaRPr lang="en-US">
                <a:latin typeface="Times New Roman" pitchFamily="18" charset="0"/>
                <a:cs typeface="Times New Roman" pitchFamily="18" charset="0"/>
              </a:endParaRPr>
            </a:p>
          </p:txBody>
        </p:sp>
        <p:sp>
          <p:nvSpPr>
            <p:cNvPr id="16" name="Rectangle 11"/>
            <p:cNvSpPr>
              <a:spLocks noChangeArrowheads="1"/>
            </p:cNvSpPr>
            <p:nvPr/>
          </p:nvSpPr>
          <p:spPr bwMode="auto">
            <a:xfrm>
              <a:off x="4800" y="2064"/>
              <a:ext cx="313" cy="338"/>
            </a:xfrm>
            <a:prstGeom prst="rect">
              <a:avLst/>
            </a:prstGeom>
            <a:solidFill>
              <a:schemeClr val="accent1"/>
            </a:solidFill>
            <a:ln w="9525">
              <a:solidFill>
                <a:schemeClr val="tx1"/>
              </a:solidFill>
              <a:miter lim="800000"/>
              <a:headEnd/>
              <a:tailEnd/>
            </a:ln>
            <a:effectLst/>
          </p:spPr>
          <p:txBody>
            <a:bodyPr wrap="square" anchor="ctr">
              <a:spAutoFit/>
            </a:bodyPr>
            <a:lstStyle/>
            <a:p>
              <a:endParaRPr lang="en-US">
                <a:latin typeface="Times New Roman" pitchFamily="18" charset="0"/>
                <a:cs typeface="Times New Roman" pitchFamily="18" charset="0"/>
              </a:endParaRPr>
            </a:p>
          </p:txBody>
        </p:sp>
        <p:sp>
          <p:nvSpPr>
            <p:cNvPr id="17" name="Rectangle 12"/>
            <p:cNvSpPr>
              <a:spLocks noChangeArrowheads="1"/>
            </p:cNvSpPr>
            <p:nvPr/>
          </p:nvSpPr>
          <p:spPr bwMode="auto">
            <a:xfrm>
              <a:off x="5088" y="2064"/>
              <a:ext cx="142" cy="338"/>
            </a:xfrm>
            <a:prstGeom prst="rect">
              <a:avLst/>
            </a:prstGeom>
            <a:solidFill>
              <a:srgbClr val="CCCCFF"/>
            </a:solidFill>
            <a:ln w="9525">
              <a:solidFill>
                <a:schemeClr val="tx1"/>
              </a:solidFill>
              <a:miter lim="800000"/>
              <a:headEnd/>
              <a:tailEnd/>
            </a:ln>
            <a:effectLst/>
          </p:spPr>
          <p:txBody>
            <a:bodyPr wrap="none" anchor="ctr">
              <a:spAutoFit/>
            </a:bodyPr>
            <a:lstStyle/>
            <a:p>
              <a:endParaRPr lang="en-US">
                <a:latin typeface="Times New Roman" pitchFamily="18" charset="0"/>
                <a:cs typeface="Times New Roman" pitchFamily="18" charset="0"/>
              </a:endParaRPr>
            </a:p>
          </p:txBody>
        </p:sp>
        <p:sp>
          <p:nvSpPr>
            <p:cNvPr id="18" name="Line 13"/>
            <p:cNvSpPr>
              <a:spLocks noChangeShapeType="1"/>
            </p:cNvSpPr>
            <p:nvPr/>
          </p:nvSpPr>
          <p:spPr bwMode="auto">
            <a:xfrm flipV="1">
              <a:off x="3120" y="1872"/>
              <a:ext cx="288" cy="336"/>
            </a:xfrm>
            <a:prstGeom prst="line">
              <a:avLst/>
            </a:prstGeom>
            <a:noFill/>
            <a:ln w="9525">
              <a:solidFill>
                <a:schemeClr val="tx1"/>
              </a:solidFill>
              <a:round/>
              <a:headEnd/>
              <a:tailEnd type="triangle" w="med" len="med"/>
            </a:ln>
            <a:effectLst/>
          </p:spPr>
          <p:txBody>
            <a:bodyPr anchor="ctr">
              <a:spAutoFit/>
            </a:bodyPr>
            <a:lstStyle/>
            <a:p>
              <a:endParaRPr lang="en-US">
                <a:latin typeface="Times New Roman" pitchFamily="18" charset="0"/>
                <a:cs typeface="Times New Roman" pitchFamily="18" charset="0"/>
              </a:endParaRPr>
            </a:p>
          </p:txBody>
        </p:sp>
        <p:sp>
          <p:nvSpPr>
            <p:cNvPr id="19" name="Line 14"/>
            <p:cNvSpPr>
              <a:spLocks noChangeShapeType="1"/>
            </p:cNvSpPr>
            <p:nvPr/>
          </p:nvSpPr>
          <p:spPr bwMode="auto">
            <a:xfrm>
              <a:off x="3744" y="1872"/>
              <a:ext cx="384" cy="0"/>
            </a:xfrm>
            <a:prstGeom prst="line">
              <a:avLst/>
            </a:prstGeom>
            <a:noFill/>
            <a:ln w="9525">
              <a:solidFill>
                <a:schemeClr val="tx1"/>
              </a:solidFill>
              <a:round/>
              <a:headEnd/>
              <a:tailEnd type="triangle" w="med" len="med"/>
            </a:ln>
            <a:effectLst/>
          </p:spPr>
          <p:txBody>
            <a:bodyPr anchor="ctr">
              <a:spAutoFit/>
            </a:bodyPr>
            <a:lstStyle/>
            <a:p>
              <a:endParaRPr lang="en-US">
                <a:latin typeface="Times New Roman" pitchFamily="18" charset="0"/>
                <a:cs typeface="Times New Roman" pitchFamily="18" charset="0"/>
              </a:endParaRPr>
            </a:p>
          </p:txBody>
        </p:sp>
        <p:sp>
          <p:nvSpPr>
            <p:cNvPr id="20" name="Line 15"/>
            <p:cNvSpPr>
              <a:spLocks noChangeShapeType="1"/>
            </p:cNvSpPr>
            <p:nvPr/>
          </p:nvSpPr>
          <p:spPr bwMode="auto">
            <a:xfrm>
              <a:off x="4464" y="1872"/>
              <a:ext cx="336" cy="288"/>
            </a:xfrm>
            <a:prstGeom prst="line">
              <a:avLst/>
            </a:prstGeom>
            <a:noFill/>
            <a:ln w="9525">
              <a:solidFill>
                <a:schemeClr val="tx1"/>
              </a:solidFill>
              <a:round/>
              <a:headEnd/>
              <a:tailEnd type="triangle" w="med" len="med"/>
            </a:ln>
            <a:effectLst/>
          </p:spPr>
          <p:txBody>
            <a:bodyPr anchor="ctr">
              <a:spAutoFit/>
            </a:bodyPr>
            <a:lstStyle/>
            <a:p>
              <a:endParaRPr lang="en-US">
                <a:latin typeface="Times New Roman" pitchFamily="18" charset="0"/>
                <a:cs typeface="Times New Roman" pitchFamily="18" charset="0"/>
              </a:endParaRPr>
            </a:p>
          </p:txBody>
        </p:sp>
        <p:sp>
          <p:nvSpPr>
            <p:cNvPr id="21" name="Line 16"/>
            <p:cNvSpPr>
              <a:spLocks noChangeShapeType="1"/>
            </p:cNvSpPr>
            <p:nvPr/>
          </p:nvSpPr>
          <p:spPr bwMode="auto">
            <a:xfrm flipV="1">
              <a:off x="2832" y="2444"/>
              <a:ext cx="0" cy="240"/>
            </a:xfrm>
            <a:prstGeom prst="line">
              <a:avLst/>
            </a:prstGeom>
            <a:noFill/>
            <a:ln w="9525">
              <a:solidFill>
                <a:schemeClr val="tx1"/>
              </a:solidFill>
              <a:round/>
              <a:headEnd/>
              <a:tailEnd type="triangle" w="med" len="med"/>
            </a:ln>
            <a:effectLst/>
          </p:spPr>
          <p:txBody>
            <a:bodyPr anchor="ctr">
              <a:spAutoFit/>
            </a:bodyPr>
            <a:lstStyle/>
            <a:p>
              <a:endParaRPr lang="en-US">
                <a:latin typeface="Times New Roman" pitchFamily="18" charset="0"/>
                <a:cs typeface="Times New Roman" pitchFamily="18" charset="0"/>
              </a:endParaRPr>
            </a:p>
          </p:txBody>
        </p:sp>
        <p:sp>
          <p:nvSpPr>
            <p:cNvPr id="22" name="Line 17"/>
            <p:cNvSpPr>
              <a:spLocks noChangeShapeType="1"/>
            </p:cNvSpPr>
            <p:nvPr/>
          </p:nvSpPr>
          <p:spPr bwMode="auto">
            <a:xfrm>
              <a:off x="2832" y="2684"/>
              <a:ext cx="2304" cy="0"/>
            </a:xfrm>
            <a:prstGeom prst="line">
              <a:avLst/>
            </a:prstGeom>
            <a:noFill/>
            <a:ln w="9525">
              <a:solidFill>
                <a:schemeClr val="tx1"/>
              </a:solidFill>
              <a:round/>
              <a:headEnd/>
              <a:tailEnd/>
            </a:ln>
            <a:effectLst/>
          </p:spPr>
          <p:txBody>
            <a:bodyPr anchor="ctr">
              <a:spAutoFit/>
            </a:bodyPr>
            <a:lstStyle/>
            <a:p>
              <a:endParaRPr lang="en-US">
                <a:latin typeface="Times New Roman" pitchFamily="18" charset="0"/>
                <a:cs typeface="Times New Roman" pitchFamily="18" charset="0"/>
              </a:endParaRPr>
            </a:p>
          </p:txBody>
        </p:sp>
        <p:sp>
          <p:nvSpPr>
            <p:cNvPr id="23" name="Line 18"/>
            <p:cNvSpPr>
              <a:spLocks noChangeShapeType="1"/>
            </p:cNvSpPr>
            <p:nvPr/>
          </p:nvSpPr>
          <p:spPr bwMode="auto">
            <a:xfrm>
              <a:off x="5136" y="2348"/>
              <a:ext cx="0" cy="336"/>
            </a:xfrm>
            <a:prstGeom prst="line">
              <a:avLst/>
            </a:prstGeom>
            <a:noFill/>
            <a:ln w="9525">
              <a:solidFill>
                <a:schemeClr val="tx1"/>
              </a:solidFill>
              <a:round/>
              <a:headEnd/>
              <a:tailEnd/>
            </a:ln>
            <a:effectLst/>
          </p:spPr>
          <p:txBody>
            <a:bodyPr anchor="ctr">
              <a:spAutoFit/>
            </a:bodyPr>
            <a:lstStyle/>
            <a:p>
              <a:endParaRPr lang="en-US">
                <a:latin typeface="Times New Roman" pitchFamily="18" charset="0"/>
                <a:cs typeface="Times New Roman" pitchFamily="18" charset="0"/>
              </a:endParaRPr>
            </a:p>
          </p:txBody>
        </p:sp>
      </p:grpSp>
      <p:grpSp>
        <p:nvGrpSpPr>
          <p:cNvPr id="61" name="Group 19"/>
          <p:cNvGrpSpPr>
            <a:grpSpLocks/>
          </p:cNvGrpSpPr>
          <p:nvPr/>
        </p:nvGrpSpPr>
        <p:grpSpPr bwMode="auto">
          <a:xfrm>
            <a:off x="5410200" y="3048000"/>
            <a:ext cx="3429000" cy="706120"/>
            <a:chOff x="2736" y="2208"/>
            <a:chExt cx="2736" cy="288"/>
          </a:xfrm>
        </p:grpSpPr>
        <p:sp>
          <p:nvSpPr>
            <p:cNvPr id="62" name="Rectangle 20"/>
            <p:cNvSpPr>
              <a:spLocks noChangeArrowheads="1"/>
            </p:cNvSpPr>
            <p:nvPr/>
          </p:nvSpPr>
          <p:spPr bwMode="auto">
            <a:xfrm>
              <a:off x="5376" y="2208"/>
              <a:ext cx="96" cy="192"/>
            </a:xfrm>
            <a:prstGeom prst="rect">
              <a:avLst/>
            </a:prstGeom>
            <a:solidFill>
              <a:srgbClr val="CCCCFF"/>
            </a:solidFill>
            <a:ln w="9525">
              <a:solidFill>
                <a:schemeClr val="tx1"/>
              </a:solidFill>
              <a:miter lim="800000"/>
              <a:headEnd/>
              <a:tailEnd/>
            </a:ln>
            <a:effectLst/>
          </p:spPr>
          <p:txBody>
            <a:bodyPr anchor="ctr">
              <a:spAutoFit/>
            </a:bodyPr>
            <a:lstStyle/>
            <a:p>
              <a:endParaRPr lang="en-US"/>
            </a:p>
          </p:txBody>
        </p:sp>
        <p:sp>
          <p:nvSpPr>
            <p:cNvPr id="63" name="Rectangle 21"/>
            <p:cNvSpPr>
              <a:spLocks noChangeArrowheads="1"/>
            </p:cNvSpPr>
            <p:nvPr/>
          </p:nvSpPr>
          <p:spPr bwMode="auto">
            <a:xfrm>
              <a:off x="2736" y="2304"/>
              <a:ext cx="96" cy="192"/>
            </a:xfrm>
            <a:prstGeom prst="rect">
              <a:avLst/>
            </a:prstGeom>
            <a:solidFill>
              <a:srgbClr val="CCCCFF"/>
            </a:solidFill>
            <a:ln w="9525">
              <a:solidFill>
                <a:schemeClr val="tx1"/>
              </a:solidFill>
              <a:miter lim="800000"/>
              <a:headEnd/>
              <a:tailEnd/>
            </a:ln>
            <a:effectLst/>
          </p:spPr>
          <p:txBody>
            <a:bodyPr anchor="ctr">
              <a:spAutoFit/>
            </a:bodyPr>
            <a:lstStyle/>
            <a:p>
              <a:endParaRPr lang="en-US"/>
            </a:p>
          </p:txBody>
        </p:sp>
        <p:sp>
          <p:nvSpPr>
            <p:cNvPr id="64" name="Rectangle 22"/>
            <p:cNvSpPr>
              <a:spLocks noChangeArrowheads="1"/>
            </p:cNvSpPr>
            <p:nvPr/>
          </p:nvSpPr>
          <p:spPr bwMode="auto">
            <a:xfrm>
              <a:off x="3120" y="2256"/>
              <a:ext cx="288" cy="192"/>
            </a:xfrm>
            <a:prstGeom prst="rect">
              <a:avLst/>
            </a:prstGeom>
            <a:solidFill>
              <a:schemeClr val="accent1"/>
            </a:solidFill>
            <a:ln w="9525">
              <a:solidFill>
                <a:schemeClr val="tx1"/>
              </a:solidFill>
              <a:miter lim="800000"/>
              <a:headEnd/>
              <a:tailEnd/>
            </a:ln>
            <a:effectLst/>
          </p:spPr>
          <p:txBody>
            <a:bodyPr wrap="none" anchor="ctr">
              <a:spAutoFit/>
            </a:bodyPr>
            <a:lstStyle/>
            <a:p>
              <a:endParaRPr lang="en-US"/>
            </a:p>
          </p:txBody>
        </p:sp>
        <p:sp>
          <p:nvSpPr>
            <p:cNvPr id="65" name="Rectangle 23"/>
            <p:cNvSpPr>
              <a:spLocks noChangeArrowheads="1"/>
            </p:cNvSpPr>
            <p:nvPr/>
          </p:nvSpPr>
          <p:spPr bwMode="auto">
            <a:xfrm>
              <a:off x="3696" y="2256"/>
              <a:ext cx="288" cy="192"/>
            </a:xfrm>
            <a:prstGeom prst="rect">
              <a:avLst/>
            </a:prstGeom>
            <a:solidFill>
              <a:schemeClr val="accent1"/>
            </a:solidFill>
            <a:ln w="9525">
              <a:solidFill>
                <a:schemeClr val="tx1"/>
              </a:solidFill>
              <a:miter lim="800000"/>
              <a:headEnd/>
              <a:tailEnd/>
            </a:ln>
            <a:effectLst/>
          </p:spPr>
          <p:txBody>
            <a:bodyPr wrap="none" anchor="ctr">
              <a:spAutoFit/>
            </a:bodyPr>
            <a:lstStyle/>
            <a:p>
              <a:endParaRPr lang="en-US"/>
            </a:p>
          </p:txBody>
        </p:sp>
        <p:sp>
          <p:nvSpPr>
            <p:cNvPr id="66" name="Rectangle 24"/>
            <p:cNvSpPr>
              <a:spLocks noChangeArrowheads="1"/>
            </p:cNvSpPr>
            <p:nvPr/>
          </p:nvSpPr>
          <p:spPr bwMode="auto">
            <a:xfrm>
              <a:off x="3408" y="2256"/>
              <a:ext cx="96" cy="192"/>
            </a:xfrm>
            <a:prstGeom prst="rect">
              <a:avLst/>
            </a:prstGeom>
            <a:solidFill>
              <a:srgbClr val="CCCCFF"/>
            </a:solidFill>
            <a:ln w="9525">
              <a:solidFill>
                <a:schemeClr val="tx1"/>
              </a:solidFill>
              <a:miter lim="800000"/>
              <a:headEnd/>
              <a:tailEnd/>
            </a:ln>
            <a:effectLst/>
          </p:spPr>
          <p:txBody>
            <a:bodyPr wrap="none" anchor="ctr">
              <a:spAutoFit/>
            </a:bodyPr>
            <a:lstStyle/>
            <a:p>
              <a:endParaRPr lang="en-US"/>
            </a:p>
          </p:txBody>
        </p:sp>
        <p:sp>
          <p:nvSpPr>
            <p:cNvPr id="67" name="Rectangle 25"/>
            <p:cNvSpPr>
              <a:spLocks noChangeArrowheads="1"/>
            </p:cNvSpPr>
            <p:nvPr/>
          </p:nvSpPr>
          <p:spPr bwMode="auto">
            <a:xfrm>
              <a:off x="3984" y="2256"/>
              <a:ext cx="96" cy="192"/>
            </a:xfrm>
            <a:prstGeom prst="rect">
              <a:avLst/>
            </a:prstGeom>
            <a:solidFill>
              <a:srgbClr val="CCCCFF"/>
            </a:solidFill>
            <a:ln w="9525">
              <a:solidFill>
                <a:schemeClr val="tx1"/>
              </a:solidFill>
              <a:miter lim="800000"/>
              <a:headEnd/>
              <a:tailEnd/>
            </a:ln>
            <a:effectLst/>
          </p:spPr>
          <p:txBody>
            <a:bodyPr wrap="none" anchor="ctr">
              <a:spAutoFit/>
            </a:bodyPr>
            <a:lstStyle/>
            <a:p>
              <a:endParaRPr lang="en-US"/>
            </a:p>
          </p:txBody>
        </p:sp>
        <p:sp>
          <p:nvSpPr>
            <p:cNvPr id="68" name="Rectangle 26"/>
            <p:cNvSpPr>
              <a:spLocks noChangeArrowheads="1"/>
            </p:cNvSpPr>
            <p:nvPr/>
          </p:nvSpPr>
          <p:spPr bwMode="auto">
            <a:xfrm>
              <a:off x="4272" y="2256"/>
              <a:ext cx="288" cy="192"/>
            </a:xfrm>
            <a:prstGeom prst="rect">
              <a:avLst/>
            </a:prstGeom>
            <a:solidFill>
              <a:schemeClr val="accent1"/>
            </a:solidFill>
            <a:ln w="9525">
              <a:solidFill>
                <a:schemeClr val="tx1"/>
              </a:solidFill>
              <a:miter lim="800000"/>
              <a:headEnd/>
              <a:tailEnd/>
            </a:ln>
            <a:effectLst/>
          </p:spPr>
          <p:txBody>
            <a:bodyPr wrap="none" anchor="ctr">
              <a:spAutoFit/>
            </a:bodyPr>
            <a:lstStyle/>
            <a:p>
              <a:endParaRPr lang="en-US"/>
            </a:p>
          </p:txBody>
        </p:sp>
        <p:sp>
          <p:nvSpPr>
            <p:cNvPr id="69" name="Rectangle 27"/>
            <p:cNvSpPr>
              <a:spLocks noChangeArrowheads="1"/>
            </p:cNvSpPr>
            <p:nvPr/>
          </p:nvSpPr>
          <p:spPr bwMode="auto">
            <a:xfrm>
              <a:off x="4560" y="2256"/>
              <a:ext cx="96" cy="192"/>
            </a:xfrm>
            <a:prstGeom prst="rect">
              <a:avLst/>
            </a:prstGeom>
            <a:solidFill>
              <a:srgbClr val="CCCCFF"/>
            </a:solidFill>
            <a:ln w="9525">
              <a:solidFill>
                <a:schemeClr val="tx1"/>
              </a:solidFill>
              <a:miter lim="800000"/>
              <a:headEnd/>
              <a:tailEnd/>
            </a:ln>
            <a:effectLst/>
          </p:spPr>
          <p:txBody>
            <a:bodyPr wrap="none" anchor="ctr">
              <a:spAutoFit/>
            </a:bodyPr>
            <a:lstStyle/>
            <a:p>
              <a:endParaRPr lang="en-US"/>
            </a:p>
          </p:txBody>
        </p:sp>
        <p:sp>
          <p:nvSpPr>
            <p:cNvPr id="70" name="Rectangle 28"/>
            <p:cNvSpPr>
              <a:spLocks noChangeArrowheads="1"/>
            </p:cNvSpPr>
            <p:nvPr/>
          </p:nvSpPr>
          <p:spPr bwMode="auto">
            <a:xfrm>
              <a:off x="4848" y="2256"/>
              <a:ext cx="288" cy="192"/>
            </a:xfrm>
            <a:prstGeom prst="rect">
              <a:avLst/>
            </a:prstGeom>
            <a:solidFill>
              <a:schemeClr val="accent1"/>
            </a:solidFill>
            <a:ln w="9525">
              <a:solidFill>
                <a:schemeClr val="tx1"/>
              </a:solidFill>
              <a:miter lim="800000"/>
              <a:headEnd/>
              <a:tailEnd/>
            </a:ln>
            <a:effectLst/>
          </p:spPr>
          <p:txBody>
            <a:bodyPr wrap="none" anchor="ctr">
              <a:spAutoFit/>
            </a:bodyPr>
            <a:lstStyle/>
            <a:p>
              <a:endParaRPr lang="en-US"/>
            </a:p>
          </p:txBody>
        </p:sp>
        <p:sp>
          <p:nvSpPr>
            <p:cNvPr id="71" name="Rectangle 29"/>
            <p:cNvSpPr>
              <a:spLocks noChangeArrowheads="1"/>
            </p:cNvSpPr>
            <p:nvPr/>
          </p:nvSpPr>
          <p:spPr bwMode="auto">
            <a:xfrm>
              <a:off x="5136" y="2256"/>
              <a:ext cx="96" cy="192"/>
            </a:xfrm>
            <a:prstGeom prst="rect">
              <a:avLst/>
            </a:prstGeom>
            <a:solidFill>
              <a:srgbClr val="CCCCFF"/>
            </a:solidFill>
            <a:ln w="9525">
              <a:solidFill>
                <a:schemeClr val="tx1"/>
              </a:solidFill>
              <a:miter lim="800000"/>
              <a:headEnd/>
              <a:tailEnd/>
            </a:ln>
            <a:effectLst/>
          </p:spPr>
          <p:txBody>
            <a:bodyPr wrap="none" anchor="ctr">
              <a:spAutoFit/>
            </a:bodyPr>
            <a:lstStyle/>
            <a:p>
              <a:endParaRPr lang="en-US"/>
            </a:p>
          </p:txBody>
        </p:sp>
        <p:sp>
          <p:nvSpPr>
            <p:cNvPr id="72" name="Line 30"/>
            <p:cNvSpPr>
              <a:spLocks noChangeShapeType="1"/>
            </p:cNvSpPr>
            <p:nvPr/>
          </p:nvSpPr>
          <p:spPr bwMode="auto">
            <a:xfrm>
              <a:off x="2784" y="2400"/>
              <a:ext cx="240" cy="0"/>
            </a:xfrm>
            <a:prstGeom prst="line">
              <a:avLst/>
            </a:prstGeom>
            <a:noFill/>
            <a:ln w="9525">
              <a:solidFill>
                <a:schemeClr val="tx1"/>
              </a:solidFill>
              <a:round/>
              <a:headEnd/>
              <a:tailEnd type="triangle" w="sm" len="med"/>
            </a:ln>
            <a:effectLst/>
          </p:spPr>
          <p:txBody>
            <a:bodyPr anchor="ctr">
              <a:spAutoFit/>
            </a:bodyPr>
            <a:lstStyle/>
            <a:p>
              <a:endParaRPr lang="en-US"/>
            </a:p>
          </p:txBody>
        </p:sp>
        <p:sp>
          <p:nvSpPr>
            <p:cNvPr id="74" name="Rectangle 38"/>
            <p:cNvSpPr>
              <a:spLocks noChangeArrowheads="1"/>
            </p:cNvSpPr>
            <p:nvPr/>
          </p:nvSpPr>
          <p:spPr bwMode="auto">
            <a:xfrm>
              <a:off x="3024" y="2256"/>
              <a:ext cx="96" cy="192"/>
            </a:xfrm>
            <a:prstGeom prst="rect">
              <a:avLst/>
            </a:prstGeom>
            <a:solidFill>
              <a:srgbClr val="CCCCFF"/>
            </a:solidFill>
            <a:ln w="9525">
              <a:solidFill>
                <a:schemeClr val="tx1"/>
              </a:solidFill>
              <a:miter lim="800000"/>
              <a:headEnd/>
              <a:tailEnd/>
            </a:ln>
            <a:effectLst/>
          </p:spPr>
          <p:txBody>
            <a:bodyPr anchor="ctr">
              <a:spAutoFit/>
            </a:bodyPr>
            <a:lstStyle/>
            <a:p>
              <a:endParaRPr lang="en-US"/>
            </a:p>
          </p:txBody>
        </p:sp>
        <p:sp>
          <p:nvSpPr>
            <p:cNvPr id="75" name="Rectangle 39"/>
            <p:cNvSpPr>
              <a:spLocks noChangeArrowheads="1"/>
            </p:cNvSpPr>
            <p:nvPr/>
          </p:nvSpPr>
          <p:spPr bwMode="auto">
            <a:xfrm>
              <a:off x="3600" y="2256"/>
              <a:ext cx="96" cy="192"/>
            </a:xfrm>
            <a:prstGeom prst="rect">
              <a:avLst/>
            </a:prstGeom>
            <a:solidFill>
              <a:srgbClr val="CCCCFF"/>
            </a:solidFill>
            <a:ln w="9525">
              <a:solidFill>
                <a:schemeClr val="tx1"/>
              </a:solidFill>
              <a:miter lim="800000"/>
              <a:headEnd/>
              <a:tailEnd/>
            </a:ln>
            <a:effectLst/>
          </p:spPr>
          <p:txBody>
            <a:bodyPr anchor="ctr">
              <a:spAutoFit/>
            </a:bodyPr>
            <a:lstStyle/>
            <a:p>
              <a:endParaRPr lang="en-US"/>
            </a:p>
          </p:txBody>
        </p:sp>
        <p:sp>
          <p:nvSpPr>
            <p:cNvPr id="76" name="Rectangle 40"/>
            <p:cNvSpPr>
              <a:spLocks noChangeArrowheads="1"/>
            </p:cNvSpPr>
            <p:nvPr/>
          </p:nvSpPr>
          <p:spPr bwMode="auto">
            <a:xfrm>
              <a:off x="4176" y="2256"/>
              <a:ext cx="96" cy="192"/>
            </a:xfrm>
            <a:prstGeom prst="rect">
              <a:avLst/>
            </a:prstGeom>
            <a:solidFill>
              <a:srgbClr val="CCCCFF"/>
            </a:solidFill>
            <a:ln w="9525">
              <a:solidFill>
                <a:schemeClr val="tx1"/>
              </a:solidFill>
              <a:miter lim="800000"/>
              <a:headEnd/>
              <a:tailEnd/>
            </a:ln>
            <a:effectLst/>
          </p:spPr>
          <p:txBody>
            <a:bodyPr anchor="ctr">
              <a:spAutoFit/>
            </a:bodyPr>
            <a:lstStyle/>
            <a:p>
              <a:endParaRPr lang="en-US"/>
            </a:p>
          </p:txBody>
        </p:sp>
        <p:sp>
          <p:nvSpPr>
            <p:cNvPr id="77" name="Rectangle 41"/>
            <p:cNvSpPr>
              <a:spLocks noChangeArrowheads="1"/>
            </p:cNvSpPr>
            <p:nvPr/>
          </p:nvSpPr>
          <p:spPr bwMode="auto">
            <a:xfrm>
              <a:off x="4752" y="2256"/>
              <a:ext cx="96" cy="192"/>
            </a:xfrm>
            <a:prstGeom prst="rect">
              <a:avLst/>
            </a:prstGeom>
            <a:solidFill>
              <a:srgbClr val="CCCCFF"/>
            </a:solidFill>
            <a:ln w="9525">
              <a:solidFill>
                <a:schemeClr val="tx1"/>
              </a:solidFill>
              <a:miter lim="800000"/>
              <a:headEnd/>
              <a:tailEnd/>
            </a:ln>
            <a:effectLst/>
          </p:spPr>
          <p:txBody>
            <a:bodyPr anchor="ctr">
              <a:spAutoFit/>
            </a:bodyPr>
            <a:lstStyle/>
            <a:p>
              <a:endParaRPr lang="en-US"/>
            </a:p>
          </p:txBody>
        </p:sp>
        <p:sp>
          <p:nvSpPr>
            <p:cNvPr id="78" name="Line 42"/>
            <p:cNvSpPr>
              <a:spLocks noChangeShapeType="1"/>
            </p:cNvSpPr>
            <p:nvPr/>
          </p:nvSpPr>
          <p:spPr bwMode="auto">
            <a:xfrm>
              <a:off x="3456" y="2400"/>
              <a:ext cx="144" cy="0"/>
            </a:xfrm>
            <a:prstGeom prst="line">
              <a:avLst/>
            </a:prstGeom>
            <a:noFill/>
            <a:ln w="9525">
              <a:solidFill>
                <a:schemeClr val="tx1"/>
              </a:solidFill>
              <a:round/>
              <a:headEnd/>
              <a:tailEnd type="triangle" w="sm" len="med"/>
            </a:ln>
            <a:effectLst/>
          </p:spPr>
          <p:txBody>
            <a:bodyPr anchor="ctr">
              <a:spAutoFit/>
            </a:bodyPr>
            <a:lstStyle/>
            <a:p>
              <a:endParaRPr lang="en-US"/>
            </a:p>
          </p:txBody>
        </p:sp>
        <p:sp>
          <p:nvSpPr>
            <p:cNvPr id="80" name="Line 50"/>
            <p:cNvSpPr>
              <a:spLocks noChangeShapeType="1"/>
            </p:cNvSpPr>
            <p:nvPr/>
          </p:nvSpPr>
          <p:spPr bwMode="auto">
            <a:xfrm>
              <a:off x="4032" y="2400"/>
              <a:ext cx="144" cy="0"/>
            </a:xfrm>
            <a:prstGeom prst="line">
              <a:avLst/>
            </a:prstGeom>
            <a:noFill/>
            <a:ln w="9525">
              <a:solidFill>
                <a:schemeClr val="tx1"/>
              </a:solidFill>
              <a:round/>
              <a:headEnd/>
              <a:tailEnd type="triangle" w="sm" len="med"/>
            </a:ln>
            <a:effectLst/>
          </p:spPr>
          <p:txBody>
            <a:bodyPr anchor="ctr">
              <a:spAutoFit/>
            </a:bodyPr>
            <a:lstStyle/>
            <a:p>
              <a:endParaRPr lang="en-US"/>
            </a:p>
          </p:txBody>
        </p:sp>
        <p:sp>
          <p:nvSpPr>
            <p:cNvPr id="81" name="Line 51"/>
            <p:cNvSpPr>
              <a:spLocks noChangeShapeType="1"/>
            </p:cNvSpPr>
            <p:nvPr/>
          </p:nvSpPr>
          <p:spPr bwMode="auto">
            <a:xfrm>
              <a:off x="4608" y="2400"/>
              <a:ext cx="144" cy="0"/>
            </a:xfrm>
            <a:prstGeom prst="line">
              <a:avLst/>
            </a:prstGeom>
            <a:noFill/>
            <a:ln w="9525">
              <a:solidFill>
                <a:schemeClr val="tx1"/>
              </a:solidFill>
              <a:round/>
              <a:headEnd/>
              <a:tailEnd type="triangle" w="sm" len="med"/>
            </a:ln>
            <a:effectLst/>
          </p:spPr>
          <p:txBody>
            <a:bodyPr anchor="ctr">
              <a:spAutoFit/>
            </a:bodyPr>
            <a:lstStyle/>
            <a:p>
              <a:endParaRPr lang="en-US"/>
            </a:p>
          </p:txBody>
        </p:sp>
        <p:sp>
          <p:nvSpPr>
            <p:cNvPr id="82" name="Line 52"/>
            <p:cNvSpPr>
              <a:spLocks noChangeShapeType="1"/>
            </p:cNvSpPr>
            <p:nvPr/>
          </p:nvSpPr>
          <p:spPr bwMode="auto">
            <a:xfrm flipH="1">
              <a:off x="4656" y="2304"/>
              <a:ext cx="144" cy="0"/>
            </a:xfrm>
            <a:prstGeom prst="line">
              <a:avLst/>
            </a:prstGeom>
            <a:noFill/>
            <a:ln w="9525">
              <a:solidFill>
                <a:schemeClr val="tx1"/>
              </a:solidFill>
              <a:round/>
              <a:headEnd/>
              <a:tailEnd type="triangle" w="sm" len="med"/>
            </a:ln>
            <a:effectLst/>
          </p:spPr>
          <p:txBody>
            <a:bodyPr anchor="ctr">
              <a:spAutoFit/>
            </a:bodyPr>
            <a:lstStyle/>
            <a:p>
              <a:endParaRPr lang="en-US"/>
            </a:p>
          </p:txBody>
        </p:sp>
        <p:sp>
          <p:nvSpPr>
            <p:cNvPr id="83" name="Line 53"/>
            <p:cNvSpPr>
              <a:spLocks noChangeShapeType="1"/>
            </p:cNvSpPr>
            <p:nvPr/>
          </p:nvSpPr>
          <p:spPr bwMode="auto">
            <a:xfrm flipH="1">
              <a:off x="4080" y="2304"/>
              <a:ext cx="144" cy="0"/>
            </a:xfrm>
            <a:prstGeom prst="line">
              <a:avLst/>
            </a:prstGeom>
            <a:noFill/>
            <a:ln w="9525">
              <a:solidFill>
                <a:schemeClr val="tx1"/>
              </a:solidFill>
              <a:round/>
              <a:headEnd/>
              <a:tailEnd type="triangle" w="sm" len="med"/>
            </a:ln>
            <a:effectLst/>
          </p:spPr>
          <p:txBody>
            <a:bodyPr anchor="ctr">
              <a:spAutoFit/>
            </a:bodyPr>
            <a:lstStyle/>
            <a:p>
              <a:endParaRPr lang="en-US"/>
            </a:p>
          </p:txBody>
        </p:sp>
        <p:sp>
          <p:nvSpPr>
            <p:cNvPr id="84" name="Line 54"/>
            <p:cNvSpPr>
              <a:spLocks noChangeShapeType="1"/>
            </p:cNvSpPr>
            <p:nvPr/>
          </p:nvSpPr>
          <p:spPr bwMode="auto">
            <a:xfrm flipH="1">
              <a:off x="3504" y="2304"/>
              <a:ext cx="144" cy="0"/>
            </a:xfrm>
            <a:prstGeom prst="line">
              <a:avLst/>
            </a:prstGeom>
            <a:noFill/>
            <a:ln w="9525">
              <a:solidFill>
                <a:schemeClr val="tx1"/>
              </a:solidFill>
              <a:round/>
              <a:headEnd/>
              <a:tailEnd type="triangle" w="sm" len="med"/>
            </a:ln>
            <a:effectLst/>
          </p:spPr>
          <p:txBody>
            <a:bodyPr anchor="ctr">
              <a:spAutoFit/>
            </a:bodyPr>
            <a:lstStyle/>
            <a:p>
              <a:endParaRPr lang="en-US"/>
            </a:p>
          </p:txBody>
        </p:sp>
        <p:sp>
          <p:nvSpPr>
            <p:cNvPr id="85" name="Line 55"/>
            <p:cNvSpPr>
              <a:spLocks noChangeShapeType="1"/>
            </p:cNvSpPr>
            <p:nvPr/>
          </p:nvSpPr>
          <p:spPr bwMode="auto">
            <a:xfrm flipH="1">
              <a:off x="5184" y="2304"/>
              <a:ext cx="240" cy="0"/>
            </a:xfrm>
            <a:prstGeom prst="line">
              <a:avLst/>
            </a:prstGeom>
            <a:noFill/>
            <a:ln w="9525">
              <a:solidFill>
                <a:schemeClr val="tx1"/>
              </a:solidFill>
              <a:round/>
              <a:headEnd/>
              <a:tailEnd type="triangle" w="sm" len="med"/>
            </a:ln>
            <a:effectLst/>
          </p:spPr>
          <p:txBody>
            <a:bodyPr anchor="ctr">
              <a:spAutoFit/>
            </a:bodyPr>
            <a:lstStyle/>
            <a:p>
              <a:endParaRPr lang="en-US"/>
            </a:p>
          </p:txBody>
        </p:sp>
      </p:grpSp>
      <p:cxnSp>
        <p:nvCxnSpPr>
          <p:cNvPr id="100" name="Shape 99"/>
          <p:cNvCxnSpPr/>
          <p:nvPr/>
        </p:nvCxnSpPr>
        <p:spPr>
          <a:xfrm>
            <a:off x="8534400" y="3401061"/>
            <a:ext cx="72189" cy="485139"/>
          </a:xfrm>
          <a:prstGeom prst="bentConnector2">
            <a:avLst/>
          </a:prstGeom>
          <a:ln w="2222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2" name="Shape 101"/>
          <p:cNvCxnSpPr/>
          <p:nvPr/>
        </p:nvCxnSpPr>
        <p:spPr>
          <a:xfrm rot="10800000">
            <a:off x="5715000" y="2971801"/>
            <a:ext cx="132347" cy="429261"/>
          </a:xfrm>
          <a:prstGeom prst="bentConnector2">
            <a:avLst/>
          </a:prstGeom>
          <a:ln w="2222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20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20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20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20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2000"/>
                                        <p:tgtEl>
                                          <p:spTgt spid="8">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2000"/>
                                        <p:tgtEl>
                                          <p:spTgt spid="8">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fade">
                                      <p:cBhvr>
                                        <p:cTn id="28" dur="2000"/>
                                        <p:tgtEl>
                                          <p:spTgt spid="8">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2000"/>
                                        <p:tgtEl>
                                          <p:spTgt spid="8">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xEl>
                                              <p:pRg st="9" end="9"/>
                                            </p:txEl>
                                          </p:spTgt>
                                        </p:tgtEl>
                                        <p:attrNameLst>
                                          <p:attrName>style.visibility</p:attrName>
                                        </p:attrNameLst>
                                      </p:cBhvr>
                                      <p:to>
                                        <p:strVal val="visible"/>
                                      </p:to>
                                    </p:set>
                                    <p:animEffect transition="in" filter="fade">
                                      <p:cBhvr>
                                        <p:cTn id="34" dur="2000"/>
                                        <p:tgtEl>
                                          <p:spTgt spid="8">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Effect transition="in" filter="fade">
                                      <p:cBhvr>
                                        <p:cTn id="37" dur="2000"/>
                                        <p:tgtEl>
                                          <p:spTgt spid="8">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xEl>
                                              <p:pRg st="11" end="11"/>
                                            </p:txEl>
                                          </p:spTgt>
                                        </p:tgtEl>
                                        <p:attrNameLst>
                                          <p:attrName>style.visibility</p:attrName>
                                        </p:attrNameLst>
                                      </p:cBhvr>
                                      <p:to>
                                        <p:strVal val="visible"/>
                                      </p:to>
                                    </p:set>
                                    <p:animEffect transition="in" filter="fade">
                                      <p:cBhvr>
                                        <p:cTn id="40" dur="2000"/>
                                        <p:tgtEl>
                                          <p:spTgt spid="8">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20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C3BC-E2C9-39BD-6036-964A58D9800C}"/>
              </a:ext>
            </a:extLst>
          </p:cNvPr>
          <p:cNvSpPr>
            <a:spLocks noGrp="1"/>
          </p:cNvSpPr>
          <p:nvPr>
            <p:ph type="title"/>
          </p:nvPr>
        </p:nvSpPr>
        <p:spPr>
          <a:xfrm>
            <a:off x="381000" y="365126"/>
            <a:ext cx="8134350" cy="5807074"/>
          </a:xfrm>
        </p:spPr>
        <p:txBody>
          <a:bodyPr>
            <a:normAutofit/>
          </a:bodyPr>
          <a:lstStyle/>
          <a:p>
            <a:pPr algn="ctr"/>
            <a:r>
              <a:rPr lang="en-US" sz="5500" b="0" i="0" dirty="0">
                <a:solidFill>
                  <a:srgbClr val="C00000"/>
                </a:solidFill>
                <a:effectLst/>
                <a:latin typeface="Times New Roman" panose="02020603050405020304" pitchFamily="18" charset="0"/>
                <a:cs typeface="Times New Roman" panose="02020603050405020304" pitchFamily="18" charset="0"/>
              </a:rPr>
              <a:t>Singly Linked List</a:t>
            </a:r>
            <a:endParaRPr lang="en-IN" sz="5500" dirty="0">
              <a:solidFill>
                <a:srgbClr val="C00000"/>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184317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C3BC-E2C9-39BD-6036-964A58D9800C}"/>
              </a:ext>
            </a:extLst>
          </p:cNvPr>
          <p:cNvSpPr>
            <a:spLocks noGrp="1"/>
          </p:cNvSpPr>
          <p:nvPr>
            <p:ph type="title"/>
          </p:nvPr>
        </p:nvSpPr>
        <p:spPr/>
        <p:txBody>
          <a:bodyPr>
            <a:normAutofit/>
          </a:bodyPr>
          <a:lstStyle/>
          <a:p>
            <a:pPr algn="ctr"/>
            <a:r>
              <a:rPr lang="en-US" sz="3600" b="0" i="0" dirty="0">
                <a:solidFill>
                  <a:srgbClr val="C00000"/>
                </a:solidFill>
                <a:effectLst/>
                <a:latin typeface="Times New Roman" panose="02020603050405020304" pitchFamily="18" charset="0"/>
                <a:cs typeface="Times New Roman" panose="02020603050405020304" pitchFamily="18" charset="0"/>
              </a:rPr>
              <a:t>Singly Linked List</a:t>
            </a:r>
            <a:endParaRPr lang="en-IN" dirty="0">
              <a:solidFill>
                <a:srgbClr val="C00000"/>
              </a:solidFill>
              <a:latin typeface="Times New Roman" panose="02020603050405020304" pitchFamily="18" charset="0"/>
              <a:cs typeface="Times New Roman" pitchFamily="18" charset="0"/>
            </a:endParaRPr>
          </a:p>
        </p:txBody>
      </p:sp>
      <p:sp>
        <p:nvSpPr>
          <p:cNvPr id="3" name="Content Placeholder 2">
            <a:extLst>
              <a:ext uri="{FF2B5EF4-FFF2-40B4-BE49-F238E27FC236}">
                <a16:creationId xmlns:a16="http://schemas.microsoft.com/office/drawing/2014/main" id="{6570854A-20EA-7EC5-C84D-083D4289A1F5}"/>
              </a:ext>
            </a:extLst>
          </p:cNvPr>
          <p:cNvSpPr>
            <a:spLocks noGrp="1"/>
          </p:cNvSpPr>
          <p:nvPr>
            <p:ph idx="1"/>
          </p:nvPr>
        </p:nvSpPr>
        <p:spPr/>
        <p:txBody>
          <a:bodyPr>
            <a:normAutofit lnSpcReduction="10000"/>
          </a:bodyPr>
          <a:lstStyle/>
          <a:p>
            <a:pPr algn="just"/>
            <a:r>
              <a:rPr lang="en-US" sz="2600" dirty="0">
                <a:solidFill>
                  <a:srgbClr val="002060"/>
                </a:solidFill>
                <a:latin typeface="Times New Roman" pitchFamily="18" charset="0"/>
                <a:cs typeface="Times New Roman" pitchFamily="18" charset="0"/>
              </a:rPr>
              <a:t>Singly linked list can be defined as the collection of ordered set of elements. The number of elements may vary according to need of the program. </a:t>
            </a:r>
          </a:p>
          <a:p>
            <a:pPr algn="just"/>
            <a:r>
              <a:rPr lang="en-US" sz="2600" dirty="0">
                <a:solidFill>
                  <a:srgbClr val="002060"/>
                </a:solidFill>
                <a:latin typeface="Times New Roman" pitchFamily="18" charset="0"/>
                <a:cs typeface="Times New Roman" pitchFamily="18" charset="0"/>
              </a:rPr>
              <a:t>A node in the singly linked list consist of two parts: </a:t>
            </a:r>
            <a:r>
              <a:rPr lang="en-US" sz="2600" dirty="0">
                <a:solidFill>
                  <a:srgbClr val="C00000"/>
                </a:solidFill>
                <a:latin typeface="Times New Roman" pitchFamily="18" charset="0"/>
                <a:cs typeface="Times New Roman" pitchFamily="18" charset="0"/>
              </a:rPr>
              <a:t>data part and link part. </a:t>
            </a:r>
            <a:r>
              <a:rPr lang="en-US" sz="2600" dirty="0">
                <a:solidFill>
                  <a:srgbClr val="002060"/>
                </a:solidFill>
                <a:latin typeface="Times New Roman" pitchFamily="18" charset="0"/>
                <a:cs typeface="Times New Roman" pitchFamily="18" charset="0"/>
              </a:rPr>
              <a:t>Data part of the node stores actual information that is to be represented by the node while the link part of the node stores the address of its immediate successor.</a:t>
            </a:r>
          </a:p>
          <a:p>
            <a:pPr algn="just"/>
            <a:r>
              <a:rPr lang="en-US" sz="2600" dirty="0">
                <a:solidFill>
                  <a:srgbClr val="002060"/>
                </a:solidFill>
                <a:latin typeface="Times New Roman" pitchFamily="18" charset="0"/>
                <a:cs typeface="Times New Roman" pitchFamily="18" charset="0"/>
              </a:rPr>
              <a:t>One way chain or singly linked list can be traversed only in one direction. In other words, we can say that each node contains only next pointer, therefore we can not traverse the list in the reverse direction.</a:t>
            </a:r>
          </a:p>
        </p:txBody>
      </p:sp>
    </p:spTree>
    <p:extLst>
      <p:ext uri="{BB962C8B-B14F-4D97-AF65-F5344CB8AC3E}">
        <p14:creationId xmlns:p14="http://schemas.microsoft.com/office/powerpoint/2010/main" val="3554216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BF3CAC-CED9-6F9D-D334-A7AD90427EE3}"/>
              </a:ext>
            </a:extLst>
          </p:cNvPr>
          <p:cNvSpPr>
            <a:spLocks noGrp="1"/>
          </p:cNvSpPr>
          <p:nvPr>
            <p:ph idx="1"/>
          </p:nvPr>
        </p:nvSpPr>
        <p:spPr>
          <a:xfrm>
            <a:off x="407406" y="914401"/>
            <a:ext cx="8107944" cy="4953000"/>
          </a:xfrm>
        </p:spPr>
        <p:txBody>
          <a:bodyPr>
            <a:noAutofit/>
          </a:bodyPr>
          <a:lstStyle/>
          <a:p>
            <a:pPr algn="just"/>
            <a:r>
              <a:rPr lang="en-US" sz="2000" dirty="0">
                <a:solidFill>
                  <a:srgbClr val="002060"/>
                </a:solidFill>
                <a:latin typeface="Times New Roman" pitchFamily="18" charset="0"/>
                <a:cs typeface="Times New Roman" pitchFamily="18" charset="0"/>
              </a:rPr>
              <a:t>Consider an example where the marks obtained by the student in three subjects are stored in a linked list as shown in the figure.</a:t>
            </a:r>
          </a:p>
          <a:p>
            <a:pPr algn="just"/>
            <a:endParaRPr lang="en-US" sz="2000" dirty="0">
              <a:solidFill>
                <a:srgbClr val="002060"/>
              </a:solidFill>
              <a:latin typeface="Times New Roman" pitchFamily="18" charset="0"/>
              <a:cs typeface="Times New Roman" pitchFamily="18" charset="0"/>
            </a:endParaRPr>
          </a:p>
          <a:p>
            <a:pPr algn="just"/>
            <a:endParaRPr lang="en-US" sz="2000" dirty="0">
              <a:solidFill>
                <a:srgbClr val="002060"/>
              </a:solidFill>
              <a:latin typeface="Times New Roman" pitchFamily="18" charset="0"/>
              <a:cs typeface="Times New Roman" pitchFamily="18" charset="0"/>
            </a:endParaRPr>
          </a:p>
          <a:p>
            <a:pPr algn="just"/>
            <a:endParaRPr lang="en-US" sz="2000" dirty="0">
              <a:solidFill>
                <a:srgbClr val="002060"/>
              </a:solidFill>
              <a:latin typeface="Times New Roman" pitchFamily="18" charset="0"/>
              <a:cs typeface="Times New Roman" pitchFamily="18" charset="0"/>
            </a:endParaRPr>
          </a:p>
          <a:p>
            <a:pPr algn="just"/>
            <a:endParaRPr lang="en-US" sz="2000" dirty="0">
              <a:solidFill>
                <a:srgbClr val="002060"/>
              </a:solidFill>
              <a:latin typeface="Times New Roman" pitchFamily="18" charset="0"/>
              <a:cs typeface="Times New Roman" pitchFamily="18" charset="0"/>
            </a:endParaRPr>
          </a:p>
          <a:p>
            <a:pPr algn="just"/>
            <a:endParaRPr lang="en-US" sz="2000" dirty="0">
              <a:solidFill>
                <a:srgbClr val="002060"/>
              </a:solidFill>
              <a:latin typeface="Times New Roman" pitchFamily="18" charset="0"/>
              <a:cs typeface="Times New Roman" pitchFamily="18" charset="0"/>
            </a:endParaRPr>
          </a:p>
          <a:p>
            <a:pPr algn="just"/>
            <a:endParaRPr lang="en-US" sz="2000" dirty="0">
              <a:solidFill>
                <a:srgbClr val="002060"/>
              </a:solidFill>
              <a:latin typeface="Times New Roman" pitchFamily="18" charset="0"/>
              <a:cs typeface="Times New Roman" pitchFamily="18" charset="0"/>
            </a:endParaRPr>
          </a:p>
          <a:p>
            <a:pPr algn="just"/>
            <a:endParaRPr lang="en-US" sz="2000" dirty="0">
              <a:solidFill>
                <a:srgbClr val="002060"/>
              </a:solidFill>
              <a:latin typeface="Times New Roman" pitchFamily="18" charset="0"/>
              <a:cs typeface="Times New Roman" pitchFamily="18" charset="0"/>
            </a:endParaRPr>
          </a:p>
          <a:p>
            <a:pPr algn="just"/>
            <a:r>
              <a:rPr lang="en-US" sz="2000" dirty="0">
                <a:solidFill>
                  <a:srgbClr val="002060"/>
                </a:solidFill>
                <a:latin typeface="Times New Roman" pitchFamily="18" charset="0"/>
                <a:cs typeface="Times New Roman" pitchFamily="18" charset="0"/>
              </a:rPr>
              <a:t>In the above figure, the arrow represents the links. The data part of every node contains the marks obtained by the student in the different subject. The last node in the list is identified by the null pointer which is present in the address part of the last node. We can have as many elements we require, in the data part of the list.</a:t>
            </a:r>
          </a:p>
        </p:txBody>
      </p:sp>
      <p:pic>
        <p:nvPicPr>
          <p:cNvPr id="1026" name="Picture 2" descr="DS Singly Linked List">
            <a:extLst>
              <a:ext uri="{FF2B5EF4-FFF2-40B4-BE49-F238E27FC236}">
                <a16:creationId xmlns:a16="http://schemas.microsoft.com/office/drawing/2014/main" id="{9BBBCF44-F075-43E2-D7F3-EA471446FF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6793377"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91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Singly Linked List</a:t>
            </a:r>
          </a:p>
        </p:txBody>
      </p:sp>
      <p:sp>
        <p:nvSpPr>
          <p:cNvPr id="7" name="Rectangle 3" descr="Rectangle: Click to edit Master text styles&#10;Second level&#10;Third level&#10;Fourth level&#10;Fifth level"/>
          <p:cNvSpPr txBox="1">
            <a:spLocks noChangeArrowheads="1"/>
          </p:cNvSpPr>
          <p:nvPr/>
        </p:nvSpPr>
        <p:spPr>
          <a:xfrm>
            <a:off x="762000" y="1219200"/>
            <a:ext cx="4114800" cy="25146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002060"/>
                </a:solidFill>
                <a:effectLst/>
                <a:uLnTx/>
                <a:uFillTx/>
                <a:latin typeface="Times New Roman" pitchFamily="18" charset="0"/>
                <a:cs typeface="Times New Roman" pitchFamily="18" charset="0"/>
              </a:rPr>
              <a:t>A singly linked list is a concrete data structure consisting of a sequence of nodes</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002060"/>
                </a:solidFill>
                <a:effectLst/>
                <a:uLnTx/>
                <a:uFillTx/>
                <a:latin typeface="Times New Roman" pitchFamily="18" charset="0"/>
                <a:cs typeface="Times New Roman" pitchFamily="18" charset="0"/>
              </a:rPr>
              <a:t>Each node stores</a:t>
            </a:r>
          </a:p>
          <a:p>
            <a:pPr marL="914400" marR="0" lvl="1" indent="-457200" algn="just" defTabSz="914400" rtl="0" eaLnBrk="1" fontAlgn="auto" latinLnBrk="0" hangingPunct="1">
              <a:lnSpc>
                <a:spcPct val="90000"/>
              </a:lnSpc>
              <a:spcBef>
                <a:spcPct val="2000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2060"/>
                </a:solidFill>
                <a:effectLst/>
                <a:uLnTx/>
                <a:uFillTx/>
                <a:latin typeface="Times New Roman" pitchFamily="18" charset="0"/>
                <a:cs typeface="Times New Roman" pitchFamily="18" charset="0"/>
              </a:rPr>
              <a:t>element</a:t>
            </a:r>
          </a:p>
          <a:p>
            <a:pPr marL="914400" marR="0" lvl="1" indent="-457200" algn="just" defTabSz="914400" rtl="0" eaLnBrk="1" fontAlgn="auto" latinLnBrk="0" hangingPunct="1">
              <a:lnSpc>
                <a:spcPct val="90000"/>
              </a:lnSpc>
              <a:spcBef>
                <a:spcPct val="2000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2060"/>
                </a:solidFill>
                <a:effectLst/>
                <a:uLnTx/>
                <a:uFillTx/>
                <a:latin typeface="Times New Roman" pitchFamily="18" charset="0"/>
                <a:cs typeface="Times New Roman" pitchFamily="18" charset="0"/>
              </a:rPr>
              <a:t>link to the next node</a:t>
            </a:r>
          </a:p>
        </p:txBody>
      </p:sp>
      <p:sp>
        <p:nvSpPr>
          <p:cNvPr id="8" name="Rectangle 5"/>
          <p:cNvSpPr>
            <a:spLocks noChangeArrowheads="1"/>
          </p:cNvSpPr>
          <p:nvPr/>
        </p:nvSpPr>
        <p:spPr bwMode="auto">
          <a:xfrm>
            <a:off x="5486400" y="213360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9" name="Text Box 11"/>
          <p:cNvSpPr txBox="1">
            <a:spLocks noChangeArrowheads="1"/>
          </p:cNvSpPr>
          <p:nvPr/>
        </p:nvSpPr>
        <p:spPr bwMode="auto">
          <a:xfrm>
            <a:off x="6934200" y="1981200"/>
            <a:ext cx="625491" cy="400110"/>
          </a:xfrm>
          <a:prstGeom prst="rect">
            <a:avLst/>
          </a:prstGeom>
          <a:noFill/>
          <a:ln w="9525">
            <a:noFill/>
            <a:miter lim="800000"/>
            <a:headEnd/>
            <a:tailEnd/>
          </a:ln>
          <a:effectLst/>
        </p:spPr>
        <p:txBody>
          <a:bodyPr wrap="none">
            <a:spAutoFit/>
          </a:bodyPr>
          <a:lstStyle/>
          <a:p>
            <a:pPr algn="ctr"/>
            <a:r>
              <a:rPr lang="en-US" sz="2000" dirty="0">
                <a:latin typeface="Times New Roman" pitchFamily="18" charset="0"/>
                <a:cs typeface="Times New Roman" pitchFamily="18" charset="0"/>
              </a:rPr>
              <a:t>next</a:t>
            </a:r>
          </a:p>
        </p:txBody>
      </p:sp>
      <p:sp>
        <p:nvSpPr>
          <p:cNvPr id="10" name="Text Box 12"/>
          <p:cNvSpPr txBox="1">
            <a:spLocks noChangeArrowheads="1"/>
          </p:cNvSpPr>
          <p:nvPr/>
        </p:nvSpPr>
        <p:spPr bwMode="auto">
          <a:xfrm>
            <a:off x="5429250" y="3438525"/>
            <a:ext cx="994183" cy="400110"/>
          </a:xfrm>
          <a:prstGeom prst="rect">
            <a:avLst/>
          </a:prstGeom>
          <a:noFill/>
          <a:ln w="9525">
            <a:noFill/>
            <a:miter lim="800000"/>
            <a:headEnd/>
            <a:tailEnd/>
          </a:ln>
          <a:effectLst/>
        </p:spPr>
        <p:txBody>
          <a:bodyPr wrap="none">
            <a:spAutoFit/>
          </a:bodyPr>
          <a:lstStyle/>
          <a:p>
            <a:pPr algn="ctr"/>
            <a:r>
              <a:rPr lang="en-US" sz="2000" dirty="0">
                <a:solidFill>
                  <a:schemeClr val="tx2"/>
                </a:solidFill>
                <a:latin typeface="Times New Roman" pitchFamily="18" charset="0"/>
                <a:cs typeface="Times New Roman" pitchFamily="18" charset="0"/>
              </a:rPr>
              <a:t>element</a:t>
            </a:r>
          </a:p>
        </p:txBody>
      </p:sp>
      <p:sp>
        <p:nvSpPr>
          <p:cNvPr id="11" name="Text Box 13"/>
          <p:cNvSpPr txBox="1">
            <a:spLocks noChangeArrowheads="1"/>
          </p:cNvSpPr>
          <p:nvPr/>
        </p:nvSpPr>
        <p:spPr bwMode="auto">
          <a:xfrm>
            <a:off x="6858000" y="3352800"/>
            <a:ext cx="683200" cy="400110"/>
          </a:xfrm>
          <a:prstGeom prst="rect">
            <a:avLst/>
          </a:prstGeom>
          <a:noFill/>
          <a:ln w="9525">
            <a:noFill/>
            <a:miter lim="800000"/>
            <a:headEnd/>
            <a:tailEnd/>
          </a:ln>
          <a:effectLst/>
        </p:spPr>
        <p:txBody>
          <a:bodyPr wrap="none">
            <a:spAutoFit/>
          </a:bodyPr>
          <a:lstStyle/>
          <a:p>
            <a:pPr algn="ctr"/>
            <a:r>
              <a:rPr lang="en-US" sz="2000" dirty="0">
                <a:latin typeface="Times New Roman" pitchFamily="18" charset="0"/>
                <a:cs typeface="Times New Roman" pitchFamily="18" charset="0"/>
              </a:rPr>
              <a:t>node</a:t>
            </a:r>
          </a:p>
        </p:txBody>
      </p:sp>
      <p:sp>
        <p:nvSpPr>
          <p:cNvPr id="12" name="AutoShape 14"/>
          <p:cNvSpPr>
            <a:spLocks noChangeArrowheads="1"/>
          </p:cNvSpPr>
          <p:nvPr/>
        </p:nvSpPr>
        <p:spPr bwMode="auto">
          <a:xfrm>
            <a:off x="5181600" y="1828800"/>
            <a:ext cx="2590800" cy="2133600"/>
          </a:xfrm>
          <a:prstGeom prst="roundRect">
            <a:avLst>
              <a:gd name="adj" fmla="val 16667"/>
            </a:avLst>
          </a:prstGeom>
          <a:noFill/>
          <a:ln w="9525">
            <a:solidFill>
              <a:schemeClr val="tx1"/>
            </a:solidFill>
            <a:prstDash val="lgDash"/>
            <a:round/>
            <a:headEnd/>
            <a:tailEnd/>
          </a:ln>
          <a:effectLst/>
        </p:spPr>
        <p:txBody>
          <a:bodyPr wrap="none" anchor="ctr"/>
          <a:lstStyle/>
          <a:p>
            <a:endParaRPr lang="en-US">
              <a:latin typeface="Times New Roman" pitchFamily="18" charset="0"/>
              <a:cs typeface="Times New Roman" pitchFamily="18" charset="0"/>
            </a:endParaRPr>
          </a:p>
        </p:txBody>
      </p:sp>
      <p:sp>
        <p:nvSpPr>
          <p:cNvPr id="13" name="Rectangle 17"/>
          <p:cNvSpPr>
            <a:spLocks noChangeArrowheads="1"/>
          </p:cNvSpPr>
          <p:nvPr/>
        </p:nvSpPr>
        <p:spPr bwMode="auto">
          <a:xfrm>
            <a:off x="6096000" y="213360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14" name="Line 18"/>
          <p:cNvSpPr>
            <a:spLocks noChangeShapeType="1"/>
          </p:cNvSpPr>
          <p:nvPr/>
        </p:nvSpPr>
        <p:spPr bwMode="auto">
          <a:xfrm>
            <a:off x="5791200" y="2438400"/>
            <a:ext cx="0" cy="914400"/>
          </a:xfrm>
          <a:prstGeom prst="line">
            <a:avLst/>
          </a:prstGeom>
          <a:noFill/>
          <a:ln w="28575">
            <a:solidFill>
              <a:schemeClr val="tx2"/>
            </a:solidFill>
            <a:round/>
            <a:headEnd type="oval" w="med" len="med"/>
            <a:tailEnd type="triangle" w="med" len="med"/>
          </a:ln>
          <a:effectLst/>
        </p:spPr>
        <p:txBody>
          <a:bodyPr wrap="none"/>
          <a:lstStyle/>
          <a:p>
            <a:endParaRPr lang="en-US">
              <a:latin typeface="Times New Roman" pitchFamily="18" charset="0"/>
              <a:cs typeface="Times New Roman" pitchFamily="18" charset="0"/>
            </a:endParaRPr>
          </a:p>
        </p:txBody>
      </p:sp>
      <p:sp>
        <p:nvSpPr>
          <p:cNvPr id="15" name="Line 19"/>
          <p:cNvSpPr>
            <a:spLocks noChangeShapeType="1"/>
          </p:cNvSpPr>
          <p:nvPr/>
        </p:nvSpPr>
        <p:spPr bwMode="auto">
          <a:xfrm flipV="1">
            <a:off x="6400800" y="2438400"/>
            <a:ext cx="914400" cy="0"/>
          </a:xfrm>
          <a:prstGeom prst="line">
            <a:avLst/>
          </a:prstGeom>
          <a:noFill/>
          <a:ln w="28575">
            <a:solidFill>
              <a:schemeClr val="tx1"/>
            </a:solidFill>
            <a:round/>
            <a:headEnd type="oval" w="med" len="med"/>
            <a:tailEnd type="triangle" w="med" len="med"/>
          </a:ln>
          <a:effectLst/>
        </p:spPr>
        <p:txBody>
          <a:bodyPr wrap="none"/>
          <a:lstStyle/>
          <a:p>
            <a:endParaRPr lang="en-US">
              <a:latin typeface="Times New Roman" pitchFamily="18" charset="0"/>
              <a:cs typeface="Times New Roman" pitchFamily="18" charset="0"/>
            </a:endParaRPr>
          </a:p>
        </p:txBody>
      </p:sp>
      <p:sp>
        <p:nvSpPr>
          <p:cNvPr id="16" name="Rectangle 20"/>
          <p:cNvSpPr>
            <a:spLocks noChangeArrowheads="1"/>
          </p:cNvSpPr>
          <p:nvPr/>
        </p:nvSpPr>
        <p:spPr bwMode="auto">
          <a:xfrm>
            <a:off x="914400" y="457200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17" name="Text Box 22"/>
          <p:cNvSpPr txBox="1">
            <a:spLocks noChangeArrowheads="1"/>
          </p:cNvSpPr>
          <p:nvPr/>
        </p:nvSpPr>
        <p:spPr bwMode="auto">
          <a:xfrm>
            <a:off x="1058863" y="5781675"/>
            <a:ext cx="370614" cy="400110"/>
          </a:xfrm>
          <a:prstGeom prst="rect">
            <a:avLst/>
          </a:prstGeom>
          <a:noFill/>
          <a:ln w="9525">
            <a:noFill/>
            <a:miter lim="800000"/>
            <a:headEnd/>
            <a:tailEnd/>
          </a:ln>
          <a:effectLst/>
        </p:spPr>
        <p:txBody>
          <a:bodyPr wrap="none">
            <a:spAutoFit/>
          </a:bodyPr>
          <a:lstStyle/>
          <a:p>
            <a:pPr algn="ctr"/>
            <a:r>
              <a:rPr lang="en-US" sz="2000" dirty="0">
                <a:solidFill>
                  <a:schemeClr val="tx2"/>
                </a:solidFill>
                <a:latin typeface="Times New Roman" pitchFamily="18" charset="0"/>
                <a:cs typeface="Times New Roman" pitchFamily="18" charset="0"/>
              </a:rPr>
              <a:t>A</a:t>
            </a:r>
          </a:p>
        </p:txBody>
      </p:sp>
      <p:sp>
        <p:nvSpPr>
          <p:cNvPr id="18" name="Rectangle 24"/>
          <p:cNvSpPr>
            <a:spLocks noChangeArrowheads="1"/>
          </p:cNvSpPr>
          <p:nvPr/>
        </p:nvSpPr>
        <p:spPr bwMode="auto">
          <a:xfrm>
            <a:off x="1524000" y="457200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19" name="Line 25"/>
          <p:cNvSpPr>
            <a:spLocks noChangeShapeType="1"/>
          </p:cNvSpPr>
          <p:nvPr/>
        </p:nvSpPr>
        <p:spPr bwMode="auto">
          <a:xfrm>
            <a:off x="1219200" y="4876800"/>
            <a:ext cx="0" cy="914400"/>
          </a:xfrm>
          <a:prstGeom prst="line">
            <a:avLst/>
          </a:prstGeom>
          <a:noFill/>
          <a:ln w="28575">
            <a:solidFill>
              <a:schemeClr val="tx2"/>
            </a:solidFill>
            <a:round/>
            <a:headEnd type="oval" w="med" len="med"/>
            <a:tailEnd type="triangle" w="med" len="med"/>
          </a:ln>
          <a:effectLst/>
        </p:spPr>
        <p:txBody>
          <a:bodyPr wrap="none"/>
          <a:lstStyle/>
          <a:p>
            <a:endParaRPr lang="en-US">
              <a:latin typeface="Times New Roman" pitchFamily="18" charset="0"/>
              <a:cs typeface="Times New Roman" pitchFamily="18" charset="0"/>
            </a:endParaRPr>
          </a:p>
        </p:txBody>
      </p:sp>
      <p:sp>
        <p:nvSpPr>
          <p:cNvPr id="20" name="Line 26"/>
          <p:cNvSpPr>
            <a:spLocks noChangeShapeType="1"/>
          </p:cNvSpPr>
          <p:nvPr/>
        </p:nvSpPr>
        <p:spPr bwMode="auto">
          <a:xfrm flipV="1">
            <a:off x="1828800" y="4876800"/>
            <a:ext cx="914400" cy="0"/>
          </a:xfrm>
          <a:prstGeom prst="line">
            <a:avLst/>
          </a:prstGeom>
          <a:noFill/>
          <a:ln w="28575">
            <a:solidFill>
              <a:schemeClr val="tx1"/>
            </a:solidFill>
            <a:round/>
            <a:headEnd type="oval" w="med" len="med"/>
            <a:tailEnd type="triangle" w="med" len="med"/>
          </a:ln>
          <a:effectLst/>
        </p:spPr>
        <p:txBody>
          <a:bodyPr wrap="none"/>
          <a:lstStyle/>
          <a:p>
            <a:endParaRPr lang="en-US">
              <a:latin typeface="Times New Roman" pitchFamily="18" charset="0"/>
              <a:cs typeface="Times New Roman" pitchFamily="18" charset="0"/>
            </a:endParaRPr>
          </a:p>
        </p:txBody>
      </p:sp>
      <p:sp>
        <p:nvSpPr>
          <p:cNvPr id="21" name="Rectangle 27"/>
          <p:cNvSpPr>
            <a:spLocks noChangeArrowheads="1"/>
          </p:cNvSpPr>
          <p:nvPr/>
        </p:nvSpPr>
        <p:spPr bwMode="auto">
          <a:xfrm>
            <a:off x="2743200" y="457200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22" name="Rectangle 28"/>
          <p:cNvSpPr>
            <a:spLocks noChangeArrowheads="1"/>
          </p:cNvSpPr>
          <p:nvPr/>
        </p:nvSpPr>
        <p:spPr bwMode="auto">
          <a:xfrm>
            <a:off x="3352800" y="457200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23" name="Line 29"/>
          <p:cNvSpPr>
            <a:spLocks noChangeShapeType="1"/>
          </p:cNvSpPr>
          <p:nvPr/>
        </p:nvSpPr>
        <p:spPr bwMode="auto">
          <a:xfrm flipV="1">
            <a:off x="3657600" y="4876800"/>
            <a:ext cx="914400" cy="0"/>
          </a:xfrm>
          <a:prstGeom prst="line">
            <a:avLst/>
          </a:prstGeom>
          <a:noFill/>
          <a:ln w="28575">
            <a:solidFill>
              <a:schemeClr val="tx1"/>
            </a:solidFill>
            <a:round/>
            <a:headEnd type="oval" w="med" len="med"/>
            <a:tailEnd type="triangle" w="med" len="med"/>
          </a:ln>
          <a:effectLst/>
        </p:spPr>
        <p:txBody>
          <a:bodyPr wrap="none"/>
          <a:lstStyle/>
          <a:p>
            <a:endParaRPr lang="en-US">
              <a:latin typeface="Times New Roman" pitchFamily="18" charset="0"/>
              <a:cs typeface="Times New Roman" pitchFamily="18" charset="0"/>
            </a:endParaRPr>
          </a:p>
        </p:txBody>
      </p:sp>
      <p:sp>
        <p:nvSpPr>
          <p:cNvPr id="24" name="Rectangle 30"/>
          <p:cNvSpPr>
            <a:spLocks noChangeArrowheads="1"/>
          </p:cNvSpPr>
          <p:nvPr/>
        </p:nvSpPr>
        <p:spPr bwMode="auto">
          <a:xfrm>
            <a:off x="4572000" y="457200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25" name="Rectangle 31"/>
          <p:cNvSpPr>
            <a:spLocks noChangeArrowheads="1"/>
          </p:cNvSpPr>
          <p:nvPr/>
        </p:nvSpPr>
        <p:spPr bwMode="auto">
          <a:xfrm>
            <a:off x="5181600" y="457200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26" name="Line 32"/>
          <p:cNvSpPr>
            <a:spLocks noChangeShapeType="1"/>
          </p:cNvSpPr>
          <p:nvPr/>
        </p:nvSpPr>
        <p:spPr bwMode="auto">
          <a:xfrm flipV="1">
            <a:off x="5486400" y="4876800"/>
            <a:ext cx="914400" cy="0"/>
          </a:xfrm>
          <a:prstGeom prst="line">
            <a:avLst/>
          </a:prstGeom>
          <a:noFill/>
          <a:ln w="28575">
            <a:solidFill>
              <a:schemeClr val="tx1"/>
            </a:solidFill>
            <a:round/>
            <a:headEnd type="oval" w="med" len="med"/>
            <a:tailEnd type="triangle" w="med" len="med"/>
          </a:ln>
          <a:effectLst/>
        </p:spPr>
        <p:txBody>
          <a:bodyPr wrap="none"/>
          <a:lstStyle/>
          <a:p>
            <a:endParaRPr lang="en-US">
              <a:latin typeface="Times New Roman" pitchFamily="18" charset="0"/>
              <a:cs typeface="Times New Roman" pitchFamily="18" charset="0"/>
            </a:endParaRPr>
          </a:p>
        </p:txBody>
      </p:sp>
      <p:sp>
        <p:nvSpPr>
          <p:cNvPr id="27" name="Rectangle 33"/>
          <p:cNvSpPr>
            <a:spLocks noChangeArrowheads="1"/>
          </p:cNvSpPr>
          <p:nvPr/>
        </p:nvSpPr>
        <p:spPr bwMode="auto">
          <a:xfrm>
            <a:off x="6400800" y="457200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28" name="Rectangle 34"/>
          <p:cNvSpPr>
            <a:spLocks noChangeArrowheads="1"/>
          </p:cNvSpPr>
          <p:nvPr/>
        </p:nvSpPr>
        <p:spPr bwMode="auto">
          <a:xfrm>
            <a:off x="7010400" y="4572000"/>
            <a:ext cx="609600" cy="609600"/>
          </a:xfrm>
          <a:prstGeom prst="rect">
            <a:avLst/>
          </a:prstGeom>
          <a:solidFill>
            <a:schemeClr val="accent1"/>
          </a:solidFill>
          <a:ln w="28575">
            <a:solidFill>
              <a:schemeClr val="tx1"/>
            </a:solidFill>
            <a:miter lim="800000"/>
            <a:headEnd/>
            <a:tailEnd/>
          </a:ln>
          <a:effectLst/>
        </p:spPr>
        <p:txBody>
          <a:bodyPr wrap="none" anchor="ctr"/>
          <a:lstStyle/>
          <a:p>
            <a:endParaRPr lang="en-US">
              <a:latin typeface="Times New Roman" pitchFamily="18" charset="0"/>
              <a:cs typeface="Times New Roman" pitchFamily="18" charset="0"/>
            </a:endParaRPr>
          </a:p>
        </p:txBody>
      </p:sp>
      <p:sp>
        <p:nvSpPr>
          <p:cNvPr id="29" name="Line 35"/>
          <p:cNvSpPr>
            <a:spLocks noChangeShapeType="1"/>
          </p:cNvSpPr>
          <p:nvPr/>
        </p:nvSpPr>
        <p:spPr bwMode="auto">
          <a:xfrm flipV="1">
            <a:off x="7315200" y="4876800"/>
            <a:ext cx="914400" cy="0"/>
          </a:xfrm>
          <a:prstGeom prst="line">
            <a:avLst/>
          </a:prstGeom>
          <a:noFill/>
          <a:ln w="28575">
            <a:solidFill>
              <a:schemeClr val="tx1"/>
            </a:solidFill>
            <a:round/>
            <a:headEnd type="oval" w="med" len="med"/>
            <a:tailEnd type="triangle" w="med" len="med"/>
          </a:ln>
          <a:effectLst/>
        </p:spPr>
        <p:txBody>
          <a:bodyPr wrap="none"/>
          <a:lstStyle/>
          <a:p>
            <a:endParaRPr lang="en-US">
              <a:latin typeface="Times New Roman" pitchFamily="18" charset="0"/>
              <a:cs typeface="Times New Roman" pitchFamily="18" charset="0"/>
            </a:endParaRPr>
          </a:p>
        </p:txBody>
      </p:sp>
      <p:sp>
        <p:nvSpPr>
          <p:cNvPr id="30" name="Text Box 37"/>
          <p:cNvSpPr txBox="1">
            <a:spLocks noChangeArrowheads="1"/>
          </p:cNvSpPr>
          <p:nvPr/>
        </p:nvSpPr>
        <p:spPr bwMode="auto">
          <a:xfrm>
            <a:off x="2887663" y="5781675"/>
            <a:ext cx="356188" cy="400110"/>
          </a:xfrm>
          <a:prstGeom prst="rect">
            <a:avLst/>
          </a:prstGeom>
          <a:noFill/>
          <a:ln w="9525">
            <a:noFill/>
            <a:miter lim="800000"/>
            <a:headEnd/>
            <a:tailEnd/>
          </a:ln>
          <a:effectLst/>
        </p:spPr>
        <p:txBody>
          <a:bodyPr wrap="none">
            <a:spAutoFit/>
          </a:bodyPr>
          <a:lstStyle/>
          <a:p>
            <a:pPr algn="ctr"/>
            <a:r>
              <a:rPr lang="en-US" sz="2000" dirty="0">
                <a:solidFill>
                  <a:schemeClr val="tx2"/>
                </a:solidFill>
                <a:latin typeface="Times New Roman" pitchFamily="18" charset="0"/>
                <a:cs typeface="Times New Roman" pitchFamily="18" charset="0"/>
              </a:rPr>
              <a:t>B</a:t>
            </a:r>
          </a:p>
        </p:txBody>
      </p:sp>
      <p:sp>
        <p:nvSpPr>
          <p:cNvPr id="31" name="Line 38"/>
          <p:cNvSpPr>
            <a:spLocks noChangeShapeType="1"/>
          </p:cNvSpPr>
          <p:nvPr/>
        </p:nvSpPr>
        <p:spPr bwMode="auto">
          <a:xfrm>
            <a:off x="3048000" y="4876800"/>
            <a:ext cx="0" cy="914400"/>
          </a:xfrm>
          <a:prstGeom prst="line">
            <a:avLst/>
          </a:prstGeom>
          <a:noFill/>
          <a:ln w="28575">
            <a:solidFill>
              <a:schemeClr val="tx2"/>
            </a:solidFill>
            <a:round/>
            <a:headEnd type="oval" w="med" len="med"/>
            <a:tailEnd type="triangle" w="med" len="med"/>
          </a:ln>
          <a:effectLst/>
        </p:spPr>
        <p:txBody>
          <a:bodyPr wrap="none"/>
          <a:lstStyle/>
          <a:p>
            <a:endParaRPr lang="en-US">
              <a:latin typeface="Times New Roman" pitchFamily="18" charset="0"/>
              <a:cs typeface="Times New Roman" pitchFamily="18" charset="0"/>
            </a:endParaRPr>
          </a:p>
        </p:txBody>
      </p:sp>
      <p:sp>
        <p:nvSpPr>
          <p:cNvPr id="32" name="Text Box 39"/>
          <p:cNvSpPr txBox="1">
            <a:spLocks noChangeArrowheads="1"/>
          </p:cNvSpPr>
          <p:nvPr/>
        </p:nvSpPr>
        <p:spPr bwMode="auto">
          <a:xfrm>
            <a:off x="4716463" y="5781675"/>
            <a:ext cx="356188" cy="400110"/>
          </a:xfrm>
          <a:prstGeom prst="rect">
            <a:avLst/>
          </a:prstGeom>
          <a:noFill/>
          <a:ln w="9525">
            <a:noFill/>
            <a:miter lim="800000"/>
            <a:headEnd/>
            <a:tailEnd/>
          </a:ln>
          <a:effectLst/>
        </p:spPr>
        <p:txBody>
          <a:bodyPr wrap="none">
            <a:spAutoFit/>
          </a:bodyPr>
          <a:lstStyle/>
          <a:p>
            <a:pPr algn="ctr"/>
            <a:r>
              <a:rPr lang="en-US" sz="2000" dirty="0">
                <a:solidFill>
                  <a:schemeClr val="tx2"/>
                </a:solidFill>
                <a:latin typeface="Times New Roman" pitchFamily="18" charset="0"/>
                <a:cs typeface="Times New Roman" pitchFamily="18" charset="0"/>
              </a:rPr>
              <a:t>C</a:t>
            </a:r>
          </a:p>
        </p:txBody>
      </p:sp>
      <p:sp>
        <p:nvSpPr>
          <p:cNvPr id="33" name="Line 40"/>
          <p:cNvSpPr>
            <a:spLocks noChangeShapeType="1"/>
          </p:cNvSpPr>
          <p:nvPr/>
        </p:nvSpPr>
        <p:spPr bwMode="auto">
          <a:xfrm>
            <a:off x="4876800" y="4876800"/>
            <a:ext cx="0" cy="914400"/>
          </a:xfrm>
          <a:prstGeom prst="line">
            <a:avLst/>
          </a:prstGeom>
          <a:noFill/>
          <a:ln w="28575">
            <a:solidFill>
              <a:schemeClr val="tx2"/>
            </a:solidFill>
            <a:round/>
            <a:headEnd type="oval" w="med" len="med"/>
            <a:tailEnd type="triangle" w="med" len="med"/>
          </a:ln>
          <a:effectLst/>
        </p:spPr>
        <p:txBody>
          <a:bodyPr wrap="none"/>
          <a:lstStyle/>
          <a:p>
            <a:endParaRPr lang="en-US">
              <a:latin typeface="Times New Roman" pitchFamily="18" charset="0"/>
              <a:cs typeface="Times New Roman" pitchFamily="18" charset="0"/>
            </a:endParaRPr>
          </a:p>
        </p:txBody>
      </p:sp>
      <p:sp>
        <p:nvSpPr>
          <p:cNvPr id="34" name="Text Box 41"/>
          <p:cNvSpPr txBox="1">
            <a:spLocks noChangeArrowheads="1"/>
          </p:cNvSpPr>
          <p:nvPr/>
        </p:nvSpPr>
        <p:spPr bwMode="auto">
          <a:xfrm>
            <a:off x="6535738" y="5781675"/>
            <a:ext cx="370615" cy="400110"/>
          </a:xfrm>
          <a:prstGeom prst="rect">
            <a:avLst/>
          </a:prstGeom>
          <a:noFill/>
          <a:ln w="9525">
            <a:noFill/>
            <a:miter lim="800000"/>
            <a:headEnd/>
            <a:tailEnd/>
          </a:ln>
          <a:effectLst/>
        </p:spPr>
        <p:txBody>
          <a:bodyPr wrap="none">
            <a:spAutoFit/>
          </a:bodyPr>
          <a:lstStyle/>
          <a:p>
            <a:pPr algn="ctr"/>
            <a:r>
              <a:rPr lang="en-US" sz="2000" dirty="0">
                <a:solidFill>
                  <a:schemeClr val="tx2"/>
                </a:solidFill>
                <a:latin typeface="Times New Roman" pitchFamily="18" charset="0"/>
                <a:cs typeface="Times New Roman" pitchFamily="18" charset="0"/>
              </a:rPr>
              <a:t>D</a:t>
            </a:r>
          </a:p>
        </p:txBody>
      </p:sp>
      <p:sp>
        <p:nvSpPr>
          <p:cNvPr id="35" name="Line 42"/>
          <p:cNvSpPr>
            <a:spLocks noChangeShapeType="1"/>
          </p:cNvSpPr>
          <p:nvPr/>
        </p:nvSpPr>
        <p:spPr bwMode="auto">
          <a:xfrm>
            <a:off x="6705600" y="4876800"/>
            <a:ext cx="0" cy="914400"/>
          </a:xfrm>
          <a:prstGeom prst="line">
            <a:avLst/>
          </a:prstGeom>
          <a:noFill/>
          <a:ln w="28575">
            <a:solidFill>
              <a:schemeClr val="tx2"/>
            </a:solidFill>
            <a:round/>
            <a:headEnd type="oval" w="med" len="med"/>
            <a:tailEnd type="triangle" w="med" len="med"/>
          </a:ln>
          <a:effectLst/>
        </p:spPr>
        <p:txBody>
          <a:bodyPr wrap="none"/>
          <a:lstStyle/>
          <a:p>
            <a:endParaRPr lang="en-US">
              <a:latin typeface="Times New Roman" pitchFamily="18" charset="0"/>
              <a:cs typeface="Times New Roman" pitchFamily="18" charset="0"/>
            </a:endParaRPr>
          </a:p>
        </p:txBody>
      </p:sp>
      <p:sp>
        <p:nvSpPr>
          <p:cNvPr id="36" name="Text Box 43"/>
          <p:cNvSpPr txBox="1">
            <a:spLocks noChangeArrowheads="1"/>
          </p:cNvSpPr>
          <p:nvPr/>
        </p:nvSpPr>
        <p:spPr bwMode="auto">
          <a:xfrm>
            <a:off x="8202613" y="4678363"/>
            <a:ext cx="393700" cy="396875"/>
          </a:xfrm>
          <a:prstGeom prst="rect">
            <a:avLst/>
          </a:prstGeom>
          <a:noFill/>
          <a:ln w="9525">
            <a:noFill/>
            <a:miter lim="800000"/>
            <a:headEnd/>
            <a:tailEnd/>
          </a:ln>
          <a:effectLst/>
        </p:spPr>
        <p:txBody>
          <a:bodyPr wrap="none">
            <a:spAutoFit/>
          </a:bodyPr>
          <a:lstStyle/>
          <a:p>
            <a:pPr algn="ctr"/>
            <a:r>
              <a:rPr lang="en-US" sz="2000" b="1">
                <a:latin typeface="Times New Roman" pitchFamily="18" charset="0"/>
                <a:cs typeface="Times New Roman" pitchFamily="18" charset="0"/>
                <a:sym typeface="Symbol" pitchFamily="18" charset="2"/>
              </a:rPr>
              <a:t></a:t>
            </a:r>
            <a:endParaRPr lang="en-US" sz="2000" b="1">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20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20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20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770" decel="100000"/>
                                        <p:tgtEl>
                                          <p:spTgt spid="8"/>
                                        </p:tgtEl>
                                      </p:cBhvr>
                                    </p:animEffect>
                                    <p:animScale>
                                      <p:cBhvr>
                                        <p:cTn id="22" dur="770" decel="100000"/>
                                        <p:tgtEl>
                                          <p:spTgt spid="8"/>
                                        </p:tgtEl>
                                      </p:cBhvr>
                                      <p:from x="10000" y="10000"/>
                                      <p:to x="200000" y="450000"/>
                                    </p:animScale>
                                    <p:animScale>
                                      <p:cBhvr>
                                        <p:cTn id="23" dur="1230" accel="100000" fill="hold">
                                          <p:stCondLst>
                                            <p:cond delay="770"/>
                                          </p:stCondLst>
                                        </p:cTn>
                                        <p:tgtEl>
                                          <p:spTgt spid="8"/>
                                        </p:tgtEl>
                                      </p:cBhvr>
                                      <p:from x="200000" y="450000"/>
                                      <p:to x="100000" y="100000"/>
                                    </p:animScale>
                                    <p:set>
                                      <p:cBhvr>
                                        <p:cTn id="24" dur="770" fill="hold"/>
                                        <p:tgtEl>
                                          <p:spTgt spid="8"/>
                                        </p:tgtEl>
                                        <p:attrNameLst>
                                          <p:attrName>ppt_x</p:attrName>
                                        </p:attrNameLst>
                                      </p:cBhvr>
                                      <p:to>
                                        <p:strVal val="(0.5)"/>
                                      </p:to>
                                    </p:set>
                                    <p:anim from="(0.5)" to="(#ppt_x)" calcmode="lin" valueType="num">
                                      <p:cBhvr>
                                        <p:cTn id="25" dur="1230" accel="100000" fill="hold">
                                          <p:stCondLst>
                                            <p:cond delay="770"/>
                                          </p:stCondLst>
                                        </p:cTn>
                                        <p:tgtEl>
                                          <p:spTgt spid="8"/>
                                        </p:tgtEl>
                                        <p:attrNameLst>
                                          <p:attrName>ppt_x</p:attrName>
                                        </p:attrNameLst>
                                      </p:cBhvr>
                                    </p:anim>
                                    <p:set>
                                      <p:cBhvr>
                                        <p:cTn id="26" dur="770" fill="hold"/>
                                        <p:tgtEl>
                                          <p:spTgt spid="8"/>
                                        </p:tgtEl>
                                        <p:attrNameLst>
                                          <p:attrName>ppt_y</p:attrName>
                                        </p:attrNameLst>
                                      </p:cBhvr>
                                      <p:to>
                                        <p:strVal val="(#ppt_y+0.4)"/>
                                      </p:to>
                                    </p:set>
                                    <p:anim from="(#ppt_y+0.4)" to="(#ppt_y)" calcmode="lin" valueType="num">
                                      <p:cBhvr>
                                        <p:cTn id="27" dur="1230" accel="100000" fill="hold">
                                          <p:stCondLst>
                                            <p:cond delay="770"/>
                                          </p:stCondLst>
                                        </p:cTn>
                                        <p:tgtEl>
                                          <p:spTgt spid="8"/>
                                        </p:tgtEl>
                                        <p:attrNameLst>
                                          <p:attrName>ppt_y</p:attrName>
                                        </p:attrNameLst>
                                      </p:cBhvr>
                                    </p:anim>
                                  </p:childTnLst>
                                </p:cTn>
                              </p:par>
                              <p:par>
                                <p:cTn id="28" presetID="5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770" decel="100000"/>
                                        <p:tgtEl>
                                          <p:spTgt spid="9"/>
                                        </p:tgtEl>
                                      </p:cBhvr>
                                    </p:animEffect>
                                    <p:animScale>
                                      <p:cBhvr>
                                        <p:cTn id="31" dur="770" decel="100000"/>
                                        <p:tgtEl>
                                          <p:spTgt spid="9"/>
                                        </p:tgtEl>
                                      </p:cBhvr>
                                      <p:from x="10000" y="10000"/>
                                      <p:to x="200000" y="450000"/>
                                    </p:animScale>
                                    <p:animScale>
                                      <p:cBhvr>
                                        <p:cTn id="32" dur="1230" accel="100000" fill="hold">
                                          <p:stCondLst>
                                            <p:cond delay="770"/>
                                          </p:stCondLst>
                                        </p:cTn>
                                        <p:tgtEl>
                                          <p:spTgt spid="9"/>
                                        </p:tgtEl>
                                      </p:cBhvr>
                                      <p:from x="200000" y="450000"/>
                                      <p:to x="100000" y="100000"/>
                                    </p:animScale>
                                    <p:set>
                                      <p:cBhvr>
                                        <p:cTn id="33" dur="770" fill="hold"/>
                                        <p:tgtEl>
                                          <p:spTgt spid="9"/>
                                        </p:tgtEl>
                                        <p:attrNameLst>
                                          <p:attrName>ppt_x</p:attrName>
                                        </p:attrNameLst>
                                      </p:cBhvr>
                                      <p:to>
                                        <p:strVal val="(0.5)"/>
                                      </p:to>
                                    </p:set>
                                    <p:anim from="(0.5)" to="(#ppt_x)" calcmode="lin" valueType="num">
                                      <p:cBhvr>
                                        <p:cTn id="34" dur="1230" accel="100000" fill="hold">
                                          <p:stCondLst>
                                            <p:cond delay="770"/>
                                          </p:stCondLst>
                                        </p:cTn>
                                        <p:tgtEl>
                                          <p:spTgt spid="9"/>
                                        </p:tgtEl>
                                        <p:attrNameLst>
                                          <p:attrName>ppt_x</p:attrName>
                                        </p:attrNameLst>
                                      </p:cBhvr>
                                    </p:anim>
                                    <p:set>
                                      <p:cBhvr>
                                        <p:cTn id="35" dur="770" fill="hold"/>
                                        <p:tgtEl>
                                          <p:spTgt spid="9"/>
                                        </p:tgtEl>
                                        <p:attrNameLst>
                                          <p:attrName>ppt_y</p:attrName>
                                        </p:attrNameLst>
                                      </p:cBhvr>
                                      <p:to>
                                        <p:strVal val="(#ppt_y+0.4)"/>
                                      </p:to>
                                    </p:set>
                                    <p:anim from="(#ppt_y+0.4)" to="(#ppt_y)" calcmode="lin" valueType="num">
                                      <p:cBhvr>
                                        <p:cTn id="36" dur="1230" accel="100000" fill="hold">
                                          <p:stCondLst>
                                            <p:cond delay="770"/>
                                          </p:stCondLst>
                                        </p:cTn>
                                        <p:tgtEl>
                                          <p:spTgt spid="9"/>
                                        </p:tgtEl>
                                        <p:attrNameLst>
                                          <p:attrName>ppt_y</p:attrName>
                                        </p:attrNameLst>
                                      </p:cBhvr>
                                    </p:anim>
                                  </p:childTnLst>
                                </p:cTn>
                              </p:par>
                              <p:par>
                                <p:cTn id="37" presetID="5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770" decel="100000"/>
                                        <p:tgtEl>
                                          <p:spTgt spid="10"/>
                                        </p:tgtEl>
                                      </p:cBhvr>
                                    </p:animEffect>
                                    <p:animScale>
                                      <p:cBhvr>
                                        <p:cTn id="40" dur="770" decel="100000"/>
                                        <p:tgtEl>
                                          <p:spTgt spid="10"/>
                                        </p:tgtEl>
                                      </p:cBhvr>
                                      <p:from x="10000" y="10000"/>
                                      <p:to x="200000" y="450000"/>
                                    </p:animScale>
                                    <p:animScale>
                                      <p:cBhvr>
                                        <p:cTn id="41" dur="1230" accel="100000" fill="hold">
                                          <p:stCondLst>
                                            <p:cond delay="770"/>
                                          </p:stCondLst>
                                        </p:cTn>
                                        <p:tgtEl>
                                          <p:spTgt spid="10"/>
                                        </p:tgtEl>
                                      </p:cBhvr>
                                      <p:from x="200000" y="450000"/>
                                      <p:to x="100000" y="100000"/>
                                    </p:animScale>
                                    <p:set>
                                      <p:cBhvr>
                                        <p:cTn id="42" dur="770" fill="hold"/>
                                        <p:tgtEl>
                                          <p:spTgt spid="10"/>
                                        </p:tgtEl>
                                        <p:attrNameLst>
                                          <p:attrName>ppt_x</p:attrName>
                                        </p:attrNameLst>
                                      </p:cBhvr>
                                      <p:to>
                                        <p:strVal val="(0.5)"/>
                                      </p:to>
                                    </p:set>
                                    <p:anim from="(0.5)" to="(#ppt_x)" calcmode="lin" valueType="num">
                                      <p:cBhvr>
                                        <p:cTn id="43" dur="1230" accel="100000" fill="hold">
                                          <p:stCondLst>
                                            <p:cond delay="770"/>
                                          </p:stCondLst>
                                        </p:cTn>
                                        <p:tgtEl>
                                          <p:spTgt spid="10"/>
                                        </p:tgtEl>
                                        <p:attrNameLst>
                                          <p:attrName>ppt_x</p:attrName>
                                        </p:attrNameLst>
                                      </p:cBhvr>
                                    </p:anim>
                                    <p:set>
                                      <p:cBhvr>
                                        <p:cTn id="44" dur="770" fill="hold"/>
                                        <p:tgtEl>
                                          <p:spTgt spid="10"/>
                                        </p:tgtEl>
                                        <p:attrNameLst>
                                          <p:attrName>ppt_y</p:attrName>
                                        </p:attrNameLst>
                                      </p:cBhvr>
                                      <p:to>
                                        <p:strVal val="(#ppt_y+0.4)"/>
                                      </p:to>
                                    </p:set>
                                    <p:anim from="(#ppt_y+0.4)" to="(#ppt_y)" calcmode="lin" valueType="num">
                                      <p:cBhvr>
                                        <p:cTn id="45" dur="1230" accel="100000" fill="hold">
                                          <p:stCondLst>
                                            <p:cond delay="770"/>
                                          </p:stCondLst>
                                        </p:cTn>
                                        <p:tgtEl>
                                          <p:spTgt spid="10"/>
                                        </p:tgtEl>
                                        <p:attrNameLst>
                                          <p:attrName>ppt_y</p:attrName>
                                        </p:attrNameLst>
                                      </p:cBhvr>
                                    </p:anim>
                                  </p:childTnLst>
                                </p:cTn>
                              </p:par>
                              <p:par>
                                <p:cTn id="46" presetID="51"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770" decel="100000"/>
                                        <p:tgtEl>
                                          <p:spTgt spid="11"/>
                                        </p:tgtEl>
                                      </p:cBhvr>
                                    </p:animEffect>
                                    <p:animScale>
                                      <p:cBhvr>
                                        <p:cTn id="49" dur="770" decel="100000"/>
                                        <p:tgtEl>
                                          <p:spTgt spid="11"/>
                                        </p:tgtEl>
                                      </p:cBhvr>
                                      <p:from x="10000" y="10000"/>
                                      <p:to x="200000" y="450000"/>
                                    </p:animScale>
                                    <p:animScale>
                                      <p:cBhvr>
                                        <p:cTn id="50" dur="1230" accel="100000" fill="hold">
                                          <p:stCondLst>
                                            <p:cond delay="770"/>
                                          </p:stCondLst>
                                        </p:cTn>
                                        <p:tgtEl>
                                          <p:spTgt spid="11"/>
                                        </p:tgtEl>
                                      </p:cBhvr>
                                      <p:from x="200000" y="450000"/>
                                      <p:to x="100000" y="100000"/>
                                    </p:animScale>
                                    <p:set>
                                      <p:cBhvr>
                                        <p:cTn id="51" dur="770" fill="hold"/>
                                        <p:tgtEl>
                                          <p:spTgt spid="11"/>
                                        </p:tgtEl>
                                        <p:attrNameLst>
                                          <p:attrName>ppt_x</p:attrName>
                                        </p:attrNameLst>
                                      </p:cBhvr>
                                      <p:to>
                                        <p:strVal val="(0.5)"/>
                                      </p:to>
                                    </p:set>
                                    <p:anim from="(0.5)" to="(#ppt_x)" calcmode="lin" valueType="num">
                                      <p:cBhvr>
                                        <p:cTn id="52" dur="1230" accel="100000" fill="hold">
                                          <p:stCondLst>
                                            <p:cond delay="770"/>
                                          </p:stCondLst>
                                        </p:cTn>
                                        <p:tgtEl>
                                          <p:spTgt spid="11"/>
                                        </p:tgtEl>
                                        <p:attrNameLst>
                                          <p:attrName>ppt_x</p:attrName>
                                        </p:attrNameLst>
                                      </p:cBhvr>
                                    </p:anim>
                                    <p:set>
                                      <p:cBhvr>
                                        <p:cTn id="53" dur="770" fill="hold"/>
                                        <p:tgtEl>
                                          <p:spTgt spid="11"/>
                                        </p:tgtEl>
                                        <p:attrNameLst>
                                          <p:attrName>ppt_y</p:attrName>
                                        </p:attrNameLst>
                                      </p:cBhvr>
                                      <p:to>
                                        <p:strVal val="(#ppt_y+0.4)"/>
                                      </p:to>
                                    </p:set>
                                    <p:anim from="(#ppt_y+0.4)" to="(#ppt_y)" calcmode="lin" valueType="num">
                                      <p:cBhvr>
                                        <p:cTn id="54" dur="1230" accel="100000" fill="hold">
                                          <p:stCondLst>
                                            <p:cond delay="770"/>
                                          </p:stCondLst>
                                        </p:cTn>
                                        <p:tgtEl>
                                          <p:spTgt spid="11"/>
                                        </p:tgtEl>
                                        <p:attrNameLst>
                                          <p:attrName>ppt_y</p:attrName>
                                        </p:attrNameLst>
                                      </p:cBhvr>
                                    </p:anim>
                                  </p:childTnLst>
                                </p:cTn>
                              </p:par>
                              <p:par>
                                <p:cTn id="55" presetID="5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770" decel="100000"/>
                                        <p:tgtEl>
                                          <p:spTgt spid="13"/>
                                        </p:tgtEl>
                                      </p:cBhvr>
                                    </p:animEffect>
                                    <p:animScale>
                                      <p:cBhvr>
                                        <p:cTn id="58" dur="770" decel="100000"/>
                                        <p:tgtEl>
                                          <p:spTgt spid="13"/>
                                        </p:tgtEl>
                                      </p:cBhvr>
                                      <p:from x="10000" y="10000"/>
                                      <p:to x="200000" y="450000"/>
                                    </p:animScale>
                                    <p:animScale>
                                      <p:cBhvr>
                                        <p:cTn id="59" dur="1230" accel="100000" fill="hold">
                                          <p:stCondLst>
                                            <p:cond delay="770"/>
                                          </p:stCondLst>
                                        </p:cTn>
                                        <p:tgtEl>
                                          <p:spTgt spid="13"/>
                                        </p:tgtEl>
                                      </p:cBhvr>
                                      <p:from x="200000" y="450000"/>
                                      <p:to x="100000" y="100000"/>
                                    </p:animScale>
                                    <p:set>
                                      <p:cBhvr>
                                        <p:cTn id="60" dur="770" fill="hold"/>
                                        <p:tgtEl>
                                          <p:spTgt spid="13"/>
                                        </p:tgtEl>
                                        <p:attrNameLst>
                                          <p:attrName>ppt_x</p:attrName>
                                        </p:attrNameLst>
                                      </p:cBhvr>
                                      <p:to>
                                        <p:strVal val="(0.5)"/>
                                      </p:to>
                                    </p:set>
                                    <p:anim from="(0.5)" to="(#ppt_x)" calcmode="lin" valueType="num">
                                      <p:cBhvr>
                                        <p:cTn id="61" dur="1230" accel="100000" fill="hold">
                                          <p:stCondLst>
                                            <p:cond delay="770"/>
                                          </p:stCondLst>
                                        </p:cTn>
                                        <p:tgtEl>
                                          <p:spTgt spid="13"/>
                                        </p:tgtEl>
                                        <p:attrNameLst>
                                          <p:attrName>ppt_x</p:attrName>
                                        </p:attrNameLst>
                                      </p:cBhvr>
                                    </p:anim>
                                    <p:set>
                                      <p:cBhvr>
                                        <p:cTn id="62" dur="770" fill="hold"/>
                                        <p:tgtEl>
                                          <p:spTgt spid="13"/>
                                        </p:tgtEl>
                                        <p:attrNameLst>
                                          <p:attrName>ppt_y</p:attrName>
                                        </p:attrNameLst>
                                      </p:cBhvr>
                                      <p:to>
                                        <p:strVal val="(#ppt_y+0.4)"/>
                                      </p:to>
                                    </p:set>
                                    <p:anim from="(#ppt_y+0.4)" to="(#ppt_y)" calcmode="lin" valueType="num">
                                      <p:cBhvr>
                                        <p:cTn id="63" dur="1230" accel="100000" fill="hold">
                                          <p:stCondLst>
                                            <p:cond delay="770"/>
                                          </p:stCondLst>
                                        </p:cTn>
                                        <p:tgtEl>
                                          <p:spTgt spid="13"/>
                                        </p:tgtEl>
                                        <p:attrNameLst>
                                          <p:attrName>ppt_y</p:attrName>
                                        </p:attrNameLst>
                                      </p:cBhvr>
                                    </p:anim>
                                  </p:childTnLst>
                                </p:cTn>
                              </p:par>
                              <p:par>
                                <p:cTn id="64" presetID="51"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770" decel="100000"/>
                                        <p:tgtEl>
                                          <p:spTgt spid="14"/>
                                        </p:tgtEl>
                                      </p:cBhvr>
                                    </p:animEffect>
                                    <p:animScale>
                                      <p:cBhvr>
                                        <p:cTn id="67" dur="770" decel="100000"/>
                                        <p:tgtEl>
                                          <p:spTgt spid="14"/>
                                        </p:tgtEl>
                                      </p:cBhvr>
                                      <p:from x="10000" y="10000"/>
                                      <p:to x="200000" y="450000"/>
                                    </p:animScale>
                                    <p:animScale>
                                      <p:cBhvr>
                                        <p:cTn id="68" dur="1230" accel="100000" fill="hold">
                                          <p:stCondLst>
                                            <p:cond delay="770"/>
                                          </p:stCondLst>
                                        </p:cTn>
                                        <p:tgtEl>
                                          <p:spTgt spid="14"/>
                                        </p:tgtEl>
                                      </p:cBhvr>
                                      <p:from x="200000" y="450000"/>
                                      <p:to x="100000" y="100000"/>
                                    </p:animScale>
                                    <p:set>
                                      <p:cBhvr>
                                        <p:cTn id="69" dur="770" fill="hold"/>
                                        <p:tgtEl>
                                          <p:spTgt spid="14"/>
                                        </p:tgtEl>
                                        <p:attrNameLst>
                                          <p:attrName>ppt_x</p:attrName>
                                        </p:attrNameLst>
                                      </p:cBhvr>
                                      <p:to>
                                        <p:strVal val="(0.5)"/>
                                      </p:to>
                                    </p:set>
                                    <p:anim from="(0.5)" to="(#ppt_x)" calcmode="lin" valueType="num">
                                      <p:cBhvr>
                                        <p:cTn id="70" dur="1230" accel="100000" fill="hold">
                                          <p:stCondLst>
                                            <p:cond delay="770"/>
                                          </p:stCondLst>
                                        </p:cTn>
                                        <p:tgtEl>
                                          <p:spTgt spid="14"/>
                                        </p:tgtEl>
                                        <p:attrNameLst>
                                          <p:attrName>ppt_x</p:attrName>
                                        </p:attrNameLst>
                                      </p:cBhvr>
                                    </p:anim>
                                    <p:set>
                                      <p:cBhvr>
                                        <p:cTn id="71" dur="770" fill="hold"/>
                                        <p:tgtEl>
                                          <p:spTgt spid="14"/>
                                        </p:tgtEl>
                                        <p:attrNameLst>
                                          <p:attrName>ppt_y</p:attrName>
                                        </p:attrNameLst>
                                      </p:cBhvr>
                                      <p:to>
                                        <p:strVal val="(#ppt_y+0.4)"/>
                                      </p:to>
                                    </p:set>
                                    <p:anim from="(#ppt_y+0.4)" to="(#ppt_y)" calcmode="lin" valueType="num">
                                      <p:cBhvr>
                                        <p:cTn id="72" dur="1230" accel="100000" fill="hold">
                                          <p:stCondLst>
                                            <p:cond delay="770"/>
                                          </p:stCondLst>
                                        </p:cTn>
                                        <p:tgtEl>
                                          <p:spTgt spid="14"/>
                                        </p:tgtEl>
                                        <p:attrNameLst>
                                          <p:attrName>ppt_y</p:attrName>
                                        </p:attrNameLst>
                                      </p:cBhvr>
                                    </p:anim>
                                  </p:childTnLst>
                                </p:cTn>
                              </p:par>
                              <p:par>
                                <p:cTn id="73" presetID="51"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770" decel="100000"/>
                                        <p:tgtEl>
                                          <p:spTgt spid="15"/>
                                        </p:tgtEl>
                                      </p:cBhvr>
                                    </p:animEffect>
                                    <p:animScale>
                                      <p:cBhvr>
                                        <p:cTn id="76" dur="770" decel="100000"/>
                                        <p:tgtEl>
                                          <p:spTgt spid="15"/>
                                        </p:tgtEl>
                                      </p:cBhvr>
                                      <p:from x="10000" y="10000"/>
                                      <p:to x="200000" y="450000"/>
                                    </p:animScale>
                                    <p:animScale>
                                      <p:cBhvr>
                                        <p:cTn id="77" dur="1230" accel="100000" fill="hold">
                                          <p:stCondLst>
                                            <p:cond delay="770"/>
                                          </p:stCondLst>
                                        </p:cTn>
                                        <p:tgtEl>
                                          <p:spTgt spid="15"/>
                                        </p:tgtEl>
                                      </p:cBhvr>
                                      <p:from x="200000" y="450000"/>
                                      <p:to x="100000" y="100000"/>
                                    </p:animScale>
                                    <p:set>
                                      <p:cBhvr>
                                        <p:cTn id="78" dur="770" fill="hold"/>
                                        <p:tgtEl>
                                          <p:spTgt spid="15"/>
                                        </p:tgtEl>
                                        <p:attrNameLst>
                                          <p:attrName>ppt_x</p:attrName>
                                        </p:attrNameLst>
                                      </p:cBhvr>
                                      <p:to>
                                        <p:strVal val="(0.5)"/>
                                      </p:to>
                                    </p:set>
                                    <p:anim from="(0.5)" to="(#ppt_x)" calcmode="lin" valueType="num">
                                      <p:cBhvr>
                                        <p:cTn id="79" dur="1230" accel="100000" fill="hold">
                                          <p:stCondLst>
                                            <p:cond delay="770"/>
                                          </p:stCondLst>
                                        </p:cTn>
                                        <p:tgtEl>
                                          <p:spTgt spid="15"/>
                                        </p:tgtEl>
                                        <p:attrNameLst>
                                          <p:attrName>ppt_x</p:attrName>
                                        </p:attrNameLst>
                                      </p:cBhvr>
                                    </p:anim>
                                    <p:set>
                                      <p:cBhvr>
                                        <p:cTn id="80" dur="770" fill="hold"/>
                                        <p:tgtEl>
                                          <p:spTgt spid="15"/>
                                        </p:tgtEl>
                                        <p:attrNameLst>
                                          <p:attrName>ppt_y</p:attrName>
                                        </p:attrNameLst>
                                      </p:cBhvr>
                                      <p:to>
                                        <p:strVal val="(#ppt_y+0.4)"/>
                                      </p:to>
                                    </p:set>
                                    <p:anim from="(#ppt_y+0.4)" to="(#ppt_y)" calcmode="lin" valueType="num">
                                      <p:cBhvr>
                                        <p:cTn id="81" dur="1230" accel="100000" fill="hold">
                                          <p:stCondLst>
                                            <p:cond delay="770"/>
                                          </p:stCondLst>
                                        </p:cTn>
                                        <p:tgtEl>
                                          <p:spTgt spid="15"/>
                                        </p:tgtEl>
                                        <p:attrNameLst>
                                          <p:attrName>ppt_y</p:attrName>
                                        </p:attrNameLst>
                                      </p:cBhvr>
                                    </p:anim>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wipe(left)">
                                      <p:cBhvr>
                                        <p:cTn id="86" dur="2000"/>
                                        <p:tgtEl>
                                          <p:spTgt spid="17"/>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left)">
                                      <p:cBhvr>
                                        <p:cTn id="89" dur="2000"/>
                                        <p:tgtEl>
                                          <p:spTgt spid="18"/>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wipe(left)">
                                      <p:cBhvr>
                                        <p:cTn id="92" dur="2000"/>
                                        <p:tgtEl>
                                          <p:spTgt spid="19"/>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wipe(left)">
                                      <p:cBhvr>
                                        <p:cTn id="95" dur="2000"/>
                                        <p:tgtEl>
                                          <p:spTgt spid="20"/>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wipe(left)">
                                      <p:cBhvr>
                                        <p:cTn id="98" dur="2000"/>
                                        <p:tgtEl>
                                          <p:spTgt spid="21"/>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wipe(left)">
                                      <p:cBhvr>
                                        <p:cTn id="101" dur="2000"/>
                                        <p:tgtEl>
                                          <p:spTgt spid="22"/>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left)">
                                      <p:cBhvr>
                                        <p:cTn id="104" dur="2000"/>
                                        <p:tgtEl>
                                          <p:spTgt spid="23"/>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wipe(left)">
                                      <p:cBhvr>
                                        <p:cTn id="107" dur="2000"/>
                                        <p:tgtEl>
                                          <p:spTgt spid="24"/>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Effect transition="in" filter="wipe(left)">
                                      <p:cBhvr>
                                        <p:cTn id="110" dur="2000"/>
                                        <p:tgtEl>
                                          <p:spTgt spid="25"/>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wipe(left)">
                                      <p:cBhvr>
                                        <p:cTn id="113" dur="2000"/>
                                        <p:tgtEl>
                                          <p:spTgt spid="26"/>
                                        </p:tgtEl>
                                      </p:cBhvr>
                                    </p:animEffect>
                                  </p:childTnLst>
                                </p:cTn>
                              </p:par>
                              <p:par>
                                <p:cTn id="114" presetID="22" presetClass="entr" presetSubtype="8" fill="hold" grpId="0" nodeType="withEffect">
                                  <p:stCondLst>
                                    <p:cond delay="0"/>
                                  </p:stCondLst>
                                  <p:childTnLst>
                                    <p:set>
                                      <p:cBhvr>
                                        <p:cTn id="115" dur="1" fill="hold">
                                          <p:stCondLst>
                                            <p:cond delay="0"/>
                                          </p:stCondLst>
                                        </p:cTn>
                                        <p:tgtEl>
                                          <p:spTgt spid="27"/>
                                        </p:tgtEl>
                                        <p:attrNameLst>
                                          <p:attrName>style.visibility</p:attrName>
                                        </p:attrNameLst>
                                      </p:cBhvr>
                                      <p:to>
                                        <p:strVal val="visible"/>
                                      </p:to>
                                    </p:set>
                                    <p:animEffect transition="in" filter="wipe(left)">
                                      <p:cBhvr>
                                        <p:cTn id="116" dur="2000"/>
                                        <p:tgtEl>
                                          <p:spTgt spid="27"/>
                                        </p:tgtEl>
                                      </p:cBhvr>
                                    </p:animEffect>
                                  </p:childTnLst>
                                </p:cTn>
                              </p:par>
                              <p:par>
                                <p:cTn id="117" presetID="22" presetClass="entr" presetSubtype="8" fill="hold" grpId="0" nodeType="withEffect">
                                  <p:stCondLst>
                                    <p:cond delay="0"/>
                                  </p:stCondLst>
                                  <p:childTnLst>
                                    <p:set>
                                      <p:cBhvr>
                                        <p:cTn id="118" dur="1" fill="hold">
                                          <p:stCondLst>
                                            <p:cond delay="0"/>
                                          </p:stCondLst>
                                        </p:cTn>
                                        <p:tgtEl>
                                          <p:spTgt spid="28"/>
                                        </p:tgtEl>
                                        <p:attrNameLst>
                                          <p:attrName>style.visibility</p:attrName>
                                        </p:attrNameLst>
                                      </p:cBhvr>
                                      <p:to>
                                        <p:strVal val="visible"/>
                                      </p:to>
                                    </p:set>
                                    <p:animEffect transition="in" filter="wipe(left)">
                                      <p:cBhvr>
                                        <p:cTn id="119" dur="2000"/>
                                        <p:tgtEl>
                                          <p:spTgt spid="28"/>
                                        </p:tgtEl>
                                      </p:cBhvr>
                                    </p:animEffect>
                                  </p:childTnLst>
                                </p:cTn>
                              </p:par>
                              <p:par>
                                <p:cTn id="120" presetID="22" presetClass="entr" presetSubtype="8" fill="hold" grpId="0" nodeType="withEffect">
                                  <p:stCondLst>
                                    <p:cond delay="0"/>
                                  </p:stCondLst>
                                  <p:childTnLst>
                                    <p:set>
                                      <p:cBhvr>
                                        <p:cTn id="121" dur="1" fill="hold">
                                          <p:stCondLst>
                                            <p:cond delay="0"/>
                                          </p:stCondLst>
                                        </p:cTn>
                                        <p:tgtEl>
                                          <p:spTgt spid="29"/>
                                        </p:tgtEl>
                                        <p:attrNameLst>
                                          <p:attrName>style.visibility</p:attrName>
                                        </p:attrNameLst>
                                      </p:cBhvr>
                                      <p:to>
                                        <p:strVal val="visible"/>
                                      </p:to>
                                    </p:set>
                                    <p:animEffect transition="in" filter="wipe(left)">
                                      <p:cBhvr>
                                        <p:cTn id="122" dur="2000"/>
                                        <p:tgtEl>
                                          <p:spTgt spid="29"/>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wipe(left)">
                                      <p:cBhvr>
                                        <p:cTn id="125" dur="2000"/>
                                        <p:tgtEl>
                                          <p:spTgt spid="30"/>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31"/>
                                        </p:tgtEl>
                                        <p:attrNameLst>
                                          <p:attrName>style.visibility</p:attrName>
                                        </p:attrNameLst>
                                      </p:cBhvr>
                                      <p:to>
                                        <p:strVal val="visible"/>
                                      </p:to>
                                    </p:set>
                                    <p:animEffect transition="in" filter="wipe(left)">
                                      <p:cBhvr>
                                        <p:cTn id="128" dur="2000"/>
                                        <p:tgtEl>
                                          <p:spTgt spid="31"/>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32"/>
                                        </p:tgtEl>
                                        <p:attrNameLst>
                                          <p:attrName>style.visibility</p:attrName>
                                        </p:attrNameLst>
                                      </p:cBhvr>
                                      <p:to>
                                        <p:strVal val="visible"/>
                                      </p:to>
                                    </p:set>
                                    <p:animEffect transition="in" filter="wipe(left)">
                                      <p:cBhvr>
                                        <p:cTn id="131" dur="2000"/>
                                        <p:tgtEl>
                                          <p:spTgt spid="32"/>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wipe(left)">
                                      <p:cBhvr>
                                        <p:cTn id="134" dur="2000"/>
                                        <p:tgtEl>
                                          <p:spTgt spid="33"/>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34"/>
                                        </p:tgtEl>
                                        <p:attrNameLst>
                                          <p:attrName>style.visibility</p:attrName>
                                        </p:attrNameLst>
                                      </p:cBhvr>
                                      <p:to>
                                        <p:strVal val="visible"/>
                                      </p:to>
                                    </p:set>
                                    <p:animEffect transition="in" filter="wipe(left)">
                                      <p:cBhvr>
                                        <p:cTn id="137" dur="2000"/>
                                        <p:tgtEl>
                                          <p:spTgt spid="34"/>
                                        </p:tgtEl>
                                      </p:cBhvr>
                                    </p:animEffect>
                                  </p:childTnLst>
                                </p:cTn>
                              </p:par>
                              <p:par>
                                <p:cTn id="138" presetID="22" presetClass="entr" presetSubtype="8" fill="hold" grpId="0" nodeType="withEffect">
                                  <p:stCondLst>
                                    <p:cond delay="0"/>
                                  </p:stCondLst>
                                  <p:childTnLst>
                                    <p:set>
                                      <p:cBhvr>
                                        <p:cTn id="139" dur="1" fill="hold">
                                          <p:stCondLst>
                                            <p:cond delay="0"/>
                                          </p:stCondLst>
                                        </p:cTn>
                                        <p:tgtEl>
                                          <p:spTgt spid="35"/>
                                        </p:tgtEl>
                                        <p:attrNameLst>
                                          <p:attrName>style.visibility</p:attrName>
                                        </p:attrNameLst>
                                      </p:cBhvr>
                                      <p:to>
                                        <p:strVal val="visible"/>
                                      </p:to>
                                    </p:set>
                                    <p:animEffect transition="in" filter="wipe(left)">
                                      <p:cBhvr>
                                        <p:cTn id="140" dur="2000"/>
                                        <p:tgtEl>
                                          <p:spTgt spid="35"/>
                                        </p:tgtEl>
                                      </p:cBhvr>
                                    </p:animEffect>
                                  </p:childTnLst>
                                </p:cTn>
                              </p:par>
                              <p:par>
                                <p:cTn id="141" presetID="22" presetClass="entr" presetSubtype="8" fill="hold" grpId="0" nodeType="withEffect">
                                  <p:stCondLst>
                                    <p:cond delay="0"/>
                                  </p:stCondLst>
                                  <p:childTnLst>
                                    <p:set>
                                      <p:cBhvr>
                                        <p:cTn id="142" dur="1" fill="hold">
                                          <p:stCondLst>
                                            <p:cond delay="0"/>
                                          </p:stCondLst>
                                        </p:cTn>
                                        <p:tgtEl>
                                          <p:spTgt spid="36"/>
                                        </p:tgtEl>
                                        <p:attrNameLst>
                                          <p:attrName>style.visibility</p:attrName>
                                        </p:attrNameLst>
                                      </p:cBhvr>
                                      <p:to>
                                        <p:strVal val="visible"/>
                                      </p:to>
                                    </p:set>
                                    <p:animEffect transition="in" filter="wipe(left)">
                                      <p:cBhvr>
                                        <p:cTn id="143"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animBg="1"/>
      <p:bldP spid="9" grpId="0"/>
      <p:bldP spid="10" grpId="0"/>
      <p:bldP spid="11" grpId="0"/>
      <p:bldP spid="13" grpId="0" animBg="1"/>
      <p:bldP spid="14" grpId="0" animBg="1"/>
      <p:bldP spid="15" grpId="0" animBg="1"/>
      <p:bldP spid="17"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p:bldP spid="31" grpId="0" animBg="1"/>
      <p:bldP spid="32" grpId="0"/>
      <p:bldP spid="33" grpId="0" animBg="1"/>
      <p:bldP spid="34" grpId="0"/>
      <p:bldP spid="35" grpId="0" animBg="1"/>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1" name="Rectangle 266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33" name="Freeform: Shape 266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35" name="Rectangle 266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37" name="Rectangle 266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39" name="Freeform: Shape 266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641" name="Isosceles Triangle 266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626" name="Picture 2"/>
          <p:cNvPicPr>
            <a:picLocks noGrp="1" noChangeAspect="1" noChangeArrowheads="1"/>
          </p:cNvPicPr>
          <p:nvPr>
            <p:ph idx="1"/>
          </p:nvPr>
        </p:nvPicPr>
        <p:blipFill>
          <a:blip r:embed="rId2"/>
          <a:stretch>
            <a:fillRect/>
          </a:stretch>
        </p:blipFill>
        <p:spPr bwMode="auto">
          <a:xfrm>
            <a:off x="482600" y="1312736"/>
            <a:ext cx="8178799" cy="4232527"/>
          </a:xfrm>
          <a:prstGeom prst="rect">
            <a:avLst/>
          </a:prstGeom>
          <a:noFill/>
          <a:ln>
            <a:noFill/>
          </a:ln>
        </p:spPr>
      </p:pic>
      <p:sp>
        <p:nvSpPr>
          <p:cNvPr id="26643" name="Isosceles Triangle 266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4148-9CDB-DAB7-7CC5-2CB1A919D2C0}"/>
              </a:ext>
            </a:extLst>
          </p:cNvPr>
          <p:cNvSpPr>
            <a:spLocks noGrp="1"/>
          </p:cNvSpPr>
          <p:nvPr>
            <p:ph type="title"/>
          </p:nvPr>
        </p:nvSpPr>
        <p:spPr/>
        <p:txBody>
          <a:bodyPr/>
          <a:lstStyle/>
          <a:p>
            <a:pPr algn="ctr"/>
            <a:r>
              <a:rPr lang="en-US" dirty="0">
                <a:solidFill>
                  <a:srgbClr val="C00000"/>
                </a:solidFill>
                <a:latin typeface="Times New Roman" pitchFamily="18" charset="0"/>
                <a:cs typeface="Times New Roman" pitchFamily="18" charset="0"/>
              </a:rPr>
              <a:t>Insertion in singly linked list at beginning</a:t>
            </a:r>
            <a:endParaRPr lang="en-IN"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37D2F019-EAEC-5C33-8D1F-DD93BBA79977}"/>
              </a:ext>
            </a:extLst>
          </p:cNvPr>
          <p:cNvSpPr>
            <a:spLocks noGrp="1"/>
          </p:cNvSpPr>
          <p:nvPr>
            <p:ph idx="1"/>
          </p:nvPr>
        </p:nvSpPr>
        <p:spPr>
          <a:xfrm>
            <a:off x="76200" y="1690688"/>
            <a:ext cx="8991600" cy="5167311"/>
          </a:xfrm>
        </p:spPr>
        <p:txBody>
          <a:bodyPr/>
          <a:lstStyle/>
          <a:p>
            <a:pPr marL="0" indent="0">
              <a:buNone/>
            </a:pPr>
            <a:r>
              <a:rPr lang="en-US" sz="2200" dirty="0">
                <a:solidFill>
                  <a:srgbClr val="002060"/>
                </a:solidFill>
                <a:latin typeface="Times New Roman" pitchFamily="18" charset="0"/>
                <a:cs typeface="Times New Roman" pitchFamily="18" charset="0"/>
              </a:rPr>
              <a:t>Step 1: IF PTR = NULL</a:t>
            </a:r>
          </a:p>
          <a:p>
            <a:pPr marL="0" indent="0">
              <a:buNone/>
            </a:pPr>
            <a:r>
              <a:rPr lang="en-US" sz="2200" dirty="0">
                <a:solidFill>
                  <a:srgbClr val="002060"/>
                </a:solidFill>
                <a:latin typeface="Times New Roman" pitchFamily="18" charset="0"/>
                <a:cs typeface="Times New Roman" pitchFamily="18" charset="0"/>
              </a:rPr>
              <a:t>	   Write </a:t>
            </a:r>
            <a:r>
              <a:rPr lang="en-US" sz="2200" b="1" dirty="0">
                <a:solidFill>
                  <a:srgbClr val="C00000"/>
                </a:solidFill>
                <a:latin typeface="Times New Roman" pitchFamily="18" charset="0"/>
                <a:cs typeface="Times New Roman" pitchFamily="18" charset="0"/>
              </a:rPr>
              <a:t>OVERFLOW</a:t>
            </a:r>
            <a:br>
              <a:rPr lang="en-US" sz="2200" dirty="0">
                <a:solidFill>
                  <a:srgbClr val="002060"/>
                </a:solidFill>
                <a:latin typeface="Times New Roman" pitchFamily="18" charset="0"/>
                <a:cs typeface="Times New Roman" pitchFamily="18" charset="0"/>
              </a:rPr>
            </a:br>
            <a:r>
              <a:rPr lang="en-US" sz="2200" dirty="0">
                <a:solidFill>
                  <a:srgbClr val="002060"/>
                </a:solidFill>
                <a:latin typeface="Times New Roman" pitchFamily="18" charset="0"/>
                <a:cs typeface="Times New Roman" pitchFamily="18" charset="0"/>
              </a:rPr>
              <a:t>     	   Go to Step 7</a:t>
            </a:r>
            <a:br>
              <a:rPr lang="en-US" sz="2200" dirty="0">
                <a:solidFill>
                  <a:srgbClr val="002060"/>
                </a:solidFill>
                <a:latin typeface="Times New Roman" pitchFamily="18" charset="0"/>
                <a:cs typeface="Times New Roman" pitchFamily="18" charset="0"/>
              </a:rPr>
            </a:br>
            <a:r>
              <a:rPr lang="en-US" sz="2200" dirty="0">
                <a:solidFill>
                  <a:srgbClr val="002060"/>
                </a:solidFill>
                <a:latin typeface="Times New Roman" pitchFamily="18" charset="0"/>
                <a:cs typeface="Times New Roman" pitchFamily="18" charset="0"/>
              </a:rPr>
              <a:t>   	   [END OF IF]</a:t>
            </a:r>
          </a:p>
          <a:p>
            <a:pPr marL="0" indent="0">
              <a:buNone/>
            </a:pPr>
            <a:r>
              <a:rPr lang="en-US" sz="2200" dirty="0">
                <a:solidFill>
                  <a:srgbClr val="002060"/>
                </a:solidFill>
                <a:latin typeface="Times New Roman" pitchFamily="18" charset="0"/>
                <a:cs typeface="Times New Roman" pitchFamily="18" charset="0"/>
              </a:rPr>
              <a:t>Step 2: SET PTR = NEW_NODE  </a:t>
            </a:r>
            <a:r>
              <a:rPr lang="en-US" sz="2200" dirty="0">
                <a:solidFill>
                  <a:srgbClr val="C00000"/>
                </a:solidFill>
                <a:latin typeface="Times New Roman" pitchFamily="18" charset="0"/>
                <a:cs typeface="Times New Roman" pitchFamily="18" charset="0"/>
              </a:rPr>
              <a:t>//create memory loc for new node insertion</a:t>
            </a:r>
          </a:p>
          <a:p>
            <a:pPr marL="0" indent="0">
              <a:buNone/>
            </a:pPr>
            <a:r>
              <a:rPr lang="en-US" sz="2200" dirty="0">
                <a:solidFill>
                  <a:srgbClr val="002060"/>
                </a:solidFill>
                <a:latin typeface="Times New Roman" pitchFamily="18" charset="0"/>
                <a:cs typeface="Times New Roman" pitchFamily="18" charset="0"/>
              </a:rPr>
              <a:t>Step 3: SET PTR = PTR → NEXT  </a:t>
            </a:r>
            <a:r>
              <a:rPr lang="en-US" sz="2200" dirty="0">
                <a:solidFill>
                  <a:srgbClr val="C00000"/>
                </a:solidFill>
                <a:latin typeface="Times New Roman" pitchFamily="18" charset="0"/>
                <a:cs typeface="Times New Roman" pitchFamily="18" charset="0"/>
              </a:rPr>
              <a:t>//next available free node in memory</a:t>
            </a:r>
          </a:p>
          <a:p>
            <a:pPr marL="0" indent="0">
              <a:buNone/>
            </a:pPr>
            <a:r>
              <a:rPr lang="en-US" sz="2200" dirty="0">
                <a:solidFill>
                  <a:srgbClr val="002060"/>
                </a:solidFill>
                <a:latin typeface="Times New Roman" pitchFamily="18" charset="0"/>
                <a:cs typeface="Times New Roman" pitchFamily="18" charset="0"/>
              </a:rPr>
              <a:t>Step 4: SET NEW_NODE → DATA = VAL  </a:t>
            </a:r>
            <a:r>
              <a:rPr lang="en-US" sz="2200" dirty="0">
                <a:solidFill>
                  <a:srgbClr val="C00000"/>
                </a:solidFill>
                <a:latin typeface="Times New Roman" pitchFamily="18" charset="0"/>
                <a:cs typeface="Times New Roman" pitchFamily="18" charset="0"/>
              </a:rPr>
              <a:t>// update value</a:t>
            </a:r>
          </a:p>
          <a:p>
            <a:pPr marL="0" indent="0">
              <a:buNone/>
            </a:pPr>
            <a:r>
              <a:rPr lang="en-US" sz="2200" dirty="0">
                <a:solidFill>
                  <a:srgbClr val="002060"/>
                </a:solidFill>
                <a:latin typeface="Times New Roman" pitchFamily="18" charset="0"/>
                <a:cs typeface="Times New Roman" pitchFamily="18" charset="0"/>
              </a:rPr>
              <a:t>Step 5: SET NEW_NODE → NEXT = HEAD</a:t>
            </a:r>
          </a:p>
          <a:p>
            <a:pPr marL="0" indent="0">
              <a:buNone/>
            </a:pPr>
            <a:r>
              <a:rPr lang="en-US" sz="2200" dirty="0">
                <a:solidFill>
                  <a:srgbClr val="002060"/>
                </a:solidFill>
                <a:latin typeface="Times New Roman" pitchFamily="18" charset="0"/>
                <a:cs typeface="Times New Roman" pitchFamily="18" charset="0"/>
              </a:rPr>
              <a:t>Step 6: SET HEAD = NEW_NODE  </a:t>
            </a:r>
            <a:r>
              <a:rPr lang="en-US" sz="2200" dirty="0">
                <a:solidFill>
                  <a:srgbClr val="C00000"/>
                </a:solidFill>
                <a:latin typeface="Times New Roman" pitchFamily="18" charset="0"/>
                <a:cs typeface="Times New Roman" pitchFamily="18" charset="0"/>
              </a:rPr>
              <a:t>//now HEAD pointing new node </a:t>
            </a:r>
          </a:p>
          <a:p>
            <a:pPr marL="0" indent="0">
              <a:buNone/>
            </a:pPr>
            <a:r>
              <a:rPr lang="en-US" sz="2200" dirty="0">
                <a:solidFill>
                  <a:srgbClr val="002060"/>
                </a:solidFill>
                <a:latin typeface="Times New Roman" pitchFamily="18" charset="0"/>
                <a:cs typeface="Times New Roman" pitchFamily="18" charset="0"/>
              </a:rPr>
              <a:t>Step 7: EXIT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699606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CF50-916C-A485-5DC0-0BD0BE977236}"/>
              </a:ext>
            </a:extLst>
          </p:cNvPr>
          <p:cNvSpPr>
            <a:spLocks noGrp="1"/>
          </p:cNvSpPr>
          <p:nvPr>
            <p:ph type="title"/>
          </p:nvPr>
        </p:nvSpPr>
        <p:spPr/>
        <p:txBody>
          <a:bodyPr/>
          <a:lstStyle/>
          <a:p>
            <a:pPr algn="ctr"/>
            <a:r>
              <a:rPr lang="en-US" dirty="0">
                <a:solidFill>
                  <a:srgbClr val="C00000"/>
                </a:solidFill>
                <a:latin typeface="Times New Roman" pitchFamily="18" charset="0"/>
                <a:cs typeface="Times New Roman" pitchFamily="18" charset="0"/>
              </a:rPr>
              <a:t>Inserting at the end</a:t>
            </a:r>
            <a:endParaRPr lang="en-IN"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69556A5E-9D9B-FB8A-05A0-561336734AC9}"/>
              </a:ext>
            </a:extLst>
          </p:cNvPr>
          <p:cNvSpPr>
            <a:spLocks noGrp="1"/>
          </p:cNvSpPr>
          <p:nvPr>
            <p:ph idx="1"/>
          </p:nvPr>
        </p:nvSpPr>
        <p:spPr>
          <a:xfrm>
            <a:off x="304800" y="1825624"/>
            <a:ext cx="8610600" cy="4727575"/>
          </a:xfrm>
        </p:spPr>
        <p:txBody>
          <a:bodyPr>
            <a:normAutofit fontScale="92500" lnSpcReduction="10000"/>
          </a:bodyPr>
          <a:lstStyle/>
          <a:p>
            <a:pPr marL="0" indent="0">
              <a:lnSpc>
                <a:spcPct val="100000"/>
              </a:lnSpc>
              <a:buNone/>
            </a:pPr>
            <a:r>
              <a:rPr lang="en-US" sz="2200" dirty="0">
                <a:solidFill>
                  <a:srgbClr val="002060"/>
                </a:solidFill>
                <a:latin typeface="Times New Roman" pitchFamily="18" charset="0"/>
                <a:cs typeface="Times New Roman" pitchFamily="18" charset="0"/>
              </a:rPr>
              <a:t>Step 1: IF PTR = NULL </a:t>
            </a:r>
          </a:p>
          <a:p>
            <a:pPr marL="0" indent="0">
              <a:lnSpc>
                <a:spcPct val="100000"/>
              </a:lnSpc>
              <a:buNone/>
            </a:pPr>
            <a:r>
              <a:rPr lang="en-US" sz="2200" dirty="0">
                <a:solidFill>
                  <a:srgbClr val="002060"/>
                </a:solidFill>
                <a:latin typeface="Times New Roman" pitchFamily="18" charset="0"/>
                <a:cs typeface="Times New Roman" pitchFamily="18" charset="0"/>
              </a:rPr>
              <a:t>	 Write </a:t>
            </a:r>
            <a:r>
              <a:rPr lang="en-US" sz="2200" b="1" dirty="0">
                <a:solidFill>
                  <a:srgbClr val="C00000"/>
                </a:solidFill>
                <a:latin typeface="Times New Roman" pitchFamily="18" charset="0"/>
                <a:cs typeface="Times New Roman" pitchFamily="18" charset="0"/>
              </a:rPr>
              <a:t>OVERFLOW</a:t>
            </a:r>
            <a:br>
              <a:rPr lang="en-US" sz="2200" dirty="0">
                <a:solidFill>
                  <a:srgbClr val="002060"/>
                </a:solidFill>
                <a:latin typeface="Times New Roman" pitchFamily="18" charset="0"/>
                <a:cs typeface="Times New Roman" pitchFamily="18" charset="0"/>
              </a:rPr>
            </a:br>
            <a:r>
              <a:rPr lang="en-US" sz="2200" dirty="0">
                <a:solidFill>
                  <a:srgbClr val="002060"/>
                </a:solidFill>
                <a:latin typeface="Times New Roman" pitchFamily="18" charset="0"/>
                <a:cs typeface="Times New Roman" pitchFamily="18" charset="0"/>
              </a:rPr>
              <a:t>   	 [END OF IF]</a:t>
            </a:r>
          </a:p>
          <a:p>
            <a:pPr marL="0" indent="0">
              <a:lnSpc>
                <a:spcPct val="100000"/>
              </a:lnSpc>
              <a:buNone/>
            </a:pPr>
            <a:r>
              <a:rPr lang="en-US" sz="2200" dirty="0">
                <a:solidFill>
                  <a:srgbClr val="002060"/>
                </a:solidFill>
                <a:latin typeface="Times New Roman" pitchFamily="18" charset="0"/>
                <a:cs typeface="Times New Roman" pitchFamily="18" charset="0"/>
              </a:rPr>
              <a:t>Step 2: SET NEW_NODE = PTR         </a:t>
            </a:r>
            <a:r>
              <a:rPr lang="en-US" sz="2200" dirty="0">
                <a:solidFill>
                  <a:srgbClr val="C00000"/>
                </a:solidFill>
                <a:latin typeface="Times New Roman" pitchFamily="18" charset="0"/>
                <a:cs typeface="Times New Roman" pitchFamily="18" charset="0"/>
              </a:rPr>
              <a:t>//points to the free block of memory</a:t>
            </a:r>
          </a:p>
          <a:p>
            <a:pPr marL="0" indent="0">
              <a:lnSpc>
                <a:spcPct val="100000"/>
              </a:lnSpc>
              <a:buNone/>
            </a:pPr>
            <a:r>
              <a:rPr lang="en-US" sz="2200" dirty="0">
                <a:solidFill>
                  <a:srgbClr val="002060"/>
                </a:solidFill>
                <a:latin typeface="Times New Roman" pitchFamily="18" charset="0"/>
                <a:cs typeface="Times New Roman" pitchFamily="18" charset="0"/>
              </a:rPr>
              <a:t>Step 3: SET PTR = PTR - &gt; NEXT       </a:t>
            </a:r>
            <a:r>
              <a:rPr lang="en-US" sz="2200" dirty="0">
                <a:solidFill>
                  <a:srgbClr val="C00000"/>
                </a:solidFill>
                <a:latin typeface="Times New Roman" pitchFamily="18" charset="0"/>
                <a:cs typeface="Times New Roman" pitchFamily="18" charset="0"/>
              </a:rPr>
              <a:t>//next available free node</a:t>
            </a:r>
          </a:p>
          <a:p>
            <a:pPr marL="0" indent="0">
              <a:lnSpc>
                <a:spcPct val="100000"/>
              </a:lnSpc>
              <a:buNone/>
            </a:pPr>
            <a:r>
              <a:rPr lang="en-US" sz="2200" dirty="0">
                <a:solidFill>
                  <a:srgbClr val="002060"/>
                </a:solidFill>
                <a:latin typeface="Times New Roman" pitchFamily="18" charset="0"/>
                <a:cs typeface="Times New Roman" pitchFamily="18" charset="0"/>
              </a:rPr>
              <a:t>Step 4: SET NEW_NODE - &gt; DATA = VAL</a:t>
            </a:r>
          </a:p>
          <a:p>
            <a:pPr marL="0" indent="0">
              <a:lnSpc>
                <a:spcPct val="100000"/>
              </a:lnSpc>
              <a:buNone/>
            </a:pPr>
            <a:r>
              <a:rPr lang="en-US" sz="2200" dirty="0">
                <a:solidFill>
                  <a:srgbClr val="002060"/>
                </a:solidFill>
                <a:latin typeface="Times New Roman" pitchFamily="18" charset="0"/>
                <a:cs typeface="Times New Roman" pitchFamily="18" charset="0"/>
              </a:rPr>
              <a:t>Step 5: SET NEW_NODE - &gt; NEXT = NULL</a:t>
            </a:r>
          </a:p>
          <a:p>
            <a:pPr marL="0" indent="0">
              <a:lnSpc>
                <a:spcPct val="100000"/>
              </a:lnSpc>
              <a:buNone/>
            </a:pPr>
            <a:r>
              <a:rPr lang="en-US" sz="2200" dirty="0">
                <a:solidFill>
                  <a:srgbClr val="002060"/>
                </a:solidFill>
                <a:latin typeface="Times New Roman" pitchFamily="18" charset="0"/>
                <a:cs typeface="Times New Roman" pitchFamily="18" charset="0"/>
              </a:rPr>
              <a:t>Step 6: SET PTR = HEAD  </a:t>
            </a:r>
            <a:r>
              <a:rPr lang="en-US" sz="2200" dirty="0">
                <a:solidFill>
                  <a:srgbClr val="C00000"/>
                </a:solidFill>
                <a:latin typeface="Times New Roman" pitchFamily="18" charset="0"/>
                <a:cs typeface="Times New Roman" pitchFamily="18" charset="0"/>
              </a:rPr>
              <a:t>//point to the HEAD for traversal of list</a:t>
            </a:r>
          </a:p>
          <a:p>
            <a:pPr marL="0" indent="0">
              <a:lnSpc>
                <a:spcPct val="100000"/>
              </a:lnSpc>
              <a:buNone/>
            </a:pPr>
            <a:r>
              <a:rPr lang="en-US" sz="2200" dirty="0">
                <a:solidFill>
                  <a:srgbClr val="002060"/>
                </a:solidFill>
                <a:latin typeface="Times New Roman" pitchFamily="18" charset="0"/>
                <a:cs typeface="Times New Roman" pitchFamily="18" charset="0"/>
              </a:rPr>
              <a:t>Step 7: Repeat Step 8 while PTR - &gt; NEXT != NULL</a:t>
            </a:r>
          </a:p>
          <a:p>
            <a:pPr marL="0" indent="0">
              <a:lnSpc>
                <a:spcPct val="100000"/>
              </a:lnSpc>
              <a:buNone/>
            </a:pPr>
            <a:r>
              <a:rPr lang="en-US" sz="2200" dirty="0">
                <a:solidFill>
                  <a:srgbClr val="002060"/>
                </a:solidFill>
                <a:latin typeface="Times New Roman" pitchFamily="18" charset="0"/>
                <a:cs typeface="Times New Roman" pitchFamily="18" charset="0"/>
              </a:rPr>
              <a:t>Step 8: SET PTR = PTR - &gt; NEXT    </a:t>
            </a:r>
            <a:r>
              <a:rPr lang="en-US" sz="2200" dirty="0">
                <a:solidFill>
                  <a:srgbClr val="C00000"/>
                </a:solidFill>
                <a:latin typeface="Times New Roman" pitchFamily="18" charset="0"/>
                <a:cs typeface="Times New Roman" pitchFamily="18" charset="0"/>
              </a:rPr>
              <a:t>//move PTR to the next node </a:t>
            </a:r>
            <a:br>
              <a:rPr lang="en-US" sz="2200" dirty="0">
                <a:solidFill>
                  <a:srgbClr val="002060"/>
                </a:solidFill>
                <a:latin typeface="Times New Roman" pitchFamily="18" charset="0"/>
                <a:cs typeface="Times New Roman" pitchFamily="18" charset="0"/>
              </a:rPr>
            </a:br>
            <a:r>
              <a:rPr lang="en-US" sz="2200" dirty="0">
                <a:solidFill>
                  <a:srgbClr val="002060"/>
                </a:solidFill>
                <a:latin typeface="Times New Roman" pitchFamily="18" charset="0"/>
                <a:cs typeface="Times New Roman" pitchFamily="18" charset="0"/>
              </a:rPr>
              <a:t>[END OF LOOP]</a:t>
            </a:r>
          </a:p>
          <a:p>
            <a:pPr marL="0" indent="0">
              <a:lnSpc>
                <a:spcPct val="100000"/>
              </a:lnSpc>
              <a:buNone/>
            </a:pPr>
            <a:r>
              <a:rPr lang="en-US" sz="2200" dirty="0">
                <a:solidFill>
                  <a:srgbClr val="002060"/>
                </a:solidFill>
                <a:latin typeface="Times New Roman" pitchFamily="18" charset="0"/>
                <a:cs typeface="Times New Roman" pitchFamily="18" charset="0"/>
              </a:rPr>
              <a:t>Step 9: SET PTR - &gt; NEXT = NEW_NODE    </a:t>
            </a:r>
            <a:r>
              <a:rPr lang="en-US" sz="2200" dirty="0">
                <a:solidFill>
                  <a:srgbClr val="C00000"/>
                </a:solidFill>
                <a:latin typeface="Times New Roman" pitchFamily="18" charset="0"/>
                <a:cs typeface="Times New Roman" pitchFamily="18" charset="0"/>
              </a:rPr>
              <a:t>//link next PTR of last node </a:t>
            </a:r>
          </a:p>
          <a:p>
            <a:pPr marL="0" indent="0">
              <a:lnSpc>
                <a:spcPct val="100000"/>
              </a:lnSpc>
              <a:buNone/>
            </a:pPr>
            <a:r>
              <a:rPr lang="en-US" sz="2200" dirty="0">
                <a:solidFill>
                  <a:srgbClr val="002060"/>
                </a:solidFill>
                <a:latin typeface="Times New Roman" pitchFamily="18" charset="0"/>
                <a:cs typeface="Times New Roman" pitchFamily="18" charset="0"/>
              </a:rPr>
              <a:t>Step 10: EXIT</a:t>
            </a:r>
          </a:p>
          <a:p>
            <a:pPr marL="0" indent="0">
              <a:buNone/>
            </a:pPr>
            <a:endParaRPr lang="en-US" dirty="0"/>
          </a:p>
        </p:txBody>
      </p:sp>
    </p:spTree>
    <p:extLst>
      <p:ext uri="{BB962C8B-B14F-4D97-AF65-F5344CB8AC3E}">
        <p14:creationId xmlns:p14="http://schemas.microsoft.com/office/powerpoint/2010/main" val="2367303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1149" y="1905000"/>
            <a:ext cx="7242840" cy="333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DDF2C00E-CAAE-DD85-373A-ADF65BFD7336}"/>
              </a:ext>
            </a:extLst>
          </p:cNvPr>
          <p:cNvSpPr>
            <a:spLocks noGrp="1"/>
          </p:cNvSpPr>
          <p:nvPr>
            <p:ph type="title"/>
          </p:nvPr>
        </p:nvSpPr>
        <p:spPr>
          <a:xfrm>
            <a:off x="628650" y="365126"/>
            <a:ext cx="7886700" cy="1325563"/>
          </a:xfrm>
        </p:spPr>
        <p:txBody>
          <a:bodyPr>
            <a:normAutofit/>
          </a:bodyPr>
          <a:lstStyle/>
          <a:p>
            <a:pPr algn="ctr"/>
            <a:r>
              <a:rPr lang="en-US" dirty="0">
                <a:solidFill>
                  <a:srgbClr val="C00000"/>
                </a:solidFill>
                <a:latin typeface="Times New Roman" pitchFamily="18" charset="0"/>
                <a:cs typeface="Times New Roman" pitchFamily="18" charset="0"/>
              </a:rPr>
              <a:t>Inserting element at Specific Position</a:t>
            </a:r>
          </a:p>
        </p:txBody>
      </p:sp>
    </p:spTree>
    <p:extLst>
      <p:ext uri="{BB962C8B-B14F-4D97-AF65-F5344CB8AC3E}">
        <p14:creationId xmlns:p14="http://schemas.microsoft.com/office/powerpoint/2010/main" val="2334553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C00000"/>
                </a:solidFill>
                <a:latin typeface="Times New Roman" pitchFamily="18" charset="0"/>
                <a:cs typeface="Times New Roman" pitchFamily="18" charset="0"/>
              </a:rPr>
              <a:t>Inserting element at Specific Position</a:t>
            </a:r>
          </a:p>
        </p:txBody>
      </p:sp>
      <p:sp>
        <p:nvSpPr>
          <p:cNvPr id="3" name="Content Placeholder 2"/>
          <p:cNvSpPr>
            <a:spLocks noGrp="1"/>
          </p:cNvSpPr>
          <p:nvPr>
            <p:ph idx="1"/>
          </p:nvPr>
        </p:nvSpPr>
        <p:spPr>
          <a:xfrm>
            <a:off x="152400" y="1447800"/>
            <a:ext cx="8839200" cy="5334000"/>
          </a:xfrm>
        </p:spPr>
        <p:txBody>
          <a:bodyPr>
            <a:noAutofit/>
          </a:bodyPr>
          <a:lstStyle/>
          <a:p>
            <a:pPr marL="0" indent="0">
              <a:lnSpc>
                <a:spcPct val="100000"/>
              </a:lnSpc>
              <a:buNone/>
            </a:pPr>
            <a:r>
              <a:rPr lang="en-US" sz="1500" dirty="0">
                <a:solidFill>
                  <a:srgbClr val="002060"/>
                </a:solidFill>
                <a:latin typeface="Times New Roman" pitchFamily="18" charset="0"/>
                <a:cs typeface="Times New Roman" pitchFamily="18" charset="0"/>
              </a:rPr>
              <a:t>STEP 1: IF PTR = NULL</a:t>
            </a:r>
          </a:p>
          <a:p>
            <a:pPr marL="0" indent="0">
              <a:lnSpc>
                <a:spcPct val="100000"/>
              </a:lnSpc>
              <a:buNone/>
            </a:pPr>
            <a:r>
              <a:rPr lang="en-US" sz="1500" dirty="0">
                <a:solidFill>
                  <a:srgbClr val="002060"/>
                </a:solidFill>
                <a:latin typeface="Times New Roman" pitchFamily="18" charset="0"/>
                <a:cs typeface="Times New Roman" pitchFamily="18" charset="0"/>
              </a:rPr>
              <a:t>	WRITE </a:t>
            </a:r>
            <a:r>
              <a:rPr lang="en-US" sz="1500" b="1" dirty="0">
                <a:solidFill>
                  <a:srgbClr val="C00000"/>
                </a:solidFill>
                <a:latin typeface="Times New Roman" pitchFamily="18" charset="0"/>
                <a:cs typeface="Times New Roman" pitchFamily="18" charset="0"/>
              </a:rPr>
              <a:t>OVERFLOW</a:t>
            </a:r>
            <a:br>
              <a:rPr lang="en-US" sz="1500" dirty="0">
                <a:solidFill>
                  <a:srgbClr val="002060"/>
                </a:solidFill>
                <a:latin typeface="Times New Roman" pitchFamily="18" charset="0"/>
                <a:cs typeface="Times New Roman" pitchFamily="18" charset="0"/>
              </a:rPr>
            </a:br>
            <a:r>
              <a:rPr lang="en-US" sz="1500" dirty="0">
                <a:solidFill>
                  <a:srgbClr val="002060"/>
                </a:solidFill>
                <a:latin typeface="Times New Roman" pitchFamily="18" charset="0"/>
                <a:cs typeface="Times New Roman" pitchFamily="18" charset="0"/>
              </a:rPr>
              <a:t>    	GOTO STEP 12   	</a:t>
            </a:r>
          </a:p>
          <a:p>
            <a:pPr marL="0" indent="0">
              <a:lnSpc>
                <a:spcPct val="100000"/>
              </a:lnSpc>
              <a:buNone/>
            </a:pPr>
            <a:r>
              <a:rPr lang="en-US" sz="1500" dirty="0">
                <a:solidFill>
                  <a:srgbClr val="002060"/>
                </a:solidFill>
                <a:latin typeface="Times New Roman" pitchFamily="18" charset="0"/>
                <a:cs typeface="Times New Roman" pitchFamily="18" charset="0"/>
              </a:rPr>
              <a:t>STEP 2: SET NEW_NODE = PTR  </a:t>
            </a:r>
            <a:r>
              <a:rPr lang="en-US" sz="1500" dirty="0">
                <a:solidFill>
                  <a:srgbClr val="C00000"/>
                </a:solidFill>
                <a:latin typeface="Times New Roman" pitchFamily="18" charset="0"/>
                <a:cs typeface="Times New Roman" pitchFamily="18" charset="0"/>
              </a:rPr>
              <a:t>// </a:t>
            </a:r>
            <a:r>
              <a:rPr lang="en-US" sz="1600" dirty="0">
                <a:solidFill>
                  <a:srgbClr val="C00000"/>
                </a:solidFill>
                <a:latin typeface="Times New Roman" pitchFamily="18" charset="0"/>
                <a:cs typeface="Times New Roman" pitchFamily="18" charset="0"/>
              </a:rPr>
              <a:t>//points to the free block of memory</a:t>
            </a:r>
            <a:endParaRPr lang="en-US" sz="1500" dirty="0">
              <a:solidFill>
                <a:srgbClr val="C00000"/>
              </a:solidFill>
              <a:latin typeface="Times New Roman" pitchFamily="18" charset="0"/>
              <a:cs typeface="Times New Roman" pitchFamily="18" charset="0"/>
            </a:endParaRPr>
          </a:p>
          <a:p>
            <a:pPr marL="0" indent="0">
              <a:lnSpc>
                <a:spcPct val="100000"/>
              </a:lnSpc>
              <a:buNone/>
            </a:pPr>
            <a:r>
              <a:rPr lang="en-US" sz="1500" dirty="0">
                <a:solidFill>
                  <a:srgbClr val="002060"/>
                </a:solidFill>
                <a:latin typeface="Times New Roman" pitchFamily="18" charset="0"/>
                <a:cs typeface="Times New Roman" pitchFamily="18" charset="0"/>
              </a:rPr>
              <a:t>STEP 3: NEW_NODE → DATA = VAL</a:t>
            </a:r>
            <a:endParaRPr lang="en-US" sz="1500" dirty="0">
              <a:solidFill>
                <a:srgbClr val="C00000"/>
              </a:solidFill>
              <a:latin typeface="Times New Roman" pitchFamily="18" charset="0"/>
              <a:cs typeface="Times New Roman" pitchFamily="18" charset="0"/>
            </a:endParaRPr>
          </a:p>
          <a:p>
            <a:pPr marL="0" indent="0">
              <a:lnSpc>
                <a:spcPct val="100000"/>
              </a:lnSpc>
              <a:buNone/>
            </a:pPr>
            <a:r>
              <a:rPr lang="en-US" sz="1500" dirty="0">
                <a:solidFill>
                  <a:srgbClr val="002060"/>
                </a:solidFill>
                <a:latin typeface="Times New Roman" pitchFamily="18" charset="0"/>
                <a:cs typeface="Times New Roman" pitchFamily="18" charset="0"/>
              </a:rPr>
              <a:t>STEP 4: SET TEMP = HEAD   </a:t>
            </a:r>
            <a:r>
              <a:rPr lang="en-US" sz="1500" dirty="0">
                <a:solidFill>
                  <a:srgbClr val="C00000"/>
                </a:solidFill>
                <a:latin typeface="Times New Roman" pitchFamily="18" charset="0"/>
                <a:cs typeface="Times New Roman" pitchFamily="18" charset="0"/>
              </a:rPr>
              <a:t>// Temporary points to head for list traversal </a:t>
            </a:r>
          </a:p>
          <a:p>
            <a:pPr marL="0" indent="0">
              <a:lnSpc>
                <a:spcPct val="100000"/>
              </a:lnSpc>
              <a:buNone/>
            </a:pPr>
            <a:r>
              <a:rPr lang="en-US" sz="1500" dirty="0">
                <a:solidFill>
                  <a:srgbClr val="002060"/>
                </a:solidFill>
                <a:latin typeface="Times New Roman" pitchFamily="18" charset="0"/>
                <a:cs typeface="Times New Roman" pitchFamily="18" charset="0"/>
              </a:rPr>
              <a:t>STEP 5: SET I = 0</a:t>
            </a:r>
          </a:p>
          <a:p>
            <a:pPr marL="0" indent="0">
              <a:lnSpc>
                <a:spcPct val="100000"/>
              </a:lnSpc>
              <a:buNone/>
            </a:pPr>
            <a:r>
              <a:rPr lang="en-US" sz="1500" dirty="0">
                <a:solidFill>
                  <a:srgbClr val="002060"/>
                </a:solidFill>
                <a:latin typeface="Times New Roman" pitchFamily="18" charset="0"/>
                <a:cs typeface="Times New Roman" pitchFamily="18" charset="0"/>
              </a:rPr>
              <a:t>STEP 6: REPEAT STEP 7 AND 6 UNTIL I</a:t>
            </a:r>
          </a:p>
          <a:p>
            <a:pPr marL="0" indent="0">
              <a:lnSpc>
                <a:spcPct val="100000"/>
              </a:lnSpc>
              <a:buNone/>
            </a:pPr>
            <a:r>
              <a:rPr lang="en-US" sz="1500" dirty="0">
                <a:solidFill>
                  <a:srgbClr val="002060"/>
                </a:solidFill>
                <a:latin typeface="Times New Roman" pitchFamily="18" charset="0"/>
                <a:cs typeface="Times New Roman" pitchFamily="18" charset="0"/>
              </a:rPr>
              <a:t>STEP 7: TEMP = TEMP → NEXT   </a:t>
            </a:r>
            <a:r>
              <a:rPr lang="en-US" sz="1500" dirty="0">
                <a:solidFill>
                  <a:srgbClr val="C00000"/>
                </a:solidFill>
                <a:latin typeface="Times New Roman" pitchFamily="18" charset="0"/>
                <a:cs typeface="Times New Roman" pitchFamily="18" charset="0"/>
              </a:rPr>
              <a:t>//Traverse the list by setting this and increment the I until reach the position </a:t>
            </a:r>
          </a:p>
          <a:p>
            <a:pPr marL="0" indent="0">
              <a:lnSpc>
                <a:spcPct val="100000"/>
              </a:lnSpc>
              <a:buNone/>
            </a:pPr>
            <a:r>
              <a:rPr lang="en-US" sz="1500" dirty="0">
                <a:solidFill>
                  <a:srgbClr val="002060"/>
                </a:solidFill>
                <a:latin typeface="Times New Roman" pitchFamily="18" charset="0"/>
                <a:cs typeface="Times New Roman" pitchFamily="18" charset="0"/>
              </a:rPr>
              <a:t>STEP 8: IF TEMP = NULL</a:t>
            </a:r>
          </a:p>
          <a:p>
            <a:pPr marL="0" indent="0">
              <a:lnSpc>
                <a:spcPct val="100000"/>
              </a:lnSpc>
              <a:buNone/>
            </a:pPr>
            <a:r>
              <a:rPr lang="en-US" sz="1500" dirty="0">
                <a:solidFill>
                  <a:srgbClr val="002060"/>
                </a:solidFill>
                <a:latin typeface="Times New Roman" pitchFamily="18" charset="0"/>
                <a:cs typeface="Times New Roman" pitchFamily="18" charset="0"/>
              </a:rPr>
              <a:t>	WRITE </a:t>
            </a:r>
            <a:r>
              <a:rPr lang="en-US" sz="1500" b="1" dirty="0">
                <a:solidFill>
                  <a:srgbClr val="C00000"/>
                </a:solidFill>
                <a:latin typeface="Times New Roman" pitchFamily="18" charset="0"/>
                <a:cs typeface="Times New Roman" pitchFamily="18" charset="0"/>
              </a:rPr>
              <a:t>"DESIRED NODE NOT PRESENT"</a:t>
            </a:r>
            <a:br>
              <a:rPr lang="en-US" sz="1500" dirty="0">
                <a:solidFill>
                  <a:srgbClr val="002060"/>
                </a:solidFill>
                <a:latin typeface="Times New Roman" pitchFamily="18" charset="0"/>
                <a:cs typeface="Times New Roman" pitchFamily="18" charset="0"/>
              </a:rPr>
            </a:br>
            <a:r>
              <a:rPr lang="en-US" sz="1500" dirty="0">
                <a:solidFill>
                  <a:srgbClr val="002060"/>
                </a:solidFill>
                <a:latin typeface="Times New Roman" pitchFamily="18" charset="0"/>
                <a:cs typeface="Times New Roman" pitchFamily="18" charset="0"/>
              </a:rPr>
              <a:t>     	GOTO STEP 12</a:t>
            </a:r>
            <a:br>
              <a:rPr lang="en-US" sz="1500" dirty="0">
                <a:solidFill>
                  <a:srgbClr val="002060"/>
                </a:solidFill>
                <a:latin typeface="Times New Roman" pitchFamily="18" charset="0"/>
                <a:cs typeface="Times New Roman" pitchFamily="18" charset="0"/>
              </a:rPr>
            </a:br>
            <a:r>
              <a:rPr lang="en-US" sz="1500" dirty="0">
                <a:solidFill>
                  <a:srgbClr val="002060"/>
                </a:solidFill>
                <a:latin typeface="Times New Roman" pitchFamily="18" charset="0"/>
                <a:cs typeface="Times New Roman" pitchFamily="18" charset="0"/>
              </a:rPr>
              <a:t>STEP 9: PTR → NEXT = TEMP → NEXT    </a:t>
            </a:r>
            <a:r>
              <a:rPr lang="en-US" sz="1500" dirty="0">
                <a:solidFill>
                  <a:srgbClr val="C00000"/>
                </a:solidFill>
                <a:latin typeface="Times New Roman" pitchFamily="18" charset="0"/>
                <a:cs typeface="Times New Roman" pitchFamily="18" charset="0"/>
              </a:rPr>
              <a:t>//Link new node to temp node</a:t>
            </a:r>
          </a:p>
          <a:p>
            <a:pPr marL="0" indent="0">
              <a:lnSpc>
                <a:spcPct val="100000"/>
              </a:lnSpc>
              <a:buNone/>
            </a:pPr>
            <a:r>
              <a:rPr lang="en-US" sz="1500" dirty="0">
                <a:solidFill>
                  <a:srgbClr val="002060"/>
                </a:solidFill>
                <a:latin typeface="Times New Roman" pitchFamily="18" charset="0"/>
                <a:cs typeface="Times New Roman" pitchFamily="18" charset="0"/>
              </a:rPr>
              <a:t>STEP 10: TEMP → NEXT = PTR     </a:t>
            </a:r>
            <a:r>
              <a:rPr lang="en-US" sz="1500" dirty="0">
                <a:solidFill>
                  <a:srgbClr val="C00000"/>
                </a:solidFill>
                <a:latin typeface="Times New Roman" pitchFamily="18" charset="0"/>
                <a:cs typeface="Times New Roman" pitchFamily="18" charset="0"/>
              </a:rPr>
              <a:t>// insert the new node into the list</a:t>
            </a:r>
          </a:p>
          <a:p>
            <a:pPr marL="0" indent="0">
              <a:lnSpc>
                <a:spcPct val="100000"/>
              </a:lnSpc>
              <a:buNone/>
            </a:pPr>
            <a:r>
              <a:rPr lang="en-US" sz="1500" dirty="0">
                <a:solidFill>
                  <a:srgbClr val="002060"/>
                </a:solidFill>
                <a:latin typeface="Times New Roman" pitchFamily="18" charset="0"/>
                <a:cs typeface="Times New Roman" pitchFamily="18" charset="0"/>
              </a:rPr>
              <a:t>STEP 11: SET PTR = NEW_NODE  </a:t>
            </a:r>
            <a:r>
              <a:rPr lang="en-US" sz="1500" dirty="0">
                <a:solidFill>
                  <a:srgbClr val="C00000"/>
                </a:solidFill>
                <a:latin typeface="Times New Roman" pitchFamily="18" charset="0"/>
                <a:cs typeface="Times New Roman" pitchFamily="18" charset="0"/>
              </a:rPr>
              <a:t>//created node for future operations.</a:t>
            </a:r>
          </a:p>
          <a:p>
            <a:pPr marL="0" indent="0">
              <a:lnSpc>
                <a:spcPct val="100000"/>
              </a:lnSpc>
              <a:buNone/>
            </a:pPr>
            <a:r>
              <a:rPr lang="en-US" sz="1500" dirty="0">
                <a:solidFill>
                  <a:srgbClr val="002060"/>
                </a:solidFill>
                <a:latin typeface="Times New Roman" pitchFamily="18" charset="0"/>
                <a:cs typeface="Times New Roman" pitchFamily="18" charset="0"/>
              </a:rPr>
              <a:t>STEP 12: EXIT</a:t>
            </a:r>
          </a:p>
        </p:txBody>
      </p:sp>
    </p:spTree>
    <p:extLst>
      <p:ext uri="{BB962C8B-B14F-4D97-AF65-F5344CB8AC3E}">
        <p14:creationId xmlns:p14="http://schemas.microsoft.com/office/powerpoint/2010/main" val="212511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Introduction</a:t>
            </a:r>
          </a:p>
        </p:txBody>
      </p:sp>
      <p:sp>
        <p:nvSpPr>
          <p:cNvPr id="2" name="Content Placeholder 1"/>
          <p:cNvSpPr>
            <a:spLocks noGrp="1"/>
          </p:cNvSpPr>
          <p:nvPr>
            <p:ph idx="1"/>
          </p:nvPr>
        </p:nvSpPr>
        <p:spPr>
          <a:xfrm>
            <a:off x="457200" y="990600"/>
            <a:ext cx="8458200" cy="5257800"/>
          </a:xfrm>
        </p:spPr>
        <p:txBody>
          <a:bodyPr>
            <a:normAutofit/>
          </a:bodyPr>
          <a:lstStyle/>
          <a:p>
            <a:pPr algn="just"/>
            <a:r>
              <a:rPr lang="en-US" sz="2600" dirty="0">
                <a:solidFill>
                  <a:srgbClr val="002060"/>
                </a:solidFill>
                <a:latin typeface="Times New Roman" pitchFamily="18" charset="0"/>
                <a:cs typeface="Times New Roman" pitchFamily="18" charset="0"/>
              </a:rPr>
              <a:t>A linked list is a linear data structure, in which the elements are </a:t>
            </a:r>
            <a:r>
              <a:rPr lang="en-US" sz="2600" dirty="0">
                <a:solidFill>
                  <a:srgbClr val="C00000"/>
                </a:solidFill>
                <a:latin typeface="Times New Roman" pitchFamily="18" charset="0"/>
                <a:cs typeface="Times New Roman" pitchFamily="18" charset="0"/>
              </a:rPr>
              <a:t>not stored at contiguous memory locations.</a:t>
            </a:r>
            <a:r>
              <a:rPr lang="en-US" sz="2800" dirty="0">
                <a:solidFill>
                  <a:srgbClr val="C00000"/>
                </a:solidFill>
              </a:rPr>
              <a:t> </a:t>
            </a:r>
          </a:p>
          <a:p>
            <a:pPr marL="0" indent="0" algn="ctr">
              <a:buNone/>
            </a:pPr>
            <a:r>
              <a:rPr lang="en-US" sz="2600" dirty="0">
                <a:solidFill>
                  <a:srgbClr val="FF0000"/>
                </a:solidFill>
                <a:latin typeface="Times New Roman" pitchFamily="18" charset="0"/>
                <a:cs typeface="Times New Roman" pitchFamily="18" charset="0"/>
              </a:rPr>
              <a:t>OR</a:t>
            </a:r>
          </a:p>
          <a:p>
            <a:pPr algn="just"/>
            <a:r>
              <a:rPr lang="en-US" sz="2600" dirty="0">
                <a:solidFill>
                  <a:srgbClr val="002060"/>
                </a:solidFill>
                <a:latin typeface="Times New Roman" pitchFamily="18" charset="0"/>
                <a:cs typeface="Times New Roman" pitchFamily="18" charset="0"/>
              </a:rPr>
              <a:t>Linked List can be defined as collection of objects called nodes that are randomly stored in the memory.</a:t>
            </a:r>
          </a:p>
          <a:p>
            <a:pPr algn="just"/>
            <a:endParaRPr lang="en-US" sz="2600" dirty="0">
              <a:solidFill>
                <a:srgbClr val="002060"/>
              </a:solidFill>
              <a:latin typeface="Times New Roman" pitchFamily="18" charset="0"/>
              <a:cs typeface="Times New Roman" pitchFamily="18" charset="0"/>
            </a:endParaRPr>
          </a:p>
          <a:p>
            <a:pPr algn="just"/>
            <a:r>
              <a:rPr lang="en-US" sz="2600" dirty="0">
                <a:solidFill>
                  <a:srgbClr val="002060"/>
                </a:solidFill>
                <a:latin typeface="Times New Roman" pitchFamily="18" charset="0"/>
                <a:cs typeface="Times New Roman" pitchFamily="18" charset="0"/>
              </a:rPr>
              <a:t>Each node is divided into two parts.</a:t>
            </a:r>
          </a:p>
          <a:p>
            <a:pPr marL="514350" indent="-514350" algn="just">
              <a:buFont typeface="+mj-lt"/>
              <a:buAutoNum type="arabicPeriod"/>
            </a:pPr>
            <a:r>
              <a:rPr lang="en-US" sz="2600" dirty="0">
                <a:solidFill>
                  <a:srgbClr val="002060"/>
                </a:solidFill>
                <a:latin typeface="Times New Roman" pitchFamily="18" charset="0"/>
                <a:cs typeface="Times New Roman" pitchFamily="18" charset="0"/>
              </a:rPr>
              <a:t>First part contains the </a:t>
            </a:r>
            <a:r>
              <a:rPr lang="en-US" sz="2600" b="1" dirty="0">
                <a:solidFill>
                  <a:srgbClr val="002060"/>
                </a:solidFill>
                <a:latin typeface="Times New Roman" pitchFamily="18" charset="0"/>
                <a:cs typeface="Times New Roman" pitchFamily="18" charset="0"/>
              </a:rPr>
              <a:t>information of the element.</a:t>
            </a:r>
            <a:endParaRPr lang="en-US" sz="2600" dirty="0">
              <a:solidFill>
                <a:srgbClr val="002060"/>
              </a:solidFill>
              <a:latin typeface="Times New Roman" pitchFamily="18" charset="0"/>
              <a:cs typeface="Times New Roman" pitchFamily="18" charset="0"/>
            </a:endParaRPr>
          </a:p>
          <a:p>
            <a:pPr marL="514350" indent="-514350" algn="just">
              <a:buFont typeface="+mj-lt"/>
              <a:buAutoNum type="arabicPeriod"/>
            </a:pPr>
            <a:r>
              <a:rPr lang="en-US" sz="2600" dirty="0">
                <a:solidFill>
                  <a:srgbClr val="002060"/>
                </a:solidFill>
                <a:latin typeface="Times New Roman" pitchFamily="18" charset="0"/>
                <a:cs typeface="Times New Roman" pitchFamily="18" charset="0"/>
              </a:rPr>
              <a:t>Second part contains the </a:t>
            </a:r>
            <a:r>
              <a:rPr lang="en-US" sz="2600" b="1" dirty="0">
                <a:solidFill>
                  <a:srgbClr val="002060"/>
                </a:solidFill>
                <a:latin typeface="Times New Roman" pitchFamily="18" charset="0"/>
                <a:cs typeface="Times New Roman" pitchFamily="18" charset="0"/>
              </a:rPr>
              <a:t>address of the next node in the list.</a:t>
            </a:r>
          </a:p>
          <a:p>
            <a:pPr marL="514350" indent="-514350" algn="just">
              <a:buFont typeface="+mj-lt"/>
              <a:buAutoNum type="arabicPeriod"/>
            </a:pPr>
            <a:endParaRPr lang="en-US" sz="2600" b="1" dirty="0">
              <a:solidFill>
                <a:srgbClr val="002060"/>
              </a:solidFill>
              <a:latin typeface="Times New Roman" pitchFamily="18" charset="0"/>
              <a:cs typeface="Times New Roman" pitchFamily="18" charset="0"/>
            </a:endParaRPr>
          </a:p>
          <a:p>
            <a:pPr algn="just"/>
            <a:r>
              <a:rPr lang="en-US" sz="2600" dirty="0">
                <a:solidFill>
                  <a:srgbClr val="002060"/>
                </a:solidFill>
                <a:latin typeface="Times New Roman" pitchFamily="18" charset="0"/>
                <a:cs typeface="Times New Roman" pitchFamily="18" charset="0"/>
              </a:rPr>
              <a:t>The last node of the list contains pointer to the null.</a:t>
            </a:r>
          </a:p>
          <a:p>
            <a:pPr marL="0" indent="0" algn="just">
              <a:buNone/>
            </a:pPr>
            <a:endParaRPr lang="en-US" sz="2600" b="1"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wipe(down)">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C00000"/>
                </a:solidFill>
                <a:latin typeface="Times New Roman" pitchFamily="18" charset="0"/>
                <a:cs typeface="Times New Roman" pitchFamily="18" charset="0"/>
              </a:rPr>
              <a:t>Deletion of node from Beginning</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2199896"/>
            <a:ext cx="7746665" cy="3667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0764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C00000"/>
                </a:solidFill>
                <a:latin typeface="Times New Roman" pitchFamily="18" charset="0"/>
                <a:cs typeface="Times New Roman" pitchFamily="18" charset="0"/>
              </a:rPr>
              <a:t>Deletion of node from Beginning</a:t>
            </a:r>
          </a:p>
        </p:txBody>
      </p:sp>
      <p:sp>
        <p:nvSpPr>
          <p:cNvPr id="3" name="Content Placeholder 2"/>
          <p:cNvSpPr>
            <a:spLocks noGrp="1"/>
          </p:cNvSpPr>
          <p:nvPr>
            <p:ph idx="1"/>
          </p:nvPr>
        </p:nvSpPr>
        <p:spPr/>
        <p:txBody>
          <a:bodyPr/>
          <a:lstStyle/>
          <a:p>
            <a:pPr marL="0" indent="0">
              <a:lnSpc>
                <a:spcPct val="80000"/>
              </a:lnSpc>
              <a:buNone/>
            </a:pPr>
            <a:r>
              <a:rPr lang="en-US" sz="2500" dirty="0">
                <a:solidFill>
                  <a:srgbClr val="002060"/>
                </a:solidFill>
                <a:latin typeface="Times New Roman" pitchFamily="18" charset="0"/>
                <a:cs typeface="Times New Roman" pitchFamily="18" charset="0"/>
              </a:rPr>
              <a:t>Step 1: IF HEAD = NULL</a:t>
            </a:r>
          </a:p>
          <a:p>
            <a:pPr marL="0" indent="0">
              <a:lnSpc>
                <a:spcPct val="80000"/>
              </a:lnSpc>
              <a:buNone/>
            </a:pPr>
            <a:r>
              <a:rPr lang="en-US" sz="2500" dirty="0">
                <a:solidFill>
                  <a:srgbClr val="002060"/>
                </a:solidFill>
                <a:latin typeface="Times New Roman" pitchFamily="18" charset="0"/>
                <a:cs typeface="Times New Roman" pitchFamily="18" charset="0"/>
              </a:rPr>
              <a:t>	    Write </a:t>
            </a:r>
            <a:r>
              <a:rPr lang="en-US" sz="2500" b="1" dirty="0">
                <a:solidFill>
                  <a:srgbClr val="C00000"/>
                </a:solidFill>
                <a:latin typeface="Times New Roman" pitchFamily="18" charset="0"/>
                <a:cs typeface="Times New Roman" pitchFamily="18" charset="0"/>
              </a:rPr>
              <a:t>UNDERFLOW</a:t>
            </a:r>
            <a:br>
              <a:rPr lang="en-US" sz="2500" dirty="0">
                <a:solidFill>
                  <a:srgbClr val="002060"/>
                </a:solidFill>
                <a:latin typeface="Times New Roman" pitchFamily="18" charset="0"/>
                <a:cs typeface="Times New Roman" pitchFamily="18" charset="0"/>
              </a:rPr>
            </a:br>
            <a:r>
              <a:rPr lang="en-US" sz="2500" dirty="0">
                <a:solidFill>
                  <a:srgbClr val="002060"/>
                </a:solidFill>
                <a:latin typeface="Times New Roman" pitchFamily="18" charset="0"/>
                <a:cs typeface="Times New Roman" pitchFamily="18" charset="0"/>
              </a:rPr>
              <a:t>            Go to Step 5</a:t>
            </a:r>
            <a:br>
              <a:rPr lang="en-US" sz="2500" dirty="0">
                <a:solidFill>
                  <a:srgbClr val="002060"/>
                </a:solidFill>
                <a:latin typeface="Times New Roman" pitchFamily="18" charset="0"/>
                <a:cs typeface="Times New Roman" pitchFamily="18" charset="0"/>
              </a:rPr>
            </a:br>
            <a:r>
              <a:rPr lang="en-US" sz="2500" dirty="0">
                <a:solidFill>
                  <a:srgbClr val="002060"/>
                </a:solidFill>
                <a:latin typeface="Times New Roman" pitchFamily="18" charset="0"/>
                <a:cs typeface="Times New Roman" pitchFamily="18" charset="0"/>
              </a:rPr>
              <a:t>            [END OF IF]</a:t>
            </a:r>
          </a:p>
          <a:p>
            <a:pPr marL="0" indent="0">
              <a:lnSpc>
                <a:spcPct val="80000"/>
              </a:lnSpc>
              <a:buNone/>
            </a:pPr>
            <a:r>
              <a:rPr lang="en-US" sz="2500" dirty="0">
                <a:solidFill>
                  <a:srgbClr val="002060"/>
                </a:solidFill>
                <a:latin typeface="Times New Roman" pitchFamily="18" charset="0"/>
                <a:cs typeface="Times New Roman" pitchFamily="18" charset="0"/>
              </a:rPr>
              <a:t>Step 2: SET PTR = HEAD</a:t>
            </a:r>
          </a:p>
          <a:p>
            <a:pPr marL="0" indent="0">
              <a:lnSpc>
                <a:spcPct val="80000"/>
              </a:lnSpc>
              <a:buNone/>
            </a:pPr>
            <a:r>
              <a:rPr lang="en-US" sz="2500" dirty="0">
                <a:solidFill>
                  <a:srgbClr val="002060"/>
                </a:solidFill>
                <a:latin typeface="Times New Roman" pitchFamily="18" charset="0"/>
                <a:cs typeface="Times New Roman" pitchFamily="18" charset="0"/>
              </a:rPr>
              <a:t>Step 3: SET HEAD = PTR -&gt; NEXT</a:t>
            </a:r>
          </a:p>
          <a:p>
            <a:pPr marL="0" indent="0">
              <a:lnSpc>
                <a:spcPct val="80000"/>
              </a:lnSpc>
              <a:buNone/>
            </a:pPr>
            <a:r>
              <a:rPr lang="en-US" sz="2500" dirty="0">
                <a:solidFill>
                  <a:srgbClr val="002060"/>
                </a:solidFill>
                <a:latin typeface="Times New Roman" pitchFamily="18" charset="0"/>
                <a:cs typeface="Times New Roman" pitchFamily="18" charset="0"/>
              </a:rPr>
              <a:t>Step 4: FREE (PTR)</a:t>
            </a:r>
          </a:p>
          <a:p>
            <a:pPr marL="0" indent="0">
              <a:lnSpc>
                <a:spcPct val="80000"/>
              </a:lnSpc>
              <a:buNone/>
            </a:pPr>
            <a:r>
              <a:rPr lang="en-US" sz="2500" dirty="0">
                <a:solidFill>
                  <a:srgbClr val="002060"/>
                </a:solidFill>
                <a:latin typeface="Times New Roman" pitchFamily="18" charset="0"/>
                <a:cs typeface="Times New Roman" pitchFamily="18" charset="0"/>
              </a:rPr>
              <a:t>Step 5: </a:t>
            </a:r>
            <a:r>
              <a:rPr lang="en-US" sz="2500" b="1" dirty="0">
                <a:solidFill>
                  <a:srgbClr val="C00000"/>
                </a:solidFill>
                <a:latin typeface="Times New Roman" pitchFamily="18" charset="0"/>
                <a:cs typeface="Times New Roman" pitchFamily="18" charset="0"/>
              </a:rPr>
              <a:t>EXIT</a:t>
            </a:r>
          </a:p>
        </p:txBody>
      </p:sp>
    </p:spTree>
    <p:extLst>
      <p:ext uri="{BB962C8B-B14F-4D97-AF65-F5344CB8AC3E}">
        <p14:creationId xmlns:p14="http://schemas.microsoft.com/office/powerpoint/2010/main" val="2824189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C00000"/>
                </a:solidFill>
                <a:latin typeface="Times New Roman" pitchFamily="18" charset="0"/>
                <a:cs typeface="Times New Roman" pitchFamily="18" charset="0"/>
              </a:rPr>
              <a:t>Deletion from the end</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6840" y="2057400"/>
            <a:ext cx="7713231" cy="3657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8276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C00000"/>
                </a:solidFill>
                <a:latin typeface="Times New Roman" pitchFamily="18" charset="0"/>
                <a:cs typeface="Times New Roman" pitchFamily="18" charset="0"/>
              </a:rPr>
              <a:t>Deletion from the end</a:t>
            </a:r>
          </a:p>
        </p:txBody>
      </p:sp>
      <p:sp>
        <p:nvSpPr>
          <p:cNvPr id="3" name="Content Placeholder 2"/>
          <p:cNvSpPr>
            <a:spLocks noGrp="1"/>
          </p:cNvSpPr>
          <p:nvPr>
            <p:ph idx="1"/>
          </p:nvPr>
        </p:nvSpPr>
        <p:spPr>
          <a:xfrm>
            <a:off x="381000" y="1825625"/>
            <a:ext cx="8763000" cy="4351338"/>
          </a:xfrm>
        </p:spPr>
        <p:txBody>
          <a:bodyPr>
            <a:normAutofit fontScale="92500" lnSpcReduction="20000"/>
          </a:bodyPr>
          <a:lstStyle/>
          <a:p>
            <a:pPr marL="0" indent="0">
              <a:buNone/>
            </a:pPr>
            <a:r>
              <a:rPr lang="en-US" sz="2500" dirty="0">
                <a:solidFill>
                  <a:srgbClr val="002060"/>
                </a:solidFill>
                <a:latin typeface="Times New Roman" pitchFamily="18" charset="0"/>
                <a:cs typeface="Times New Roman" pitchFamily="18" charset="0"/>
              </a:rPr>
              <a:t>Step 1: IF HEAD = NULL</a:t>
            </a:r>
          </a:p>
          <a:p>
            <a:pPr marL="0" indent="0">
              <a:buNone/>
            </a:pPr>
            <a:r>
              <a:rPr lang="en-US" sz="2500" dirty="0">
                <a:solidFill>
                  <a:srgbClr val="002060"/>
                </a:solidFill>
                <a:latin typeface="Times New Roman" pitchFamily="18" charset="0"/>
                <a:cs typeface="Times New Roman" pitchFamily="18" charset="0"/>
              </a:rPr>
              <a:t>	   Write </a:t>
            </a:r>
            <a:r>
              <a:rPr lang="en-US" sz="2500" b="1" dirty="0">
                <a:solidFill>
                  <a:srgbClr val="C00000"/>
                </a:solidFill>
                <a:latin typeface="Times New Roman" pitchFamily="18" charset="0"/>
                <a:cs typeface="Times New Roman" pitchFamily="18" charset="0"/>
              </a:rPr>
              <a:t>UNDERFLOW</a:t>
            </a:r>
            <a:br>
              <a:rPr lang="en-US" sz="2500" dirty="0">
                <a:solidFill>
                  <a:srgbClr val="002060"/>
                </a:solidFill>
                <a:latin typeface="Times New Roman" pitchFamily="18" charset="0"/>
                <a:cs typeface="Times New Roman" pitchFamily="18" charset="0"/>
              </a:rPr>
            </a:br>
            <a:r>
              <a:rPr lang="en-US" sz="2500" dirty="0">
                <a:solidFill>
                  <a:srgbClr val="002060"/>
                </a:solidFill>
                <a:latin typeface="Times New Roman" pitchFamily="18" charset="0"/>
                <a:cs typeface="Times New Roman" pitchFamily="18" charset="0"/>
              </a:rPr>
              <a:t>   	   Go to Step 8</a:t>
            </a:r>
            <a:br>
              <a:rPr lang="en-US" sz="2500" dirty="0">
                <a:solidFill>
                  <a:srgbClr val="002060"/>
                </a:solidFill>
                <a:latin typeface="Times New Roman" pitchFamily="18" charset="0"/>
                <a:cs typeface="Times New Roman" pitchFamily="18" charset="0"/>
              </a:rPr>
            </a:br>
            <a:r>
              <a:rPr lang="en-US" sz="2500" dirty="0">
                <a:solidFill>
                  <a:srgbClr val="002060"/>
                </a:solidFill>
                <a:latin typeface="Times New Roman" pitchFamily="18" charset="0"/>
                <a:cs typeface="Times New Roman" pitchFamily="18" charset="0"/>
              </a:rPr>
              <a:t>  	   [END OF IF]</a:t>
            </a:r>
          </a:p>
          <a:p>
            <a:pPr marL="0" indent="0">
              <a:buNone/>
            </a:pPr>
            <a:r>
              <a:rPr lang="en-US" sz="2500" dirty="0">
                <a:solidFill>
                  <a:srgbClr val="002060"/>
                </a:solidFill>
                <a:latin typeface="Times New Roman" pitchFamily="18" charset="0"/>
                <a:cs typeface="Times New Roman" pitchFamily="18" charset="0"/>
              </a:rPr>
              <a:t>Step 2: SET PTR = HEAD  </a:t>
            </a:r>
            <a:r>
              <a:rPr lang="en-US" sz="2500" dirty="0">
                <a:solidFill>
                  <a:srgbClr val="C00000"/>
                </a:solidFill>
                <a:latin typeface="Times New Roman" pitchFamily="18" charset="0"/>
                <a:cs typeface="Times New Roman" pitchFamily="18" charset="0"/>
              </a:rPr>
              <a:t>//traverse the list and find last node</a:t>
            </a:r>
          </a:p>
          <a:p>
            <a:pPr marL="0" indent="0">
              <a:buNone/>
            </a:pPr>
            <a:r>
              <a:rPr lang="en-US" sz="2500" dirty="0">
                <a:solidFill>
                  <a:srgbClr val="002060"/>
                </a:solidFill>
                <a:latin typeface="Times New Roman" pitchFamily="18" charset="0"/>
                <a:cs typeface="Times New Roman" pitchFamily="18" charset="0"/>
              </a:rPr>
              <a:t>Step 3: Repeat Steps 4 and 5 while PTR -&gt; NEXT!= NULL</a:t>
            </a:r>
          </a:p>
          <a:p>
            <a:pPr marL="0" indent="0">
              <a:buNone/>
            </a:pPr>
            <a:r>
              <a:rPr lang="en-US" sz="2500" dirty="0">
                <a:solidFill>
                  <a:srgbClr val="002060"/>
                </a:solidFill>
                <a:latin typeface="Times New Roman" pitchFamily="18" charset="0"/>
                <a:cs typeface="Times New Roman" pitchFamily="18" charset="0"/>
              </a:rPr>
              <a:t>Step 4: SET PREPTR = PTR    </a:t>
            </a:r>
            <a:r>
              <a:rPr lang="en-US" sz="2500" dirty="0">
                <a:solidFill>
                  <a:srgbClr val="C00000"/>
                </a:solidFill>
                <a:latin typeface="Times New Roman" pitchFamily="18" charset="0"/>
                <a:cs typeface="Times New Roman" pitchFamily="18" charset="0"/>
              </a:rPr>
              <a:t>//track second last node</a:t>
            </a:r>
          </a:p>
          <a:p>
            <a:pPr marL="0" indent="0">
              <a:buNone/>
            </a:pPr>
            <a:r>
              <a:rPr lang="en-US" sz="2500" dirty="0">
                <a:solidFill>
                  <a:srgbClr val="002060"/>
                </a:solidFill>
                <a:latin typeface="Times New Roman" pitchFamily="18" charset="0"/>
                <a:cs typeface="Times New Roman" pitchFamily="18" charset="0"/>
              </a:rPr>
              <a:t>Step 5: SET PTR = PTR -&gt; NEXT  </a:t>
            </a:r>
            <a:r>
              <a:rPr lang="en-US" sz="2500" dirty="0">
                <a:solidFill>
                  <a:srgbClr val="C00000"/>
                </a:solidFill>
                <a:latin typeface="Times New Roman" pitchFamily="18" charset="0"/>
                <a:cs typeface="Times New Roman" pitchFamily="18" charset="0"/>
              </a:rPr>
              <a:t>//move PTR to next node in list</a:t>
            </a:r>
          </a:p>
          <a:p>
            <a:pPr marL="0" indent="0">
              <a:buNone/>
            </a:pPr>
            <a:r>
              <a:rPr lang="en-US" sz="2500" dirty="0">
                <a:solidFill>
                  <a:srgbClr val="002060"/>
                </a:solidFill>
                <a:latin typeface="Times New Roman" pitchFamily="18" charset="0"/>
                <a:cs typeface="Times New Roman" pitchFamily="18" charset="0"/>
              </a:rPr>
              <a:t>[END OF LOOP]</a:t>
            </a:r>
          </a:p>
          <a:p>
            <a:pPr marL="0" indent="0">
              <a:buNone/>
            </a:pPr>
            <a:r>
              <a:rPr lang="en-US" sz="2500" dirty="0">
                <a:solidFill>
                  <a:srgbClr val="002060"/>
                </a:solidFill>
                <a:latin typeface="Times New Roman" pitchFamily="18" charset="0"/>
                <a:cs typeface="Times New Roman" pitchFamily="18" charset="0"/>
              </a:rPr>
              <a:t>Step 6: SET PREPTR -&gt; NEXT = NULL</a:t>
            </a:r>
          </a:p>
          <a:p>
            <a:pPr marL="0" indent="0">
              <a:buNone/>
            </a:pPr>
            <a:r>
              <a:rPr lang="en-US" sz="2500" dirty="0">
                <a:solidFill>
                  <a:srgbClr val="002060"/>
                </a:solidFill>
                <a:latin typeface="Times New Roman" pitchFamily="18" charset="0"/>
                <a:cs typeface="Times New Roman" pitchFamily="18" charset="0"/>
              </a:rPr>
              <a:t>Step 7: FREE (PTR)</a:t>
            </a:r>
          </a:p>
          <a:p>
            <a:pPr marL="0" indent="0">
              <a:buNone/>
            </a:pPr>
            <a:r>
              <a:rPr lang="en-US" sz="2500" dirty="0">
                <a:solidFill>
                  <a:srgbClr val="002060"/>
                </a:solidFill>
                <a:latin typeface="Times New Roman" pitchFamily="18" charset="0"/>
                <a:cs typeface="Times New Roman" pitchFamily="18" charset="0"/>
              </a:rPr>
              <a:t>Step 8: </a:t>
            </a:r>
            <a:r>
              <a:rPr lang="en-US" sz="2500" b="1" dirty="0">
                <a:solidFill>
                  <a:srgbClr val="C00000"/>
                </a:solidFill>
                <a:latin typeface="Times New Roman" pitchFamily="18" charset="0"/>
                <a:cs typeface="Times New Roman" pitchFamily="18" charset="0"/>
              </a:rPr>
              <a:t>EXIT</a:t>
            </a:r>
          </a:p>
          <a:p>
            <a:pPr marL="0" indent="0">
              <a:buNone/>
            </a:pPr>
            <a:endParaRPr lang="en-US" dirty="0"/>
          </a:p>
        </p:txBody>
      </p:sp>
    </p:spTree>
    <p:extLst>
      <p:ext uri="{BB962C8B-B14F-4D97-AF65-F5344CB8AC3E}">
        <p14:creationId xmlns:p14="http://schemas.microsoft.com/office/powerpoint/2010/main" val="1870539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C00000"/>
                </a:solidFill>
                <a:latin typeface="Times New Roman" pitchFamily="18" charset="0"/>
                <a:cs typeface="Times New Roman" pitchFamily="18" charset="0"/>
              </a:rPr>
              <a:t>Deleting element at particular position</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5387" y="2133600"/>
            <a:ext cx="6753225"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760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C00000"/>
                </a:solidFill>
                <a:latin typeface="Times New Roman" pitchFamily="18" charset="0"/>
                <a:cs typeface="Times New Roman" pitchFamily="18" charset="0"/>
              </a:rPr>
              <a:t>Deleting element at particular position</a:t>
            </a:r>
          </a:p>
        </p:txBody>
      </p:sp>
      <p:sp>
        <p:nvSpPr>
          <p:cNvPr id="3" name="Content Placeholder 2"/>
          <p:cNvSpPr>
            <a:spLocks noGrp="1"/>
          </p:cNvSpPr>
          <p:nvPr>
            <p:ph idx="1"/>
          </p:nvPr>
        </p:nvSpPr>
        <p:spPr>
          <a:xfrm>
            <a:off x="304800" y="1447800"/>
            <a:ext cx="8839200" cy="5410200"/>
          </a:xfrm>
        </p:spPr>
        <p:txBody>
          <a:bodyPr>
            <a:noAutofit/>
          </a:bodyPr>
          <a:lstStyle/>
          <a:p>
            <a:pPr marL="0" indent="0">
              <a:buNone/>
            </a:pPr>
            <a:r>
              <a:rPr lang="en-US" sz="1700" dirty="0">
                <a:solidFill>
                  <a:srgbClr val="002060"/>
                </a:solidFill>
                <a:latin typeface="Times New Roman" pitchFamily="18" charset="0"/>
                <a:cs typeface="Times New Roman" pitchFamily="18" charset="0"/>
              </a:rPr>
              <a:t>STEP 1: IF HEAD = NULL</a:t>
            </a:r>
          </a:p>
          <a:p>
            <a:pPr marL="0" indent="0">
              <a:buNone/>
            </a:pPr>
            <a:r>
              <a:rPr lang="en-US" sz="1700" dirty="0">
                <a:solidFill>
                  <a:srgbClr val="002060"/>
                </a:solidFill>
                <a:latin typeface="Times New Roman" pitchFamily="18" charset="0"/>
                <a:cs typeface="Times New Roman" pitchFamily="18" charset="0"/>
              </a:rPr>
              <a:t>	WRITE </a:t>
            </a:r>
            <a:r>
              <a:rPr lang="en-US" sz="1700" b="1" dirty="0">
                <a:solidFill>
                  <a:srgbClr val="C00000"/>
                </a:solidFill>
                <a:latin typeface="Times New Roman" pitchFamily="18" charset="0"/>
                <a:cs typeface="Times New Roman" pitchFamily="18" charset="0"/>
              </a:rPr>
              <a:t>UNDERFLOW</a:t>
            </a:r>
            <a:br>
              <a:rPr lang="en-US" sz="1700" dirty="0">
                <a:solidFill>
                  <a:srgbClr val="002060"/>
                </a:solidFill>
                <a:latin typeface="Times New Roman" pitchFamily="18" charset="0"/>
                <a:cs typeface="Times New Roman" pitchFamily="18" charset="0"/>
              </a:rPr>
            </a:br>
            <a:r>
              <a:rPr lang="en-US" sz="1700" dirty="0">
                <a:solidFill>
                  <a:srgbClr val="002060"/>
                </a:solidFill>
                <a:latin typeface="Times New Roman" pitchFamily="18" charset="0"/>
                <a:cs typeface="Times New Roman" pitchFamily="18" charset="0"/>
              </a:rPr>
              <a:t>    	</a:t>
            </a:r>
            <a:r>
              <a:rPr lang="en-US" sz="1700" b="1" dirty="0">
                <a:solidFill>
                  <a:srgbClr val="002060"/>
                </a:solidFill>
                <a:latin typeface="Times New Roman" pitchFamily="18" charset="0"/>
                <a:cs typeface="Times New Roman" pitchFamily="18" charset="0"/>
              </a:rPr>
              <a:t>GOTO STEP 11</a:t>
            </a:r>
            <a:br>
              <a:rPr lang="en-US" sz="1700" dirty="0">
                <a:solidFill>
                  <a:srgbClr val="002060"/>
                </a:solidFill>
                <a:latin typeface="Times New Roman" pitchFamily="18" charset="0"/>
                <a:cs typeface="Times New Roman" pitchFamily="18" charset="0"/>
              </a:rPr>
            </a:br>
            <a:r>
              <a:rPr lang="en-US" sz="1700" dirty="0">
                <a:solidFill>
                  <a:srgbClr val="002060"/>
                </a:solidFill>
                <a:latin typeface="Times New Roman" pitchFamily="18" charset="0"/>
                <a:cs typeface="Times New Roman" pitchFamily="18" charset="0"/>
              </a:rPr>
              <a:t>STEP 2: SET TEMP = HEAD</a:t>
            </a:r>
          </a:p>
          <a:p>
            <a:pPr marL="0" indent="0">
              <a:buNone/>
            </a:pPr>
            <a:r>
              <a:rPr lang="en-US" sz="1700" dirty="0">
                <a:solidFill>
                  <a:srgbClr val="002060"/>
                </a:solidFill>
                <a:latin typeface="Times New Roman" pitchFamily="18" charset="0"/>
                <a:cs typeface="Times New Roman" pitchFamily="18" charset="0"/>
              </a:rPr>
              <a:t>STEP 3: SET I = 0</a:t>
            </a:r>
          </a:p>
          <a:p>
            <a:pPr marL="0" indent="0">
              <a:buNone/>
            </a:pPr>
            <a:r>
              <a:rPr lang="en-US" sz="1700" dirty="0">
                <a:solidFill>
                  <a:srgbClr val="002060"/>
                </a:solidFill>
                <a:latin typeface="Times New Roman" pitchFamily="18" charset="0"/>
                <a:cs typeface="Times New Roman" pitchFamily="18" charset="0"/>
              </a:rPr>
              <a:t>STEP 4: REPEAT STEP 5 TO 8 UNTIL I</a:t>
            </a:r>
          </a:p>
          <a:p>
            <a:pPr marL="0" indent="0">
              <a:buNone/>
            </a:pPr>
            <a:r>
              <a:rPr lang="en-US" sz="1700" dirty="0">
                <a:solidFill>
                  <a:srgbClr val="002060"/>
                </a:solidFill>
                <a:latin typeface="Times New Roman" pitchFamily="18" charset="0"/>
                <a:cs typeface="Times New Roman" pitchFamily="18" charset="0"/>
              </a:rPr>
              <a:t>STEP 5: TEMP1 = TEMP    </a:t>
            </a:r>
            <a:r>
              <a:rPr lang="en-US" sz="1700" dirty="0">
                <a:solidFill>
                  <a:srgbClr val="C00000"/>
                </a:solidFill>
                <a:latin typeface="Times New Roman" pitchFamily="18" charset="0"/>
                <a:cs typeface="Times New Roman" pitchFamily="18" charset="0"/>
              </a:rPr>
              <a:t>//store current node before moving to next node</a:t>
            </a:r>
          </a:p>
          <a:p>
            <a:pPr marL="0" indent="0">
              <a:buNone/>
            </a:pPr>
            <a:r>
              <a:rPr lang="en-US" sz="1700" dirty="0">
                <a:solidFill>
                  <a:srgbClr val="002060"/>
                </a:solidFill>
                <a:latin typeface="Times New Roman" pitchFamily="18" charset="0"/>
                <a:cs typeface="Times New Roman" pitchFamily="18" charset="0"/>
              </a:rPr>
              <a:t>STEP 6: TEMP = TEMP → NEXT    </a:t>
            </a:r>
            <a:r>
              <a:rPr lang="en-US" sz="1700" dirty="0">
                <a:solidFill>
                  <a:srgbClr val="C00000"/>
                </a:solidFill>
                <a:latin typeface="Times New Roman" pitchFamily="18" charset="0"/>
                <a:cs typeface="Times New Roman" pitchFamily="18" charset="0"/>
              </a:rPr>
              <a:t>//move next node in the list</a:t>
            </a:r>
          </a:p>
          <a:p>
            <a:pPr marL="0" indent="0">
              <a:buNone/>
            </a:pPr>
            <a:r>
              <a:rPr lang="en-US" sz="1700" dirty="0">
                <a:solidFill>
                  <a:srgbClr val="002060"/>
                </a:solidFill>
                <a:latin typeface="Times New Roman" pitchFamily="18" charset="0"/>
                <a:cs typeface="Times New Roman" pitchFamily="18" charset="0"/>
              </a:rPr>
              <a:t>STEP 7: IF TEMP == NULL</a:t>
            </a:r>
          </a:p>
          <a:p>
            <a:pPr marL="0" indent="0">
              <a:buNone/>
            </a:pPr>
            <a:r>
              <a:rPr lang="en-US" sz="1700" dirty="0">
                <a:solidFill>
                  <a:srgbClr val="002060"/>
                </a:solidFill>
                <a:latin typeface="Times New Roman" pitchFamily="18" charset="0"/>
                <a:cs typeface="Times New Roman" pitchFamily="18" charset="0"/>
              </a:rPr>
              <a:t>	WRITE "</a:t>
            </a:r>
            <a:r>
              <a:rPr lang="en-US" sz="1700" b="1" dirty="0">
                <a:solidFill>
                  <a:srgbClr val="C00000"/>
                </a:solidFill>
                <a:latin typeface="Times New Roman" pitchFamily="18" charset="0"/>
                <a:cs typeface="Times New Roman" pitchFamily="18" charset="0"/>
              </a:rPr>
              <a:t>DESIRED NODE NOT PRESENT</a:t>
            </a:r>
            <a:r>
              <a:rPr lang="en-US" sz="1700" dirty="0">
                <a:solidFill>
                  <a:srgbClr val="002060"/>
                </a:solidFill>
                <a:latin typeface="Times New Roman" pitchFamily="18" charset="0"/>
                <a:cs typeface="Times New Roman" pitchFamily="18" charset="0"/>
              </a:rPr>
              <a:t>"</a:t>
            </a:r>
            <a:br>
              <a:rPr lang="en-US" sz="1700" dirty="0">
                <a:solidFill>
                  <a:srgbClr val="002060"/>
                </a:solidFill>
                <a:latin typeface="Times New Roman" pitchFamily="18" charset="0"/>
                <a:cs typeface="Times New Roman" pitchFamily="18" charset="0"/>
              </a:rPr>
            </a:br>
            <a:r>
              <a:rPr lang="en-US" sz="1700" dirty="0">
                <a:solidFill>
                  <a:srgbClr val="002060"/>
                </a:solidFill>
                <a:latin typeface="Times New Roman" pitchFamily="18" charset="0"/>
                <a:cs typeface="Times New Roman" pitchFamily="18" charset="0"/>
              </a:rPr>
              <a:t>    	GOTO STEP 11</a:t>
            </a:r>
          </a:p>
          <a:p>
            <a:pPr marL="0" indent="0">
              <a:buNone/>
            </a:pPr>
            <a:r>
              <a:rPr lang="en-US" sz="1700" dirty="0">
                <a:solidFill>
                  <a:srgbClr val="002060"/>
                </a:solidFill>
                <a:latin typeface="Times New Roman" pitchFamily="18" charset="0"/>
                <a:cs typeface="Times New Roman" pitchFamily="18" charset="0"/>
              </a:rPr>
              <a:t>STEP 8: I = I+1</a:t>
            </a:r>
          </a:p>
          <a:p>
            <a:pPr marL="0" indent="0">
              <a:buNone/>
            </a:pPr>
            <a:r>
              <a:rPr lang="en-US" sz="1700" b="1" dirty="0">
                <a:solidFill>
                  <a:srgbClr val="002060"/>
                </a:solidFill>
                <a:latin typeface="Times New Roman" pitchFamily="18" charset="0"/>
                <a:cs typeface="Times New Roman" pitchFamily="18" charset="0"/>
              </a:rPr>
              <a:t>END OF LOOP</a:t>
            </a:r>
          </a:p>
          <a:p>
            <a:pPr marL="0" indent="0">
              <a:buNone/>
            </a:pPr>
            <a:r>
              <a:rPr lang="en-US" sz="1700" dirty="0">
                <a:solidFill>
                  <a:srgbClr val="002060"/>
                </a:solidFill>
                <a:latin typeface="Times New Roman" pitchFamily="18" charset="0"/>
                <a:cs typeface="Times New Roman" pitchFamily="18" charset="0"/>
              </a:rPr>
              <a:t>STEP 9: TEMP1 → NEXT = TEMP → NEXT    </a:t>
            </a:r>
            <a:r>
              <a:rPr lang="en-US" sz="1700" dirty="0">
                <a:solidFill>
                  <a:srgbClr val="C00000"/>
                </a:solidFill>
                <a:latin typeface="Times New Roman" pitchFamily="18" charset="0"/>
                <a:cs typeface="Times New Roman" pitchFamily="18" charset="0"/>
              </a:rPr>
              <a:t>//link node after being deleted</a:t>
            </a:r>
          </a:p>
          <a:p>
            <a:pPr marL="0" indent="0">
              <a:buNone/>
            </a:pPr>
            <a:r>
              <a:rPr lang="en-US" sz="1700" dirty="0">
                <a:solidFill>
                  <a:srgbClr val="002060"/>
                </a:solidFill>
                <a:latin typeface="Times New Roman" pitchFamily="18" charset="0"/>
                <a:cs typeface="Times New Roman" pitchFamily="18" charset="0"/>
              </a:rPr>
              <a:t>STEP 10: FREE TEMP</a:t>
            </a:r>
          </a:p>
          <a:p>
            <a:pPr marL="0" indent="0">
              <a:buNone/>
            </a:pPr>
            <a:r>
              <a:rPr lang="en-US" sz="1700" dirty="0">
                <a:solidFill>
                  <a:srgbClr val="002060"/>
                </a:solidFill>
                <a:latin typeface="Times New Roman" pitchFamily="18" charset="0"/>
                <a:cs typeface="Times New Roman" pitchFamily="18" charset="0"/>
              </a:rPr>
              <a:t>STEP 11:</a:t>
            </a:r>
            <a:r>
              <a:rPr lang="en-US" sz="1700" b="1" dirty="0">
                <a:solidFill>
                  <a:srgbClr val="C00000"/>
                </a:solidFill>
                <a:latin typeface="Times New Roman" pitchFamily="18" charset="0"/>
                <a:cs typeface="Times New Roman" pitchFamily="18" charset="0"/>
              </a:rPr>
              <a:t> EXIT</a:t>
            </a:r>
          </a:p>
        </p:txBody>
      </p:sp>
    </p:spTree>
    <p:extLst>
      <p:ext uri="{BB962C8B-B14F-4D97-AF65-F5344CB8AC3E}">
        <p14:creationId xmlns:p14="http://schemas.microsoft.com/office/powerpoint/2010/main" val="3449649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a:solidFill>
                  <a:srgbClr val="C00000"/>
                </a:solidFill>
                <a:effectLst/>
                <a:latin typeface="Times New Roman" pitchFamily="18" charset="0"/>
                <a:cs typeface="Times New Roman" pitchFamily="18" charset="0"/>
              </a:rPr>
              <a:t>Traversing a Linked List</a:t>
            </a:r>
          </a:p>
        </p:txBody>
      </p:sp>
      <p:sp>
        <p:nvSpPr>
          <p:cNvPr id="2" name="Content Placeholder 1"/>
          <p:cNvSpPr>
            <a:spLocks noGrp="1"/>
          </p:cNvSpPr>
          <p:nvPr>
            <p:ph idx="1"/>
          </p:nvPr>
        </p:nvSpPr>
        <p:spPr>
          <a:xfrm>
            <a:off x="533400" y="990600"/>
            <a:ext cx="8610600" cy="5257800"/>
          </a:xfrm>
        </p:spPr>
        <p:txBody>
          <a:bodyPr>
            <a:normAutofit/>
          </a:bodyPr>
          <a:lstStyle/>
          <a:p>
            <a:pPr marL="0" indent="0">
              <a:buNone/>
            </a:pPr>
            <a:r>
              <a:rPr lang="en-US" sz="2400" b="1" dirty="0" err="1">
                <a:solidFill>
                  <a:srgbClr val="002060"/>
                </a:solidFill>
                <a:latin typeface="Times New Roman" pitchFamily="18" charset="0"/>
                <a:cs typeface="Times New Roman" pitchFamily="18" charset="0"/>
              </a:rPr>
              <a:t>PTR</a:t>
            </a:r>
            <a:r>
              <a:rPr lang="en-US" sz="2400" dirty="0">
                <a:solidFill>
                  <a:srgbClr val="002060"/>
                </a:solidFill>
                <a:latin typeface="Times New Roman" pitchFamily="18" charset="0"/>
                <a:cs typeface="Times New Roman" pitchFamily="18" charset="0"/>
              </a:rPr>
              <a:t> is a pointer variable which points to the node currently being processed.</a:t>
            </a:r>
          </a:p>
          <a:p>
            <a:pPr marL="0" indent="0">
              <a:buNone/>
            </a:pPr>
            <a:r>
              <a:rPr lang="en-US" sz="2400" b="1" dirty="0">
                <a:solidFill>
                  <a:srgbClr val="002060"/>
                </a:solidFill>
                <a:latin typeface="Times New Roman" pitchFamily="18" charset="0"/>
                <a:cs typeface="Times New Roman" pitchFamily="18" charset="0"/>
              </a:rPr>
              <a:t>PTR -&gt; NEXT </a:t>
            </a:r>
            <a:r>
              <a:rPr lang="en-US" sz="2400" dirty="0">
                <a:solidFill>
                  <a:srgbClr val="002060"/>
                </a:solidFill>
                <a:latin typeface="Times New Roman" pitchFamily="18" charset="0"/>
                <a:cs typeface="Times New Roman" pitchFamily="18" charset="0"/>
              </a:rPr>
              <a:t>points to the next node to be processed.</a:t>
            </a:r>
          </a:p>
          <a:p>
            <a:pPr marL="514350" indent="-514350">
              <a:buNone/>
            </a:pPr>
            <a:endParaRPr lang="en-US" sz="2400" dirty="0">
              <a:solidFill>
                <a:srgbClr val="002060"/>
              </a:solidFill>
              <a:latin typeface="Times New Roman" pitchFamily="18" charset="0"/>
              <a:cs typeface="Times New Roman" pitchFamily="18" charset="0"/>
            </a:endParaRPr>
          </a:p>
          <a:p>
            <a:pPr marL="0" indent="0">
              <a:buNone/>
            </a:pPr>
            <a:r>
              <a:rPr lang="en-US" sz="2800" dirty="0">
                <a:solidFill>
                  <a:srgbClr val="C00000"/>
                </a:solidFill>
                <a:latin typeface="Times New Roman" pitchFamily="18" charset="0"/>
                <a:cs typeface="Times New Roman" pitchFamily="18" charset="0"/>
              </a:rPr>
              <a:t>Algorithm (Traversing a linked list)</a:t>
            </a:r>
          </a:p>
          <a:p>
            <a:pPr marL="514350" indent="-514350">
              <a:buNone/>
            </a:pPr>
            <a:endParaRPr lang="en-US" sz="2800" dirty="0">
              <a:solidFill>
                <a:srgbClr val="002060"/>
              </a:solidFill>
              <a:latin typeface="Times New Roman" pitchFamily="18" charset="0"/>
              <a:cs typeface="Times New Roman" pitchFamily="18" charset="0"/>
            </a:endParaRPr>
          </a:p>
          <a:p>
            <a:pPr marL="514350" indent="-514350">
              <a:buAutoNum type="arabicPeriod"/>
            </a:pPr>
            <a:r>
              <a:rPr lang="en-US" sz="2400" dirty="0">
                <a:solidFill>
                  <a:srgbClr val="002060"/>
                </a:solidFill>
                <a:latin typeface="Times New Roman" pitchFamily="18" charset="0"/>
                <a:cs typeface="Times New Roman" pitchFamily="18" charset="0"/>
              </a:rPr>
              <a:t>Set PTR = HEAD. </a:t>
            </a:r>
          </a:p>
          <a:p>
            <a:pPr marL="514350" indent="-514350">
              <a:buAutoNum type="arabicPeriod"/>
            </a:pPr>
            <a:r>
              <a:rPr lang="en-US" sz="2400" dirty="0">
                <a:solidFill>
                  <a:srgbClr val="002060"/>
                </a:solidFill>
                <a:latin typeface="Times New Roman" pitchFamily="18" charset="0"/>
                <a:cs typeface="Times New Roman" pitchFamily="18" charset="0"/>
              </a:rPr>
              <a:t>Repeat step 3 and 4 while PTR ≠ NULL.</a:t>
            </a:r>
          </a:p>
          <a:p>
            <a:pPr marL="514350" indent="-514350">
              <a:buAutoNum type="arabicPeriod"/>
            </a:pPr>
            <a:r>
              <a:rPr lang="en-US" sz="2400" dirty="0">
                <a:solidFill>
                  <a:srgbClr val="002060"/>
                </a:solidFill>
                <a:latin typeface="Times New Roman" pitchFamily="18" charset="0"/>
                <a:cs typeface="Times New Roman" pitchFamily="18" charset="0"/>
              </a:rPr>
              <a:t>             Apply PROCESS to PTR-&gt;DATA</a:t>
            </a:r>
          </a:p>
          <a:p>
            <a:pPr marL="514350" indent="-514350">
              <a:buAutoNum type="arabicPeriod"/>
            </a:pPr>
            <a:r>
              <a:rPr lang="en-US" sz="2400" dirty="0">
                <a:solidFill>
                  <a:srgbClr val="002060"/>
                </a:solidFill>
                <a:latin typeface="Times New Roman" pitchFamily="18" charset="0"/>
                <a:cs typeface="Times New Roman" pitchFamily="18" charset="0"/>
              </a:rPr>
              <a:t>             Set PTR=PTR -&gt; NEXT  </a:t>
            </a:r>
            <a:r>
              <a:rPr lang="en-US" sz="2400" dirty="0">
                <a:solidFill>
                  <a:srgbClr val="C00000"/>
                </a:solidFill>
                <a:latin typeface="Times New Roman" pitchFamily="18" charset="0"/>
                <a:cs typeface="Times New Roman" pitchFamily="18" charset="0"/>
              </a:rPr>
              <a:t>//PTR points to next node</a:t>
            </a:r>
          </a:p>
          <a:p>
            <a:pPr marL="514350" indent="-514350">
              <a:buAutoNum type="arabicPeriod"/>
            </a:pPr>
            <a:r>
              <a:rPr lang="en-US" sz="2400" b="1" dirty="0">
                <a:solidFill>
                  <a:srgbClr val="C00000"/>
                </a:solidFill>
                <a:latin typeface="Times New Roman" pitchFamily="18" charset="0"/>
                <a:cs typeface="Times New Roman" pitchFamily="18" charset="0"/>
              </a:rPr>
              <a:t>EXIT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down)">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ipe(down)">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9170-A878-3B0C-17EB-6C8FD75AA292}"/>
              </a:ext>
            </a:extLst>
          </p:cNvPr>
          <p:cNvSpPr>
            <a:spLocks noGrp="1"/>
          </p:cNvSpPr>
          <p:nvPr>
            <p:ph type="title"/>
          </p:nvPr>
        </p:nvSpPr>
        <p:spPr>
          <a:xfrm>
            <a:off x="628650" y="365126"/>
            <a:ext cx="8667750" cy="5991225"/>
          </a:xfrm>
        </p:spPr>
        <p:txBody>
          <a:bodyPr>
            <a:normAutofit/>
          </a:bodyPr>
          <a:lstStyle/>
          <a:p>
            <a:pPr algn="ctr"/>
            <a:r>
              <a:rPr lang="en-US" sz="5500" dirty="0">
                <a:solidFill>
                  <a:srgbClr val="C00000"/>
                </a:solidFill>
                <a:latin typeface="Times New Roman" panose="02020603050405020304" pitchFamily="18" charset="0"/>
                <a:cs typeface="Times New Roman" panose="02020603050405020304" pitchFamily="18" charset="0"/>
              </a:rPr>
              <a:t>Circular Singly Linked List</a:t>
            </a:r>
            <a:endParaRPr lang="en-IN" sz="5500" dirty="0"/>
          </a:p>
        </p:txBody>
      </p:sp>
    </p:spTree>
    <p:extLst>
      <p:ext uri="{BB962C8B-B14F-4D97-AF65-F5344CB8AC3E}">
        <p14:creationId xmlns:p14="http://schemas.microsoft.com/office/powerpoint/2010/main" val="1415651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651CC-612B-466B-58E1-8D8554CA1B49}"/>
              </a:ext>
            </a:extLst>
          </p:cNvPr>
          <p:cNvSpPr>
            <a:spLocks noGrp="1"/>
          </p:cNvSpPr>
          <p:nvPr>
            <p:ph idx="1"/>
          </p:nvPr>
        </p:nvSpPr>
        <p:spPr>
          <a:xfrm>
            <a:off x="838200" y="2133601"/>
            <a:ext cx="7677150" cy="4043362"/>
          </a:xfrm>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In a Circular Singly Linked list, </a:t>
            </a:r>
            <a:r>
              <a:rPr lang="en-US" b="0" i="0" dirty="0">
                <a:solidFill>
                  <a:srgbClr val="C00000"/>
                </a:solidFill>
                <a:effectLst/>
                <a:latin typeface="Times New Roman" panose="02020603050405020304" pitchFamily="18" charset="0"/>
                <a:cs typeface="Times New Roman" panose="02020603050405020304" pitchFamily="18" charset="0"/>
              </a:rPr>
              <a:t>the last node of the list contains a pointer to the first node of the list</a:t>
            </a:r>
            <a:r>
              <a:rPr lang="en-US" b="0" i="0" dirty="0">
                <a:solidFill>
                  <a:srgbClr val="002060"/>
                </a:solidFill>
                <a:effectLst/>
                <a:latin typeface="Times New Roman" panose="02020603050405020304" pitchFamily="18" charset="0"/>
                <a:cs typeface="Times New Roman" panose="02020603050405020304" pitchFamily="18" charset="0"/>
              </a:rPr>
              <a:t>. We can have circular singly linked list as well as circular doubly linked list.</a:t>
            </a:r>
          </a:p>
          <a:p>
            <a:pPr algn="just"/>
            <a:endParaRPr lang="en-US" b="0" i="0" dirty="0">
              <a:solidFill>
                <a:srgbClr val="002060"/>
              </a:solidFill>
              <a:effectLst/>
              <a:latin typeface="Times New Roman" panose="02020603050405020304" pitchFamily="18" charset="0"/>
              <a:cs typeface="Times New Roman" panose="02020603050405020304" pitchFamily="18" charset="0"/>
            </a:endParaRPr>
          </a:p>
          <a:p>
            <a:pPr algn="just"/>
            <a:r>
              <a:rPr lang="en-US" b="0" i="0" dirty="0">
                <a:solidFill>
                  <a:srgbClr val="002060"/>
                </a:solidFill>
                <a:effectLst/>
                <a:latin typeface="Times New Roman" panose="02020603050405020304" pitchFamily="18" charset="0"/>
                <a:cs typeface="Times New Roman" panose="02020603050405020304" pitchFamily="18" charset="0"/>
              </a:rPr>
              <a:t>We traverse a circular singly linked list until we reach the same node where we started. </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b="0" i="0" dirty="0">
                <a:solidFill>
                  <a:srgbClr val="002060"/>
                </a:solidFill>
                <a:effectLst/>
                <a:latin typeface="Times New Roman" panose="02020603050405020304" pitchFamily="18" charset="0"/>
                <a:cs typeface="Times New Roman" panose="02020603050405020304" pitchFamily="18" charset="0"/>
              </a:rPr>
              <a:t>The circular singly liked list has </a:t>
            </a:r>
            <a:r>
              <a:rPr lang="en-US" b="0" i="0" dirty="0">
                <a:solidFill>
                  <a:srgbClr val="C00000"/>
                </a:solidFill>
                <a:effectLst/>
                <a:latin typeface="Times New Roman" panose="02020603050405020304" pitchFamily="18" charset="0"/>
                <a:cs typeface="Times New Roman" panose="02020603050405020304" pitchFamily="18" charset="0"/>
              </a:rPr>
              <a:t>no beginning and no ending</a:t>
            </a:r>
            <a:r>
              <a:rPr lang="en-US" b="0" i="0" dirty="0">
                <a:solidFill>
                  <a:srgbClr val="002060"/>
                </a:solidFill>
                <a:effectLst/>
                <a:latin typeface="Times New Roman" panose="02020603050405020304" pitchFamily="18" charset="0"/>
                <a:cs typeface="Times New Roman" panose="02020603050405020304" pitchFamily="18" charset="0"/>
              </a:rPr>
              <a:t>. There is </a:t>
            </a:r>
            <a:r>
              <a:rPr lang="en-US" b="0" i="0" dirty="0">
                <a:solidFill>
                  <a:srgbClr val="C00000"/>
                </a:solidFill>
                <a:effectLst/>
                <a:latin typeface="Times New Roman" panose="02020603050405020304" pitchFamily="18" charset="0"/>
                <a:cs typeface="Times New Roman" panose="02020603050405020304" pitchFamily="18" charset="0"/>
              </a:rPr>
              <a:t>no null value present in the next part of any of the nodes.</a:t>
            </a:r>
          </a:p>
          <a:p>
            <a:endParaRPr lang="en-IN" dirty="0">
              <a:solidFill>
                <a:srgbClr val="002060"/>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408EC25-A7E3-C9B1-48F8-6A6EC5ABB07A}"/>
              </a:ext>
            </a:extLst>
          </p:cNvPr>
          <p:cNvSpPr txBox="1">
            <a:spLocks/>
          </p:cNvSpPr>
          <p:nvPr/>
        </p:nvSpPr>
        <p:spPr>
          <a:xfrm>
            <a:off x="762000" y="517526"/>
            <a:ext cx="7905750" cy="161607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600" dirty="0">
                <a:solidFill>
                  <a:srgbClr val="C00000"/>
                </a:solidFill>
                <a:latin typeface="Times New Roman" panose="02020603050405020304" pitchFamily="18" charset="0"/>
                <a:cs typeface="Times New Roman" panose="02020603050405020304" pitchFamily="18" charset="0"/>
              </a:rPr>
              <a:t>Circular Singly Linked List</a:t>
            </a:r>
            <a:endParaRPr lang="en-IN" dirty="0">
              <a:solidFill>
                <a:srgbClr val="C00000"/>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604852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651CC-612B-466B-58E1-8D8554CA1B49}"/>
              </a:ext>
            </a:extLst>
          </p:cNvPr>
          <p:cNvSpPr>
            <a:spLocks noGrp="1"/>
          </p:cNvSpPr>
          <p:nvPr>
            <p:ph idx="1"/>
          </p:nvPr>
        </p:nvSpPr>
        <p:spPr>
          <a:xfrm>
            <a:off x="609601" y="1524001"/>
            <a:ext cx="7905749" cy="4662690"/>
          </a:xfrm>
        </p:spPr>
        <p:txBody>
          <a:bodyPr>
            <a:normAutofit/>
          </a:bodyPr>
          <a:lstStyle/>
          <a:p>
            <a:pPr marL="0" indent="0" algn="just">
              <a:buNone/>
            </a:pPr>
            <a:r>
              <a:rPr lang="en-US" b="0" i="0" dirty="0">
                <a:solidFill>
                  <a:srgbClr val="002060"/>
                </a:solidFill>
                <a:effectLst/>
                <a:latin typeface="Times New Roman" panose="02020603050405020304" pitchFamily="18" charset="0"/>
                <a:cs typeface="Times New Roman" panose="02020603050405020304" pitchFamily="18" charset="0"/>
              </a:rPr>
              <a:t>Circular linked list are mostly used in </a:t>
            </a:r>
            <a:r>
              <a:rPr lang="en-US" b="0" i="0" dirty="0">
                <a:solidFill>
                  <a:srgbClr val="C00000"/>
                </a:solidFill>
                <a:effectLst/>
                <a:latin typeface="Times New Roman" panose="02020603050405020304" pitchFamily="18" charset="0"/>
                <a:cs typeface="Times New Roman" panose="02020603050405020304" pitchFamily="18" charset="0"/>
              </a:rPr>
              <a:t>task maintenance in operating systems</a:t>
            </a:r>
            <a:r>
              <a:rPr lang="en-US" b="0" i="0" dirty="0">
                <a:solidFill>
                  <a:srgbClr val="002060"/>
                </a:solidFill>
                <a:effectLst/>
                <a:latin typeface="Times New Roman" panose="02020603050405020304" pitchFamily="18" charset="0"/>
                <a:cs typeface="Times New Roman" panose="02020603050405020304" pitchFamily="18" charset="0"/>
              </a:rPr>
              <a:t>. There are many examples where circular linked list are being used in computer science including browser surfing where a record of pages visited in the past by the user, is maintained in the form of circular linked lists and can be accessed again on clicking the previous button.</a:t>
            </a:r>
          </a:p>
          <a:p>
            <a:pPr algn="just"/>
            <a:endParaRPr lang="en-IN" dirty="0">
              <a:solidFill>
                <a:srgbClr val="002060"/>
              </a:solidFill>
              <a:latin typeface="Times New Roman" panose="02020603050405020304" pitchFamily="18" charset="0"/>
              <a:cs typeface="Times New Roman" panose="02020603050405020304" pitchFamily="18" charset="0"/>
            </a:endParaRPr>
          </a:p>
        </p:txBody>
      </p:sp>
      <p:pic>
        <p:nvPicPr>
          <p:cNvPr id="3076" name="Picture 4" descr="Circular Singly Linked List">
            <a:extLst>
              <a:ext uri="{FF2B5EF4-FFF2-40B4-BE49-F238E27FC236}">
                <a16:creationId xmlns:a16="http://schemas.microsoft.com/office/drawing/2014/main" id="{522F1F59-BD3C-0E03-F793-F8E8C5669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1" y="3817597"/>
            <a:ext cx="7596188" cy="237861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8AC8DEFC-4E77-5E41-F646-7E0FA6ACC9A1}"/>
              </a:ext>
            </a:extLst>
          </p:cNvPr>
          <p:cNvSpPr txBox="1">
            <a:spLocks/>
          </p:cNvSpPr>
          <p:nvPr/>
        </p:nvSpPr>
        <p:spPr>
          <a:xfrm>
            <a:off x="762001" y="517527"/>
            <a:ext cx="7905749" cy="100647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600" dirty="0">
                <a:solidFill>
                  <a:srgbClr val="C00000"/>
                </a:solidFill>
                <a:latin typeface="Times New Roman" panose="02020603050405020304" pitchFamily="18" charset="0"/>
                <a:cs typeface="Times New Roman" panose="02020603050405020304" pitchFamily="18" charset="0"/>
              </a:rPr>
              <a:t>Circular Singly Linked List</a:t>
            </a:r>
            <a:endParaRPr lang="en-IN" dirty="0">
              <a:solidFill>
                <a:srgbClr val="C00000"/>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94803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828800"/>
          </a:xfrm>
        </p:spPr>
        <p:txBody>
          <a:bodyPr/>
          <a:lstStyle/>
          <a:p>
            <a:pPr algn="ctr"/>
            <a:r>
              <a:rPr lang="en-US" b="0" dirty="0">
                <a:solidFill>
                  <a:srgbClr val="C00000"/>
                </a:solidFill>
                <a:effectLst/>
                <a:latin typeface="Times New Roman" pitchFamily="18" charset="0"/>
                <a:cs typeface="Times New Roman" pitchFamily="18" charset="0"/>
              </a:rPr>
              <a:t>Key Points</a:t>
            </a:r>
          </a:p>
        </p:txBody>
      </p:sp>
      <p:sp>
        <p:nvSpPr>
          <p:cNvPr id="2" name="Content Placeholder 1"/>
          <p:cNvSpPr>
            <a:spLocks noGrp="1"/>
          </p:cNvSpPr>
          <p:nvPr>
            <p:ph idx="1"/>
          </p:nvPr>
        </p:nvSpPr>
        <p:spPr>
          <a:xfrm>
            <a:off x="457200" y="1295400"/>
            <a:ext cx="8382000" cy="4953000"/>
          </a:xfrm>
        </p:spPr>
        <p:txBody>
          <a:bodyPr>
            <a:normAutofit/>
          </a:bodyPr>
          <a:lstStyle/>
          <a:p>
            <a:pPr>
              <a:buFont typeface="Wingdings" pitchFamily="2" charset="2"/>
              <a:buChar char="q"/>
            </a:pPr>
            <a:r>
              <a:rPr lang="en-US" sz="2800" dirty="0">
                <a:solidFill>
                  <a:srgbClr val="C00000"/>
                </a:solidFill>
                <a:latin typeface="Times New Roman" pitchFamily="18" charset="0"/>
                <a:cs typeface="Times New Roman" pitchFamily="18" charset="0"/>
              </a:rPr>
              <a:t> Linked list  </a:t>
            </a:r>
          </a:p>
          <a:p>
            <a:pPr lvl="1">
              <a:buFont typeface="Arial" pitchFamily="34" charset="0"/>
              <a:buChar char="•"/>
            </a:pPr>
            <a:r>
              <a:rPr lang="en-US" sz="2600" dirty="0">
                <a:solidFill>
                  <a:srgbClr val="002060"/>
                </a:solidFill>
                <a:latin typeface="Times New Roman" pitchFamily="18" charset="0"/>
                <a:cs typeface="Times New Roman" pitchFamily="18" charset="0"/>
              </a:rPr>
              <a:t> Linear collection of nodes.</a:t>
            </a:r>
          </a:p>
          <a:p>
            <a:pPr lvl="1">
              <a:buFont typeface="Arial" pitchFamily="34" charset="0"/>
              <a:buChar char="•"/>
            </a:pPr>
            <a:r>
              <a:rPr lang="en-US" sz="2600" dirty="0">
                <a:solidFill>
                  <a:srgbClr val="002060"/>
                </a:solidFill>
                <a:latin typeface="Times New Roman" pitchFamily="18" charset="0"/>
                <a:cs typeface="Times New Roman" pitchFamily="18" charset="0"/>
              </a:rPr>
              <a:t> Connected by pointer links.</a:t>
            </a:r>
          </a:p>
          <a:p>
            <a:pPr lvl="1">
              <a:buFont typeface="Arial" pitchFamily="34" charset="0"/>
              <a:buChar char="•"/>
            </a:pPr>
            <a:r>
              <a:rPr lang="en-US" sz="2600" dirty="0">
                <a:solidFill>
                  <a:srgbClr val="002060"/>
                </a:solidFill>
                <a:latin typeface="Times New Roman" pitchFamily="18" charset="0"/>
                <a:cs typeface="Times New Roman" pitchFamily="18" charset="0"/>
              </a:rPr>
              <a:t> Accessed via a pointer to the first node of the list.</a:t>
            </a:r>
          </a:p>
          <a:p>
            <a:pPr lvl="1">
              <a:buFont typeface="Arial" pitchFamily="34" charset="0"/>
              <a:buChar char="•"/>
            </a:pPr>
            <a:r>
              <a:rPr lang="en-US" sz="2600" dirty="0">
                <a:solidFill>
                  <a:srgbClr val="002060"/>
                </a:solidFill>
                <a:latin typeface="Times New Roman" pitchFamily="18" charset="0"/>
                <a:cs typeface="Times New Roman" pitchFamily="18" charset="0"/>
              </a:rPr>
              <a:t> Link pointer in the last node is set to null to mark the list’s end.</a:t>
            </a:r>
          </a:p>
          <a:p>
            <a:pPr lvl="1">
              <a:buNone/>
            </a:pPr>
            <a:endParaRPr lang="en-US" sz="2600" dirty="0">
              <a:solidFill>
                <a:srgbClr val="002060"/>
              </a:solidFill>
              <a:latin typeface="Times New Roman" pitchFamily="18" charset="0"/>
              <a:cs typeface="Times New Roman" pitchFamily="18" charset="0"/>
            </a:endParaRPr>
          </a:p>
          <a:p>
            <a:pPr>
              <a:buFont typeface="Wingdings" pitchFamily="2" charset="2"/>
              <a:buChar char="q"/>
            </a:pPr>
            <a:r>
              <a:rPr lang="en-US" sz="2800" dirty="0">
                <a:solidFill>
                  <a:srgbClr val="C00000"/>
                </a:solidFill>
                <a:latin typeface="Times New Roman" pitchFamily="18" charset="0"/>
                <a:cs typeface="Times New Roman" pitchFamily="18" charset="0"/>
              </a:rPr>
              <a:t>Use a linked list instead of an array when</a:t>
            </a:r>
          </a:p>
          <a:p>
            <a:pPr lvl="1"/>
            <a:r>
              <a:rPr lang="en-US" sz="2600" dirty="0">
                <a:solidFill>
                  <a:srgbClr val="002060"/>
                </a:solidFill>
                <a:latin typeface="Times New Roman" pitchFamily="18" charset="0"/>
                <a:cs typeface="Times New Roman" pitchFamily="18" charset="0"/>
              </a:rPr>
              <a:t>You have an unpredictable number of data elements</a:t>
            </a:r>
          </a:p>
          <a:p>
            <a:pPr lvl="1"/>
            <a:r>
              <a:rPr lang="en-US" sz="2600" dirty="0">
                <a:solidFill>
                  <a:srgbClr val="002060"/>
                </a:solidFill>
                <a:latin typeface="Times New Roman" pitchFamily="18" charset="0"/>
                <a:cs typeface="Times New Roman" pitchFamily="18" charset="0"/>
              </a:rPr>
              <a:t>You want to insert and delete quickly.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wipe(down)">
                                      <p:cBhvr>
                                        <p:cTn id="24" dur="500"/>
                                        <p:tgtEl>
                                          <p:spTgt spid="2">
                                            <p:txEl>
                                              <p:pRg st="6" end="6"/>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ipe(down)">
                                      <p:cBhvr>
                                        <p:cTn id="27" dur="500"/>
                                        <p:tgtEl>
                                          <p:spTgt spid="2">
                                            <p:txEl>
                                              <p:pRg st="7" end="7"/>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wipe(down)">
                                      <p:cBhvr>
                                        <p:cTn id="30"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p:txBody>
          <a:bodyPr>
            <a:normAutofit/>
          </a:bodyPr>
          <a:lstStyle/>
          <a:p>
            <a:pPr algn="ctr"/>
            <a:r>
              <a:rPr lang="en-US" sz="3600" b="0" i="0" dirty="0">
                <a:solidFill>
                  <a:srgbClr val="C00000"/>
                </a:solidFill>
                <a:effectLst/>
                <a:latin typeface="Times New Roman" panose="02020603050405020304" pitchFamily="18" charset="0"/>
                <a:cs typeface="Times New Roman" panose="02020603050405020304" pitchFamily="18" charset="0"/>
              </a:rPr>
              <a:t>Insertion into circular singly linked list at beginning</a:t>
            </a:r>
          </a:p>
        </p:txBody>
      </p:sp>
      <p:pic>
        <p:nvPicPr>
          <p:cNvPr id="1026" name="Picture 2" descr="Insertion into circular singly linked list at beginning">
            <a:extLst>
              <a:ext uri="{FF2B5EF4-FFF2-40B4-BE49-F238E27FC236}">
                <a16:creationId xmlns:a16="http://schemas.microsoft.com/office/drawing/2014/main" id="{5E59A0B4-6EAA-1694-3A2C-45CFBA9A7D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1722261"/>
            <a:ext cx="7753350" cy="4283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127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a:xfrm>
            <a:off x="628650" y="304800"/>
            <a:ext cx="7886700" cy="1325563"/>
          </a:xfrm>
        </p:spPr>
        <p:txBody>
          <a:bodyPr/>
          <a:lstStyle/>
          <a:p>
            <a:pPr algn="ctr"/>
            <a:r>
              <a:rPr lang="en-US" sz="3200" b="0" i="0" dirty="0">
                <a:solidFill>
                  <a:srgbClr val="C00000"/>
                </a:solidFill>
                <a:effectLst/>
                <a:latin typeface="Times New Roman" panose="02020603050405020304" pitchFamily="18" charset="0"/>
                <a:cs typeface="Times New Roman" panose="02020603050405020304" pitchFamily="18" charset="0"/>
              </a:rPr>
              <a:t>Insertion into circular singly linked list at beginning</a:t>
            </a:r>
            <a:endParaRPr lang="en-IN"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7651CC-612B-466B-58E1-8D8554CA1B49}"/>
              </a:ext>
            </a:extLst>
          </p:cNvPr>
          <p:cNvSpPr>
            <a:spLocks noGrp="1"/>
          </p:cNvSpPr>
          <p:nvPr>
            <p:ph idx="1"/>
          </p:nvPr>
        </p:nvSpPr>
        <p:spPr/>
        <p:txBody>
          <a:bodyPr>
            <a:normAutofit fontScale="92500" lnSpcReduction="20000"/>
          </a:bodyPr>
          <a:lstStyle/>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1:</a:t>
            </a:r>
            <a:r>
              <a:rPr lang="en-US" b="0" i="0" dirty="0">
                <a:solidFill>
                  <a:srgbClr val="002060"/>
                </a:solidFill>
                <a:effectLst/>
                <a:latin typeface="Times New Roman" panose="02020603050405020304" pitchFamily="18" charset="0"/>
                <a:cs typeface="Times New Roman" panose="02020603050405020304" pitchFamily="18" charset="0"/>
              </a:rPr>
              <a:t> IF PTR = NULL</a:t>
            </a:r>
          </a:p>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  Write </a:t>
            </a:r>
            <a:r>
              <a:rPr lang="en-US" b="1" i="0" dirty="0">
                <a:solidFill>
                  <a:srgbClr val="C00000"/>
                </a:solidFill>
                <a:effectLst/>
                <a:latin typeface="Times New Roman" panose="02020603050405020304" pitchFamily="18" charset="0"/>
                <a:cs typeface="Times New Roman" panose="02020603050405020304" pitchFamily="18" charset="0"/>
              </a:rPr>
              <a:t>OVERFLOW</a:t>
            </a:r>
            <a:br>
              <a:rPr lang="en-US" b="0" i="0" dirty="0">
                <a:solidFill>
                  <a:srgbClr val="002060"/>
                </a:solidFill>
                <a:effectLst/>
                <a:latin typeface="Times New Roman" panose="02020603050405020304" pitchFamily="18" charset="0"/>
                <a:cs typeface="Times New Roman" panose="02020603050405020304" pitchFamily="18" charset="0"/>
              </a:rPr>
            </a:br>
            <a:r>
              <a:rPr lang="en-US" b="0" i="0" dirty="0">
                <a:solidFill>
                  <a:srgbClr val="002060"/>
                </a:solidFill>
                <a:effectLst/>
                <a:latin typeface="Times New Roman" panose="02020603050405020304" pitchFamily="18" charset="0"/>
                <a:cs typeface="Times New Roman" panose="02020603050405020304" pitchFamily="18" charset="0"/>
              </a:rPr>
              <a:t>  Go to Step 11</a:t>
            </a:r>
            <a:br>
              <a:rPr lang="en-US" b="0" i="0" dirty="0">
                <a:solidFill>
                  <a:srgbClr val="002060"/>
                </a:solidFill>
                <a:effectLst/>
                <a:latin typeface="Times New Roman" panose="02020603050405020304" pitchFamily="18" charset="0"/>
                <a:cs typeface="Times New Roman" panose="02020603050405020304" pitchFamily="18" charset="0"/>
              </a:rPr>
            </a:br>
            <a:r>
              <a:rPr lang="en-US" b="0" i="0" dirty="0">
                <a:solidFill>
                  <a:srgbClr val="002060"/>
                </a:solidFill>
                <a:effectLst/>
                <a:latin typeface="Times New Roman" panose="02020603050405020304" pitchFamily="18" charset="0"/>
                <a:cs typeface="Times New Roman" panose="02020603050405020304" pitchFamily="18" charset="0"/>
              </a:rPr>
              <a:t> </a:t>
            </a:r>
            <a:r>
              <a:rPr lang="en-US" b="1" i="0" dirty="0">
                <a:solidFill>
                  <a:srgbClr val="002060"/>
                </a:solidFill>
                <a:effectLst/>
                <a:latin typeface="Times New Roman" panose="02020603050405020304" pitchFamily="18" charset="0"/>
                <a:cs typeface="Times New Roman" panose="02020603050405020304" pitchFamily="18" charset="0"/>
              </a:rPr>
              <a:t>Step 2:</a:t>
            </a:r>
            <a:r>
              <a:rPr lang="en-US" b="0" i="0" dirty="0">
                <a:solidFill>
                  <a:srgbClr val="002060"/>
                </a:solidFill>
                <a:effectLst/>
                <a:latin typeface="Times New Roman" panose="02020603050405020304" pitchFamily="18" charset="0"/>
                <a:cs typeface="Times New Roman" panose="02020603050405020304" pitchFamily="18" charset="0"/>
              </a:rPr>
              <a:t> SET NEW_NODE = PTR </a:t>
            </a:r>
            <a:r>
              <a:rPr lang="en-US" b="0" i="0" dirty="0">
                <a:solidFill>
                  <a:srgbClr val="C00000"/>
                </a:solidFill>
                <a:effectLst/>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a:t>
            </a:r>
            <a:r>
              <a:rPr lang="en-US" b="0" i="0" dirty="0">
                <a:solidFill>
                  <a:srgbClr val="C00000"/>
                </a:solidFill>
                <a:effectLst/>
                <a:latin typeface="Times New Roman" panose="02020603050405020304" pitchFamily="18" charset="0"/>
                <a:cs typeface="Times New Roman" panose="02020603050405020304" pitchFamily="18" charset="0"/>
              </a:rPr>
              <a:t>llocate space for new node</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3:</a:t>
            </a:r>
            <a:r>
              <a:rPr lang="en-US" b="0" i="0" dirty="0">
                <a:solidFill>
                  <a:srgbClr val="002060"/>
                </a:solidFill>
                <a:effectLst/>
                <a:latin typeface="Times New Roman" panose="02020603050405020304" pitchFamily="18" charset="0"/>
                <a:cs typeface="Times New Roman" panose="02020603050405020304" pitchFamily="18" charset="0"/>
              </a:rPr>
              <a:t> SET PTR = PTR -&gt; NEXT  </a:t>
            </a:r>
            <a:r>
              <a:rPr lang="en-US" b="0" i="0" dirty="0">
                <a:solidFill>
                  <a:srgbClr val="C00000"/>
                </a:solidFill>
                <a:effectLst/>
                <a:latin typeface="Times New Roman" panose="02020603050405020304" pitchFamily="18" charset="0"/>
                <a:cs typeface="Times New Roman" panose="02020603050405020304" pitchFamily="18" charset="0"/>
              </a:rPr>
              <a:t>//Next Available memory location</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4:</a:t>
            </a:r>
            <a:r>
              <a:rPr lang="en-US" b="0" i="0" dirty="0">
                <a:solidFill>
                  <a:srgbClr val="002060"/>
                </a:solidFill>
                <a:effectLst/>
                <a:latin typeface="Times New Roman" panose="02020603050405020304" pitchFamily="18" charset="0"/>
                <a:cs typeface="Times New Roman" panose="02020603050405020304" pitchFamily="18" charset="0"/>
              </a:rPr>
              <a:t> SET NEW_NODE -&gt; DATA = VAL </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5:</a:t>
            </a:r>
            <a:r>
              <a:rPr lang="en-US" b="0" i="0" dirty="0">
                <a:solidFill>
                  <a:srgbClr val="002060"/>
                </a:solidFill>
                <a:effectLst/>
                <a:latin typeface="Times New Roman" panose="02020603050405020304" pitchFamily="18" charset="0"/>
                <a:cs typeface="Times New Roman" panose="02020603050405020304" pitchFamily="18" charset="0"/>
              </a:rPr>
              <a:t> SET TEMP = HEAD      </a:t>
            </a:r>
            <a:r>
              <a:rPr lang="en-US" b="0" i="0" dirty="0">
                <a:solidFill>
                  <a:srgbClr val="C00000"/>
                </a:solidFill>
                <a:effectLst/>
                <a:latin typeface="Times New Roman" panose="02020603050405020304" pitchFamily="18" charset="0"/>
                <a:cs typeface="Times New Roman" panose="02020603050405020304" pitchFamily="18" charset="0"/>
              </a:rPr>
              <a:t>//Traversing list to find last node </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6:</a:t>
            </a:r>
            <a:r>
              <a:rPr lang="en-US" b="0" i="0" dirty="0">
                <a:solidFill>
                  <a:srgbClr val="002060"/>
                </a:solidFill>
                <a:effectLst/>
                <a:latin typeface="Times New Roman" panose="02020603050405020304" pitchFamily="18" charset="0"/>
                <a:cs typeface="Times New Roman" panose="02020603050405020304" pitchFamily="18" charset="0"/>
              </a:rPr>
              <a:t> Repeat Step 8 while TEMP -&gt; NEXT != HEAD</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7:</a:t>
            </a:r>
            <a:r>
              <a:rPr lang="en-US" b="0" i="0" dirty="0">
                <a:solidFill>
                  <a:srgbClr val="002060"/>
                </a:solidFill>
                <a:effectLst/>
                <a:latin typeface="Times New Roman" panose="02020603050405020304" pitchFamily="18" charset="0"/>
                <a:cs typeface="Times New Roman" panose="02020603050405020304" pitchFamily="18" charset="0"/>
              </a:rPr>
              <a:t> SET TEMP = TEMP -&gt; NEXT</a:t>
            </a:r>
          </a:p>
          <a:p>
            <a:pPr marL="0" indent="0" algn="just">
              <a:buNone/>
            </a:pPr>
            <a:r>
              <a:rPr lang="en-US" i="0" dirty="0">
                <a:solidFill>
                  <a:srgbClr val="002060"/>
                </a:solidFill>
                <a:effectLst/>
                <a:latin typeface="Times New Roman" panose="02020603050405020304" pitchFamily="18" charset="0"/>
                <a:cs typeface="Times New Roman" panose="02020603050405020304" pitchFamily="18" charset="0"/>
              </a:rPr>
              <a:t>[END OF LOOP]</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8:</a:t>
            </a:r>
            <a:r>
              <a:rPr lang="en-US" b="0" i="0" dirty="0">
                <a:solidFill>
                  <a:srgbClr val="002060"/>
                </a:solidFill>
                <a:effectLst/>
                <a:latin typeface="Times New Roman" panose="02020603050405020304" pitchFamily="18" charset="0"/>
                <a:cs typeface="Times New Roman" panose="02020603050405020304" pitchFamily="18" charset="0"/>
              </a:rPr>
              <a:t> SET NEW_NODE -&gt; NEXT = HEAD</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9:</a:t>
            </a:r>
            <a:r>
              <a:rPr lang="en-US" b="0" i="0" dirty="0">
                <a:solidFill>
                  <a:srgbClr val="002060"/>
                </a:solidFill>
                <a:effectLst/>
                <a:latin typeface="Times New Roman" panose="02020603050405020304" pitchFamily="18" charset="0"/>
                <a:cs typeface="Times New Roman" panose="02020603050405020304" pitchFamily="18" charset="0"/>
              </a:rPr>
              <a:t> SET TEMP → NEXT = NEW_NODE</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10:</a:t>
            </a:r>
            <a:r>
              <a:rPr lang="en-US" b="0" i="0" dirty="0">
                <a:solidFill>
                  <a:srgbClr val="002060"/>
                </a:solidFill>
                <a:effectLst/>
                <a:latin typeface="Times New Roman" panose="02020603050405020304" pitchFamily="18" charset="0"/>
                <a:cs typeface="Times New Roman" panose="02020603050405020304" pitchFamily="18" charset="0"/>
              </a:rPr>
              <a:t> SET HEAD = NEW_NODE</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11:</a:t>
            </a:r>
            <a:r>
              <a:rPr lang="en-US" b="0" i="0" dirty="0">
                <a:solidFill>
                  <a:srgbClr val="002060"/>
                </a:solidFill>
                <a:effectLst/>
                <a:latin typeface="Times New Roman" panose="02020603050405020304" pitchFamily="18" charset="0"/>
                <a:cs typeface="Times New Roman" panose="02020603050405020304" pitchFamily="18" charset="0"/>
              </a:rPr>
              <a:t> </a:t>
            </a:r>
            <a:r>
              <a:rPr lang="en-US" b="1" i="0" dirty="0">
                <a:solidFill>
                  <a:srgbClr val="002060"/>
                </a:solidFill>
                <a:effectLst/>
                <a:latin typeface="Times New Roman" panose="02020603050405020304" pitchFamily="18" charset="0"/>
                <a:cs typeface="Times New Roman" panose="02020603050405020304" pitchFamily="18" charset="0"/>
              </a:rPr>
              <a:t>EXIT</a:t>
            </a:r>
          </a:p>
        </p:txBody>
      </p:sp>
    </p:spTree>
    <p:extLst>
      <p:ext uri="{BB962C8B-B14F-4D97-AF65-F5344CB8AC3E}">
        <p14:creationId xmlns:p14="http://schemas.microsoft.com/office/powerpoint/2010/main" val="2376828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p:txBody>
          <a:bodyPr>
            <a:normAutofit/>
          </a:bodyPr>
          <a:lstStyle/>
          <a:p>
            <a:pPr algn="ctr"/>
            <a:r>
              <a:rPr lang="en-US" sz="3500" b="0" i="0" dirty="0">
                <a:solidFill>
                  <a:srgbClr val="C00000"/>
                </a:solidFill>
                <a:effectLst/>
                <a:latin typeface="Times New Roman" panose="02020603050405020304" pitchFamily="18" charset="0"/>
                <a:cs typeface="Times New Roman" panose="02020603050405020304" pitchFamily="18" charset="0"/>
              </a:rPr>
              <a:t>Insertion into circular singly linked list at the end</a:t>
            </a:r>
          </a:p>
        </p:txBody>
      </p:sp>
      <p:pic>
        <p:nvPicPr>
          <p:cNvPr id="2050" name="Picture 2" descr="Insertion into circular singly linked list at the end ">
            <a:extLst>
              <a:ext uri="{FF2B5EF4-FFF2-40B4-BE49-F238E27FC236}">
                <a16:creationId xmlns:a16="http://schemas.microsoft.com/office/drawing/2014/main" id="{65A7FB2C-815B-F328-1E6E-DA1D2AF7D21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0562" y="1869281"/>
            <a:ext cx="76676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363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3842-B264-0CBF-8C7F-5478A0896036}"/>
              </a:ext>
            </a:extLst>
          </p:cNvPr>
          <p:cNvSpPr>
            <a:spLocks noGrp="1"/>
          </p:cNvSpPr>
          <p:nvPr>
            <p:ph idx="1"/>
          </p:nvPr>
        </p:nvSpPr>
        <p:spPr/>
        <p:txBody>
          <a:bodyPr>
            <a:normAutofit fontScale="92500" lnSpcReduction="10000"/>
          </a:bodyPr>
          <a:lstStyle/>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1:</a:t>
            </a:r>
            <a:r>
              <a:rPr lang="en-US" b="0" i="0" dirty="0">
                <a:solidFill>
                  <a:srgbClr val="002060"/>
                </a:solidFill>
                <a:effectLst/>
                <a:latin typeface="Times New Roman" panose="02020603050405020304" pitchFamily="18" charset="0"/>
                <a:cs typeface="Times New Roman" panose="02020603050405020304" pitchFamily="18" charset="0"/>
              </a:rPr>
              <a:t> IF PTR = NULL</a:t>
            </a:r>
          </a:p>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  Write </a:t>
            </a:r>
            <a:r>
              <a:rPr lang="en-US" b="1" i="0" dirty="0">
                <a:solidFill>
                  <a:srgbClr val="C00000"/>
                </a:solidFill>
                <a:effectLst/>
                <a:latin typeface="Times New Roman" panose="02020603050405020304" pitchFamily="18" charset="0"/>
                <a:cs typeface="Times New Roman" panose="02020603050405020304" pitchFamily="18" charset="0"/>
              </a:rPr>
              <a:t>OVERFLOW</a:t>
            </a:r>
            <a:br>
              <a:rPr lang="en-US" b="0" i="0" dirty="0">
                <a:solidFill>
                  <a:srgbClr val="002060"/>
                </a:solidFill>
                <a:effectLst/>
                <a:latin typeface="Times New Roman" panose="02020603050405020304" pitchFamily="18" charset="0"/>
                <a:cs typeface="Times New Roman" panose="02020603050405020304" pitchFamily="18" charset="0"/>
              </a:rPr>
            </a:br>
            <a:r>
              <a:rPr lang="en-US" b="0" i="0" dirty="0">
                <a:solidFill>
                  <a:srgbClr val="002060"/>
                </a:solidFill>
                <a:effectLst/>
                <a:latin typeface="Times New Roman" panose="02020603050405020304" pitchFamily="18" charset="0"/>
                <a:cs typeface="Times New Roman" panose="02020603050405020304" pitchFamily="18" charset="0"/>
              </a:rPr>
              <a:t>   Go to Step 1</a:t>
            </a:r>
            <a:br>
              <a:rPr lang="en-US" b="0" i="0" dirty="0">
                <a:solidFill>
                  <a:srgbClr val="002060"/>
                </a:solidFill>
                <a:effectLst/>
                <a:latin typeface="Times New Roman" panose="02020603050405020304" pitchFamily="18" charset="0"/>
                <a:cs typeface="Times New Roman" panose="02020603050405020304" pitchFamily="18" charset="0"/>
              </a:rPr>
            </a:br>
            <a:r>
              <a:rPr lang="en-US" b="0" i="0" dirty="0">
                <a:solidFill>
                  <a:srgbClr val="002060"/>
                </a:solidFill>
                <a:effectLst/>
                <a:latin typeface="Times New Roman" panose="02020603050405020304" pitchFamily="18" charset="0"/>
                <a:cs typeface="Times New Roman" panose="02020603050405020304" pitchFamily="18" charset="0"/>
              </a:rPr>
              <a:t> </a:t>
            </a:r>
            <a:r>
              <a:rPr lang="en-US" b="1" i="0" dirty="0">
                <a:solidFill>
                  <a:srgbClr val="002060"/>
                </a:solidFill>
                <a:effectLst/>
                <a:latin typeface="Times New Roman" panose="02020603050405020304" pitchFamily="18" charset="0"/>
                <a:cs typeface="Times New Roman" panose="02020603050405020304" pitchFamily="18" charset="0"/>
              </a:rPr>
              <a:t>Step 2:</a:t>
            </a:r>
            <a:r>
              <a:rPr lang="en-US" b="0" i="0" dirty="0">
                <a:solidFill>
                  <a:srgbClr val="002060"/>
                </a:solidFill>
                <a:effectLst/>
                <a:latin typeface="Times New Roman" panose="02020603050405020304" pitchFamily="18" charset="0"/>
                <a:cs typeface="Times New Roman" panose="02020603050405020304" pitchFamily="18" charset="0"/>
              </a:rPr>
              <a:t> SET NEW_NODE = PTR    </a:t>
            </a:r>
            <a:r>
              <a:rPr lang="en-US" b="0" i="0" dirty="0">
                <a:solidFill>
                  <a:srgbClr val="C00000"/>
                </a:solidFill>
                <a:effectLst/>
                <a:latin typeface="Times New Roman" panose="02020603050405020304" pitchFamily="18" charset="0"/>
                <a:cs typeface="Times New Roman" panose="02020603050405020304" pitchFamily="18" charset="0"/>
              </a:rPr>
              <a:t>//Allocate space for new node</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3:</a:t>
            </a:r>
            <a:r>
              <a:rPr lang="en-US" b="0" i="0" dirty="0">
                <a:solidFill>
                  <a:srgbClr val="002060"/>
                </a:solidFill>
                <a:effectLst/>
                <a:latin typeface="Times New Roman" panose="02020603050405020304" pitchFamily="18" charset="0"/>
                <a:cs typeface="Times New Roman" panose="02020603050405020304" pitchFamily="18" charset="0"/>
              </a:rPr>
              <a:t> SET PTR = PTR -&gt; NEXT   </a:t>
            </a:r>
            <a:r>
              <a:rPr lang="en-US" b="0" i="0" dirty="0">
                <a:solidFill>
                  <a:srgbClr val="C00000"/>
                </a:solidFill>
                <a:effectLst/>
                <a:latin typeface="Times New Roman" panose="02020603050405020304" pitchFamily="18" charset="0"/>
                <a:cs typeface="Times New Roman" panose="02020603050405020304" pitchFamily="18" charset="0"/>
              </a:rPr>
              <a:t>//Next Available memory location</a:t>
            </a:r>
            <a:endParaRPr lang="en-US" b="0" i="0" dirty="0">
              <a:solidFill>
                <a:srgbClr val="002060"/>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4:</a:t>
            </a:r>
            <a:r>
              <a:rPr lang="en-US" b="0" i="0" dirty="0">
                <a:solidFill>
                  <a:srgbClr val="002060"/>
                </a:solidFill>
                <a:effectLst/>
                <a:latin typeface="Times New Roman" panose="02020603050405020304" pitchFamily="18" charset="0"/>
                <a:cs typeface="Times New Roman" panose="02020603050405020304" pitchFamily="18" charset="0"/>
              </a:rPr>
              <a:t> SET NEW_NODE -&gt; DATA = VAL    </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5:</a:t>
            </a:r>
            <a:r>
              <a:rPr lang="en-US" b="0" i="0" dirty="0">
                <a:solidFill>
                  <a:srgbClr val="002060"/>
                </a:solidFill>
                <a:effectLst/>
                <a:latin typeface="Times New Roman" panose="02020603050405020304" pitchFamily="18" charset="0"/>
                <a:cs typeface="Times New Roman" panose="02020603050405020304" pitchFamily="18" charset="0"/>
              </a:rPr>
              <a:t> SET NEW_NODE -&gt; NEXT = HEAD  </a:t>
            </a:r>
            <a:r>
              <a:rPr lang="en-US" b="0" i="0" dirty="0">
                <a:solidFill>
                  <a:srgbClr val="C00000"/>
                </a:solidFill>
                <a:effectLst/>
                <a:latin typeface="Times New Roman" panose="02020603050405020304" pitchFamily="18" charset="0"/>
                <a:cs typeface="Times New Roman" panose="02020603050405020304" pitchFamily="18" charset="0"/>
              </a:rPr>
              <a:t>//For Circular nature</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6:</a:t>
            </a:r>
            <a:r>
              <a:rPr lang="en-US" b="0" i="0" dirty="0">
                <a:solidFill>
                  <a:srgbClr val="002060"/>
                </a:solidFill>
                <a:effectLst/>
                <a:latin typeface="Times New Roman" panose="02020603050405020304" pitchFamily="18" charset="0"/>
                <a:cs typeface="Times New Roman" panose="02020603050405020304" pitchFamily="18" charset="0"/>
              </a:rPr>
              <a:t> SET TEMP = HEAD    </a:t>
            </a:r>
            <a:r>
              <a:rPr lang="en-US" b="0" i="0" dirty="0">
                <a:solidFill>
                  <a:srgbClr val="C00000"/>
                </a:solidFill>
                <a:effectLst/>
                <a:latin typeface="Times New Roman" panose="02020603050405020304" pitchFamily="18" charset="0"/>
                <a:cs typeface="Times New Roman" panose="02020603050405020304" pitchFamily="18" charset="0"/>
              </a:rPr>
              <a:t>//Traversing the list</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7:</a:t>
            </a:r>
            <a:r>
              <a:rPr lang="en-US" b="0" i="0" dirty="0">
                <a:solidFill>
                  <a:srgbClr val="002060"/>
                </a:solidFill>
                <a:effectLst/>
                <a:latin typeface="Times New Roman" panose="02020603050405020304" pitchFamily="18" charset="0"/>
                <a:cs typeface="Times New Roman" panose="02020603050405020304" pitchFamily="18" charset="0"/>
              </a:rPr>
              <a:t> Repeat Step 8 while TEMP -&gt; NEXT != HEAD</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8:</a:t>
            </a:r>
            <a:r>
              <a:rPr lang="en-US" b="0" i="0" dirty="0">
                <a:solidFill>
                  <a:srgbClr val="002060"/>
                </a:solidFill>
                <a:effectLst/>
                <a:latin typeface="Times New Roman" panose="02020603050405020304" pitchFamily="18" charset="0"/>
                <a:cs typeface="Times New Roman" panose="02020603050405020304" pitchFamily="18" charset="0"/>
              </a:rPr>
              <a:t> SET TEMP = TEMP -&gt; NEXT</a:t>
            </a:r>
          </a:p>
          <a:p>
            <a:pPr marL="0" indent="0" algn="just">
              <a:buNone/>
            </a:pPr>
            <a:r>
              <a:rPr lang="en-US" b="0" i="0" dirty="0">
                <a:solidFill>
                  <a:srgbClr val="002060"/>
                </a:solidFill>
                <a:effectLst/>
                <a:latin typeface="Times New Roman" panose="02020603050405020304" pitchFamily="18" charset="0"/>
                <a:cs typeface="Times New Roman" panose="02020603050405020304" pitchFamily="18" charset="0"/>
              </a:rPr>
              <a:t>[END OF LOOP]</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9:</a:t>
            </a:r>
            <a:r>
              <a:rPr lang="en-US" b="0" i="0" dirty="0">
                <a:solidFill>
                  <a:srgbClr val="002060"/>
                </a:solidFill>
                <a:effectLst/>
                <a:latin typeface="Times New Roman" panose="02020603050405020304" pitchFamily="18" charset="0"/>
                <a:cs typeface="Times New Roman" panose="02020603050405020304" pitchFamily="18" charset="0"/>
              </a:rPr>
              <a:t> SET TEMP -&gt; NEXT = NEW_NODE</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10:</a:t>
            </a:r>
            <a:r>
              <a:rPr lang="en-US" b="0" i="0" dirty="0">
                <a:solidFill>
                  <a:srgbClr val="002060"/>
                </a:solidFill>
                <a:effectLst/>
                <a:latin typeface="Times New Roman" panose="02020603050405020304" pitchFamily="18" charset="0"/>
                <a:cs typeface="Times New Roman" panose="02020603050405020304" pitchFamily="18" charset="0"/>
              </a:rPr>
              <a:t> </a:t>
            </a:r>
            <a:r>
              <a:rPr lang="en-US" b="1" i="0" dirty="0">
                <a:solidFill>
                  <a:srgbClr val="002060"/>
                </a:solidFill>
                <a:effectLst/>
                <a:latin typeface="Times New Roman" panose="02020603050405020304" pitchFamily="18" charset="0"/>
                <a:cs typeface="Times New Roman" panose="02020603050405020304" pitchFamily="18" charset="0"/>
              </a:rPr>
              <a:t>EXIT</a:t>
            </a:r>
          </a:p>
        </p:txBody>
      </p:sp>
      <p:sp>
        <p:nvSpPr>
          <p:cNvPr id="5" name="Title 1">
            <a:extLst>
              <a:ext uri="{FF2B5EF4-FFF2-40B4-BE49-F238E27FC236}">
                <a16:creationId xmlns:a16="http://schemas.microsoft.com/office/drawing/2014/main" id="{8BF618A0-A0B1-A818-332F-51E31B621879}"/>
              </a:ext>
            </a:extLst>
          </p:cNvPr>
          <p:cNvSpPr>
            <a:spLocks noGrp="1"/>
          </p:cNvSpPr>
          <p:nvPr>
            <p:ph type="title"/>
          </p:nvPr>
        </p:nvSpPr>
        <p:spPr>
          <a:xfrm>
            <a:off x="628650" y="365125"/>
            <a:ext cx="7886700" cy="1325563"/>
          </a:xfrm>
        </p:spPr>
        <p:txBody>
          <a:bodyPr>
            <a:normAutofit/>
          </a:bodyPr>
          <a:lstStyle/>
          <a:p>
            <a:pPr algn="ctr"/>
            <a:r>
              <a:rPr lang="en-US" sz="3500" b="0" i="0" dirty="0">
                <a:solidFill>
                  <a:srgbClr val="C00000"/>
                </a:solidFill>
                <a:effectLst/>
                <a:latin typeface="Times New Roman" panose="02020603050405020304" pitchFamily="18" charset="0"/>
                <a:cs typeface="Times New Roman" panose="02020603050405020304" pitchFamily="18" charset="0"/>
              </a:rPr>
              <a:t>Insertion into circular singly linked list at the end</a:t>
            </a:r>
          </a:p>
        </p:txBody>
      </p:sp>
    </p:spTree>
    <p:extLst>
      <p:ext uri="{BB962C8B-B14F-4D97-AF65-F5344CB8AC3E}">
        <p14:creationId xmlns:p14="http://schemas.microsoft.com/office/powerpoint/2010/main" val="1323365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67FB-FD5A-43DD-1361-A99ADB6BF826}"/>
              </a:ext>
            </a:extLst>
          </p:cNvPr>
          <p:cNvSpPr>
            <a:spLocks noGrp="1"/>
          </p:cNvSpPr>
          <p:nvPr>
            <p:ph type="title"/>
          </p:nvPr>
        </p:nvSpPr>
        <p:spPr/>
        <p:txBody>
          <a:bodyPr>
            <a:normAutofit/>
          </a:bodyPr>
          <a:lstStyle/>
          <a:p>
            <a:pPr algn="ctr"/>
            <a:r>
              <a:rPr lang="en-US" b="0" i="0" dirty="0">
                <a:solidFill>
                  <a:srgbClr val="C00000"/>
                </a:solidFill>
                <a:effectLst/>
                <a:latin typeface="Times New Roman" panose="02020603050405020304" pitchFamily="18" charset="0"/>
                <a:cs typeface="Times New Roman" panose="02020603050405020304" pitchFamily="18" charset="0"/>
              </a:rPr>
              <a:t>Deletion in circular singly linked list at beginning</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3074" name="Picture 2" descr="Deletion in circular singly linked list at beginning">
            <a:extLst>
              <a:ext uri="{FF2B5EF4-FFF2-40B4-BE49-F238E27FC236}">
                <a16:creationId xmlns:a16="http://schemas.microsoft.com/office/drawing/2014/main" id="{812E25EF-2FA0-4ED4-89FB-F88C26BFE5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3437" y="1972469"/>
            <a:ext cx="7477125"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184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B5D6B8-0015-2A0E-FD3F-80C9D763995A}"/>
              </a:ext>
            </a:extLst>
          </p:cNvPr>
          <p:cNvSpPr>
            <a:spLocks noGrp="1"/>
          </p:cNvSpPr>
          <p:nvPr>
            <p:ph idx="1"/>
          </p:nvPr>
        </p:nvSpPr>
        <p:spPr/>
        <p:txBody>
          <a:bodyPr>
            <a:normAutofit/>
          </a:bodyPr>
          <a:lstStyle/>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1:</a:t>
            </a:r>
            <a:r>
              <a:rPr lang="en-US" b="0" i="0" dirty="0">
                <a:solidFill>
                  <a:srgbClr val="002060"/>
                </a:solidFill>
                <a:effectLst/>
                <a:latin typeface="Times New Roman" panose="02020603050405020304" pitchFamily="18" charset="0"/>
                <a:cs typeface="Times New Roman" panose="02020603050405020304" pitchFamily="18" charset="0"/>
              </a:rPr>
              <a:t> IF HEAD = NULL</a:t>
            </a:r>
          </a:p>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Write </a:t>
            </a:r>
            <a:r>
              <a:rPr lang="en-US" b="1" i="0" dirty="0">
                <a:solidFill>
                  <a:srgbClr val="C00000"/>
                </a:solidFill>
                <a:effectLst/>
                <a:latin typeface="Times New Roman" panose="02020603050405020304" pitchFamily="18" charset="0"/>
                <a:cs typeface="Times New Roman" panose="02020603050405020304" pitchFamily="18" charset="0"/>
              </a:rPr>
              <a:t>UNDERFLOW</a:t>
            </a:r>
            <a:br>
              <a:rPr lang="en-US" b="0" i="0" dirty="0">
                <a:solidFill>
                  <a:srgbClr val="002060"/>
                </a:solidFill>
                <a:effectLst/>
                <a:latin typeface="Times New Roman" panose="02020603050405020304" pitchFamily="18" charset="0"/>
                <a:cs typeface="Times New Roman" panose="02020603050405020304" pitchFamily="18" charset="0"/>
              </a:rPr>
            </a:br>
            <a:r>
              <a:rPr lang="en-US" b="0" i="0" dirty="0">
                <a:solidFill>
                  <a:srgbClr val="002060"/>
                </a:solidFill>
                <a:effectLst/>
                <a:latin typeface="Times New Roman" panose="02020603050405020304" pitchFamily="18" charset="0"/>
                <a:cs typeface="Times New Roman" panose="02020603050405020304" pitchFamily="18" charset="0"/>
              </a:rPr>
              <a:t>  Go to Step 8</a:t>
            </a:r>
            <a:br>
              <a:rPr lang="en-US" b="0" i="0" dirty="0">
                <a:solidFill>
                  <a:srgbClr val="002060"/>
                </a:solidFill>
                <a:effectLst/>
                <a:latin typeface="Times New Roman" panose="02020603050405020304" pitchFamily="18" charset="0"/>
                <a:cs typeface="Times New Roman" panose="02020603050405020304" pitchFamily="18" charset="0"/>
              </a:rPr>
            </a:br>
            <a:r>
              <a:rPr lang="en-US" b="1" i="0" dirty="0">
                <a:solidFill>
                  <a:srgbClr val="002060"/>
                </a:solidFill>
                <a:effectLst/>
                <a:latin typeface="Times New Roman" panose="02020603050405020304" pitchFamily="18" charset="0"/>
                <a:cs typeface="Times New Roman" panose="02020603050405020304" pitchFamily="18" charset="0"/>
              </a:rPr>
              <a:t>Step 2:</a:t>
            </a:r>
            <a:r>
              <a:rPr lang="en-US" b="0" i="0" dirty="0">
                <a:solidFill>
                  <a:srgbClr val="002060"/>
                </a:solidFill>
                <a:effectLst/>
                <a:latin typeface="Times New Roman" panose="02020603050405020304" pitchFamily="18" charset="0"/>
                <a:cs typeface="Times New Roman" panose="02020603050405020304" pitchFamily="18" charset="0"/>
              </a:rPr>
              <a:t> SET PTR = HEAD   </a:t>
            </a:r>
            <a:r>
              <a:rPr lang="en-US" b="0" i="0" dirty="0">
                <a:solidFill>
                  <a:srgbClr val="C00000"/>
                </a:solidFill>
                <a:effectLst/>
                <a:latin typeface="Times New Roman" panose="02020603050405020304" pitchFamily="18" charset="0"/>
                <a:cs typeface="Times New Roman" panose="02020603050405020304" pitchFamily="18" charset="0"/>
              </a:rPr>
              <a:t>//Traversing the list </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3:</a:t>
            </a:r>
            <a:r>
              <a:rPr lang="en-US" b="0" i="0" dirty="0">
                <a:solidFill>
                  <a:srgbClr val="002060"/>
                </a:solidFill>
                <a:effectLst/>
                <a:latin typeface="Times New Roman" panose="02020603050405020304" pitchFamily="18" charset="0"/>
                <a:cs typeface="Times New Roman" panose="02020603050405020304" pitchFamily="18" charset="0"/>
              </a:rPr>
              <a:t> Repeat Step 4 while PTR → NEXT != HEAD</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4:</a:t>
            </a:r>
            <a:r>
              <a:rPr lang="en-US" b="0" i="0" dirty="0">
                <a:solidFill>
                  <a:srgbClr val="002060"/>
                </a:solidFill>
                <a:effectLst/>
                <a:latin typeface="Times New Roman" panose="02020603050405020304" pitchFamily="18" charset="0"/>
                <a:cs typeface="Times New Roman" panose="02020603050405020304" pitchFamily="18" charset="0"/>
              </a:rPr>
              <a:t> SET PTR = PTR → next</a:t>
            </a:r>
          </a:p>
          <a:p>
            <a:pPr marL="0" indent="0" algn="just">
              <a:buNone/>
            </a:pPr>
            <a:r>
              <a:rPr lang="en-US" b="0" i="0" dirty="0">
                <a:solidFill>
                  <a:srgbClr val="002060"/>
                </a:solidFill>
                <a:effectLst/>
                <a:latin typeface="Times New Roman" panose="02020603050405020304" pitchFamily="18" charset="0"/>
                <a:cs typeface="Times New Roman" panose="02020603050405020304" pitchFamily="18" charset="0"/>
              </a:rPr>
              <a:t>[END OF LOOP]</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5:</a:t>
            </a:r>
            <a:r>
              <a:rPr lang="en-US" b="0" i="0" dirty="0">
                <a:solidFill>
                  <a:srgbClr val="002060"/>
                </a:solidFill>
                <a:effectLst/>
                <a:latin typeface="Times New Roman" panose="02020603050405020304" pitchFamily="18" charset="0"/>
                <a:cs typeface="Times New Roman" panose="02020603050405020304" pitchFamily="18" charset="0"/>
              </a:rPr>
              <a:t> SET PTR → NEXT = HEAD → NEXT  </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6:</a:t>
            </a:r>
            <a:r>
              <a:rPr lang="en-US" b="0" i="0" dirty="0">
                <a:solidFill>
                  <a:srgbClr val="002060"/>
                </a:solidFill>
                <a:effectLst/>
                <a:latin typeface="Times New Roman" panose="02020603050405020304" pitchFamily="18" charset="0"/>
                <a:cs typeface="Times New Roman" panose="02020603050405020304" pitchFamily="18" charset="0"/>
              </a:rPr>
              <a:t> FREE HEAD</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7:</a:t>
            </a:r>
            <a:r>
              <a:rPr lang="en-US" b="0" i="0" dirty="0">
                <a:solidFill>
                  <a:srgbClr val="002060"/>
                </a:solidFill>
                <a:effectLst/>
                <a:latin typeface="Times New Roman" panose="02020603050405020304" pitchFamily="18" charset="0"/>
                <a:cs typeface="Times New Roman" panose="02020603050405020304" pitchFamily="18" charset="0"/>
              </a:rPr>
              <a:t> SET HEAD = PTR → NEXT</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8:</a:t>
            </a:r>
            <a:r>
              <a:rPr lang="en-US" b="0" i="0" dirty="0">
                <a:solidFill>
                  <a:srgbClr val="002060"/>
                </a:solidFill>
                <a:effectLst/>
                <a:latin typeface="Times New Roman" panose="02020603050405020304" pitchFamily="18" charset="0"/>
                <a:cs typeface="Times New Roman" panose="02020603050405020304" pitchFamily="18" charset="0"/>
              </a:rPr>
              <a:t> </a:t>
            </a:r>
            <a:r>
              <a:rPr lang="en-US" b="1" i="0" dirty="0">
                <a:solidFill>
                  <a:srgbClr val="C00000"/>
                </a:solidFill>
                <a:effectLst/>
                <a:latin typeface="Times New Roman" panose="02020603050405020304" pitchFamily="18" charset="0"/>
                <a:cs typeface="Times New Roman" panose="02020603050405020304" pitchFamily="18" charset="0"/>
              </a:rPr>
              <a:t>EXIT</a:t>
            </a:r>
          </a:p>
        </p:txBody>
      </p:sp>
      <p:sp>
        <p:nvSpPr>
          <p:cNvPr id="5" name="Title 1">
            <a:extLst>
              <a:ext uri="{FF2B5EF4-FFF2-40B4-BE49-F238E27FC236}">
                <a16:creationId xmlns:a16="http://schemas.microsoft.com/office/drawing/2014/main" id="{2FDAA277-CA85-308D-1D29-F624F6C83769}"/>
              </a:ext>
            </a:extLst>
          </p:cNvPr>
          <p:cNvSpPr>
            <a:spLocks noGrp="1"/>
          </p:cNvSpPr>
          <p:nvPr>
            <p:ph type="title"/>
          </p:nvPr>
        </p:nvSpPr>
        <p:spPr>
          <a:xfrm>
            <a:off x="628650" y="365125"/>
            <a:ext cx="7886700" cy="1325563"/>
          </a:xfrm>
        </p:spPr>
        <p:txBody>
          <a:bodyPr>
            <a:normAutofit/>
          </a:bodyPr>
          <a:lstStyle/>
          <a:p>
            <a:pPr algn="ctr"/>
            <a:r>
              <a:rPr lang="en-US" b="0" i="0" dirty="0">
                <a:solidFill>
                  <a:srgbClr val="C00000"/>
                </a:solidFill>
                <a:effectLst/>
                <a:latin typeface="Times New Roman" panose="02020603050405020304" pitchFamily="18" charset="0"/>
                <a:cs typeface="Times New Roman" panose="02020603050405020304" pitchFamily="18" charset="0"/>
              </a:rPr>
              <a:t>Deletion in circular singly linked list at beginning</a:t>
            </a: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5831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C78E-65B3-78CD-DCE5-7595024DE19D}"/>
              </a:ext>
            </a:extLst>
          </p:cNvPr>
          <p:cNvSpPr>
            <a:spLocks noGrp="1"/>
          </p:cNvSpPr>
          <p:nvPr>
            <p:ph type="title"/>
          </p:nvPr>
        </p:nvSpPr>
        <p:spPr/>
        <p:txBody>
          <a:bodyPr/>
          <a:lstStyle/>
          <a:p>
            <a:pPr algn="ctr"/>
            <a:r>
              <a:rPr lang="en-US" b="0" i="0" dirty="0">
                <a:solidFill>
                  <a:srgbClr val="C00000"/>
                </a:solidFill>
                <a:effectLst/>
                <a:latin typeface="Times New Roman" panose="02020603050405020304" pitchFamily="18" charset="0"/>
                <a:cs typeface="Times New Roman" panose="02020603050405020304" pitchFamily="18" charset="0"/>
              </a:rPr>
              <a:t>Deletion in circular singly linked list at end</a:t>
            </a:r>
            <a:endParaRPr lang="en-IN" dirty="0">
              <a:solidFill>
                <a:srgbClr val="C00000"/>
              </a:solidFill>
            </a:endParaRPr>
          </a:p>
        </p:txBody>
      </p:sp>
      <p:pic>
        <p:nvPicPr>
          <p:cNvPr id="4098" name="Picture 2" descr="Deletion in Circular singly linked list at the end ">
            <a:extLst>
              <a:ext uri="{FF2B5EF4-FFF2-40B4-BE49-F238E27FC236}">
                <a16:creationId xmlns:a16="http://schemas.microsoft.com/office/drawing/2014/main" id="{AA1B8112-A447-E053-7783-3306B301B1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5812" y="2020094"/>
            <a:ext cx="757237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287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4F906-3E7C-2053-8A3D-E9C67E5E9486}"/>
              </a:ext>
            </a:extLst>
          </p:cNvPr>
          <p:cNvSpPr>
            <a:spLocks noGrp="1"/>
          </p:cNvSpPr>
          <p:nvPr>
            <p:ph idx="1"/>
          </p:nvPr>
        </p:nvSpPr>
        <p:spPr/>
        <p:txBody>
          <a:bodyPr>
            <a:normAutofit/>
          </a:bodyPr>
          <a:lstStyle/>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1:</a:t>
            </a:r>
            <a:r>
              <a:rPr lang="en-US" b="0" i="0" dirty="0">
                <a:solidFill>
                  <a:srgbClr val="002060"/>
                </a:solidFill>
                <a:effectLst/>
                <a:latin typeface="Times New Roman" panose="02020603050405020304" pitchFamily="18" charset="0"/>
                <a:cs typeface="Times New Roman" panose="02020603050405020304" pitchFamily="18" charset="0"/>
              </a:rPr>
              <a:t> IF HEAD = NULL</a:t>
            </a:r>
          </a:p>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  Write </a:t>
            </a:r>
            <a:r>
              <a:rPr lang="en-US" b="1" i="0" dirty="0">
                <a:solidFill>
                  <a:srgbClr val="C00000"/>
                </a:solidFill>
                <a:effectLst/>
                <a:latin typeface="Times New Roman" panose="02020603050405020304" pitchFamily="18" charset="0"/>
                <a:cs typeface="Times New Roman" panose="02020603050405020304" pitchFamily="18" charset="0"/>
              </a:rPr>
              <a:t>UNDERFLOW</a:t>
            </a:r>
            <a:br>
              <a:rPr lang="en-US" b="0" i="0" dirty="0">
                <a:solidFill>
                  <a:srgbClr val="002060"/>
                </a:solidFill>
                <a:effectLst/>
                <a:latin typeface="Times New Roman" panose="02020603050405020304" pitchFamily="18" charset="0"/>
                <a:cs typeface="Times New Roman" panose="02020603050405020304" pitchFamily="18" charset="0"/>
              </a:rPr>
            </a:br>
            <a:r>
              <a:rPr lang="en-US" b="0" i="0" dirty="0">
                <a:solidFill>
                  <a:srgbClr val="002060"/>
                </a:solidFill>
                <a:effectLst/>
                <a:latin typeface="Times New Roman" panose="02020603050405020304" pitchFamily="18" charset="0"/>
                <a:cs typeface="Times New Roman" panose="02020603050405020304" pitchFamily="18" charset="0"/>
              </a:rPr>
              <a:t>   Go to Step 8</a:t>
            </a:r>
            <a:br>
              <a:rPr lang="en-US" b="0" i="0" dirty="0">
                <a:solidFill>
                  <a:srgbClr val="002060"/>
                </a:solidFill>
                <a:effectLst/>
                <a:latin typeface="Times New Roman" panose="02020603050405020304" pitchFamily="18" charset="0"/>
                <a:cs typeface="Times New Roman" panose="02020603050405020304" pitchFamily="18" charset="0"/>
              </a:rPr>
            </a:br>
            <a:r>
              <a:rPr lang="en-US" b="1" i="0" dirty="0">
                <a:solidFill>
                  <a:srgbClr val="002060"/>
                </a:solidFill>
                <a:effectLst/>
                <a:latin typeface="Times New Roman" panose="02020603050405020304" pitchFamily="18" charset="0"/>
                <a:cs typeface="Times New Roman" panose="02020603050405020304" pitchFamily="18" charset="0"/>
              </a:rPr>
              <a:t>Step 2:</a:t>
            </a:r>
            <a:r>
              <a:rPr lang="en-US" b="0" i="0" dirty="0">
                <a:solidFill>
                  <a:srgbClr val="002060"/>
                </a:solidFill>
                <a:effectLst/>
                <a:latin typeface="Times New Roman" panose="02020603050405020304" pitchFamily="18" charset="0"/>
                <a:cs typeface="Times New Roman" panose="02020603050405020304" pitchFamily="18" charset="0"/>
              </a:rPr>
              <a:t> SET PTR = HEAD    </a:t>
            </a:r>
            <a:r>
              <a:rPr lang="en-US" b="0" i="0" dirty="0">
                <a:solidFill>
                  <a:srgbClr val="C00000"/>
                </a:solidFill>
                <a:effectLst/>
                <a:latin typeface="Times New Roman" panose="02020603050405020304" pitchFamily="18" charset="0"/>
                <a:cs typeface="Times New Roman" panose="02020603050405020304" pitchFamily="18" charset="0"/>
              </a:rPr>
              <a:t>//Traversing the list </a:t>
            </a:r>
            <a:endParaRPr lang="en-US" b="0" i="0" dirty="0">
              <a:solidFill>
                <a:srgbClr val="002060"/>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3:</a:t>
            </a:r>
            <a:r>
              <a:rPr lang="en-US" b="0" i="0" dirty="0">
                <a:solidFill>
                  <a:srgbClr val="002060"/>
                </a:solidFill>
                <a:effectLst/>
                <a:latin typeface="Times New Roman" panose="02020603050405020304" pitchFamily="18" charset="0"/>
                <a:cs typeface="Times New Roman" panose="02020603050405020304" pitchFamily="18" charset="0"/>
              </a:rPr>
              <a:t> Repeat Steps 4 and 5 while PTR -&gt; NEXT != HEAD</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4:</a:t>
            </a:r>
            <a:r>
              <a:rPr lang="en-US" b="0" i="0" dirty="0">
                <a:solidFill>
                  <a:srgbClr val="002060"/>
                </a:solidFill>
                <a:effectLst/>
                <a:latin typeface="Times New Roman" panose="02020603050405020304" pitchFamily="18" charset="0"/>
                <a:cs typeface="Times New Roman" panose="02020603050405020304" pitchFamily="18" charset="0"/>
              </a:rPr>
              <a:t> SET PREPTR = PTR</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5:</a:t>
            </a:r>
            <a:r>
              <a:rPr lang="en-US" b="0" i="0" dirty="0">
                <a:solidFill>
                  <a:srgbClr val="002060"/>
                </a:solidFill>
                <a:effectLst/>
                <a:latin typeface="Times New Roman" panose="02020603050405020304" pitchFamily="18" charset="0"/>
                <a:cs typeface="Times New Roman" panose="02020603050405020304" pitchFamily="18" charset="0"/>
              </a:rPr>
              <a:t> SET PTR = PTR -&gt; NEXT</a:t>
            </a:r>
          </a:p>
          <a:p>
            <a:pPr marL="0" indent="0" algn="just">
              <a:buNone/>
            </a:pPr>
            <a:r>
              <a:rPr lang="en-US" b="0" i="0" dirty="0">
                <a:solidFill>
                  <a:srgbClr val="002060"/>
                </a:solidFill>
                <a:effectLst/>
                <a:latin typeface="Times New Roman" panose="02020603050405020304" pitchFamily="18" charset="0"/>
                <a:cs typeface="Times New Roman" panose="02020603050405020304" pitchFamily="18" charset="0"/>
              </a:rPr>
              <a:t>[END OF LOOP]</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6:</a:t>
            </a:r>
            <a:r>
              <a:rPr lang="en-US" b="0" i="0" dirty="0">
                <a:solidFill>
                  <a:srgbClr val="002060"/>
                </a:solidFill>
                <a:effectLst/>
                <a:latin typeface="Times New Roman" panose="02020603050405020304" pitchFamily="18" charset="0"/>
                <a:cs typeface="Times New Roman" panose="02020603050405020304" pitchFamily="18" charset="0"/>
              </a:rPr>
              <a:t> SET PREPTR -&gt; NEXT = HEAD</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7:</a:t>
            </a:r>
            <a:r>
              <a:rPr lang="en-US" b="0" i="0" dirty="0">
                <a:solidFill>
                  <a:srgbClr val="002060"/>
                </a:solidFill>
                <a:effectLst/>
                <a:latin typeface="Times New Roman" panose="02020603050405020304" pitchFamily="18" charset="0"/>
                <a:cs typeface="Times New Roman" panose="02020603050405020304" pitchFamily="18" charset="0"/>
              </a:rPr>
              <a:t> FREE PTR</a:t>
            </a:r>
          </a:p>
          <a:p>
            <a:pPr marL="0" indent="0" algn="just">
              <a:buNone/>
            </a:pPr>
            <a:r>
              <a:rPr lang="en-US" b="1" i="0" dirty="0">
                <a:solidFill>
                  <a:srgbClr val="002060"/>
                </a:solidFill>
                <a:effectLst/>
                <a:latin typeface="Times New Roman" panose="02020603050405020304" pitchFamily="18" charset="0"/>
                <a:cs typeface="Times New Roman" panose="02020603050405020304" pitchFamily="18" charset="0"/>
              </a:rPr>
              <a:t>Step 8:</a:t>
            </a:r>
            <a:r>
              <a:rPr lang="en-US" b="0" i="0" dirty="0">
                <a:solidFill>
                  <a:srgbClr val="002060"/>
                </a:solidFill>
                <a:effectLst/>
                <a:latin typeface="Times New Roman" panose="02020603050405020304" pitchFamily="18" charset="0"/>
                <a:cs typeface="Times New Roman" panose="02020603050405020304" pitchFamily="18" charset="0"/>
              </a:rPr>
              <a:t> </a:t>
            </a:r>
            <a:r>
              <a:rPr lang="en-US" b="1" i="0" dirty="0">
                <a:solidFill>
                  <a:srgbClr val="C00000"/>
                </a:solidFill>
                <a:effectLst/>
                <a:latin typeface="Times New Roman" panose="02020603050405020304" pitchFamily="18" charset="0"/>
                <a:cs typeface="Times New Roman" panose="02020603050405020304" pitchFamily="18" charset="0"/>
              </a:rPr>
              <a:t>EXIT</a:t>
            </a:r>
          </a:p>
        </p:txBody>
      </p:sp>
      <p:sp>
        <p:nvSpPr>
          <p:cNvPr id="4" name="Title 1">
            <a:extLst>
              <a:ext uri="{FF2B5EF4-FFF2-40B4-BE49-F238E27FC236}">
                <a16:creationId xmlns:a16="http://schemas.microsoft.com/office/drawing/2014/main" id="{CA4434A2-69CF-ED0D-2A44-4B63C4CCC11A}"/>
              </a:ext>
            </a:extLst>
          </p:cNvPr>
          <p:cNvSpPr>
            <a:spLocks noGrp="1"/>
          </p:cNvSpPr>
          <p:nvPr>
            <p:ph type="title"/>
          </p:nvPr>
        </p:nvSpPr>
        <p:spPr>
          <a:xfrm>
            <a:off x="628650" y="365125"/>
            <a:ext cx="7886700" cy="1325563"/>
          </a:xfrm>
        </p:spPr>
        <p:txBody>
          <a:bodyPr/>
          <a:lstStyle/>
          <a:p>
            <a:pPr algn="ctr"/>
            <a:r>
              <a:rPr lang="en-US" b="0" i="0" dirty="0">
                <a:solidFill>
                  <a:srgbClr val="C00000"/>
                </a:solidFill>
                <a:effectLst/>
                <a:latin typeface="Times New Roman" panose="02020603050405020304" pitchFamily="18" charset="0"/>
                <a:cs typeface="Times New Roman" panose="02020603050405020304" pitchFamily="18" charset="0"/>
              </a:rPr>
              <a:t>Deletion in circular singly linked list at end</a:t>
            </a:r>
            <a:endParaRPr lang="en-IN" dirty="0">
              <a:solidFill>
                <a:srgbClr val="C00000"/>
              </a:solidFill>
            </a:endParaRPr>
          </a:p>
        </p:txBody>
      </p:sp>
    </p:spTree>
    <p:extLst>
      <p:ext uri="{BB962C8B-B14F-4D97-AF65-F5344CB8AC3E}">
        <p14:creationId xmlns:p14="http://schemas.microsoft.com/office/powerpoint/2010/main" val="631197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p:txBody>
          <a:bodyPr/>
          <a:lstStyle/>
          <a:p>
            <a:pPr algn="ctr"/>
            <a:r>
              <a:rPr lang="en-IN" b="0" i="0" dirty="0">
                <a:solidFill>
                  <a:srgbClr val="C00000"/>
                </a:solidFill>
                <a:effectLst/>
                <a:latin typeface="Times New Roman" panose="02020603050405020304" pitchFamily="18" charset="0"/>
                <a:cs typeface="Times New Roman" panose="02020603050405020304" pitchFamily="18" charset="0"/>
              </a:rPr>
              <a:t>Key Points of </a:t>
            </a:r>
            <a:r>
              <a:rPr lang="en-IN" dirty="0">
                <a:solidFill>
                  <a:srgbClr val="C00000"/>
                </a:solidFill>
                <a:latin typeface="Times New Roman" panose="02020603050405020304" pitchFamily="18" charset="0"/>
                <a:cs typeface="Times New Roman" panose="02020603050405020304" pitchFamily="18" charset="0"/>
              </a:rPr>
              <a:t>Singly </a:t>
            </a:r>
            <a:r>
              <a:rPr lang="en-IN" b="0" i="0" dirty="0">
                <a:solidFill>
                  <a:srgbClr val="C00000"/>
                </a:solidFill>
                <a:effectLst/>
                <a:latin typeface="Times New Roman" panose="02020603050405020304" pitchFamily="18" charset="0"/>
                <a:cs typeface="Times New Roman" panose="02020603050405020304" pitchFamily="18" charset="0"/>
              </a:rPr>
              <a:t>linked list</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7651CC-612B-466B-58E1-8D8554CA1B49}"/>
              </a:ext>
            </a:extLst>
          </p:cNvPr>
          <p:cNvSpPr>
            <a:spLocks noGrp="1"/>
          </p:cNvSpPr>
          <p:nvPr>
            <p:ph idx="1"/>
          </p:nvPr>
        </p:nvSpPr>
        <p:spPr>
          <a:xfrm>
            <a:off x="914400" y="1828800"/>
            <a:ext cx="7505700" cy="4351338"/>
          </a:xfrm>
        </p:spPr>
        <p:txBody>
          <a:bodyPr>
            <a:normAutofit/>
          </a:bodyPr>
          <a:lstStyle/>
          <a:p>
            <a:r>
              <a:rPr lang="en-US" sz="2400" dirty="0">
                <a:solidFill>
                  <a:srgbClr val="002060"/>
                </a:solidFill>
                <a:latin typeface="Times New Roman" pitchFamily="18" charset="0"/>
                <a:cs typeface="Times New Roman" pitchFamily="18" charset="0"/>
              </a:rPr>
              <a:t>If a list can be traversed in only one direction, it is called </a:t>
            </a:r>
            <a:r>
              <a:rPr lang="en-US" sz="2400" dirty="0">
                <a:solidFill>
                  <a:srgbClr val="C00000"/>
                </a:solidFill>
                <a:latin typeface="Times New Roman" pitchFamily="18" charset="0"/>
                <a:cs typeface="Times New Roman" pitchFamily="18" charset="0"/>
              </a:rPr>
              <a:t>One-way List.</a:t>
            </a:r>
          </a:p>
          <a:p>
            <a:r>
              <a:rPr lang="en-US" sz="2400" dirty="0">
                <a:solidFill>
                  <a:srgbClr val="002060"/>
                </a:solidFill>
                <a:latin typeface="Times New Roman" pitchFamily="18" charset="0"/>
                <a:cs typeface="Times New Roman" pitchFamily="18" charset="0"/>
              </a:rPr>
              <a:t>List Pointer variable </a:t>
            </a:r>
            <a:r>
              <a:rPr lang="en-US" sz="2400" dirty="0">
                <a:solidFill>
                  <a:srgbClr val="C00000"/>
                </a:solidFill>
                <a:latin typeface="Times New Roman" pitchFamily="18" charset="0"/>
                <a:cs typeface="Times New Roman" pitchFamily="18" charset="0"/>
              </a:rPr>
              <a:t>START</a:t>
            </a:r>
            <a:r>
              <a:rPr lang="en-US" sz="2400" dirty="0">
                <a:solidFill>
                  <a:srgbClr val="002060"/>
                </a:solidFill>
                <a:latin typeface="Times New Roman" pitchFamily="18" charset="0"/>
                <a:cs typeface="Times New Roman" pitchFamily="18" charset="0"/>
              </a:rPr>
              <a:t> points to the first node or </a:t>
            </a:r>
            <a:r>
              <a:rPr lang="en-US" sz="2400" dirty="0">
                <a:solidFill>
                  <a:srgbClr val="C00000"/>
                </a:solidFill>
                <a:latin typeface="Times New Roman" pitchFamily="18" charset="0"/>
                <a:cs typeface="Times New Roman" pitchFamily="18" charset="0"/>
              </a:rPr>
              <a:t>header node.</a:t>
            </a:r>
          </a:p>
          <a:p>
            <a:r>
              <a:rPr lang="en-US" sz="2400" dirty="0">
                <a:solidFill>
                  <a:srgbClr val="002060"/>
                </a:solidFill>
                <a:latin typeface="Times New Roman" pitchFamily="18" charset="0"/>
                <a:cs typeface="Times New Roman" pitchFamily="18" charset="0"/>
              </a:rPr>
              <a:t>Next-pointer field </a:t>
            </a:r>
            <a:r>
              <a:rPr lang="en-US" sz="2400" dirty="0">
                <a:solidFill>
                  <a:srgbClr val="C00000"/>
                </a:solidFill>
                <a:latin typeface="Times New Roman" pitchFamily="18" charset="0"/>
                <a:cs typeface="Times New Roman" pitchFamily="18" charset="0"/>
              </a:rPr>
              <a:t>LINK</a:t>
            </a:r>
            <a:r>
              <a:rPr lang="en-US" sz="2400" dirty="0">
                <a:solidFill>
                  <a:srgbClr val="002060"/>
                </a:solidFill>
                <a:latin typeface="Times New Roman" pitchFamily="18" charset="0"/>
                <a:cs typeface="Times New Roman" pitchFamily="18" charset="0"/>
              </a:rPr>
              <a:t> is used to point to the </a:t>
            </a:r>
            <a:r>
              <a:rPr lang="en-US" sz="2400" dirty="0">
                <a:solidFill>
                  <a:srgbClr val="C00000"/>
                </a:solidFill>
                <a:latin typeface="Times New Roman" pitchFamily="18" charset="0"/>
                <a:cs typeface="Times New Roman" pitchFamily="18" charset="0"/>
              </a:rPr>
              <a:t>next node in the list.</a:t>
            </a:r>
          </a:p>
          <a:p>
            <a:r>
              <a:rPr lang="en-US" sz="2400" dirty="0">
                <a:solidFill>
                  <a:srgbClr val="002060"/>
                </a:solidFill>
                <a:latin typeface="Times New Roman" pitchFamily="18" charset="0"/>
                <a:cs typeface="Times New Roman" pitchFamily="18" charset="0"/>
              </a:rPr>
              <a:t>Only next node can be accessed.</a:t>
            </a:r>
          </a:p>
          <a:p>
            <a:r>
              <a:rPr lang="en-US" sz="2400" dirty="0">
                <a:solidFill>
                  <a:srgbClr val="002060"/>
                </a:solidFill>
                <a:latin typeface="Times New Roman" pitchFamily="18" charset="0"/>
                <a:cs typeface="Times New Roman" pitchFamily="18" charset="0"/>
              </a:rPr>
              <a:t>Don’t have access to the preceding node.</a:t>
            </a:r>
          </a:p>
        </p:txBody>
      </p:sp>
    </p:spTree>
    <p:extLst>
      <p:ext uri="{BB962C8B-B14F-4D97-AF65-F5344CB8AC3E}">
        <p14:creationId xmlns:p14="http://schemas.microsoft.com/office/powerpoint/2010/main" val="1338983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a:xfrm>
            <a:off x="381000" y="365126"/>
            <a:ext cx="8134350" cy="5959474"/>
          </a:xfrm>
        </p:spPr>
        <p:txBody>
          <a:bodyPr>
            <a:normAutofit/>
          </a:bodyPr>
          <a:lstStyle/>
          <a:p>
            <a:pPr algn="ctr"/>
            <a:r>
              <a:rPr lang="en-IN" sz="5500" b="0" i="0" dirty="0">
                <a:solidFill>
                  <a:srgbClr val="C00000"/>
                </a:solidFill>
                <a:effectLst/>
                <a:latin typeface="Times New Roman" panose="02020603050405020304" pitchFamily="18" charset="0"/>
                <a:cs typeface="Times New Roman" panose="02020603050405020304" pitchFamily="18" charset="0"/>
              </a:rPr>
              <a:t>Doubly linked list</a:t>
            </a:r>
            <a:endParaRPr lang="en-IN" sz="55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58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458200" cy="5638800"/>
          </a:xfrm>
        </p:spPr>
        <p:txBody>
          <a:bodyPr>
            <a:normAutofit lnSpcReduction="10000"/>
          </a:bodyPr>
          <a:lstStyle/>
          <a:p>
            <a:pPr marL="0" indent="0" algn="just" fontAlgn="base">
              <a:buNone/>
            </a:pPr>
            <a:r>
              <a:rPr lang="en-US" sz="2800" dirty="0">
                <a:solidFill>
                  <a:srgbClr val="C00000"/>
                </a:solidFill>
                <a:latin typeface="Times New Roman" panose="02020603050405020304" pitchFamily="18" charset="0"/>
                <a:cs typeface="Times New Roman" pitchFamily="18" charset="0"/>
              </a:rPr>
              <a:t>Advantages </a:t>
            </a:r>
          </a:p>
          <a:p>
            <a:pPr algn="just" fontAlgn="base"/>
            <a:r>
              <a:rPr lang="en-US" sz="2600" dirty="0">
                <a:solidFill>
                  <a:srgbClr val="002060"/>
                </a:solidFill>
                <a:latin typeface="Times New Roman" pitchFamily="18" charset="0"/>
                <a:cs typeface="Times New Roman" pitchFamily="18" charset="0"/>
              </a:rPr>
              <a:t>Data structure can shrink and grow at the runtime by deallocating or allocating memory, so there is no need for an initial size in linked list.</a:t>
            </a:r>
          </a:p>
          <a:p>
            <a:pPr algn="just" fontAlgn="base"/>
            <a:r>
              <a:rPr lang="en-US" sz="2600" dirty="0">
                <a:solidFill>
                  <a:srgbClr val="002060"/>
                </a:solidFill>
                <a:latin typeface="Times New Roman" pitchFamily="18" charset="0"/>
                <a:cs typeface="Times New Roman" pitchFamily="18" charset="0"/>
              </a:rPr>
              <a:t> Data structures like queues and stacks can be easily implemented using a Linked List.</a:t>
            </a:r>
          </a:p>
          <a:p>
            <a:pPr algn="just" fontAlgn="base"/>
            <a:r>
              <a:rPr lang="en-US" sz="2600" dirty="0">
                <a:solidFill>
                  <a:srgbClr val="002060"/>
                </a:solidFill>
                <a:latin typeface="Times New Roman" pitchFamily="18" charset="0"/>
                <a:cs typeface="Times New Roman" pitchFamily="18" charset="0"/>
              </a:rPr>
              <a:t>No Memory Wastage.</a:t>
            </a:r>
          </a:p>
          <a:p>
            <a:pPr algn="just" fontAlgn="base"/>
            <a:r>
              <a:rPr lang="en-US" sz="2600" dirty="0">
                <a:solidFill>
                  <a:srgbClr val="002060"/>
                </a:solidFill>
                <a:latin typeface="Times New Roman" pitchFamily="18" charset="0"/>
                <a:cs typeface="Times New Roman" pitchFamily="18" charset="0"/>
              </a:rPr>
              <a:t>Insertion and Deletion are easy.</a:t>
            </a:r>
          </a:p>
          <a:p>
            <a:pPr algn="just" fontAlgn="base"/>
            <a:endParaRPr lang="en-US" sz="2600" dirty="0">
              <a:solidFill>
                <a:srgbClr val="002060"/>
              </a:solidFill>
              <a:latin typeface="Times New Roman" pitchFamily="18" charset="0"/>
              <a:cs typeface="Times New Roman" pitchFamily="18" charset="0"/>
            </a:endParaRPr>
          </a:p>
          <a:p>
            <a:pPr marL="0" indent="0" algn="just" fontAlgn="base">
              <a:buNone/>
            </a:pPr>
            <a:r>
              <a:rPr lang="en-US" sz="2800" dirty="0">
                <a:solidFill>
                  <a:srgbClr val="C00000"/>
                </a:solidFill>
                <a:latin typeface="Times New Roman" pitchFamily="18" charset="0"/>
                <a:cs typeface="Times New Roman" pitchFamily="18" charset="0"/>
              </a:rPr>
              <a:t>Disadvantages:</a:t>
            </a:r>
            <a:endParaRPr lang="en-US" sz="2600" dirty="0">
              <a:solidFill>
                <a:srgbClr val="002060"/>
              </a:solidFill>
              <a:latin typeface="Times New Roman" pitchFamily="18" charset="0"/>
              <a:cs typeface="Times New Roman" pitchFamily="18" charset="0"/>
            </a:endParaRPr>
          </a:p>
          <a:p>
            <a:pPr fontAlgn="base"/>
            <a:r>
              <a:rPr lang="en-US" sz="2600" dirty="0">
                <a:solidFill>
                  <a:srgbClr val="002060"/>
                </a:solidFill>
                <a:latin typeface="Times New Roman" pitchFamily="18" charset="0"/>
                <a:cs typeface="Times New Roman" pitchFamily="18" charset="0"/>
              </a:rPr>
              <a:t>More memory usage.</a:t>
            </a:r>
          </a:p>
          <a:p>
            <a:pPr fontAlgn="base"/>
            <a:r>
              <a:rPr lang="en-US" sz="2600" dirty="0">
                <a:solidFill>
                  <a:srgbClr val="002060"/>
                </a:solidFill>
                <a:latin typeface="Times New Roman" pitchFamily="18" charset="0"/>
                <a:cs typeface="Times New Roman" pitchFamily="18" charset="0"/>
              </a:rPr>
              <a:t>Accessing particular element takes  more time.</a:t>
            </a:r>
          </a:p>
          <a:p>
            <a:pPr fontAlgn="base"/>
            <a:r>
              <a:rPr lang="en-US" sz="2600" dirty="0">
                <a:solidFill>
                  <a:srgbClr val="002060"/>
                </a:solidFill>
                <a:latin typeface="Times New Roman" pitchFamily="18" charset="0"/>
                <a:cs typeface="Times New Roman" pitchFamily="18" charset="0"/>
              </a:rPr>
              <a:t>In a singly linked list, reverse traversal is not possible, as every node stores only the address of the next node</a:t>
            </a:r>
          </a:p>
          <a:p>
            <a:pPr algn="just" fontAlgn="base"/>
            <a:endParaRPr lang="en-US" sz="26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76468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wipe(down)">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wipe(down)">
                                      <p:cBhvr>
                                        <p:cTn id="4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p:txBody>
          <a:bodyPr/>
          <a:lstStyle/>
          <a:p>
            <a:pPr algn="ctr"/>
            <a:r>
              <a:rPr lang="en-IN" b="0" i="0" dirty="0">
                <a:solidFill>
                  <a:srgbClr val="C00000"/>
                </a:solidFill>
                <a:effectLst/>
                <a:latin typeface="Times New Roman" panose="02020603050405020304" pitchFamily="18" charset="0"/>
                <a:cs typeface="Times New Roman" panose="02020603050405020304" pitchFamily="18" charset="0"/>
              </a:rPr>
              <a:t>Doubly linked list</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7651CC-612B-466B-58E1-8D8554CA1B49}"/>
              </a:ext>
            </a:extLst>
          </p:cNvPr>
          <p:cNvSpPr>
            <a:spLocks noGrp="1"/>
          </p:cNvSpPr>
          <p:nvPr>
            <p:ph idx="1"/>
          </p:nvPr>
        </p:nvSpPr>
        <p:spPr>
          <a:xfrm>
            <a:off x="628650" y="1524000"/>
            <a:ext cx="7886700" cy="4652963"/>
          </a:xfrm>
        </p:spPr>
        <p:txBody>
          <a:bodyPr>
            <a:normAutofit/>
          </a:bodyPr>
          <a:lstStyle/>
          <a:p>
            <a:pPr marL="0" indent="0" algn="just">
              <a:buNone/>
            </a:pPr>
            <a:r>
              <a:rPr lang="en-US" b="0" i="0" dirty="0">
                <a:solidFill>
                  <a:srgbClr val="002060"/>
                </a:solidFill>
                <a:effectLst/>
                <a:latin typeface="Times New Roman" panose="02020603050405020304" pitchFamily="18" charset="0"/>
                <a:cs typeface="Times New Roman" panose="02020603050405020304" pitchFamily="18" charset="0"/>
              </a:rPr>
              <a:t>Doubly linked list is a complex type of linked list in which a </a:t>
            </a:r>
            <a:r>
              <a:rPr lang="en-US" b="0" i="0" dirty="0">
                <a:solidFill>
                  <a:srgbClr val="C00000"/>
                </a:solidFill>
                <a:effectLst/>
                <a:latin typeface="Times New Roman" panose="02020603050405020304" pitchFamily="18" charset="0"/>
                <a:cs typeface="Times New Roman" panose="02020603050405020304" pitchFamily="18" charset="0"/>
              </a:rPr>
              <a:t>node contains a pointer to the previous as well as the next node in the sequence</a:t>
            </a:r>
            <a:r>
              <a:rPr lang="en-US" b="0" i="0" dirty="0">
                <a:solidFill>
                  <a:srgbClr val="002060"/>
                </a:solidFill>
                <a:effectLst/>
                <a:latin typeface="Times New Roman" panose="02020603050405020304" pitchFamily="18" charset="0"/>
                <a:cs typeface="Times New Roman" panose="02020603050405020304" pitchFamily="18" charset="0"/>
              </a:rPr>
              <a:t>. </a:t>
            </a:r>
          </a:p>
          <a:p>
            <a:pPr marL="0" indent="0" algn="just">
              <a:buNone/>
            </a:pPr>
            <a:r>
              <a:rPr lang="en-US" dirty="0">
                <a:solidFill>
                  <a:srgbClr val="002060"/>
                </a:solidFill>
                <a:latin typeface="Times New Roman" panose="02020603050405020304" pitchFamily="18" charset="0"/>
                <a:cs typeface="Times New Roman" panose="02020603050405020304" pitchFamily="18" charset="0"/>
              </a:rPr>
              <a:t>I</a:t>
            </a:r>
            <a:r>
              <a:rPr lang="en-US" b="0" i="0" dirty="0">
                <a:solidFill>
                  <a:srgbClr val="002060"/>
                </a:solidFill>
                <a:effectLst/>
                <a:latin typeface="Times New Roman" panose="02020603050405020304" pitchFamily="18" charset="0"/>
                <a:cs typeface="Times New Roman" panose="02020603050405020304" pitchFamily="18" charset="0"/>
              </a:rPr>
              <a:t>n a doubly linked list, a node consists of three parts: </a:t>
            </a:r>
            <a:r>
              <a:rPr lang="en-US" b="0" i="0" dirty="0">
                <a:solidFill>
                  <a:srgbClr val="C00000"/>
                </a:solidFill>
                <a:effectLst/>
                <a:latin typeface="Times New Roman" panose="02020603050405020304" pitchFamily="18" charset="0"/>
                <a:cs typeface="Times New Roman" panose="02020603050405020304" pitchFamily="18" charset="0"/>
              </a:rPr>
              <a:t>node data, pointer to the next node in sequence (next pointer) , pointer to the previous node (previous pointer)</a:t>
            </a:r>
            <a:r>
              <a:rPr lang="en-US" b="0" i="0" dirty="0">
                <a:solidFill>
                  <a:srgbClr val="002060"/>
                </a:solidFill>
                <a:effectLst/>
                <a:latin typeface="Times New Roman" panose="02020603050405020304" pitchFamily="18" charset="0"/>
                <a:cs typeface="Times New Roman" panose="02020603050405020304" pitchFamily="18" charset="0"/>
              </a:rPr>
              <a:t>. A sample node in a doubly linked list is shown in the figure.</a:t>
            </a:r>
          </a:p>
          <a:p>
            <a:pPr algn="just"/>
            <a:endParaRPr lang="en-US" b="0" i="0" dirty="0">
              <a:solidFill>
                <a:srgbClr val="002060"/>
              </a:solidFill>
              <a:effectLst/>
              <a:latin typeface="Times New Roman" panose="02020603050405020304" pitchFamily="18" charset="0"/>
              <a:cs typeface="Times New Roman" panose="02020603050405020304" pitchFamily="18" charset="0"/>
            </a:endParaRPr>
          </a:p>
        </p:txBody>
      </p:sp>
      <p:pic>
        <p:nvPicPr>
          <p:cNvPr id="1026" name="Picture 2" descr="Doubly linked list">
            <a:extLst>
              <a:ext uri="{FF2B5EF4-FFF2-40B4-BE49-F238E27FC236}">
                <a16:creationId xmlns:a16="http://schemas.microsoft.com/office/drawing/2014/main" id="{D24990C5-DC50-EA1D-B1D8-3736FEEB4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001294"/>
            <a:ext cx="3267075"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517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AFA1-62FC-A992-5439-1B3A33831526}"/>
              </a:ext>
            </a:extLst>
          </p:cNvPr>
          <p:cNvSpPr>
            <a:spLocks noGrp="1"/>
          </p:cNvSpPr>
          <p:nvPr>
            <p:ph type="title"/>
          </p:nvPr>
        </p:nvSpPr>
        <p:spPr/>
        <p:txBody>
          <a:bodyPr/>
          <a:lstStyle/>
          <a:p>
            <a:pPr algn="ctr"/>
            <a:r>
              <a:rPr lang="en-IN" b="0" i="0" dirty="0">
                <a:solidFill>
                  <a:srgbClr val="C00000"/>
                </a:solidFill>
                <a:effectLst/>
                <a:latin typeface="Times New Roman" panose="02020603050405020304" pitchFamily="18" charset="0"/>
                <a:cs typeface="Times New Roman" panose="02020603050405020304" pitchFamily="18" charset="0"/>
              </a:rPr>
              <a:t>Doubly linked list</a:t>
            </a:r>
            <a:endParaRPr lang="en-IN" dirty="0"/>
          </a:p>
        </p:txBody>
      </p:sp>
      <p:sp>
        <p:nvSpPr>
          <p:cNvPr id="3" name="Content Placeholder 2">
            <a:extLst>
              <a:ext uri="{FF2B5EF4-FFF2-40B4-BE49-F238E27FC236}">
                <a16:creationId xmlns:a16="http://schemas.microsoft.com/office/drawing/2014/main" id="{7A9FB4FD-17DB-5BB7-671D-54C6EB744E5E}"/>
              </a:ext>
            </a:extLst>
          </p:cNvPr>
          <p:cNvSpPr>
            <a:spLocks noGrp="1"/>
          </p:cNvSpPr>
          <p:nvPr>
            <p:ph idx="1"/>
          </p:nvPr>
        </p:nvSpPr>
        <p:spPr>
          <a:xfrm>
            <a:off x="628650" y="2057399"/>
            <a:ext cx="7886700" cy="4119563"/>
          </a:xfrm>
        </p:spPr>
        <p:txBody>
          <a:bodyPr>
            <a:normAutofit/>
          </a:bodyPr>
          <a:lstStyle/>
          <a:p>
            <a:pPr marL="0" indent="0">
              <a:buNone/>
            </a:pPr>
            <a:r>
              <a:rPr lang="en-US" sz="2200" dirty="0">
                <a:solidFill>
                  <a:srgbClr val="002060"/>
                </a:solidFill>
                <a:latin typeface="Times New Roman" pitchFamily="18" charset="0"/>
                <a:cs typeface="Times New Roman" pitchFamily="18" charset="0"/>
              </a:rPr>
              <a:t>A Two-Way list is a linear collection of data elements, called nodes, where each node N is divided into three parts: </a:t>
            </a:r>
          </a:p>
          <a:p>
            <a:pPr marL="0" indent="0">
              <a:buNone/>
            </a:pPr>
            <a:endParaRPr lang="en-US" sz="2200" dirty="0">
              <a:solidFill>
                <a:srgbClr val="002060"/>
              </a:solidFill>
              <a:latin typeface="Times New Roman" pitchFamily="18" charset="0"/>
              <a:cs typeface="Times New Roman" pitchFamily="18" charset="0"/>
            </a:endParaRPr>
          </a:p>
          <a:p>
            <a:pPr marL="457200" indent="-457200">
              <a:buFont typeface="+mj-lt"/>
              <a:buAutoNum type="arabicPeriod"/>
            </a:pPr>
            <a:r>
              <a:rPr lang="en-US" sz="2200" dirty="0">
                <a:solidFill>
                  <a:srgbClr val="002060"/>
                </a:solidFill>
                <a:latin typeface="Times New Roman" pitchFamily="18" charset="0"/>
                <a:cs typeface="Times New Roman" pitchFamily="18" charset="0"/>
              </a:rPr>
              <a:t>An information field </a:t>
            </a:r>
            <a:r>
              <a:rPr lang="en-US" sz="2200" dirty="0">
                <a:solidFill>
                  <a:srgbClr val="C00000"/>
                </a:solidFill>
                <a:latin typeface="Times New Roman" pitchFamily="18" charset="0"/>
                <a:cs typeface="Times New Roman" pitchFamily="18" charset="0"/>
              </a:rPr>
              <a:t>INFO</a:t>
            </a:r>
            <a:r>
              <a:rPr lang="en-US" sz="2200" dirty="0">
                <a:solidFill>
                  <a:srgbClr val="002060"/>
                </a:solidFill>
                <a:latin typeface="Times New Roman" pitchFamily="18" charset="0"/>
                <a:cs typeface="Times New Roman" pitchFamily="18" charset="0"/>
              </a:rPr>
              <a:t> which contains the </a:t>
            </a:r>
            <a:r>
              <a:rPr lang="en-US" sz="2200" b="1" dirty="0">
                <a:solidFill>
                  <a:srgbClr val="002060"/>
                </a:solidFill>
                <a:latin typeface="Times New Roman" pitchFamily="18" charset="0"/>
                <a:cs typeface="Times New Roman" pitchFamily="18" charset="0"/>
              </a:rPr>
              <a:t>data</a:t>
            </a:r>
            <a:r>
              <a:rPr lang="en-US" sz="2200" dirty="0">
                <a:solidFill>
                  <a:srgbClr val="002060"/>
                </a:solidFill>
                <a:latin typeface="Times New Roman" pitchFamily="18" charset="0"/>
                <a:cs typeface="Times New Roman" pitchFamily="18" charset="0"/>
              </a:rPr>
              <a:t> of Node. </a:t>
            </a:r>
          </a:p>
          <a:p>
            <a:pPr marL="457200" indent="-457200">
              <a:buFont typeface="+mj-lt"/>
              <a:buAutoNum type="arabicPeriod"/>
            </a:pPr>
            <a:r>
              <a:rPr lang="en-US" sz="2200" dirty="0">
                <a:solidFill>
                  <a:srgbClr val="002060"/>
                </a:solidFill>
                <a:latin typeface="Times New Roman" pitchFamily="18" charset="0"/>
                <a:cs typeface="Times New Roman" pitchFamily="18" charset="0"/>
              </a:rPr>
              <a:t>A pointer field </a:t>
            </a:r>
            <a:r>
              <a:rPr lang="en-US" sz="2200" dirty="0">
                <a:solidFill>
                  <a:srgbClr val="C00000"/>
                </a:solidFill>
                <a:latin typeface="Times New Roman" pitchFamily="18" charset="0"/>
                <a:cs typeface="Times New Roman" pitchFamily="18" charset="0"/>
              </a:rPr>
              <a:t>FORWARD</a:t>
            </a:r>
            <a:r>
              <a:rPr lang="en-US" sz="2200" dirty="0">
                <a:solidFill>
                  <a:srgbClr val="002060"/>
                </a:solidFill>
                <a:latin typeface="Times New Roman" pitchFamily="18" charset="0"/>
                <a:cs typeface="Times New Roman" pitchFamily="18" charset="0"/>
              </a:rPr>
              <a:t> which contains the location of the </a:t>
            </a:r>
            <a:r>
              <a:rPr lang="en-US" sz="2200" b="1" dirty="0">
                <a:solidFill>
                  <a:srgbClr val="002060"/>
                </a:solidFill>
                <a:latin typeface="Times New Roman" pitchFamily="18" charset="0"/>
                <a:cs typeface="Times New Roman" pitchFamily="18" charset="0"/>
              </a:rPr>
              <a:t>next node </a:t>
            </a:r>
            <a:r>
              <a:rPr lang="en-US" sz="2200" dirty="0">
                <a:solidFill>
                  <a:srgbClr val="002060"/>
                </a:solidFill>
                <a:latin typeface="Times New Roman" pitchFamily="18" charset="0"/>
                <a:cs typeface="Times New Roman" pitchFamily="18" charset="0"/>
              </a:rPr>
              <a:t>in the list. </a:t>
            </a:r>
          </a:p>
          <a:p>
            <a:pPr marL="457200" indent="-457200">
              <a:buFont typeface="+mj-lt"/>
              <a:buAutoNum type="arabicPeriod"/>
            </a:pPr>
            <a:r>
              <a:rPr lang="en-US" sz="2200" dirty="0">
                <a:solidFill>
                  <a:srgbClr val="002060"/>
                </a:solidFill>
                <a:latin typeface="Times New Roman" pitchFamily="18" charset="0"/>
                <a:cs typeface="Times New Roman" pitchFamily="18" charset="0"/>
              </a:rPr>
              <a:t>A pointer field </a:t>
            </a:r>
            <a:r>
              <a:rPr lang="en-US" sz="2200" dirty="0">
                <a:solidFill>
                  <a:srgbClr val="C00000"/>
                </a:solidFill>
                <a:latin typeface="Times New Roman" pitchFamily="18" charset="0"/>
                <a:cs typeface="Times New Roman" pitchFamily="18" charset="0"/>
              </a:rPr>
              <a:t>BACKWARD</a:t>
            </a:r>
            <a:r>
              <a:rPr lang="en-US" sz="2200" dirty="0">
                <a:solidFill>
                  <a:srgbClr val="002060"/>
                </a:solidFill>
                <a:latin typeface="Times New Roman" pitchFamily="18" charset="0"/>
                <a:cs typeface="Times New Roman" pitchFamily="18" charset="0"/>
              </a:rPr>
              <a:t> which contains the location of the </a:t>
            </a:r>
            <a:r>
              <a:rPr lang="en-US" sz="2200" b="1" dirty="0">
                <a:solidFill>
                  <a:srgbClr val="002060"/>
                </a:solidFill>
                <a:latin typeface="Times New Roman" pitchFamily="18" charset="0"/>
                <a:cs typeface="Times New Roman" pitchFamily="18" charset="0"/>
              </a:rPr>
              <a:t>previous node </a:t>
            </a:r>
            <a:r>
              <a:rPr lang="en-US" sz="2200" dirty="0">
                <a:solidFill>
                  <a:srgbClr val="002060"/>
                </a:solidFill>
                <a:latin typeface="Times New Roman" pitchFamily="18" charset="0"/>
                <a:cs typeface="Times New Roman" pitchFamily="18" charset="0"/>
              </a:rPr>
              <a:t>in the list.</a:t>
            </a:r>
          </a:p>
        </p:txBody>
      </p:sp>
    </p:spTree>
    <p:extLst>
      <p:ext uri="{BB962C8B-B14F-4D97-AF65-F5344CB8AC3E}">
        <p14:creationId xmlns:p14="http://schemas.microsoft.com/office/powerpoint/2010/main" val="3019869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a:xfrm>
            <a:off x="628650" y="365127"/>
            <a:ext cx="7886700" cy="1006474"/>
          </a:xfrm>
        </p:spPr>
        <p:txBody>
          <a:bodyPr/>
          <a:lstStyle/>
          <a:p>
            <a:pPr algn="ctr"/>
            <a:r>
              <a:rPr lang="en-IN" b="0" i="0" dirty="0">
                <a:solidFill>
                  <a:srgbClr val="C00000"/>
                </a:solidFill>
                <a:effectLst/>
                <a:latin typeface="Times New Roman" panose="02020603050405020304" pitchFamily="18" charset="0"/>
                <a:cs typeface="Times New Roman" panose="02020603050405020304" pitchFamily="18" charset="0"/>
              </a:rPr>
              <a:t>Doubly linked list</a:t>
            </a:r>
            <a:endParaRPr lang="en-IN" dirty="0">
              <a:solidFill>
                <a:srgbClr val="C00000"/>
              </a:solidFill>
            </a:endParaRPr>
          </a:p>
        </p:txBody>
      </p:sp>
      <p:sp>
        <p:nvSpPr>
          <p:cNvPr id="3" name="Content Placeholder 2">
            <a:extLst>
              <a:ext uri="{FF2B5EF4-FFF2-40B4-BE49-F238E27FC236}">
                <a16:creationId xmlns:a16="http://schemas.microsoft.com/office/drawing/2014/main" id="{BC7651CC-612B-466B-58E1-8D8554CA1B49}"/>
              </a:ext>
            </a:extLst>
          </p:cNvPr>
          <p:cNvSpPr>
            <a:spLocks noGrp="1"/>
          </p:cNvSpPr>
          <p:nvPr>
            <p:ph idx="1"/>
          </p:nvPr>
        </p:nvSpPr>
        <p:spPr>
          <a:xfrm>
            <a:off x="628650" y="1371601"/>
            <a:ext cx="7886700" cy="4805362"/>
          </a:xfrm>
        </p:spPr>
        <p:txBody>
          <a:bodyPr>
            <a:noAutofit/>
          </a:bodyPr>
          <a:lstStyle/>
          <a:p>
            <a:pPr algn="just"/>
            <a:r>
              <a:rPr lang="en-US" sz="1800" b="0" i="0" dirty="0">
                <a:solidFill>
                  <a:srgbClr val="002060"/>
                </a:solidFill>
                <a:effectLst/>
                <a:latin typeface="Times New Roman" panose="02020603050405020304" pitchFamily="18" charset="0"/>
                <a:cs typeface="Times New Roman" panose="02020603050405020304" pitchFamily="18" charset="0"/>
              </a:rPr>
              <a:t>A doubly linked list containing three nodes having numbers from 1 to 3 in their data part, is shown in the following image.</a:t>
            </a:r>
          </a:p>
          <a:p>
            <a:pPr algn="just"/>
            <a:endParaRPr lang="en-US" sz="1800" dirty="0">
              <a:solidFill>
                <a:srgbClr val="002060"/>
              </a:solidFill>
              <a:latin typeface="Times New Roman" panose="02020603050405020304" pitchFamily="18" charset="0"/>
              <a:cs typeface="Times New Roman" panose="02020603050405020304" pitchFamily="18" charset="0"/>
            </a:endParaRPr>
          </a:p>
          <a:p>
            <a:pPr algn="just"/>
            <a:endParaRPr lang="en-US" sz="1800" b="0" i="0" dirty="0">
              <a:solidFill>
                <a:srgbClr val="002060"/>
              </a:solidFill>
              <a:effectLst/>
              <a:latin typeface="Times New Roman" panose="02020603050405020304" pitchFamily="18" charset="0"/>
              <a:cs typeface="Times New Roman" panose="02020603050405020304" pitchFamily="18" charset="0"/>
            </a:endParaRPr>
          </a:p>
          <a:p>
            <a:pPr algn="just"/>
            <a:endParaRPr lang="en-US" sz="1800" dirty="0">
              <a:solidFill>
                <a:srgbClr val="002060"/>
              </a:solidFill>
              <a:latin typeface="Times New Roman" panose="02020603050405020304" pitchFamily="18" charset="0"/>
              <a:cs typeface="Times New Roman" panose="02020603050405020304" pitchFamily="18" charset="0"/>
            </a:endParaRPr>
          </a:p>
          <a:p>
            <a:pPr algn="just"/>
            <a:endParaRPr lang="en-US" sz="1800" b="0" i="0" dirty="0">
              <a:solidFill>
                <a:srgbClr val="002060"/>
              </a:solidFill>
              <a:effectLst/>
              <a:latin typeface="Times New Roman" panose="02020603050405020304" pitchFamily="18" charset="0"/>
              <a:cs typeface="Times New Roman" panose="02020603050405020304" pitchFamily="18" charset="0"/>
            </a:endParaRPr>
          </a:p>
          <a:p>
            <a:pPr algn="just"/>
            <a:endParaRPr lang="en-US" sz="1800"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2B2A29"/>
              </a:solidFill>
              <a:latin typeface="Times New Roman" panose="02020603050405020304" pitchFamily="18" charset="0"/>
              <a:cs typeface="Times New Roman" panose="02020603050405020304" pitchFamily="18" charset="0"/>
            </a:endParaRPr>
          </a:p>
          <a:p>
            <a:pPr algn="just"/>
            <a:endParaRPr lang="en-US" sz="1800" b="0" i="0" dirty="0">
              <a:solidFill>
                <a:srgbClr val="002060"/>
              </a:solidFill>
              <a:effectLst/>
              <a:latin typeface="Times New Roman" panose="02020603050405020304" pitchFamily="18" charset="0"/>
              <a:cs typeface="Times New Roman" panose="02020603050405020304" pitchFamily="18" charset="0"/>
            </a:endParaRPr>
          </a:p>
          <a:p>
            <a:pPr algn="just"/>
            <a:r>
              <a:rPr lang="en-US" sz="1800" b="0" i="0" dirty="0">
                <a:solidFill>
                  <a:srgbClr val="002060"/>
                </a:solidFill>
                <a:effectLst/>
                <a:latin typeface="Times New Roman" panose="02020603050405020304" pitchFamily="18" charset="0"/>
                <a:cs typeface="Times New Roman" panose="02020603050405020304" pitchFamily="18" charset="0"/>
              </a:rPr>
              <a:t>In a singly linked list, we could </a:t>
            </a:r>
            <a:r>
              <a:rPr lang="en-US" sz="1800" b="0" i="0" dirty="0">
                <a:solidFill>
                  <a:srgbClr val="C00000"/>
                </a:solidFill>
                <a:effectLst/>
                <a:latin typeface="Times New Roman" panose="02020603050405020304" pitchFamily="18" charset="0"/>
                <a:cs typeface="Times New Roman" panose="02020603050405020304" pitchFamily="18" charset="0"/>
              </a:rPr>
              <a:t>traverse only in one direction, because each node contains address of the next node and it doesn't have any record of its previous nodes.</a:t>
            </a:r>
            <a:r>
              <a:rPr lang="en-US" sz="1800" b="0" i="0" dirty="0">
                <a:solidFill>
                  <a:srgbClr val="002060"/>
                </a:solidFill>
                <a:effectLst/>
                <a:latin typeface="Times New Roman" panose="02020603050405020304" pitchFamily="18" charset="0"/>
                <a:cs typeface="Times New Roman" panose="02020603050405020304" pitchFamily="18" charset="0"/>
              </a:rPr>
              <a:t> However, doubly linked list overcome this limitation of singly linked list. </a:t>
            </a:r>
          </a:p>
          <a:p>
            <a:pPr algn="just"/>
            <a:r>
              <a:rPr lang="en-US" sz="1800" b="0" i="0" dirty="0">
                <a:solidFill>
                  <a:srgbClr val="002060"/>
                </a:solidFill>
                <a:effectLst/>
                <a:latin typeface="Times New Roman" panose="02020603050405020304" pitchFamily="18" charset="0"/>
                <a:cs typeface="Times New Roman" panose="02020603050405020304" pitchFamily="18" charset="0"/>
              </a:rPr>
              <a:t>Due to the fact that, each node of the list contains the address of its previous node, we can find all the details about the previous node as well by using the previous address stored inside the previous part of each node.</a:t>
            </a:r>
            <a:endParaRPr lang="en-US" sz="1800" dirty="0">
              <a:solidFill>
                <a:srgbClr val="002060"/>
              </a:solidFill>
              <a:latin typeface="Times New Roman" panose="02020603050405020304" pitchFamily="18" charset="0"/>
              <a:cs typeface="Times New Roman" panose="02020603050405020304" pitchFamily="18" charset="0"/>
            </a:endParaRPr>
          </a:p>
          <a:p>
            <a:pPr algn="just"/>
            <a:endParaRPr lang="en-IN" sz="1800" dirty="0">
              <a:solidFill>
                <a:srgbClr val="002060"/>
              </a:solidFill>
              <a:latin typeface="Times New Roman" panose="02020603050405020304" pitchFamily="18" charset="0"/>
              <a:cs typeface="Times New Roman" panose="02020603050405020304" pitchFamily="18" charset="0"/>
            </a:endParaRPr>
          </a:p>
        </p:txBody>
      </p:sp>
      <p:pic>
        <p:nvPicPr>
          <p:cNvPr id="2050" name="Picture 2" descr="Doubly linked list">
            <a:extLst>
              <a:ext uri="{FF2B5EF4-FFF2-40B4-BE49-F238E27FC236}">
                <a16:creationId xmlns:a16="http://schemas.microsoft.com/office/drawing/2014/main" id="{C28F9A88-4DD6-44A9-4E2A-E0EC0FA5E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2057400"/>
            <a:ext cx="6172200" cy="1839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2764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E1D5FE-7BC4-3F98-C32A-099204339B28}"/>
              </a:ext>
            </a:extLst>
          </p:cNvPr>
          <p:cNvSpPr>
            <a:spLocks noGrp="1"/>
          </p:cNvSpPr>
          <p:nvPr>
            <p:ph type="title"/>
          </p:nvPr>
        </p:nvSpPr>
        <p:spPr>
          <a:xfrm>
            <a:off x="628650" y="365125"/>
            <a:ext cx="7886700" cy="1325563"/>
          </a:xfrm>
        </p:spPr>
        <p:txBody>
          <a:bodyPr/>
          <a:lstStyle/>
          <a:p>
            <a:pPr algn="ctr"/>
            <a:r>
              <a:rPr lang="en-US" b="0" i="0" dirty="0">
                <a:solidFill>
                  <a:srgbClr val="C00000"/>
                </a:solidFill>
                <a:effectLst/>
                <a:latin typeface="Times New Roman" panose="02020603050405020304" pitchFamily="18" charset="0"/>
                <a:cs typeface="Times New Roman" panose="02020603050405020304" pitchFamily="18" charset="0"/>
              </a:rPr>
              <a:t>Insertion in doubly linked list at beginning</a:t>
            </a:r>
          </a:p>
        </p:txBody>
      </p:sp>
      <p:pic>
        <p:nvPicPr>
          <p:cNvPr id="5122" name="Picture 2" descr="Insertion in doubly linked list at beginning ">
            <a:extLst>
              <a:ext uri="{FF2B5EF4-FFF2-40B4-BE49-F238E27FC236}">
                <a16:creationId xmlns:a16="http://schemas.microsoft.com/office/drawing/2014/main" id="{0D71FEAA-0E16-FB6A-DA46-908C5B15A8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2571" y="1711644"/>
            <a:ext cx="6812229" cy="412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083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4F906-3E7C-2053-8A3D-E9C67E5E9486}"/>
              </a:ext>
            </a:extLst>
          </p:cNvPr>
          <p:cNvSpPr>
            <a:spLocks noGrp="1"/>
          </p:cNvSpPr>
          <p:nvPr>
            <p:ph idx="1"/>
          </p:nvPr>
        </p:nvSpPr>
        <p:spPr>
          <a:xfrm>
            <a:off x="304800" y="1825625"/>
            <a:ext cx="8686800" cy="4351338"/>
          </a:xfrm>
        </p:spPr>
        <p:txBody>
          <a:bodyPr>
            <a:normAutofit lnSpcReduction="10000"/>
          </a:bodyPr>
          <a:lstStyle/>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a:t>
            </a:r>
            <a:r>
              <a:rPr lang="en-US" b="0" i="0" dirty="0">
                <a:solidFill>
                  <a:srgbClr val="002060"/>
                </a:solidFill>
                <a:effectLst/>
                <a:latin typeface="Times New Roman" panose="02020603050405020304" pitchFamily="18" charset="0"/>
                <a:cs typeface="Times New Roman" panose="02020603050405020304" pitchFamily="18" charset="0"/>
              </a:rPr>
              <a:t> IF </a:t>
            </a:r>
            <a:r>
              <a:rPr lang="en-US" b="0" i="0" dirty="0" err="1">
                <a:solidFill>
                  <a:srgbClr val="002060"/>
                </a:solidFill>
                <a:effectLst/>
                <a:latin typeface="Times New Roman" panose="02020603050405020304" pitchFamily="18" charset="0"/>
                <a:cs typeface="Times New Roman" panose="02020603050405020304" pitchFamily="18" charset="0"/>
              </a:rPr>
              <a:t>ptr</a:t>
            </a:r>
            <a:r>
              <a:rPr lang="en-US" b="0" i="0" dirty="0">
                <a:solidFill>
                  <a:srgbClr val="002060"/>
                </a:solidFill>
                <a:effectLst/>
                <a:latin typeface="Times New Roman" panose="02020603050405020304" pitchFamily="18" charset="0"/>
                <a:cs typeface="Times New Roman" panose="02020603050405020304" pitchFamily="18" charset="0"/>
              </a:rPr>
              <a:t> = NULL</a:t>
            </a:r>
          </a:p>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  Write </a:t>
            </a:r>
            <a:r>
              <a:rPr lang="en-US" b="1" i="0" dirty="0">
                <a:solidFill>
                  <a:srgbClr val="C00000"/>
                </a:solidFill>
                <a:effectLst/>
                <a:latin typeface="Times New Roman" panose="02020603050405020304" pitchFamily="18" charset="0"/>
                <a:cs typeface="Times New Roman" panose="02020603050405020304" pitchFamily="18" charset="0"/>
              </a:rPr>
              <a:t>OVERFLOW</a:t>
            </a:r>
            <a:br>
              <a:rPr lang="en-US" b="0" i="0" dirty="0">
                <a:solidFill>
                  <a:srgbClr val="002060"/>
                </a:solidFill>
                <a:effectLst/>
                <a:latin typeface="Times New Roman" panose="02020603050405020304" pitchFamily="18" charset="0"/>
                <a:cs typeface="Times New Roman" panose="02020603050405020304" pitchFamily="18" charset="0"/>
              </a:rPr>
            </a:br>
            <a:r>
              <a:rPr lang="en-US" b="0" i="0" dirty="0">
                <a:solidFill>
                  <a:srgbClr val="002060"/>
                </a:solidFill>
                <a:effectLst/>
                <a:latin typeface="Times New Roman" panose="02020603050405020304" pitchFamily="18" charset="0"/>
                <a:cs typeface="Times New Roman" panose="02020603050405020304" pitchFamily="18" charset="0"/>
              </a:rPr>
              <a:t> Go to Step 9</a:t>
            </a:r>
            <a:br>
              <a:rPr lang="en-US" b="0" i="0" dirty="0">
                <a:solidFill>
                  <a:srgbClr val="002060"/>
                </a:solidFill>
                <a:effectLst/>
                <a:latin typeface="Times New Roman" panose="02020603050405020304" pitchFamily="18" charset="0"/>
                <a:cs typeface="Times New Roman" panose="02020603050405020304" pitchFamily="18" charset="0"/>
              </a:rPr>
            </a:br>
            <a:r>
              <a:rPr lang="en-US" b="0" i="0" dirty="0">
                <a:solidFill>
                  <a:srgbClr val="002060"/>
                </a:solidFill>
                <a:effectLst/>
                <a:latin typeface="Times New Roman" panose="02020603050405020304" pitchFamily="18" charset="0"/>
                <a:cs typeface="Times New Roman" panose="02020603050405020304" pitchFamily="18" charset="0"/>
              </a:rPr>
              <a:t> [END OF IF]</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2:</a:t>
            </a:r>
            <a:r>
              <a:rPr lang="en-US" b="0" i="0" dirty="0">
                <a:solidFill>
                  <a:srgbClr val="002060"/>
                </a:solidFill>
                <a:effectLst/>
                <a:latin typeface="Times New Roman" panose="02020603050405020304" pitchFamily="18" charset="0"/>
                <a:cs typeface="Times New Roman" panose="02020603050405020304" pitchFamily="18" charset="0"/>
              </a:rPr>
              <a:t> SET NEW_NODE = </a:t>
            </a:r>
            <a:r>
              <a:rPr lang="en-US" b="0" i="0" dirty="0" err="1">
                <a:solidFill>
                  <a:srgbClr val="002060"/>
                </a:solidFill>
                <a:effectLst/>
                <a:latin typeface="Times New Roman" panose="02020603050405020304" pitchFamily="18" charset="0"/>
                <a:cs typeface="Times New Roman" panose="02020603050405020304" pitchFamily="18" charset="0"/>
              </a:rPr>
              <a:t>ptr</a:t>
            </a:r>
            <a:r>
              <a:rPr lang="en-US" b="0" i="0" dirty="0">
                <a:solidFill>
                  <a:srgbClr val="002060"/>
                </a:solidFill>
                <a:effectLst/>
                <a:latin typeface="Times New Roman" panose="02020603050405020304" pitchFamily="18" charset="0"/>
                <a:cs typeface="Times New Roman" panose="02020603050405020304" pitchFamily="18" charset="0"/>
              </a:rPr>
              <a:t>    </a:t>
            </a:r>
            <a:r>
              <a:rPr lang="en-US" b="0" i="0" dirty="0">
                <a:solidFill>
                  <a:srgbClr val="C00000"/>
                </a:solidFill>
                <a:effectLst/>
                <a:latin typeface="Times New Roman" panose="02020603050405020304" pitchFamily="18" charset="0"/>
                <a:cs typeface="Times New Roman" panose="02020603050405020304" pitchFamily="18" charset="0"/>
              </a:rPr>
              <a:t>//create new node</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3:</a:t>
            </a:r>
            <a:r>
              <a:rPr lang="en-US" b="0" i="0" dirty="0">
                <a:solidFill>
                  <a:srgbClr val="002060"/>
                </a:solidFill>
                <a:effectLst/>
                <a:latin typeface="Times New Roman" panose="02020603050405020304" pitchFamily="18" charset="0"/>
                <a:cs typeface="Times New Roman" panose="02020603050405020304" pitchFamily="18" charset="0"/>
              </a:rPr>
              <a:t> SET </a:t>
            </a:r>
            <a:r>
              <a:rPr lang="en-US" b="0" i="0" dirty="0" err="1">
                <a:solidFill>
                  <a:srgbClr val="002060"/>
                </a:solidFill>
                <a:effectLst/>
                <a:latin typeface="Times New Roman" panose="02020603050405020304" pitchFamily="18" charset="0"/>
                <a:cs typeface="Times New Roman" panose="02020603050405020304" pitchFamily="18" charset="0"/>
              </a:rPr>
              <a:t>ptr</a:t>
            </a:r>
            <a:r>
              <a:rPr lang="en-US" b="0" i="0" dirty="0">
                <a:solidFill>
                  <a:srgbClr val="002060"/>
                </a:solidFill>
                <a:effectLst/>
                <a:latin typeface="Times New Roman" panose="02020603050405020304" pitchFamily="18" charset="0"/>
                <a:cs typeface="Times New Roman" panose="02020603050405020304" pitchFamily="18" charset="0"/>
              </a:rPr>
              <a:t> = </a:t>
            </a:r>
            <a:r>
              <a:rPr lang="en-US" b="0" i="0" dirty="0" err="1">
                <a:solidFill>
                  <a:srgbClr val="002060"/>
                </a:solidFill>
                <a:effectLst/>
                <a:latin typeface="Times New Roman" panose="02020603050405020304" pitchFamily="18" charset="0"/>
                <a:cs typeface="Times New Roman" panose="02020603050405020304" pitchFamily="18" charset="0"/>
              </a:rPr>
              <a:t>ptr</a:t>
            </a:r>
            <a:r>
              <a:rPr lang="en-US" b="0" i="0" dirty="0">
                <a:solidFill>
                  <a:srgbClr val="002060"/>
                </a:solidFill>
                <a:effectLst/>
                <a:latin typeface="Times New Roman" panose="02020603050405020304" pitchFamily="18" charset="0"/>
                <a:cs typeface="Times New Roman" panose="02020603050405020304" pitchFamily="18" charset="0"/>
              </a:rPr>
              <a:t> -&gt; NEXT  </a:t>
            </a:r>
            <a:r>
              <a:rPr lang="en-US" b="0" i="0" dirty="0">
                <a:solidFill>
                  <a:srgbClr val="C00000"/>
                </a:solidFill>
                <a:effectLst/>
                <a:latin typeface="Times New Roman" panose="02020603050405020304" pitchFamily="18" charset="0"/>
                <a:cs typeface="Times New Roman" panose="02020603050405020304" pitchFamily="18" charset="0"/>
              </a:rPr>
              <a:t>//Next available memory location</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4:</a:t>
            </a:r>
            <a:r>
              <a:rPr lang="en-US" b="0" i="0" dirty="0">
                <a:solidFill>
                  <a:srgbClr val="002060"/>
                </a:solidFill>
                <a:effectLst/>
                <a:latin typeface="Times New Roman" panose="02020603050405020304" pitchFamily="18" charset="0"/>
                <a:cs typeface="Times New Roman" panose="02020603050405020304" pitchFamily="18" charset="0"/>
              </a:rPr>
              <a:t> SET NEW_NODE -&gt; DATA = VAL</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5:</a:t>
            </a:r>
            <a:r>
              <a:rPr lang="en-US" b="0" i="0" dirty="0">
                <a:solidFill>
                  <a:srgbClr val="002060"/>
                </a:solidFill>
                <a:effectLst/>
                <a:latin typeface="Times New Roman" panose="02020603050405020304" pitchFamily="18" charset="0"/>
                <a:cs typeface="Times New Roman" panose="02020603050405020304" pitchFamily="18" charset="0"/>
              </a:rPr>
              <a:t> SET NEW_NODE -&gt; PREV = NULL</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6:</a:t>
            </a:r>
            <a:r>
              <a:rPr lang="en-US" b="0" i="0" dirty="0">
                <a:solidFill>
                  <a:srgbClr val="002060"/>
                </a:solidFill>
                <a:effectLst/>
                <a:latin typeface="Times New Roman" panose="02020603050405020304" pitchFamily="18" charset="0"/>
                <a:cs typeface="Times New Roman" panose="02020603050405020304" pitchFamily="18" charset="0"/>
              </a:rPr>
              <a:t> SET NEW_NODE -&gt; NEXT = </a:t>
            </a:r>
            <a:r>
              <a:rPr lang="en-US" dirty="0">
                <a:solidFill>
                  <a:srgbClr val="002060"/>
                </a:solidFill>
                <a:latin typeface="Times New Roman" panose="02020603050405020304" pitchFamily="18" charset="0"/>
                <a:cs typeface="Times New Roman" panose="02020603050405020304" pitchFamily="18" charset="0"/>
              </a:rPr>
              <a:t>HEAD</a:t>
            </a:r>
            <a:endParaRPr lang="en-US" b="0" i="0" dirty="0">
              <a:solidFill>
                <a:srgbClr val="002060"/>
              </a:solidFill>
              <a:effectLst/>
              <a:latin typeface="Times New Roman" panose="02020603050405020304" pitchFamily="18" charset="0"/>
              <a:cs typeface="Times New Roman" panose="02020603050405020304" pitchFamily="18" charset="0"/>
            </a:endParaRP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7:</a:t>
            </a:r>
            <a:r>
              <a:rPr lang="en-US" b="0" i="0" dirty="0">
                <a:solidFill>
                  <a:srgbClr val="002060"/>
                </a:solidFill>
                <a:effectLst/>
                <a:latin typeface="Times New Roman" panose="02020603050405020304" pitchFamily="18" charset="0"/>
                <a:cs typeface="Times New Roman" panose="02020603050405020304" pitchFamily="18" charset="0"/>
              </a:rPr>
              <a:t> SET head -&gt; PREV = NEW_NODE  </a:t>
            </a:r>
            <a:r>
              <a:rPr lang="en-US" sz="1800" b="0" i="0" dirty="0">
                <a:solidFill>
                  <a:srgbClr val="C00000"/>
                </a:solidFill>
                <a:effectLst/>
                <a:latin typeface="Times New Roman" panose="02020603050405020304" pitchFamily="18" charset="0"/>
                <a:cs typeface="Times New Roman" panose="02020603050405020304" pitchFamily="18" charset="0"/>
              </a:rPr>
              <a:t>//connect original head to </a:t>
            </a:r>
            <a:r>
              <a:rPr lang="en-US" sz="1800" b="0" i="0" dirty="0" err="1">
                <a:solidFill>
                  <a:srgbClr val="C00000"/>
                </a:solidFill>
                <a:effectLst/>
                <a:latin typeface="Times New Roman" panose="02020603050405020304" pitchFamily="18" charset="0"/>
                <a:cs typeface="Times New Roman" panose="02020603050405020304" pitchFamily="18" charset="0"/>
              </a:rPr>
              <a:t>newnode</a:t>
            </a:r>
            <a:endParaRPr lang="en-US" sz="1800" b="0" i="0" dirty="0">
              <a:solidFill>
                <a:srgbClr val="C00000"/>
              </a:solidFill>
              <a:effectLst/>
              <a:latin typeface="Times New Roman" panose="02020603050405020304" pitchFamily="18" charset="0"/>
              <a:cs typeface="Times New Roman" panose="02020603050405020304" pitchFamily="18" charset="0"/>
            </a:endParaRP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8:</a:t>
            </a:r>
            <a:r>
              <a:rPr lang="en-US" b="0" i="0" dirty="0">
                <a:solidFill>
                  <a:srgbClr val="002060"/>
                </a:solidFill>
                <a:effectLst/>
                <a:latin typeface="Times New Roman" panose="02020603050405020304" pitchFamily="18" charset="0"/>
                <a:cs typeface="Times New Roman" panose="02020603050405020304" pitchFamily="18" charset="0"/>
              </a:rPr>
              <a:t> SET head = NEW_NODE</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9:</a:t>
            </a:r>
            <a:r>
              <a:rPr lang="en-US" b="0" i="0" dirty="0">
                <a:solidFill>
                  <a:srgbClr val="002060"/>
                </a:solidFill>
                <a:effectLst/>
                <a:latin typeface="Times New Roman" panose="02020603050405020304" pitchFamily="18" charset="0"/>
                <a:cs typeface="Times New Roman" panose="02020603050405020304" pitchFamily="18" charset="0"/>
              </a:rPr>
              <a:t> </a:t>
            </a:r>
            <a:r>
              <a:rPr lang="en-US" b="1" i="0" dirty="0">
                <a:solidFill>
                  <a:srgbClr val="002060"/>
                </a:solidFill>
                <a:effectLst/>
                <a:latin typeface="Times New Roman" panose="02020603050405020304" pitchFamily="18" charset="0"/>
                <a:cs typeface="Times New Roman" panose="02020603050405020304" pitchFamily="18" charset="0"/>
              </a:rPr>
              <a:t>EXIT</a:t>
            </a:r>
          </a:p>
          <a:p>
            <a:pPr marL="0" indent="0">
              <a:buNone/>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ADE17FC1-6E85-2225-56D7-CC4251AC7690}"/>
              </a:ext>
            </a:extLst>
          </p:cNvPr>
          <p:cNvSpPr txBox="1">
            <a:spLocks/>
          </p:cNvSpPr>
          <p:nvPr/>
        </p:nvSpPr>
        <p:spPr>
          <a:xfrm>
            <a:off x="781050" y="517525"/>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dirty="0">
                <a:solidFill>
                  <a:srgbClr val="C00000"/>
                </a:solidFill>
                <a:latin typeface="Times New Roman" panose="02020603050405020304" pitchFamily="18" charset="0"/>
                <a:cs typeface="Times New Roman" panose="02020603050405020304" pitchFamily="18" charset="0"/>
              </a:rPr>
              <a:t>Insertion in doubly linked list at beginning</a:t>
            </a:r>
          </a:p>
        </p:txBody>
      </p:sp>
    </p:spTree>
    <p:extLst>
      <p:ext uri="{BB962C8B-B14F-4D97-AF65-F5344CB8AC3E}">
        <p14:creationId xmlns:p14="http://schemas.microsoft.com/office/powerpoint/2010/main" val="40634149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7FA8-B02B-7C17-9981-1011D65BA14D}"/>
              </a:ext>
            </a:extLst>
          </p:cNvPr>
          <p:cNvSpPr>
            <a:spLocks noGrp="1"/>
          </p:cNvSpPr>
          <p:nvPr>
            <p:ph type="title"/>
          </p:nvPr>
        </p:nvSpPr>
        <p:spPr/>
        <p:txBody>
          <a:bodyPr/>
          <a:lstStyle/>
          <a:p>
            <a:pPr algn="ctr"/>
            <a:r>
              <a:rPr lang="en-US" b="0" i="0" dirty="0">
                <a:solidFill>
                  <a:srgbClr val="C00000"/>
                </a:solidFill>
                <a:effectLst/>
                <a:latin typeface="Times New Roman" panose="02020603050405020304" pitchFamily="18" charset="0"/>
                <a:cs typeface="Times New Roman" panose="02020603050405020304" pitchFamily="18" charset="0"/>
              </a:rPr>
              <a:t>Insertion in doubly linked list at the end</a:t>
            </a:r>
            <a:endParaRPr lang="en-IN" dirty="0">
              <a:solidFill>
                <a:srgbClr val="C00000"/>
              </a:solidFill>
            </a:endParaRPr>
          </a:p>
        </p:txBody>
      </p:sp>
      <p:pic>
        <p:nvPicPr>
          <p:cNvPr id="7171" name="Picture 3" descr="Insertion in doubly linked list at the end ">
            <a:extLst>
              <a:ext uri="{FF2B5EF4-FFF2-40B4-BE49-F238E27FC236}">
                <a16:creationId xmlns:a16="http://schemas.microsoft.com/office/drawing/2014/main" id="{4298A83B-6136-5F2D-BAA4-09485A72CD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5188" y="2438400"/>
            <a:ext cx="7680162" cy="3212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323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C78E-65B3-78CD-DCE5-7595024DE19D}"/>
              </a:ext>
            </a:extLst>
          </p:cNvPr>
          <p:cNvSpPr>
            <a:spLocks noGrp="1"/>
          </p:cNvSpPr>
          <p:nvPr>
            <p:ph type="title"/>
          </p:nvPr>
        </p:nvSpPr>
        <p:spPr/>
        <p:txBody>
          <a:bodyPr>
            <a:normAutofit/>
          </a:bodyPr>
          <a:lstStyle/>
          <a:p>
            <a:pPr algn="ctr"/>
            <a:r>
              <a:rPr lang="en-US" b="0" i="0" dirty="0">
                <a:solidFill>
                  <a:srgbClr val="C00000"/>
                </a:solidFill>
                <a:effectLst/>
                <a:latin typeface="Times New Roman" panose="02020603050405020304" pitchFamily="18" charset="0"/>
                <a:cs typeface="Times New Roman" panose="02020603050405020304" pitchFamily="18" charset="0"/>
              </a:rPr>
              <a:t>Insertion in doubly linked list at the end</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24F906-3E7C-2053-8A3D-E9C67E5E9486}"/>
              </a:ext>
            </a:extLst>
          </p:cNvPr>
          <p:cNvSpPr>
            <a:spLocks noGrp="1"/>
          </p:cNvSpPr>
          <p:nvPr>
            <p:ph idx="1"/>
          </p:nvPr>
        </p:nvSpPr>
        <p:spPr/>
        <p:txBody>
          <a:bodyPr>
            <a:normAutofit fontScale="85000" lnSpcReduction="20000"/>
          </a:bodyPr>
          <a:lstStyle/>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a:t>
            </a:r>
            <a:r>
              <a:rPr lang="en-US" b="0" i="0" dirty="0">
                <a:solidFill>
                  <a:srgbClr val="002060"/>
                </a:solidFill>
                <a:effectLst/>
                <a:latin typeface="Times New Roman" panose="02020603050405020304" pitchFamily="18" charset="0"/>
                <a:cs typeface="Times New Roman" panose="02020603050405020304" pitchFamily="18" charset="0"/>
              </a:rPr>
              <a:t> IF PTR = NULL</a:t>
            </a:r>
          </a:p>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 Write </a:t>
            </a:r>
            <a:r>
              <a:rPr lang="en-US" b="1" i="0" dirty="0">
                <a:solidFill>
                  <a:srgbClr val="C00000"/>
                </a:solidFill>
                <a:effectLst/>
                <a:latin typeface="Times New Roman" panose="02020603050405020304" pitchFamily="18" charset="0"/>
                <a:cs typeface="Times New Roman" panose="02020603050405020304" pitchFamily="18" charset="0"/>
              </a:rPr>
              <a:t>OVERFLOW</a:t>
            </a:r>
            <a:br>
              <a:rPr lang="en-US" b="0" i="0" dirty="0">
                <a:solidFill>
                  <a:srgbClr val="002060"/>
                </a:solidFill>
                <a:effectLst/>
                <a:latin typeface="Times New Roman" panose="02020603050405020304" pitchFamily="18" charset="0"/>
                <a:cs typeface="Times New Roman" panose="02020603050405020304" pitchFamily="18" charset="0"/>
              </a:rPr>
            </a:br>
            <a:r>
              <a:rPr lang="en-US" b="0" i="0" dirty="0">
                <a:solidFill>
                  <a:srgbClr val="002060"/>
                </a:solidFill>
                <a:effectLst/>
                <a:latin typeface="Times New Roman" panose="02020603050405020304" pitchFamily="18" charset="0"/>
                <a:cs typeface="Times New Roman" panose="02020603050405020304" pitchFamily="18" charset="0"/>
              </a:rPr>
              <a:t>  Go to Step 11</a:t>
            </a:r>
            <a:br>
              <a:rPr lang="en-US" b="0" i="0" dirty="0">
                <a:solidFill>
                  <a:srgbClr val="002060"/>
                </a:solidFill>
                <a:effectLst/>
                <a:latin typeface="Times New Roman" panose="02020603050405020304" pitchFamily="18" charset="0"/>
                <a:cs typeface="Times New Roman" panose="02020603050405020304" pitchFamily="18" charset="0"/>
              </a:rPr>
            </a:br>
            <a:r>
              <a:rPr lang="en-US" b="0" i="0" dirty="0">
                <a:solidFill>
                  <a:srgbClr val="002060"/>
                </a:solidFill>
                <a:effectLst/>
                <a:latin typeface="Times New Roman" panose="02020603050405020304" pitchFamily="18" charset="0"/>
                <a:cs typeface="Times New Roman" panose="02020603050405020304" pitchFamily="18" charset="0"/>
              </a:rPr>
              <a:t> [END OF IF]</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2:</a:t>
            </a:r>
            <a:r>
              <a:rPr lang="en-US" b="0" i="0" dirty="0">
                <a:solidFill>
                  <a:srgbClr val="002060"/>
                </a:solidFill>
                <a:effectLst/>
                <a:latin typeface="Times New Roman" panose="02020603050405020304" pitchFamily="18" charset="0"/>
                <a:cs typeface="Times New Roman" panose="02020603050405020304" pitchFamily="18" charset="0"/>
              </a:rPr>
              <a:t> SET NEW_NODE = PTR    </a:t>
            </a:r>
            <a:r>
              <a:rPr lang="en-US" b="0" i="0" dirty="0">
                <a:solidFill>
                  <a:srgbClr val="C00000"/>
                </a:solidFill>
                <a:effectLst/>
                <a:latin typeface="Times New Roman" panose="02020603050405020304" pitchFamily="18" charset="0"/>
                <a:cs typeface="Times New Roman" panose="02020603050405020304" pitchFamily="18" charset="0"/>
              </a:rPr>
              <a:t>//create new node</a:t>
            </a:r>
            <a:endParaRPr lang="en-US" b="0" i="0" dirty="0">
              <a:solidFill>
                <a:srgbClr val="002060"/>
              </a:solidFill>
              <a:effectLst/>
              <a:latin typeface="Times New Roman" panose="02020603050405020304" pitchFamily="18" charset="0"/>
              <a:cs typeface="Times New Roman" panose="02020603050405020304" pitchFamily="18" charset="0"/>
            </a:endParaRP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3:</a:t>
            </a:r>
            <a:r>
              <a:rPr lang="en-US" b="0" i="0" dirty="0">
                <a:solidFill>
                  <a:srgbClr val="002060"/>
                </a:solidFill>
                <a:effectLst/>
                <a:latin typeface="Times New Roman" panose="02020603050405020304" pitchFamily="18" charset="0"/>
                <a:cs typeface="Times New Roman" panose="02020603050405020304" pitchFamily="18" charset="0"/>
              </a:rPr>
              <a:t> SET PTR = PTR -&gt; NEXT   </a:t>
            </a:r>
            <a:r>
              <a:rPr lang="en-US" b="0" i="0" dirty="0">
                <a:solidFill>
                  <a:srgbClr val="C00000"/>
                </a:solidFill>
                <a:effectLst/>
                <a:latin typeface="Times New Roman" panose="02020603050405020304" pitchFamily="18" charset="0"/>
                <a:cs typeface="Times New Roman" panose="02020603050405020304" pitchFamily="18" charset="0"/>
              </a:rPr>
              <a:t>//Next available space</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4:</a:t>
            </a:r>
            <a:r>
              <a:rPr lang="en-US" b="0" i="0" dirty="0">
                <a:solidFill>
                  <a:srgbClr val="002060"/>
                </a:solidFill>
                <a:effectLst/>
                <a:latin typeface="Times New Roman" panose="02020603050405020304" pitchFamily="18" charset="0"/>
                <a:cs typeface="Times New Roman" panose="02020603050405020304" pitchFamily="18" charset="0"/>
              </a:rPr>
              <a:t> SET NEW_NODE -&gt; DATA = VAL</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5:</a:t>
            </a:r>
            <a:r>
              <a:rPr lang="en-US" b="0" i="0" dirty="0">
                <a:solidFill>
                  <a:srgbClr val="002060"/>
                </a:solidFill>
                <a:effectLst/>
                <a:latin typeface="Times New Roman" panose="02020603050405020304" pitchFamily="18" charset="0"/>
                <a:cs typeface="Times New Roman" panose="02020603050405020304" pitchFamily="18" charset="0"/>
              </a:rPr>
              <a:t> SET NEW_NODE -&gt; NEXT = NULL</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6:</a:t>
            </a:r>
            <a:r>
              <a:rPr lang="en-US" b="0" i="0" dirty="0">
                <a:solidFill>
                  <a:srgbClr val="002060"/>
                </a:solidFill>
                <a:effectLst/>
                <a:latin typeface="Times New Roman" panose="02020603050405020304" pitchFamily="18" charset="0"/>
                <a:cs typeface="Times New Roman" panose="02020603050405020304" pitchFamily="18" charset="0"/>
              </a:rPr>
              <a:t> SET TEMP = HEAD    </a:t>
            </a:r>
            <a:r>
              <a:rPr lang="en-US" b="0" i="0" dirty="0">
                <a:solidFill>
                  <a:srgbClr val="C00000"/>
                </a:solidFill>
                <a:effectLst/>
                <a:latin typeface="Times New Roman" panose="02020603050405020304" pitchFamily="18" charset="0"/>
                <a:cs typeface="Times New Roman" panose="02020603050405020304" pitchFamily="18" charset="0"/>
              </a:rPr>
              <a:t>//Traversing the list</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7:</a:t>
            </a:r>
            <a:r>
              <a:rPr lang="en-US" b="0" i="0" dirty="0">
                <a:solidFill>
                  <a:srgbClr val="002060"/>
                </a:solidFill>
                <a:effectLst/>
                <a:latin typeface="Times New Roman" panose="02020603050405020304" pitchFamily="18" charset="0"/>
                <a:cs typeface="Times New Roman" panose="02020603050405020304" pitchFamily="18" charset="0"/>
              </a:rPr>
              <a:t> Repeat Step 8 while TEMP -&gt; NEXT != NULL</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8:</a:t>
            </a:r>
            <a:r>
              <a:rPr lang="en-US" b="0" i="0" dirty="0">
                <a:solidFill>
                  <a:srgbClr val="002060"/>
                </a:solidFill>
                <a:effectLst/>
                <a:latin typeface="Times New Roman" panose="02020603050405020304" pitchFamily="18" charset="0"/>
                <a:cs typeface="Times New Roman" panose="02020603050405020304" pitchFamily="18" charset="0"/>
              </a:rPr>
              <a:t> SET TEMP = TEMP -&gt; NEXT</a:t>
            </a:r>
          </a:p>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[END OF LOOP]</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9:</a:t>
            </a:r>
            <a:r>
              <a:rPr lang="en-US" b="0" i="0" dirty="0">
                <a:solidFill>
                  <a:srgbClr val="002060"/>
                </a:solidFill>
                <a:effectLst/>
                <a:latin typeface="Times New Roman" panose="02020603050405020304" pitchFamily="18" charset="0"/>
                <a:cs typeface="Times New Roman" panose="02020603050405020304" pitchFamily="18" charset="0"/>
              </a:rPr>
              <a:t> SET TEMP -&gt; NEXT = NEW_NODE</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10:</a:t>
            </a:r>
            <a:r>
              <a:rPr lang="en-US" b="0" i="0" dirty="0">
                <a:solidFill>
                  <a:srgbClr val="002060"/>
                </a:solidFill>
                <a:effectLst/>
                <a:latin typeface="Times New Roman" panose="02020603050405020304" pitchFamily="18" charset="0"/>
                <a:cs typeface="Times New Roman" panose="02020603050405020304" pitchFamily="18" charset="0"/>
              </a:rPr>
              <a:t> SET NEW_NODE -&gt; PREV = TEMP</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11:</a:t>
            </a:r>
            <a:r>
              <a:rPr lang="en-US" b="0" i="0" dirty="0">
                <a:solidFill>
                  <a:srgbClr val="002060"/>
                </a:solidFill>
                <a:effectLst/>
                <a:latin typeface="Times New Roman" panose="02020603050405020304" pitchFamily="18" charset="0"/>
                <a:cs typeface="Times New Roman" panose="02020603050405020304" pitchFamily="18" charset="0"/>
              </a:rPr>
              <a:t> </a:t>
            </a:r>
            <a:r>
              <a:rPr lang="en-US" b="1" i="0" dirty="0">
                <a:solidFill>
                  <a:srgbClr val="002060"/>
                </a:solidFill>
                <a:effectLst/>
                <a:latin typeface="Times New Roman" panose="02020603050405020304" pitchFamily="18" charset="0"/>
                <a:cs typeface="Times New Roman" panose="02020603050405020304" pitchFamily="18" charset="0"/>
              </a:rPr>
              <a:t>EXIT</a:t>
            </a:r>
          </a:p>
          <a:p>
            <a:pPr marL="0" indent="0">
              <a:buNone/>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143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p:txBody>
          <a:bodyPr>
            <a:normAutofit/>
          </a:bodyPr>
          <a:lstStyle/>
          <a:p>
            <a:pPr algn="ctr"/>
            <a:r>
              <a:rPr lang="en-US" b="0" i="0" dirty="0">
                <a:solidFill>
                  <a:srgbClr val="C00000"/>
                </a:solidFill>
                <a:effectLst/>
                <a:latin typeface="Times New Roman" panose="02020603050405020304" pitchFamily="18" charset="0"/>
                <a:cs typeface="Times New Roman" panose="02020603050405020304" pitchFamily="18" charset="0"/>
              </a:rPr>
              <a:t>Insertion in doubly linked list after Specified node</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8194" name="Picture 2" descr="Insertion in doubly linked list after Specified node">
            <a:extLst>
              <a:ext uri="{FF2B5EF4-FFF2-40B4-BE49-F238E27FC236}">
                <a16:creationId xmlns:a16="http://schemas.microsoft.com/office/drawing/2014/main" id="{78977783-F25F-8A55-3E25-EA03537282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2697249"/>
            <a:ext cx="7886700" cy="2608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922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a:xfrm>
            <a:off x="628650" y="365127"/>
            <a:ext cx="7886700" cy="1006474"/>
          </a:xfrm>
        </p:spPr>
        <p:txBody>
          <a:bodyPr/>
          <a:lstStyle/>
          <a:p>
            <a:pPr algn="ctr"/>
            <a:r>
              <a:rPr lang="en-US" b="0" i="0" dirty="0">
                <a:solidFill>
                  <a:srgbClr val="C00000"/>
                </a:solidFill>
                <a:effectLst/>
                <a:latin typeface="Times New Roman" panose="02020603050405020304" pitchFamily="18" charset="0"/>
                <a:cs typeface="Times New Roman" panose="02020603050405020304" pitchFamily="18" charset="0"/>
              </a:rPr>
              <a:t>Insertion in doubly linked list after Specified node</a:t>
            </a:r>
            <a:endParaRPr lang="en-IN" dirty="0">
              <a:solidFill>
                <a:srgbClr val="C00000"/>
              </a:solidFill>
            </a:endParaRPr>
          </a:p>
        </p:txBody>
      </p:sp>
      <p:sp>
        <p:nvSpPr>
          <p:cNvPr id="3" name="Content Placeholder 2">
            <a:extLst>
              <a:ext uri="{FF2B5EF4-FFF2-40B4-BE49-F238E27FC236}">
                <a16:creationId xmlns:a16="http://schemas.microsoft.com/office/drawing/2014/main" id="{BC7651CC-612B-466B-58E1-8D8554CA1B49}"/>
              </a:ext>
            </a:extLst>
          </p:cNvPr>
          <p:cNvSpPr>
            <a:spLocks noGrp="1"/>
          </p:cNvSpPr>
          <p:nvPr>
            <p:ph idx="1"/>
          </p:nvPr>
        </p:nvSpPr>
        <p:spPr>
          <a:xfrm>
            <a:off x="304800" y="1447800"/>
            <a:ext cx="8458200" cy="5410200"/>
          </a:xfrm>
        </p:spPr>
        <p:txBody>
          <a:bodyPr>
            <a:normAutofit fontScale="85000" lnSpcReduction="20000"/>
          </a:bodyPr>
          <a:lstStyle/>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a:t>
            </a:r>
            <a:r>
              <a:rPr lang="en-US" b="0" i="0" dirty="0">
                <a:solidFill>
                  <a:srgbClr val="002060"/>
                </a:solidFill>
                <a:effectLst/>
                <a:latin typeface="Times New Roman" panose="02020603050405020304" pitchFamily="18" charset="0"/>
                <a:cs typeface="Times New Roman" panose="02020603050405020304" pitchFamily="18" charset="0"/>
              </a:rPr>
              <a:t> IF PTR = NULL</a:t>
            </a:r>
          </a:p>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   Write </a:t>
            </a:r>
            <a:r>
              <a:rPr lang="en-US" b="1" i="0" dirty="0">
                <a:solidFill>
                  <a:srgbClr val="C00000"/>
                </a:solidFill>
                <a:effectLst/>
                <a:latin typeface="Times New Roman" panose="02020603050405020304" pitchFamily="18" charset="0"/>
                <a:cs typeface="Times New Roman" panose="02020603050405020304" pitchFamily="18" charset="0"/>
              </a:rPr>
              <a:t>OVERFLOW</a:t>
            </a:r>
            <a:br>
              <a:rPr lang="en-US" b="0" i="0" dirty="0">
                <a:solidFill>
                  <a:srgbClr val="002060"/>
                </a:solidFill>
                <a:effectLst/>
                <a:latin typeface="Times New Roman" panose="02020603050405020304" pitchFamily="18" charset="0"/>
                <a:cs typeface="Times New Roman" panose="02020603050405020304" pitchFamily="18" charset="0"/>
              </a:rPr>
            </a:br>
            <a:r>
              <a:rPr lang="en-US" b="0" i="0" dirty="0">
                <a:solidFill>
                  <a:srgbClr val="002060"/>
                </a:solidFill>
                <a:effectLst/>
                <a:latin typeface="Times New Roman" panose="02020603050405020304" pitchFamily="18" charset="0"/>
                <a:cs typeface="Times New Roman" panose="02020603050405020304" pitchFamily="18" charset="0"/>
              </a:rPr>
              <a:t>   Go to Step 15  </a:t>
            </a:r>
            <a:br>
              <a:rPr lang="en-US" b="0" i="0" dirty="0">
                <a:solidFill>
                  <a:srgbClr val="002060"/>
                </a:solidFill>
                <a:effectLst/>
                <a:latin typeface="Times New Roman" panose="02020603050405020304" pitchFamily="18" charset="0"/>
                <a:cs typeface="Times New Roman" panose="02020603050405020304" pitchFamily="18" charset="0"/>
              </a:rPr>
            </a:br>
            <a:r>
              <a:rPr lang="en-US" b="1" i="0" dirty="0">
                <a:solidFill>
                  <a:srgbClr val="002060"/>
                </a:solidFill>
                <a:effectLst/>
                <a:latin typeface="Times New Roman" panose="02020603050405020304" pitchFamily="18" charset="0"/>
                <a:cs typeface="Times New Roman" panose="02020603050405020304" pitchFamily="18" charset="0"/>
              </a:rPr>
              <a:t>Step 2:</a:t>
            </a:r>
            <a:r>
              <a:rPr lang="en-US" b="0" i="0" dirty="0">
                <a:solidFill>
                  <a:srgbClr val="002060"/>
                </a:solidFill>
                <a:effectLst/>
                <a:latin typeface="Times New Roman" panose="02020603050405020304" pitchFamily="18" charset="0"/>
                <a:cs typeface="Times New Roman" panose="02020603050405020304" pitchFamily="18" charset="0"/>
              </a:rPr>
              <a:t> SET NEW_NODE = PTR    </a:t>
            </a:r>
            <a:r>
              <a:rPr lang="en-US" b="0" i="0" dirty="0">
                <a:solidFill>
                  <a:srgbClr val="C00000"/>
                </a:solidFill>
                <a:effectLst/>
                <a:latin typeface="Times New Roman" panose="02020603050405020304" pitchFamily="18" charset="0"/>
                <a:cs typeface="Times New Roman" panose="02020603050405020304" pitchFamily="18" charset="0"/>
              </a:rPr>
              <a:t>//create new node</a:t>
            </a:r>
            <a:endParaRPr lang="en-US" b="0" i="0" dirty="0">
              <a:solidFill>
                <a:srgbClr val="002060"/>
              </a:solidFill>
              <a:effectLst/>
              <a:latin typeface="Times New Roman" panose="02020603050405020304" pitchFamily="18" charset="0"/>
              <a:cs typeface="Times New Roman" panose="02020603050405020304" pitchFamily="18" charset="0"/>
            </a:endParaRP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3:</a:t>
            </a:r>
            <a:r>
              <a:rPr lang="en-US" b="0" i="0" dirty="0">
                <a:solidFill>
                  <a:srgbClr val="002060"/>
                </a:solidFill>
                <a:effectLst/>
                <a:latin typeface="Times New Roman" panose="02020603050405020304" pitchFamily="18" charset="0"/>
                <a:cs typeface="Times New Roman" panose="02020603050405020304" pitchFamily="18" charset="0"/>
              </a:rPr>
              <a:t> SET PTR = PTR -&gt; NEXT   </a:t>
            </a:r>
            <a:r>
              <a:rPr lang="en-US" b="0" i="0" dirty="0">
                <a:solidFill>
                  <a:srgbClr val="C00000"/>
                </a:solidFill>
                <a:effectLst/>
                <a:latin typeface="Times New Roman" panose="02020603050405020304" pitchFamily="18" charset="0"/>
                <a:cs typeface="Times New Roman" panose="02020603050405020304" pitchFamily="18" charset="0"/>
              </a:rPr>
              <a:t>//Next available space</a:t>
            </a:r>
            <a:endParaRPr lang="en-US" b="0" i="0" dirty="0">
              <a:solidFill>
                <a:srgbClr val="002060"/>
              </a:solidFill>
              <a:effectLst/>
              <a:latin typeface="Times New Roman" panose="02020603050405020304" pitchFamily="18" charset="0"/>
              <a:cs typeface="Times New Roman" panose="02020603050405020304" pitchFamily="18" charset="0"/>
            </a:endParaRP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4:</a:t>
            </a:r>
            <a:r>
              <a:rPr lang="en-US" b="0" i="0" dirty="0">
                <a:solidFill>
                  <a:srgbClr val="002060"/>
                </a:solidFill>
                <a:effectLst/>
                <a:latin typeface="Times New Roman" panose="02020603050405020304" pitchFamily="18" charset="0"/>
                <a:cs typeface="Times New Roman" panose="02020603050405020304" pitchFamily="18" charset="0"/>
              </a:rPr>
              <a:t> SET NEW_NODE -&gt; DATA = VAL</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5:</a:t>
            </a:r>
            <a:r>
              <a:rPr lang="en-US" b="0" i="0" dirty="0">
                <a:solidFill>
                  <a:srgbClr val="002060"/>
                </a:solidFill>
                <a:effectLst/>
                <a:latin typeface="Times New Roman" panose="02020603050405020304" pitchFamily="18" charset="0"/>
                <a:cs typeface="Times New Roman" panose="02020603050405020304" pitchFamily="18" charset="0"/>
              </a:rPr>
              <a:t> SET TEMP = </a:t>
            </a:r>
            <a:r>
              <a:rPr lang="en-US" dirty="0">
                <a:solidFill>
                  <a:srgbClr val="002060"/>
                </a:solidFill>
                <a:latin typeface="Times New Roman" panose="02020603050405020304" pitchFamily="18" charset="0"/>
                <a:cs typeface="Times New Roman" panose="02020603050405020304" pitchFamily="18" charset="0"/>
              </a:rPr>
              <a:t>HEAD   </a:t>
            </a:r>
            <a:r>
              <a:rPr lang="en-US" b="0" i="0" dirty="0">
                <a:solidFill>
                  <a:srgbClr val="C00000"/>
                </a:solidFill>
                <a:effectLst/>
                <a:latin typeface="Times New Roman" panose="02020603050405020304" pitchFamily="18" charset="0"/>
                <a:cs typeface="Times New Roman" panose="02020603050405020304" pitchFamily="18" charset="0"/>
              </a:rPr>
              <a:t>//Traversing the list</a:t>
            </a:r>
            <a:endParaRPr lang="en-US" b="0" i="0" dirty="0">
              <a:solidFill>
                <a:srgbClr val="002060"/>
              </a:solidFill>
              <a:effectLst/>
              <a:latin typeface="Times New Roman" panose="02020603050405020304" pitchFamily="18" charset="0"/>
              <a:cs typeface="Times New Roman" panose="02020603050405020304" pitchFamily="18" charset="0"/>
            </a:endParaRP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6:</a:t>
            </a:r>
            <a:r>
              <a:rPr lang="en-US" b="0" i="0" dirty="0">
                <a:solidFill>
                  <a:srgbClr val="002060"/>
                </a:solidFill>
                <a:effectLst/>
                <a:latin typeface="Times New Roman" panose="02020603050405020304" pitchFamily="18" charset="0"/>
                <a:cs typeface="Times New Roman" panose="02020603050405020304" pitchFamily="18" charset="0"/>
              </a:rPr>
              <a:t> SET I = 0</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7:</a:t>
            </a:r>
            <a:r>
              <a:rPr lang="en-US" b="0" i="0" dirty="0">
                <a:solidFill>
                  <a:srgbClr val="002060"/>
                </a:solidFill>
                <a:effectLst/>
                <a:latin typeface="Times New Roman" panose="02020603050405020304" pitchFamily="18" charset="0"/>
                <a:cs typeface="Times New Roman" panose="02020603050405020304" pitchFamily="18" charset="0"/>
              </a:rPr>
              <a:t> REPEAT 8 to 10 until I</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8:</a:t>
            </a:r>
            <a:r>
              <a:rPr lang="en-US" b="0" i="0" dirty="0">
                <a:solidFill>
                  <a:srgbClr val="002060"/>
                </a:solidFill>
                <a:effectLst/>
                <a:latin typeface="Times New Roman" panose="02020603050405020304" pitchFamily="18" charset="0"/>
                <a:cs typeface="Times New Roman" panose="02020603050405020304" pitchFamily="18" charset="0"/>
              </a:rPr>
              <a:t> SET TEMP = TEMP -&gt; NEXT</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9:</a:t>
            </a:r>
            <a:r>
              <a:rPr lang="en-US" b="0" i="0" dirty="0">
                <a:solidFill>
                  <a:srgbClr val="002060"/>
                </a:solidFill>
                <a:effectLst/>
                <a:latin typeface="Times New Roman" panose="02020603050405020304" pitchFamily="18" charset="0"/>
                <a:cs typeface="Times New Roman" panose="02020603050405020304" pitchFamily="18" charset="0"/>
              </a:rPr>
              <a:t> IF TEMP = NULL</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10:</a:t>
            </a:r>
            <a:r>
              <a:rPr lang="en-US" b="0" i="0" dirty="0">
                <a:solidFill>
                  <a:srgbClr val="002060"/>
                </a:solidFill>
                <a:effectLst/>
                <a:latin typeface="Times New Roman" panose="02020603050405020304" pitchFamily="18" charset="0"/>
                <a:cs typeface="Times New Roman" panose="02020603050405020304" pitchFamily="18" charset="0"/>
              </a:rPr>
              <a:t> WRITE </a:t>
            </a:r>
            <a:r>
              <a:rPr lang="en-US" b="0" i="0" dirty="0">
                <a:solidFill>
                  <a:srgbClr val="C00000"/>
                </a:solidFill>
                <a:effectLst/>
                <a:latin typeface="Times New Roman" panose="02020603050405020304" pitchFamily="18" charset="0"/>
                <a:cs typeface="Times New Roman" panose="02020603050405020304" pitchFamily="18" charset="0"/>
              </a:rPr>
              <a:t>"LESS THAN DESIRED NO. OF ELEMENTS"</a:t>
            </a:r>
          </a:p>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GOTO STEP 15</a:t>
            </a:r>
            <a:br>
              <a:rPr lang="en-US" b="0" i="0" dirty="0">
                <a:solidFill>
                  <a:srgbClr val="002060"/>
                </a:solidFill>
                <a:effectLst/>
                <a:latin typeface="Times New Roman" panose="02020603050405020304" pitchFamily="18" charset="0"/>
                <a:cs typeface="Times New Roman" panose="02020603050405020304" pitchFamily="18" charset="0"/>
              </a:rPr>
            </a:br>
            <a:r>
              <a:rPr lang="en-US" b="0" i="0" dirty="0">
                <a:solidFill>
                  <a:srgbClr val="002060"/>
                </a:solidFill>
                <a:effectLst/>
                <a:latin typeface="Times New Roman" panose="02020603050405020304" pitchFamily="18" charset="0"/>
                <a:cs typeface="Times New Roman" panose="02020603050405020304" pitchFamily="18" charset="0"/>
              </a:rPr>
              <a:t>[END OF LOOP]</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11:</a:t>
            </a:r>
            <a:r>
              <a:rPr lang="en-US" b="0" i="0" dirty="0">
                <a:solidFill>
                  <a:srgbClr val="002060"/>
                </a:solidFill>
                <a:effectLst/>
                <a:latin typeface="Times New Roman" panose="02020603050405020304" pitchFamily="18" charset="0"/>
                <a:cs typeface="Times New Roman" panose="02020603050405020304" pitchFamily="18" charset="0"/>
              </a:rPr>
              <a:t> SET NEW_NODE -&gt; NEXT = TEMP -&gt; NEXT</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12:</a:t>
            </a:r>
            <a:r>
              <a:rPr lang="en-US" b="0" i="0" dirty="0">
                <a:solidFill>
                  <a:srgbClr val="002060"/>
                </a:solidFill>
                <a:effectLst/>
                <a:latin typeface="Times New Roman" panose="02020603050405020304" pitchFamily="18" charset="0"/>
                <a:cs typeface="Times New Roman" panose="02020603050405020304" pitchFamily="18" charset="0"/>
              </a:rPr>
              <a:t> SET NEW_NODE -&gt; PREV = TEMP</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13 :</a:t>
            </a:r>
            <a:r>
              <a:rPr lang="en-US" b="0" i="0" dirty="0">
                <a:solidFill>
                  <a:srgbClr val="002060"/>
                </a:solidFill>
                <a:effectLst/>
                <a:latin typeface="Times New Roman" panose="02020603050405020304" pitchFamily="18" charset="0"/>
                <a:cs typeface="Times New Roman" panose="02020603050405020304" pitchFamily="18" charset="0"/>
              </a:rPr>
              <a:t> SET TEMP -&gt; NEXT = NEW_NODE</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14:</a:t>
            </a:r>
            <a:r>
              <a:rPr lang="en-US" b="0" i="0" dirty="0">
                <a:solidFill>
                  <a:srgbClr val="002060"/>
                </a:solidFill>
                <a:effectLst/>
                <a:latin typeface="Times New Roman" panose="02020603050405020304" pitchFamily="18" charset="0"/>
                <a:cs typeface="Times New Roman" panose="02020603050405020304" pitchFamily="18" charset="0"/>
              </a:rPr>
              <a:t> SET TEMP -&gt; NEXT -&gt; PREV = NEW_NODE</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15:</a:t>
            </a:r>
            <a:r>
              <a:rPr lang="en-US" b="0" i="0" dirty="0">
                <a:solidFill>
                  <a:srgbClr val="002060"/>
                </a:solidFill>
                <a:effectLst/>
                <a:latin typeface="Times New Roman" panose="02020603050405020304" pitchFamily="18" charset="0"/>
                <a:cs typeface="Times New Roman" panose="02020603050405020304" pitchFamily="18" charset="0"/>
              </a:rPr>
              <a:t> </a:t>
            </a:r>
            <a:r>
              <a:rPr lang="en-US" b="1" i="0" dirty="0">
                <a:solidFill>
                  <a:srgbClr val="002060"/>
                </a:solidFill>
                <a:effectLst/>
                <a:latin typeface="Times New Roman" panose="02020603050405020304" pitchFamily="18" charset="0"/>
                <a:cs typeface="Times New Roman" panose="02020603050405020304" pitchFamily="18" charset="0"/>
              </a:rPr>
              <a:t>EXIT</a:t>
            </a:r>
          </a:p>
          <a:p>
            <a:pPr marL="0" indent="0">
              <a:buNone/>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3254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p:txBody>
          <a:bodyPr/>
          <a:lstStyle/>
          <a:p>
            <a:pPr algn="ctr"/>
            <a:r>
              <a:rPr lang="en-US" dirty="0">
                <a:solidFill>
                  <a:srgbClr val="C00000"/>
                </a:solidFill>
                <a:latin typeface="Times New Roman" panose="02020603050405020304" pitchFamily="18" charset="0"/>
                <a:cs typeface="Times New Roman" panose="02020603050405020304" pitchFamily="18" charset="0"/>
              </a:rPr>
              <a:t>Dele</a:t>
            </a:r>
            <a:r>
              <a:rPr lang="en-US" b="0" i="0" dirty="0">
                <a:solidFill>
                  <a:srgbClr val="C00000"/>
                </a:solidFill>
                <a:effectLst/>
                <a:latin typeface="Times New Roman" panose="02020603050405020304" pitchFamily="18" charset="0"/>
                <a:cs typeface="Times New Roman" panose="02020603050405020304" pitchFamily="18" charset="0"/>
              </a:rPr>
              <a:t>tion in doubly linked list at beginning</a:t>
            </a:r>
            <a:endParaRPr lang="en-IN" dirty="0">
              <a:solidFill>
                <a:srgbClr val="C00000"/>
              </a:solidFill>
            </a:endParaRPr>
          </a:p>
        </p:txBody>
      </p:sp>
      <p:pic>
        <p:nvPicPr>
          <p:cNvPr id="9218" name="Picture 2" descr="Deletion at beginning">
            <a:extLst>
              <a:ext uri="{FF2B5EF4-FFF2-40B4-BE49-F238E27FC236}">
                <a16:creationId xmlns:a16="http://schemas.microsoft.com/office/drawing/2014/main" id="{B8A5C079-F824-C312-F645-7F7576565F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9662" y="2291556"/>
            <a:ext cx="6924675"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966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C3BC-E2C9-39BD-6036-964A58D9800C}"/>
              </a:ext>
            </a:extLst>
          </p:cNvPr>
          <p:cNvSpPr>
            <a:spLocks noGrp="1"/>
          </p:cNvSpPr>
          <p:nvPr>
            <p:ph type="title"/>
          </p:nvPr>
        </p:nvSpPr>
        <p:spPr/>
        <p:txBody>
          <a:bodyPr/>
          <a:lstStyle/>
          <a:p>
            <a:pPr algn="ctr"/>
            <a:r>
              <a:rPr lang="en-US" dirty="0">
                <a:solidFill>
                  <a:srgbClr val="C00000"/>
                </a:solidFill>
                <a:latin typeface="Times New Roman" pitchFamily="18" charset="0"/>
                <a:cs typeface="Times New Roman" pitchFamily="18" charset="0"/>
              </a:rPr>
              <a:t>Why use linked list over array?</a:t>
            </a:r>
            <a:endParaRPr lang="en-IN"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6570854A-20EA-7EC5-C84D-083D4289A1F5}"/>
              </a:ext>
            </a:extLst>
          </p:cNvPr>
          <p:cNvSpPr>
            <a:spLocks noGrp="1"/>
          </p:cNvSpPr>
          <p:nvPr>
            <p:ph idx="1"/>
          </p:nvPr>
        </p:nvSpPr>
        <p:spPr/>
        <p:txBody>
          <a:bodyPr/>
          <a:lstStyle/>
          <a:p>
            <a:pPr marL="0" indent="0" algn="just" fontAlgn="base">
              <a:buNone/>
            </a:pPr>
            <a:r>
              <a:rPr lang="en-US" sz="2600" b="1" dirty="0">
                <a:solidFill>
                  <a:srgbClr val="002060"/>
                </a:solidFill>
                <a:latin typeface="Times New Roman" pitchFamily="18" charset="0"/>
                <a:cs typeface="Times New Roman" pitchFamily="18" charset="0"/>
              </a:rPr>
              <a:t>Array contains following limitations:</a:t>
            </a:r>
          </a:p>
          <a:p>
            <a:pPr algn="just" fontAlgn="base"/>
            <a:r>
              <a:rPr lang="en-US" sz="2600" dirty="0">
                <a:solidFill>
                  <a:srgbClr val="002060"/>
                </a:solidFill>
                <a:latin typeface="Times New Roman" pitchFamily="18" charset="0"/>
                <a:cs typeface="Times New Roman" pitchFamily="18" charset="0"/>
              </a:rPr>
              <a:t>The size of array must be known in advance before using it in the program.</a:t>
            </a:r>
          </a:p>
          <a:p>
            <a:pPr algn="just" fontAlgn="base"/>
            <a:r>
              <a:rPr lang="en-US" sz="2600" dirty="0">
                <a:solidFill>
                  <a:srgbClr val="002060"/>
                </a:solidFill>
                <a:latin typeface="Times New Roman" pitchFamily="18" charset="0"/>
                <a:cs typeface="Times New Roman" pitchFamily="18" charset="0"/>
              </a:rPr>
              <a:t>Increasing size of the array is a time taking process. It is almost impossible to expand the size of the array at run time.</a:t>
            </a:r>
          </a:p>
          <a:p>
            <a:pPr algn="just" fontAlgn="base"/>
            <a:r>
              <a:rPr lang="en-US" sz="2600" dirty="0">
                <a:solidFill>
                  <a:srgbClr val="002060"/>
                </a:solidFill>
                <a:latin typeface="Times New Roman" pitchFamily="18" charset="0"/>
                <a:cs typeface="Times New Roman" pitchFamily="18" charset="0"/>
              </a:rPr>
              <a:t>All the elements in the array need to be contiguously stored in the memory. Inserting any element in the array needs shifting of all its predecessors.</a:t>
            </a:r>
          </a:p>
        </p:txBody>
      </p:sp>
    </p:spTree>
    <p:extLst>
      <p:ext uri="{BB962C8B-B14F-4D97-AF65-F5344CB8AC3E}">
        <p14:creationId xmlns:p14="http://schemas.microsoft.com/office/powerpoint/2010/main" val="10235083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p:txBody>
          <a:bodyPr/>
          <a:lstStyle/>
          <a:p>
            <a:pPr algn="ctr"/>
            <a:r>
              <a:rPr lang="en-US" dirty="0">
                <a:solidFill>
                  <a:srgbClr val="C00000"/>
                </a:solidFill>
                <a:latin typeface="Times New Roman" panose="02020603050405020304" pitchFamily="18" charset="0"/>
                <a:cs typeface="Times New Roman" panose="02020603050405020304" pitchFamily="18" charset="0"/>
              </a:rPr>
              <a:t>Dele</a:t>
            </a:r>
            <a:r>
              <a:rPr lang="en-US" b="0" i="0" dirty="0">
                <a:solidFill>
                  <a:srgbClr val="C00000"/>
                </a:solidFill>
                <a:effectLst/>
                <a:latin typeface="Times New Roman" panose="02020603050405020304" pitchFamily="18" charset="0"/>
                <a:cs typeface="Times New Roman" panose="02020603050405020304" pitchFamily="18" charset="0"/>
              </a:rPr>
              <a:t>tion in doubly linked list at beginning</a:t>
            </a:r>
            <a:endParaRPr lang="en-IN" dirty="0">
              <a:solidFill>
                <a:srgbClr val="C00000"/>
              </a:solidFill>
            </a:endParaRPr>
          </a:p>
        </p:txBody>
      </p:sp>
      <p:sp>
        <p:nvSpPr>
          <p:cNvPr id="3" name="Content Placeholder 2">
            <a:extLst>
              <a:ext uri="{FF2B5EF4-FFF2-40B4-BE49-F238E27FC236}">
                <a16:creationId xmlns:a16="http://schemas.microsoft.com/office/drawing/2014/main" id="{BC7651CC-612B-466B-58E1-8D8554CA1B49}"/>
              </a:ext>
            </a:extLst>
          </p:cNvPr>
          <p:cNvSpPr>
            <a:spLocks noGrp="1"/>
          </p:cNvSpPr>
          <p:nvPr>
            <p:ph idx="1"/>
          </p:nvPr>
        </p:nvSpPr>
        <p:spPr/>
        <p:txBody>
          <a:bodyPr/>
          <a:lstStyle/>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a:t>
            </a:r>
            <a:r>
              <a:rPr lang="en-US" b="0" i="0" dirty="0">
                <a:solidFill>
                  <a:srgbClr val="002060"/>
                </a:solidFill>
                <a:effectLst/>
                <a:latin typeface="Times New Roman" panose="02020603050405020304" pitchFamily="18" charset="0"/>
                <a:cs typeface="Times New Roman" panose="02020603050405020304" pitchFamily="18" charset="0"/>
              </a:rPr>
              <a:t> IF HEAD = NULL</a:t>
            </a:r>
          </a:p>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WRITE </a:t>
            </a:r>
            <a:r>
              <a:rPr lang="en-US" b="1" i="0" dirty="0">
                <a:solidFill>
                  <a:srgbClr val="C00000"/>
                </a:solidFill>
                <a:effectLst/>
                <a:latin typeface="Times New Roman" panose="02020603050405020304" pitchFamily="18" charset="0"/>
                <a:cs typeface="Times New Roman" panose="02020603050405020304" pitchFamily="18" charset="0"/>
              </a:rPr>
              <a:t>UNDERFLOW</a:t>
            </a:r>
            <a:br>
              <a:rPr lang="en-US" b="0" i="0" dirty="0">
                <a:solidFill>
                  <a:srgbClr val="002060"/>
                </a:solidFill>
                <a:effectLst/>
                <a:latin typeface="Times New Roman" panose="02020603050405020304" pitchFamily="18" charset="0"/>
                <a:cs typeface="Times New Roman" panose="02020603050405020304" pitchFamily="18" charset="0"/>
              </a:rPr>
            </a:br>
            <a:r>
              <a:rPr lang="en-US" b="0" i="0" dirty="0">
                <a:solidFill>
                  <a:srgbClr val="002060"/>
                </a:solidFill>
                <a:effectLst/>
                <a:latin typeface="Times New Roman" panose="02020603050405020304" pitchFamily="18" charset="0"/>
                <a:cs typeface="Times New Roman" panose="02020603050405020304" pitchFamily="18" charset="0"/>
              </a:rPr>
              <a:t>GOTO STEP 6</a:t>
            </a:r>
            <a:br>
              <a:rPr lang="en-US" b="0" i="0" dirty="0">
                <a:solidFill>
                  <a:srgbClr val="002060"/>
                </a:solidFill>
                <a:effectLst/>
                <a:latin typeface="Times New Roman" panose="02020603050405020304" pitchFamily="18" charset="0"/>
                <a:cs typeface="Times New Roman" panose="02020603050405020304" pitchFamily="18" charset="0"/>
              </a:rPr>
            </a:br>
            <a:endParaRPr lang="en-US" b="0" i="0" dirty="0">
              <a:solidFill>
                <a:srgbClr val="002060"/>
              </a:solidFill>
              <a:effectLst/>
              <a:latin typeface="Times New Roman" panose="02020603050405020304" pitchFamily="18" charset="0"/>
              <a:cs typeface="Times New Roman" panose="02020603050405020304" pitchFamily="18" charset="0"/>
            </a:endParaRP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2:</a:t>
            </a:r>
            <a:r>
              <a:rPr lang="en-US" b="0" i="0" dirty="0">
                <a:solidFill>
                  <a:srgbClr val="002060"/>
                </a:solidFill>
                <a:effectLst/>
                <a:latin typeface="Times New Roman" panose="02020603050405020304" pitchFamily="18" charset="0"/>
                <a:cs typeface="Times New Roman" panose="02020603050405020304" pitchFamily="18" charset="0"/>
              </a:rPr>
              <a:t> SET PTR = HEAD</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3:</a:t>
            </a:r>
            <a:r>
              <a:rPr lang="en-US" b="0" i="0" dirty="0">
                <a:solidFill>
                  <a:srgbClr val="002060"/>
                </a:solidFill>
                <a:effectLst/>
                <a:latin typeface="Times New Roman" panose="02020603050405020304" pitchFamily="18" charset="0"/>
                <a:cs typeface="Times New Roman" panose="02020603050405020304" pitchFamily="18" charset="0"/>
              </a:rPr>
              <a:t> SET HEAD = HEAD → NEXT</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4:</a:t>
            </a:r>
            <a:r>
              <a:rPr lang="en-US" b="0" i="0" dirty="0">
                <a:solidFill>
                  <a:srgbClr val="002060"/>
                </a:solidFill>
                <a:effectLst/>
                <a:latin typeface="Times New Roman" panose="02020603050405020304" pitchFamily="18" charset="0"/>
                <a:cs typeface="Times New Roman" panose="02020603050405020304" pitchFamily="18" charset="0"/>
              </a:rPr>
              <a:t> SET HEAD → PREV = NULL</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5:</a:t>
            </a:r>
            <a:r>
              <a:rPr lang="en-US" b="0" i="0" dirty="0">
                <a:solidFill>
                  <a:srgbClr val="002060"/>
                </a:solidFill>
                <a:effectLst/>
                <a:latin typeface="Times New Roman" panose="02020603050405020304" pitchFamily="18" charset="0"/>
                <a:cs typeface="Times New Roman" panose="02020603050405020304" pitchFamily="18" charset="0"/>
              </a:rPr>
              <a:t> FREE PTR</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6:</a:t>
            </a:r>
            <a:r>
              <a:rPr lang="en-US" b="0" i="0" dirty="0">
                <a:solidFill>
                  <a:srgbClr val="002060"/>
                </a:solidFill>
                <a:effectLst/>
                <a:latin typeface="Times New Roman" panose="02020603050405020304" pitchFamily="18" charset="0"/>
                <a:cs typeface="Times New Roman" panose="02020603050405020304" pitchFamily="18" charset="0"/>
              </a:rPr>
              <a:t> </a:t>
            </a:r>
            <a:r>
              <a:rPr lang="en-US" b="1" i="0" dirty="0">
                <a:solidFill>
                  <a:srgbClr val="C00000"/>
                </a:solidFill>
                <a:effectLst/>
                <a:latin typeface="Times New Roman" panose="02020603050405020304" pitchFamily="18" charset="0"/>
                <a:cs typeface="Times New Roman" panose="02020603050405020304" pitchFamily="18" charset="0"/>
              </a:rPr>
              <a:t>EXIT</a:t>
            </a:r>
          </a:p>
          <a:p>
            <a:pPr marL="0" indent="0">
              <a:buNone/>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194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p:txBody>
          <a:bodyPr/>
          <a:lstStyle/>
          <a:p>
            <a:pPr algn="ctr"/>
            <a:r>
              <a:rPr lang="en-US" dirty="0">
                <a:solidFill>
                  <a:srgbClr val="C00000"/>
                </a:solidFill>
                <a:latin typeface="Times New Roman" panose="02020603050405020304" pitchFamily="18" charset="0"/>
                <a:cs typeface="Times New Roman" panose="02020603050405020304" pitchFamily="18" charset="0"/>
              </a:rPr>
              <a:t>Dele</a:t>
            </a:r>
            <a:r>
              <a:rPr lang="en-US" b="0" i="0" dirty="0">
                <a:solidFill>
                  <a:srgbClr val="C00000"/>
                </a:solidFill>
                <a:effectLst/>
                <a:latin typeface="Times New Roman" panose="02020603050405020304" pitchFamily="18" charset="0"/>
                <a:cs typeface="Times New Roman" panose="02020603050405020304" pitchFamily="18" charset="0"/>
              </a:rPr>
              <a:t>tion in doubly linked list at End</a:t>
            </a:r>
            <a:endParaRPr lang="en-IN" dirty="0">
              <a:solidFill>
                <a:srgbClr val="C00000"/>
              </a:solidFill>
            </a:endParaRPr>
          </a:p>
        </p:txBody>
      </p:sp>
      <p:pic>
        <p:nvPicPr>
          <p:cNvPr id="10242" name="Picture 2" descr="Deletion in doubly linked list at the end ">
            <a:extLst>
              <a:ext uri="{FF2B5EF4-FFF2-40B4-BE49-F238E27FC236}">
                <a16:creationId xmlns:a16="http://schemas.microsoft.com/office/drawing/2014/main" id="{8D1D05D5-6EAA-F04E-6A5A-8DFAF3073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1781175"/>
            <a:ext cx="6924675"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4178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a:xfrm>
            <a:off x="623786" y="381000"/>
            <a:ext cx="7886700" cy="1325563"/>
          </a:xfrm>
        </p:spPr>
        <p:txBody>
          <a:bodyPr/>
          <a:lstStyle/>
          <a:p>
            <a:pPr algn="ctr"/>
            <a:r>
              <a:rPr lang="en-US" dirty="0">
                <a:solidFill>
                  <a:srgbClr val="C00000"/>
                </a:solidFill>
                <a:latin typeface="Times New Roman" panose="02020603050405020304" pitchFamily="18" charset="0"/>
                <a:cs typeface="Times New Roman" panose="02020603050405020304" pitchFamily="18" charset="0"/>
              </a:rPr>
              <a:t>Dele</a:t>
            </a:r>
            <a:r>
              <a:rPr lang="en-US" b="0" i="0" dirty="0">
                <a:solidFill>
                  <a:srgbClr val="C00000"/>
                </a:solidFill>
                <a:effectLst/>
                <a:latin typeface="Times New Roman" panose="02020603050405020304" pitchFamily="18" charset="0"/>
                <a:cs typeface="Times New Roman" panose="02020603050405020304" pitchFamily="18" charset="0"/>
              </a:rPr>
              <a:t>tion in doubly linked list at End</a:t>
            </a:r>
            <a:endParaRPr lang="en-IN" dirty="0">
              <a:solidFill>
                <a:srgbClr val="C00000"/>
              </a:solidFill>
            </a:endParaRPr>
          </a:p>
        </p:txBody>
      </p:sp>
      <p:sp>
        <p:nvSpPr>
          <p:cNvPr id="3" name="Content Placeholder 2">
            <a:extLst>
              <a:ext uri="{FF2B5EF4-FFF2-40B4-BE49-F238E27FC236}">
                <a16:creationId xmlns:a16="http://schemas.microsoft.com/office/drawing/2014/main" id="{BC7651CC-612B-466B-58E1-8D8554CA1B49}"/>
              </a:ext>
            </a:extLst>
          </p:cNvPr>
          <p:cNvSpPr>
            <a:spLocks noGrp="1"/>
          </p:cNvSpPr>
          <p:nvPr>
            <p:ph idx="1"/>
          </p:nvPr>
        </p:nvSpPr>
        <p:spPr/>
        <p:txBody>
          <a:bodyPr/>
          <a:lstStyle/>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a:t>
            </a:r>
            <a:r>
              <a:rPr lang="en-US" b="0" i="0" dirty="0">
                <a:solidFill>
                  <a:srgbClr val="002060"/>
                </a:solidFill>
                <a:effectLst/>
                <a:latin typeface="Times New Roman" panose="02020603050405020304" pitchFamily="18" charset="0"/>
                <a:cs typeface="Times New Roman" panose="02020603050405020304" pitchFamily="18" charset="0"/>
              </a:rPr>
              <a:t> IF HEAD = NULL</a:t>
            </a:r>
          </a:p>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Write </a:t>
            </a:r>
            <a:r>
              <a:rPr lang="en-US" b="1" i="0" dirty="0">
                <a:solidFill>
                  <a:srgbClr val="C00000"/>
                </a:solidFill>
                <a:effectLst/>
                <a:latin typeface="Times New Roman" panose="02020603050405020304" pitchFamily="18" charset="0"/>
                <a:cs typeface="Times New Roman" panose="02020603050405020304" pitchFamily="18" charset="0"/>
              </a:rPr>
              <a:t>UNDERFLOW</a:t>
            </a:r>
            <a:br>
              <a:rPr lang="en-US" b="0" i="0" dirty="0">
                <a:solidFill>
                  <a:srgbClr val="002060"/>
                </a:solidFill>
                <a:effectLst/>
                <a:latin typeface="Times New Roman" panose="02020603050405020304" pitchFamily="18" charset="0"/>
                <a:cs typeface="Times New Roman" panose="02020603050405020304" pitchFamily="18" charset="0"/>
              </a:rPr>
            </a:br>
            <a:r>
              <a:rPr lang="en-US" b="0" i="0" dirty="0">
                <a:solidFill>
                  <a:srgbClr val="002060"/>
                </a:solidFill>
                <a:effectLst/>
                <a:latin typeface="Times New Roman" panose="02020603050405020304" pitchFamily="18" charset="0"/>
                <a:cs typeface="Times New Roman" panose="02020603050405020304" pitchFamily="18" charset="0"/>
              </a:rPr>
              <a:t>Go to Step 7</a:t>
            </a:r>
            <a:br>
              <a:rPr lang="en-US" b="0" i="0" dirty="0">
                <a:solidFill>
                  <a:srgbClr val="002060"/>
                </a:solidFill>
                <a:effectLst/>
                <a:latin typeface="Times New Roman" panose="02020603050405020304" pitchFamily="18" charset="0"/>
                <a:cs typeface="Times New Roman" panose="02020603050405020304" pitchFamily="18" charset="0"/>
              </a:rPr>
            </a:br>
            <a:r>
              <a:rPr lang="en-US" b="1" i="0" dirty="0">
                <a:solidFill>
                  <a:srgbClr val="002060"/>
                </a:solidFill>
                <a:effectLst/>
                <a:latin typeface="Times New Roman" panose="02020603050405020304" pitchFamily="18" charset="0"/>
                <a:cs typeface="Times New Roman" panose="02020603050405020304" pitchFamily="18" charset="0"/>
              </a:rPr>
              <a:t>Step 2:</a:t>
            </a:r>
            <a:r>
              <a:rPr lang="en-US" b="0" i="0" dirty="0">
                <a:solidFill>
                  <a:srgbClr val="002060"/>
                </a:solidFill>
                <a:effectLst/>
                <a:latin typeface="Times New Roman" panose="02020603050405020304" pitchFamily="18" charset="0"/>
                <a:cs typeface="Times New Roman" panose="02020603050405020304" pitchFamily="18" charset="0"/>
              </a:rPr>
              <a:t> SET TEMP = HEAD    </a:t>
            </a:r>
            <a:r>
              <a:rPr lang="en-US" b="0" i="0" dirty="0">
                <a:solidFill>
                  <a:srgbClr val="C00000"/>
                </a:solidFill>
                <a:effectLst/>
                <a:latin typeface="Times New Roman" panose="02020603050405020304" pitchFamily="18" charset="0"/>
                <a:cs typeface="Times New Roman" panose="02020603050405020304" pitchFamily="18" charset="0"/>
              </a:rPr>
              <a:t>//Traversing the list </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3:</a:t>
            </a:r>
            <a:r>
              <a:rPr lang="en-US" b="0" i="0" dirty="0">
                <a:solidFill>
                  <a:srgbClr val="002060"/>
                </a:solidFill>
                <a:effectLst/>
                <a:latin typeface="Times New Roman" panose="02020603050405020304" pitchFamily="18" charset="0"/>
                <a:cs typeface="Times New Roman" panose="02020603050405020304" pitchFamily="18" charset="0"/>
              </a:rPr>
              <a:t> REPEAT STEP 4 WHILE (TEMP-&gt;NEXT != NULL)</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4:</a:t>
            </a:r>
            <a:r>
              <a:rPr lang="en-US" b="0" i="0" dirty="0">
                <a:solidFill>
                  <a:srgbClr val="002060"/>
                </a:solidFill>
                <a:effectLst/>
                <a:latin typeface="Times New Roman" panose="02020603050405020304" pitchFamily="18" charset="0"/>
                <a:cs typeface="Times New Roman" panose="02020603050405020304" pitchFamily="18" charset="0"/>
              </a:rPr>
              <a:t> SET TEMP = TEMP-&gt;NEXT</a:t>
            </a:r>
          </a:p>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[END OF LOOP]</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5:</a:t>
            </a:r>
            <a:r>
              <a:rPr lang="en-US" b="0" i="0" dirty="0">
                <a:solidFill>
                  <a:srgbClr val="002060"/>
                </a:solidFill>
                <a:effectLst/>
                <a:latin typeface="Times New Roman" panose="02020603050405020304" pitchFamily="18" charset="0"/>
                <a:cs typeface="Times New Roman" panose="02020603050405020304" pitchFamily="18" charset="0"/>
              </a:rPr>
              <a:t> SET TEMP -&gt;PREV-&gt; NEXT = </a:t>
            </a:r>
            <a:r>
              <a:rPr lang="en-US" b="0" i="0" dirty="0">
                <a:solidFill>
                  <a:srgbClr val="C00000"/>
                </a:solidFill>
                <a:effectLst/>
                <a:latin typeface="Times New Roman" panose="02020603050405020304" pitchFamily="18" charset="0"/>
                <a:cs typeface="Times New Roman" panose="02020603050405020304" pitchFamily="18" charset="0"/>
              </a:rPr>
              <a:t>NULL</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6:</a:t>
            </a:r>
            <a:r>
              <a:rPr lang="en-US" b="0" i="0" dirty="0">
                <a:solidFill>
                  <a:srgbClr val="002060"/>
                </a:solidFill>
                <a:effectLst/>
                <a:latin typeface="Times New Roman" panose="02020603050405020304" pitchFamily="18" charset="0"/>
                <a:cs typeface="Times New Roman" panose="02020603050405020304" pitchFamily="18" charset="0"/>
              </a:rPr>
              <a:t> FREE TEMP</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7:</a:t>
            </a:r>
            <a:r>
              <a:rPr lang="en-US" b="0" i="0" dirty="0">
                <a:solidFill>
                  <a:srgbClr val="002060"/>
                </a:solidFill>
                <a:effectLst/>
                <a:latin typeface="Times New Roman" panose="02020603050405020304" pitchFamily="18" charset="0"/>
                <a:cs typeface="Times New Roman" panose="02020603050405020304" pitchFamily="18" charset="0"/>
              </a:rPr>
              <a:t> </a:t>
            </a:r>
            <a:r>
              <a:rPr lang="en-US" b="1" i="0" dirty="0">
                <a:solidFill>
                  <a:srgbClr val="C00000"/>
                </a:solidFill>
                <a:effectLst/>
                <a:latin typeface="Times New Roman" panose="02020603050405020304" pitchFamily="18" charset="0"/>
                <a:cs typeface="Times New Roman" panose="02020603050405020304" pitchFamily="18" charset="0"/>
              </a:rPr>
              <a:t>EXIT</a:t>
            </a:r>
          </a:p>
          <a:p>
            <a:pPr marL="0" indent="0">
              <a:buNone/>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0149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9170-A878-3B0C-17EB-6C8FD75AA292}"/>
              </a:ext>
            </a:extLst>
          </p:cNvPr>
          <p:cNvSpPr>
            <a:spLocks noGrp="1"/>
          </p:cNvSpPr>
          <p:nvPr>
            <p:ph type="title"/>
          </p:nvPr>
        </p:nvSpPr>
        <p:spPr>
          <a:xfrm>
            <a:off x="628650" y="365126"/>
            <a:ext cx="8667750" cy="5991225"/>
          </a:xfrm>
        </p:spPr>
        <p:txBody>
          <a:bodyPr>
            <a:normAutofit/>
          </a:bodyPr>
          <a:lstStyle/>
          <a:p>
            <a:pPr algn="ctr"/>
            <a:r>
              <a:rPr lang="en-IN" sz="5500" b="0" i="0" dirty="0">
                <a:solidFill>
                  <a:srgbClr val="C00000"/>
                </a:solidFill>
                <a:effectLst/>
                <a:latin typeface="Times New Roman" panose="02020603050405020304" pitchFamily="18" charset="0"/>
                <a:cs typeface="Times New Roman" panose="02020603050405020304" pitchFamily="18" charset="0"/>
              </a:rPr>
              <a:t>Circular Doubly Linked List</a:t>
            </a:r>
          </a:p>
        </p:txBody>
      </p:sp>
    </p:spTree>
    <p:extLst>
      <p:ext uri="{BB962C8B-B14F-4D97-AF65-F5344CB8AC3E}">
        <p14:creationId xmlns:p14="http://schemas.microsoft.com/office/powerpoint/2010/main" val="18465272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p:txBody>
          <a:bodyPr/>
          <a:lstStyle/>
          <a:p>
            <a:pPr algn="ctr"/>
            <a:r>
              <a:rPr lang="en-IN" b="0" i="0" dirty="0">
                <a:solidFill>
                  <a:srgbClr val="C00000"/>
                </a:solidFill>
                <a:effectLst/>
                <a:latin typeface="Times New Roman" panose="02020603050405020304" pitchFamily="18" charset="0"/>
                <a:cs typeface="Times New Roman" panose="02020603050405020304" pitchFamily="18" charset="0"/>
              </a:rPr>
              <a:t>Circular Doubly Linked List</a:t>
            </a:r>
            <a:endParaRPr lang="en-IN" dirty="0"/>
          </a:p>
        </p:txBody>
      </p:sp>
      <p:sp>
        <p:nvSpPr>
          <p:cNvPr id="3" name="Content Placeholder 2">
            <a:extLst>
              <a:ext uri="{FF2B5EF4-FFF2-40B4-BE49-F238E27FC236}">
                <a16:creationId xmlns:a16="http://schemas.microsoft.com/office/drawing/2014/main" id="{BC7651CC-612B-466B-58E1-8D8554CA1B49}"/>
              </a:ext>
            </a:extLst>
          </p:cNvPr>
          <p:cNvSpPr>
            <a:spLocks noGrp="1"/>
          </p:cNvSpPr>
          <p:nvPr>
            <p:ph idx="1"/>
          </p:nvPr>
        </p:nvSpPr>
        <p:spPr>
          <a:xfrm>
            <a:off x="762000" y="1447800"/>
            <a:ext cx="7505700" cy="4949103"/>
          </a:xfrm>
        </p:spPr>
        <p:txBody>
          <a:bodyPr/>
          <a:lstStyle/>
          <a:p>
            <a:pPr marL="0" indent="0" algn="just">
              <a:buNone/>
            </a:pPr>
            <a:r>
              <a:rPr lang="en-US" b="0" i="0" dirty="0">
                <a:solidFill>
                  <a:srgbClr val="002060"/>
                </a:solidFill>
                <a:effectLst/>
                <a:latin typeface="Times New Roman" panose="02020603050405020304" pitchFamily="18" charset="0"/>
                <a:cs typeface="Times New Roman" panose="02020603050405020304" pitchFamily="18" charset="0"/>
              </a:rPr>
              <a:t>Circular doubly linked list is a more complexed type of data structure in which a node contain pointers to its previous node as well as the next node. </a:t>
            </a:r>
          </a:p>
          <a:p>
            <a:pPr marL="0" indent="0" algn="just">
              <a:buNone/>
            </a:pPr>
            <a:r>
              <a:rPr lang="en-US" b="0" i="0" dirty="0">
                <a:solidFill>
                  <a:srgbClr val="002060"/>
                </a:solidFill>
                <a:effectLst/>
                <a:latin typeface="Times New Roman" panose="02020603050405020304" pitchFamily="18" charset="0"/>
                <a:cs typeface="Times New Roman" panose="02020603050405020304" pitchFamily="18" charset="0"/>
              </a:rPr>
              <a:t>Circular doubly linked list </a:t>
            </a:r>
            <a:r>
              <a:rPr lang="en-US" b="0" i="0" dirty="0">
                <a:solidFill>
                  <a:srgbClr val="C00000"/>
                </a:solidFill>
                <a:effectLst/>
                <a:latin typeface="Times New Roman" panose="02020603050405020304" pitchFamily="18" charset="0"/>
                <a:cs typeface="Times New Roman" panose="02020603050405020304" pitchFamily="18" charset="0"/>
              </a:rPr>
              <a:t>doesn't contain NULL in any of the node</a:t>
            </a:r>
            <a:r>
              <a:rPr lang="en-US" b="0" i="0" dirty="0">
                <a:solidFill>
                  <a:srgbClr val="002060"/>
                </a:solidFill>
                <a:effectLst/>
                <a:latin typeface="Times New Roman" panose="02020603050405020304" pitchFamily="18" charset="0"/>
                <a:cs typeface="Times New Roman" panose="02020603050405020304" pitchFamily="18" charset="0"/>
              </a:rPr>
              <a:t>. The last node of the list contains the address of the first node of the list. The first node of the list also contain address of the last node in its previous pointer.</a:t>
            </a:r>
          </a:p>
          <a:p>
            <a:pPr marL="0" indent="0" algn="just">
              <a:buNone/>
            </a:pPr>
            <a:endParaRPr lang="en-US" b="0" i="0" dirty="0">
              <a:solidFill>
                <a:srgbClr val="002060"/>
              </a:solidFill>
              <a:effectLst/>
              <a:latin typeface="Times New Roman" panose="02020603050405020304" pitchFamily="18" charset="0"/>
              <a:cs typeface="Times New Roman" panose="02020603050405020304" pitchFamily="18" charset="0"/>
            </a:endParaRPr>
          </a:p>
        </p:txBody>
      </p:sp>
      <p:pic>
        <p:nvPicPr>
          <p:cNvPr id="11268" name="Picture 4" descr="Circular Doubly Linked List">
            <a:extLst>
              <a:ext uri="{FF2B5EF4-FFF2-40B4-BE49-F238E27FC236}">
                <a16:creationId xmlns:a16="http://schemas.microsoft.com/office/drawing/2014/main" id="{02973898-69B5-3DB0-F81B-540E139A7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3873500"/>
            <a:ext cx="8001000" cy="2382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278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a:xfrm>
            <a:off x="649727" y="381000"/>
            <a:ext cx="7886700" cy="1325563"/>
          </a:xfrm>
        </p:spPr>
        <p:txBody>
          <a:bodyPr/>
          <a:lstStyle/>
          <a:p>
            <a:pPr algn="ctr"/>
            <a:r>
              <a:rPr lang="en-IN" b="0" i="0" dirty="0">
                <a:solidFill>
                  <a:srgbClr val="C00000"/>
                </a:solidFill>
                <a:effectLst/>
                <a:latin typeface="Times New Roman" panose="02020603050405020304" pitchFamily="18" charset="0"/>
                <a:cs typeface="Times New Roman" panose="02020603050405020304" pitchFamily="18" charset="0"/>
              </a:rPr>
              <a:t>Circular Doubly Linked List</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7651CC-612B-466B-58E1-8D8554CA1B49}"/>
              </a:ext>
            </a:extLst>
          </p:cNvPr>
          <p:cNvSpPr>
            <a:spLocks noGrp="1"/>
          </p:cNvSpPr>
          <p:nvPr>
            <p:ph idx="1"/>
          </p:nvPr>
        </p:nvSpPr>
        <p:spPr>
          <a:xfrm>
            <a:off x="649727" y="1981201"/>
            <a:ext cx="7865622" cy="4195762"/>
          </a:xfrm>
        </p:spPr>
        <p:txBody>
          <a:bodyPr>
            <a:normAutofit/>
          </a:bodyPr>
          <a:lstStyle/>
          <a:p>
            <a:pPr algn="just"/>
            <a:r>
              <a:rPr lang="en-US" sz="2400" b="0" i="0" dirty="0">
                <a:solidFill>
                  <a:srgbClr val="002060"/>
                </a:solidFill>
                <a:effectLst/>
                <a:latin typeface="Times New Roman" panose="02020603050405020304" pitchFamily="18" charset="0"/>
                <a:cs typeface="Times New Roman" panose="02020603050405020304" pitchFamily="18" charset="0"/>
              </a:rPr>
              <a:t>Due to the fact that a circular doubly linked list contains three parts in its structure therefore, it demands more space per node and more expensive basic operations. </a:t>
            </a:r>
          </a:p>
          <a:p>
            <a:pPr algn="just"/>
            <a:endParaRPr lang="en-US" sz="2400" b="0" i="0" dirty="0">
              <a:solidFill>
                <a:srgbClr val="002060"/>
              </a:solidFill>
              <a:effectLst/>
              <a:latin typeface="Times New Roman" panose="02020603050405020304" pitchFamily="18" charset="0"/>
              <a:cs typeface="Times New Roman" panose="02020603050405020304" pitchFamily="18" charset="0"/>
            </a:endParaRPr>
          </a:p>
          <a:p>
            <a:pPr algn="just"/>
            <a:r>
              <a:rPr lang="en-US" sz="2400" b="0" i="0" dirty="0">
                <a:solidFill>
                  <a:srgbClr val="002060"/>
                </a:solidFill>
                <a:effectLst/>
                <a:latin typeface="Times New Roman" panose="02020603050405020304" pitchFamily="18" charset="0"/>
                <a:cs typeface="Times New Roman" panose="02020603050405020304" pitchFamily="18" charset="0"/>
              </a:rPr>
              <a:t>However, a circular doubly linked list provides easy manipulation of the pointers and the searching becomes twice as efficient.</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5552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p:txBody>
          <a:bodyPr>
            <a:normAutofit/>
          </a:bodyPr>
          <a:lstStyle/>
          <a:p>
            <a:pPr algn="ctr"/>
            <a:r>
              <a:rPr lang="en-US" b="0" i="0" dirty="0">
                <a:solidFill>
                  <a:srgbClr val="C00000"/>
                </a:solidFill>
                <a:effectLst/>
                <a:latin typeface="Times New Roman" panose="02020603050405020304" pitchFamily="18" charset="0"/>
                <a:cs typeface="Times New Roman" panose="02020603050405020304" pitchFamily="18" charset="0"/>
              </a:rPr>
              <a:t>Insertion in circular doubly linked list at beginning</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12298" name="Picture 10" descr="Insertion in circular doubly linked list at beginning">
            <a:extLst>
              <a:ext uri="{FF2B5EF4-FFF2-40B4-BE49-F238E27FC236}">
                <a16:creationId xmlns:a16="http://schemas.microsoft.com/office/drawing/2014/main" id="{D219D268-6339-133A-79AB-9826FB0F68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2285312"/>
            <a:ext cx="7886700" cy="3431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013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p:txBody>
          <a:bodyPr/>
          <a:lstStyle/>
          <a:p>
            <a:pPr algn="ctr"/>
            <a:r>
              <a:rPr lang="en-US" b="0" i="0" dirty="0">
                <a:solidFill>
                  <a:srgbClr val="C00000"/>
                </a:solidFill>
                <a:effectLst/>
                <a:latin typeface="Times New Roman" panose="02020603050405020304" pitchFamily="18" charset="0"/>
                <a:cs typeface="Times New Roman" panose="02020603050405020304" pitchFamily="18" charset="0"/>
              </a:rPr>
              <a:t>Insertion in circular doubly linked list at beginning</a:t>
            </a:r>
            <a:endParaRPr lang="en-IN" dirty="0"/>
          </a:p>
        </p:txBody>
      </p:sp>
      <p:sp>
        <p:nvSpPr>
          <p:cNvPr id="3" name="Content Placeholder 2">
            <a:extLst>
              <a:ext uri="{FF2B5EF4-FFF2-40B4-BE49-F238E27FC236}">
                <a16:creationId xmlns:a16="http://schemas.microsoft.com/office/drawing/2014/main" id="{BC7651CC-612B-466B-58E1-8D8554CA1B49}"/>
              </a:ext>
            </a:extLst>
          </p:cNvPr>
          <p:cNvSpPr>
            <a:spLocks noGrp="1"/>
          </p:cNvSpPr>
          <p:nvPr>
            <p:ph idx="1"/>
          </p:nvPr>
        </p:nvSpPr>
        <p:spPr>
          <a:xfrm>
            <a:off x="457200" y="1524000"/>
            <a:ext cx="8058150" cy="5181601"/>
          </a:xfrm>
        </p:spPr>
        <p:txBody>
          <a:bodyPr>
            <a:normAutofit fontScale="92500" lnSpcReduction="10000"/>
          </a:bodyPr>
          <a:lstStyle/>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a:t>
            </a:r>
            <a:r>
              <a:rPr lang="en-US" b="0" i="0" dirty="0">
                <a:solidFill>
                  <a:srgbClr val="002060"/>
                </a:solidFill>
                <a:effectLst/>
                <a:latin typeface="Times New Roman" panose="02020603050405020304" pitchFamily="18" charset="0"/>
                <a:cs typeface="Times New Roman" panose="02020603050405020304" pitchFamily="18" charset="0"/>
              </a:rPr>
              <a:t> IF PTR = NULL</a:t>
            </a:r>
          </a:p>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Write </a:t>
            </a:r>
            <a:r>
              <a:rPr lang="en-US" b="1" i="0" dirty="0">
                <a:solidFill>
                  <a:srgbClr val="C00000"/>
                </a:solidFill>
                <a:effectLst/>
                <a:latin typeface="Times New Roman" panose="02020603050405020304" pitchFamily="18" charset="0"/>
                <a:cs typeface="Times New Roman" panose="02020603050405020304" pitchFamily="18" charset="0"/>
              </a:rPr>
              <a:t>OVERFLOW</a:t>
            </a:r>
            <a:br>
              <a:rPr lang="en-US" b="0" i="0" dirty="0">
                <a:solidFill>
                  <a:srgbClr val="002060"/>
                </a:solidFill>
                <a:effectLst/>
                <a:latin typeface="Times New Roman" panose="02020603050405020304" pitchFamily="18" charset="0"/>
                <a:cs typeface="Times New Roman" panose="02020603050405020304" pitchFamily="18" charset="0"/>
              </a:rPr>
            </a:br>
            <a:r>
              <a:rPr lang="en-US" b="0" i="0" dirty="0">
                <a:solidFill>
                  <a:srgbClr val="002060"/>
                </a:solidFill>
                <a:effectLst/>
                <a:latin typeface="Times New Roman" panose="02020603050405020304" pitchFamily="18" charset="0"/>
                <a:cs typeface="Times New Roman" panose="02020603050405020304" pitchFamily="18" charset="0"/>
              </a:rPr>
              <a:t>Go to Step 13</a:t>
            </a:r>
            <a:br>
              <a:rPr lang="en-US" b="0" i="0" dirty="0">
                <a:solidFill>
                  <a:srgbClr val="002060"/>
                </a:solidFill>
                <a:effectLst/>
                <a:latin typeface="Times New Roman" panose="02020603050405020304" pitchFamily="18" charset="0"/>
                <a:cs typeface="Times New Roman" panose="02020603050405020304" pitchFamily="18" charset="0"/>
              </a:rPr>
            </a:br>
            <a:r>
              <a:rPr lang="en-US" b="1" i="0" dirty="0">
                <a:solidFill>
                  <a:srgbClr val="002060"/>
                </a:solidFill>
                <a:effectLst/>
                <a:latin typeface="Times New Roman" panose="02020603050405020304" pitchFamily="18" charset="0"/>
                <a:cs typeface="Times New Roman" panose="02020603050405020304" pitchFamily="18" charset="0"/>
              </a:rPr>
              <a:t>Step 2:</a:t>
            </a:r>
            <a:r>
              <a:rPr lang="en-US" b="0" i="0" dirty="0">
                <a:solidFill>
                  <a:srgbClr val="002060"/>
                </a:solidFill>
                <a:effectLst/>
                <a:latin typeface="Times New Roman" panose="02020603050405020304" pitchFamily="18" charset="0"/>
                <a:cs typeface="Times New Roman" panose="02020603050405020304" pitchFamily="18" charset="0"/>
              </a:rPr>
              <a:t> SET NEW_NODE = PTR    </a:t>
            </a:r>
            <a:r>
              <a:rPr lang="en-US" b="0" i="0" dirty="0">
                <a:solidFill>
                  <a:srgbClr val="C00000"/>
                </a:solidFill>
                <a:effectLst/>
                <a:latin typeface="Times New Roman" panose="02020603050405020304" pitchFamily="18" charset="0"/>
                <a:cs typeface="Times New Roman" panose="02020603050405020304" pitchFamily="18" charset="0"/>
              </a:rPr>
              <a:t>//create new node</a:t>
            </a:r>
            <a:endParaRPr lang="en-US" b="0" i="0" dirty="0">
              <a:solidFill>
                <a:srgbClr val="002060"/>
              </a:solidFill>
              <a:effectLst/>
              <a:latin typeface="Times New Roman" panose="02020603050405020304" pitchFamily="18" charset="0"/>
              <a:cs typeface="Times New Roman" panose="02020603050405020304" pitchFamily="18" charset="0"/>
            </a:endParaRP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3:</a:t>
            </a:r>
            <a:r>
              <a:rPr lang="en-US" b="0" i="0" dirty="0">
                <a:solidFill>
                  <a:srgbClr val="002060"/>
                </a:solidFill>
                <a:effectLst/>
                <a:latin typeface="Times New Roman" panose="02020603050405020304" pitchFamily="18" charset="0"/>
                <a:cs typeface="Times New Roman" panose="02020603050405020304" pitchFamily="18" charset="0"/>
              </a:rPr>
              <a:t> SET PTR = PTR -&gt; NEXT   </a:t>
            </a:r>
            <a:r>
              <a:rPr lang="en-US" b="0" i="0" dirty="0">
                <a:solidFill>
                  <a:srgbClr val="C00000"/>
                </a:solidFill>
                <a:effectLst/>
                <a:latin typeface="Times New Roman" panose="02020603050405020304" pitchFamily="18" charset="0"/>
                <a:cs typeface="Times New Roman" panose="02020603050405020304" pitchFamily="18" charset="0"/>
              </a:rPr>
              <a:t>//Next available space</a:t>
            </a:r>
            <a:endParaRPr lang="en-US" b="0" i="0" dirty="0">
              <a:solidFill>
                <a:srgbClr val="002060"/>
              </a:solidFill>
              <a:effectLst/>
              <a:latin typeface="Times New Roman" panose="02020603050405020304" pitchFamily="18" charset="0"/>
              <a:cs typeface="Times New Roman" panose="02020603050405020304" pitchFamily="18" charset="0"/>
            </a:endParaRP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4:</a:t>
            </a:r>
            <a:r>
              <a:rPr lang="en-US" b="0" i="0" dirty="0">
                <a:solidFill>
                  <a:srgbClr val="002060"/>
                </a:solidFill>
                <a:effectLst/>
                <a:latin typeface="Times New Roman" panose="02020603050405020304" pitchFamily="18" charset="0"/>
                <a:cs typeface="Times New Roman" panose="02020603050405020304" pitchFamily="18" charset="0"/>
              </a:rPr>
              <a:t> SET NEW_NODE -&gt; DATA = VAL</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5:</a:t>
            </a:r>
            <a:r>
              <a:rPr lang="en-US" b="0" i="0" dirty="0">
                <a:solidFill>
                  <a:srgbClr val="002060"/>
                </a:solidFill>
                <a:effectLst/>
                <a:latin typeface="Times New Roman" panose="02020603050405020304" pitchFamily="18" charset="0"/>
                <a:cs typeface="Times New Roman" panose="02020603050405020304" pitchFamily="18" charset="0"/>
              </a:rPr>
              <a:t> SET TEMP = HEAD    </a:t>
            </a:r>
            <a:r>
              <a:rPr lang="en-US" b="0" i="0" dirty="0">
                <a:solidFill>
                  <a:srgbClr val="C00000"/>
                </a:solidFill>
                <a:effectLst/>
                <a:latin typeface="Times New Roman" panose="02020603050405020304" pitchFamily="18" charset="0"/>
                <a:cs typeface="Times New Roman" panose="02020603050405020304" pitchFamily="18" charset="0"/>
              </a:rPr>
              <a:t>//Traversing th</a:t>
            </a:r>
            <a:r>
              <a:rPr lang="en-US" dirty="0">
                <a:solidFill>
                  <a:srgbClr val="C00000"/>
                </a:solidFill>
                <a:latin typeface="Times New Roman" panose="02020603050405020304" pitchFamily="18" charset="0"/>
                <a:cs typeface="Times New Roman" panose="02020603050405020304" pitchFamily="18" charset="0"/>
              </a:rPr>
              <a:t>e list</a:t>
            </a:r>
            <a:endParaRPr lang="en-US" b="0" i="0" dirty="0">
              <a:solidFill>
                <a:srgbClr val="C00000"/>
              </a:solidFill>
              <a:effectLst/>
              <a:latin typeface="Times New Roman" panose="02020603050405020304" pitchFamily="18" charset="0"/>
              <a:cs typeface="Times New Roman" panose="02020603050405020304" pitchFamily="18" charset="0"/>
            </a:endParaRP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6:</a:t>
            </a:r>
            <a:r>
              <a:rPr lang="en-US" b="0" i="0" dirty="0">
                <a:solidFill>
                  <a:srgbClr val="002060"/>
                </a:solidFill>
                <a:effectLst/>
                <a:latin typeface="Times New Roman" panose="02020603050405020304" pitchFamily="18" charset="0"/>
                <a:cs typeface="Times New Roman" panose="02020603050405020304" pitchFamily="18" charset="0"/>
              </a:rPr>
              <a:t> Repeat Step 7 while TEMP -&gt; NEXT != HEAD</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7:</a:t>
            </a:r>
            <a:r>
              <a:rPr lang="en-US" b="0" i="0" dirty="0">
                <a:solidFill>
                  <a:srgbClr val="002060"/>
                </a:solidFill>
                <a:effectLst/>
                <a:latin typeface="Times New Roman" panose="02020603050405020304" pitchFamily="18" charset="0"/>
                <a:cs typeface="Times New Roman" panose="02020603050405020304" pitchFamily="18" charset="0"/>
              </a:rPr>
              <a:t> SET TEMP = TEMP -&gt; NEXT</a:t>
            </a:r>
          </a:p>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[END OF LOOP]</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8:</a:t>
            </a:r>
            <a:r>
              <a:rPr lang="en-US" b="0" i="0" dirty="0">
                <a:solidFill>
                  <a:srgbClr val="002060"/>
                </a:solidFill>
                <a:effectLst/>
                <a:latin typeface="Times New Roman" panose="02020603050405020304" pitchFamily="18" charset="0"/>
                <a:cs typeface="Times New Roman" panose="02020603050405020304" pitchFamily="18" charset="0"/>
              </a:rPr>
              <a:t> SET TEMP -&gt; NEXT = NEW_NODE</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9:</a:t>
            </a:r>
            <a:r>
              <a:rPr lang="en-US" b="0" i="0" dirty="0">
                <a:solidFill>
                  <a:srgbClr val="002060"/>
                </a:solidFill>
                <a:effectLst/>
                <a:latin typeface="Times New Roman" panose="02020603050405020304" pitchFamily="18" charset="0"/>
                <a:cs typeface="Times New Roman" panose="02020603050405020304" pitchFamily="18" charset="0"/>
              </a:rPr>
              <a:t> SET NEW_NODE -&gt; PREV = TEMP</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 :</a:t>
            </a:r>
            <a:r>
              <a:rPr lang="en-US" b="0" i="0" dirty="0">
                <a:solidFill>
                  <a:srgbClr val="002060"/>
                </a:solidFill>
                <a:effectLst/>
                <a:latin typeface="Times New Roman" panose="02020603050405020304" pitchFamily="18" charset="0"/>
                <a:cs typeface="Times New Roman" panose="02020603050405020304" pitchFamily="18" charset="0"/>
              </a:rPr>
              <a:t> SET NEW_NODE -&gt; NEXT = HEAD</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11:</a:t>
            </a:r>
            <a:r>
              <a:rPr lang="en-US" b="0" i="0" dirty="0">
                <a:solidFill>
                  <a:srgbClr val="002060"/>
                </a:solidFill>
                <a:effectLst/>
                <a:latin typeface="Times New Roman" panose="02020603050405020304" pitchFamily="18" charset="0"/>
                <a:cs typeface="Times New Roman" panose="02020603050405020304" pitchFamily="18" charset="0"/>
              </a:rPr>
              <a:t> SET HEAD -&gt; PREV = NEW_NODE</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12:</a:t>
            </a:r>
            <a:r>
              <a:rPr lang="en-US" b="0" i="0" dirty="0">
                <a:solidFill>
                  <a:srgbClr val="002060"/>
                </a:solidFill>
                <a:effectLst/>
                <a:latin typeface="Times New Roman" panose="02020603050405020304" pitchFamily="18" charset="0"/>
                <a:cs typeface="Times New Roman" panose="02020603050405020304" pitchFamily="18" charset="0"/>
              </a:rPr>
              <a:t> SET HEAD = NEW_NODE</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13:</a:t>
            </a:r>
            <a:r>
              <a:rPr lang="en-US" b="0" i="0" dirty="0">
                <a:solidFill>
                  <a:srgbClr val="002060"/>
                </a:solidFill>
                <a:effectLst/>
                <a:latin typeface="Times New Roman" panose="02020603050405020304" pitchFamily="18" charset="0"/>
                <a:cs typeface="Times New Roman" panose="02020603050405020304" pitchFamily="18" charset="0"/>
              </a:rPr>
              <a:t> </a:t>
            </a:r>
            <a:r>
              <a:rPr lang="en-US" b="1" i="0" dirty="0">
                <a:solidFill>
                  <a:srgbClr val="C00000"/>
                </a:solidFill>
                <a:effectLst/>
                <a:latin typeface="Times New Roman" panose="02020603050405020304" pitchFamily="18" charset="0"/>
                <a:cs typeface="Times New Roman" panose="02020603050405020304" pitchFamily="18" charset="0"/>
              </a:rPr>
              <a:t>EXIT</a:t>
            </a:r>
          </a:p>
          <a:p>
            <a:pPr marL="0" indent="0">
              <a:buNone/>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4056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p:txBody>
          <a:bodyPr/>
          <a:lstStyle/>
          <a:p>
            <a:pPr algn="ctr"/>
            <a:r>
              <a:rPr lang="en-US" b="0" i="0" dirty="0">
                <a:solidFill>
                  <a:srgbClr val="C00000"/>
                </a:solidFill>
                <a:effectLst/>
                <a:latin typeface="Times New Roman" panose="02020603050405020304" pitchFamily="18" charset="0"/>
                <a:cs typeface="Times New Roman" panose="02020603050405020304" pitchFamily="18" charset="0"/>
              </a:rPr>
              <a:t>Insertion in circular doubly linked list at End</a:t>
            </a:r>
            <a:endParaRPr lang="en-IN" dirty="0"/>
          </a:p>
        </p:txBody>
      </p:sp>
      <p:pic>
        <p:nvPicPr>
          <p:cNvPr id="13322" name="Picture 10" descr="Insertion in circular doubly linked list at end">
            <a:extLst>
              <a:ext uri="{FF2B5EF4-FFF2-40B4-BE49-F238E27FC236}">
                <a16:creationId xmlns:a16="http://schemas.microsoft.com/office/drawing/2014/main" id="{66617C93-279E-1020-6FF6-6F961013C7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7886700" cy="3418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867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p:txBody>
          <a:bodyPr/>
          <a:lstStyle/>
          <a:p>
            <a:pPr algn="ctr"/>
            <a:r>
              <a:rPr lang="en-US" b="0" i="0" dirty="0">
                <a:solidFill>
                  <a:srgbClr val="C00000"/>
                </a:solidFill>
                <a:effectLst/>
                <a:latin typeface="Times New Roman" panose="02020603050405020304" pitchFamily="18" charset="0"/>
                <a:cs typeface="Times New Roman" panose="02020603050405020304" pitchFamily="18" charset="0"/>
              </a:rPr>
              <a:t>Insertion in circular doubly linked list at End</a:t>
            </a:r>
            <a:endParaRPr lang="en-IN" dirty="0"/>
          </a:p>
        </p:txBody>
      </p:sp>
      <p:sp>
        <p:nvSpPr>
          <p:cNvPr id="3" name="Content Placeholder 2">
            <a:extLst>
              <a:ext uri="{FF2B5EF4-FFF2-40B4-BE49-F238E27FC236}">
                <a16:creationId xmlns:a16="http://schemas.microsoft.com/office/drawing/2014/main" id="{BC7651CC-612B-466B-58E1-8D8554CA1B49}"/>
              </a:ext>
            </a:extLst>
          </p:cNvPr>
          <p:cNvSpPr>
            <a:spLocks noGrp="1"/>
          </p:cNvSpPr>
          <p:nvPr>
            <p:ph idx="1"/>
          </p:nvPr>
        </p:nvSpPr>
        <p:spPr>
          <a:xfrm>
            <a:off x="457200" y="1524000"/>
            <a:ext cx="8305800" cy="4968874"/>
          </a:xfrm>
        </p:spPr>
        <p:txBody>
          <a:bodyPr>
            <a:normAutofit fontScale="92500" lnSpcReduction="10000"/>
          </a:bodyPr>
          <a:lstStyle/>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a:t>
            </a:r>
            <a:r>
              <a:rPr lang="en-US" b="0" i="0" dirty="0">
                <a:solidFill>
                  <a:srgbClr val="002060"/>
                </a:solidFill>
                <a:effectLst/>
                <a:latin typeface="Times New Roman" panose="02020603050405020304" pitchFamily="18" charset="0"/>
                <a:cs typeface="Times New Roman" panose="02020603050405020304" pitchFamily="18" charset="0"/>
              </a:rPr>
              <a:t> IF PTR = NULL</a:t>
            </a:r>
          </a:p>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Write </a:t>
            </a:r>
            <a:r>
              <a:rPr lang="en-US" b="1" i="0" dirty="0">
                <a:solidFill>
                  <a:srgbClr val="C00000"/>
                </a:solidFill>
                <a:effectLst/>
                <a:latin typeface="Times New Roman" panose="02020603050405020304" pitchFamily="18" charset="0"/>
                <a:cs typeface="Times New Roman" panose="02020603050405020304" pitchFamily="18" charset="0"/>
              </a:rPr>
              <a:t>OVERFLOW</a:t>
            </a:r>
            <a:br>
              <a:rPr lang="en-US" b="0" i="0" dirty="0">
                <a:solidFill>
                  <a:srgbClr val="002060"/>
                </a:solidFill>
                <a:effectLst/>
                <a:latin typeface="Times New Roman" panose="02020603050405020304" pitchFamily="18" charset="0"/>
                <a:cs typeface="Times New Roman" panose="02020603050405020304" pitchFamily="18" charset="0"/>
              </a:rPr>
            </a:br>
            <a:r>
              <a:rPr lang="en-US" b="0" i="0" dirty="0">
                <a:solidFill>
                  <a:srgbClr val="002060"/>
                </a:solidFill>
                <a:effectLst/>
                <a:latin typeface="Times New Roman" panose="02020603050405020304" pitchFamily="18" charset="0"/>
                <a:cs typeface="Times New Roman" panose="02020603050405020304" pitchFamily="18" charset="0"/>
              </a:rPr>
              <a:t>Go to Step 12</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2:</a:t>
            </a:r>
            <a:r>
              <a:rPr lang="en-US" b="0" i="0" dirty="0">
                <a:solidFill>
                  <a:srgbClr val="002060"/>
                </a:solidFill>
                <a:effectLst/>
                <a:latin typeface="Times New Roman" panose="02020603050405020304" pitchFamily="18" charset="0"/>
                <a:cs typeface="Times New Roman" panose="02020603050405020304" pitchFamily="18" charset="0"/>
              </a:rPr>
              <a:t> SET NEW_NODE = PTR     </a:t>
            </a:r>
            <a:r>
              <a:rPr lang="en-US" b="0" i="0" dirty="0">
                <a:solidFill>
                  <a:srgbClr val="C00000"/>
                </a:solidFill>
                <a:effectLst/>
                <a:latin typeface="Times New Roman" panose="02020603050405020304" pitchFamily="18" charset="0"/>
                <a:cs typeface="Times New Roman" panose="02020603050405020304" pitchFamily="18" charset="0"/>
              </a:rPr>
              <a:t>//create new node</a:t>
            </a:r>
            <a:endParaRPr lang="en-US" b="0" i="0" dirty="0">
              <a:solidFill>
                <a:srgbClr val="002060"/>
              </a:solidFill>
              <a:effectLst/>
              <a:latin typeface="Times New Roman" panose="02020603050405020304" pitchFamily="18" charset="0"/>
              <a:cs typeface="Times New Roman" panose="02020603050405020304" pitchFamily="18" charset="0"/>
            </a:endParaRP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3:</a:t>
            </a:r>
            <a:r>
              <a:rPr lang="en-US" b="0" i="0" dirty="0">
                <a:solidFill>
                  <a:srgbClr val="002060"/>
                </a:solidFill>
                <a:effectLst/>
                <a:latin typeface="Times New Roman" panose="02020603050405020304" pitchFamily="18" charset="0"/>
                <a:cs typeface="Times New Roman" panose="02020603050405020304" pitchFamily="18" charset="0"/>
              </a:rPr>
              <a:t> SET PTR = PTR -&gt; NEXT   </a:t>
            </a:r>
            <a:r>
              <a:rPr lang="en-US" b="0" i="0" dirty="0">
                <a:solidFill>
                  <a:srgbClr val="C00000"/>
                </a:solidFill>
                <a:effectLst/>
                <a:latin typeface="Times New Roman" panose="02020603050405020304" pitchFamily="18" charset="0"/>
                <a:cs typeface="Times New Roman" panose="02020603050405020304" pitchFamily="18" charset="0"/>
              </a:rPr>
              <a:t>//Next available space</a:t>
            </a:r>
            <a:endParaRPr lang="en-US" b="0" i="0" dirty="0">
              <a:solidFill>
                <a:srgbClr val="002060"/>
              </a:solidFill>
              <a:effectLst/>
              <a:latin typeface="Times New Roman" panose="02020603050405020304" pitchFamily="18" charset="0"/>
              <a:cs typeface="Times New Roman" panose="02020603050405020304" pitchFamily="18" charset="0"/>
            </a:endParaRP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4:</a:t>
            </a:r>
            <a:r>
              <a:rPr lang="en-US" b="0" i="0" dirty="0">
                <a:solidFill>
                  <a:srgbClr val="002060"/>
                </a:solidFill>
                <a:effectLst/>
                <a:latin typeface="Times New Roman" panose="02020603050405020304" pitchFamily="18" charset="0"/>
                <a:cs typeface="Times New Roman" panose="02020603050405020304" pitchFamily="18" charset="0"/>
              </a:rPr>
              <a:t> SET NEW_NODE -&gt; DATA = VAL</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5:</a:t>
            </a:r>
            <a:r>
              <a:rPr lang="en-US" b="0" i="0" dirty="0">
                <a:solidFill>
                  <a:srgbClr val="002060"/>
                </a:solidFill>
                <a:effectLst/>
                <a:latin typeface="Times New Roman" panose="02020603050405020304" pitchFamily="18" charset="0"/>
                <a:cs typeface="Times New Roman" panose="02020603050405020304" pitchFamily="18" charset="0"/>
              </a:rPr>
              <a:t> SET NEW_NODE -&gt; NEXT = HEAD</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6:</a:t>
            </a:r>
            <a:r>
              <a:rPr lang="en-US" b="0" i="0" dirty="0">
                <a:solidFill>
                  <a:srgbClr val="002060"/>
                </a:solidFill>
                <a:effectLst/>
                <a:latin typeface="Times New Roman" panose="02020603050405020304" pitchFamily="18" charset="0"/>
                <a:cs typeface="Times New Roman" panose="02020603050405020304" pitchFamily="18" charset="0"/>
              </a:rPr>
              <a:t> SET TEMP = HEAD    </a:t>
            </a:r>
            <a:r>
              <a:rPr lang="en-US" b="0" i="0" dirty="0">
                <a:solidFill>
                  <a:srgbClr val="C00000"/>
                </a:solidFill>
                <a:effectLst/>
                <a:latin typeface="Times New Roman" panose="02020603050405020304" pitchFamily="18" charset="0"/>
                <a:cs typeface="Times New Roman" panose="02020603050405020304" pitchFamily="18" charset="0"/>
              </a:rPr>
              <a:t>//Traversing the List </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7:</a:t>
            </a:r>
            <a:r>
              <a:rPr lang="en-US" b="0" i="0" dirty="0">
                <a:solidFill>
                  <a:srgbClr val="002060"/>
                </a:solidFill>
                <a:effectLst/>
                <a:latin typeface="Times New Roman" panose="02020603050405020304" pitchFamily="18" charset="0"/>
                <a:cs typeface="Times New Roman" panose="02020603050405020304" pitchFamily="18" charset="0"/>
              </a:rPr>
              <a:t> Repeat Step 8 while TEMP -&gt; NEXT != HEAD</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8:</a:t>
            </a:r>
            <a:r>
              <a:rPr lang="en-US" b="0" i="0" dirty="0">
                <a:solidFill>
                  <a:srgbClr val="002060"/>
                </a:solidFill>
                <a:effectLst/>
                <a:latin typeface="Times New Roman" panose="02020603050405020304" pitchFamily="18" charset="0"/>
                <a:cs typeface="Times New Roman" panose="02020603050405020304" pitchFamily="18" charset="0"/>
              </a:rPr>
              <a:t> SET TEMP = TEMP -&gt; NEXT</a:t>
            </a:r>
          </a:p>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[END OF LOOP]</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9:</a:t>
            </a:r>
            <a:r>
              <a:rPr lang="en-US" b="0" i="0" dirty="0">
                <a:solidFill>
                  <a:srgbClr val="002060"/>
                </a:solidFill>
                <a:effectLst/>
                <a:latin typeface="Times New Roman" panose="02020603050405020304" pitchFamily="18" charset="0"/>
                <a:cs typeface="Times New Roman" panose="02020603050405020304" pitchFamily="18" charset="0"/>
              </a:rPr>
              <a:t> SET TEMP -&gt; NEXT = NEW_NODE</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10:</a:t>
            </a:r>
            <a:r>
              <a:rPr lang="en-US" b="0" i="0" dirty="0">
                <a:solidFill>
                  <a:srgbClr val="002060"/>
                </a:solidFill>
                <a:effectLst/>
                <a:latin typeface="Times New Roman" panose="02020603050405020304" pitchFamily="18" charset="0"/>
                <a:cs typeface="Times New Roman" panose="02020603050405020304" pitchFamily="18" charset="0"/>
              </a:rPr>
              <a:t> SET NEW_NODE -&gt; PREV = TEMP</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11:</a:t>
            </a:r>
            <a:r>
              <a:rPr lang="en-US" b="0" i="0" dirty="0">
                <a:solidFill>
                  <a:srgbClr val="002060"/>
                </a:solidFill>
                <a:effectLst/>
                <a:latin typeface="Times New Roman" panose="02020603050405020304" pitchFamily="18" charset="0"/>
                <a:cs typeface="Times New Roman" panose="02020603050405020304" pitchFamily="18" charset="0"/>
              </a:rPr>
              <a:t> SET HEAD -&gt; PREV = NEW_NODE</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12:</a:t>
            </a:r>
            <a:r>
              <a:rPr lang="en-US" b="0" i="0" dirty="0">
                <a:solidFill>
                  <a:srgbClr val="002060"/>
                </a:solidFill>
                <a:effectLst/>
                <a:latin typeface="Times New Roman" panose="02020603050405020304" pitchFamily="18" charset="0"/>
                <a:cs typeface="Times New Roman" panose="02020603050405020304" pitchFamily="18" charset="0"/>
              </a:rPr>
              <a:t> </a:t>
            </a:r>
            <a:r>
              <a:rPr lang="en-US" b="1" i="0" dirty="0">
                <a:solidFill>
                  <a:srgbClr val="C00000"/>
                </a:solidFill>
                <a:effectLst/>
                <a:latin typeface="Times New Roman" panose="02020603050405020304" pitchFamily="18" charset="0"/>
                <a:cs typeface="Times New Roman" panose="02020603050405020304" pitchFamily="18" charset="0"/>
              </a:rPr>
              <a:t>EXIT</a:t>
            </a:r>
          </a:p>
        </p:txBody>
      </p:sp>
    </p:spTree>
    <p:extLst>
      <p:ext uri="{BB962C8B-B14F-4D97-AF65-F5344CB8AC3E}">
        <p14:creationId xmlns:p14="http://schemas.microsoft.com/office/powerpoint/2010/main" val="175456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C3BC-E2C9-39BD-6036-964A58D9800C}"/>
              </a:ext>
            </a:extLst>
          </p:cNvPr>
          <p:cNvSpPr>
            <a:spLocks noGrp="1"/>
          </p:cNvSpPr>
          <p:nvPr>
            <p:ph type="title"/>
          </p:nvPr>
        </p:nvSpPr>
        <p:spPr/>
        <p:txBody>
          <a:bodyPr/>
          <a:lstStyle/>
          <a:p>
            <a:pPr algn="ctr"/>
            <a:r>
              <a:rPr lang="en-US" dirty="0">
                <a:solidFill>
                  <a:srgbClr val="C00000"/>
                </a:solidFill>
                <a:latin typeface="Times New Roman" pitchFamily="18" charset="0"/>
                <a:cs typeface="Times New Roman" pitchFamily="18" charset="0"/>
              </a:rPr>
              <a:t>Why use linked list over array?</a:t>
            </a:r>
            <a:endParaRPr lang="en-IN"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6570854A-20EA-7EC5-C84D-083D4289A1F5}"/>
              </a:ext>
            </a:extLst>
          </p:cNvPr>
          <p:cNvSpPr>
            <a:spLocks noGrp="1"/>
          </p:cNvSpPr>
          <p:nvPr>
            <p:ph idx="1"/>
          </p:nvPr>
        </p:nvSpPr>
        <p:spPr/>
        <p:txBody>
          <a:bodyPr/>
          <a:lstStyle/>
          <a:p>
            <a:pPr marL="0" indent="0" algn="just">
              <a:buNone/>
            </a:pPr>
            <a:r>
              <a:rPr lang="en-US" sz="2600" dirty="0">
                <a:solidFill>
                  <a:srgbClr val="002060"/>
                </a:solidFill>
                <a:latin typeface="Times New Roman" pitchFamily="18" charset="0"/>
                <a:cs typeface="Times New Roman" pitchFamily="18" charset="0"/>
              </a:rPr>
              <a:t>Linked list is the data structure which can overcome all the limitations of an array. Using linked list is useful because,</a:t>
            </a:r>
          </a:p>
          <a:p>
            <a:pPr marL="0" indent="0" algn="just">
              <a:buNone/>
            </a:pPr>
            <a:endParaRPr lang="en-US" sz="100" dirty="0">
              <a:solidFill>
                <a:srgbClr val="002060"/>
              </a:solidFill>
              <a:latin typeface="Times New Roman" pitchFamily="18" charset="0"/>
              <a:cs typeface="Times New Roman" pitchFamily="18" charset="0"/>
            </a:endParaRPr>
          </a:p>
          <a:p>
            <a:pPr algn="just">
              <a:buFont typeface="+mj-lt"/>
              <a:buAutoNum type="arabicPeriod"/>
            </a:pPr>
            <a:r>
              <a:rPr lang="en-US" sz="2600" dirty="0">
                <a:solidFill>
                  <a:srgbClr val="002060"/>
                </a:solidFill>
                <a:latin typeface="Times New Roman" pitchFamily="18" charset="0"/>
                <a:cs typeface="Times New Roman" pitchFamily="18" charset="0"/>
              </a:rPr>
              <a:t> It allocates the memory dynamically. All the nodes of linked list are non-contiguously stored in the memory and linked together with the help of pointers.</a:t>
            </a:r>
          </a:p>
          <a:p>
            <a:pPr algn="just">
              <a:buFont typeface="+mj-lt"/>
              <a:buAutoNum type="arabicPeriod"/>
            </a:pPr>
            <a:r>
              <a:rPr lang="en-US" sz="2600" dirty="0">
                <a:solidFill>
                  <a:srgbClr val="002060"/>
                </a:solidFill>
                <a:latin typeface="Times New Roman" pitchFamily="18" charset="0"/>
                <a:cs typeface="Times New Roman" pitchFamily="18" charset="0"/>
              </a:rPr>
              <a:t> Sizing is no longer a problem since we do not need to define its size at the time of declaration. List grows as per the program's demand and limited to the available memory space.</a:t>
            </a:r>
          </a:p>
        </p:txBody>
      </p:sp>
    </p:spTree>
    <p:extLst>
      <p:ext uri="{BB962C8B-B14F-4D97-AF65-F5344CB8AC3E}">
        <p14:creationId xmlns:p14="http://schemas.microsoft.com/office/powerpoint/2010/main" val="26224274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p:txBody>
          <a:bodyPr>
            <a:normAutofit/>
          </a:bodyPr>
          <a:lstStyle/>
          <a:p>
            <a:pPr algn="ctr"/>
            <a:r>
              <a:rPr lang="en-US" b="0" i="0" dirty="0">
                <a:solidFill>
                  <a:srgbClr val="C00000"/>
                </a:solidFill>
                <a:effectLst/>
                <a:latin typeface="Times New Roman" panose="02020603050405020304" pitchFamily="18" charset="0"/>
                <a:cs typeface="Times New Roman" panose="02020603050405020304" pitchFamily="18" charset="0"/>
              </a:rPr>
              <a:t>Deletion in Circular doubly linked list at beginning</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14338" name="Picture 2" descr="Deletion in Circular doubly linked list at beginning">
            <a:extLst>
              <a:ext uri="{FF2B5EF4-FFF2-40B4-BE49-F238E27FC236}">
                <a16:creationId xmlns:a16="http://schemas.microsoft.com/office/drawing/2014/main" id="{E4CEA9E8-8759-4CDD-E0A7-32622D28B9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2322242"/>
            <a:ext cx="7886700" cy="335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1226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p:txBody>
          <a:bodyPr/>
          <a:lstStyle/>
          <a:p>
            <a:pPr algn="ctr"/>
            <a:r>
              <a:rPr lang="en-US" b="0" i="0" dirty="0">
                <a:solidFill>
                  <a:srgbClr val="C00000"/>
                </a:solidFill>
                <a:effectLst/>
                <a:latin typeface="Times New Roman" panose="02020603050405020304" pitchFamily="18" charset="0"/>
                <a:cs typeface="Times New Roman" panose="02020603050405020304" pitchFamily="18" charset="0"/>
              </a:rPr>
              <a:t>Deletion in Circular doubly linked list at beginning</a:t>
            </a:r>
            <a:endParaRPr lang="en-IN" dirty="0"/>
          </a:p>
        </p:txBody>
      </p:sp>
      <p:sp>
        <p:nvSpPr>
          <p:cNvPr id="3" name="Content Placeholder 2">
            <a:extLst>
              <a:ext uri="{FF2B5EF4-FFF2-40B4-BE49-F238E27FC236}">
                <a16:creationId xmlns:a16="http://schemas.microsoft.com/office/drawing/2014/main" id="{BC7651CC-612B-466B-58E1-8D8554CA1B49}"/>
              </a:ext>
            </a:extLst>
          </p:cNvPr>
          <p:cNvSpPr>
            <a:spLocks noGrp="1"/>
          </p:cNvSpPr>
          <p:nvPr>
            <p:ph idx="1"/>
          </p:nvPr>
        </p:nvSpPr>
        <p:spPr>
          <a:xfrm>
            <a:off x="457200" y="1690688"/>
            <a:ext cx="8458200" cy="4802185"/>
          </a:xfrm>
        </p:spPr>
        <p:txBody>
          <a:bodyPr>
            <a:normAutofit/>
          </a:bodyPr>
          <a:lstStyle/>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a:t>
            </a:r>
            <a:r>
              <a:rPr lang="en-US" b="0" i="0" dirty="0">
                <a:solidFill>
                  <a:srgbClr val="002060"/>
                </a:solidFill>
                <a:effectLst/>
                <a:latin typeface="Times New Roman" panose="02020603050405020304" pitchFamily="18" charset="0"/>
                <a:cs typeface="Times New Roman" panose="02020603050405020304" pitchFamily="18" charset="0"/>
              </a:rPr>
              <a:t> IF HEAD = NULL</a:t>
            </a:r>
          </a:p>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Write </a:t>
            </a:r>
            <a:r>
              <a:rPr lang="en-US" b="1" i="0" dirty="0">
                <a:solidFill>
                  <a:srgbClr val="C00000"/>
                </a:solidFill>
                <a:effectLst/>
                <a:latin typeface="Times New Roman" panose="02020603050405020304" pitchFamily="18" charset="0"/>
                <a:cs typeface="Times New Roman" panose="02020603050405020304" pitchFamily="18" charset="0"/>
              </a:rPr>
              <a:t>UNDERFLOW</a:t>
            </a:r>
            <a:br>
              <a:rPr lang="en-US" b="0" i="0" dirty="0">
                <a:solidFill>
                  <a:srgbClr val="002060"/>
                </a:solidFill>
                <a:effectLst/>
                <a:latin typeface="Times New Roman" panose="02020603050405020304" pitchFamily="18" charset="0"/>
                <a:cs typeface="Times New Roman" panose="02020603050405020304" pitchFamily="18" charset="0"/>
              </a:rPr>
            </a:br>
            <a:r>
              <a:rPr lang="en-US" b="0" i="0" dirty="0">
                <a:solidFill>
                  <a:srgbClr val="002060"/>
                </a:solidFill>
                <a:effectLst/>
                <a:latin typeface="Times New Roman" panose="02020603050405020304" pitchFamily="18" charset="0"/>
                <a:cs typeface="Times New Roman" panose="02020603050405020304" pitchFamily="18" charset="0"/>
              </a:rPr>
              <a:t>Go to Step 9</a:t>
            </a:r>
            <a:br>
              <a:rPr lang="en-US" b="0" i="0" dirty="0">
                <a:solidFill>
                  <a:srgbClr val="002060"/>
                </a:solidFill>
                <a:effectLst/>
                <a:latin typeface="Times New Roman" panose="02020603050405020304" pitchFamily="18" charset="0"/>
                <a:cs typeface="Times New Roman" panose="02020603050405020304" pitchFamily="18" charset="0"/>
              </a:rPr>
            </a:br>
            <a:r>
              <a:rPr lang="en-US" b="1" i="0" dirty="0">
                <a:solidFill>
                  <a:srgbClr val="002060"/>
                </a:solidFill>
                <a:effectLst/>
                <a:latin typeface="Times New Roman" panose="02020603050405020304" pitchFamily="18" charset="0"/>
                <a:cs typeface="Times New Roman" panose="02020603050405020304" pitchFamily="18" charset="0"/>
              </a:rPr>
              <a:t>Step 2:</a:t>
            </a:r>
            <a:r>
              <a:rPr lang="en-US" b="0" i="0" dirty="0">
                <a:solidFill>
                  <a:srgbClr val="002060"/>
                </a:solidFill>
                <a:effectLst/>
                <a:latin typeface="Times New Roman" panose="02020603050405020304" pitchFamily="18" charset="0"/>
                <a:cs typeface="Times New Roman" panose="02020603050405020304" pitchFamily="18" charset="0"/>
              </a:rPr>
              <a:t> SET TEMP = HEAD    </a:t>
            </a:r>
            <a:r>
              <a:rPr lang="en-US" b="0" i="0" dirty="0">
                <a:solidFill>
                  <a:srgbClr val="C00000"/>
                </a:solidFill>
                <a:effectLst/>
                <a:latin typeface="Times New Roman" panose="02020603050405020304" pitchFamily="18" charset="0"/>
                <a:cs typeface="Times New Roman" panose="02020603050405020304" pitchFamily="18" charset="0"/>
              </a:rPr>
              <a:t>//Traversing the List</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3:</a:t>
            </a:r>
            <a:r>
              <a:rPr lang="en-US" b="0" i="0" dirty="0">
                <a:solidFill>
                  <a:srgbClr val="002060"/>
                </a:solidFill>
                <a:effectLst/>
                <a:latin typeface="Times New Roman" panose="02020603050405020304" pitchFamily="18" charset="0"/>
                <a:cs typeface="Times New Roman" panose="02020603050405020304" pitchFamily="18" charset="0"/>
              </a:rPr>
              <a:t> Repeat Step 4 while TEMP -&gt; NEXT != HEAD</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4:</a:t>
            </a:r>
            <a:r>
              <a:rPr lang="en-US" b="0" i="0" dirty="0">
                <a:solidFill>
                  <a:srgbClr val="002060"/>
                </a:solidFill>
                <a:effectLst/>
                <a:latin typeface="Times New Roman" panose="02020603050405020304" pitchFamily="18" charset="0"/>
                <a:cs typeface="Times New Roman" panose="02020603050405020304" pitchFamily="18" charset="0"/>
              </a:rPr>
              <a:t> SET TEMP = TEMP -&gt; NEXT</a:t>
            </a:r>
          </a:p>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[END OF LOOP]</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5:</a:t>
            </a:r>
            <a:r>
              <a:rPr lang="en-US" b="0" i="0" dirty="0">
                <a:solidFill>
                  <a:srgbClr val="002060"/>
                </a:solidFill>
                <a:effectLst/>
                <a:latin typeface="Times New Roman" panose="02020603050405020304" pitchFamily="18" charset="0"/>
                <a:cs typeface="Times New Roman" panose="02020603050405020304" pitchFamily="18" charset="0"/>
              </a:rPr>
              <a:t> SET TEMP -&gt; NEXT = HEAD -&gt; NEXT</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6:</a:t>
            </a:r>
            <a:r>
              <a:rPr lang="en-US" b="0" i="0" dirty="0">
                <a:solidFill>
                  <a:srgbClr val="002060"/>
                </a:solidFill>
                <a:effectLst/>
                <a:latin typeface="Times New Roman" panose="02020603050405020304" pitchFamily="18" charset="0"/>
                <a:cs typeface="Times New Roman" panose="02020603050405020304" pitchFamily="18" charset="0"/>
              </a:rPr>
              <a:t> SET HEAD -&gt; NEXT -&gt; PREV = TEMP</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7:</a:t>
            </a:r>
            <a:r>
              <a:rPr lang="en-US" b="0" i="0" dirty="0">
                <a:solidFill>
                  <a:srgbClr val="002060"/>
                </a:solidFill>
                <a:effectLst/>
                <a:latin typeface="Times New Roman" panose="02020603050405020304" pitchFamily="18" charset="0"/>
                <a:cs typeface="Times New Roman" panose="02020603050405020304" pitchFamily="18" charset="0"/>
              </a:rPr>
              <a:t> FREE HEAD</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8:</a:t>
            </a:r>
            <a:r>
              <a:rPr lang="en-US" b="0" i="0" dirty="0">
                <a:solidFill>
                  <a:srgbClr val="002060"/>
                </a:solidFill>
                <a:effectLst/>
                <a:latin typeface="Times New Roman" panose="02020603050405020304" pitchFamily="18" charset="0"/>
                <a:cs typeface="Times New Roman" panose="02020603050405020304" pitchFamily="18" charset="0"/>
              </a:rPr>
              <a:t> SET HEAD = TEMP -&gt; NEXT</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9:</a:t>
            </a:r>
            <a:r>
              <a:rPr lang="en-US" b="0" i="0" dirty="0">
                <a:solidFill>
                  <a:srgbClr val="002060"/>
                </a:solidFill>
                <a:effectLst/>
                <a:latin typeface="Times New Roman" panose="02020603050405020304" pitchFamily="18" charset="0"/>
                <a:cs typeface="Times New Roman" panose="02020603050405020304" pitchFamily="18" charset="0"/>
              </a:rPr>
              <a:t> </a:t>
            </a:r>
            <a:r>
              <a:rPr lang="en-US" b="1" i="0" dirty="0">
                <a:solidFill>
                  <a:srgbClr val="C00000"/>
                </a:solidFill>
                <a:effectLst/>
                <a:latin typeface="Times New Roman" panose="02020603050405020304" pitchFamily="18" charset="0"/>
                <a:cs typeface="Times New Roman" panose="02020603050405020304" pitchFamily="18" charset="0"/>
              </a:rPr>
              <a:t>EXIT</a:t>
            </a:r>
          </a:p>
          <a:p>
            <a:pPr marL="0" indent="0">
              <a:buNone/>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5428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p:txBody>
          <a:bodyPr/>
          <a:lstStyle/>
          <a:p>
            <a:pPr algn="ctr"/>
            <a:r>
              <a:rPr lang="en-US" b="0" i="0" dirty="0">
                <a:solidFill>
                  <a:srgbClr val="C00000"/>
                </a:solidFill>
                <a:effectLst/>
                <a:latin typeface="Times New Roman" panose="02020603050405020304" pitchFamily="18" charset="0"/>
                <a:cs typeface="Times New Roman" panose="02020603050405020304" pitchFamily="18" charset="0"/>
              </a:rPr>
              <a:t>Deletion in Circular doubly linked list at End</a:t>
            </a:r>
            <a:endParaRPr lang="en-IN" dirty="0"/>
          </a:p>
        </p:txBody>
      </p:sp>
      <p:pic>
        <p:nvPicPr>
          <p:cNvPr id="15364" name="Picture 4" descr="Deletion in circular doubly linked list at end">
            <a:extLst>
              <a:ext uri="{FF2B5EF4-FFF2-40B4-BE49-F238E27FC236}">
                <a16:creationId xmlns:a16="http://schemas.microsoft.com/office/drawing/2014/main" id="{0A2619F2-3715-BB47-505F-0E8E35953F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2441731"/>
            <a:ext cx="7886700" cy="311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4204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p:txBody>
          <a:bodyPr/>
          <a:lstStyle/>
          <a:p>
            <a:pPr algn="ctr"/>
            <a:r>
              <a:rPr lang="en-US" b="0" i="0" dirty="0">
                <a:solidFill>
                  <a:srgbClr val="C00000"/>
                </a:solidFill>
                <a:effectLst/>
                <a:latin typeface="Times New Roman" panose="02020603050405020304" pitchFamily="18" charset="0"/>
                <a:cs typeface="Times New Roman" panose="02020603050405020304" pitchFamily="18" charset="0"/>
              </a:rPr>
              <a:t>Deletion in Circular doubly linked list at End</a:t>
            </a:r>
            <a:endParaRPr lang="en-IN" dirty="0"/>
          </a:p>
        </p:txBody>
      </p:sp>
      <p:sp>
        <p:nvSpPr>
          <p:cNvPr id="3" name="Content Placeholder 2">
            <a:extLst>
              <a:ext uri="{FF2B5EF4-FFF2-40B4-BE49-F238E27FC236}">
                <a16:creationId xmlns:a16="http://schemas.microsoft.com/office/drawing/2014/main" id="{BC7651CC-612B-466B-58E1-8D8554CA1B49}"/>
              </a:ext>
            </a:extLst>
          </p:cNvPr>
          <p:cNvSpPr>
            <a:spLocks noGrp="1"/>
          </p:cNvSpPr>
          <p:nvPr>
            <p:ph idx="1"/>
          </p:nvPr>
        </p:nvSpPr>
        <p:spPr>
          <a:xfrm>
            <a:off x="457200" y="1600200"/>
            <a:ext cx="8229600" cy="4892674"/>
          </a:xfrm>
        </p:spPr>
        <p:txBody>
          <a:bodyPr>
            <a:normAutofit/>
          </a:bodyPr>
          <a:lstStyle/>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1:</a:t>
            </a:r>
            <a:r>
              <a:rPr lang="en-US" b="0" i="0" dirty="0">
                <a:solidFill>
                  <a:srgbClr val="002060"/>
                </a:solidFill>
                <a:effectLst/>
                <a:latin typeface="Times New Roman" panose="02020603050405020304" pitchFamily="18" charset="0"/>
                <a:cs typeface="Times New Roman" panose="02020603050405020304" pitchFamily="18" charset="0"/>
              </a:rPr>
              <a:t> IF HEAD = NULL</a:t>
            </a:r>
          </a:p>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Write </a:t>
            </a:r>
            <a:r>
              <a:rPr lang="en-US" b="1" i="0" dirty="0">
                <a:solidFill>
                  <a:srgbClr val="C00000"/>
                </a:solidFill>
                <a:effectLst/>
                <a:latin typeface="Times New Roman" panose="02020603050405020304" pitchFamily="18" charset="0"/>
                <a:cs typeface="Times New Roman" panose="02020603050405020304" pitchFamily="18" charset="0"/>
              </a:rPr>
              <a:t>UNDERFLOW</a:t>
            </a:r>
            <a:br>
              <a:rPr lang="en-US" b="0" i="0" dirty="0">
                <a:solidFill>
                  <a:srgbClr val="002060"/>
                </a:solidFill>
                <a:effectLst/>
                <a:latin typeface="Times New Roman" panose="02020603050405020304" pitchFamily="18" charset="0"/>
                <a:cs typeface="Times New Roman" panose="02020603050405020304" pitchFamily="18" charset="0"/>
              </a:rPr>
            </a:br>
            <a:r>
              <a:rPr lang="en-US" b="0" i="0" dirty="0">
                <a:solidFill>
                  <a:srgbClr val="002060"/>
                </a:solidFill>
                <a:effectLst/>
                <a:latin typeface="Times New Roman" panose="02020603050405020304" pitchFamily="18" charset="0"/>
                <a:cs typeface="Times New Roman" panose="02020603050405020304" pitchFamily="18" charset="0"/>
              </a:rPr>
              <a:t>Go to Step 8</a:t>
            </a:r>
            <a:br>
              <a:rPr lang="en-US" b="0" i="0" dirty="0">
                <a:solidFill>
                  <a:srgbClr val="002060"/>
                </a:solidFill>
                <a:effectLst/>
                <a:latin typeface="Times New Roman" panose="02020603050405020304" pitchFamily="18" charset="0"/>
                <a:cs typeface="Times New Roman" panose="02020603050405020304" pitchFamily="18" charset="0"/>
              </a:rPr>
            </a:br>
            <a:r>
              <a:rPr lang="en-US" b="1" i="0" dirty="0">
                <a:solidFill>
                  <a:srgbClr val="002060"/>
                </a:solidFill>
                <a:effectLst/>
                <a:latin typeface="Times New Roman" panose="02020603050405020304" pitchFamily="18" charset="0"/>
                <a:cs typeface="Times New Roman" panose="02020603050405020304" pitchFamily="18" charset="0"/>
              </a:rPr>
              <a:t>Step 2:</a:t>
            </a:r>
            <a:r>
              <a:rPr lang="en-US" b="0" i="0" dirty="0">
                <a:solidFill>
                  <a:srgbClr val="002060"/>
                </a:solidFill>
                <a:effectLst/>
                <a:latin typeface="Times New Roman" panose="02020603050405020304" pitchFamily="18" charset="0"/>
                <a:cs typeface="Times New Roman" panose="02020603050405020304" pitchFamily="18" charset="0"/>
              </a:rPr>
              <a:t> SET TEMP = HEAD     </a:t>
            </a:r>
            <a:r>
              <a:rPr lang="en-US" b="0" i="0" dirty="0">
                <a:solidFill>
                  <a:srgbClr val="C00000"/>
                </a:solidFill>
                <a:effectLst/>
                <a:latin typeface="Times New Roman" panose="02020603050405020304" pitchFamily="18" charset="0"/>
                <a:cs typeface="Times New Roman" panose="02020603050405020304" pitchFamily="18" charset="0"/>
              </a:rPr>
              <a:t>//Traversing th</a:t>
            </a:r>
            <a:r>
              <a:rPr lang="en-US" dirty="0">
                <a:solidFill>
                  <a:srgbClr val="C00000"/>
                </a:solidFill>
                <a:latin typeface="Times New Roman" panose="02020603050405020304" pitchFamily="18" charset="0"/>
                <a:cs typeface="Times New Roman" panose="02020603050405020304" pitchFamily="18" charset="0"/>
              </a:rPr>
              <a:t>e list </a:t>
            </a:r>
            <a:endParaRPr lang="en-US" b="0" i="0" dirty="0">
              <a:solidFill>
                <a:srgbClr val="C00000"/>
              </a:solidFill>
              <a:effectLst/>
              <a:latin typeface="Times New Roman" panose="02020603050405020304" pitchFamily="18" charset="0"/>
              <a:cs typeface="Times New Roman" panose="02020603050405020304" pitchFamily="18" charset="0"/>
            </a:endParaRP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3:</a:t>
            </a:r>
            <a:r>
              <a:rPr lang="en-US" b="0" i="0" dirty="0">
                <a:solidFill>
                  <a:srgbClr val="002060"/>
                </a:solidFill>
                <a:effectLst/>
                <a:latin typeface="Times New Roman" panose="02020603050405020304" pitchFamily="18" charset="0"/>
                <a:cs typeface="Times New Roman" panose="02020603050405020304" pitchFamily="18" charset="0"/>
              </a:rPr>
              <a:t> Repeat Step 4 while TEMP -&gt; NEXT != HEAD</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4:</a:t>
            </a:r>
            <a:r>
              <a:rPr lang="en-US" b="0" i="0" dirty="0">
                <a:solidFill>
                  <a:srgbClr val="002060"/>
                </a:solidFill>
                <a:effectLst/>
                <a:latin typeface="Times New Roman" panose="02020603050405020304" pitchFamily="18" charset="0"/>
                <a:cs typeface="Times New Roman" panose="02020603050405020304" pitchFamily="18" charset="0"/>
              </a:rPr>
              <a:t> SET TEMP = TEMP -&gt; NEXT</a:t>
            </a:r>
          </a:p>
          <a:p>
            <a:pPr marL="0" indent="0">
              <a:buNone/>
            </a:pPr>
            <a:r>
              <a:rPr lang="en-US" b="0" i="0" dirty="0">
                <a:solidFill>
                  <a:srgbClr val="002060"/>
                </a:solidFill>
                <a:effectLst/>
                <a:latin typeface="Times New Roman" panose="02020603050405020304" pitchFamily="18" charset="0"/>
                <a:cs typeface="Times New Roman" panose="02020603050405020304" pitchFamily="18" charset="0"/>
              </a:rPr>
              <a:t>[END OF LOOP]</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5:</a:t>
            </a:r>
            <a:r>
              <a:rPr lang="en-US" b="0" i="0" dirty="0">
                <a:solidFill>
                  <a:srgbClr val="002060"/>
                </a:solidFill>
                <a:effectLst/>
                <a:latin typeface="Times New Roman" panose="02020603050405020304" pitchFamily="18" charset="0"/>
                <a:cs typeface="Times New Roman" panose="02020603050405020304" pitchFamily="18" charset="0"/>
              </a:rPr>
              <a:t> SET TEMP -&gt; PREV -&gt; NEXT = HEAD</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6:</a:t>
            </a:r>
            <a:r>
              <a:rPr lang="en-US" b="0" i="0" dirty="0">
                <a:solidFill>
                  <a:srgbClr val="002060"/>
                </a:solidFill>
                <a:effectLst/>
                <a:latin typeface="Times New Roman" panose="02020603050405020304" pitchFamily="18" charset="0"/>
                <a:cs typeface="Times New Roman" panose="02020603050405020304" pitchFamily="18" charset="0"/>
              </a:rPr>
              <a:t> SET HEAD -&gt; PREV = TEMP -&gt; PREV</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7:</a:t>
            </a:r>
            <a:r>
              <a:rPr lang="en-US" b="0" i="0" dirty="0">
                <a:solidFill>
                  <a:srgbClr val="002060"/>
                </a:solidFill>
                <a:effectLst/>
                <a:latin typeface="Times New Roman" panose="02020603050405020304" pitchFamily="18" charset="0"/>
                <a:cs typeface="Times New Roman" panose="02020603050405020304" pitchFamily="18" charset="0"/>
              </a:rPr>
              <a:t> FREE TEMP</a:t>
            </a:r>
          </a:p>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Step 8:</a:t>
            </a:r>
            <a:r>
              <a:rPr lang="en-US" b="0" i="0" dirty="0">
                <a:solidFill>
                  <a:srgbClr val="002060"/>
                </a:solidFill>
                <a:effectLst/>
                <a:latin typeface="Times New Roman" panose="02020603050405020304" pitchFamily="18" charset="0"/>
                <a:cs typeface="Times New Roman" panose="02020603050405020304" pitchFamily="18" charset="0"/>
              </a:rPr>
              <a:t> </a:t>
            </a:r>
            <a:r>
              <a:rPr lang="en-US" b="1" i="0" dirty="0">
                <a:solidFill>
                  <a:srgbClr val="C00000"/>
                </a:solidFill>
                <a:effectLst/>
                <a:latin typeface="Times New Roman" panose="02020603050405020304" pitchFamily="18" charset="0"/>
                <a:cs typeface="Times New Roman" panose="02020603050405020304" pitchFamily="18" charset="0"/>
              </a:rPr>
              <a:t>EXIT</a:t>
            </a:r>
          </a:p>
          <a:p>
            <a:pPr marL="0" indent="0">
              <a:buNone/>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3511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AD01-5C18-769D-CCFA-3201C18C330E}"/>
              </a:ext>
            </a:extLst>
          </p:cNvPr>
          <p:cNvSpPr>
            <a:spLocks noGrp="1"/>
          </p:cNvSpPr>
          <p:nvPr>
            <p:ph type="title"/>
          </p:nvPr>
        </p:nvSpPr>
        <p:spPr>
          <a:xfrm>
            <a:off x="685800" y="365126"/>
            <a:ext cx="7829550" cy="6111874"/>
          </a:xfrm>
        </p:spPr>
        <p:txBody>
          <a:bodyPr>
            <a:normAutofit/>
          </a:bodyPr>
          <a:lstStyle/>
          <a:p>
            <a:pPr algn="ctr"/>
            <a:r>
              <a:rPr lang="en-US" sz="7500" dirty="0">
                <a:solidFill>
                  <a:srgbClr val="C00000"/>
                </a:solidFill>
                <a:latin typeface="Algerian" panose="04020705040A02060702" pitchFamily="82" charset="0"/>
                <a:cs typeface="Times New Roman" panose="02020603050405020304" pitchFamily="18" charset="0"/>
              </a:rPr>
              <a:t>THANK YOU </a:t>
            </a:r>
            <a:endParaRPr lang="en-IN" sz="7500" dirty="0">
              <a:solidFill>
                <a:srgbClr val="C00000"/>
              </a:solidFill>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298860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756138" y="174032"/>
            <a:ext cx="7631723" cy="2416768"/>
          </a:xfrm>
        </p:spPr>
        <p:txBody>
          <a:bodyPr anchor="ctr">
            <a:normAutofit/>
          </a:bodyPr>
          <a:lstStyle/>
          <a:p>
            <a:pPr algn="ctr"/>
            <a:r>
              <a:rPr lang="en-US" dirty="0">
                <a:solidFill>
                  <a:srgbClr val="C00000"/>
                </a:solidFill>
                <a:latin typeface="Times New Roman" pitchFamily="18" charset="0"/>
                <a:cs typeface="Times New Roman" pitchFamily="18" charset="0"/>
              </a:rPr>
              <a:t>Differences between Array and Linked List</a:t>
            </a:r>
          </a:p>
        </p:txBody>
      </p:sp>
      <p:pic>
        <p:nvPicPr>
          <p:cNvPr id="2" name="Picture 2">
            <a:extLst>
              <a:ext uri="{FF2B5EF4-FFF2-40B4-BE49-F238E27FC236}">
                <a16:creationId xmlns:a16="http://schemas.microsoft.com/office/drawing/2014/main" id="{F5A8D9B6-F71C-3289-7962-674B460FDF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7509" y="2244065"/>
            <a:ext cx="7886696" cy="365574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2241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2057400"/>
          </a:xfrm>
        </p:spPr>
        <p:txBody>
          <a:bodyPr/>
          <a:lstStyle/>
          <a:p>
            <a:pPr algn="ctr"/>
            <a:r>
              <a:rPr lang="en-US" b="0" dirty="0">
                <a:solidFill>
                  <a:srgbClr val="C00000"/>
                </a:solidFill>
                <a:effectLst/>
                <a:latin typeface="Times New Roman" pitchFamily="18" charset="0"/>
                <a:cs typeface="Times New Roman" pitchFamily="18" charset="0"/>
              </a:rPr>
              <a:t>Applications</a:t>
            </a:r>
          </a:p>
        </p:txBody>
      </p:sp>
      <p:sp>
        <p:nvSpPr>
          <p:cNvPr id="2" name="Content Placeholder 1"/>
          <p:cNvSpPr>
            <a:spLocks noGrp="1"/>
          </p:cNvSpPr>
          <p:nvPr>
            <p:ph idx="1"/>
          </p:nvPr>
        </p:nvSpPr>
        <p:spPr>
          <a:xfrm>
            <a:off x="731520" y="1600200"/>
            <a:ext cx="8183880" cy="4648200"/>
          </a:xfrm>
        </p:spPr>
        <p:txBody>
          <a:bodyPr>
            <a:normAutofit/>
          </a:bodyPr>
          <a:lstStyle/>
          <a:p>
            <a:pPr fontAlgn="base"/>
            <a:r>
              <a:rPr lang="en-US" sz="2600" dirty="0">
                <a:solidFill>
                  <a:srgbClr val="002060"/>
                </a:solidFill>
                <a:latin typeface="Times New Roman" pitchFamily="18" charset="0"/>
                <a:cs typeface="Times New Roman" pitchFamily="18" charset="0"/>
              </a:rPr>
              <a:t>Implementation of stacks and queues</a:t>
            </a:r>
          </a:p>
          <a:p>
            <a:pPr fontAlgn="base"/>
            <a:r>
              <a:rPr lang="en-US" sz="2600" dirty="0">
                <a:solidFill>
                  <a:srgbClr val="002060"/>
                </a:solidFill>
                <a:latin typeface="Times New Roman" pitchFamily="18" charset="0"/>
                <a:cs typeface="Times New Roman" pitchFamily="18" charset="0"/>
              </a:rPr>
              <a:t>Implementation of graphs</a:t>
            </a:r>
          </a:p>
          <a:p>
            <a:pPr fontAlgn="base"/>
            <a:r>
              <a:rPr lang="en-US" sz="2600" dirty="0">
                <a:solidFill>
                  <a:srgbClr val="002060"/>
                </a:solidFill>
                <a:latin typeface="Times New Roman" pitchFamily="18" charset="0"/>
                <a:cs typeface="Times New Roman" pitchFamily="18" charset="0"/>
              </a:rPr>
              <a:t>Maintaining a directory of names</a:t>
            </a:r>
          </a:p>
          <a:p>
            <a:pPr fontAlgn="base"/>
            <a:r>
              <a:rPr lang="en-US" sz="2600" dirty="0">
                <a:solidFill>
                  <a:srgbClr val="002060"/>
                </a:solidFill>
                <a:latin typeface="Times New Roman" pitchFamily="18" charset="0"/>
                <a:cs typeface="Times New Roman" pitchFamily="18" charset="0"/>
              </a:rPr>
              <a:t>Performing arithmetic operations on long integers</a:t>
            </a:r>
          </a:p>
          <a:p>
            <a:pPr fontAlgn="base"/>
            <a:r>
              <a:rPr lang="en-US" sz="2600" dirty="0">
                <a:solidFill>
                  <a:srgbClr val="002060"/>
                </a:solidFill>
                <a:latin typeface="Times New Roman" pitchFamily="18" charset="0"/>
                <a:cs typeface="Times New Roman" pitchFamily="18" charset="0"/>
              </a:rPr>
              <a:t>Manipulation of polynomials by storing constants in the node of the linked list</a:t>
            </a:r>
          </a:p>
          <a:p>
            <a:pPr fontAlgn="base"/>
            <a:r>
              <a:rPr lang="en-US" sz="2600" dirty="0">
                <a:solidFill>
                  <a:srgbClr val="002060"/>
                </a:solidFill>
                <a:latin typeface="Times New Roman" pitchFamily="18" charset="0"/>
                <a:cs typeface="Times New Roman" pitchFamily="18" charset="0"/>
              </a:rPr>
              <a:t>Representing sparse matrices</a:t>
            </a:r>
          </a:p>
          <a:p>
            <a:endParaRPr lang="en-US" sz="2800" dirty="0"/>
          </a:p>
        </p:txBody>
      </p:sp>
    </p:spTree>
    <p:extLst>
      <p:ext uri="{BB962C8B-B14F-4D97-AF65-F5344CB8AC3E}">
        <p14:creationId xmlns:p14="http://schemas.microsoft.com/office/powerpoint/2010/main" val="366676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C3BC-E2C9-39BD-6036-964A58D9800C}"/>
              </a:ext>
            </a:extLst>
          </p:cNvPr>
          <p:cNvSpPr>
            <a:spLocks noGrp="1"/>
          </p:cNvSpPr>
          <p:nvPr>
            <p:ph type="title"/>
          </p:nvPr>
        </p:nvSpPr>
        <p:spPr>
          <a:xfrm>
            <a:off x="628650" y="838200"/>
            <a:ext cx="7886700" cy="1325563"/>
          </a:xfrm>
        </p:spPr>
        <p:txBody>
          <a:bodyPr>
            <a:normAutofit/>
          </a:bodyPr>
          <a:lstStyle/>
          <a:p>
            <a:pPr algn="ctr"/>
            <a:r>
              <a:rPr lang="en-US" sz="4500" dirty="0">
                <a:solidFill>
                  <a:srgbClr val="C00000"/>
                </a:solidFill>
                <a:latin typeface="Times New Roman" pitchFamily="18" charset="0"/>
                <a:cs typeface="Times New Roman" pitchFamily="18" charset="0"/>
              </a:rPr>
              <a:t>Types of Linked List </a:t>
            </a:r>
            <a:endParaRPr lang="en-IN" sz="4500"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6570854A-20EA-7EC5-C84D-083D4289A1F5}"/>
              </a:ext>
            </a:extLst>
          </p:cNvPr>
          <p:cNvSpPr>
            <a:spLocks noGrp="1"/>
          </p:cNvSpPr>
          <p:nvPr>
            <p:ph idx="1"/>
          </p:nvPr>
        </p:nvSpPr>
        <p:spPr>
          <a:xfrm>
            <a:off x="628650" y="2438400"/>
            <a:ext cx="7886700" cy="3738562"/>
          </a:xfrm>
        </p:spPr>
        <p:txBody>
          <a:bodyPr/>
          <a:lstStyle/>
          <a:p>
            <a:pPr marL="514350" indent="-514350">
              <a:buFont typeface="+mj-lt"/>
              <a:buAutoNum type="arabicPeriod"/>
            </a:pPr>
            <a:r>
              <a:rPr lang="en-US" sz="2600" dirty="0">
                <a:solidFill>
                  <a:srgbClr val="002060"/>
                </a:solidFill>
                <a:latin typeface="Times New Roman" pitchFamily="18" charset="0"/>
                <a:cs typeface="Times New Roman" pitchFamily="18" charset="0"/>
              </a:rPr>
              <a:t>Singly linked list</a:t>
            </a:r>
          </a:p>
          <a:p>
            <a:pPr marL="514350" indent="-514350">
              <a:buFont typeface="+mj-lt"/>
              <a:buAutoNum type="arabicPeriod"/>
            </a:pPr>
            <a:r>
              <a:rPr lang="en-US" sz="2600" dirty="0">
                <a:solidFill>
                  <a:srgbClr val="002060"/>
                </a:solidFill>
                <a:latin typeface="Times New Roman" pitchFamily="18" charset="0"/>
                <a:cs typeface="Times New Roman" pitchFamily="18" charset="0"/>
              </a:rPr>
              <a:t>Circular linked list</a:t>
            </a:r>
          </a:p>
          <a:p>
            <a:pPr marL="514350" indent="-514350">
              <a:buFont typeface="+mj-lt"/>
              <a:buAutoNum type="arabicPeriod"/>
            </a:pPr>
            <a:r>
              <a:rPr lang="en-US" sz="2600" dirty="0">
                <a:solidFill>
                  <a:srgbClr val="002060"/>
                </a:solidFill>
                <a:latin typeface="Times New Roman" pitchFamily="18" charset="0"/>
                <a:cs typeface="Times New Roman" pitchFamily="18" charset="0"/>
              </a:rPr>
              <a:t>Doubly linked list</a:t>
            </a:r>
          </a:p>
          <a:p>
            <a:pPr marL="514350" indent="-514350">
              <a:buFont typeface="+mj-lt"/>
              <a:buAutoNum type="arabicPeriod"/>
            </a:pPr>
            <a:r>
              <a:rPr lang="en-US" sz="2600" dirty="0">
                <a:solidFill>
                  <a:srgbClr val="002060"/>
                </a:solidFill>
                <a:latin typeface="Times New Roman" pitchFamily="18" charset="0"/>
                <a:cs typeface="Times New Roman" pitchFamily="18" charset="0"/>
              </a:rPr>
              <a:t>Circular Doubly linked list</a:t>
            </a:r>
          </a:p>
          <a:p>
            <a:pPr marL="457200" indent="-457200">
              <a:buFont typeface="+mj-lt"/>
              <a:buAutoNum type="arabicPeriod"/>
            </a:pPr>
            <a:endParaRPr lang="en-US" dirty="0"/>
          </a:p>
        </p:txBody>
      </p:sp>
    </p:spTree>
    <p:extLst>
      <p:ext uri="{BB962C8B-B14F-4D97-AF65-F5344CB8AC3E}">
        <p14:creationId xmlns:p14="http://schemas.microsoft.com/office/powerpoint/2010/main" val="2696948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3634</TotalTime>
  <Words>3964</Words>
  <Application>Microsoft Office PowerPoint</Application>
  <PresentationFormat>On-screen Show (4:3)</PresentationFormat>
  <Paragraphs>398</Paragraphs>
  <Slides>64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Algerian</vt:lpstr>
      <vt:lpstr>Aptos</vt:lpstr>
      <vt:lpstr>Aptos Display</vt:lpstr>
      <vt:lpstr>Arial</vt:lpstr>
      <vt:lpstr>Calibri</vt:lpstr>
      <vt:lpstr>Times New Roman</vt:lpstr>
      <vt:lpstr>Wingdings</vt:lpstr>
      <vt:lpstr>Office Theme</vt:lpstr>
      <vt:lpstr>   Data Structures </vt:lpstr>
      <vt:lpstr>Introduction</vt:lpstr>
      <vt:lpstr>Key Points</vt:lpstr>
      <vt:lpstr>PowerPoint Presentation</vt:lpstr>
      <vt:lpstr>Why use linked list over array?</vt:lpstr>
      <vt:lpstr>Why use linked list over array?</vt:lpstr>
      <vt:lpstr>Differences between Array and Linked List</vt:lpstr>
      <vt:lpstr>Applications</vt:lpstr>
      <vt:lpstr>Types of Linked List </vt:lpstr>
      <vt:lpstr>Types of Linked Lists</vt:lpstr>
      <vt:lpstr>Singly Linked List</vt:lpstr>
      <vt:lpstr>Singly Linked List</vt:lpstr>
      <vt:lpstr>PowerPoint Presentation</vt:lpstr>
      <vt:lpstr>Singly Linked List</vt:lpstr>
      <vt:lpstr>PowerPoint Presentation</vt:lpstr>
      <vt:lpstr>Insertion in singly linked list at beginning</vt:lpstr>
      <vt:lpstr>Inserting at the end</vt:lpstr>
      <vt:lpstr>Inserting element at Specific Position</vt:lpstr>
      <vt:lpstr>Inserting element at Specific Position</vt:lpstr>
      <vt:lpstr>Deletion of node from Beginning</vt:lpstr>
      <vt:lpstr>Deletion of node from Beginning</vt:lpstr>
      <vt:lpstr>Deletion from the end</vt:lpstr>
      <vt:lpstr>Deletion from the end</vt:lpstr>
      <vt:lpstr>Deleting element at particular position</vt:lpstr>
      <vt:lpstr>Deleting element at particular position</vt:lpstr>
      <vt:lpstr>Traversing a Linked List</vt:lpstr>
      <vt:lpstr>Circular Singly Linked List</vt:lpstr>
      <vt:lpstr>PowerPoint Presentation</vt:lpstr>
      <vt:lpstr>PowerPoint Presentation</vt:lpstr>
      <vt:lpstr>Insertion into circular singly linked list at beginning</vt:lpstr>
      <vt:lpstr>Insertion into circular singly linked list at beginning</vt:lpstr>
      <vt:lpstr>Insertion into circular singly linked list at the end</vt:lpstr>
      <vt:lpstr>Insertion into circular singly linked list at the end</vt:lpstr>
      <vt:lpstr>Deletion in circular singly linked list at beginning</vt:lpstr>
      <vt:lpstr>Deletion in circular singly linked list at beginning</vt:lpstr>
      <vt:lpstr>Deletion in circular singly linked list at end</vt:lpstr>
      <vt:lpstr>Deletion in circular singly linked list at end</vt:lpstr>
      <vt:lpstr>Key Points of Singly linked list</vt:lpstr>
      <vt:lpstr>Doubly linked list</vt:lpstr>
      <vt:lpstr>Doubly linked list</vt:lpstr>
      <vt:lpstr>Doubly linked list</vt:lpstr>
      <vt:lpstr>Doubly linked list</vt:lpstr>
      <vt:lpstr>Insertion in doubly linked list at beginning</vt:lpstr>
      <vt:lpstr>PowerPoint Presentation</vt:lpstr>
      <vt:lpstr>Insertion in doubly linked list at the end</vt:lpstr>
      <vt:lpstr>Insertion in doubly linked list at the end</vt:lpstr>
      <vt:lpstr>Insertion in doubly linked list after Specified node</vt:lpstr>
      <vt:lpstr>Insertion in doubly linked list after Specified node</vt:lpstr>
      <vt:lpstr>Deletion in doubly linked list at beginning</vt:lpstr>
      <vt:lpstr>Deletion in doubly linked list at beginning</vt:lpstr>
      <vt:lpstr>Deletion in doubly linked list at End</vt:lpstr>
      <vt:lpstr>Deletion in doubly linked list at End</vt:lpstr>
      <vt:lpstr>Circular Doubly Linked List</vt:lpstr>
      <vt:lpstr>Circular Doubly Linked List</vt:lpstr>
      <vt:lpstr>Circular Doubly Linked List</vt:lpstr>
      <vt:lpstr>Insertion in circular doubly linked list at beginning</vt:lpstr>
      <vt:lpstr>Insertion in circular doubly linked list at beginning</vt:lpstr>
      <vt:lpstr>Insertion in circular doubly linked list at End</vt:lpstr>
      <vt:lpstr>Insertion in circular doubly linked list at End</vt:lpstr>
      <vt:lpstr>Deletion in Circular doubly linked list at beginning</vt:lpstr>
      <vt:lpstr>Deletion in Circular doubly linked list at beginning</vt:lpstr>
      <vt:lpstr>Deletion in Circular doubly linked list at End</vt:lpstr>
      <vt:lpstr>Deletion in Circular doubly linked list at End</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Programming Tools And Techniques-I  Lecture 22: JDBC</dc:title>
  <dc:creator>Ayush Gour</dc:creator>
  <cp:lastModifiedBy>Ayush Gour</cp:lastModifiedBy>
  <cp:revision>112</cp:revision>
  <dcterms:created xsi:type="dcterms:W3CDTF">2006-08-16T00:00:00Z</dcterms:created>
  <dcterms:modified xsi:type="dcterms:W3CDTF">2024-10-08T12:36:19Z</dcterms:modified>
</cp:coreProperties>
</file>