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1" r:id="rId6"/>
    <p:sldId id="273" r:id="rId7"/>
    <p:sldId id="265" r:id="rId8"/>
    <p:sldId id="278" r:id="rId9"/>
    <p:sldId id="277" r:id="rId10"/>
    <p:sldId id="279" r:id="rId11"/>
    <p:sldId id="299" r:id="rId12"/>
    <p:sldId id="266" r:id="rId13"/>
    <p:sldId id="267" r:id="rId14"/>
    <p:sldId id="269" r:id="rId15"/>
    <p:sldId id="286" r:id="rId16"/>
    <p:sldId id="288" r:id="rId17"/>
    <p:sldId id="289" r:id="rId18"/>
    <p:sldId id="290" r:id="rId19"/>
    <p:sldId id="300" r:id="rId20"/>
    <p:sldId id="293" r:id="rId21"/>
    <p:sldId id="297" r:id="rId22"/>
    <p:sldId id="268" r:id="rId23"/>
    <p:sldId id="275" r:id="rId24"/>
    <p:sldId id="292" r:id="rId25"/>
    <p:sldId id="276" r:id="rId26"/>
    <p:sldId id="271" r:id="rId27"/>
    <p:sldId id="272" r:id="rId28"/>
    <p:sldId id="29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9" d="100"/>
          <a:sy n="79" d="100"/>
        </p:scale>
        <p:origin x="8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B08F98-8E29-49A2-A29F-5ED139069265}"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B3407CBB-DAF3-4540-B658-72C7F1E3F185}">
      <dgm:prSet/>
      <dgm:spPr/>
      <dgm:t>
        <a:bodyPr/>
        <a:lstStyle/>
        <a:p>
          <a:r>
            <a:rPr lang="en-US" b="0" i="0"/>
            <a:t>Queues are widely used as waiting lists for a single shared resource like printer, disk, CPU.</a:t>
          </a:r>
          <a:endParaRPr lang="en-US"/>
        </a:p>
      </dgm:t>
    </dgm:pt>
    <dgm:pt modelId="{5252728C-77CF-479E-A615-664DF6117C6D}" type="parTrans" cxnId="{5F4847E9-A6B6-46BA-9523-2D6369C56505}">
      <dgm:prSet/>
      <dgm:spPr/>
      <dgm:t>
        <a:bodyPr/>
        <a:lstStyle/>
        <a:p>
          <a:endParaRPr lang="en-US"/>
        </a:p>
      </dgm:t>
    </dgm:pt>
    <dgm:pt modelId="{BC534305-4960-4ECF-98E5-0890C54FFE69}" type="sibTrans" cxnId="{5F4847E9-A6B6-46BA-9523-2D6369C56505}">
      <dgm:prSet/>
      <dgm:spPr/>
      <dgm:t>
        <a:bodyPr/>
        <a:lstStyle/>
        <a:p>
          <a:endParaRPr lang="en-US"/>
        </a:p>
      </dgm:t>
    </dgm:pt>
    <dgm:pt modelId="{3AC991DB-9674-4BCA-A059-46C1CE864A9B}">
      <dgm:prSet/>
      <dgm:spPr/>
      <dgm:t>
        <a:bodyPr/>
        <a:lstStyle/>
        <a:p>
          <a:r>
            <a:rPr lang="en-US" b="0" i="0"/>
            <a:t>Queues are used in asynchronous transfer of data. For e.g., pipes, file IO.</a:t>
          </a:r>
          <a:endParaRPr lang="en-US"/>
        </a:p>
      </dgm:t>
    </dgm:pt>
    <dgm:pt modelId="{9F68BA0F-3354-45A2-9B42-DD45B8ABFB0B}" type="parTrans" cxnId="{A11B2994-57D3-4D87-8658-EA583F9B0AD0}">
      <dgm:prSet/>
      <dgm:spPr/>
      <dgm:t>
        <a:bodyPr/>
        <a:lstStyle/>
        <a:p>
          <a:endParaRPr lang="en-US"/>
        </a:p>
      </dgm:t>
    </dgm:pt>
    <dgm:pt modelId="{67A5CD7A-8B7B-4CCA-91E4-9924A14C3232}" type="sibTrans" cxnId="{A11B2994-57D3-4D87-8658-EA583F9B0AD0}">
      <dgm:prSet/>
      <dgm:spPr/>
      <dgm:t>
        <a:bodyPr/>
        <a:lstStyle/>
        <a:p>
          <a:endParaRPr lang="en-US"/>
        </a:p>
      </dgm:t>
    </dgm:pt>
    <dgm:pt modelId="{4039F52D-3283-48A7-B232-62AB0B077C91}">
      <dgm:prSet/>
      <dgm:spPr/>
      <dgm:t>
        <a:bodyPr/>
        <a:lstStyle/>
        <a:p>
          <a:r>
            <a:rPr lang="en-US" b="0" i="0"/>
            <a:t>Queues are used as buffers in most of the applications like MP3 media player, CD player, etc.</a:t>
          </a:r>
          <a:endParaRPr lang="en-US"/>
        </a:p>
      </dgm:t>
    </dgm:pt>
    <dgm:pt modelId="{974538EF-B7B1-428A-8EDE-DC1747C245A7}" type="parTrans" cxnId="{C1E4F95C-AFDE-4ADB-8D45-96632B90F046}">
      <dgm:prSet/>
      <dgm:spPr/>
      <dgm:t>
        <a:bodyPr/>
        <a:lstStyle/>
        <a:p>
          <a:endParaRPr lang="en-US"/>
        </a:p>
      </dgm:t>
    </dgm:pt>
    <dgm:pt modelId="{40474677-36D7-4C14-899A-E54A00831EE8}" type="sibTrans" cxnId="{C1E4F95C-AFDE-4ADB-8D45-96632B90F046}">
      <dgm:prSet/>
      <dgm:spPr/>
      <dgm:t>
        <a:bodyPr/>
        <a:lstStyle/>
        <a:p>
          <a:endParaRPr lang="en-US"/>
        </a:p>
      </dgm:t>
    </dgm:pt>
    <dgm:pt modelId="{6ACA9708-6ACF-47B1-9CED-EEBD24A2253E}">
      <dgm:prSet/>
      <dgm:spPr/>
      <dgm:t>
        <a:bodyPr/>
        <a:lstStyle/>
        <a:p>
          <a:r>
            <a:rPr lang="en-US" b="0" i="0" dirty="0"/>
            <a:t>Queue are used to maintain the play list in media players in order to add and remove the songs from the play-list.</a:t>
          </a:r>
          <a:endParaRPr lang="en-US" dirty="0"/>
        </a:p>
      </dgm:t>
    </dgm:pt>
    <dgm:pt modelId="{0FE802C8-AF9D-4132-8208-659F9F0FDDDD}" type="parTrans" cxnId="{DB71BA6D-13CA-4CB0-9898-EE53DC04FA55}">
      <dgm:prSet/>
      <dgm:spPr/>
      <dgm:t>
        <a:bodyPr/>
        <a:lstStyle/>
        <a:p>
          <a:endParaRPr lang="en-US"/>
        </a:p>
      </dgm:t>
    </dgm:pt>
    <dgm:pt modelId="{E37F8A79-5405-48B8-9454-AB48801DE8F3}" type="sibTrans" cxnId="{DB71BA6D-13CA-4CB0-9898-EE53DC04FA55}">
      <dgm:prSet/>
      <dgm:spPr/>
      <dgm:t>
        <a:bodyPr/>
        <a:lstStyle/>
        <a:p>
          <a:endParaRPr lang="en-US"/>
        </a:p>
      </dgm:t>
    </dgm:pt>
    <dgm:pt modelId="{6E83BC31-72DF-4FBF-8ED4-9D590022BD70}" type="pres">
      <dgm:prSet presAssocID="{D1B08F98-8E29-49A2-A29F-5ED139069265}" presName="vert0" presStyleCnt="0">
        <dgm:presLayoutVars>
          <dgm:dir/>
          <dgm:animOne val="branch"/>
          <dgm:animLvl val="lvl"/>
        </dgm:presLayoutVars>
      </dgm:prSet>
      <dgm:spPr/>
    </dgm:pt>
    <dgm:pt modelId="{F062B1E2-D52E-4C76-B8E0-E34E989C776E}" type="pres">
      <dgm:prSet presAssocID="{B3407CBB-DAF3-4540-B658-72C7F1E3F185}" presName="thickLine" presStyleLbl="alignNode1" presStyleIdx="0" presStyleCnt="4"/>
      <dgm:spPr/>
    </dgm:pt>
    <dgm:pt modelId="{65946084-5E07-43BD-8C5E-B8ED1C93B148}" type="pres">
      <dgm:prSet presAssocID="{B3407CBB-DAF3-4540-B658-72C7F1E3F185}" presName="horz1" presStyleCnt="0"/>
      <dgm:spPr/>
    </dgm:pt>
    <dgm:pt modelId="{880F51FD-2A77-44A5-B41F-E3D958542E6F}" type="pres">
      <dgm:prSet presAssocID="{B3407CBB-DAF3-4540-B658-72C7F1E3F185}" presName="tx1" presStyleLbl="revTx" presStyleIdx="0" presStyleCnt="4"/>
      <dgm:spPr/>
    </dgm:pt>
    <dgm:pt modelId="{CAF4645D-D90E-482D-B841-8C77B421EC36}" type="pres">
      <dgm:prSet presAssocID="{B3407CBB-DAF3-4540-B658-72C7F1E3F185}" presName="vert1" presStyleCnt="0"/>
      <dgm:spPr/>
    </dgm:pt>
    <dgm:pt modelId="{B4B0533F-3B04-4DF2-9196-04E3A1B4511F}" type="pres">
      <dgm:prSet presAssocID="{3AC991DB-9674-4BCA-A059-46C1CE864A9B}" presName="thickLine" presStyleLbl="alignNode1" presStyleIdx="1" presStyleCnt="4"/>
      <dgm:spPr/>
    </dgm:pt>
    <dgm:pt modelId="{ECCE4471-46AF-4395-99C1-A9EEA25D9784}" type="pres">
      <dgm:prSet presAssocID="{3AC991DB-9674-4BCA-A059-46C1CE864A9B}" presName="horz1" presStyleCnt="0"/>
      <dgm:spPr/>
    </dgm:pt>
    <dgm:pt modelId="{C3BB48CB-2FB7-4009-B35C-0AC12369879E}" type="pres">
      <dgm:prSet presAssocID="{3AC991DB-9674-4BCA-A059-46C1CE864A9B}" presName="tx1" presStyleLbl="revTx" presStyleIdx="1" presStyleCnt="4"/>
      <dgm:spPr/>
    </dgm:pt>
    <dgm:pt modelId="{AD313E8A-95D1-419C-97B3-6E31138B342A}" type="pres">
      <dgm:prSet presAssocID="{3AC991DB-9674-4BCA-A059-46C1CE864A9B}" presName="vert1" presStyleCnt="0"/>
      <dgm:spPr/>
    </dgm:pt>
    <dgm:pt modelId="{3B9BC0ED-95AA-4DE7-81BD-1F852797DF08}" type="pres">
      <dgm:prSet presAssocID="{4039F52D-3283-48A7-B232-62AB0B077C91}" presName="thickLine" presStyleLbl="alignNode1" presStyleIdx="2" presStyleCnt="4"/>
      <dgm:spPr/>
    </dgm:pt>
    <dgm:pt modelId="{09611428-8861-4578-AF27-7FFABEBC71BA}" type="pres">
      <dgm:prSet presAssocID="{4039F52D-3283-48A7-B232-62AB0B077C91}" presName="horz1" presStyleCnt="0"/>
      <dgm:spPr/>
    </dgm:pt>
    <dgm:pt modelId="{C539ED5E-FBA0-4C83-A825-A32DC0D32BEF}" type="pres">
      <dgm:prSet presAssocID="{4039F52D-3283-48A7-B232-62AB0B077C91}" presName="tx1" presStyleLbl="revTx" presStyleIdx="2" presStyleCnt="4"/>
      <dgm:spPr/>
    </dgm:pt>
    <dgm:pt modelId="{9DAF25CC-2CC7-4CF7-9948-E2B1CA39DB61}" type="pres">
      <dgm:prSet presAssocID="{4039F52D-3283-48A7-B232-62AB0B077C91}" presName="vert1" presStyleCnt="0"/>
      <dgm:spPr/>
    </dgm:pt>
    <dgm:pt modelId="{D7856246-92D2-46FB-96E6-0BE186809B20}" type="pres">
      <dgm:prSet presAssocID="{6ACA9708-6ACF-47B1-9CED-EEBD24A2253E}" presName="thickLine" presStyleLbl="alignNode1" presStyleIdx="3" presStyleCnt="4"/>
      <dgm:spPr/>
    </dgm:pt>
    <dgm:pt modelId="{93ABAC85-786B-47F9-8FFF-F1DD810AA1F5}" type="pres">
      <dgm:prSet presAssocID="{6ACA9708-6ACF-47B1-9CED-EEBD24A2253E}" presName="horz1" presStyleCnt="0"/>
      <dgm:spPr/>
    </dgm:pt>
    <dgm:pt modelId="{C9FA27C4-1895-4020-9861-9DC71DD7D461}" type="pres">
      <dgm:prSet presAssocID="{6ACA9708-6ACF-47B1-9CED-EEBD24A2253E}" presName="tx1" presStyleLbl="revTx" presStyleIdx="3" presStyleCnt="4"/>
      <dgm:spPr/>
    </dgm:pt>
    <dgm:pt modelId="{C095117F-61CA-4387-9215-E74F629FACAE}" type="pres">
      <dgm:prSet presAssocID="{6ACA9708-6ACF-47B1-9CED-EEBD24A2253E}" presName="vert1" presStyleCnt="0"/>
      <dgm:spPr/>
    </dgm:pt>
  </dgm:ptLst>
  <dgm:cxnLst>
    <dgm:cxn modelId="{C1E4F95C-AFDE-4ADB-8D45-96632B90F046}" srcId="{D1B08F98-8E29-49A2-A29F-5ED139069265}" destId="{4039F52D-3283-48A7-B232-62AB0B077C91}" srcOrd="2" destOrd="0" parTransId="{974538EF-B7B1-428A-8EDE-DC1747C245A7}" sibTransId="{40474677-36D7-4C14-899A-E54A00831EE8}"/>
    <dgm:cxn modelId="{DB71BA6D-13CA-4CB0-9898-EE53DC04FA55}" srcId="{D1B08F98-8E29-49A2-A29F-5ED139069265}" destId="{6ACA9708-6ACF-47B1-9CED-EEBD24A2253E}" srcOrd="3" destOrd="0" parTransId="{0FE802C8-AF9D-4132-8208-659F9F0FDDDD}" sibTransId="{E37F8A79-5405-48B8-9454-AB48801DE8F3}"/>
    <dgm:cxn modelId="{A04E5D8A-AF45-47E3-BC50-E0DFF2FBF68E}" type="presOf" srcId="{6ACA9708-6ACF-47B1-9CED-EEBD24A2253E}" destId="{C9FA27C4-1895-4020-9861-9DC71DD7D461}" srcOrd="0" destOrd="0" presId="urn:microsoft.com/office/officeart/2008/layout/LinedList"/>
    <dgm:cxn modelId="{08A7F98B-1C54-4067-A33E-3CF70A26B3AF}" type="presOf" srcId="{B3407CBB-DAF3-4540-B658-72C7F1E3F185}" destId="{880F51FD-2A77-44A5-B41F-E3D958542E6F}" srcOrd="0" destOrd="0" presId="urn:microsoft.com/office/officeart/2008/layout/LinedList"/>
    <dgm:cxn modelId="{A11B2994-57D3-4D87-8658-EA583F9B0AD0}" srcId="{D1B08F98-8E29-49A2-A29F-5ED139069265}" destId="{3AC991DB-9674-4BCA-A059-46C1CE864A9B}" srcOrd="1" destOrd="0" parTransId="{9F68BA0F-3354-45A2-9B42-DD45B8ABFB0B}" sibTransId="{67A5CD7A-8B7B-4CCA-91E4-9924A14C3232}"/>
    <dgm:cxn modelId="{B7BF0AB0-8590-4B25-9391-1E2688499358}" type="presOf" srcId="{4039F52D-3283-48A7-B232-62AB0B077C91}" destId="{C539ED5E-FBA0-4C83-A825-A32DC0D32BEF}" srcOrd="0" destOrd="0" presId="urn:microsoft.com/office/officeart/2008/layout/LinedList"/>
    <dgm:cxn modelId="{5F4847E9-A6B6-46BA-9523-2D6369C56505}" srcId="{D1B08F98-8E29-49A2-A29F-5ED139069265}" destId="{B3407CBB-DAF3-4540-B658-72C7F1E3F185}" srcOrd="0" destOrd="0" parTransId="{5252728C-77CF-479E-A615-664DF6117C6D}" sibTransId="{BC534305-4960-4ECF-98E5-0890C54FFE69}"/>
    <dgm:cxn modelId="{DB5BBBF5-67AB-4830-85A5-FAF208BC11EA}" type="presOf" srcId="{3AC991DB-9674-4BCA-A059-46C1CE864A9B}" destId="{C3BB48CB-2FB7-4009-B35C-0AC12369879E}" srcOrd="0" destOrd="0" presId="urn:microsoft.com/office/officeart/2008/layout/LinedList"/>
    <dgm:cxn modelId="{3DDF7EF9-652D-4A93-9B5D-3B38604C6043}" type="presOf" srcId="{D1B08F98-8E29-49A2-A29F-5ED139069265}" destId="{6E83BC31-72DF-4FBF-8ED4-9D590022BD70}" srcOrd="0" destOrd="0" presId="urn:microsoft.com/office/officeart/2008/layout/LinedList"/>
    <dgm:cxn modelId="{B2DBDEC4-761E-4BA9-B467-2BFA2EE2453C}" type="presParOf" srcId="{6E83BC31-72DF-4FBF-8ED4-9D590022BD70}" destId="{F062B1E2-D52E-4C76-B8E0-E34E989C776E}" srcOrd="0" destOrd="0" presId="urn:microsoft.com/office/officeart/2008/layout/LinedList"/>
    <dgm:cxn modelId="{03342AAC-2D51-4F29-98F3-922C19162281}" type="presParOf" srcId="{6E83BC31-72DF-4FBF-8ED4-9D590022BD70}" destId="{65946084-5E07-43BD-8C5E-B8ED1C93B148}" srcOrd="1" destOrd="0" presId="urn:microsoft.com/office/officeart/2008/layout/LinedList"/>
    <dgm:cxn modelId="{82511B62-3468-4ED8-BB1D-8E62C8CC82EB}" type="presParOf" srcId="{65946084-5E07-43BD-8C5E-B8ED1C93B148}" destId="{880F51FD-2A77-44A5-B41F-E3D958542E6F}" srcOrd="0" destOrd="0" presId="urn:microsoft.com/office/officeart/2008/layout/LinedList"/>
    <dgm:cxn modelId="{3218E8C4-D5C5-415B-9D38-84827A0CE200}" type="presParOf" srcId="{65946084-5E07-43BD-8C5E-B8ED1C93B148}" destId="{CAF4645D-D90E-482D-B841-8C77B421EC36}" srcOrd="1" destOrd="0" presId="urn:microsoft.com/office/officeart/2008/layout/LinedList"/>
    <dgm:cxn modelId="{65136E79-24B5-4E6A-BD68-86B8D1E03BA3}" type="presParOf" srcId="{6E83BC31-72DF-4FBF-8ED4-9D590022BD70}" destId="{B4B0533F-3B04-4DF2-9196-04E3A1B4511F}" srcOrd="2" destOrd="0" presId="urn:microsoft.com/office/officeart/2008/layout/LinedList"/>
    <dgm:cxn modelId="{5940FD65-BAE5-43F1-B13E-A05BDE0A52F0}" type="presParOf" srcId="{6E83BC31-72DF-4FBF-8ED4-9D590022BD70}" destId="{ECCE4471-46AF-4395-99C1-A9EEA25D9784}" srcOrd="3" destOrd="0" presId="urn:microsoft.com/office/officeart/2008/layout/LinedList"/>
    <dgm:cxn modelId="{06E1C0AF-6147-474F-A6B4-0FD089F83D0B}" type="presParOf" srcId="{ECCE4471-46AF-4395-99C1-A9EEA25D9784}" destId="{C3BB48CB-2FB7-4009-B35C-0AC12369879E}" srcOrd="0" destOrd="0" presId="urn:microsoft.com/office/officeart/2008/layout/LinedList"/>
    <dgm:cxn modelId="{95377D94-631A-464D-8894-705A1986E1F6}" type="presParOf" srcId="{ECCE4471-46AF-4395-99C1-A9EEA25D9784}" destId="{AD313E8A-95D1-419C-97B3-6E31138B342A}" srcOrd="1" destOrd="0" presId="urn:microsoft.com/office/officeart/2008/layout/LinedList"/>
    <dgm:cxn modelId="{83EEA3D8-4C43-4F0F-8A59-9B92549426CA}" type="presParOf" srcId="{6E83BC31-72DF-4FBF-8ED4-9D590022BD70}" destId="{3B9BC0ED-95AA-4DE7-81BD-1F852797DF08}" srcOrd="4" destOrd="0" presId="urn:microsoft.com/office/officeart/2008/layout/LinedList"/>
    <dgm:cxn modelId="{5E91C793-7823-44D8-B021-E757BFCA6C8F}" type="presParOf" srcId="{6E83BC31-72DF-4FBF-8ED4-9D590022BD70}" destId="{09611428-8861-4578-AF27-7FFABEBC71BA}" srcOrd="5" destOrd="0" presId="urn:microsoft.com/office/officeart/2008/layout/LinedList"/>
    <dgm:cxn modelId="{54CD7A22-6970-4BB2-8B35-F6AE31A2EAFA}" type="presParOf" srcId="{09611428-8861-4578-AF27-7FFABEBC71BA}" destId="{C539ED5E-FBA0-4C83-A825-A32DC0D32BEF}" srcOrd="0" destOrd="0" presId="urn:microsoft.com/office/officeart/2008/layout/LinedList"/>
    <dgm:cxn modelId="{5369A353-B0EA-4A0B-BEA8-69F3665D442D}" type="presParOf" srcId="{09611428-8861-4578-AF27-7FFABEBC71BA}" destId="{9DAF25CC-2CC7-4CF7-9948-E2B1CA39DB61}" srcOrd="1" destOrd="0" presId="urn:microsoft.com/office/officeart/2008/layout/LinedList"/>
    <dgm:cxn modelId="{6266E32D-FFB6-4A0C-86E6-A01B09B0BA65}" type="presParOf" srcId="{6E83BC31-72DF-4FBF-8ED4-9D590022BD70}" destId="{D7856246-92D2-46FB-96E6-0BE186809B20}" srcOrd="6" destOrd="0" presId="urn:microsoft.com/office/officeart/2008/layout/LinedList"/>
    <dgm:cxn modelId="{E65D3686-C233-4989-B091-ACF897F25FA3}" type="presParOf" srcId="{6E83BC31-72DF-4FBF-8ED4-9D590022BD70}" destId="{93ABAC85-786B-47F9-8FFF-F1DD810AA1F5}" srcOrd="7" destOrd="0" presId="urn:microsoft.com/office/officeart/2008/layout/LinedList"/>
    <dgm:cxn modelId="{E5DF40D0-9BF2-4AF8-988A-03BD4BB583C5}" type="presParOf" srcId="{93ABAC85-786B-47F9-8FFF-F1DD810AA1F5}" destId="{C9FA27C4-1895-4020-9861-9DC71DD7D461}" srcOrd="0" destOrd="0" presId="urn:microsoft.com/office/officeart/2008/layout/LinedList"/>
    <dgm:cxn modelId="{118A2570-B585-4A71-8DDE-08F23643748A}" type="presParOf" srcId="{93ABAC85-786B-47F9-8FFF-F1DD810AA1F5}" destId="{C095117F-61CA-4387-9215-E74F629FACA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63923D1-E8F8-417A-9319-6B7282AE956F}" type="doc">
      <dgm:prSet loTypeId="urn:microsoft.com/office/officeart/2008/layout/LinedList" loCatId="list" qsTypeId="urn:microsoft.com/office/officeart/2005/8/quickstyle/simple1" qsCatId="simple" csTypeId="urn:microsoft.com/office/officeart/2005/8/colors/accent4_2" csCatId="accent4" phldr="1"/>
      <dgm:spPr/>
      <dgm:t>
        <a:bodyPr/>
        <a:lstStyle/>
        <a:p>
          <a:endParaRPr lang="en-US"/>
        </a:p>
      </dgm:t>
    </dgm:pt>
    <dgm:pt modelId="{B268F964-46AB-447B-996A-03A25F213233}">
      <dgm:prSet/>
      <dgm:spPr/>
      <dgm:t>
        <a:bodyPr/>
        <a:lstStyle/>
        <a:p>
          <a:r>
            <a:rPr lang="en-US" dirty="0"/>
            <a:t>1</a:t>
          </a:r>
          <a:br>
            <a:rPr lang="en-US" dirty="0"/>
          </a:br>
          <a:br>
            <a:rPr lang="en-US" dirty="0"/>
          </a:br>
          <a:r>
            <a:rPr lang="en-US" dirty="0"/>
            <a:t>2</a:t>
          </a:r>
          <a:br>
            <a:rPr lang="en-US" dirty="0"/>
          </a:br>
          <a:br>
            <a:rPr lang="en-US" dirty="0"/>
          </a:br>
          <a:r>
            <a:rPr lang="en-US" dirty="0"/>
            <a:t>3</a:t>
          </a:r>
          <a:br>
            <a:rPr lang="en-US" dirty="0"/>
          </a:br>
          <a:br>
            <a:rPr lang="en-US" dirty="0"/>
          </a:br>
          <a:r>
            <a:rPr lang="en-US" dirty="0"/>
            <a:t>4</a:t>
          </a:r>
        </a:p>
      </dgm:t>
    </dgm:pt>
    <dgm:pt modelId="{22F7FADF-FF68-454D-9055-B95295151BA4}" type="parTrans" cxnId="{9DFD0D0B-004A-499A-9923-B1679743BCE1}">
      <dgm:prSet/>
      <dgm:spPr/>
      <dgm:t>
        <a:bodyPr/>
        <a:lstStyle/>
        <a:p>
          <a:endParaRPr lang="en-US"/>
        </a:p>
      </dgm:t>
    </dgm:pt>
    <dgm:pt modelId="{931433F4-407F-4506-A49D-E011CCD01C9E}" type="sibTrans" cxnId="{9DFD0D0B-004A-499A-9923-B1679743BCE1}">
      <dgm:prSet/>
      <dgm:spPr/>
      <dgm:t>
        <a:bodyPr/>
        <a:lstStyle/>
        <a:p>
          <a:endParaRPr lang="en-US"/>
        </a:p>
      </dgm:t>
    </dgm:pt>
    <dgm:pt modelId="{8F6F972F-3EBE-494F-81F2-AFA49C070D70}">
      <dgm:prSet/>
      <dgm:spPr/>
      <dgm:t>
        <a:bodyPr/>
        <a:lstStyle/>
        <a:p>
          <a:r>
            <a:rPr lang="fr-FR" b="0" i="0" dirty="0">
              <a:latin typeface="Times New Roman" panose="02020603050405020304" pitchFamily="18" charset="0"/>
              <a:cs typeface="Times New Roman" panose="02020603050405020304" pitchFamily="18" charset="0"/>
            </a:rPr>
            <a:t>Simple Queue or </a:t>
          </a:r>
          <a:r>
            <a:rPr lang="fr-FR" b="0" i="0" dirty="0" err="1">
              <a:latin typeface="Times New Roman" panose="02020603050405020304" pitchFamily="18" charset="0"/>
              <a:cs typeface="Times New Roman" panose="02020603050405020304" pitchFamily="18" charset="0"/>
            </a:rPr>
            <a:t>Linear</a:t>
          </a:r>
          <a:r>
            <a:rPr lang="fr-FR" b="0" i="0" dirty="0">
              <a:latin typeface="Times New Roman" panose="02020603050405020304" pitchFamily="18" charset="0"/>
              <a:cs typeface="Times New Roman" panose="02020603050405020304" pitchFamily="18" charset="0"/>
            </a:rPr>
            <a:t> Queue</a:t>
          </a:r>
          <a:endParaRPr lang="en-US" dirty="0">
            <a:latin typeface="Times New Roman" panose="02020603050405020304" pitchFamily="18" charset="0"/>
            <a:cs typeface="Times New Roman" panose="02020603050405020304" pitchFamily="18" charset="0"/>
          </a:endParaRPr>
        </a:p>
      </dgm:t>
    </dgm:pt>
    <dgm:pt modelId="{C64F8FF6-7480-4E5B-82DF-C9896AD9AF2B}" type="parTrans" cxnId="{3848004F-415C-420F-946D-5AD6DFAE07F7}">
      <dgm:prSet/>
      <dgm:spPr/>
      <dgm:t>
        <a:bodyPr/>
        <a:lstStyle/>
        <a:p>
          <a:endParaRPr lang="en-US"/>
        </a:p>
      </dgm:t>
    </dgm:pt>
    <dgm:pt modelId="{B4EE9098-680A-4CAB-9409-98CC36914630}" type="sibTrans" cxnId="{3848004F-415C-420F-946D-5AD6DFAE07F7}">
      <dgm:prSet/>
      <dgm:spPr/>
      <dgm:t>
        <a:bodyPr/>
        <a:lstStyle/>
        <a:p>
          <a:endParaRPr lang="en-US"/>
        </a:p>
      </dgm:t>
    </dgm:pt>
    <dgm:pt modelId="{B614DBB8-E68A-4BE8-84B7-A39203402B83}">
      <dgm:prSet/>
      <dgm:spPr/>
      <dgm:t>
        <a:bodyPr/>
        <a:lstStyle/>
        <a:p>
          <a:r>
            <a:rPr lang="fr-FR" b="0" i="0" dirty="0" err="1">
              <a:latin typeface="Times New Roman" panose="02020603050405020304" pitchFamily="18" charset="0"/>
              <a:cs typeface="Times New Roman" panose="02020603050405020304" pitchFamily="18" charset="0"/>
            </a:rPr>
            <a:t>Circular</a:t>
          </a:r>
          <a:r>
            <a:rPr lang="fr-FR" b="0" i="0" dirty="0">
              <a:latin typeface="Times New Roman" panose="02020603050405020304" pitchFamily="18" charset="0"/>
              <a:cs typeface="Times New Roman" panose="02020603050405020304" pitchFamily="18" charset="0"/>
            </a:rPr>
            <a:t> Queue</a:t>
          </a:r>
          <a:endParaRPr lang="en-US" dirty="0">
            <a:latin typeface="Times New Roman" panose="02020603050405020304" pitchFamily="18" charset="0"/>
            <a:cs typeface="Times New Roman" panose="02020603050405020304" pitchFamily="18" charset="0"/>
          </a:endParaRPr>
        </a:p>
      </dgm:t>
    </dgm:pt>
    <dgm:pt modelId="{A1063743-F49D-4EC6-914A-352AB8DEFFA8}" type="parTrans" cxnId="{BAF39901-D162-458F-AE57-B5CCE8E4A521}">
      <dgm:prSet/>
      <dgm:spPr/>
      <dgm:t>
        <a:bodyPr/>
        <a:lstStyle/>
        <a:p>
          <a:endParaRPr lang="en-US"/>
        </a:p>
      </dgm:t>
    </dgm:pt>
    <dgm:pt modelId="{6C2799D6-E22B-4B91-9D89-0560D85FC096}" type="sibTrans" cxnId="{BAF39901-D162-458F-AE57-B5CCE8E4A521}">
      <dgm:prSet/>
      <dgm:spPr/>
      <dgm:t>
        <a:bodyPr/>
        <a:lstStyle/>
        <a:p>
          <a:endParaRPr lang="en-US"/>
        </a:p>
      </dgm:t>
    </dgm:pt>
    <dgm:pt modelId="{6314EFFD-C855-4847-8CC2-A726DD154A1D}">
      <dgm:prSet/>
      <dgm:spPr/>
      <dgm:t>
        <a:bodyPr/>
        <a:lstStyle/>
        <a:p>
          <a:r>
            <a:rPr lang="fr-FR" b="0" i="0" dirty="0" err="1">
              <a:latin typeface="Times New Roman" panose="02020603050405020304" pitchFamily="18" charset="0"/>
              <a:cs typeface="Times New Roman" panose="02020603050405020304" pitchFamily="18" charset="0"/>
            </a:rPr>
            <a:t>Priority</a:t>
          </a:r>
          <a:r>
            <a:rPr lang="fr-FR" b="0" i="0" dirty="0">
              <a:latin typeface="Times New Roman" panose="02020603050405020304" pitchFamily="18" charset="0"/>
              <a:cs typeface="Times New Roman" panose="02020603050405020304" pitchFamily="18" charset="0"/>
            </a:rPr>
            <a:t> Queue</a:t>
          </a:r>
          <a:endParaRPr lang="en-US" dirty="0">
            <a:latin typeface="Times New Roman" panose="02020603050405020304" pitchFamily="18" charset="0"/>
            <a:cs typeface="Times New Roman" panose="02020603050405020304" pitchFamily="18" charset="0"/>
          </a:endParaRPr>
        </a:p>
      </dgm:t>
    </dgm:pt>
    <dgm:pt modelId="{175C439D-CD92-4031-BF65-685FAECE4B04}" type="parTrans" cxnId="{A4EEF6A4-AF9A-443C-9442-6FBDF0F6408C}">
      <dgm:prSet/>
      <dgm:spPr/>
      <dgm:t>
        <a:bodyPr/>
        <a:lstStyle/>
        <a:p>
          <a:endParaRPr lang="en-US"/>
        </a:p>
      </dgm:t>
    </dgm:pt>
    <dgm:pt modelId="{9C785F49-7377-4B8F-98B4-B401B1633024}" type="sibTrans" cxnId="{A4EEF6A4-AF9A-443C-9442-6FBDF0F6408C}">
      <dgm:prSet/>
      <dgm:spPr/>
      <dgm:t>
        <a:bodyPr/>
        <a:lstStyle/>
        <a:p>
          <a:endParaRPr lang="en-US"/>
        </a:p>
      </dgm:t>
    </dgm:pt>
    <dgm:pt modelId="{AB755087-23C9-4939-B342-BB5A221CC660}">
      <dgm:prSet/>
      <dgm:spPr/>
      <dgm:t>
        <a:bodyPr/>
        <a:lstStyle/>
        <a:p>
          <a:r>
            <a:rPr lang="fr-FR" b="0" i="0" dirty="0">
              <a:latin typeface="Times New Roman" panose="02020603050405020304" pitchFamily="18" charset="0"/>
              <a:cs typeface="Times New Roman" panose="02020603050405020304" pitchFamily="18" charset="0"/>
            </a:rPr>
            <a:t>Double </a:t>
          </a:r>
          <a:r>
            <a:rPr lang="fr-FR" b="0" i="0" dirty="0" err="1">
              <a:latin typeface="Times New Roman" panose="02020603050405020304" pitchFamily="18" charset="0"/>
              <a:cs typeface="Times New Roman" panose="02020603050405020304" pitchFamily="18" charset="0"/>
            </a:rPr>
            <a:t>Ended</a:t>
          </a:r>
          <a:r>
            <a:rPr lang="fr-FR" b="0" i="0" dirty="0">
              <a:latin typeface="Times New Roman" panose="02020603050405020304" pitchFamily="18" charset="0"/>
              <a:cs typeface="Times New Roman" panose="02020603050405020304" pitchFamily="18" charset="0"/>
            </a:rPr>
            <a:t> Queue (or </a:t>
          </a:r>
          <a:r>
            <a:rPr lang="fr-FR" b="0" i="0" dirty="0" err="1">
              <a:latin typeface="Times New Roman" panose="02020603050405020304" pitchFamily="18" charset="0"/>
              <a:cs typeface="Times New Roman" panose="02020603050405020304" pitchFamily="18" charset="0"/>
            </a:rPr>
            <a:t>Deque</a:t>
          </a:r>
          <a:r>
            <a:rPr lang="fr-FR" b="0" i="0"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dgm:t>
    </dgm:pt>
    <dgm:pt modelId="{17F823D1-D632-4810-A0E9-DC91956FCB7F}" type="parTrans" cxnId="{D21BEDE5-097F-46A2-9995-92C4DD13E75A}">
      <dgm:prSet/>
      <dgm:spPr/>
      <dgm:t>
        <a:bodyPr/>
        <a:lstStyle/>
        <a:p>
          <a:endParaRPr lang="en-US"/>
        </a:p>
      </dgm:t>
    </dgm:pt>
    <dgm:pt modelId="{34DB7C10-D88C-45F1-B776-0A8A763BE247}" type="sibTrans" cxnId="{D21BEDE5-097F-46A2-9995-92C4DD13E75A}">
      <dgm:prSet/>
      <dgm:spPr/>
      <dgm:t>
        <a:bodyPr/>
        <a:lstStyle/>
        <a:p>
          <a:endParaRPr lang="en-US"/>
        </a:p>
      </dgm:t>
    </dgm:pt>
    <dgm:pt modelId="{D12B146F-C420-4640-8237-A3E9004A2DAA}" type="pres">
      <dgm:prSet presAssocID="{163923D1-E8F8-417A-9319-6B7282AE956F}" presName="vert0" presStyleCnt="0">
        <dgm:presLayoutVars>
          <dgm:dir/>
          <dgm:animOne val="branch"/>
          <dgm:animLvl val="lvl"/>
        </dgm:presLayoutVars>
      </dgm:prSet>
      <dgm:spPr/>
    </dgm:pt>
    <dgm:pt modelId="{29D40751-E2DB-4F94-8350-8D5F1894E02D}" type="pres">
      <dgm:prSet presAssocID="{B268F964-46AB-447B-996A-03A25F213233}" presName="thickLine" presStyleLbl="alignNode1" presStyleIdx="0" presStyleCnt="1"/>
      <dgm:spPr/>
    </dgm:pt>
    <dgm:pt modelId="{BED5C6C9-B519-4F31-A138-FF29551CE608}" type="pres">
      <dgm:prSet presAssocID="{B268F964-46AB-447B-996A-03A25F213233}" presName="horz1" presStyleCnt="0"/>
      <dgm:spPr/>
    </dgm:pt>
    <dgm:pt modelId="{44158AC1-4F99-43D0-B035-E3F77C0C7256}" type="pres">
      <dgm:prSet presAssocID="{B268F964-46AB-447B-996A-03A25F213233}" presName="tx1" presStyleLbl="revTx" presStyleIdx="0" presStyleCnt="5"/>
      <dgm:spPr/>
    </dgm:pt>
    <dgm:pt modelId="{156A6FD3-5C2E-44D5-88B6-4229E8D64D6D}" type="pres">
      <dgm:prSet presAssocID="{B268F964-46AB-447B-996A-03A25F213233}" presName="vert1" presStyleCnt="0"/>
      <dgm:spPr/>
    </dgm:pt>
    <dgm:pt modelId="{1664DB9C-2D7A-48B8-B6B8-D7B922ED1133}" type="pres">
      <dgm:prSet presAssocID="{8F6F972F-3EBE-494F-81F2-AFA49C070D70}" presName="vertSpace2a" presStyleCnt="0"/>
      <dgm:spPr/>
    </dgm:pt>
    <dgm:pt modelId="{96AD16DF-3ABF-450C-A8A7-D1F09C85EB45}" type="pres">
      <dgm:prSet presAssocID="{8F6F972F-3EBE-494F-81F2-AFA49C070D70}" presName="horz2" presStyleCnt="0"/>
      <dgm:spPr/>
    </dgm:pt>
    <dgm:pt modelId="{1B4E3F33-1DB7-4A51-8B77-8E99A96C61AE}" type="pres">
      <dgm:prSet presAssocID="{8F6F972F-3EBE-494F-81F2-AFA49C070D70}" presName="horzSpace2" presStyleCnt="0"/>
      <dgm:spPr/>
    </dgm:pt>
    <dgm:pt modelId="{957AA6E9-B8C2-4438-82C5-2858B7E1FE1F}" type="pres">
      <dgm:prSet presAssocID="{8F6F972F-3EBE-494F-81F2-AFA49C070D70}" presName="tx2" presStyleLbl="revTx" presStyleIdx="1" presStyleCnt="5"/>
      <dgm:spPr/>
    </dgm:pt>
    <dgm:pt modelId="{8E6543A2-AE3B-4218-B809-49578FED3B1B}" type="pres">
      <dgm:prSet presAssocID="{8F6F972F-3EBE-494F-81F2-AFA49C070D70}" presName="vert2" presStyleCnt="0"/>
      <dgm:spPr/>
    </dgm:pt>
    <dgm:pt modelId="{B9B10725-3240-4EF9-B83E-B6B2AE37082D}" type="pres">
      <dgm:prSet presAssocID="{8F6F972F-3EBE-494F-81F2-AFA49C070D70}" presName="thinLine2b" presStyleLbl="callout" presStyleIdx="0" presStyleCnt="4"/>
      <dgm:spPr/>
    </dgm:pt>
    <dgm:pt modelId="{F0A8CDFD-470A-43BF-8817-1BC60ABBB1E7}" type="pres">
      <dgm:prSet presAssocID="{8F6F972F-3EBE-494F-81F2-AFA49C070D70}" presName="vertSpace2b" presStyleCnt="0"/>
      <dgm:spPr/>
    </dgm:pt>
    <dgm:pt modelId="{243EB190-5685-41DA-8946-D5159D470B38}" type="pres">
      <dgm:prSet presAssocID="{B614DBB8-E68A-4BE8-84B7-A39203402B83}" presName="horz2" presStyleCnt="0"/>
      <dgm:spPr/>
    </dgm:pt>
    <dgm:pt modelId="{A904D598-E859-43CD-A958-2A258EDD7484}" type="pres">
      <dgm:prSet presAssocID="{B614DBB8-E68A-4BE8-84B7-A39203402B83}" presName="horzSpace2" presStyleCnt="0"/>
      <dgm:spPr/>
    </dgm:pt>
    <dgm:pt modelId="{7B6A7BFA-0A6B-4581-85DE-FF06F33AE9D5}" type="pres">
      <dgm:prSet presAssocID="{B614DBB8-E68A-4BE8-84B7-A39203402B83}" presName="tx2" presStyleLbl="revTx" presStyleIdx="2" presStyleCnt="5"/>
      <dgm:spPr/>
    </dgm:pt>
    <dgm:pt modelId="{820866B6-035A-4340-87DB-BAB09BAF09BE}" type="pres">
      <dgm:prSet presAssocID="{B614DBB8-E68A-4BE8-84B7-A39203402B83}" presName="vert2" presStyleCnt="0"/>
      <dgm:spPr/>
    </dgm:pt>
    <dgm:pt modelId="{BDE25560-7CE9-4E09-8D39-D8746A49C7AE}" type="pres">
      <dgm:prSet presAssocID="{B614DBB8-E68A-4BE8-84B7-A39203402B83}" presName="thinLine2b" presStyleLbl="callout" presStyleIdx="1" presStyleCnt="4"/>
      <dgm:spPr/>
    </dgm:pt>
    <dgm:pt modelId="{90EA3568-B792-41E2-BDD5-932635CF57FA}" type="pres">
      <dgm:prSet presAssocID="{B614DBB8-E68A-4BE8-84B7-A39203402B83}" presName="vertSpace2b" presStyleCnt="0"/>
      <dgm:spPr/>
    </dgm:pt>
    <dgm:pt modelId="{5C6D2820-AA81-4D61-97B0-4CD58F14A6E4}" type="pres">
      <dgm:prSet presAssocID="{6314EFFD-C855-4847-8CC2-A726DD154A1D}" presName="horz2" presStyleCnt="0"/>
      <dgm:spPr/>
    </dgm:pt>
    <dgm:pt modelId="{D1E0E2B2-069C-460D-8366-8A1802C973DF}" type="pres">
      <dgm:prSet presAssocID="{6314EFFD-C855-4847-8CC2-A726DD154A1D}" presName="horzSpace2" presStyleCnt="0"/>
      <dgm:spPr/>
    </dgm:pt>
    <dgm:pt modelId="{FF3AACC4-35D6-4C68-B4F0-9EE5B7B397E5}" type="pres">
      <dgm:prSet presAssocID="{6314EFFD-C855-4847-8CC2-A726DD154A1D}" presName="tx2" presStyleLbl="revTx" presStyleIdx="3" presStyleCnt="5"/>
      <dgm:spPr/>
    </dgm:pt>
    <dgm:pt modelId="{F4E7B655-E227-4D82-8455-578E69D43056}" type="pres">
      <dgm:prSet presAssocID="{6314EFFD-C855-4847-8CC2-A726DD154A1D}" presName="vert2" presStyleCnt="0"/>
      <dgm:spPr/>
    </dgm:pt>
    <dgm:pt modelId="{126E01DE-49C2-46A0-A7BE-32807BF2893A}" type="pres">
      <dgm:prSet presAssocID="{6314EFFD-C855-4847-8CC2-A726DD154A1D}" presName="thinLine2b" presStyleLbl="callout" presStyleIdx="2" presStyleCnt="4"/>
      <dgm:spPr/>
    </dgm:pt>
    <dgm:pt modelId="{636A58AE-4AA2-439E-8B38-62C7CE8C0027}" type="pres">
      <dgm:prSet presAssocID="{6314EFFD-C855-4847-8CC2-A726DD154A1D}" presName="vertSpace2b" presStyleCnt="0"/>
      <dgm:spPr/>
    </dgm:pt>
    <dgm:pt modelId="{553376B0-E38B-4152-911D-698248B41CB6}" type="pres">
      <dgm:prSet presAssocID="{AB755087-23C9-4939-B342-BB5A221CC660}" presName="horz2" presStyleCnt="0"/>
      <dgm:spPr/>
    </dgm:pt>
    <dgm:pt modelId="{3DD222CB-7C22-4799-BD5A-D8F51D01820A}" type="pres">
      <dgm:prSet presAssocID="{AB755087-23C9-4939-B342-BB5A221CC660}" presName="horzSpace2" presStyleCnt="0"/>
      <dgm:spPr/>
    </dgm:pt>
    <dgm:pt modelId="{E08A8FFD-D956-4805-9223-9ED82C850B3A}" type="pres">
      <dgm:prSet presAssocID="{AB755087-23C9-4939-B342-BB5A221CC660}" presName="tx2" presStyleLbl="revTx" presStyleIdx="4" presStyleCnt="5"/>
      <dgm:spPr/>
    </dgm:pt>
    <dgm:pt modelId="{9BB58DF6-065F-429E-A3A8-B4F710CD7E61}" type="pres">
      <dgm:prSet presAssocID="{AB755087-23C9-4939-B342-BB5A221CC660}" presName="vert2" presStyleCnt="0"/>
      <dgm:spPr/>
    </dgm:pt>
    <dgm:pt modelId="{7499CC24-3474-4342-8B5D-D8717D85F83C}" type="pres">
      <dgm:prSet presAssocID="{AB755087-23C9-4939-B342-BB5A221CC660}" presName="thinLine2b" presStyleLbl="callout" presStyleIdx="3" presStyleCnt="4"/>
      <dgm:spPr/>
    </dgm:pt>
    <dgm:pt modelId="{1969A629-0224-4A83-BB3F-8F97098F242C}" type="pres">
      <dgm:prSet presAssocID="{AB755087-23C9-4939-B342-BB5A221CC660}" presName="vertSpace2b" presStyleCnt="0"/>
      <dgm:spPr/>
    </dgm:pt>
  </dgm:ptLst>
  <dgm:cxnLst>
    <dgm:cxn modelId="{BAF39901-D162-458F-AE57-B5CCE8E4A521}" srcId="{B268F964-46AB-447B-996A-03A25F213233}" destId="{B614DBB8-E68A-4BE8-84B7-A39203402B83}" srcOrd="1" destOrd="0" parTransId="{A1063743-F49D-4EC6-914A-352AB8DEFFA8}" sibTransId="{6C2799D6-E22B-4B91-9D89-0560D85FC096}"/>
    <dgm:cxn modelId="{9DFD0D0B-004A-499A-9923-B1679743BCE1}" srcId="{163923D1-E8F8-417A-9319-6B7282AE956F}" destId="{B268F964-46AB-447B-996A-03A25F213233}" srcOrd="0" destOrd="0" parTransId="{22F7FADF-FF68-454D-9055-B95295151BA4}" sibTransId="{931433F4-407F-4506-A49D-E011CCD01C9E}"/>
    <dgm:cxn modelId="{CAB49A13-DAF3-42D5-B4C5-396123115780}" type="presOf" srcId="{B614DBB8-E68A-4BE8-84B7-A39203402B83}" destId="{7B6A7BFA-0A6B-4581-85DE-FF06F33AE9D5}" srcOrd="0" destOrd="0" presId="urn:microsoft.com/office/officeart/2008/layout/LinedList"/>
    <dgm:cxn modelId="{BC0D2A40-DAA5-4AA4-9D05-699A97C4EBFD}" type="presOf" srcId="{163923D1-E8F8-417A-9319-6B7282AE956F}" destId="{D12B146F-C420-4640-8237-A3E9004A2DAA}" srcOrd="0" destOrd="0" presId="urn:microsoft.com/office/officeart/2008/layout/LinedList"/>
    <dgm:cxn modelId="{3848004F-415C-420F-946D-5AD6DFAE07F7}" srcId="{B268F964-46AB-447B-996A-03A25F213233}" destId="{8F6F972F-3EBE-494F-81F2-AFA49C070D70}" srcOrd="0" destOrd="0" parTransId="{C64F8FF6-7480-4E5B-82DF-C9896AD9AF2B}" sibTransId="{B4EE9098-680A-4CAB-9409-98CC36914630}"/>
    <dgm:cxn modelId="{A4EEF6A4-AF9A-443C-9442-6FBDF0F6408C}" srcId="{B268F964-46AB-447B-996A-03A25F213233}" destId="{6314EFFD-C855-4847-8CC2-A726DD154A1D}" srcOrd="2" destOrd="0" parTransId="{175C439D-CD92-4031-BF65-685FAECE4B04}" sibTransId="{9C785F49-7377-4B8F-98B4-B401B1633024}"/>
    <dgm:cxn modelId="{CD23DFAB-012C-4DB5-B2D3-6C3A455D2909}" type="presOf" srcId="{8F6F972F-3EBE-494F-81F2-AFA49C070D70}" destId="{957AA6E9-B8C2-4438-82C5-2858B7E1FE1F}" srcOrd="0" destOrd="0" presId="urn:microsoft.com/office/officeart/2008/layout/LinedList"/>
    <dgm:cxn modelId="{EE1E3EC8-B4C6-4D5A-9CBA-51ECE12770B5}" type="presOf" srcId="{AB755087-23C9-4939-B342-BB5A221CC660}" destId="{E08A8FFD-D956-4805-9223-9ED82C850B3A}" srcOrd="0" destOrd="0" presId="urn:microsoft.com/office/officeart/2008/layout/LinedList"/>
    <dgm:cxn modelId="{DDE3D9D5-7782-46AA-AABE-9EE7865FB8A3}" type="presOf" srcId="{6314EFFD-C855-4847-8CC2-A726DD154A1D}" destId="{FF3AACC4-35D6-4C68-B4F0-9EE5B7B397E5}" srcOrd="0" destOrd="0" presId="urn:microsoft.com/office/officeart/2008/layout/LinedList"/>
    <dgm:cxn modelId="{DBF5ADDD-90A6-455A-ABAF-05D954BB1D4D}" type="presOf" srcId="{B268F964-46AB-447B-996A-03A25F213233}" destId="{44158AC1-4F99-43D0-B035-E3F77C0C7256}" srcOrd="0" destOrd="0" presId="urn:microsoft.com/office/officeart/2008/layout/LinedList"/>
    <dgm:cxn modelId="{D21BEDE5-097F-46A2-9995-92C4DD13E75A}" srcId="{B268F964-46AB-447B-996A-03A25F213233}" destId="{AB755087-23C9-4939-B342-BB5A221CC660}" srcOrd="3" destOrd="0" parTransId="{17F823D1-D632-4810-A0E9-DC91956FCB7F}" sibTransId="{34DB7C10-D88C-45F1-B776-0A8A763BE247}"/>
    <dgm:cxn modelId="{D248CBD2-3964-4946-831F-752E226D878C}" type="presParOf" srcId="{D12B146F-C420-4640-8237-A3E9004A2DAA}" destId="{29D40751-E2DB-4F94-8350-8D5F1894E02D}" srcOrd="0" destOrd="0" presId="urn:microsoft.com/office/officeart/2008/layout/LinedList"/>
    <dgm:cxn modelId="{F2518AFF-D2E8-4CDC-ABA7-2AEA9709176A}" type="presParOf" srcId="{D12B146F-C420-4640-8237-A3E9004A2DAA}" destId="{BED5C6C9-B519-4F31-A138-FF29551CE608}" srcOrd="1" destOrd="0" presId="urn:microsoft.com/office/officeart/2008/layout/LinedList"/>
    <dgm:cxn modelId="{4A35A002-8F29-4838-8BBC-4CE137C1287E}" type="presParOf" srcId="{BED5C6C9-B519-4F31-A138-FF29551CE608}" destId="{44158AC1-4F99-43D0-B035-E3F77C0C7256}" srcOrd="0" destOrd="0" presId="urn:microsoft.com/office/officeart/2008/layout/LinedList"/>
    <dgm:cxn modelId="{AC973AA2-7B83-4F5D-AE3D-A234AE220084}" type="presParOf" srcId="{BED5C6C9-B519-4F31-A138-FF29551CE608}" destId="{156A6FD3-5C2E-44D5-88B6-4229E8D64D6D}" srcOrd="1" destOrd="0" presId="urn:microsoft.com/office/officeart/2008/layout/LinedList"/>
    <dgm:cxn modelId="{C816A23A-4249-47AA-82BB-EFD182F03BBB}" type="presParOf" srcId="{156A6FD3-5C2E-44D5-88B6-4229E8D64D6D}" destId="{1664DB9C-2D7A-48B8-B6B8-D7B922ED1133}" srcOrd="0" destOrd="0" presId="urn:microsoft.com/office/officeart/2008/layout/LinedList"/>
    <dgm:cxn modelId="{318AFCA1-F265-4A08-BBA3-2DE829056B53}" type="presParOf" srcId="{156A6FD3-5C2E-44D5-88B6-4229E8D64D6D}" destId="{96AD16DF-3ABF-450C-A8A7-D1F09C85EB45}" srcOrd="1" destOrd="0" presId="urn:microsoft.com/office/officeart/2008/layout/LinedList"/>
    <dgm:cxn modelId="{A00E471A-BE95-46D5-B7AC-7323F4738B87}" type="presParOf" srcId="{96AD16DF-3ABF-450C-A8A7-D1F09C85EB45}" destId="{1B4E3F33-1DB7-4A51-8B77-8E99A96C61AE}" srcOrd="0" destOrd="0" presId="urn:microsoft.com/office/officeart/2008/layout/LinedList"/>
    <dgm:cxn modelId="{43F440F5-6E7A-49EF-8517-8DF2330F7770}" type="presParOf" srcId="{96AD16DF-3ABF-450C-A8A7-D1F09C85EB45}" destId="{957AA6E9-B8C2-4438-82C5-2858B7E1FE1F}" srcOrd="1" destOrd="0" presId="urn:microsoft.com/office/officeart/2008/layout/LinedList"/>
    <dgm:cxn modelId="{85815E6A-BF7F-4875-8873-26EC4DFB4E39}" type="presParOf" srcId="{96AD16DF-3ABF-450C-A8A7-D1F09C85EB45}" destId="{8E6543A2-AE3B-4218-B809-49578FED3B1B}" srcOrd="2" destOrd="0" presId="urn:microsoft.com/office/officeart/2008/layout/LinedList"/>
    <dgm:cxn modelId="{3B82FF2B-52FC-42BC-A143-169ACC8DEAC6}" type="presParOf" srcId="{156A6FD3-5C2E-44D5-88B6-4229E8D64D6D}" destId="{B9B10725-3240-4EF9-B83E-B6B2AE37082D}" srcOrd="2" destOrd="0" presId="urn:microsoft.com/office/officeart/2008/layout/LinedList"/>
    <dgm:cxn modelId="{887E89A8-5D1D-414F-9657-9D425F876426}" type="presParOf" srcId="{156A6FD3-5C2E-44D5-88B6-4229E8D64D6D}" destId="{F0A8CDFD-470A-43BF-8817-1BC60ABBB1E7}" srcOrd="3" destOrd="0" presId="urn:microsoft.com/office/officeart/2008/layout/LinedList"/>
    <dgm:cxn modelId="{81E4413F-EDD5-48A5-8B92-36EA7A98BD75}" type="presParOf" srcId="{156A6FD3-5C2E-44D5-88B6-4229E8D64D6D}" destId="{243EB190-5685-41DA-8946-D5159D470B38}" srcOrd="4" destOrd="0" presId="urn:microsoft.com/office/officeart/2008/layout/LinedList"/>
    <dgm:cxn modelId="{E0C5FAC0-9B10-4C6E-8A2E-7ADD7B1926BB}" type="presParOf" srcId="{243EB190-5685-41DA-8946-D5159D470B38}" destId="{A904D598-E859-43CD-A958-2A258EDD7484}" srcOrd="0" destOrd="0" presId="urn:microsoft.com/office/officeart/2008/layout/LinedList"/>
    <dgm:cxn modelId="{20B67E72-957D-48B7-BCC1-B6041977E5B4}" type="presParOf" srcId="{243EB190-5685-41DA-8946-D5159D470B38}" destId="{7B6A7BFA-0A6B-4581-85DE-FF06F33AE9D5}" srcOrd="1" destOrd="0" presId="urn:microsoft.com/office/officeart/2008/layout/LinedList"/>
    <dgm:cxn modelId="{6A36D4D6-BE53-4BC2-B932-3F919C78F63A}" type="presParOf" srcId="{243EB190-5685-41DA-8946-D5159D470B38}" destId="{820866B6-035A-4340-87DB-BAB09BAF09BE}" srcOrd="2" destOrd="0" presId="urn:microsoft.com/office/officeart/2008/layout/LinedList"/>
    <dgm:cxn modelId="{C4DB9DB8-C9DE-4994-B5CE-CC69EE3BCE63}" type="presParOf" srcId="{156A6FD3-5C2E-44D5-88B6-4229E8D64D6D}" destId="{BDE25560-7CE9-4E09-8D39-D8746A49C7AE}" srcOrd="5" destOrd="0" presId="urn:microsoft.com/office/officeart/2008/layout/LinedList"/>
    <dgm:cxn modelId="{909EE51A-1223-4845-934E-68F7B577B9DE}" type="presParOf" srcId="{156A6FD3-5C2E-44D5-88B6-4229E8D64D6D}" destId="{90EA3568-B792-41E2-BDD5-932635CF57FA}" srcOrd="6" destOrd="0" presId="urn:microsoft.com/office/officeart/2008/layout/LinedList"/>
    <dgm:cxn modelId="{0E931B71-46F7-4319-8372-BFCAFB22E298}" type="presParOf" srcId="{156A6FD3-5C2E-44D5-88B6-4229E8D64D6D}" destId="{5C6D2820-AA81-4D61-97B0-4CD58F14A6E4}" srcOrd="7" destOrd="0" presId="urn:microsoft.com/office/officeart/2008/layout/LinedList"/>
    <dgm:cxn modelId="{DA28272F-067B-4355-8F4E-44ED23655992}" type="presParOf" srcId="{5C6D2820-AA81-4D61-97B0-4CD58F14A6E4}" destId="{D1E0E2B2-069C-460D-8366-8A1802C973DF}" srcOrd="0" destOrd="0" presId="urn:microsoft.com/office/officeart/2008/layout/LinedList"/>
    <dgm:cxn modelId="{0D7B2F7C-635B-4874-A2E5-406265B94B77}" type="presParOf" srcId="{5C6D2820-AA81-4D61-97B0-4CD58F14A6E4}" destId="{FF3AACC4-35D6-4C68-B4F0-9EE5B7B397E5}" srcOrd="1" destOrd="0" presId="urn:microsoft.com/office/officeart/2008/layout/LinedList"/>
    <dgm:cxn modelId="{C8A90D27-91B5-4DEE-B27A-A9574E83C782}" type="presParOf" srcId="{5C6D2820-AA81-4D61-97B0-4CD58F14A6E4}" destId="{F4E7B655-E227-4D82-8455-578E69D43056}" srcOrd="2" destOrd="0" presId="urn:microsoft.com/office/officeart/2008/layout/LinedList"/>
    <dgm:cxn modelId="{CBA52278-95CB-434C-97C7-C4B7CD1C4615}" type="presParOf" srcId="{156A6FD3-5C2E-44D5-88B6-4229E8D64D6D}" destId="{126E01DE-49C2-46A0-A7BE-32807BF2893A}" srcOrd="8" destOrd="0" presId="urn:microsoft.com/office/officeart/2008/layout/LinedList"/>
    <dgm:cxn modelId="{BC38FCDA-EA96-407A-9729-3858FA3BE5F1}" type="presParOf" srcId="{156A6FD3-5C2E-44D5-88B6-4229E8D64D6D}" destId="{636A58AE-4AA2-439E-8B38-62C7CE8C0027}" srcOrd="9" destOrd="0" presId="urn:microsoft.com/office/officeart/2008/layout/LinedList"/>
    <dgm:cxn modelId="{5901D5E5-7BF0-45A2-A1E9-A8901B8DC429}" type="presParOf" srcId="{156A6FD3-5C2E-44D5-88B6-4229E8D64D6D}" destId="{553376B0-E38B-4152-911D-698248B41CB6}" srcOrd="10" destOrd="0" presId="urn:microsoft.com/office/officeart/2008/layout/LinedList"/>
    <dgm:cxn modelId="{03A0F56D-4C19-4E1F-9D75-E9A9EC507DBB}" type="presParOf" srcId="{553376B0-E38B-4152-911D-698248B41CB6}" destId="{3DD222CB-7C22-4799-BD5A-D8F51D01820A}" srcOrd="0" destOrd="0" presId="urn:microsoft.com/office/officeart/2008/layout/LinedList"/>
    <dgm:cxn modelId="{BEA830AA-F541-437D-9CF6-95591E0A48C2}" type="presParOf" srcId="{553376B0-E38B-4152-911D-698248B41CB6}" destId="{E08A8FFD-D956-4805-9223-9ED82C850B3A}" srcOrd="1" destOrd="0" presId="urn:microsoft.com/office/officeart/2008/layout/LinedList"/>
    <dgm:cxn modelId="{2A352A63-B9E8-4CB2-A6D2-DA36788D5D54}" type="presParOf" srcId="{553376B0-E38B-4152-911D-698248B41CB6}" destId="{9BB58DF6-065F-429E-A3A8-B4F710CD7E61}" srcOrd="2" destOrd="0" presId="urn:microsoft.com/office/officeart/2008/layout/LinedList"/>
    <dgm:cxn modelId="{3E6C1886-46F9-4948-8237-1F4D56ED419A}" type="presParOf" srcId="{156A6FD3-5C2E-44D5-88B6-4229E8D64D6D}" destId="{7499CC24-3474-4342-8B5D-D8717D85F83C}" srcOrd="11" destOrd="0" presId="urn:microsoft.com/office/officeart/2008/layout/LinedList"/>
    <dgm:cxn modelId="{7F610253-ECB7-46DD-8E90-740035957DEE}" type="presParOf" srcId="{156A6FD3-5C2E-44D5-88B6-4229E8D64D6D}" destId="{1969A629-0224-4A83-BB3F-8F97098F242C}" srcOrd="12"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62B1E2-D52E-4C76-B8E0-E34E989C776E}">
      <dsp:nvSpPr>
        <dsp:cNvPr id="0" name=""/>
        <dsp:cNvSpPr/>
      </dsp:nvSpPr>
      <dsp:spPr>
        <a:xfrm>
          <a:off x="0" y="0"/>
          <a:ext cx="6900512"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0F51FD-2A77-44A5-B41F-E3D958542E6F}">
      <dsp:nvSpPr>
        <dsp:cNvPr id="0" name=""/>
        <dsp:cNvSpPr/>
      </dsp:nvSpPr>
      <dsp:spPr>
        <a:xfrm>
          <a:off x="0" y="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b="0" i="0" kern="1200"/>
            <a:t>Queues are widely used as waiting lists for a single shared resource like printer, disk, CPU.</a:t>
          </a:r>
          <a:endParaRPr lang="en-US" sz="2700" kern="1200"/>
        </a:p>
      </dsp:txBody>
      <dsp:txXfrm>
        <a:off x="0" y="0"/>
        <a:ext cx="6900512" cy="1384035"/>
      </dsp:txXfrm>
    </dsp:sp>
    <dsp:sp modelId="{B4B0533F-3B04-4DF2-9196-04E3A1B4511F}">
      <dsp:nvSpPr>
        <dsp:cNvPr id="0" name=""/>
        <dsp:cNvSpPr/>
      </dsp:nvSpPr>
      <dsp:spPr>
        <a:xfrm>
          <a:off x="0" y="1384035"/>
          <a:ext cx="6900512" cy="0"/>
        </a:xfrm>
        <a:prstGeom prst="lin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BB48CB-2FB7-4009-B35C-0AC12369879E}">
      <dsp:nvSpPr>
        <dsp:cNvPr id="0" name=""/>
        <dsp:cNvSpPr/>
      </dsp:nvSpPr>
      <dsp:spPr>
        <a:xfrm>
          <a:off x="0" y="138403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b="0" i="0" kern="1200"/>
            <a:t>Queues are used in asynchronous transfer of data. For e.g., pipes, file IO.</a:t>
          </a:r>
          <a:endParaRPr lang="en-US" sz="2700" kern="1200"/>
        </a:p>
      </dsp:txBody>
      <dsp:txXfrm>
        <a:off x="0" y="1384035"/>
        <a:ext cx="6900512" cy="1384035"/>
      </dsp:txXfrm>
    </dsp:sp>
    <dsp:sp modelId="{3B9BC0ED-95AA-4DE7-81BD-1F852797DF08}">
      <dsp:nvSpPr>
        <dsp:cNvPr id="0" name=""/>
        <dsp:cNvSpPr/>
      </dsp:nvSpPr>
      <dsp:spPr>
        <a:xfrm>
          <a:off x="0" y="2768070"/>
          <a:ext cx="6900512"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39ED5E-FBA0-4C83-A825-A32DC0D32BEF}">
      <dsp:nvSpPr>
        <dsp:cNvPr id="0" name=""/>
        <dsp:cNvSpPr/>
      </dsp:nvSpPr>
      <dsp:spPr>
        <a:xfrm>
          <a:off x="0" y="276807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b="0" i="0" kern="1200"/>
            <a:t>Queues are used as buffers in most of the applications like MP3 media player, CD player, etc.</a:t>
          </a:r>
          <a:endParaRPr lang="en-US" sz="2700" kern="1200"/>
        </a:p>
      </dsp:txBody>
      <dsp:txXfrm>
        <a:off x="0" y="2768070"/>
        <a:ext cx="6900512" cy="1384035"/>
      </dsp:txXfrm>
    </dsp:sp>
    <dsp:sp modelId="{D7856246-92D2-46FB-96E6-0BE186809B20}">
      <dsp:nvSpPr>
        <dsp:cNvPr id="0" name=""/>
        <dsp:cNvSpPr/>
      </dsp:nvSpPr>
      <dsp:spPr>
        <a:xfrm>
          <a:off x="0" y="4152105"/>
          <a:ext cx="6900512" cy="0"/>
        </a:xfrm>
        <a:prstGeom prst="line">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FA27C4-1895-4020-9861-9DC71DD7D461}">
      <dsp:nvSpPr>
        <dsp:cNvPr id="0" name=""/>
        <dsp:cNvSpPr/>
      </dsp:nvSpPr>
      <dsp:spPr>
        <a:xfrm>
          <a:off x="0" y="415210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b="0" i="0" kern="1200" dirty="0"/>
            <a:t>Queue are used to maintain the play list in media players in order to add and remove the songs from the play-list.</a:t>
          </a:r>
          <a:endParaRPr lang="en-US" sz="2700" kern="1200" dirty="0"/>
        </a:p>
      </dsp:txBody>
      <dsp:txXfrm>
        <a:off x="0" y="4152105"/>
        <a:ext cx="6900512" cy="13840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D40751-E2DB-4F94-8350-8D5F1894E02D}">
      <dsp:nvSpPr>
        <dsp:cNvPr id="0" name=""/>
        <dsp:cNvSpPr/>
      </dsp:nvSpPr>
      <dsp:spPr>
        <a:xfrm>
          <a:off x="0" y="0"/>
          <a:ext cx="6900512"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158AC1-4F99-43D0-B035-E3F77C0C7256}">
      <dsp:nvSpPr>
        <dsp:cNvPr id="0" name=""/>
        <dsp:cNvSpPr/>
      </dsp:nvSpPr>
      <dsp:spPr>
        <a:xfrm>
          <a:off x="0" y="0"/>
          <a:ext cx="1380102" cy="55361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marL="0" lvl="0" indent="0" algn="l" defTabSz="2311400">
            <a:lnSpc>
              <a:spcPct val="90000"/>
            </a:lnSpc>
            <a:spcBef>
              <a:spcPct val="0"/>
            </a:spcBef>
            <a:spcAft>
              <a:spcPct val="35000"/>
            </a:spcAft>
            <a:buNone/>
          </a:pPr>
          <a:r>
            <a:rPr lang="en-US" sz="5200" kern="1200" dirty="0"/>
            <a:t>1</a:t>
          </a:r>
          <a:br>
            <a:rPr lang="en-US" sz="5200" kern="1200" dirty="0"/>
          </a:br>
          <a:br>
            <a:rPr lang="en-US" sz="5200" kern="1200" dirty="0"/>
          </a:br>
          <a:r>
            <a:rPr lang="en-US" sz="5200" kern="1200" dirty="0"/>
            <a:t>2</a:t>
          </a:r>
          <a:br>
            <a:rPr lang="en-US" sz="5200" kern="1200" dirty="0"/>
          </a:br>
          <a:br>
            <a:rPr lang="en-US" sz="5200" kern="1200" dirty="0"/>
          </a:br>
          <a:r>
            <a:rPr lang="en-US" sz="5200" kern="1200" dirty="0"/>
            <a:t>3</a:t>
          </a:r>
          <a:br>
            <a:rPr lang="en-US" sz="5200" kern="1200" dirty="0"/>
          </a:br>
          <a:br>
            <a:rPr lang="en-US" sz="5200" kern="1200" dirty="0"/>
          </a:br>
          <a:r>
            <a:rPr lang="en-US" sz="5200" kern="1200" dirty="0"/>
            <a:t>4</a:t>
          </a:r>
        </a:p>
      </dsp:txBody>
      <dsp:txXfrm>
        <a:off x="0" y="0"/>
        <a:ext cx="1380102" cy="5536141"/>
      </dsp:txXfrm>
    </dsp:sp>
    <dsp:sp modelId="{957AA6E9-B8C2-4438-82C5-2858B7E1FE1F}">
      <dsp:nvSpPr>
        <dsp:cNvPr id="0" name=""/>
        <dsp:cNvSpPr/>
      </dsp:nvSpPr>
      <dsp:spPr>
        <a:xfrm>
          <a:off x="1483610" y="65079"/>
          <a:ext cx="5416901" cy="1301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fr-FR" sz="3800" b="0" i="0" kern="1200" dirty="0">
              <a:latin typeface="Times New Roman" panose="02020603050405020304" pitchFamily="18" charset="0"/>
              <a:cs typeface="Times New Roman" panose="02020603050405020304" pitchFamily="18" charset="0"/>
            </a:rPr>
            <a:t>Simple Queue or </a:t>
          </a:r>
          <a:r>
            <a:rPr lang="fr-FR" sz="3800" b="0" i="0" kern="1200" dirty="0" err="1">
              <a:latin typeface="Times New Roman" panose="02020603050405020304" pitchFamily="18" charset="0"/>
              <a:cs typeface="Times New Roman" panose="02020603050405020304" pitchFamily="18" charset="0"/>
            </a:rPr>
            <a:t>Linear</a:t>
          </a:r>
          <a:r>
            <a:rPr lang="fr-FR" sz="3800" b="0" i="0" kern="1200" dirty="0">
              <a:latin typeface="Times New Roman" panose="02020603050405020304" pitchFamily="18" charset="0"/>
              <a:cs typeface="Times New Roman" panose="02020603050405020304" pitchFamily="18" charset="0"/>
            </a:rPr>
            <a:t> Queue</a:t>
          </a:r>
          <a:endParaRPr lang="en-US" sz="3800" kern="1200" dirty="0">
            <a:latin typeface="Times New Roman" panose="02020603050405020304" pitchFamily="18" charset="0"/>
            <a:cs typeface="Times New Roman" panose="02020603050405020304" pitchFamily="18" charset="0"/>
          </a:endParaRPr>
        </a:p>
      </dsp:txBody>
      <dsp:txXfrm>
        <a:off x="1483610" y="65079"/>
        <a:ext cx="5416901" cy="1301587"/>
      </dsp:txXfrm>
    </dsp:sp>
    <dsp:sp modelId="{B9B10725-3240-4EF9-B83E-B6B2AE37082D}">
      <dsp:nvSpPr>
        <dsp:cNvPr id="0" name=""/>
        <dsp:cNvSpPr/>
      </dsp:nvSpPr>
      <dsp:spPr>
        <a:xfrm>
          <a:off x="1380102" y="1366667"/>
          <a:ext cx="5520409" cy="0"/>
        </a:xfrm>
        <a:prstGeom prst="line">
          <a:avLst/>
        </a:prstGeom>
        <a:solidFill>
          <a:schemeClr val="accent4">
            <a:hueOff val="0"/>
            <a:satOff val="0"/>
            <a:lumOff val="0"/>
            <a:alphaOff val="0"/>
          </a:schemeClr>
        </a:solidFill>
        <a:ln w="19050" cap="flat" cmpd="sng" algn="ctr">
          <a:solidFill>
            <a:schemeClr val="accent4">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6A7BFA-0A6B-4581-85DE-FF06F33AE9D5}">
      <dsp:nvSpPr>
        <dsp:cNvPr id="0" name=""/>
        <dsp:cNvSpPr/>
      </dsp:nvSpPr>
      <dsp:spPr>
        <a:xfrm>
          <a:off x="1483610" y="1431746"/>
          <a:ext cx="5416901" cy="1301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fr-FR" sz="3800" b="0" i="0" kern="1200" dirty="0" err="1">
              <a:latin typeface="Times New Roman" panose="02020603050405020304" pitchFamily="18" charset="0"/>
              <a:cs typeface="Times New Roman" panose="02020603050405020304" pitchFamily="18" charset="0"/>
            </a:rPr>
            <a:t>Circular</a:t>
          </a:r>
          <a:r>
            <a:rPr lang="fr-FR" sz="3800" b="0" i="0" kern="1200" dirty="0">
              <a:latin typeface="Times New Roman" panose="02020603050405020304" pitchFamily="18" charset="0"/>
              <a:cs typeface="Times New Roman" panose="02020603050405020304" pitchFamily="18" charset="0"/>
            </a:rPr>
            <a:t> Queue</a:t>
          </a:r>
          <a:endParaRPr lang="en-US" sz="3800" kern="1200" dirty="0">
            <a:latin typeface="Times New Roman" panose="02020603050405020304" pitchFamily="18" charset="0"/>
            <a:cs typeface="Times New Roman" panose="02020603050405020304" pitchFamily="18" charset="0"/>
          </a:endParaRPr>
        </a:p>
      </dsp:txBody>
      <dsp:txXfrm>
        <a:off x="1483610" y="1431746"/>
        <a:ext cx="5416901" cy="1301587"/>
      </dsp:txXfrm>
    </dsp:sp>
    <dsp:sp modelId="{BDE25560-7CE9-4E09-8D39-D8746A49C7AE}">
      <dsp:nvSpPr>
        <dsp:cNvPr id="0" name=""/>
        <dsp:cNvSpPr/>
      </dsp:nvSpPr>
      <dsp:spPr>
        <a:xfrm>
          <a:off x="1380102" y="2733334"/>
          <a:ext cx="5520409" cy="0"/>
        </a:xfrm>
        <a:prstGeom prst="line">
          <a:avLst/>
        </a:prstGeom>
        <a:solidFill>
          <a:schemeClr val="accent4">
            <a:hueOff val="0"/>
            <a:satOff val="0"/>
            <a:lumOff val="0"/>
            <a:alphaOff val="0"/>
          </a:schemeClr>
        </a:solidFill>
        <a:ln w="19050" cap="flat" cmpd="sng" algn="ctr">
          <a:solidFill>
            <a:schemeClr val="accent4">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F3AACC4-35D6-4C68-B4F0-9EE5B7B397E5}">
      <dsp:nvSpPr>
        <dsp:cNvPr id="0" name=""/>
        <dsp:cNvSpPr/>
      </dsp:nvSpPr>
      <dsp:spPr>
        <a:xfrm>
          <a:off x="1483610" y="2798413"/>
          <a:ext cx="5416901" cy="1301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fr-FR" sz="3800" b="0" i="0" kern="1200" dirty="0" err="1">
              <a:latin typeface="Times New Roman" panose="02020603050405020304" pitchFamily="18" charset="0"/>
              <a:cs typeface="Times New Roman" panose="02020603050405020304" pitchFamily="18" charset="0"/>
            </a:rPr>
            <a:t>Priority</a:t>
          </a:r>
          <a:r>
            <a:rPr lang="fr-FR" sz="3800" b="0" i="0" kern="1200" dirty="0">
              <a:latin typeface="Times New Roman" panose="02020603050405020304" pitchFamily="18" charset="0"/>
              <a:cs typeface="Times New Roman" panose="02020603050405020304" pitchFamily="18" charset="0"/>
            </a:rPr>
            <a:t> Queue</a:t>
          </a:r>
          <a:endParaRPr lang="en-US" sz="3800" kern="1200" dirty="0">
            <a:latin typeface="Times New Roman" panose="02020603050405020304" pitchFamily="18" charset="0"/>
            <a:cs typeface="Times New Roman" panose="02020603050405020304" pitchFamily="18" charset="0"/>
          </a:endParaRPr>
        </a:p>
      </dsp:txBody>
      <dsp:txXfrm>
        <a:off x="1483610" y="2798413"/>
        <a:ext cx="5416901" cy="1301587"/>
      </dsp:txXfrm>
    </dsp:sp>
    <dsp:sp modelId="{126E01DE-49C2-46A0-A7BE-32807BF2893A}">
      <dsp:nvSpPr>
        <dsp:cNvPr id="0" name=""/>
        <dsp:cNvSpPr/>
      </dsp:nvSpPr>
      <dsp:spPr>
        <a:xfrm>
          <a:off x="1380102" y="4100001"/>
          <a:ext cx="5520409" cy="0"/>
        </a:xfrm>
        <a:prstGeom prst="line">
          <a:avLst/>
        </a:prstGeom>
        <a:solidFill>
          <a:schemeClr val="accent4">
            <a:hueOff val="0"/>
            <a:satOff val="0"/>
            <a:lumOff val="0"/>
            <a:alphaOff val="0"/>
          </a:schemeClr>
        </a:solidFill>
        <a:ln w="19050" cap="flat" cmpd="sng" algn="ctr">
          <a:solidFill>
            <a:schemeClr val="accent4">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08A8FFD-D956-4805-9223-9ED82C850B3A}">
      <dsp:nvSpPr>
        <dsp:cNvPr id="0" name=""/>
        <dsp:cNvSpPr/>
      </dsp:nvSpPr>
      <dsp:spPr>
        <a:xfrm>
          <a:off x="1483610" y="4165081"/>
          <a:ext cx="5416901" cy="1301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fr-FR" sz="3800" b="0" i="0" kern="1200" dirty="0">
              <a:latin typeface="Times New Roman" panose="02020603050405020304" pitchFamily="18" charset="0"/>
              <a:cs typeface="Times New Roman" panose="02020603050405020304" pitchFamily="18" charset="0"/>
            </a:rPr>
            <a:t>Double </a:t>
          </a:r>
          <a:r>
            <a:rPr lang="fr-FR" sz="3800" b="0" i="0" kern="1200" dirty="0" err="1">
              <a:latin typeface="Times New Roman" panose="02020603050405020304" pitchFamily="18" charset="0"/>
              <a:cs typeface="Times New Roman" panose="02020603050405020304" pitchFamily="18" charset="0"/>
            </a:rPr>
            <a:t>Ended</a:t>
          </a:r>
          <a:r>
            <a:rPr lang="fr-FR" sz="3800" b="0" i="0" kern="1200" dirty="0">
              <a:latin typeface="Times New Roman" panose="02020603050405020304" pitchFamily="18" charset="0"/>
              <a:cs typeface="Times New Roman" panose="02020603050405020304" pitchFamily="18" charset="0"/>
            </a:rPr>
            <a:t> Queue (or </a:t>
          </a:r>
          <a:r>
            <a:rPr lang="fr-FR" sz="3800" b="0" i="0" kern="1200" dirty="0" err="1">
              <a:latin typeface="Times New Roman" panose="02020603050405020304" pitchFamily="18" charset="0"/>
              <a:cs typeface="Times New Roman" panose="02020603050405020304" pitchFamily="18" charset="0"/>
            </a:rPr>
            <a:t>Deque</a:t>
          </a:r>
          <a:r>
            <a:rPr lang="fr-FR" sz="3800" b="0" i="0" kern="1200" dirty="0">
              <a:latin typeface="Times New Roman" panose="02020603050405020304" pitchFamily="18" charset="0"/>
              <a:cs typeface="Times New Roman" panose="02020603050405020304" pitchFamily="18" charset="0"/>
            </a:rPr>
            <a:t>)</a:t>
          </a:r>
          <a:endParaRPr lang="en-US" sz="3800" kern="1200" dirty="0">
            <a:latin typeface="Times New Roman" panose="02020603050405020304" pitchFamily="18" charset="0"/>
            <a:cs typeface="Times New Roman" panose="02020603050405020304" pitchFamily="18" charset="0"/>
          </a:endParaRPr>
        </a:p>
      </dsp:txBody>
      <dsp:txXfrm>
        <a:off x="1483610" y="4165081"/>
        <a:ext cx="5416901" cy="1301587"/>
      </dsp:txXfrm>
    </dsp:sp>
    <dsp:sp modelId="{7499CC24-3474-4342-8B5D-D8717D85F83C}">
      <dsp:nvSpPr>
        <dsp:cNvPr id="0" name=""/>
        <dsp:cNvSpPr/>
      </dsp:nvSpPr>
      <dsp:spPr>
        <a:xfrm>
          <a:off x="1380102" y="5466668"/>
          <a:ext cx="5520409" cy="0"/>
        </a:xfrm>
        <a:prstGeom prst="line">
          <a:avLst/>
        </a:prstGeom>
        <a:solidFill>
          <a:schemeClr val="accent4">
            <a:hueOff val="0"/>
            <a:satOff val="0"/>
            <a:lumOff val="0"/>
            <a:alphaOff val="0"/>
          </a:schemeClr>
        </a:solidFill>
        <a:ln w="19050" cap="flat" cmpd="sng" algn="ctr">
          <a:solidFill>
            <a:schemeClr val="accent4">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6A4A2-5EB2-844A-052C-F3A6462752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3CEA708-1C09-5D57-4055-BAE57BC943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AB252AA-2D48-4D60-663D-3894FCDEBEAF}"/>
              </a:ext>
            </a:extLst>
          </p:cNvPr>
          <p:cNvSpPr>
            <a:spLocks noGrp="1"/>
          </p:cNvSpPr>
          <p:nvPr>
            <p:ph type="dt" sz="half" idx="10"/>
          </p:nvPr>
        </p:nvSpPr>
        <p:spPr/>
        <p:txBody>
          <a:bodyPr/>
          <a:lstStyle/>
          <a:p>
            <a:fld id="{61399608-3E37-4B4A-9D2B-DC63AFA69D18}" type="datetimeFigureOut">
              <a:rPr lang="en-IN" smtClean="0"/>
              <a:t>29-09-2024</a:t>
            </a:fld>
            <a:endParaRPr lang="en-IN"/>
          </a:p>
        </p:txBody>
      </p:sp>
      <p:sp>
        <p:nvSpPr>
          <p:cNvPr id="5" name="Footer Placeholder 4">
            <a:extLst>
              <a:ext uri="{FF2B5EF4-FFF2-40B4-BE49-F238E27FC236}">
                <a16:creationId xmlns:a16="http://schemas.microsoft.com/office/drawing/2014/main" id="{F5F30E00-C9EF-0301-B009-BDC9B0075D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109B49-EE3E-A394-00E0-397BEA064A06}"/>
              </a:ext>
            </a:extLst>
          </p:cNvPr>
          <p:cNvSpPr>
            <a:spLocks noGrp="1"/>
          </p:cNvSpPr>
          <p:nvPr>
            <p:ph type="sldNum" sz="quarter" idx="12"/>
          </p:nvPr>
        </p:nvSpPr>
        <p:spPr/>
        <p:txBody>
          <a:bodyPr/>
          <a:lstStyle/>
          <a:p>
            <a:fld id="{9EBDBAFA-4CDE-44AE-89A5-B8FFBDEF61B2}" type="slidenum">
              <a:rPr lang="en-IN" smtClean="0"/>
              <a:t>‹#›</a:t>
            </a:fld>
            <a:endParaRPr lang="en-IN"/>
          </a:p>
        </p:txBody>
      </p:sp>
    </p:spTree>
    <p:extLst>
      <p:ext uri="{BB962C8B-B14F-4D97-AF65-F5344CB8AC3E}">
        <p14:creationId xmlns:p14="http://schemas.microsoft.com/office/powerpoint/2010/main" val="2063625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7C735-F017-9EB0-F149-5FFAD710031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F92982-A0B4-C83D-C0F8-F2D5543B73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33E943-1F20-1BE0-E14A-32DDB9979DFE}"/>
              </a:ext>
            </a:extLst>
          </p:cNvPr>
          <p:cNvSpPr>
            <a:spLocks noGrp="1"/>
          </p:cNvSpPr>
          <p:nvPr>
            <p:ph type="dt" sz="half" idx="10"/>
          </p:nvPr>
        </p:nvSpPr>
        <p:spPr/>
        <p:txBody>
          <a:bodyPr/>
          <a:lstStyle/>
          <a:p>
            <a:fld id="{61399608-3E37-4B4A-9D2B-DC63AFA69D18}" type="datetimeFigureOut">
              <a:rPr lang="en-IN" smtClean="0"/>
              <a:t>29-09-2024</a:t>
            </a:fld>
            <a:endParaRPr lang="en-IN"/>
          </a:p>
        </p:txBody>
      </p:sp>
      <p:sp>
        <p:nvSpPr>
          <p:cNvPr id="5" name="Footer Placeholder 4">
            <a:extLst>
              <a:ext uri="{FF2B5EF4-FFF2-40B4-BE49-F238E27FC236}">
                <a16:creationId xmlns:a16="http://schemas.microsoft.com/office/drawing/2014/main" id="{98260104-9724-5237-A93D-08C4F04B9D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F96328-B9BA-82C6-8DE1-77867E1FD659}"/>
              </a:ext>
            </a:extLst>
          </p:cNvPr>
          <p:cNvSpPr>
            <a:spLocks noGrp="1"/>
          </p:cNvSpPr>
          <p:nvPr>
            <p:ph type="sldNum" sz="quarter" idx="12"/>
          </p:nvPr>
        </p:nvSpPr>
        <p:spPr/>
        <p:txBody>
          <a:bodyPr/>
          <a:lstStyle/>
          <a:p>
            <a:fld id="{9EBDBAFA-4CDE-44AE-89A5-B8FFBDEF61B2}" type="slidenum">
              <a:rPr lang="en-IN" smtClean="0"/>
              <a:t>‹#›</a:t>
            </a:fld>
            <a:endParaRPr lang="en-IN"/>
          </a:p>
        </p:txBody>
      </p:sp>
    </p:spTree>
    <p:extLst>
      <p:ext uri="{BB962C8B-B14F-4D97-AF65-F5344CB8AC3E}">
        <p14:creationId xmlns:p14="http://schemas.microsoft.com/office/powerpoint/2010/main" val="2721277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2C93B4-710F-A421-58E1-2B78848D9C2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4814964-C217-37FA-F43F-221BEB4138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0E8DA0-4FFF-8ECE-1085-BEA7ABBE3E53}"/>
              </a:ext>
            </a:extLst>
          </p:cNvPr>
          <p:cNvSpPr>
            <a:spLocks noGrp="1"/>
          </p:cNvSpPr>
          <p:nvPr>
            <p:ph type="dt" sz="half" idx="10"/>
          </p:nvPr>
        </p:nvSpPr>
        <p:spPr/>
        <p:txBody>
          <a:bodyPr/>
          <a:lstStyle/>
          <a:p>
            <a:fld id="{61399608-3E37-4B4A-9D2B-DC63AFA69D18}" type="datetimeFigureOut">
              <a:rPr lang="en-IN" smtClean="0"/>
              <a:t>29-09-2024</a:t>
            </a:fld>
            <a:endParaRPr lang="en-IN"/>
          </a:p>
        </p:txBody>
      </p:sp>
      <p:sp>
        <p:nvSpPr>
          <p:cNvPr id="5" name="Footer Placeholder 4">
            <a:extLst>
              <a:ext uri="{FF2B5EF4-FFF2-40B4-BE49-F238E27FC236}">
                <a16:creationId xmlns:a16="http://schemas.microsoft.com/office/drawing/2014/main" id="{056A19DD-4CB7-4AF5-4799-46B5FE311B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193255-C678-828B-2091-B0B3BF2F21A5}"/>
              </a:ext>
            </a:extLst>
          </p:cNvPr>
          <p:cNvSpPr>
            <a:spLocks noGrp="1"/>
          </p:cNvSpPr>
          <p:nvPr>
            <p:ph type="sldNum" sz="quarter" idx="12"/>
          </p:nvPr>
        </p:nvSpPr>
        <p:spPr/>
        <p:txBody>
          <a:bodyPr/>
          <a:lstStyle/>
          <a:p>
            <a:fld id="{9EBDBAFA-4CDE-44AE-89A5-B8FFBDEF61B2}" type="slidenum">
              <a:rPr lang="en-IN" smtClean="0"/>
              <a:t>‹#›</a:t>
            </a:fld>
            <a:endParaRPr lang="en-IN"/>
          </a:p>
        </p:txBody>
      </p:sp>
    </p:spTree>
    <p:extLst>
      <p:ext uri="{BB962C8B-B14F-4D97-AF65-F5344CB8AC3E}">
        <p14:creationId xmlns:p14="http://schemas.microsoft.com/office/powerpoint/2010/main" val="2415144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89F10-0C53-602E-5B97-7BECAD638B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C52D64-2934-5A5D-F880-E6598FDBD4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819D0E-2F40-F827-9C62-6542CAB4F7E2}"/>
              </a:ext>
            </a:extLst>
          </p:cNvPr>
          <p:cNvSpPr>
            <a:spLocks noGrp="1"/>
          </p:cNvSpPr>
          <p:nvPr>
            <p:ph type="dt" sz="half" idx="10"/>
          </p:nvPr>
        </p:nvSpPr>
        <p:spPr/>
        <p:txBody>
          <a:bodyPr/>
          <a:lstStyle/>
          <a:p>
            <a:fld id="{61399608-3E37-4B4A-9D2B-DC63AFA69D18}" type="datetimeFigureOut">
              <a:rPr lang="en-IN" smtClean="0"/>
              <a:t>29-09-2024</a:t>
            </a:fld>
            <a:endParaRPr lang="en-IN"/>
          </a:p>
        </p:txBody>
      </p:sp>
      <p:sp>
        <p:nvSpPr>
          <p:cNvPr id="5" name="Footer Placeholder 4">
            <a:extLst>
              <a:ext uri="{FF2B5EF4-FFF2-40B4-BE49-F238E27FC236}">
                <a16:creationId xmlns:a16="http://schemas.microsoft.com/office/drawing/2014/main" id="{D279EA1D-0F32-7F85-5277-D234ED2CF1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3C9254-2AF2-6089-6298-17943F46381D}"/>
              </a:ext>
            </a:extLst>
          </p:cNvPr>
          <p:cNvSpPr>
            <a:spLocks noGrp="1"/>
          </p:cNvSpPr>
          <p:nvPr>
            <p:ph type="sldNum" sz="quarter" idx="12"/>
          </p:nvPr>
        </p:nvSpPr>
        <p:spPr/>
        <p:txBody>
          <a:bodyPr/>
          <a:lstStyle/>
          <a:p>
            <a:fld id="{9EBDBAFA-4CDE-44AE-89A5-B8FFBDEF61B2}" type="slidenum">
              <a:rPr lang="en-IN" smtClean="0"/>
              <a:t>‹#›</a:t>
            </a:fld>
            <a:endParaRPr lang="en-IN"/>
          </a:p>
        </p:txBody>
      </p:sp>
    </p:spTree>
    <p:extLst>
      <p:ext uri="{BB962C8B-B14F-4D97-AF65-F5344CB8AC3E}">
        <p14:creationId xmlns:p14="http://schemas.microsoft.com/office/powerpoint/2010/main" val="1604282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971FE-53A9-AF77-C2BE-4ECC44D6B8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49ED24C-1750-7201-3694-11D0750D941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F4E6E2-9D0B-8663-068E-48C89D1C1154}"/>
              </a:ext>
            </a:extLst>
          </p:cNvPr>
          <p:cNvSpPr>
            <a:spLocks noGrp="1"/>
          </p:cNvSpPr>
          <p:nvPr>
            <p:ph type="dt" sz="half" idx="10"/>
          </p:nvPr>
        </p:nvSpPr>
        <p:spPr/>
        <p:txBody>
          <a:bodyPr/>
          <a:lstStyle/>
          <a:p>
            <a:fld id="{61399608-3E37-4B4A-9D2B-DC63AFA69D18}" type="datetimeFigureOut">
              <a:rPr lang="en-IN" smtClean="0"/>
              <a:t>29-09-2024</a:t>
            </a:fld>
            <a:endParaRPr lang="en-IN"/>
          </a:p>
        </p:txBody>
      </p:sp>
      <p:sp>
        <p:nvSpPr>
          <p:cNvPr id="5" name="Footer Placeholder 4">
            <a:extLst>
              <a:ext uri="{FF2B5EF4-FFF2-40B4-BE49-F238E27FC236}">
                <a16:creationId xmlns:a16="http://schemas.microsoft.com/office/drawing/2014/main" id="{107EA223-D910-F1B1-B968-A2CD5BB73D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7BE8D4-50F4-8226-838E-7F42F4789851}"/>
              </a:ext>
            </a:extLst>
          </p:cNvPr>
          <p:cNvSpPr>
            <a:spLocks noGrp="1"/>
          </p:cNvSpPr>
          <p:nvPr>
            <p:ph type="sldNum" sz="quarter" idx="12"/>
          </p:nvPr>
        </p:nvSpPr>
        <p:spPr/>
        <p:txBody>
          <a:bodyPr/>
          <a:lstStyle/>
          <a:p>
            <a:fld id="{9EBDBAFA-4CDE-44AE-89A5-B8FFBDEF61B2}" type="slidenum">
              <a:rPr lang="en-IN" smtClean="0"/>
              <a:t>‹#›</a:t>
            </a:fld>
            <a:endParaRPr lang="en-IN"/>
          </a:p>
        </p:txBody>
      </p:sp>
    </p:spTree>
    <p:extLst>
      <p:ext uri="{BB962C8B-B14F-4D97-AF65-F5344CB8AC3E}">
        <p14:creationId xmlns:p14="http://schemas.microsoft.com/office/powerpoint/2010/main" val="1352679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7E87C-2C38-F0D6-42FB-54EB072E3B5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72E4DC-EF87-DCC4-BB8D-5448D2F39E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1B44826-2938-2B78-6CA1-E6073115D6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5B05CE1-67DF-3869-0DF6-7CA44572144B}"/>
              </a:ext>
            </a:extLst>
          </p:cNvPr>
          <p:cNvSpPr>
            <a:spLocks noGrp="1"/>
          </p:cNvSpPr>
          <p:nvPr>
            <p:ph type="dt" sz="half" idx="10"/>
          </p:nvPr>
        </p:nvSpPr>
        <p:spPr/>
        <p:txBody>
          <a:bodyPr/>
          <a:lstStyle/>
          <a:p>
            <a:fld id="{61399608-3E37-4B4A-9D2B-DC63AFA69D18}" type="datetimeFigureOut">
              <a:rPr lang="en-IN" smtClean="0"/>
              <a:t>29-09-2024</a:t>
            </a:fld>
            <a:endParaRPr lang="en-IN"/>
          </a:p>
        </p:txBody>
      </p:sp>
      <p:sp>
        <p:nvSpPr>
          <p:cNvPr id="6" name="Footer Placeholder 5">
            <a:extLst>
              <a:ext uri="{FF2B5EF4-FFF2-40B4-BE49-F238E27FC236}">
                <a16:creationId xmlns:a16="http://schemas.microsoft.com/office/drawing/2014/main" id="{1DB25ADC-EF15-91F7-3661-C7B6F94A04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122C28-F0A9-8EC7-1091-2A9256D77623}"/>
              </a:ext>
            </a:extLst>
          </p:cNvPr>
          <p:cNvSpPr>
            <a:spLocks noGrp="1"/>
          </p:cNvSpPr>
          <p:nvPr>
            <p:ph type="sldNum" sz="quarter" idx="12"/>
          </p:nvPr>
        </p:nvSpPr>
        <p:spPr/>
        <p:txBody>
          <a:bodyPr/>
          <a:lstStyle/>
          <a:p>
            <a:fld id="{9EBDBAFA-4CDE-44AE-89A5-B8FFBDEF61B2}" type="slidenum">
              <a:rPr lang="en-IN" smtClean="0"/>
              <a:t>‹#›</a:t>
            </a:fld>
            <a:endParaRPr lang="en-IN"/>
          </a:p>
        </p:txBody>
      </p:sp>
    </p:spTree>
    <p:extLst>
      <p:ext uri="{BB962C8B-B14F-4D97-AF65-F5344CB8AC3E}">
        <p14:creationId xmlns:p14="http://schemas.microsoft.com/office/powerpoint/2010/main" val="1613639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4A99A-F3A1-93CA-AC5A-FA71FBBBA98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86BBD49-4D69-F690-AFA8-58FE685056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05F168-66B2-6DA0-2323-741BD3B373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DFDCEEA-F1B7-7687-0925-3FDD84C627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71605D-D8D8-99FD-888B-F7C1F5338D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B2A58DD-1354-2B1D-DAFB-A67A5A3561A6}"/>
              </a:ext>
            </a:extLst>
          </p:cNvPr>
          <p:cNvSpPr>
            <a:spLocks noGrp="1"/>
          </p:cNvSpPr>
          <p:nvPr>
            <p:ph type="dt" sz="half" idx="10"/>
          </p:nvPr>
        </p:nvSpPr>
        <p:spPr/>
        <p:txBody>
          <a:bodyPr/>
          <a:lstStyle/>
          <a:p>
            <a:fld id="{61399608-3E37-4B4A-9D2B-DC63AFA69D18}" type="datetimeFigureOut">
              <a:rPr lang="en-IN" smtClean="0"/>
              <a:t>29-09-2024</a:t>
            </a:fld>
            <a:endParaRPr lang="en-IN"/>
          </a:p>
        </p:txBody>
      </p:sp>
      <p:sp>
        <p:nvSpPr>
          <p:cNvPr id="8" name="Footer Placeholder 7">
            <a:extLst>
              <a:ext uri="{FF2B5EF4-FFF2-40B4-BE49-F238E27FC236}">
                <a16:creationId xmlns:a16="http://schemas.microsoft.com/office/drawing/2014/main" id="{F7F74D7E-B534-D0CE-9BCE-260BA2480D0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F422DB7-D31B-58D0-D1DC-09C46CB4CF8A}"/>
              </a:ext>
            </a:extLst>
          </p:cNvPr>
          <p:cNvSpPr>
            <a:spLocks noGrp="1"/>
          </p:cNvSpPr>
          <p:nvPr>
            <p:ph type="sldNum" sz="quarter" idx="12"/>
          </p:nvPr>
        </p:nvSpPr>
        <p:spPr/>
        <p:txBody>
          <a:bodyPr/>
          <a:lstStyle/>
          <a:p>
            <a:fld id="{9EBDBAFA-4CDE-44AE-89A5-B8FFBDEF61B2}" type="slidenum">
              <a:rPr lang="en-IN" smtClean="0"/>
              <a:t>‹#›</a:t>
            </a:fld>
            <a:endParaRPr lang="en-IN"/>
          </a:p>
        </p:txBody>
      </p:sp>
    </p:spTree>
    <p:extLst>
      <p:ext uri="{BB962C8B-B14F-4D97-AF65-F5344CB8AC3E}">
        <p14:creationId xmlns:p14="http://schemas.microsoft.com/office/powerpoint/2010/main" val="3696231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2F62D-C299-D393-3A2D-8A2F7645B96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BD1EB95-BFA4-2508-7840-E569BF4B8FB0}"/>
              </a:ext>
            </a:extLst>
          </p:cNvPr>
          <p:cNvSpPr>
            <a:spLocks noGrp="1"/>
          </p:cNvSpPr>
          <p:nvPr>
            <p:ph type="dt" sz="half" idx="10"/>
          </p:nvPr>
        </p:nvSpPr>
        <p:spPr/>
        <p:txBody>
          <a:bodyPr/>
          <a:lstStyle/>
          <a:p>
            <a:fld id="{61399608-3E37-4B4A-9D2B-DC63AFA69D18}" type="datetimeFigureOut">
              <a:rPr lang="en-IN" smtClean="0"/>
              <a:t>29-09-2024</a:t>
            </a:fld>
            <a:endParaRPr lang="en-IN"/>
          </a:p>
        </p:txBody>
      </p:sp>
      <p:sp>
        <p:nvSpPr>
          <p:cNvPr id="4" name="Footer Placeholder 3">
            <a:extLst>
              <a:ext uri="{FF2B5EF4-FFF2-40B4-BE49-F238E27FC236}">
                <a16:creationId xmlns:a16="http://schemas.microsoft.com/office/drawing/2014/main" id="{BAEA6F72-DA73-BC03-880E-F5D77CBC6B5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1E4C183-AB13-3107-FAE3-AD7A5A63FF15}"/>
              </a:ext>
            </a:extLst>
          </p:cNvPr>
          <p:cNvSpPr>
            <a:spLocks noGrp="1"/>
          </p:cNvSpPr>
          <p:nvPr>
            <p:ph type="sldNum" sz="quarter" idx="12"/>
          </p:nvPr>
        </p:nvSpPr>
        <p:spPr/>
        <p:txBody>
          <a:bodyPr/>
          <a:lstStyle/>
          <a:p>
            <a:fld id="{9EBDBAFA-4CDE-44AE-89A5-B8FFBDEF61B2}" type="slidenum">
              <a:rPr lang="en-IN" smtClean="0"/>
              <a:t>‹#›</a:t>
            </a:fld>
            <a:endParaRPr lang="en-IN"/>
          </a:p>
        </p:txBody>
      </p:sp>
    </p:spTree>
    <p:extLst>
      <p:ext uri="{BB962C8B-B14F-4D97-AF65-F5344CB8AC3E}">
        <p14:creationId xmlns:p14="http://schemas.microsoft.com/office/powerpoint/2010/main" val="2155366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650B15-61E3-EDFC-17AD-9F7406BC8EC5}"/>
              </a:ext>
            </a:extLst>
          </p:cNvPr>
          <p:cNvSpPr>
            <a:spLocks noGrp="1"/>
          </p:cNvSpPr>
          <p:nvPr>
            <p:ph type="dt" sz="half" idx="10"/>
          </p:nvPr>
        </p:nvSpPr>
        <p:spPr/>
        <p:txBody>
          <a:bodyPr/>
          <a:lstStyle/>
          <a:p>
            <a:fld id="{61399608-3E37-4B4A-9D2B-DC63AFA69D18}" type="datetimeFigureOut">
              <a:rPr lang="en-IN" smtClean="0"/>
              <a:t>29-09-2024</a:t>
            </a:fld>
            <a:endParaRPr lang="en-IN"/>
          </a:p>
        </p:txBody>
      </p:sp>
      <p:sp>
        <p:nvSpPr>
          <p:cNvPr id="3" name="Footer Placeholder 2">
            <a:extLst>
              <a:ext uri="{FF2B5EF4-FFF2-40B4-BE49-F238E27FC236}">
                <a16:creationId xmlns:a16="http://schemas.microsoft.com/office/drawing/2014/main" id="{2F1857DA-B97C-095F-5FEB-B6379C19E43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75605C3-4495-3B4C-017C-A3FF823F2739}"/>
              </a:ext>
            </a:extLst>
          </p:cNvPr>
          <p:cNvSpPr>
            <a:spLocks noGrp="1"/>
          </p:cNvSpPr>
          <p:nvPr>
            <p:ph type="sldNum" sz="quarter" idx="12"/>
          </p:nvPr>
        </p:nvSpPr>
        <p:spPr/>
        <p:txBody>
          <a:bodyPr/>
          <a:lstStyle/>
          <a:p>
            <a:fld id="{9EBDBAFA-4CDE-44AE-89A5-B8FFBDEF61B2}" type="slidenum">
              <a:rPr lang="en-IN" smtClean="0"/>
              <a:t>‹#›</a:t>
            </a:fld>
            <a:endParaRPr lang="en-IN"/>
          </a:p>
        </p:txBody>
      </p:sp>
    </p:spTree>
    <p:extLst>
      <p:ext uri="{BB962C8B-B14F-4D97-AF65-F5344CB8AC3E}">
        <p14:creationId xmlns:p14="http://schemas.microsoft.com/office/powerpoint/2010/main" val="387416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7C47D-021A-0E37-FBAD-ADD0A44523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03B9CE2-555D-ADA0-36A2-415150F9D8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27CBEB7-6F7F-9325-BE1C-4B5F54CF44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960D65-B2D2-56E0-BDCE-98D91774CD5A}"/>
              </a:ext>
            </a:extLst>
          </p:cNvPr>
          <p:cNvSpPr>
            <a:spLocks noGrp="1"/>
          </p:cNvSpPr>
          <p:nvPr>
            <p:ph type="dt" sz="half" idx="10"/>
          </p:nvPr>
        </p:nvSpPr>
        <p:spPr/>
        <p:txBody>
          <a:bodyPr/>
          <a:lstStyle/>
          <a:p>
            <a:fld id="{61399608-3E37-4B4A-9D2B-DC63AFA69D18}" type="datetimeFigureOut">
              <a:rPr lang="en-IN" smtClean="0"/>
              <a:t>29-09-2024</a:t>
            </a:fld>
            <a:endParaRPr lang="en-IN"/>
          </a:p>
        </p:txBody>
      </p:sp>
      <p:sp>
        <p:nvSpPr>
          <p:cNvPr id="6" name="Footer Placeholder 5">
            <a:extLst>
              <a:ext uri="{FF2B5EF4-FFF2-40B4-BE49-F238E27FC236}">
                <a16:creationId xmlns:a16="http://schemas.microsoft.com/office/drawing/2014/main" id="{A6AF1024-7D0E-37F5-E4CF-A15DC2CF4C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82E978-08B1-C4C7-2D5B-0A61995866F5}"/>
              </a:ext>
            </a:extLst>
          </p:cNvPr>
          <p:cNvSpPr>
            <a:spLocks noGrp="1"/>
          </p:cNvSpPr>
          <p:nvPr>
            <p:ph type="sldNum" sz="quarter" idx="12"/>
          </p:nvPr>
        </p:nvSpPr>
        <p:spPr/>
        <p:txBody>
          <a:bodyPr/>
          <a:lstStyle/>
          <a:p>
            <a:fld id="{9EBDBAFA-4CDE-44AE-89A5-B8FFBDEF61B2}" type="slidenum">
              <a:rPr lang="en-IN" smtClean="0"/>
              <a:t>‹#›</a:t>
            </a:fld>
            <a:endParaRPr lang="en-IN"/>
          </a:p>
        </p:txBody>
      </p:sp>
    </p:spTree>
    <p:extLst>
      <p:ext uri="{BB962C8B-B14F-4D97-AF65-F5344CB8AC3E}">
        <p14:creationId xmlns:p14="http://schemas.microsoft.com/office/powerpoint/2010/main" val="1645069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A4991-65BE-6A27-2CD5-2C41F17C97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A21DA36-A068-0322-176B-1AAD0493DC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E3E9706-3988-A300-9E4C-F6485752BB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4129F0-62C4-D331-874A-5296136A9BDF}"/>
              </a:ext>
            </a:extLst>
          </p:cNvPr>
          <p:cNvSpPr>
            <a:spLocks noGrp="1"/>
          </p:cNvSpPr>
          <p:nvPr>
            <p:ph type="dt" sz="half" idx="10"/>
          </p:nvPr>
        </p:nvSpPr>
        <p:spPr/>
        <p:txBody>
          <a:bodyPr/>
          <a:lstStyle/>
          <a:p>
            <a:fld id="{61399608-3E37-4B4A-9D2B-DC63AFA69D18}" type="datetimeFigureOut">
              <a:rPr lang="en-IN" smtClean="0"/>
              <a:t>29-09-2024</a:t>
            </a:fld>
            <a:endParaRPr lang="en-IN"/>
          </a:p>
        </p:txBody>
      </p:sp>
      <p:sp>
        <p:nvSpPr>
          <p:cNvPr id="6" name="Footer Placeholder 5">
            <a:extLst>
              <a:ext uri="{FF2B5EF4-FFF2-40B4-BE49-F238E27FC236}">
                <a16:creationId xmlns:a16="http://schemas.microsoft.com/office/drawing/2014/main" id="{45A691FF-8C89-F870-0A06-0163D257BA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39AF28-C067-1E09-0412-520F0C167F34}"/>
              </a:ext>
            </a:extLst>
          </p:cNvPr>
          <p:cNvSpPr>
            <a:spLocks noGrp="1"/>
          </p:cNvSpPr>
          <p:nvPr>
            <p:ph type="sldNum" sz="quarter" idx="12"/>
          </p:nvPr>
        </p:nvSpPr>
        <p:spPr/>
        <p:txBody>
          <a:bodyPr/>
          <a:lstStyle/>
          <a:p>
            <a:fld id="{9EBDBAFA-4CDE-44AE-89A5-B8FFBDEF61B2}" type="slidenum">
              <a:rPr lang="en-IN" smtClean="0"/>
              <a:t>‹#›</a:t>
            </a:fld>
            <a:endParaRPr lang="en-IN"/>
          </a:p>
        </p:txBody>
      </p:sp>
    </p:spTree>
    <p:extLst>
      <p:ext uri="{BB962C8B-B14F-4D97-AF65-F5344CB8AC3E}">
        <p14:creationId xmlns:p14="http://schemas.microsoft.com/office/powerpoint/2010/main" val="3839847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47032A-4DC2-D9AD-CB88-20D879B85E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A9721D8-065F-EDEF-872A-20A41AACDC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29AF77-ADD5-CF84-73C5-AB0D805122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1399608-3E37-4B4A-9D2B-DC63AFA69D18}" type="datetimeFigureOut">
              <a:rPr lang="en-IN" smtClean="0"/>
              <a:t>29-09-2024</a:t>
            </a:fld>
            <a:endParaRPr lang="en-IN"/>
          </a:p>
        </p:txBody>
      </p:sp>
      <p:sp>
        <p:nvSpPr>
          <p:cNvPr id="5" name="Footer Placeholder 4">
            <a:extLst>
              <a:ext uri="{FF2B5EF4-FFF2-40B4-BE49-F238E27FC236}">
                <a16:creationId xmlns:a16="http://schemas.microsoft.com/office/drawing/2014/main" id="{B27B2E88-6C17-6C81-E076-54A57A4FF7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4282A597-FDAB-BFCF-3EBD-0247835CE8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EBDBAFA-4CDE-44AE-89A5-B8FFBDEF61B2}" type="slidenum">
              <a:rPr lang="en-IN" smtClean="0"/>
              <a:t>‹#›</a:t>
            </a:fld>
            <a:endParaRPr lang="en-IN"/>
          </a:p>
        </p:txBody>
      </p:sp>
    </p:spTree>
    <p:extLst>
      <p:ext uri="{BB962C8B-B14F-4D97-AF65-F5344CB8AC3E}">
        <p14:creationId xmlns:p14="http://schemas.microsoft.com/office/powerpoint/2010/main" val="39150652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1EA338-25F4-2DE3-DCD4-DA9E7E055668}"/>
              </a:ext>
            </a:extLst>
          </p:cNvPr>
          <p:cNvSpPr>
            <a:spLocks noGrp="1"/>
          </p:cNvSpPr>
          <p:nvPr>
            <p:ph type="ctrTitle"/>
          </p:nvPr>
        </p:nvSpPr>
        <p:spPr>
          <a:xfrm>
            <a:off x="838200" y="451381"/>
            <a:ext cx="10512552" cy="4131514"/>
          </a:xfrm>
        </p:spPr>
        <p:txBody>
          <a:bodyPr anchor="b">
            <a:normAutofit/>
          </a:bodyPr>
          <a:lstStyle/>
          <a:p>
            <a:pPr algn="l"/>
            <a:r>
              <a:rPr lang="en-US" sz="6600" dirty="0">
                <a:latin typeface="Times New Roman" panose="02020603050405020304" pitchFamily="18" charset="0"/>
                <a:cs typeface="Times New Roman" panose="02020603050405020304" pitchFamily="18" charset="0"/>
              </a:rPr>
              <a:t>Unit – 4</a:t>
            </a:r>
            <a:br>
              <a:rPr lang="en-US" sz="6600" dirty="0">
                <a:latin typeface="Times New Roman" panose="02020603050405020304" pitchFamily="18" charset="0"/>
                <a:cs typeface="Times New Roman" panose="02020603050405020304" pitchFamily="18" charset="0"/>
              </a:rPr>
            </a:br>
            <a:r>
              <a:rPr lang="en-US" sz="6600" dirty="0">
                <a:latin typeface="Times New Roman" panose="02020603050405020304" pitchFamily="18" charset="0"/>
                <a:cs typeface="Times New Roman" panose="02020603050405020304" pitchFamily="18" charset="0"/>
              </a:rPr>
              <a:t>Introduction to Queue</a:t>
            </a:r>
            <a:endParaRPr lang="en-IN" sz="6600" dirty="0">
              <a:latin typeface="Times New Roman" panose="02020603050405020304" pitchFamily="18" charset="0"/>
              <a:cs typeface="Times New Roman" panose="02020603050405020304" pitchFamily="18" charset="0"/>
            </a:endParaRPr>
          </a:p>
        </p:txBody>
      </p:sp>
      <p:sp>
        <p:nvSpPr>
          <p:cNvPr id="9"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877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3058F-14D0-DC26-4162-94C6DE23C574}"/>
              </a:ext>
            </a:extLst>
          </p:cNvPr>
          <p:cNvSpPr>
            <a:spLocks noGrp="1"/>
          </p:cNvSpPr>
          <p:nvPr>
            <p:ph type="title"/>
          </p:nvPr>
        </p:nvSpPr>
        <p:spPr>
          <a:xfrm>
            <a:off x="838200" y="365125"/>
            <a:ext cx="10515600" cy="1765232"/>
          </a:xfrm>
        </p:spPr>
        <p:txBody>
          <a:bodyPr>
            <a:normAutofit/>
          </a:bodyPr>
          <a:lstStyle/>
          <a:p>
            <a:pPr algn="ctr"/>
            <a:r>
              <a:rPr lang="en-US" sz="4200" b="0" i="0" dirty="0">
                <a:solidFill>
                  <a:srgbClr val="1D1D27"/>
                </a:solidFill>
                <a:effectLst/>
                <a:latin typeface="Times New Roman" panose="02020603050405020304" pitchFamily="18" charset="0"/>
                <a:cs typeface="Times New Roman" panose="02020603050405020304" pitchFamily="18" charset="0"/>
              </a:rPr>
              <a:t>Algorithm to delete an element from the queue or </a:t>
            </a:r>
            <a:r>
              <a:rPr lang="en-IN" sz="4200" b="0" i="0" dirty="0">
                <a:solidFill>
                  <a:srgbClr val="1D1D27"/>
                </a:solidFill>
                <a:effectLst/>
                <a:latin typeface="Times New Roman" panose="02020603050405020304" pitchFamily="18" charset="0"/>
                <a:cs typeface="Times New Roman" panose="02020603050405020304" pitchFamily="18" charset="0"/>
              </a:rPr>
              <a:t>Dequeue Operation</a:t>
            </a:r>
            <a:endParaRPr lang="en-IN" sz="4200" dirty="0"/>
          </a:p>
        </p:txBody>
      </p:sp>
      <p:sp>
        <p:nvSpPr>
          <p:cNvPr id="3" name="Content Placeholder 2">
            <a:extLst>
              <a:ext uri="{FF2B5EF4-FFF2-40B4-BE49-F238E27FC236}">
                <a16:creationId xmlns:a16="http://schemas.microsoft.com/office/drawing/2014/main" id="{E64E2F17-F908-BB10-FC67-70AE72C799BE}"/>
              </a:ext>
            </a:extLst>
          </p:cNvPr>
          <p:cNvSpPr>
            <a:spLocks noGrp="1"/>
          </p:cNvSpPr>
          <p:nvPr>
            <p:ph idx="1"/>
          </p:nvPr>
        </p:nvSpPr>
        <p:spPr>
          <a:xfrm>
            <a:off x="838200" y="2412459"/>
            <a:ext cx="10515600" cy="3764503"/>
          </a:xfrm>
        </p:spPr>
        <p:txBody>
          <a:bodyPr>
            <a:normAutofit lnSpcReduction="10000"/>
          </a:bodyPr>
          <a:lstStyle/>
          <a:p>
            <a:pPr algn="l" rtl="0" fontAlgn="base"/>
            <a:r>
              <a:rPr lang="en-US" b="0" i="0" dirty="0">
                <a:solidFill>
                  <a:srgbClr val="273239"/>
                </a:solidFill>
                <a:effectLst/>
                <a:latin typeface="Times New Roman" panose="02020603050405020304" pitchFamily="18" charset="0"/>
                <a:cs typeface="Times New Roman" panose="02020603050405020304" pitchFamily="18" charset="0"/>
              </a:rPr>
              <a:t>The following steps are taken to perform the dequeue operation:</a:t>
            </a:r>
          </a:p>
          <a:p>
            <a:pPr algn="l" fontAlgn="base">
              <a:buFont typeface="Arial" panose="020B0604020202020204" pitchFamily="34" charset="0"/>
              <a:buChar char="•"/>
            </a:pPr>
            <a:r>
              <a:rPr lang="en-US" b="1" i="0" dirty="0">
                <a:solidFill>
                  <a:srgbClr val="273239"/>
                </a:solidFill>
                <a:effectLst/>
                <a:latin typeface="Times New Roman" panose="02020603050405020304" pitchFamily="18" charset="0"/>
                <a:cs typeface="Times New Roman" panose="02020603050405020304" pitchFamily="18" charset="0"/>
              </a:rPr>
              <a:t>Step 1:</a:t>
            </a:r>
            <a:r>
              <a:rPr lang="en-US" b="0" i="0" dirty="0">
                <a:solidFill>
                  <a:srgbClr val="273239"/>
                </a:solidFill>
                <a:effectLst/>
                <a:latin typeface="Times New Roman" panose="02020603050405020304" pitchFamily="18" charset="0"/>
                <a:cs typeface="Times New Roman" panose="02020603050405020304" pitchFamily="18" charset="0"/>
              </a:rPr>
              <a:t> Check if the queue is empty.</a:t>
            </a:r>
          </a:p>
          <a:p>
            <a:pPr algn="l" fontAlgn="base">
              <a:buFont typeface="Arial" panose="020B0604020202020204" pitchFamily="34" charset="0"/>
              <a:buChar char="•"/>
            </a:pPr>
            <a:r>
              <a:rPr lang="en-US" b="1" i="0" dirty="0">
                <a:solidFill>
                  <a:srgbClr val="273239"/>
                </a:solidFill>
                <a:effectLst/>
                <a:latin typeface="Times New Roman" panose="02020603050405020304" pitchFamily="18" charset="0"/>
                <a:cs typeface="Times New Roman" panose="02020603050405020304" pitchFamily="18" charset="0"/>
              </a:rPr>
              <a:t>Step 2:</a:t>
            </a:r>
            <a:r>
              <a:rPr lang="en-US" b="0" i="0" dirty="0">
                <a:solidFill>
                  <a:srgbClr val="273239"/>
                </a:solidFill>
                <a:effectLst/>
                <a:latin typeface="Times New Roman" panose="02020603050405020304" pitchFamily="18" charset="0"/>
                <a:cs typeface="Times New Roman" panose="02020603050405020304" pitchFamily="18" charset="0"/>
              </a:rPr>
              <a:t> If the queue is empty, return the “underflow" error and exit.</a:t>
            </a:r>
          </a:p>
          <a:p>
            <a:pPr algn="l" fontAlgn="base">
              <a:buFont typeface="Arial" panose="020B0604020202020204" pitchFamily="34" charset="0"/>
              <a:buChar char="•"/>
            </a:pPr>
            <a:r>
              <a:rPr lang="en-US" b="1" i="0" dirty="0">
                <a:solidFill>
                  <a:srgbClr val="273239"/>
                </a:solidFill>
                <a:effectLst/>
                <a:latin typeface="Times New Roman" panose="02020603050405020304" pitchFamily="18" charset="0"/>
                <a:cs typeface="Times New Roman" panose="02020603050405020304" pitchFamily="18" charset="0"/>
              </a:rPr>
              <a:t>Step 3:</a:t>
            </a:r>
            <a:r>
              <a:rPr lang="en-US" b="0" i="0" dirty="0">
                <a:solidFill>
                  <a:srgbClr val="273239"/>
                </a:solidFill>
                <a:effectLst/>
                <a:latin typeface="Times New Roman" panose="02020603050405020304" pitchFamily="18" charset="0"/>
                <a:cs typeface="Times New Roman" panose="02020603050405020304" pitchFamily="18" charset="0"/>
              </a:rPr>
              <a:t> If the queue is not empty, access the data where the front is pointing.</a:t>
            </a:r>
          </a:p>
          <a:p>
            <a:pPr algn="l" fontAlgn="base">
              <a:buFont typeface="Arial" panose="020B0604020202020204" pitchFamily="34" charset="0"/>
              <a:buChar char="•"/>
            </a:pPr>
            <a:r>
              <a:rPr lang="en-US" b="1" i="0" dirty="0">
                <a:solidFill>
                  <a:srgbClr val="273239"/>
                </a:solidFill>
                <a:effectLst/>
                <a:latin typeface="Times New Roman" panose="02020603050405020304" pitchFamily="18" charset="0"/>
                <a:cs typeface="Times New Roman" panose="02020603050405020304" pitchFamily="18" charset="0"/>
              </a:rPr>
              <a:t>Step 4:</a:t>
            </a:r>
            <a:r>
              <a:rPr lang="en-US" b="0" i="0" dirty="0">
                <a:solidFill>
                  <a:srgbClr val="273239"/>
                </a:solidFill>
                <a:effectLst/>
                <a:latin typeface="Times New Roman" panose="02020603050405020304" pitchFamily="18" charset="0"/>
                <a:cs typeface="Times New Roman" panose="02020603050405020304" pitchFamily="18" charset="0"/>
              </a:rPr>
              <a:t> Increment the front pointer to point to the next available data element.</a:t>
            </a:r>
          </a:p>
          <a:p>
            <a:pPr algn="l" fontAlgn="base">
              <a:buFont typeface="Arial" panose="020B0604020202020204" pitchFamily="34" charset="0"/>
              <a:buChar char="•"/>
            </a:pPr>
            <a:r>
              <a:rPr lang="en-US" b="1" i="0" dirty="0">
                <a:solidFill>
                  <a:srgbClr val="273239"/>
                </a:solidFill>
                <a:effectLst/>
                <a:latin typeface="Times New Roman" panose="02020603050405020304" pitchFamily="18" charset="0"/>
                <a:cs typeface="Times New Roman" panose="02020603050405020304" pitchFamily="18" charset="0"/>
              </a:rPr>
              <a:t>Step 5:</a:t>
            </a:r>
            <a:r>
              <a:rPr lang="en-US" b="0" i="0" dirty="0">
                <a:solidFill>
                  <a:srgbClr val="273239"/>
                </a:solidFill>
                <a:effectLst/>
                <a:latin typeface="Times New Roman" panose="02020603050405020304" pitchFamily="18" charset="0"/>
                <a:cs typeface="Times New Roman" panose="02020603050405020304" pitchFamily="18" charset="0"/>
              </a:rPr>
              <a:t> The Return success.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7889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D710D-5D3A-4356-DAAB-8AF40F0252A8}"/>
              </a:ext>
            </a:extLst>
          </p:cNvPr>
          <p:cNvSpPr>
            <a:spLocks noGrp="1"/>
          </p:cNvSpPr>
          <p:nvPr>
            <p:ph type="title"/>
          </p:nvPr>
        </p:nvSpPr>
        <p:spPr/>
        <p:txBody>
          <a:bodyPr>
            <a:normAutofit/>
          </a:bodyPr>
          <a:lstStyle/>
          <a:p>
            <a:pPr algn="ctr"/>
            <a:r>
              <a:rPr lang="en-US" sz="4200" b="0" i="0" dirty="0">
                <a:solidFill>
                  <a:srgbClr val="1D1D27"/>
                </a:solidFill>
                <a:effectLst/>
                <a:latin typeface="Times New Roman" panose="02020603050405020304" pitchFamily="18" charset="0"/>
                <a:cs typeface="Times New Roman" panose="02020603050405020304" pitchFamily="18" charset="0"/>
              </a:rPr>
              <a:t>Algorithm to delete an element from the queue or </a:t>
            </a:r>
            <a:r>
              <a:rPr lang="en-IN" sz="4200" b="0" i="0" dirty="0">
                <a:solidFill>
                  <a:srgbClr val="1D1D27"/>
                </a:solidFill>
                <a:effectLst/>
                <a:latin typeface="Times New Roman" panose="02020603050405020304" pitchFamily="18" charset="0"/>
                <a:cs typeface="Times New Roman" panose="02020603050405020304" pitchFamily="18" charset="0"/>
              </a:rPr>
              <a:t>Dequeue Operation</a:t>
            </a:r>
            <a:endParaRPr lang="en-IN" sz="4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47CE0D2-CA91-B051-6F1B-1BA7C3D09186}"/>
              </a:ext>
            </a:extLst>
          </p:cNvPr>
          <p:cNvSpPr>
            <a:spLocks noGrp="1"/>
          </p:cNvSpPr>
          <p:nvPr>
            <p:ph idx="1"/>
          </p:nvPr>
        </p:nvSpPr>
        <p:spPr>
          <a:xfrm>
            <a:off x="933854" y="1984444"/>
            <a:ext cx="10376981" cy="4488212"/>
          </a:xfrm>
        </p:spPr>
        <p:txBody>
          <a:bodyPr>
            <a:normAutofit fontScale="85000" lnSpcReduction="20000"/>
          </a:bodyPr>
          <a:lstStyle/>
          <a:p>
            <a:pPr marL="0" indent="0">
              <a:lnSpc>
                <a:spcPct val="100000"/>
              </a:lnSpc>
              <a:buNone/>
            </a:pPr>
            <a:r>
              <a:rPr lang="en-US" b="1" i="0" dirty="0">
                <a:solidFill>
                  <a:srgbClr val="2B2A29"/>
                </a:solidFill>
                <a:effectLst/>
                <a:latin typeface="Times New Roman" panose="02020603050405020304" pitchFamily="18" charset="0"/>
                <a:cs typeface="Times New Roman" panose="02020603050405020304" pitchFamily="18" charset="0"/>
              </a:rPr>
              <a:t>Step 1:</a:t>
            </a:r>
            <a:r>
              <a:rPr lang="en-US" i="0" dirty="0">
                <a:solidFill>
                  <a:srgbClr val="2B2A29"/>
                </a:solidFill>
                <a:effectLst/>
                <a:latin typeface="Times New Roman" panose="02020603050405020304" pitchFamily="18" charset="0"/>
                <a:cs typeface="Times New Roman" panose="02020603050405020304" pitchFamily="18" charset="0"/>
              </a:rPr>
              <a:t> </a:t>
            </a:r>
            <a:r>
              <a:rPr lang="en-US" b="1" i="0" dirty="0">
                <a:solidFill>
                  <a:srgbClr val="2B2A29"/>
                </a:solidFill>
                <a:effectLst/>
                <a:latin typeface="Times New Roman" panose="02020603050405020304" pitchFamily="18" charset="0"/>
                <a:cs typeface="Times New Roman" panose="02020603050405020304" pitchFamily="18" charset="0"/>
              </a:rPr>
              <a:t>IF</a:t>
            </a:r>
            <a:r>
              <a:rPr lang="en-US" i="0" dirty="0">
                <a:solidFill>
                  <a:srgbClr val="2B2A29"/>
                </a:solidFill>
                <a:effectLst/>
                <a:latin typeface="Times New Roman" panose="02020603050405020304" pitchFamily="18" charset="0"/>
                <a:cs typeface="Times New Roman" panose="02020603050405020304" pitchFamily="18" charset="0"/>
              </a:rPr>
              <a:t> FRONT = -1 or FRONT &gt; REAR     // checking queue is empty </a:t>
            </a:r>
          </a:p>
          <a:p>
            <a:pPr marL="0" indent="0">
              <a:lnSpc>
                <a:spcPct val="100000"/>
              </a:lnSpc>
              <a:buNone/>
            </a:pPr>
            <a:r>
              <a:rPr lang="en-US" i="0" dirty="0">
                <a:solidFill>
                  <a:srgbClr val="2B2A29"/>
                </a:solidFill>
                <a:effectLst/>
                <a:latin typeface="Times New Roman" panose="02020603050405020304" pitchFamily="18" charset="0"/>
                <a:cs typeface="Times New Roman" panose="02020603050405020304" pitchFamily="18" charset="0"/>
              </a:rPr>
              <a:t>Write </a:t>
            </a:r>
            <a:r>
              <a:rPr lang="en-US" b="1" i="0" dirty="0">
                <a:solidFill>
                  <a:srgbClr val="2B2A29"/>
                </a:solidFill>
                <a:effectLst/>
                <a:latin typeface="Times New Roman" panose="02020603050405020304" pitchFamily="18" charset="0"/>
                <a:cs typeface="Times New Roman" panose="02020603050405020304" pitchFamily="18" charset="0"/>
              </a:rPr>
              <a:t>"UNDERFLOW"</a:t>
            </a:r>
          </a:p>
          <a:p>
            <a:pPr marL="0" indent="0">
              <a:lnSpc>
                <a:spcPct val="100000"/>
              </a:lnSpc>
              <a:buNone/>
            </a:pPr>
            <a:r>
              <a:rPr lang="en-US" i="0" dirty="0">
                <a:solidFill>
                  <a:srgbClr val="2B2A29"/>
                </a:solidFill>
                <a:effectLst/>
                <a:latin typeface="Times New Roman" panose="02020603050405020304" pitchFamily="18" charset="0"/>
                <a:cs typeface="Times New Roman" panose="02020603050405020304" pitchFamily="18" charset="0"/>
              </a:rPr>
              <a:t>Go to Step 3</a:t>
            </a:r>
          </a:p>
          <a:p>
            <a:pPr marL="0" indent="0">
              <a:lnSpc>
                <a:spcPct val="100000"/>
              </a:lnSpc>
              <a:buNone/>
            </a:pPr>
            <a:r>
              <a:rPr lang="en-US" b="1" i="0" dirty="0">
                <a:solidFill>
                  <a:srgbClr val="2B2A29"/>
                </a:solidFill>
                <a:effectLst/>
                <a:latin typeface="Times New Roman" panose="02020603050405020304" pitchFamily="18" charset="0"/>
                <a:cs typeface="Times New Roman" panose="02020603050405020304" pitchFamily="18" charset="0"/>
              </a:rPr>
              <a:t>ELSE</a:t>
            </a:r>
          </a:p>
          <a:p>
            <a:pPr marL="0" indent="0">
              <a:lnSpc>
                <a:spcPct val="100000"/>
              </a:lnSpc>
              <a:buNone/>
            </a:pPr>
            <a:r>
              <a:rPr lang="en-US" i="0" dirty="0">
                <a:solidFill>
                  <a:srgbClr val="2B2A29"/>
                </a:solidFill>
                <a:effectLst/>
                <a:latin typeface="Times New Roman" panose="02020603050405020304" pitchFamily="18" charset="0"/>
                <a:cs typeface="Times New Roman" panose="02020603050405020304" pitchFamily="18" charset="0"/>
              </a:rPr>
              <a:t>SET VAL = QUEUE[FRONT]</a:t>
            </a:r>
          </a:p>
          <a:p>
            <a:pPr marL="0" indent="0">
              <a:lnSpc>
                <a:spcPct val="100000"/>
              </a:lnSpc>
              <a:buNone/>
            </a:pPr>
            <a:r>
              <a:rPr lang="en-US" b="1" i="0" dirty="0">
                <a:solidFill>
                  <a:srgbClr val="2B2A29"/>
                </a:solidFill>
                <a:effectLst/>
                <a:latin typeface="Times New Roman" panose="02020603050405020304" pitchFamily="18" charset="0"/>
                <a:cs typeface="Times New Roman" panose="02020603050405020304" pitchFamily="18" charset="0"/>
              </a:rPr>
              <a:t>IF</a:t>
            </a:r>
            <a:r>
              <a:rPr lang="en-US" i="0" dirty="0">
                <a:solidFill>
                  <a:srgbClr val="2B2A29"/>
                </a:solidFill>
                <a:effectLst/>
                <a:latin typeface="Times New Roman" panose="02020603050405020304" pitchFamily="18" charset="0"/>
                <a:cs typeface="Times New Roman" panose="02020603050405020304" pitchFamily="18" charset="0"/>
              </a:rPr>
              <a:t> FRONT = REAR                  //the queue will become empty after the dequeue</a:t>
            </a:r>
          </a:p>
          <a:p>
            <a:pPr marL="0" indent="0">
              <a:lnSpc>
                <a:spcPct val="100000"/>
              </a:lnSpc>
              <a:buNone/>
            </a:pPr>
            <a:r>
              <a:rPr lang="en-US" i="0" dirty="0">
                <a:solidFill>
                  <a:srgbClr val="2B2A29"/>
                </a:solidFill>
                <a:effectLst/>
                <a:latin typeface="Times New Roman" panose="02020603050405020304" pitchFamily="18" charset="0"/>
                <a:cs typeface="Times New Roman" panose="02020603050405020304" pitchFamily="18" charset="0"/>
              </a:rPr>
              <a:t>SET FRONT = -1 and REAR = -1</a:t>
            </a:r>
          </a:p>
          <a:p>
            <a:pPr marL="0" indent="0">
              <a:lnSpc>
                <a:spcPct val="100000"/>
              </a:lnSpc>
              <a:buNone/>
            </a:pPr>
            <a:r>
              <a:rPr lang="en-US" b="1" i="0" dirty="0">
                <a:solidFill>
                  <a:srgbClr val="2B2A29"/>
                </a:solidFill>
                <a:effectLst/>
                <a:latin typeface="Times New Roman" panose="02020603050405020304" pitchFamily="18" charset="0"/>
                <a:cs typeface="Times New Roman" panose="02020603050405020304" pitchFamily="18" charset="0"/>
              </a:rPr>
              <a:t>ELSE</a:t>
            </a:r>
          </a:p>
          <a:p>
            <a:pPr marL="0" indent="0">
              <a:lnSpc>
                <a:spcPct val="100000"/>
              </a:lnSpc>
              <a:buNone/>
            </a:pPr>
            <a:r>
              <a:rPr lang="en-US" i="0" dirty="0">
                <a:solidFill>
                  <a:srgbClr val="2B2A29"/>
                </a:solidFill>
                <a:effectLst/>
                <a:latin typeface="Times New Roman" panose="02020603050405020304" pitchFamily="18" charset="0"/>
                <a:cs typeface="Times New Roman" panose="02020603050405020304" pitchFamily="18" charset="0"/>
              </a:rPr>
              <a:t>SET FRONT = FRONT + 1             // front is increment by 1 for pointing next element</a:t>
            </a:r>
          </a:p>
          <a:p>
            <a:pPr marL="0" indent="0">
              <a:lnSpc>
                <a:spcPct val="100000"/>
              </a:lnSpc>
              <a:buNone/>
            </a:pPr>
            <a:r>
              <a:rPr lang="en-US" b="1" i="0" dirty="0">
                <a:solidFill>
                  <a:srgbClr val="2B2A29"/>
                </a:solidFill>
                <a:effectLst/>
                <a:latin typeface="Times New Roman" panose="02020603050405020304" pitchFamily="18" charset="0"/>
                <a:cs typeface="Times New Roman" panose="02020603050405020304" pitchFamily="18" charset="0"/>
              </a:rPr>
              <a:t>Step 2: EXIT</a:t>
            </a:r>
            <a:endParaRPr lang="en-IN" b="1" dirty="0"/>
          </a:p>
        </p:txBody>
      </p:sp>
    </p:spTree>
    <p:extLst>
      <p:ext uri="{BB962C8B-B14F-4D97-AF65-F5344CB8AC3E}">
        <p14:creationId xmlns:p14="http://schemas.microsoft.com/office/powerpoint/2010/main" val="2172398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ECF1D-83B0-770A-BC6B-FEAF25727909}"/>
              </a:ext>
            </a:extLst>
          </p:cNvPr>
          <p:cNvSpPr>
            <a:spLocks noGrp="1"/>
          </p:cNvSpPr>
          <p:nvPr>
            <p:ph type="title"/>
          </p:nvPr>
        </p:nvSpPr>
        <p:spPr/>
        <p:txBody>
          <a:bodyPr/>
          <a:lstStyle/>
          <a:p>
            <a:pPr algn="ctr"/>
            <a:r>
              <a:rPr lang="fr-FR" b="0" i="0" dirty="0">
                <a:solidFill>
                  <a:srgbClr val="1D1D27"/>
                </a:solidFill>
                <a:effectLst/>
                <a:latin typeface="Times New Roman" panose="02020603050405020304" pitchFamily="18" charset="0"/>
                <a:cs typeface="Times New Roman" panose="02020603050405020304" pitchFamily="18" charset="0"/>
              </a:rPr>
              <a:t>Simple Queue or </a:t>
            </a:r>
            <a:r>
              <a:rPr lang="fr-FR" b="0" i="0" dirty="0" err="1">
                <a:solidFill>
                  <a:srgbClr val="1D1D27"/>
                </a:solidFill>
                <a:effectLst/>
                <a:latin typeface="Times New Roman" panose="02020603050405020304" pitchFamily="18" charset="0"/>
                <a:cs typeface="Times New Roman" panose="02020603050405020304" pitchFamily="18" charset="0"/>
              </a:rPr>
              <a:t>Linear</a:t>
            </a:r>
            <a:r>
              <a:rPr lang="fr-FR" b="0" i="0" dirty="0">
                <a:solidFill>
                  <a:srgbClr val="1D1D27"/>
                </a:solidFill>
                <a:effectLst/>
                <a:latin typeface="Times New Roman" panose="02020603050405020304" pitchFamily="18" charset="0"/>
                <a:cs typeface="Times New Roman" panose="02020603050405020304" pitchFamily="18" charset="0"/>
              </a:rPr>
              <a:t> Queue</a:t>
            </a:r>
            <a:endParaRPr lang="en-IN" dirty="0"/>
          </a:p>
        </p:txBody>
      </p:sp>
      <p:sp>
        <p:nvSpPr>
          <p:cNvPr id="4" name="Content Placeholder 3">
            <a:extLst>
              <a:ext uri="{FF2B5EF4-FFF2-40B4-BE49-F238E27FC236}">
                <a16:creationId xmlns:a16="http://schemas.microsoft.com/office/drawing/2014/main" id="{1FC8BFCD-09DD-DB85-51B8-E1ECF51F56A0}"/>
              </a:ext>
            </a:extLst>
          </p:cNvPr>
          <p:cNvSpPr>
            <a:spLocks noGrp="1"/>
          </p:cNvSpPr>
          <p:nvPr>
            <p:ph idx="1"/>
          </p:nvPr>
        </p:nvSpPr>
        <p:spPr/>
        <p:txBody>
          <a:bodyPr/>
          <a:lstStyle/>
          <a:p>
            <a:pPr algn="just"/>
            <a:r>
              <a:rPr lang="en-US" b="0" i="0" dirty="0">
                <a:solidFill>
                  <a:srgbClr val="2B2A29"/>
                </a:solidFill>
                <a:effectLst/>
                <a:latin typeface="Times New Roman" panose="02020603050405020304" pitchFamily="18" charset="0"/>
                <a:cs typeface="Times New Roman" panose="02020603050405020304" pitchFamily="18" charset="0"/>
              </a:rPr>
              <a:t>The major drawback of using a linear Queue is that insertion is done only from the rear end. </a:t>
            </a:r>
          </a:p>
          <a:p>
            <a:pPr algn="just"/>
            <a:endParaRPr lang="en-US" b="0" i="0" dirty="0">
              <a:solidFill>
                <a:srgbClr val="2B2A29"/>
              </a:solidFill>
              <a:effectLst/>
              <a:latin typeface="Times New Roman" panose="02020603050405020304" pitchFamily="18" charset="0"/>
              <a:cs typeface="Times New Roman" panose="02020603050405020304" pitchFamily="18" charset="0"/>
            </a:endParaRPr>
          </a:p>
          <a:p>
            <a:pPr algn="just"/>
            <a:r>
              <a:rPr lang="en-US" b="0" i="0" dirty="0">
                <a:solidFill>
                  <a:srgbClr val="2B2A29"/>
                </a:solidFill>
                <a:effectLst/>
                <a:latin typeface="Times New Roman" panose="02020603050405020304" pitchFamily="18" charset="0"/>
                <a:cs typeface="Times New Roman" panose="02020603050405020304" pitchFamily="18" charset="0"/>
              </a:rPr>
              <a:t>If the first three elements are deleted from the Queue, we cannot insert more elements even though the space is available in a Linear Queue. In this case, the linear Queue shows the overflow condition as the rear is pointing to the last element of the Queue.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4302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5E3C1-6507-8840-F1F8-9D17BD491919}"/>
              </a:ext>
            </a:extLst>
          </p:cNvPr>
          <p:cNvSpPr>
            <a:spLocks noGrp="1"/>
          </p:cNvSpPr>
          <p:nvPr>
            <p:ph type="title"/>
          </p:nvPr>
        </p:nvSpPr>
        <p:spPr>
          <a:xfrm>
            <a:off x="762000" y="1143486"/>
            <a:ext cx="4267200" cy="1437406"/>
          </a:xfrm>
        </p:spPr>
        <p:txBody>
          <a:bodyPr anchor="t">
            <a:normAutofit/>
          </a:bodyPr>
          <a:lstStyle/>
          <a:p>
            <a:r>
              <a:rPr lang="en-IN" sz="4500" b="0" i="0" dirty="0">
                <a:effectLst/>
                <a:latin typeface="Times New Roman" panose="02020603050405020304" pitchFamily="18" charset="0"/>
                <a:cs typeface="Times New Roman" panose="02020603050405020304" pitchFamily="18" charset="0"/>
              </a:rPr>
              <a:t>Circular Queue</a:t>
            </a:r>
            <a:endParaRPr lang="en-IN" sz="4500" dirty="0">
              <a:latin typeface="Times New Roman" panose="02020603050405020304" pitchFamily="18" charset="0"/>
              <a:cs typeface="Times New Roman" panose="02020603050405020304" pitchFamily="18" charset="0"/>
            </a:endParaRPr>
          </a:p>
        </p:txBody>
      </p:sp>
      <p:cxnSp>
        <p:nvCxnSpPr>
          <p:cNvPr id="3088" name="Straight Connector 3087">
            <a:extLst>
              <a:ext uri="{FF2B5EF4-FFF2-40B4-BE49-F238E27FC236}">
                <a16:creationId xmlns:a16="http://schemas.microsoft.com/office/drawing/2014/main" id="{37C77032-C865-6057-7D7A-E2743CFA20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4B7E4B0-92B7-8FFC-04F0-70271CD967A1}"/>
              </a:ext>
            </a:extLst>
          </p:cNvPr>
          <p:cNvSpPr>
            <a:spLocks noGrp="1"/>
          </p:cNvSpPr>
          <p:nvPr>
            <p:ph idx="1"/>
          </p:nvPr>
        </p:nvSpPr>
        <p:spPr>
          <a:xfrm>
            <a:off x="5825613" y="838200"/>
            <a:ext cx="5501247" cy="1866358"/>
          </a:xfrm>
        </p:spPr>
        <p:txBody>
          <a:bodyPr>
            <a:normAutofit/>
          </a:bodyPr>
          <a:lstStyle/>
          <a:p>
            <a:pPr algn="just"/>
            <a:r>
              <a:rPr lang="en-US" sz="1600" b="0" i="0" dirty="0">
                <a:effectLst/>
                <a:latin typeface="Times New Roman" panose="02020603050405020304" pitchFamily="18" charset="0"/>
                <a:cs typeface="Times New Roman" panose="02020603050405020304" pitchFamily="18" charset="0"/>
              </a:rPr>
              <a:t>In Circular Queue, all the nodes are represented as circular. It is similar to the linear Queue except that the </a:t>
            </a:r>
            <a:r>
              <a:rPr lang="en-US" sz="1600" b="1" i="0" dirty="0">
                <a:solidFill>
                  <a:srgbClr val="FF0000"/>
                </a:solidFill>
                <a:effectLst/>
                <a:latin typeface="Times New Roman" panose="02020603050405020304" pitchFamily="18" charset="0"/>
                <a:cs typeface="Times New Roman" panose="02020603050405020304" pitchFamily="18" charset="0"/>
              </a:rPr>
              <a:t>last element of the queue is connected to the first element.</a:t>
            </a:r>
            <a:r>
              <a:rPr lang="en-US" sz="1600" b="0" i="0" dirty="0">
                <a:effectLst/>
                <a:latin typeface="Times New Roman" panose="02020603050405020304" pitchFamily="18" charset="0"/>
                <a:cs typeface="Times New Roman" panose="02020603050405020304" pitchFamily="18" charset="0"/>
              </a:rPr>
              <a:t> </a:t>
            </a:r>
          </a:p>
          <a:p>
            <a:pPr algn="just"/>
            <a:r>
              <a:rPr lang="en-US" sz="1600" b="0" i="0" dirty="0">
                <a:effectLst/>
                <a:latin typeface="Times New Roman" panose="02020603050405020304" pitchFamily="18" charset="0"/>
                <a:cs typeface="Times New Roman" panose="02020603050405020304" pitchFamily="18" charset="0"/>
              </a:rPr>
              <a:t>It is also known as </a:t>
            </a:r>
            <a:r>
              <a:rPr lang="en-US" sz="1600" b="1" i="0" dirty="0">
                <a:solidFill>
                  <a:srgbClr val="FF0000"/>
                </a:solidFill>
                <a:effectLst/>
                <a:latin typeface="Times New Roman" panose="02020603050405020304" pitchFamily="18" charset="0"/>
                <a:cs typeface="Times New Roman" panose="02020603050405020304" pitchFamily="18" charset="0"/>
              </a:rPr>
              <a:t>Ring Buffer</a:t>
            </a:r>
            <a:r>
              <a:rPr lang="en-US" sz="1600" b="0" i="0" dirty="0">
                <a:effectLst/>
                <a:latin typeface="Times New Roman" panose="02020603050405020304" pitchFamily="18" charset="0"/>
                <a:cs typeface="Times New Roman" panose="02020603050405020304" pitchFamily="18" charset="0"/>
              </a:rPr>
              <a:t>, as all the </a:t>
            </a:r>
            <a:r>
              <a:rPr lang="en-US" sz="1600" b="1" i="0" dirty="0">
                <a:effectLst/>
                <a:latin typeface="Times New Roman" panose="02020603050405020304" pitchFamily="18" charset="0"/>
                <a:cs typeface="Times New Roman" panose="02020603050405020304" pitchFamily="18" charset="0"/>
              </a:rPr>
              <a:t>ends are connected to another end.</a:t>
            </a:r>
            <a:r>
              <a:rPr lang="en-US" sz="1600" b="0" i="0" dirty="0">
                <a:effectLst/>
                <a:latin typeface="Times New Roman" panose="02020603050405020304" pitchFamily="18" charset="0"/>
                <a:cs typeface="Times New Roman" panose="02020603050405020304" pitchFamily="18" charset="0"/>
              </a:rPr>
              <a:t> The representation of circular queue is shown in the below image.</a:t>
            </a:r>
          </a:p>
          <a:p>
            <a:pPr algn="just"/>
            <a:endParaRPr lang="en-IN" sz="1600" dirty="0">
              <a:latin typeface="Times New Roman" panose="02020603050405020304" pitchFamily="18" charset="0"/>
              <a:cs typeface="Times New Roman" panose="02020603050405020304" pitchFamily="18" charset="0"/>
            </a:endParaRPr>
          </a:p>
        </p:txBody>
      </p:sp>
      <p:pic>
        <p:nvPicPr>
          <p:cNvPr id="3074" name="Picture 2" descr="Types of Queue">
            <a:extLst>
              <a:ext uri="{FF2B5EF4-FFF2-40B4-BE49-F238E27FC236}">
                <a16:creationId xmlns:a16="http://schemas.microsoft.com/office/drawing/2014/main" id="{8C58AFDB-20FB-AD0E-0D95-DFDA7218281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01757" y="3404543"/>
            <a:ext cx="10591800" cy="2542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6442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02EFE-3109-4F6F-88FE-E2F665B8CABB}"/>
              </a:ext>
            </a:extLst>
          </p:cNvPr>
          <p:cNvSpPr>
            <a:spLocks noGrp="1"/>
          </p:cNvSpPr>
          <p:nvPr>
            <p:ph type="title"/>
          </p:nvPr>
        </p:nvSpPr>
        <p:spPr/>
        <p:txBody>
          <a:bodyPr/>
          <a:lstStyle/>
          <a:p>
            <a:pPr algn="ctr"/>
            <a:r>
              <a:rPr lang="en-IN" sz="4400" b="0" i="0" dirty="0">
                <a:effectLst/>
                <a:latin typeface="Times New Roman" panose="02020603050405020304" pitchFamily="18" charset="0"/>
                <a:cs typeface="Times New Roman" panose="02020603050405020304" pitchFamily="18" charset="0"/>
              </a:rPr>
              <a:t>Circular Queue</a:t>
            </a:r>
            <a:endParaRPr lang="en-IN" dirty="0"/>
          </a:p>
        </p:txBody>
      </p:sp>
      <p:sp>
        <p:nvSpPr>
          <p:cNvPr id="3" name="Content Placeholder 2">
            <a:extLst>
              <a:ext uri="{FF2B5EF4-FFF2-40B4-BE49-F238E27FC236}">
                <a16:creationId xmlns:a16="http://schemas.microsoft.com/office/drawing/2014/main" id="{8DDFB7A7-AC55-ABC3-9AA0-5E74FA70897E}"/>
              </a:ext>
            </a:extLst>
          </p:cNvPr>
          <p:cNvSpPr>
            <a:spLocks noGrp="1"/>
          </p:cNvSpPr>
          <p:nvPr>
            <p:ph idx="1"/>
          </p:nvPr>
        </p:nvSpPr>
        <p:spPr>
          <a:xfrm>
            <a:off x="838200" y="1690688"/>
            <a:ext cx="10515600" cy="4486275"/>
          </a:xfrm>
        </p:spPr>
        <p:txBody>
          <a:bodyPr>
            <a:normAutofit/>
          </a:bodyPr>
          <a:lstStyle/>
          <a:p>
            <a:pPr algn="just"/>
            <a:r>
              <a:rPr lang="en-US" sz="2400" b="0" i="0" dirty="0">
                <a:solidFill>
                  <a:srgbClr val="2B2A29"/>
                </a:solidFill>
                <a:effectLst/>
                <a:latin typeface="Times New Roman" panose="02020603050405020304" pitchFamily="18" charset="0"/>
                <a:cs typeface="Times New Roman" panose="02020603050405020304" pitchFamily="18" charset="0"/>
              </a:rPr>
              <a:t>The drawback that occurs in a linear queue is overcome by using the circular queue. If the empty space is available in a circular queue, the new element can be added in an empty space by simply incrementing the value of rear. The main advantage of using the circular queue is </a:t>
            </a:r>
            <a:r>
              <a:rPr lang="en-US" sz="2400" b="1" i="0" dirty="0">
                <a:solidFill>
                  <a:srgbClr val="2B2A29"/>
                </a:solidFill>
                <a:effectLst/>
                <a:latin typeface="Times New Roman" panose="02020603050405020304" pitchFamily="18" charset="0"/>
                <a:cs typeface="Times New Roman" panose="02020603050405020304" pitchFamily="18" charset="0"/>
              </a:rPr>
              <a:t>better memory utilization.</a:t>
            </a:r>
          </a:p>
          <a:p>
            <a:pPr algn="just"/>
            <a:r>
              <a:rPr lang="en-US" sz="2400" b="0" i="0" dirty="0">
                <a:solidFill>
                  <a:srgbClr val="2B2A29"/>
                </a:solidFill>
                <a:effectLst/>
                <a:latin typeface="Times New Roman" panose="02020603050405020304" pitchFamily="18" charset="0"/>
                <a:cs typeface="Times New Roman" panose="02020603050405020304" pitchFamily="18" charset="0"/>
              </a:rPr>
              <a:t>A circular queue is similar to a linear queue as it is also based on the </a:t>
            </a:r>
            <a:r>
              <a:rPr lang="en-US" sz="2400" b="1" i="0" dirty="0">
                <a:solidFill>
                  <a:srgbClr val="2B2A29"/>
                </a:solidFill>
                <a:effectLst/>
                <a:latin typeface="Times New Roman" panose="02020603050405020304" pitchFamily="18" charset="0"/>
                <a:cs typeface="Times New Roman" panose="02020603050405020304" pitchFamily="18" charset="0"/>
              </a:rPr>
              <a:t>FIFO (First In First Out)</a:t>
            </a:r>
            <a:r>
              <a:rPr lang="en-US" sz="2400" b="0" i="0" dirty="0">
                <a:solidFill>
                  <a:srgbClr val="2B2A29"/>
                </a:solidFill>
                <a:effectLst/>
                <a:latin typeface="Times New Roman" panose="02020603050405020304" pitchFamily="18" charset="0"/>
                <a:cs typeface="Times New Roman" panose="02020603050405020304" pitchFamily="18" charset="0"/>
              </a:rPr>
              <a:t> principle except that the last position is connected to the first position in a circular queue that forms a circle. It is also known as a </a:t>
            </a:r>
            <a:r>
              <a:rPr lang="en-US" sz="2400" b="1" dirty="0">
                <a:solidFill>
                  <a:srgbClr val="2B2A29"/>
                </a:solidFill>
                <a:effectLst/>
                <a:latin typeface="Times New Roman" panose="02020603050405020304" pitchFamily="18" charset="0"/>
                <a:cs typeface="Times New Roman" panose="02020603050405020304" pitchFamily="18" charset="0"/>
              </a:rPr>
              <a:t>Ring Buffer</a:t>
            </a:r>
            <a:r>
              <a:rPr lang="en-US" sz="2400" b="0" i="0" dirty="0">
                <a:solidFill>
                  <a:srgbClr val="2B2A29"/>
                </a:solidFill>
                <a:effectLst/>
                <a:latin typeface="Times New Roman" panose="02020603050405020304" pitchFamily="18" charset="0"/>
                <a:cs typeface="Times New Roman" panose="02020603050405020304" pitchFamily="18" charset="0"/>
              </a:rPr>
              <a:t>.</a:t>
            </a:r>
          </a:p>
          <a:p>
            <a:pPr algn="just"/>
            <a:r>
              <a:rPr lang="en-US" sz="2400" b="0" i="0" dirty="0">
                <a:solidFill>
                  <a:srgbClr val="2B2A29"/>
                </a:solidFill>
                <a:effectLst/>
                <a:latin typeface="Times New Roman" panose="02020603050405020304" pitchFamily="18" charset="0"/>
                <a:cs typeface="Times New Roman" panose="02020603050405020304" pitchFamily="18" charset="0"/>
              </a:rPr>
              <a:t>There was one limitation in the array implementation of </a:t>
            </a:r>
            <a:r>
              <a:rPr lang="en-US" sz="2400" b="0" i="0" u="none" strike="noStrike" dirty="0">
                <a:effectLst/>
                <a:latin typeface="Times New Roman" panose="02020603050405020304" pitchFamily="18" charset="0"/>
                <a:cs typeface="Times New Roman" panose="02020603050405020304" pitchFamily="18" charset="0"/>
              </a:rPr>
              <a:t>Queue</a:t>
            </a:r>
            <a:r>
              <a:rPr lang="en-US" sz="2400" b="0" i="0" dirty="0">
                <a:solidFill>
                  <a:srgbClr val="2B2A29"/>
                </a:solidFill>
                <a:effectLst/>
                <a:latin typeface="Times New Roman" panose="02020603050405020304" pitchFamily="18" charset="0"/>
                <a:cs typeface="Times New Roman" panose="02020603050405020304" pitchFamily="18" charset="0"/>
              </a:rPr>
              <a:t>. If the rear reaches to the end position of the Queue, then there might be possibility that some vacant spaces are left in the beginning which cannot be utilized. So, to overcome such limitations, the concept of the circular queue was introduced.</a:t>
            </a:r>
          </a:p>
        </p:txBody>
      </p:sp>
    </p:spTree>
    <p:extLst>
      <p:ext uri="{BB962C8B-B14F-4D97-AF65-F5344CB8AC3E}">
        <p14:creationId xmlns:p14="http://schemas.microsoft.com/office/powerpoint/2010/main" val="504329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3" name="Rectangle 9222">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53D04E-838F-0216-8A05-2D691668D0A2}"/>
              </a:ext>
            </a:extLst>
          </p:cNvPr>
          <p:cNvSpPr>
            <a:spLocks noGrp="1"/>
          </p:cNvSpPr>
          <p:nvPr>
            <p:ph type="title"/>
          </p:nvPr>
        </p:nvSpPr>
        <p:spPr>
          <a:xfrm>
            <a:off x="6739128" y="638089"/>
            <a:ext cx="4818888" cy="1476801"/>
          </a:xfrm>
        </p:spPr>
        <p:txBody>
          <a:bodyPr anchor="b">
            <a:normAutofit/>
          </a:bodyPr>
          <a:lstStyle/>
          <a:p>
            <a:r>
              <a:rPr lang="en-IN" sz="5400" b="0" i="0">
                <a:effectLst/>
                <a:latin typeface="Times New Roman" panose="02020603050405020304" pitchFamily="18" charset="0"/>
                <a:cs typeface="Times New Roman" panose="02020603050405020304" pitchFamily="18" charset="0"/>
              </a:rPr>
              <a:t>Circular Queue</a:t>
            </a:r>
            <a:endParaRPr lang="en-IN" sz="5400"/>
          </a:p>
        </p:txBody>
      </p:sp>
      <p:pic>
        <p:nvPicPr>
          <p:cNvPr id="9218" name="Picture 2" descr="Circular Queue">
            <a:extLst>
              <a:ext uri="{FF2B5EF4-FFF2-40B4-BE49-F238E27FC236}">
                <a16:creationId xmlns:a16="http://schemas.microsoft.com/office/drawing/2014/main" id="{F1C854C6-5988-CFE9-4F8A-E6F3F97B8B2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0936" y="737729"/>
            <a:ext cx="5458968" cy="5382542"/>
          </a:xfrm>
          <a:prstGeom prst="rect">
            <a:avLst/>
          </a:prstGeom>
          <a:noFill/>
          <a:extLst>
            <a:ext uri="{909E8E84-426E-40DD-AFC4-6F175D3DCCD1}">
              <a14:hiddenFill xmlns:a14="http://schemas.microsoft.com/office/drawing/2010/main">
                <a:solidFill>
                  <a:srgbClr val="FFFFFF"/>
                </a:solidFill>
              </a14:hiddenFill>
            </a:ext>
          </a:extLst>
        </p:spPr>
      </p:pic>
      <p:sp>
        <p:nvSpPr>
          <p:cNvPr id="9225"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337D216-8454-334F-6FBB-3EE5F6CF54A7}"/>
              </a:ext>
            </a:extLst>
          </p:cNvPr>
          <p:cNvSpPr>
            <a:spLocks noGrp="1"/>
          </p:cNvSpPr>
          <p:nvPr>
            <p:ph idx="1"/>
          </p:nvPr>
        </p:nvSpPr>
        <p:spPr>
          <a:xfrm>
            <a:off x="6739128" y="2664886"/>
            <a:ext cx="4818888" cy="3550789"/>
          </a:xfrm>
        </p:spPr>
        <p:txBody>
          <a:bodyPr anchor="t">
            <a:normAutofit/>
          </a:bodyPr>
          <a:lstStyle/>
          <a:p>
            <a:pPr algn="just"/>
            <a:r>
              <a:rPr lang="en-US" sz="1500" b="0" i="0" dirty="0">
                <a:effectLst/>
                <a:latin typeface="Times New Roman" panose="02020603050405020304" pitchFamily="18" charset="0"/>
                <a:cs typeface="Times New Roman" panose="02020603050405020304" pitchFamily="18" charset="0"/>
              </a:rPr>
              <a:t>As we can see in the above image, the rear is at the last position of the Queue and front is pointing somewhere rather than the 0</a:t>
            </a:r>
            <a:r>
              <a:rPr lang="en-US" sz="1500" b="0" i="0" baseline="30000" dirty="0">
                <a:effectLst/>
                <a:latin typeface="Times New Roman" panose="02020603050405020304" pitchFamily="18" charset="0"/>
                <a:cs typeface="Times New Roman" panose="02020603050405020304" pitchFamily="18" charset="0"/>
              </a:rPr>
              <a:t>th</a:t>
            </a:r>
            <a:r>
              <a:rPr lang="en-US" sz="1500" b="0" i="0" dirty="0">
                <a:effectLst/>
                <a:latin typeface="Times New Roman" panose="02020603050405020304" pitchFamily="18" charset="0"/>
                <a:cs typeface="Times New Roman" panose="02020603050405020304" pitchFamily="18" charset="0"/>
              </a:rPr>
              <a:t> position. </a:t>
            </a:r>
          </a:p>
          <a:p>
            <a:pPr algn="just"/>
            <a:r>
              <a:rPr lang="en-US" sz="1500" b="0" i="0" dirty="0">
                <a:effectLst/>
                <a:latin typeface="Times New Roman" panose="02020603050405020304" pitchFamily="18" charset="0"/>
                <a:cs typeface="Times New Roman" panose="02020603050405020304" pitchFamily="18" charset="0"/>
              </a:rPr>
              <a:t>In array, there are only two elements and other three positions are empty. The rear is at the last position of the Queue; if we try to insert the element then it will show that there are </a:t>
            </a:r>
            <a:r>
              <a:rPr lang="en-US" sz="1500" b="1" i="0" dirty="0">
                <a:effectLst/>
                <a:latin typeface="Times New Roman" panose="02020603050405020304" pitchFamily="18" charset="0"/>
                <a:cs typeface="Times New Roman" panose="02020603050405020304" pitchFamily="18" charset="0"/>
              </a:rPr>
              <a:t>no empty </a:t>
            </a:r>
            <a:r>
              <a:rPr lang="en-US" sz="1500" b="0" i="0" dirty="0">
                <a:effectLst/>
                <a:latin typeface="Times New Roman" panose="02020603050405020304" pitchFamily="18" charset="0"/>
                <a:cs typeface="Times New Roman" panose="02020603050405020304" pitchFamily="18" charset="0"/>
              </a:rPr>
              <a:t>spaces in the Queue. </a:t>
            </a:r>
          </a:p>
          <a:p>
            <a:pPr algn="just"/>
            <a:r>
              <a:rPr lang="en-US" sz="1500" b="0" i="0" dirty="0">
                <a:effectLst/>
                <a:latin typeface="Times New Roman" panose="02020603050405020304" pitchFamily="18" charset="0"/>
                <a:cs typeface="Times New Roman" panose="02020603050405020304" pitchFamily="18" charset="0"/>
              </a:rPr>
              <a:t>There is one solution to avoid such wastage of memory space by shifting both the elements at the left and adjust the front and rear end accordingly.</a:t>
            </a:r>
          </a:p>
          <a:p>
            <a:pPr algn="just"/>
            <a:r>
              <a:rPr lang="en-US" sz="1500" b="0" i="0" dirty="0">
                <a:effectLst/>
                <a:latin typeface="Times New Roman" panose="02020603050405020304" pitchFamily="18" charset="0"/>
                <a:cs typeface="Times New Roman" panose="02020603050405020304" pitchFamily="18" charset="0"/>
              </a:rPr>
              <a:t>The efficient approach to avoid the wastage of the memory is to use the circular queue data structure.</a:t>
            </a:r>
            <a:endParaRPr lang="en-IN" sz="1500" dirty="0">
              <a:latin typeface="Times New Roman" panose="02020603050405020304" pitchFamily="18" charset="0"/>
              <a:cs typeface="Times New Roman" panose="02020603050405020304" pitchFamily="18" charset="0"/>
            </a:endParaRPr>
          </a:p>
          <a:p>
            <a:pPr algn="just"/>
            <a:endParaRPr lang="en-IN"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1467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1BB41-0329-9D70-A1C7-AAAE407908D4}"/>
              </a:ext>
            </a:extLst>
          </p:cNvPr>
          <p:cNvSpPr>
            <a:spLocks noGrp="1"/>
          </p:cNvSpPr>
          <p:nvPr>
            <p:ph type="title"/>
          </p:nvPr>
        </p:nvSpPr>
        <p:spPr>
          <a:xfrm>
            <a:off x="838200" y="681037"/>
            <a:ext cx="10515600" cy="1009651"/>
          </a:xfrm>
        </p:spPr>
        <p:txBody>
          <a:bodyPr/>
          <a:lstStyle/>
          <a:p>
            <a:pPr algn="ctr"/>
            <a:r>
              <a:rPr lang="en-IN" b="0" i="0" dirty="0">
                <a:solidFill>
                  <a:srgbClr val="1D1D27"/>
                </a:solidFill>
                <a:effectLst/>
                <a:latin typeface="Times New Roman" panose="02020603050405020304" pitchFamily="18" charset="0"/>
                <a:cs typeface="Times New Roman" panose="02020603050405020304" pitchFamily="18" charset="0"/>
              </a:rPr>
              <a:t>Operations on Circular Queue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B19E34-2B66-68B3-C795-5A4A654A4364}"/>
              </a:ext>
            </a:extLst>
          </p:cNvPr>
          <p:cNvSpPr>
            <a:spLocks noGrp="1"/>
          </p:cNvSpPr>
          <p:nvPr>
            <p:ph idx="1"/>
          </p:nvPr>
        </p:nvSpPr>
        <p:spPr>
          <a:xfrm>
            <a:off x="1147864" y="2149813"/>
            <a:ext cx="9912485" cy="4027150"/>
          </a:xfrm>
        </p:spPr>
        <p:txBody>
          <a:bodyPr/>
          <a:lstStyle/>
          <a:p>
            <a:pPr marL="514350" indent="-514350" algn="just">
              <a:buFont typeface="+mj-lt"/>
              <a:buAutoNum type="arabicPeriod"/>
            </a:pPr>
            <a:r>
              <a:rPr lang="en-US" b="1" i="0" dirty="0">
                <a:solidFill>
                  <a:srgbClr val="2B2A29"/>
                </a:solidFill>
                <a:effectLst/>
                <a:latin typeface="Times New Roman" panose="02020603050405020304" pitchFamily="18" charset="0"/>
                <a:cs typeface="Times New Roman" panose="02020603050405020304" pitchFamily="18" charset="0"/>
              </a:rPr>
              <a:t>Front:</a:t>
            </a:r>
            <a:r>
              <a:rPr lang="en-US" b="0" i="0" dirty="0">
                <a:solidFill>
                  <a:srgbClr val="2B2A29"/>
                </a:solidFill>
                <a:effectLst/>
                <a:latin typeface="Times New Roman" panose="02020603050405020304" pitchFamily="18" charset="0"/>
                <a:cs typeface="Times New Roman" panose="02020603050405020304" pitchFamily="18" charset="0"/>
              </a:rPr>
              <a:t> It is used to get the front element from the Queue.</a:t>
            </a:r>
          </a:p>
          <a:p>
            <a:pPr marL="514350" indent="-514350" algn="just">
              <a:buFont typeface="+mj-lt"/>
              <a:buAutoNum type="arabicPeriod"/>
            </a:pPr>
            <a:r>
              <a:rPr lang="en-US" b="1" i="0" dirty="0">
                <a:solidFill>
                  <a:srgbClr val="2B2A29"/>
                </a:solidFill>
                <a:effectLst/>
                <a:latin typeface="Times New Roman" panose="02020603050405020304" pitchFamily="18" charset="0"/>
                <a:cs typeface="Times New Roman" panose="02020603050405020304" pitchFamily="18" charset="0"/>
              </a:rPr>
              <a:t>Rear:</a:t>
            </a:r>
            <a:r>
              <a:rPr lang="en-US" b="0" i="0" dirty="0">
                <a:solidFill>
                  <a:srgbClr val="2B2A29"/>
                </a:solidFill>
                <a:effectLst/>
                <a:latin typeface="Times New Roman" panose="02020603050405020304" pitchFamily="18" charset="0"/>
                <a:cs typeface="Times New Roman" panose="02020603050405020304" pitchFamily="18" charset="0"/>
              </a:rPr>
              <a:t> It is used to get the rear element from the Queue.</a:t>
            </a:r>
          </a:p>
          <a:p>
            <a:pPr marL="514350" indent="-514350" algn="just">
              <a:buFont typeface="+mj-lt"/>
              <a:buAutoNum type="arabicPeriod"/>
            </a:pPr>
            <a:r>
              <a:rPr lang="en-US" b="1" i="0" dirty="0" err="1">
                <a:solidFill>
                  <a:srgbClr val="2B2A29"/>
                </a:solidFill>
                <a:effectLst/>
                <a:latin typeface="Times New Roman" panose="02020603050405020304" pitchFamily="18" charset="0"/>
                <a:cs typeface="Times New Roman" panose="02020603050405020304" pitchFamily="18" charset="0"/>
              </a:rPr>
              <a:t>enQueue</a:t>
            </a:r>
            <a:r>
              <a:rPr lang="en-US" b="1" i="0" dirty="0">
                <a:solidFill>
                  <a:srgbClr val="2B2A29"/>
                </a:solidFill>
                <a:effectLst/>
                <a:latin typeface="Times New Roman" panose="02020603050405020304" pitchFamily="18" charset="0"/>
                <a:cs typeface="Times New Roman" panose="02020603050405020304" pitchFamily="18" charset="0"/>
              </a:rPr>
              <a:t>(value):</a:t>
            </a:r>
            <a:r>
              <a:rPr lang="en-US" b="0" i="0" dirty="0">
                <a:solidFill>
                  <a:srgbClr val="2B2A29"/>
                </a:solidFill>
                <a:effectLst/>
                <a:latin typeface="Times New Roman" panose="02020603050405020304" pitchFamily="18" charset="0"/>
                <a:cs typeface="Times New Roman" panose="02020603050405020304" pitchFamily="18" charset="0"/>
              </a:rPr>
              <a:t> This function is used to </a:t>
            </a:r>
            <a:r>
              <a:rPr lang="en-US" b="0" i="0" dirty="0">
                <a:solidFill>
                  <a:srgbClr val="FF0000"/>
                </a:solidFill>
                <a:effectLst/>
                <a:latin typeface="Times New Roman" panose="02020603050405020304" pitchFamily="18" charset="0"/>
                <a:cs typeface="Times New Roman" panose="02020603050405020304" pitchFamily="18" charset="0"/>
              </a:rPr>
              <a:t>insert the new value in the Queue</a:t>
            </a:r>
            <a:r>
              <a:rPr lang="en-US" b="0" i="0" dirty="0">
                <a:solidFill>
                  <a:srgbClr val="2B2A29"/>
                </a:solidFill>
                <a:effectLst/>
                <a:latin typeface="Times New Roman" panose="02020603050405020304" pitchFamily="18" charset="0"/>
                <a:cs typeface="Times New Roman" panose="02020603050405020304" pitchFamily="18" charset="0"/>
              </a:rPr>
              <a:t>. The new element is always inserted from the rear end.</a:t>
            </a:r>
          </a:p>
          <a:p>
            <a:pPr marL="514350" indent="-514350" algn="just">
              <a:buFont typeface="+mj-lt"/>
              <a:buAutoNum type="arabicPeriod"/>
            </a:pPr>
            <a:r>
              <a:rPr lang="en-US" b="1" i="0" dirty="0" err="1">
                <a:solidFill>
                  <a:srgbClr val="2B2A29"/>
                </a:solidFill>
                <a:effectLst/>
                <a:latin typeface="Times New Roman" panose="02020603050405020304" pitchFamily="18" charset="0"/>
                <a:cs typeface="Times New Roman" panose="02020603050405020304" pitchFamily="18" charset="0"/>
              </a:rPr>
              <a:t>deQueue</a:t>
            </a:r>
            <a:r>
              <a:rPr lang="en-US" b="1" i="0" dirty="0">
                <a:solidFill>
                  <a:srgbClr val="2B2A29"/>
                </a:solidFill>
                <a:effectLst/>
                <a:latin typeface="Times New Roman" panose="02020603050405020304" pitchFamily="18" charset="0"/>
                <a:cs typeface="Times New Roman" panose="02020603050405020304" pitchFamily="18" charset="0"/>
              </a:rPr>
              <a:t>():</a:t>
            </a:r>
            <a:r>
              <a:rPr lang="en-US" b="0" i="0" dirty="0">
                <a:solidFill>
                  <a:srgbClr val="2B2A29"/>
                </a:solidFill>
                <a:effectLst/>
                <a:latin typeface="Times New Roman" panose="02020603050405020304" pitchFamily="18" charset="0"/>
                <a:cs typeface="Times New Roman" panose="02020603050405020304" pitchFamily="18" charset="0"/>
              </a:rPr>
              <a:t> This function </a:t>
            </a:r>
            <a:r>
              <a:rPr lang="en-US" b="0" i="0" dirty="0">
                <a:solidFill>
                  <a:srgbClr val="FF0000"/>
                </a:solidFill>
                <a:effectLst/>
                <a:latin typeface="Times New Roman" panose="02020603050405020304" pitchFamily="18" charset="0"/>
                <a:cs typeface="Times New Roman" panose="02020603050405020304" pitchFamily="18" charset="0"/>
              </a:rPr>
              <a:t>deletes an element from the Queue</a:t>
            </a:r>
            <a:r>
              <a:rPr lang="en-US" b="0" i="0" dirty="0">
                <a:solidFill>
                  <a:srgbClr val="2B2A29"/>
                </a:solidFill>
                <a:effectLst/>
                <a:latin typeface="Times New Roman" panose="02020603050405020304" pitchFamily="18" charset="0"/>
                <a:cs typeface="Times New Roman" panose="02020603050405020304" pitchFamily="18" charset="0"/>
              </a:rPr>
              <a:t>. The deletion in a Queue always takes place from the front end.</a:t>
            </a:r>
          </a:p>
        </p:txBody>
      </p:sp>
    </p:spTree>
    <p:extLst>
      <p:ext uri="{BB962C8B-B14F-4D97-AF65-F5344CB8AC3E}">
        <p14:creationId xmlns:p14="http://schemas.microsoft.com/office/powerpoint/2010/main" val="1772901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1BB41-0329-9D70-A1C7-AAAE407908D4}"/>
              </a:ext>
            </a:extLst>
          </p:cNvPr>
          <p:cNvSpPr>
            <a:spLocks noGrp="1"/>
          </p:cNvSpPr>
          <p:nvPr>
            <p:ph type="title"/>
          </p:nvPr>
        </p:nvSpPr>
        <p:spPr/>
        <p:txBody>
          <a:bodyPr/>
          <a:lstStyle/>
          <a:p>
            <a:pPr algn="ctr"/>
            <a:r>
              <a:rPr lang="en-IN" b="0" i="0" dirty="0">
                <a:solidFill>
                  <a:srgbClr val="1D1D27"/>
                </a:solidFill>
                <a:effectLst/>
                <a:latin typeface="Times New Roman" panose="02020603050405020304" pitchFamily="18" charset="0"/>
                <a:cs typeface="Times New Roman" panose="02020603050405020304" pitchFamily="18" charset="0"/>
              </a:rPr>
              <a:t>Applications of Circular Queue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B19E34-2B66-68B3-C795-5A4A654A4364}"/>
              </a:ext>
            </a:extLst>
          </p:cNvPr>
          <p:cNvSpPr>
            <a:spLocks noGrp="1"/>
          </p:cNvSpPr>
          <p:nvPr>
            <p:ph idx="1"/>
          </p:nvPr>
        </p:nvSpPr>
        <p:spPr/>
        <p:txBody>
          <a:bodyPr>
            <a:normAutofit fontScale="92500"/>
          </a:bodyPr>
          <a:lstStyle/>
          <a:p>
            <a:pPr algn="just">
              <a:buFont typeface="Arial" panose="020B0604020202020204" pitchFamily="34" charset="0"/>
              <a:buChar char="•"/>
            </a:pPr>
            <a:r>
              <a:rPr lang="en-US" b="1" i="0" dirty="0">
                <a:solidFill>
                  <a:srgbClr val="2B2A29"/>
                </a:solidFill>
                <a:effectLst/>
                <a:latin typeface="Times New Roman" panose="02020603050405020304" pitchFamily="18" charset="0"/>
                <a:cs typeface="Times New Roman" panose="02020603050405020304" pitchFamily="18" charset="0"/>
              </a:rPr>
              <a:t>Memory management:</a:t>
            </a:r>
            <a:r>
              <a:rPr lang="en-US" b="0" i="0" dirty="0">
                <a:solidFill>
                  <a:srgbClr val="2B2A29"/>
                </a:solidFill>
                <a:effectLst/>
                <a:latin typeface="Times New Roman" panose="02020603050405020304" pitchFamily="18" charset="0"/>
                <a:cs typeface="Times New Roman" panose="02020603050405020304" pitchFamily="18" charset="0"/>
              </a:rPr>
              <a:t> The circular queue provides memory management. As we have already seen that in linear queue, the memory is not managed very efficiently. But in case of a circular queue, the memory is managed efficiently by placing the elements in a location which is unused.</a:t>
            </a:r>
          </a:p>
          <a:p>
            <a:pPr algn="just">
              <a:buFont typeface="Arial" panose="020B0604020202020204" pitchFamily="34" charset="0"/>
              <a:buChar char="•"/>
            </a:pPr>
            <a:r>
              <a:rPr lang="en-US" b="1" i="0" dirty="0">
                <a:solidFill>
                  <a:srgbClr val="2B2A29"/>
                </a:solidFill>
                <a:effectLst/>
                <a:latin typeface="Times New Roman" panose="02020603050405020304" pitchFamily="18" charset="0"/>
                <a:cs typeface="Times New Roman" panose="02020603050405020304" pitchFamily="18" charset="0"/>
              </a:rPr>
              <a:t>CPU Scheduling:</a:t>
            </a:r>
            <a:r>
              <a:rPr lang="en-US" b="0" i="0" dirty="0">
                <a:solidFill>
                  <a:srgbClr val="2B2A29"/>
                </a:solidFill>
                <a:effectLst/>
                <a:latin typeface="Times New Roman" panose="02020603050405020304" pitchFamily="18" charset="0"/>
                <a:cs typeface="Times New Roman" panose="02020603050405020304" pitchFamily="18" charset="0"/>
              </a:rPr>
              <a:t> The operating system also uses the circular queue to insert the processes and then execute them.</a:t>
            </a:r>
          </a:p>
          <a:p>
            <a:pPr algn="just">
              <a:buFont typeface="Arial" panose="020B0604020202020204" pitchFamily="34" charset="0"/>
              <a:buChar char="•"/>
            </a:pPr>
            <a:r>
              <a:rPr lang="en-US" b="1" i="0" dirty="0">
                <a:solidFill>
                  <a:srgbClr val="2B2A29"/>
                </a:solidFill>
                <a:effectLst/>
                <a:latin typeface="Times New Roman" panose="02020603050405020304" pitchFamily="18" charset="0"/>
                <a:cs typeface="Times New Roman" panose="02020603050405020304" pitchFamily="18" charset="0"/>
              </a:rPr>
              <a:t>Traffic system:</a:t>
            </a:r>
            <a:r>
              <a:rPr lang="en-US" b="0" i="0" dirty="0">
                <a:solidFill>
                  <a:srgbClr val="2B2A29"/>
                </a:solidFill>
                <a:effectLst/>
                <a:latin typeface="Times New Roman" panose="02020603050405020304" pitchFamily="18" charset="0"/>
                <a:cs typeface="Times New Roman" panose="02020603050405020304" pitchFamily="18" charset="0"/>
              </a:rPr>
              <a:t> In a computer-control traffic system, traffic light is one of the best examples of the circular queue. Each light of traffic light gets ON one by one after every interval of time. Like red light gets ON for one minute then yellow light for one minute and then green light. After green light, the red light gets ON.</a:t>
            </a:r>
          </a:p>
        </p:txBody>
      </p:sp>
    </p:spTree>
    <p:extLst>
      <p:ext uri="{BB962C8B-B14F-4D97-AF65-F5344CB8AC3E}">
        <p14:creationId xmlns:p14="http://schemas.microsoft.com/office/powerpoint/2010/main" val="294745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1BB41-0329-9D70-A1C7-AAAE407908D4}"/>
              </a:ext>
            </a:extLst>
          </p:cNvPr>
          <p:cNvSpPr>
            <a:spLocks noGrp="1"/>
          </p:cNvSpPr>
          <p:nvPr>
            <p:ph type="title"/>
          </p:nvPr>
        </p:nvSpPr>
        <p:spPr/>
        <p:txBody>
          <a:bodyPr/>
          <a:lstStyle/>
          <a:p>
            <a:pPr algn="ctr"/>
            <a:r>
              <a:rPr lang="en-IN" b="0" i="0" dirty="0">
                <a:solidFill>
                  <a:srgbClr val="1D1D27"/>
                </a:solidFill>
                <a:effectLst/>
                <a:latin typeface="Times New Roman" panose="02020603050405020304" pitchFamily="18" charset="0"/>
                <a:cs typeface="Times New Roman" panose="02020603050405020304" pitchFamily="18" charset="0"/>
              </a:rPr>
              <a:t>Enqueue operation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B19E34-2B66-68B3-C795-5A4A654A4364}"/>
              </a:ext>
            </a:extLst>
          </p:cNvPr>
          <p:cNvSpPr>
            <a:spLocks noGrp="1"/>
          </p:cNvSpPr>
          <p:nvPr>
            <p:ph idx="1"/>
          </p:nvPr>
        </p:nvSpPr>
        <p:spPr>
          <a:xfrm>
            <a:off x="1371600" y="1825625"/>
            <a:ext cx="9503923" cy="4351338"/>
          </a:xfrm>
        </p:spPr>
        <p:txBody>
          <a:bodyPr/>
          <a:lstStyle/>
          <a:p>
            <a:pPr algn="just"/>
            <a:r>
              <a:rPr lang="en-US" b="1" i="0" dirty="0">
                <a:solidFill>
                  <a:srgbClr val="2B2A29"/>
                </a:solidFill>
                <a:effectLst/>
                <a:latin typeface="Times New Roman" panose="02020603050405020304" pitchFamily="18" charset="0"/>
                <a:cs typeface="Times New Roman" panose="02020603050405020304" pitchFamily="18" charset="0"/>
              </a:rPr>
              <a:t>The steps of enqueue operation are given below:</a:t>
            </a:r>
          </a:p>
          <a:p>
            <a:pPr algn="just"/>
            <a:endParaRPr lang="en-US" b="0" i="0" dirty="0">
              <a:solidFill>
                <a:srgbClr val="2B2A29"/>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0" i="0" dirty="0">
                <a:solidFill>
                  <a:srgbClr val="2B2A29"/>
                </a:solidFill>
                <a:effectLst/>
                <a:latin typeface="Times New Roman" panose="02020603050405020304" pitchFamily="18" charset="0"/>
                <a:cs typeface="Times New Roman" panose="02020603050405020304" pitchFamily="18" charset="0"/>
              </a:rPr>
              <a:t>First, we will check whether the Queue is full or not.</a:t>
            </a:r>
          </a:p>
          <a:p>
            <a:pPr algn="just">
              <a:buFont typeface="Arial" panose="020B0604020202020204" pitchFamily="34" charset="0"/>
              <a:buChar char="•"/>
            </a:pPr>
            <a:r>
              <a:rPr lang="en-US" b="0" i="0" dirty="0">
                <a:solidFill>
                  <a:srgbClr val="2B2A29"/>
                </a:solidFill>
                <a:effectLst/>
                <a:latin typeface="Times New Roman" panose="02020603050405020304" pitchFamily="18" charset="0"/>
                <a:cs typeface="Times New Roman" panose="02020603050405020304" pitchFamily="18" charset="0"/>
              </a:rPr>
              <a:t>Initially the front and rear are set to -1. When we insert the first element in a Queue, front and rear both are set to 0.</a:t>
            </a:r>
          </a:p>
          <a:p>
            <a:pPr algn="just">
              <a:buFont typeface="Arial" panose="020B0604020202020204" pitchFamily="34" charset="0"/>
              <a:buChar char="•"/>
            </a:pPr>
            <a:r>
              <a:rPr lang="en-US" b="0" i="0" dirty="0">
                <a:solidFill>
                  <a:srgbClr val="2B2A29"/>
                </a:solidFill>
                <a:effectLst/>
                <a:latin typeface="Times New Roman" panose="02020603050405020304" pitchFamily="18" charset="0"/>
                <a:cs typeface="Times New Roman" panose="02020603050405020304" pitchFamily="18" charset="0"/>
              </a:rPr>
              <a:t>When we insert a new element, the rear gets incremented,</a:t>
            </a:r>
            <a:endParaRPr lang="en-US" b="1" dirty="0">
              <a:solidFill>
                <a:srgbClr val="2B2A29"/>
              </a:solidFill>
              <a:effectLst/>
              <a:latin typeface="Times New Roman" panose="02020603050405020304" pitchFamily="18" charset="0"/>
              <a:cs typeface="Times New Roman" panose="02020603050405020304" pitchFamily="18" charset="0"/>
            </a:endParaRPr>
          </a:p>
          <a:p>
            <a:pPr marL="0" indent="0" algn="just">
              <a:buNone/>
            </a:pPr>
            <a:r>
              <a:rPr lang="en-US" b="1" dirty="0">
                <a:solidFill>
                  <a:srgbClr val="2B2A29"/>
                </a:solidFill>
                <a:effectLst/>
                <a:latin typeface="Times New Roman" panose="02020603050405020304" pitchFamily="18" charset="0"/>
                <a:cs typeface="Times New Roman" panose="02020603050405020304" pitchFamily="18" charset="0"/>
              </a:rPr>
              <a:t>rear=rear+1</a:t>
            </a:r>
            <a:r>
              <a:rPr lang="en-US" b="0" dirty="0">
                <a:solidFill>
                  <a:srgbClr val="2B2A29"/>
                </a:solidFill>
                <a:effectLst/>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465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490E3-5EFB-7D9A-CA95-CB1F9D0F9287}"/>
              </a:ext>
            </a:extLst>
          </p:cNvPr>
          <p:cNvSpPr>
            <a:spLocks noGrp="1"/>
          </p:cNvSpPr>
          <p:nvPr>
            <p:ph type="title"/>
          </p:nvPr>
        </p:nvSpPr>
        <p:spPr>
          <a:xfrm>
            <a:off x="288757" y="365125"/>
            <a:ext cx="11710737" cy="1325563"/>
          </a:xfrm>
        </p:spPr>
        <p:txBody>
          <a:bodyPr/>
          <a:lstStyle/>
          <a:p>
            <a:pPr algn="ctr"/>
            <a:r>
              <a:rPr lang="en-IN" i="0" dirty="0">
                <a:solidFill>
                  <a:srgbClr val="2B2A29"/>
                </a:solidFill>
                <a:effectLst/>
                <a:latin typeface="Times New Roman" panose="02020603050405020304" pitchFamily="18" charset="0"/>
                <a:cs typeface="Times New Roman" panose="02020603050405020304" pitchFamily="18" charset="0"/>
              </a:rPr>
              <a:t>Algorithm to insert an element in a circular queue</a:t>
            </a:r>
            <a:endParaRPr lang="en-IN" dirty="0"/>
          </a:p>
        </p:txBody>
      </p:sp>
      <p:sp>
        <p:nvSpPr>
          <p:cNvPr id="3" name="Content Placeholder 2">
            <a:extLst>
              <a:ext uri="{FF2B5EF4-FFF2-40B4-BE49-F238E27FC236}">
                <a16:creationId xmlns:a16="http://schemas.microsoft.com/office/drawing/2014/main" id="{06AF644C-735F-48EB-6839-839AEDF3FADD}"/>
              </a:ext>
            </a:extLst>
          </p:cNvPr>
          <p:cNvSpPr>
            <a:spLocks noGrp="1"/>
          </p:cNvSpPr>
          <p:nvPr>
            <p:ph idx="1"/>
          </p:nvPr>
        </p:nvSpPr>
        <p:spPr>
          <a:xfrm>
            <a:off x="657726" y="1507958"/>
            <a:ext cx="10826415" cy="5269832"/>
          </a:xfrm>
        </p:spPr>
        <p:txBody>
          <a:bodyPr>
            <a:noAutofit/>
          </a:bodyPr>
          <a:lstStyle/>
          <a:p>
            <a:pPr marL="0" indent="0">
              <a:buNone/>
            </a:pPr>
            <a:r>
              <a:rPr lang="en-US" sz="1800" b="1" dirty="0">
                <a:latin typeface="Times New Roman" panose="02020603050405020304" pitchFamily="18" charset="0"/>
                <a:cs typeface="Times New Roman" panose="02020603050405020304" pitchFamily="18" charset="0"/>
              </a:rPr>
              <a:t>INSERT ITEM(QUEUE, FRONT, REAR, MAX, N, ITEM)</a:t>
            </a:r>
          </a:p>
          <a:p>
            <a:pPr marL="0" indent="0">
              <a:buNone/>
            </a:pPr>
            <a:r>
              <a:rPr lang="en-US" sz="1800" b="1" dirty="0">
                <a:latin typeface="Times New Roman" panose="02020603050405020304" pitchFamily="18" charset="0"/>
                <a:cs typeface="Times New Roman" panose="02020603050405020304" pitchFamily="18" charset="0"/>
              </a:rPr>
              <a:t>1. If </a:t>
            </a:r>
            <a:r>
              <a:rPr lang="en-US" sz="1800" dirty="0">
                <a:latin typeface="Times New Roman" panose="02020603050405020304" pitchFamily="18" charset="0"/>
                <a:cs typeface="Times New Roman" panose="02020603050405020304" pitchFamily="18" charset="0"/>
              </a:rPr>
              <a:t>(N = MAX) then</a:t>
            </a:r>
          </a:p>
          <a:p>
            <a:pPr marL="0" indent="0">
              <a:buNone/>
            </a:pPr>
            <a:r>
              <a:rPr lang="en-US" sz="1800" dirty="0">
                <a:latin typeface="Times New Roman" panose="02020603050405020304" pitchFamily="18" charset="0"/>
                <a:cs typeface="Times New Roman" panose="02020603050405020304" pitchFamily="18" charset="0"/>
              </a:rPr>
              <a:t>        a. Display “Queue overflow”;</a:t>
            </a:r>
          </a:p>
          <a:p>
            <a:pPr marL="0" indent="0">
              <a:buNone/>
            </a:pPr>
            <a:r>
              <a:rPr lang="en-US" sz="1800" dirty="0">
                <a:latin typeface="Times New Roman" panose="02020603050405020304" pitchFamily="18" charset="0"/>
                <a:cs typeface="Times New Roman" panose="02020603050405020304" pitchFamily="18" charset="0"/>
              </a:rPr>
              <a:t>        go to step 3.</a:t>
            </a:r>
          </a:p>
          <a:p>
            <a:pPr marL="0" indent="0">
              <a:buNone/>
            </a:pPr>
            <a:r>
              <a:rPr lang="en-US" sz="1800" b="1" dirty="0">
                <a:latin typeface="Times New Roman" panose="02020603050405020304" pitchFamily="18" charset="0"/>
                <a:cs typeface="Times New Roman" panose="02020603050405020304" pitchFamily="18" charset="0"/>
              </a:rPr>
              <a:t>2. Else</a:t>
            </a:r>
          </a:p>
          <a:p>
            <a:pPr marL="0" indent="0">
              <a:buNone/>
            </a:pP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a. </a:t>
            </a:r>
            <a:r>
              <a:rPr lang="en-US" sz="1800" b="1" dirty="0">
                <a:latin typeface="Times New Roman" panose="02020603050405020304" pitchFamily="18" charset="0"/>
                <a:cs typeface="Times New Roman" panose="02020603050405020304" pitchFamily="18" charset="0"/>
              </a:rPr>
              <a:t>If </a:t>
            </a:r>
            <a:r>
              <a:rPr lang="en-US" sz="1800" dirty="0">
                <a:latin typeface="Times New Roman" panose="02020603050405020304" pitchFamily="18" charset="0"/>
                <a:cs typeface="Times New Roman" panose="02020603050405020304" pitchFamily="18" charset="0"/>
              </a:rPr>
              <a:t>(REAR = MAX - 1) then</a:t>
            </a:r>
          </a:p>
          <a:p>
            <a:pPr marL="0"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 REAR = 0;                           //</a:t>
            </a:r>
            <a:r>
              <a:rPr lang="en-IN" sz="1800" dirty="0">
                <a:latin typeface="Times New Roman" panose="02020603050405020304" pitchFamily="18" charset="0"/>
                <a:cs typeface="Times New Roman" panose="02020603050405020304" pitchFamily="18" charset="0"/>
              </a:rPr>
              <a:t>wrapping around</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b. </a:t>
            </a:r>
            <a:r>
              <a:rPr lang="en-US" sz="1800" b="1" dirty="0">
                <a:latin typeface="Times New Roman" panose="02020603050405020304" pitchFamily="18" charset="0"/>
                <a:cs typeface="Times New Roman" panose="02020603050405020304" pitchFamily="18" charset="0"/>
              </a:rPr>
              <a:t>Else</a:t>
            </a:r>
          </a:p>
          <a:p>
            <a:pPr marL="0"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 REAR = REAR + 1;</a:t>
            </a:r>
          </a:p>
          <a:p>
            <a:pPr marL="0" indent="0">
              <a:buNone/>
            </a:pP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c. </a:t>
            </a:r>
            <a:r>
              <a:rPr lang="en-US" sz="1800" b="1" dirty="0">
                <a:latin typeface="Times New Roman" panose="02020603050405020304" pitchFamily="18" charset="0"/>
                <a:cs typeface="Times New Roman" panose="02020603050405020304" pitchFamily="18" charset="0"/>
              </a:rPr>
              <a:t>If </a:t>
            </a:r>
            <a:r>
              <a:rPr lang="en-US" sz="1800" dirty="0">
                <a:latin typeface="Times New Roman" panose="02020603050405020304" pitchFamily="18" charset="0"/>
                <a:cs typeface="Times New Roman" panose="02020603050405020304" pitchFamily="18" charset="0"/>
              </a:rPr>
              <a:t>(N = 0) then   </a:t>
            </a:r>
          </a:p>
          <a:p>
            <a:pPr marL="0"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 FRONT = REAR;               // when empty</a:t>
            </a:r>
          </a:p>
          <a:p>
            <a:pPr marL="0" indent="0">
              <a:buNone/>
            </a:pPr>
            <a:r>
              <a:rPr lang="en-US" sz="1800" dirty="0">
                <a:latin typeface="Times New Roman" panose="02020603050405020304" pitchFamily="18" charset="0"/>
                <a:cs typeface="Times New Roman" panose="02020603050405020304" pitchFamily="18" charset="0"/>
              </a:rPr>
              <a:t>        d. QUEUE[REAR] = ITEM;</a:t>
            </a:r>
          </a:p>
          <a:p>
            <a:pPr marL="0" indent="0">
              <a:buNone/>
            </a:pPr>
            <a:r>
              <a:rPr lang="en-US" sz="1800" dirty="0">
                <a:latin typeface="Times New Roman" panose="02020603050405020304" pitchFamily="18" charset="0"/>
                <a:cs typeface="Times New Roman" panose="02020603050405020304" pitchFamily="18" charset="0"/>
              </a:rPr>
              <a:t>        e. N = N + 1;</a:t>
            </a:r>
          </a:p>
          <a:p>
            <a:pPr marL="0" indent="0">
              <a:buNone/>
            </a:pPr>
            <a:r>
              <a:rPr lang="en-US" sz="1800" b="1" dirty="0">
                <a:latin typeface="Times New Roman" panose="02020603050405020304" pitchFamily="18" charset="0"/>
                <a:cs typeface="Times New Roman" panose="02020603050405020304" pitchFamily="18" charset="0"/>
              </a:rPr>
              <a:t>3. Exit.</a:t>
            </a:r>
          </a:p>
        </p:txBody>
      </p:sp>
    </p:spTree>
    <p:extLst>
      <p:ext uri="{BB962C8B-B14F-4D97-AF65-F5344CB8AC3E}">
        <p14:creationId xmlns:p14="http://schemas.microsoft.com/office/powerpoint/2010/main" val="4010698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C533E1-AC5F-DBF2-501E-DF89E738A7BB}"/>
              </a:ext>
            </a:extLst>
          </p:cNvPr>
          <p:cNvSpPr>
            <a:spLocks noGrp="1"/>
          </p:cNvSpPr>
          <p:nvPr>
            <p:ph type="title"/>
          </p:nvPr>
        </p:nvSpPr>
        <p:spPr>
          <a:xfrm>
            <a:off x="838200" y="365125"/>
            <a:ext cx="10515600" cy="1325563"/>
          </a:xfrm>
        </p:spPr>
        <p:txBody>
          <a:bodyPr>
            <a:normAutofit/>
          </a:bodyPr>
          <a:lstStyle/>
          <a:p>
            <a:pPr algn="ctr"/>
            <a:r>
              <a:rPr lang="en-US" sz="5400" dirty="0">
                <a:latin typeface="Times New Roman" panose="02020603050405020304" pitchFamily="18" charset="0"/>
                <a:cs typeface="Times New Roman" panose="02020603050405020304" pitchFamily="18" charset="0"/>
              </a:rPr>
              <a:t>Queue</a:t>
            </a:r>
            <a:endParaRPr lang="en-IN" sz="5400" dirty="0">
              <a:latin typeface="Times New Roman" panose="02020603050405020304" pitchFamily="18" charset="0"/>
              <a:cs typeface="Times New Roman" panose="02020603050405020304" pitchFamily="18" charset="0"/>
            </a:endParaRP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4440B22-2EE0-5FB5-55AC-94D959209BE1}"/>
              </a:ext>
            </a:extLst>
          </p:cNvPr>
          <p:cNvSpPr>
            <a:spLocks noGrp="1"/>
          </p:cNvSpPr>
          <p:nvPr>
            <p:ph idx="1"/>
          </p:nvPr>
        </p:nvSpPr>
        <p:spPr>
          <a:xfrm>
            <a:off x="838200" y="2092389"/>
            <a:ext cx="10515600" cy="4088955"/>
          </a:xfrm>
        </p:spPr>
        <p:txBody>
          <a:bodyPr>
            <a:normAutofit/>
          </a:bodyPr>
          <a:lstStyle/>
          <a:p>
            <a:r>
              <a:rPr lang="en-US" sz="2200" b="0" i="0" dirty="0">
                <a:effectLst/>
                <a:latin typeface="Times New Roman" panose="02020603050405020304" pitchFamily="18" charset="0"/>
                <a:cs typeface="Times New Roman" panose="02020603050405020304" pitchFamily="18" charset="0"/>
              </a:rPr>
              <a:t>Queue is the data structure that is </a:t>
            </a:r>
            <a:r>
              <a:rPr lang="en-US" sz="2200" b="1" i="0" dirty="0">
                <a:effectLst/>
                <a:latin typeface="Times New Roman" panose="02020603050405020304" pitchFamily="18" charset="0"/>
                <a:cs typeface="Times New Roman" panose="02020603050405020304" pitchFamily="18" charset="0"/>
              </a:rPr>
              <a:t>similar to the queue in the real world</a:t>
            </a:r>
            <a:r>
              <a:rPr lang="en-US" sz="2200" b="0" i="0" dirty="0">
                <a:effectLst/>
                <a:latin typeface="Times New Roman" panose="02020603050405020304" pitchFamily="18" charset="0"/>
                <a:cs typeface="Times New Roman" panose="02020603050405020304" pitchFamily="18" charset="0"/>
              </a:rPr>
              <a:t>. A queue is a data structure in which whatever comes first will go out first</a:t>
            </a:r>
            <a:r>
              <a:rPr lang="en-US" sz="2200" dirty="0">
                <a:latin typeface="Times New Roman" panose="02020603050405020304" pitchFamily="18" charset="0"/>
                <a:cs typeface="Times New Roman" panose="02020603050405020304" pitchFamily="18" charset="0"/>
              </a:rPr>
              <a:t>.</a:t>
            </a:r>
          </a:p>
          <a:p>
            <a:r>
              <a:rPr lang="en-US" sz="2200" b="0" i="0" dirty="0">
                <a:effectLst/>
                <a:latin typeface="Times New Roman" panose="02020603050405020304" pitchFamily="18" charset="0"/>
                <a:cs typeface="Times New Roman" panose="02020603050405020304" pitchFamily="18" charset="0"/>
              </a:rPr>
              <a:t>It follows the </a:t>
            </a:r>
            <a:r>
              <a:rPr lang="en-US" sz="2200" b="1" i="0" dirty="0">
                <a:solidFill>
                  <a:srgbClr val="FF0000"/>
                </a:solidFill>
                <a:effectLst/>
                <a:latin typeface="Times New Roman" panose="02020603050405020304" pitchFamily="18" charset="0"/>
                <a:cs typeface="Times New Roman" panose="02020603050405020304" pitchFamily="18" charset="0"/>
              </a:rPr>
              <a:t>FIFO (First-In-First-Out) </a:t>
            </a:r>
            <a:r>
              <a:rPr lang="en-US" sz="2200" b="0" i="0" dirty="0">
                <a:effectLst/>
                <a:latin typeface="Times New Roman" panose="02020603050405020304" pitchFamily="18" charset="0"/>
                <a:cs typeface="Times New Roman" panose="02020603050405020304" pitchFamily="18" charset="0"/>
              </a:rPr>
              <a:t>policy. </a:t>
            </a:r>
          </a:p>
          <a:p>
            <a:r>
              <a:rPr lang="en-US" sz="2200" b="0" i="0" dirty="0">
                <a:effectLst/>
                <a:latin typeface="Times New Roman" panose="02020603050405020304" pitchFamily="18" charset="0"/>
                <a:cs typeface="Times New Roman" panose="02020603050405020304" pitchFamily="18" charset="0"/>
              </a:rPr>
              <a:t>Queue can also be defined as the list or collection in which</a:t>
            </a:r>
            <a:r>
              <a:rPr lang="en-US" sz="2200" dirty="0">
                <a:latin typeface="Times New Roman" panose="02020603050405020304" pitchFamily="18" charset="0"/>
                <a:cs typeface="Times New Roman" panose="02020603050405020304" pitchFamily="18" charset="0"/>
              </a:rPr>
              <a:t>,</a:t>
            </a:r>
            <a:endParaRPr lang="en-US" sz="2200" b="0" i="0" dirty="0">
              <a:effectLst/>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sz="1900" dirty="0">
                <a:latin typeface="Times New Roman" panose="02020603050405020304" pitchFamily="18" charset="0"/>
                <a:cs typeface="Times New Roman" panose="02020603050405020304" pitchFamily="18" charset="0"/>
              </a:rPr>
              <a:t>I</a:t>
            </a:r>
            <a:r>
              <a:rPr lang="en-US" sz="1900" b="0" i="0" dirty="0">
                <a:effectLst/>
                <a:latin typeface="Times New Roman" panose="02020603050405020304" pitchFamily="18" charset="0"/>
                <a:cs typeface="Times New Roman" panose="02020603050405020304" pitchFamily="18" charset="0"/>
              </a:rPr>
              <a:t>nsertion is done from one end known as the </a:t>
            </a:r>
            <a:r>
              <a:rPr lang="en-US" sz="1900" b="1" i="0" dirty="0">
                <a:effectLst/>
                <a:latin typeface="Times New Roman" panose="02020603050405020304" pitchFamily="18" charset="0"/>
                <a:cs typeface="Times New Roman" panose="02020603050405020304" pitchFamily="18" charset="0"/>
              </a:rPr>
              <a:t>rear end</a:t>
            </a:r>
            <a:r>
              <a:rPr lang="en-US" sz="1900" b="0" i="0" dirty="0">
                <a:effectLst/>
                <a:latin typeface="Times New Roman" panose="02020603050405020304" pitchFamily="18" charset="0"/>
                <a:cs typeface="Times New Roman" panose="02020603050405020304" pitchFamily="18" charset="0"/>
              </a:rPr>
              <a:t> or the </a:t>
            </a:r>
            <a:r>
              <a:rPr lang="en-US" sz="1900" b="1" i="0" dirty="0">
                <a:effectLst/>
                <a:latin typeface="Times New Roman" panose="02020603050405020304" pitchFamily="18" charset="0"/>
                <a:cs typeface="Times New Roman" panose="02020603050405020304" pitchFamily="18" charset="0"/>
              </a:rPr>
              <a:t>tail</a:t>
            </a:r>
            <a:r>
              <a:rPr lang="en-US" sz="1900" b="0" i="0" dirty="0">
                <a:effectLst/>
                <a:latin typeface="Times New Roman" panose="02020603050405020304" pitchFamily="18" charset="0"/>
                <a:cs typeface="Times New Roman" panose="02020603050405020304" pitchFamily="18" charset="0"/>
              </a:rPr>
              <a:t> of the queue, </a:t>
            </a:r>
          </a:p>
          <a:p>
            <a:pPr marL="914400" lvl="1" indent="-457200">
              <a:buFont typeface="+mj-lt"/>
              <a:buAutoNum type="arabicPeriod"/>
            </a:pPr>
            <a:r>
              <a:rPr lang="en-US" sz="1900" b="0" i="0" dirty="0">
                <a:effectLst/>
                <a:latin typeface="Times New Roman" panose="02020603050405020304" pitchFamily="18" charset="0"/>
                <a:cs typeface="Times New Roman" panose="02020603050405020304" pitchFamily="18" charset="0"/>
              </a:rPr>
              <a:t>Deletion is done from another end known as the </a:t>
            </a:r>
            <a:r>
              <a:rPr lang="en-US" sz="1900" b="1" i="0" dirty="0">
                <a:effectLst/>
                <a:latin typeface="Times New Roman" panose="02020603050405020304" pitchFamily="18" charset="0"/>
                <a:cs typeface="Times New Roman" panose="02020603050405020304" pitchFamily="18" charset="0"/>
              </a:rPr>
              <a:t>front end</a:t>
            </a:r>
            <a:r>
              <a:rPr lang="en-US" sz="1900" b="0" i="0" dirty="0">
                <a:effectLst/>
                <a:latin typeface="Times New Roman" panose="02020603050405020304" pitchFamily="18" charset="0"/>
                <a:cs typeface="Times New Roman" panose="02020603050405020304" pitchFamily="18" charset="0"/>
              </a:rPr>
              <a:t> or the </a:t>
            </a:r>
            <a:r>
              <a:rPr lang="en-US" sz="1900" b="1" i="0" dirty="0">
                <a:effectLst/>
                <a:latin typeface="Times New Roman" panose="02020603050405020304" pitchFamily="18" charset="0"/>
                <a:cs typeface="Times New Roman" panose="02020603050405020304" pitchFamily="18" charset="0"/>
              </a:rPr>
              <a:t>head</a:t>
            </a:r>
            <a:r>
              <a:rPr lang="en-US" sz="1900" b="0" i="0" dirty="0">
                <a:effectLst/>
                <a:latin typeface="Times New Roman" panose="02020603050405020304" pitchFamily="18" charset="0"/>
                <a:cs typeface="Times New Roman" panose="02020603050405020304" pitchFamily="18" charset="0"/>
              </a:rPr>
              <a:t> of the queue.</a:t>
            </a:r>
          </a:p>
          <a:p>
            <a:pPr marL="457200" lvl="1" indent="0">
              <a:buNone/>
            </a:pPr>
            <a:endParaRPr lang="en-US" sz="1900" b="0" i="0" dirty="0">
              <a:effectLst/>
              <a:latin typeface="Times New Roman" panose="02020603050405020304" pitchFamily="18" charset="0"/>
              <a:cs typeface="Times New Roman" panose="02020603050405020304" pitchFamily="18" charset="0"/>
            </a:endParaRPr>
          </a:p>
          <a:p>
            <a:r>
              <a:rPr lang="en-US" sz="2200" b="1" i="0" dirty="0">
                <a:effectLst/>
                <a:latin typeface="Times New Roman" panose="02020603050405020304" pitchFamily="18" charset="0"/>
                <a:cs typeface="Times New Roman" panose="02020603050405020304" pitchFamily="18" charset="0"/>
              </a:rPr>
              <a:t>For example</a:t>
            </a:r>
            <a:r>
              <a:rPr lang="en-US" sz="2200" dirty="0">
                <a:latin typeface="Times New Roman" panose="02020603050405020304" pitchFamily="18" charset="0"/>
                <a:cs typeface="Times New Roman" panose="02020603050405020304" pitchFamily="18" charset="0"/>
              </a:rPr>
              <a:t>: </a:t>
            </a:r>
            <a:r>
              <a:rPr lang="en-US" sz="2200" b="0" i="0" dirty="0">
                <a:effectLst/>
                <a:latin typeface="Times New Roman" panose="02020603050405020304" pitchFamily="18" charset="0"/>
                <a:cs typeface="Times New Roman" panose="02020603050405020304" pitchFamily="18" charset="0"/>
              </a:rPr>
              <a:t>The real-world example of a queue is the ticket queue outside a cinema hall, where the person who enters first in the queue gets the ticket first, and the last person enters in the queue gets the ticket at last. Similar approach is followed in the queue in data structure.</a:t>
            </a:r>
          </a:p>
          <a:p>
            <a:endParaRPr lang="en-US" sz="2200" b="0" i="0" dirty="0">
              <a:effectLst/>
              <a:latin typeface="Times New Roman" panose="02020603050405020304" pitchFamily="18" charset="0"/>
              <a:cs typeface="Times New Roman" panose="02020603050405020304" pitchFamily="18" charset="0"/>
            </a:endParaRPr>
          </a:p>
          <a:p>
            <a:endParaRPr lang="en-IN" sz="2200" dirty="0"/>
          </a:p>
        </p:txBody>
      </p:sp>
    </p:spTree>
    <p:extLst>
      <p:ext uri="{BB962C8B-B14F-4D97-AF65-F5344CB8AC3E}">
        <p14:creationId xmlns:p14="http://schemas.microsoft.com/office/powerpoint/2010/main" val="2222243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9559C-2ECF-2A32-8CB3-C0E9241D15F9}"/>
              </a:ext>
            </a:extLst>
          </p:cNvPr>
          <p:cNvSpPr>
            <a:spLocks noGrp="1"/>
          </p:cNvSpPr>
          <p:nvPr>
            <p:ph type="title"/>
          </p:nvPr>
        </p:nvSpPr>
        <p:spPr>
          <a:xfrm>
            <a:off x="838200" y="365125"/>
            <a:ext cx="10515600" cy="1460500"/>
          </a:xfrm>
        </p:spPr>
        <p:txBody>
          <a:bodyPr/>
          <a:lstStyle/>
          <a:p>
            <a:pPr algn="ctr"/>
            <a:r>
              <a:rPr lang="en-US" i="0" dirty="0">
                <a:solidFill>
                  <a:srgbClr val="2B2A29"/>
                </a:solidFill>
                <a:effectLst/>
                <a:latin typeface="Times New Roman" panose="02020603050405020304" pitchFamily="18" charset="0"/>
                <a:cs typeface="Times New Roman" panose="02020603050405020304" pitchFamily="18" charset="0"/>
              </a:rPr>
              <a:t>Algorithm to delete an element from the circular queue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A5B19EA-27B6-DE63-1F34-6745BD08450D}"/>
              </a:ext>
            </a:extLst>
          </p:cNvPr>
          <p:cNvSpPr>
            <a:spLocks noGrp="1"/>
          </p:cNvSpPr>
          <p:nvPr>
            <p:ph idx="1"/>
          </p:nvPr>
        </p:nvSpPr>
        <p:spPr/>
        <p:txBody>
          <a:bodyPr/>
          <a:lstStyle/>
          <a:p>
            <a:pPr marL="0" indent="0" algn="just">
              <a:buNone/>
            </a:pPr>
            <a:r>
              <a:rPr lang="en-US" b="0" i="0" dirty="0">
                <a:solidFill>
                  <a:srgbClr val="2B2A29"/>
                </a:solidFill>
                <a:effectLst/>
                <a:latin typeface="Times New Roman" panose="02020603050405020304" pitchFamily="18" charset="0"/>
                <a:cs typeface="Times New Roman" panose="02020603050405020304" pitchFamily="18" charset="0"/>
              </a:rPr>
              <a:t>The steps of dequeue operation are given below:</a:t>
            </a:r>
          </a:p>
          <a:p>
            <a:pPr algn="just"/>
            <a:endParaRPr lang="en-US" sz="1500" b="0" i="0" dirty="0">
              <a:solidFill>
                <a:srgbClr val="2B2A29"/>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0" i="0" dirty="0">
                <a:solidFill>
                  <a:srgbClr val="2B2A29"/>
                </a:solidFill>
                <a:effectLst/>
                <a:latin typeface="Times New Roman" panose="02020603050405020304" pitchFamily="18" charset="0"/>
                <a:cs typeface="Times New Roman" panose="02020603050405020304" pitchFamily="18" charset="0"/>
              </a:rPr>
              <a:t>First, we check whether the Queue is empty or not. If the queue is empty, we cannot perform the dequeue operation.</a:t>
            </a:r>
          </a:p>
          <a:p>
            <a:pPr algn="just">
              <a:buFont typeface="Arial" panose="020B0604020202020204" pitchFamily="34" charset="0"/>
              <a:buChar char="•"/>
            </a:pPr>
            <a:r>
              <a:rPr lang="en-US" b="0" i="0" dirty="0">
                <a:solidFill>
                  <a:srgbClr val="2B2A29"/>
                </a:solidFill>
                <a:effectLst/>
                <a:latin typeface="Times New Roman" panose="02020603050405020304" pitchFamily="18" charset="0"/>
                <a:cs typeface="Times New Roman" panose="02020603050405020304" pitchFamily="18" charset="0"/>
              </a:rPr>
              <a:t>When the element is deleted, the value of front gets decremented by 1.</a:t>
            </a:r>
          </a:p>
          <a:p>
            <a:pPr algn="just">
              <a:buFont typeface="Arial" panose="020B0604020202020204" pitchFamily="34" charset="0"/>
              <a:buChar char="•"/>
            </a:pPr>
            <a:r>
              <a:rPr lang="en-US" b="0" i="0" dirty="0">
                <a:solidFill>
                  <a:srgbClr val="2B2A29"/>
                </a:solidFill>
                <a:effectLst/>
                <a:latin typeface="Times New Roman" panose="02020603050405020304" pitchFamily="18" charset="0"/>
                <a:cs typeface="Times New Roman" panose="02020603050405020304" pitchFamily="18" charset="0"/>
              </a:rPr>
              <a:t>If there is only one element left which is to be deleted, then the front and rear are reset to -1.</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0259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C45A6-8172-B686-1B5D-32E1099B008A}"/>
              </a:ext>
            </a:extLst>
          </p:cNvPr>
          <p:cNvSpPr>
            <a:spLocks noGrp="1"/>
          </p:cNvSpPr>
          <p:nvPr>
            <p:ph type="title"/>
          </p:nvPr>
        </p:nvSpPr>
        <p:spPr/>
        <p:txBody>
          <a:bodyPr/>
          <a:lstStyle/>
          <a:p>
            <a:pPr algn="ctr"/>
            <a:r>
              <a:rPr lang="en-US" i="0" dirty="0">
                <a:solidFill>
                  <a:srgbClr val="2B2A29"/>
                </a:solidFill>
                <a:effectLst/>
                <a:latin typeface="Times New Roman" panose="02020603050405020304" pitchFamily="18" charset="0"/>
                <a:cs typeface="Times New Roman" panose="02020603050405020304" pitchFamily="18" charset="0"/>
              </a:rPr>
              <a:t>Algorithm to delete an element from the circular queue</a:t>
            </a:r>
            <a:endParaRPr lang="en-IN" dirty="0"/>
          </a:p>
        </p:txBody>
      </p:sp>
      <p:sp>
        <p:nvSpPr>
          <p:cNvPr id="3" name="Content Placeholder 2">
            <a:extLst>
              <a:ext uri="{FF2B5EF4-FFF2-40B4-BE49-F238E27FC236}">
                <a16:creationId xmlns:a16="http://schemas.microsoft.com/office/drawing/2014/main" id="{EE6D70D3-D5BC-FB98-6D2A-58F4DB4B00C3}"/>
              </a:ext>
            </a:extLst>
          </p:cNvPr>
          <p:cNvSpPr>
            <a:spLocks noGrp="1"/>
          </p:cNvSpPr>
          <p:nvPr>
            <p:ph idx="1"/>
          </p:nvPr>
        </p:nvSpPr>
        <p:spPr/>
        <p:txBody>
          <a:bodyPr>
            <a:normAutofit fontScale="77500" lnSpcReduction="20000"/>
          </a:bodyPr>
          <a:lstStyle/>
          <a:p>
            <a:pPr marL="0" indent="0">
              <a:buNone/>
            </a:pPr>
            <a:r>
              <a:rPr lang="en-US" b="1" dirty="0">
                <a:latin typeface="Times New Roman" panose="02020603050405020304" pitchFamily="18" charset="0"/>
                <a:cs typeface="Times New Roman" panose="02020603050405020304" pitchFamily="18" charset="0"/>
              </a:rPr>
              <a:t>DELETE ITEM(QUEUE, FRONT, REAR, MAX, N, ITEM)</a:t>
            </a:r>
          </a:p>
          <a:p>
            <a:pPr marL="0" indent="0">
              <a:buNone/>
            </a:pPr>
            <a:r>
              <a:rPr lang="en-US" b="1" dirty="0">
                <a:latin typeface="Times New Roman" panose="02020603050405020304" pitchFamily="18" charset="0"/>
                <a:cs typeface="Times New Roman" panose="02020603050405020304" pitchFamily="18" charset="0"/>
              </a:rPr>
              <a:t>1. If </a:t>
            </a:r>
            <a:r>
              <a:rPr lang="en-US" dirty="0">
                <a:latin typeface="Times New Roman" panose="02020603050405020304" pitchFamily="18" charset="0"/>
                <a:cs typeface="Times New Roman" panose="02020603050405020304" pitchFamily="18" charset="0"/>
              </a:rPr>
              <a:t>(N = 0) then</a:t>
            </a:r>
          </a:p>
          <a:p>
            <a:pPr marL="0" indent="0">
              <a:buNone/>
            </a:pPr>
            <a:r>
              <a:rPr lang="en-US" dirty="0">
                <a:latin typeface="Times New Roman" panose="02020603050405020304" pitchFamily="18" charset="0"/>
                <a:cs typeface="Times New Roman" panose="02020603050405020304" pitchFamily="18" charset="0"/>
              </a:rPr>
              <a:t>        a. Display “Queue underflow”;</a:t>
            </a:r>
          </a:p>
          <a:p>
            <a:pPr marL="0" indent="0">
              <a:buNone/>
            </a:pPr>
            <a:r>
              <a:rPr lang="en-US" dirty="0">
                <a:latin typeface="Times New Roman" panose="02020603050405020304" pitchFamily="18" charset="0"/>
                <a:cs typeface="Times New Roman" panose="02020603050405020304" pitchFamily="18" charset="0"/>
              </a:rPr>
              <a:t>        go to step 3.</a:t>
            </a:r>
          </a:p>
          <a:p>
            <a:pPr marL="0" indent="0">
              <a:buNone/>
            </a:pPr>
            <a:r>
              <a:rPr lang="en-US" b="1" dirty="0">
                <a:latin typeface="Times New Roman" panose="02020603050405020304" pitchFamily="18" charset="0"/>
                <a:cs typeface="Times New Roman" panose="02020603050405020304" pitchFamily="18" charset="0"/>
              </a:rPr>
              <a:t>2. Else</a:t>
            </a:r>
          </a:p>
          <a:p>
            <a:pPr marL="0" indent="0">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ITEM = QUEUE[FRONT];</a:t>
            </a:r>
          </a:p>
          <a:p>
            <a:pPr marL="0" indent="0">
              <a:buNone/>
            </a:pPr>
            <a:r>
              <a:rPr lang="en-US" dirty="0">
                <a:latin typeface="Times New Roman" panose="02020603050405020304" pitchFamily="18" charset="0"/>
                <a:cs typeface="Times New Roman" panose="02020603050405020304" pitchFamily="18" charset="0"/>
              </a:rPr>
              <a:t>        b. </a:t>
            </a:r>
            <a:r>
              <a:rPr lang="en-US" b="1" dirty="0">
                <a:latin typeface="Times New Roman" panose="02020603050405020304" pitchFamily="18" charset="0"/>
                <a:cs typeface="Times New Roman" panose="02020603050405020304" pitchFamily="18" charset="0"/>
              </a:rPr>
              <a:t>If </a:t>
            </a:r>
            <a:r>
              <a:rPr lang="en-US" dirty="0">
                <a:latin typeface="Times New Roman" panose="02020603050405020304" pitchFamily="18" charset="0"/>
                <a:cs typeface="Times New Roman" panose="02020603050405020304" pitchFamily="18" charset="0"/>
              </a:rPr>
              <a:t>(FRONT = MAX - 1) then   // wrap around to the beginning of the array</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FRONT = 0;</a:t>
            </a:r>
          </a:p>
          <a:p>
            <a:pPr marL="0" indent="0">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 </a:t>
            </a:r>
            <a:r>
              <a:rPr lang="en-US" b="1" dirty="0">
                <a:latin typeface="Times New Roman" panose="02020603050405020304" pitchFamily="18" charset="0"/>
                <a:cs typeface="Times New Roman" panose="02020603050405020304" pitchFamily="18" charset="0"/>
              </a:rPr>
              <a:t>Else</a:t>
            </a:r>
          </a:p>
          <a:p>
            <a:pPr marL="0" indent="0">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FRONT = FRONT + 1;</a:t>
            </a:r>
          </a:p>
          <a:p>
            <a:pPr marL="0" indent="0">
              <a:buNone/>
            </a:pPr>
            <a:r>
              <a:rPr lang="en-US" dirty="0">
                <a:latin typeface="Times New Roman" panose="02020603050405020304" pitchFamily="18" charset="0"/>
                <a:cs typeface="Times New Roman" panose="02020603050405020304" pitchFamily="18" charset="0"/>
              </a:rPr>
              <a:t>        d. N = N - 1;</a:t>
            </a:r>
          </a:p>
          <a:p>
            <a:pPr marL="0" indent="0">
              <a:buNone/>
            </a:pPr>
            <a:r>
              <a:rPr lang="en-US" b="1" dirty="0">
                <a:latin typeface="Times New Roman" panose="02020603050405020304" pitchFamily="18" charset="0"/>
                <a:cs typeface="Times New Roman" panose="02020603050405020304" pitchFamily="18" charset="0"/>
              </a:rPr>
              <a:t>3. Exit.</a:t>
            </a:r>
          </a:p>
        </p:txBody>
      </p:sp>
    </p:spTree>
    <p:extLst>
      <p:ext uri="{BB962C8B-B14F-4D97-AF65-F5344CB8AC3E}">
        <p14:creationId xmlns:p14="http://schemas.microsoft.com/office/powerpoint/2010/main" val="3823696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9" name="Rectangle 410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CF501C-A745-9788-8594-803263020021}"/>
              </a:ext>
            </a:extLst>
          </p:cNvPr>
          <p:cNvSpPr>
            <a:spLocks noGrp="1"/>
          </p:cNvSpPr>
          <p:nvPr>
            <p:ph type="title"/>
          </p:nvPr>
        </p:nvSpPr>
        <p:spPr>
          <a:xfrm>
            <a:off x="630936" y="502920"/>
            <a:ext cx="3419856" cy="1463040"/>
          </a:xfrm>
        </p:spPr>
        <p:txBody>
          <a:bodyPr anchor="ctr">
            <a:normAutofit/>
          </a:bodyPr>
          <a:lstStyle/>
          <a:p>
            <a:r>
              <a:rPr lang="en-IN" sz="4800" b="0" i="0">
                <a:effectLst/>
                <a:latin typeface="Times New Roman" panose="02020603050405020304" pitchFamily="18" charset="0"/>
                <a:cs typeface="Times New Roman" panose="02020603050405020304" pitchFamily="18" charset="0"/>
              </a:rPr>
              <a:t>Priority Queue</a:t>
            </a:r>
            <a:endParaRPr lang="en-IN" sz="4800">
              <a:latin typeface="Times New Roman" panose="02020603050405020304" pitchFamily="18" charset="0"/>
              <a:cs typeface="Times New Roman" panose="02020603050405020304" pitchFamily="18" charset="0"/>
            </a:endParaRPr>
          </a:p>
        </p:txBody>
      </p:sp>
      <p:sp>
        <p:nvSpPr>
          <p:cNvPr id="4111"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36DA9A2-C441-EB9D-3299-C083EE7EB7EA}"/>
              </a:ext>
            </a:extLst>
          </p:cNvPr>
          <p:cNvSpPr>
            <a:spLocks noGrp="1"/>
          </p:cNvSpPr>
          <p:nvPr>
            <p:ph idx="1"/>
          </p:nvPr>
        </p:nvSpPr>
        <p:spPr>
          <a:xfrm>
            <a:off x="4654294" y="502920"/>
            <a:ext cx="6894577" cy="2133276"/>
          </a:xfrm>
        </p:spPr>
        <p:txBody>
          <a:bodyPr anchor="ctr">
            <a:noAutofit/>
          </a:bodyPr>
          <a:lstStyle/>
          <a:p>
            <a:pPr algn="just"/>
            <a:r>
              <a:rPr lang="en-US" sz="2000" b="0" i="0" dirty="0">
                <a:effectLst/>
                <a:latin typeface="Times New Roman" panose="02020603050405020304" pitchFamily="18" charset="0"/>
                <a:cs typeface="Times New Roman" panose="02020603050405020304" pitchFamily="18" charset="0"/>
              </a:rPr>
              <a:t>It is a special type of queue in which the </a:t>
            </a:r>
            <a:r>
              <a:rPr lang="en-US" sz="2000" b="1" i="0" dirty="0">
                <a:effectLst/>
                <a:latin typeface="Times New Roman" panose="02020603050405020304" pitchFamily="18" charset="0"/>
                <a:cs typeface="Times New Roman" panose="02020603050405020304" pitchFamily="18" charset="0"/>
              </a:rPr>
              <a:t>elements are arranged based on the priority. </a:t>
            </a:r>
            <a:r>
              <a:rPr lang="en-US" sz="2000" b="0" i="0" dirty="0">
                <a:effectLst/>
                <a:latin typeface="Times New Roman" panose="02020603050405020304" pitchFamily="18" charset="0"/>
                <a:cs typeface="Times New Roman" panose="02020603050405020304" pitchFamily="18" charset="0"/>
              </a:rPr>
              <a:t>It is a special type of queue data structure in which every element has a priority associated with it. </a:t>
            </a:r>
          </a:p>
          <a:p>
            <a:pPr algn="just"/>
            <a:r>
              <a:rPr lang="en-US" sz="2000" b="0" i="0" dirty="0">
                <a:effectLst/>
                <a:latin typeface="Times New Roman" panose="02020603050405020304" pitchFamily="18" charset="0"/>
                <a:cs typeface="Times New Roman" panose="02020603050405020304" pitchFamily="18" charset="0"/>
              </a:rPr>
              <a:t>Suppose some </a:t>
            </a:r>
            <a:r>
              <a:rPr lang="en-US" sz="2000" b="1" i="0" dirty="0">
                <a:effectLst/>
                <a:latin typeface="Times New Roman" panose="02020603050405020304" pitchFamily="18" charset="0"/>
                <a:cs typeface="Times New Roman" panose="02020603050405020304" pitchFamily="18" charset="0"/>
              </a:rPr>
              <a:t>elements occur with the same priority, they will be arranged according to the FIFO principle. </a:t>
            </a:r>
            <a:r>
              <a:rPr lang="en-US" sz="2000" b="0" i="0" dirty="0">
                <a:effectLst/>
                <a:latin typeface="Times New Roman" panose="02020603050405020304" pitchFamily="18" charset="0"/>
                <a:cs typeface="Times New Roman" panose="02020603050405020304" pitchFamily="18" charset="0"/>
              </a:rPr>
              <a:t>The representation of priority queue is shown in the below image –</a:t>
            </a:r>
          </a:p>
          <a:p>
            <a:pPr algn="just"/>
            <a:endParaRPr lang="en-IN" sz="2000" dirty="0">
              <a:latin typeface="Times New Roman" panose="02020603050405020304" pitchFamily="18" charset="0"/>
              <a:cs typeface="Times New Roman" panose="02020603050405020304" pitchFamily="18" charset="0"/>
            </a:endParaRPr>
          </a:p>
        </p:txBody>
      </p:sp>
      <p:pic>
        <p:nvPicPr>
          <p:cNvPr id="4104" name="Picture 8" descr="Types of Queue">
            <a:extLst>
              <a:ext uri="{FF2B5EF4-FFF2-40B4-BE49-F238E27FC236}">
                <a16:creationId xmlns:a16="http://schemas.microsoft.com/office/drawing/2014/main" id="{97A97519-DB6B-D331-7E0A-76BD2FED766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0936" y="2811294"/>
            <a:ext cx="10917936" cy="3348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21154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47" name="Rectangle 10246">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FC69E5-61C4-BFB1-43A2-FF95B4F1B5EB}"/>
              </a:ext>
            </a:extLst>
          </p:cNvPr>
          <p:cNvSpPr>
            <a:spLocks noGrp="1"/>
          </p:cNvSpPr>
          <p:nvPr>
            <p:ph type="title"/>
          </p:nvPr>
        </p:nvSpPr>
        <p:spPr>
          <a:xfrm>
            <a:off x="630936" y="502920"/>
            <a:ext cx="3419856" cy="1724714"/>
          </a:xfrm>
        </p:spPr>
        <p:txBody>
          <a:bodyPr anchor="ctr">
            <a:normAutofit/>
          </a:bodyPr>
          <a:lstStyle/>
          <a:p>
            <a:r>
              <a:rPr lang="en-US" dirty="0">
                <a:latin typeface="Times New Roman" panose="02020603050405020304" pitchFamily="18" charset="0"/>
                <a:cs typeface="Times New Roman" panose="02020603050405020304" pitchFamily="18" charset="0"/>
              </a:rPr>
              <a:t>T</a:t>
            </a:r>
            <a:r>
              <a:rPr lang="en-US" b="0" i="0" dirty="0">
                <a:effectLst/>
                <a:latin typeface="Times New Roman" panose="02020603050405020304" pitchFamily="18" charset="0"/>
                <a:cs typeface="Times New Roman" panose="02020603050405020304" pitchFamily="18" charset="0"/>
              </a:rPr>
              <a:t>ypes of priority queue</a:t>
            </a:r>
            <a:endParaRPr lang="en-IN" dirty="0">
              <a:latin typeface="Times New Roman" panose="02020603050405020304" pitchFamily="18" charset="0"/>
              <a:cs typeface="Times New Roman" panose="02020603050405020304" pitchFamily="18" charset="0"/>
            </a:endParaRPr>
          </a:p>
        </p:txBody>
      </p:sp>
      <p:sp>
        <p:nvSpPr>
          <p:cNvPr id="10249"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E00B3C0-CF81-CF54-FD3F-818C67993E68}"/>
              </a:ext>
            </a:extLst>
          </p:cNvPr>
          <p:cNvSpPr>
            <a:spLocks noGrp="1"/>
          </p:cNvSpPr>
          <p:nvPr>
            <p:ph idx="1"/>
          </p:nvPr>
        </p:nvSpPr>
        <p:spPr>
          <a:xfrm>
            <a:off x="4636006" y="502919"/>
            <a:ext cx="6912865" cy="2152731"/>
          </a:xfrm>
        </p:spPr>
        <p:txBody>
          <a:bodyPr anchor="ctr">
            <a:normAutofit/>
          </a:bodyPr>
          <a:lstStyle/>
          <a:p>
            <a:pPr marL="457200" indent="-457200" algn="just">
              <a:buFont typeface="+mj-lt"/>
              <a:buAutoNum type="arabicPeriod"/>
            </a:pPr>
            <a:r>
              <a:rPr lang="en-US" sz="2000" b="1" i="0" dirty="0">
                <a:effectLst/>
                <a:latin typeface="Times New Roman" panose="02020603050405020304" pitchFamily="18" charset="0"/>
                <a:cs typeface="Times New Roman" panose="02020603050405020304" pitchFamily="18" charset="0"/>
              </a:rPr>
              <a:t>Ascending order priority queue:</a:t>
            </a:r>
            <a:r>
              <a:rPr lang="en-US" sz="2000" b="0" i="0" dirty="0">
                <a:effectLst/>
                <a:latin typeface="Times New Roman" panose="02020603050405020304" pitchFamily="18" charset="0"/>
                <a:cs typeface="Times New Roman" panose="02020603050405020304" pitchFamily="18" charset="0"/>
              </a:rPr>
              <a:t> In ascending order priority queue, a </a:t>
            </a:r>
            <a:r>
              <a:rPr lang="en-US" sz="2000" b="0" i="0" dirty="0">
                <a:solidFill>
                  <a:srgbClr val="FF0000"/>
                </a:solidFill>
                <a:effectLst/>
                <a:latin typeface="Times New Roman" panose="02020603050405020304" pitchFamily="18" charset="0"/>
                <a:cs typeface="Times New Roman" panose="02020603050405020304" pitchFamily="18" charset="0"/>
              </a:rPr>
              <a:t>lower priority number is given as a higher priority in a priority</a:t>
            </a:r>
            <a:r>
              <a:rPr lang="en-US" sz="2000" b="0" i="0" dirty="0">
                <a:effectLst/>
                <a:latin typeface="Times New Roman" panose="02020603050405020304" pitchFamily="18" charset="0"/>
                <a:cs typeface="Times New Roman" panose="02020603050405020304" pitchFamily="18" charset="0"/>
              </a:rPr>
              <a:t>. </a:t>
            </a:r>
          </a:p>
          <a:p>
            <a:pPr marL="0" indent="0" algn="just">
              <a:buNone/>
            </a:pPr>
            <a:r>
              <a:rPr lang="en-US" sz="2000" b="1" i="0" dirty="0">
                <a:effectLst/>
                <a:latin typeface="Times New Roman" panose="02020603050405020304" pitchFamily="18" charset="0"/>
                <a:cs typeface="Times New Roman" panose="02020603050405020304" pitchFamily="18" charset="0"/>
              </a:rPr>
              <a:t>For example</a:t>
            </a:r>
            <a:r>
              <a:rPr lang="en-US" sz="2000" b="0" i="0" dirty="0">
                <a:effectLst/>
                <a:latin typeface="Times New Roman" panose="02020603050405020304" pitchFamily="18" charset="0"/>
                <a:cs typeface="Times New Roman" panose="02020603050405020304" pitchFamily="18" charset="0"/>
              </a:rPr>
              <a:t>, we take the numbers from 1 to 5 arranged in an ascending order like 1,2,3,4,5; therefore, the smallest number, i.e., 1 is given as the highest priority in a priority queue.</a:t>
            </a:r>
            <a:endParaRPr lang="en-IN" sz="2000" dirty="0">
              <a:latin typeface="Times New Roman" panose="02020603050405020304" pitchFamily="18" charset="0"/>
              <a:cs typeface="Times New Roman" panose="02020603050405020304" pitchFamily="18" charset="0"/>
            </a:endParaRPr>
          </a:p>
        </p:txBody>
      </p:sp>
      <p:pic>
        <p:nvPicPr>
          <p:cNvPr id="10242" name="Picture 2" descr="Priority Queue">
            <a:extLst>
              <a:ext uri="{FF2B5EF4-FFF2-40B4-BE49-F238E27FC236}">
                <a16:creationId xmlns:a16="http://schemas.microsoft.com/office/drawing/2014/main" id="{773D80C6-90C5-66E9-C586-541470F19C4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008098" y="2723744"/>
            <a:ext cx="8163612" cy="3526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1968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71" name="Rectangle 11270">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5AEB15-6C9C-67C9-06C7-06BE9743FE29}"/>
              </a:ext>
            </a:extLst>
          </p:cNvPr>
          <p:cNvSpPr>
            <a:spLocks noGrp="1"/>
          </p:cNvSpPr>
          <p:nvPr>
            <p:ph type="title"/>
          </p:nvPr>
        </p:nvSpPr>
        <p:spPr>
          <a:xfrm>
            <a:off x="630936" y="502919"/>
            <a:ext cx="3419856" cy="1870629"/>
          </a:xfrm>
        </p:spPr>
        <p:txBody>
          <a:bodyPr anchor="ctr">
            <a:normAutofit/>
          </a:bodyPr>
          <a:lstStyle/>
          <a:p>
            <a:r>
              <a:rPr lang="en-US" dirty="0">
                <a:latin typeface="Times New Roman" panose="02020603050405020304" pitchFamily="18" charset="0"/>
                <a:cs typeface="Times New Roman" panose="02020603050405020304" pitchFamily="18" charset="0"/>
              </a:rPr>
              <a:t>T</a:t>
            </a:r>
            <a:r>
              <a:rPr lang="en-US" b="0" i="0" dirty="0">
                <a:effectLst/>
                <a:latin typeface="Times New Roman" panose="02020603050405020304" pitchFamily="18" charset="0"/>
                <a:cs typeface="Times New Roman" panose="02020603050405020304" pitchFamily="18" charset="0"/>
              </a:rPr>
              <a:t>ypes of priority queue</a:t>
            </a:r>
            <a:endParaRPr lang="en-IN" dirty="0">
              <a:latin typeface="Times New Roman" panose="02020603050405020304" pitchFamily="18" charset="0"/>
              <a:cs typeface="Times New Roman" panose="02020603050405020304" pitchFamily="18" charset="0"/>
            </a:endParaRPr>
          </a:p>
        </p:txBody>
      </p:sp>
      <p:sp>
        <p:nvSpPr>
          <p:cNvPr id="11273"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C4A8633-7954-EA4A-4F9D-30779EEDBBEE}"/>
              </a:ext>
            </a:extLst>
          </p:cNvPr>
          <p:cNvSpPr>
            <a:spLocks noGrp="1"/>
          </p:cNvSpPr>
          <p:nvPr>
            <p:ph idx="1"/>
          </p:nvPr>
        </p:nvSpPr>
        <p:spPr>
          <a:xfrm>
            <a:off x="4654295" y="502919"/>
            <a:ext cx="6894576" cy="1987361"/>
          </a:xfrm>
        </p:spPr>
        <p:txBody>
          <a:bodyPr anchor="ctr">
            <a:noAutofit/>
          </a:bodyPr>
          <a:lstStyle/>
          <a:p>
            <a:pPr marL="0" indent="0" algn="just">
              <a:buNone/>
            </a:pPr>
            <a:r>
              <a:rPr lang="en-US" sz="2100" b="1" i="0" dirty="0">
                <a:effectLst/>
                <a:latin typeface="Times New Roman" panose="02020603050405020304" pitchFamily="18" charset="0"/>
                <a:cs typeface="Times New Roman" panose="02020603050405020304" pitchFamily="18" charset="0"/>
              </a:rPr>
              <a:t>2. Descending order priority queue:</a:t>
            </a:r>
            <a:r>
              <a:rPr lang="en-US" sz="2100" b="0" i="0" dirty="0">
                <a:effectLst/>
                <a:latin typeface="Times New Roman" panose="02020603050405020304" pitchFamily="18" charset="0"/>
                <a:cs typeface="Times New Roman" panose="02020603050405020304" pitchFamily="18" charset="0"/>
              </a:rPr>
              <a:t> In descending order priority queue, a </a:t>
            </a:r>
            <a:r>
              <a:rPr lang="en-US" sz="2100" b="0" i="0" dirty="0">
                <a:solidFill>
                  <a:srgbClr val="FF0000"/>
                </a:solidFill>
                <a:effectLst/>
                <a:latin typeface="Times New Roman" panose="02020603050405020304" pitchFamily="18" charset="0"/>
                <a:cs typeface="Times New Roman" panose="02020603050405020304" pitchFamily="18" charset="0"/>
              </a:rPr>
              <a:t>higher priority number is given as a higher priority in a priority. </a:t>
            </a:r>
          </a:p>
          <a:p>
            <a:pPr marL="0" indent="0" algn="just">
              <a:buNone/>
            </a:pPr>
            <a:r>
              <a:rPr lang="en-US" sz="2100" b="1" i="0" dirty="0">
                <a:effectLst/>
                <a:latin typeface="Times New Roman" panose="02020603050405020304" pitchFamily="18" charset="0"/>
                <a:cs typeface="Times New Roman" panose="02020603050405020304" pitchFamily="18" charset="0"/>
              </a:rPr>
              <a:t>For example</a:t>
            </a:r>
            <a:r>
              <a:rPr lang="en-US" sz="2100" b="0" i="0" dirty="0">
                <a:effectLst/>
                <a:latin typeface="Times New Roman" panose="02020603050405020304" pitchFamily="18" charset="0"/>
                <a:cs typeface="Times New Roman" panose="02020603050405020304" pitchFamily="18" charset="0"/>
              </a:rPr>
              <a:t>, we take the numbers from 1 to 5 arranged in descending order like 5, 4, 3, 2, 1; therefore, the largest number, i.e., 5 is given as the highest priority in a priority queue.</a:t>
            </a:r>
            <a:endParaRPr lang="en-IN" sz="2100" dirty="0">
              <a:latin typeface="Times New Roman" panose="02020603050405020304" pitchFamily="18" charset="0"/>
              <a:cs typeface="Times New Roman" panose="02020603050405020304" pitchFamily="18" charset="0"/>
            </a:endParaRPr>
          </a:p>
        </p:txBody>
      </p:sp>
      <p:pic>
        <p:nvPicPr>
          <p:cNvPr id="11266" name="Picture 2" descr="Priority Queue">
            <a:extLst>
              <a:ext uri="{FF2B5EF4-FFF2-40B4-BE49-F238E27FC236}">
                <a16:creationId xmlns:a16="http://schemas.microsoft.com/office/drawing/2014/main" id="{AEBC3FD1-663B-D2D7-E17F-DCA1B97180A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008098" y="2876466"/>
            <a:ext cx="8163612" cy="3373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54039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C4B6F1-E516-47AB-5865-524DDC0982CC}"/>
              </a:ext>
            </a:extLst>
          </p:cNvPr>
          <p:cNvSpPr>
            <a:spLocks noGrp="1"/>
          </p:cNvSpPr>
          <p:nvPr>
            <p:ph type="title"/>
          </p:nvPr>
        </p:nvSpPr>
        <p:spPr>
          <a:xfrm>
            <a:off x="630936" y="502920"/>
            <a:ext cx="3419856" cy="1463040"/>
          </a:xfrm>
        </p:spPr>
        <p:txBody>
          <a:bodyPr anchor="ctr">
            <a:normAutofit/>
          </a:bodyPr>
          <a:lstStyle/>
          <a:p>
            <a:r>
              <a:rPr lang="en-IN" b="0" i="0">
                <a:effectLst/>
                <a:latin typeface="Times New Roman" panose="02020603050405020304" pitchFamily="18" charset="0"/>
                <a:cs typeface="Times New Roman" panose="02020603050405020304" pitchFamily="18" charset="0"/>
              </a:rPr>
              <a:t>Double Ended Queue</a:t>
            </a:r>
            <a:endParaRPr lang="en-IN">
              <a:latin typeface="Times New Roman" panose="02020603050405020304" pitchFamily="18" charset="0"/>
              <a:cs typeface="Times New Roman" panose="02020603050405020304" pitchFamily="18" charset="0"/>
            </a:endParaRPr>
          </a:p>
        </p:txBody>
      </p:sp>
      <p:sp>
        <p:nvSpPr>
          <p:cNvPr id="11"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658C4FB-9E1E-A667-6299-CFA5592F79F9}"/>
              </a:ext>
            </a:extLst>
          </p:cNvPr>
          <p:cNvSpPr>
            <a:spLocks noGrp="1"/>
          </p:cNvSpPr>
          <p:nvPr>
            <p:ph idx="1"/>
          </p:nvPr>
        </p:nvSpPr>
        <p:spPr>
          <a:xfrm>
            <a:off x="4654295" y="502919"/>
            <a:ext cx="7040686" cy="3631335"/>
          </a:xfrm>
        </p:spPr>
        <p:txBody>
          <a:bodyPr anchor="ctr">
            <a:noAutofit/>
          </a:bodyPr>
          <a:lstStyle/>
          <a:p>
            <a:pPr algn="just"/>
            <a:r>
              <a:rPr lang="en-US" sz="2000" b="0" i="0" dirty="0">
                <a:effectLst/>
                <a:latin typeface="Times New Roman" panose="02020603050405020304" pitchFamily="18" charset="0"/>
                <a:cs typeface="Times New Roman" panose="02020603050405020304" pitchFamily="18" charset="0"/>
              </a:rPr>
              <a:t>In Double Ended Queue, </a:t>
            </a:r>
            <a:r>
              <a:rPr lang="en-US" sz="2000" b="1" i="0" dirty="0">
                <a:effectLst/>
                <a:latin typeface="Times New Roman" panose="02020603050405020304" pitchFamily="18" charset="0"/>
                <a:cs typeface="Times New Roman" panose="02020603050405020304" pitchFamily="18" charset="0"/>
              </a:rPr>
              <a:t>insertion and deletion can be done from both ends of the queue either from the front or rear</a:t>
            </a:r>
            <a:r>
              <a:rPr lang="en-US" sz="2000" b="0" i="0" dirty="0">
                <a:effectLst/>
                <a:latin typeface="Times New Roman" panose="02020603050405020304" pitchFamily="18" charset="0"/>
                <a:cs typeface="Times New Roman" panose="02020603050405020304" pitchFamily="18" charset="0"/>
              </a:rPr>
              <a:t>. It means that we can insert and delete elements from both front and rear ends of the queue. Deque can be used as a </a:t>
            </a:r>
            <a:r>
              <a:rPr lang="en-US" sz="2000" b="1" i="0" dirty="0">
                <a:effectLst/>
                <a:latin typeface="Times New Roman" panose="02020603050405020304" pitchFamily="18" charset="0"/>
                <a:cs typeface="Times New Roman" panose="02020603050405020304" pitchFamily="18" charset="0"/>
              </a:rPr>
              <a:t>palindrome checker </a:t>
            </a:r>
            <a:r>
              <a:rPr lang="en-US" sz="2000" b="0" i="0" dirty="0">
                <a:effectLst/>
                <a:latin typeface="Times New Roman" panose="02020603050405020304" pitchFamily="18" charset="0"/>
                <a:cs typeface="Times New Roman" panose="02020603050405020304" pitchFamily="18" charset="0"/>
              </a:rPr>
              <a:t>means that if we read the string from both ends, then the string would be the same.</a:t>
            </a:r>
          </a:p>
          <a:p>
            <a:pPr algn="just"/>
            <a:r>
              <a:rPr lang="en-US" sz="2000" b="0" i="0" dirty="0">
                <a:effectLst/>
                <a:latin typeface="Times New Roman" panose="02020603050405020304" pitchFamily="18" charset="0"/>
                <a:cs typeface="Times New Roman" panose="02020603050405020304" pitchFamily="18" charset="0"/>
              </a:rPr>
              <a:t>Deque can be used both as stack and queue as it allows the insertion and deletion operations on both ends. </a:t>
            </a:r>
            <a:r>
              <a:rPr lang="en-US" sz="2000" b="1" i="0" dirty="0">
                <a:solidFill>
                  <a:srgbClr val="FF0000"/>
                </a:solidFill>
                <a:effectLst/>
                <a:latin typeface="Times New Roman" panose="02020603050405020304" pitchFamily="18" charset="0"/>
                <a:cs typeface="Times New Roman" panose="02020603050405020304" pitchFamily="18" charset="0"/>
              </a:rPr>
              <a:t>Deque can be considered as stack because stack follows the LIFO (Last In First Out) principle</a:t>
            </a:r>
            <a:r>
              <a:rPr lang="en-US" sz="2000" b="0" i="0" dirty="0">
                <a:effectLst/>
                <a:latin typeface="Times New Roman" panose="02020603050405020304" pitchFamily="18" charset="0"/>
                <a:cs typeface="Times New Roman" panose="02020603050405020304" pitchFamily="18" charset="0"/>
              </a:rPr>
              <a:t> in which insertion and deletion both can be performed only from one end. And in deque, it is possible to perform both insertion and deletion from one end, and </a:t>
            </a:r>
            <a:r>
              <a:rPr lang="en-US" sz="2000" b="1" i="0" dirty="0">
                <a:solidFill>
                  <a:srgbClr val="FF0000"/>
                </a:solidFill>
                <a:effectLst/>
                <a:latin typeface="Times New Roman" panose="02020603050405020304" pitchFamily="18" charset="0"/>
                <a:cs typeface="Times New Roman" panose="02020603050405020304" pitchFamily="18" charset="0"/>
              </a:rPr>
              <a:t>Deque does not follow the FIFO principle.</a:t>
            </a:r>
          </a:p>
          <a:p>
            <a:pPr algn="just"/>
            <a:endParaRPr lang="en-IN" sz="2000" dirty="0">
              <a:latin typeface="Times New Roman" panose="02020603050405020304" pitchFamily="18" charset="0"/>
              <a:cs typeface="Times New Roman" panose="02020603050405020304" pitchFamily="18" charset="0"/>
            </a:endParaRPr>
          </a:p>
        </p:txBody>
      </p:sp>
      <p:pic>
        <p:nvPicPr>
          <p:cNvPr id="4" name="Picture 2" descr="Types of Queue">
            <a:extLst>
              <a:ext uri="{FF2B5EF4-FFF2-40B4-BE49-F238E27FC236}">
                <a16:creationId xmlns:a16="http://schemas.microsoft.com/office/drawing/2014/main" id="{6B9CF2FC-BFCD-ADEC-5869-EDCAE2967E6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49809" y="3784060"/>
            <a:ext cx="10170852" cy="2616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2295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4B9BFC-6592-E782-9B3E-622E0B83FCD1}"/>
              </a:ext>
            </a:extLst>
          </p:cNvPr>
          <p:cNvSpPr>
            <a:spLocks noGrp="1"/>
          </p:cNvSpPr>
          <p:nvPr>
            <p:ph type="title"/>
          </p:nvPr>
        </p:nvSpPr>
        <p:spPr>
          <a:xfrm>
            <a:off x="630936" y="502920"/>
            <a:ext cx="3419856" cy="1841446"/>
          </a:xfrm>
        </p:spPr>
        <p:txBody>
          <a:bodyPr anchor="ctr">
            <a:normAutofit/>
          </a:bodyPr>
          <a:lstStyle/>
          <a:p>
            <a:r>
              <a:rPr lang="en-US" sz="4800" dirty="0">
                <a:latin typeface="Times New Roman" panose="02020603050405020304" pitchFamily="18" charset="0"/>
                <a:cs typeface="Times New Roman" panose="02020603050405020304" pitchFamily="18" charset="0"/>
              </a:rPr>
              <a:t>T</a:t>
            </a:r>
            <a:r>
              <a:rPr lang="en-US" sz="4800" b="0" i="0" dirty="0">
                <a:effectLst/>
                <a:latin typeface="Times New Roman" panose="02020603050405020304" pitchFamily="18" charset="0"/>
                <a:cs typeface="Times New Roman" panose="02020603050405020304" pitchFamily="18" charset="0"/>
              </a:rPr>
              <a:t>ypes of deque</a:t>
            </a:r>
            <a:endParaRPr lang="en-IN" sz="4800" dirty="0">
              <a:latin typeface="Times New Roman" panose="02020603050405020304" pitchFamily="18" charset="0"/>
              <a:cs typeface="Times New Roman" panose="02020603050405020304" pitchFamily="18" charset="0"/>
            </a:endParaRPr>
          </a:p>
        </p:txBody>
      </p:sp>
      <p:sp>
        <p:nvSpPr>
          <p:cNvPr id="7177"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4CE4236-533B-1D4E-38FD-9B3F0BB12DFF}"/>
              </a:ext>
            </a:extLst>
          </p:cNvPr>
          <p:cNvSpPr>
            <a:spLocks noGrp="1"/>
          </p:cNvSpPr>
          <p:nvPr>
            <p:ph idx="1"/>
          </p:nvPr>
        </p:nvSpPr>
        <p:spPr>
          <a:xfrm>
            <a:off x="4654295" y="502919"/>
            <a:ext cx="6894576" cy="2104093"/>
          </a:xfrm>
        </p:spPr>
        <p:txBody>
          <a:bodyPr anchor="ctr">
            <a:normAutofit/>
          </a:bodyPr>
          <a:lstStyle/>
          <a:p>
            <a:pPr marL="0" indent="0" algn="just">
              <a:buNone/>
            </a:pPr>
            <a:r>
              <a:rPr lang="en-US" sz="2000" b="0" i="0" dirty="0">
                <a:effectLst/>
                <a:latin typeface="Times New Roman" panose="02020603050405020304" pitchFamily="18" charset="0"/>
                <a:cs typeface="Times New Roman" panose="02020603050405020304" pitchFamily="18" charset="0"/>
              </a:rPr>
              <a:t>There are two types of deque that are discussed as follows -</a:t>
            </a:r>
          </a:p>
          <a:p>
            <a:pPr marL="457200" indent="-457200" algn="just">
              <a:buFont typeface="+mj-lt"/>
              <a:buAutoNum type="arabicPeriod"/>
            </a:pPr>
            <a:r>
              <a:rPr lang="en-US" sz="2000" b="1" i="0" dirty="0">
                <a:effectLst/>
                <a:latin typeface="Times New Roman" panose="02020603050405020304" pitchFamily="18" charset="0"/>
                <a:cs typeface="Times New Roman" panose="02020603050405020304" pitchFamily="18" charset="0"/>
              </a:rPr>
              <a:t>Input restricted deque -</a:t>
            </a:r>
            <a:r>
              <a:rPr lang="en-US" sz="2000" b="0" i="0" dirty="0">
                <a:effectLst/>
                <a:latin typeface="Times New Roman" panose="02020603050405020304" pitchFamily="18" charset="0"/>
                <a:cs typeface="Times New Roman" panose="02020603050405020304" pitchFamily="18" charset="0"/>
              </a:rPr>
              <a:t> As the name implies, in input restricted queue, </a:t>
            </a:r>
            <a:r>
              <a:rPr lang="en-US" sz="2000" b="0" i="0" dirty="0">
                <a:solidFill>
                  <a:srgbClr val="FF0000"/>
                </a:solidFill>
                <a:effectLst/>
                <a:latin typeface="Times New Roman" panose="02020603050405020304" pitchFamily="18" charset="0"/>
                <a:cs typeface="Times New Roman" panose="02020603050405020304" pitchFamily="18" charset="0"/>
              </a:rPr>
              <a:t>insertion operation can be performed at only one end, while deletion can be performed from both ends.</a:t>
            </a:r>
          </a:p>
          <a:p>
            <a:pPr algn="just"/>
            <a:endParaRPr lang="en-IN" sz="2000" dirty="0">
              <a:latin typeface="Times New Roman" panose="02020603050405020304" pitchFamily="18" charset="0"/>
              <a:cs typeface="Times New Roman" panose="02020603050405020304" pitchFamily="18" charset="0"/>
            </a:endParaRPr>
          </a:p>
        </p:txBody>
      </p:sp>
      <p:pic>
        <p:nvPicPr>
          <p:cNvPr id="7170" name="Picture 2" descr="Types of Queue">
            <a:extLst>
              <a:ext uri="{FF2B5EF4-FFF2-40B4-BE49-F238E27FC236}">
                <a16:creationId xmlns:a16="http://schemas.microsoft.com/office/drawing/2014/main" id="{F8AD3C1E-3B5B-8CFF-77AE-238973779D4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0936" y="2496447"/>
            <a:ext cx="10917936" cy="3548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9759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01" name="Rectangle 8200">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EC9B89-4230-BAFE-3293-BD2B7235717D}"/>
              </a:ext>
            </a:extLst>
          </p:cNvPr>
          <p:cNvSpPr>
            <a:spLocks noGrp="1"/>
          </p:cNvSpPr>
          <p:nvPr>
            <p:ph type="title"/>
          </p:nvPr>
        </p:nvSpPr>
        <p:spPr>
          <a:xfrm>
            <a:off x="630936" y="502919"/>
            <a:ext cx="3419856" cy="1831717"/>
          </a:xfrm>
        </p:spPr>
        <p:txBody>
          <a:bodyPr anchor="ctr">
            <a:normAutofit/>
          </a:bodyPr>
          <a:lstStyle/>
          <a:p>
            <a:r>
              <a:rPr lang="en-US" sz="4800" dirty="0">
                <a:latin typeface="Times New Roman" panose="02020603050405020304" pitchFamily="18" charset="0"/>
                <a:cs typeface="Times New Roman" panose="02020603050405020304" pitchFamily="18" charset="0"/>
              </a:rPr>
              <a:t>T</a:t>
            </a:r>
            <a:r>
              <a:rPr lang="en-US" sz="4800" b="0" i="0" dirty="0">
                <a:effectLst/>
                <a:latin typeface="Times New Roman" panose="02020603050405020304" pitchFamily="18" charset="0"/>
                <a:cs typeface="Times New Roman" panose="02020603050405020304" pitchFamily="18" charset="0"/>
              </a:rPr>
              <a:t>ypes of deque</a:t>
            </a:r>
            <a:endParaRPr lang="en-IN" sz="4800" dirty="0"/>
          </a:p>
        </p:txBody>
      </p:sp>
      <p:sp>
        <p:nvSpPr>
          <p:cNvPr id="8203"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C949623-E9C3-103B-8F70-6B76286BA53B}"/>
              </a:ext>
            </a:extLst>
          </p:cNvPr>
          <p:cNvSpPr>
            <a:spLocks noGrp="1"/>
          </p:cNvSpPr>
          <p:nvPr>
            <p:ph idx="1"/>
          </p:nvPr>
        </p:nvSpPr>
        <p:spPr>
          <a:xfrm>
            <a:off x="4654295" y="502920"/>
            <a:ext cx="6894576" cy="1831718"/>
          </a:xfrm>
        </p:spPr>
        <p:txBody>
          <a:bodyPr anchor="ctr">
            <a:normAutofit/>
          </a:bodyPr>
          <a:lstStyle/>
          <a:p>
            <a:pPr marL="0" indent="0" algn="just">
              <a:buNone/>
            </a:pPr>
            <a:r>
              <a:rPr lang="en-US" sz="2200" b="1" i="0" dirty="0">
                <a:effectLst/>
                <a:latin typeface="Times New Roman" panose="02020603050405020304" pitchFamily="18" charset="0"/>
                <a:cs typeface="Times New Roman" panose="02020603050405020304" pitchFamily="18" charset="0"/>
              </a:rPr>
              <a:t>2.  Output restricted deque -</a:t>
            </a:r>
            <a:r>
              <a:rPr lang="en-US" sz="2200" b="0" i="0" dirty="0">
                <a:effectLst/>
                <a:latin typeface="Times New Roman" panose="02020603050405020304" pitchFamily="18" charset="0"/>
                <a:cs typeface="Times New Roman" panose="02020603050405020304" pitchFamily="18" charset="0"/>
              </a:rPr>
              <a:t> As the name implies, in output restricted queue, </a:t>
            </a:r>
            <a:r>
              <a:rPr lang="en-US" sz="2200" b="0" i="0" dirty="0">
                <a:solidFill>
                  <a:srgbClr val="FF0000"/>
                </a:solidFill>
                <a:effectLst/>
                <a:latin typeface="Times New Roman" panose="02020603050405020304" pitchFamily="18" charset="0"/>
                <a:cs typeface="Times New Roman" panose="02020603050405020304" pitchFamily="18" charset="0"/>
              </a:rPr>
              <a:t>deletion operation can be performed at only one end, while insertion can be performed from both ends.</a:t>
            </a:r>
          </a:p>
          <a:p>
            <a:pPr algn="just"/>
            <a:endParaRPr lang="en-IN" sz="2200" dirty="0">
              <a:latin typeface="Times New Roman" panose="02020603050405020304" pitchFamily="18" charset="0"/>
              <a:cs typeface="Times New Roman" panose="02020603050405020304" pitchFamily="18" charset="0"/>
            </a:endParaRPr>
          </a:p>
        </p:txBody>
      </p:sp>
      <p:pic>
        <p:nvPicPr>
          <p:cNvPr id="8196" name="Picture 4" descr="Types of Queue">
            <a:extLst>
              <a:ext uri="{FF2B5EF4-FFF2-40B4-BE49-F238E27FC236}">
                <a16:creationId xmlns:a16="http://schemas.microsoft.com/office/drawing/2014/main" id="{C2DCD3F6-5627-7586-1C2F-3C3F0F9B5FD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0936" y="2496447"/>
            <a:ext cx="10917936" cy="3548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57547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850880-F33B-CD88-FA31-17E99C4BFFB3}"/>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dirty="0">
                <a:solidFill>
                  <a:schemeClr val="tx1"/>
                </a:solidFill>
                <a:latin typeface="+mj-lt"/>
                <a:ea typeface="+mj-ea"/>
                <a:cs typeface="+mj-cs"/>
              </a:rPr>
              <a:t>Thank You </a:t>
            </a:r>
          </a:p>
        </p:txBody>
      </p:sp>
      <p:sp>
        <p:nvSpPr>
          <p:cNvPr id="12"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Accept">
            <a:extLst>
              <a:ext uri="{FF2B5EF4-FFF2-40B4-BE49-F238E27FC236}">
                <a16:creationId xmlns:a16="http://schemas.microsoft.com/office/drawing/2014/main" id="{A8BEC95E-6A84-AC23-B243-5062B0041E0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01299" y="2633472"/>
            <a:ext cx="3586353" cy="3586353"/>
          </a:xfrm>
          <a:prstGeom prst="rect">
            <a:avLst/>
          </a:prstGeom>
        </p:spPr>
      </p:pic>
    </p:spTree>
    <p:extLst>
      <p:ext uri="{BB962C8B-B14F-4D97-AF65-F5344CB8AC3E}">
        <p14:creationId xmlns:p14="http://schemas.microsoft.com/office/powerpoint/2010/main" val="1206537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83" name="Rectangle 1082">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128F288D-0606-4B91-0866-D871606EA0B5}"/>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Queue</a:t>
            </a:r>
          </a:p>
        </p:txBody>
      </p:sp>
      <p:sp>
        <p:nvSpPr>
          <p:cNvPr id="1085"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Types of Queue">
            <a:extLst>
              <a:ext uri="{FF2B5EF4-FFF2-40B4-BE49-F238E27FC236}">
                <a16:creationId xmlns:a16="http://schemas.microsoft.com/office/drawing/2014/main" id="{64472BB1-EF09-B24F-2011-F538B9016A7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20040" y="3171671"/>
            <a:ext cx="11548872" cy="2509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6876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E9D3EB-9A9C-6B0B-F53F-06567C74470A}"/>
              </a:ext>
            </a:extLst>
          </p:cNvPr>
          <p:cNvSpPr>
            <a:spLocks noGrp="1"/>
          </p:cNvSpPr>
          <p:nvPr>
            <p:ph type="title"/>
          </p:nvPr>
        </p:nvSpPr>
        <p:spPr>
          <a:xfrm>
            <a:off x="643470" y="593815"/>
            <a:ext cx="3418659" cy="5583148"/>
          </a:xfrm>
        </p:spPr>
        <p:txBody>
          <a:bodyPr anchor="ctr">
            <a:normAutofit/>
          </a:bodyPr>
          <a:lstStyle/>
          <a:p>
            <a:r>
              <a:rPr lang="en-IN" sz="4600" b="0" i="0">
                <a:effectLst/>
                <a:latin typeface="Times New Roman" panose="02020603050405020304" pitchFamily="18" charset="0"/>
                <a:cs typeface="Times New Roman" panose="02020603050405020304" pitchFamily="18" charset="0"/>
              </a:rPr>
              <a:t>Applications of Queue</a:t>
            </a:r>
            <a:endParaRPr lang="en-IN" sz="4600">
              <a:latin typeface="Times New Roman" panose="02020603050405020304" pitchFamily="18" charset="0"/>
              <a:cs typeface="Times New Roman" panose="02020603050405020304" pitchFamily="18" charset="0"/>
            </a:endParaRP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C2A52EB-4312-C409-47A3-7C8F72A7CBAD}"/>
              </a:ext>
            </a:extLst>
          </p:cNvPr>
          <p:cNvGraphicFramePr>
            <a:graphicFrameLocks noGrp="1"/>
          </p:cNvGraphicFramePr>
          <p:nvPr>
            <p:ph idx="1"/>
            <p:extLst>
              <p:ext uri="{D42A27DB-BD31-4B8C-83A1-F6EECF244321}">
                <p14:modId xmlns:p14="http://schemas.microsoft.com/office/powerpoint/2010/main" val="103232632"/>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25839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63CD45-2DA5-92BE-2419-7279A18A3127}"/>
              </a:ext>
            </a:extLst>
          </p:cNvPr>
          <p:cNvSpPr>
            <a:spLocks noGrp="1"/>
          </p:cNvSpPr>
          <p:nvPr>
            <p:ph type="title"/>
          </p:nvPr>
        </p:nvSpPr>
        <p:spPr>
          <a:xfrm>
            <a:off x="890338" y="640080"/>
            <a:ext cx="3734014" cy="3566160"/>
          </a:xfrm>
        </p:spPr>
        <p:txBody>
          <a:bodyPr vert="horz" lIns="91440" tIns="45720" rIns="91440" bIns="45720" rtlCol="0" anchor="b">
            <a:normAutofit/>
          </a:bodyPr>
          <a:lstStyle/>
          <a:p>
            <a:r>
              <a:rPr lang="en-US" sz="5400" b="0" i="0" dirty="0">
                <a:effectLst/>
                <a:latin typeface="Times New Roman" panose="02020603050405020304" pitchFamily="18" charset="0"/>
                <a:cs typeface="Times New Roman" panose="02020603050405020304" pitchFamily="18" charset="0"/>
              </a:rPr>
              <a:t>Types of Queue</a:t>
            </a:r>
            <a:endParaRPr lang="en-US" sz="5400" dirty="0">
              <a:latin typeface="Times New Roman" panose="02020603050405020304" pitchFamily="18" charset="0"/>
              <a:cs typeface="Times New Roman" panose="02020603050405020304" pitchFamily="18" charset="0"/>
            </a:endParaRPr>
          </a:p>
        </p:txBody>
      </p:sp>
      <p:sp>
        <p:nvSpPr>
          <p:cNvPr id="29"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Content Placeholder 2">
            <a:extLst>
              <a:ext uri="{FF2B5EF4-FFF2-40B4-BE49-F238E27FC236}">
                <a16:creationId xmlns:a16="http://schemas.microsoft.com/office/drawing/2014/main" id="{BE9469EE-4221-2C25-4B33-437F978F0F7E}"/>
              </a:ext>
            </a:extLst>
          </p:cNvPr>
          <p:cNvGraphicFramePr>
            <a:graphicFrameLocks noGrp="1"/>
          </p:cNvGraphicFramePr>
          <p:nvPr>
            <p:ph idx="1"/>
            <p:extLst>
              <p:ext uri="{D42A27DB-BD31-4B8C-83A1-F6EECF244321}">
                <p14:modId xmlns:p14="http://schemas.microsoft.com/office/powerpoint/2010/main" val="4041566287"/>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6724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559B8-D2A0-3D04-4DB5-055966425FB0}"/>
              </a:ext>
            </a:extLst>
          </p:cNvPr>
          <p:cNvSpPr>
            <a:spLocks noGrp="1"/>
          </p:cNvSpPr>
          <p:nvPr>
            <p:ph type="title"/>
          </p:nvPr>
        </p:nvSpPr>
        <p:spPr/>
        <p:txBody>
          <a:bodyPr/>
          <a:lstStyle/>
          <a:p>
            <a:pPr algn="ctr"/>
            <a:r>
              <a:rPr lang="en-US" b="0" i="0" dirty="0">
                <a:solidFill>
                  <a:srgbClr val="1D1D27"/>
                </a:solidFill>
                <a:effectLst/>
                <a:latin typeface="Times New Roman" panose="02020603050405020304" pitchFamily="18" charset="0"/>
                <a:cs typeface="Times New Roman" panose="02020603050405020304" pitchFamily="18" charset="0"/>
              </a:rPr>
              <a:t>Operations performed on queue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00782BB-5460-7E1D-8F33-BBA3F31FA907}"/>
              </a:ext>
            </a:extLst>
          </p:cNvPr>
          <p:cNvSpPr>
            <a:spLocks noGrp="1"/>
          </p:cNvSpPr>
          <p:nvPr>
            <p:ph idx="1"/>
          </p:nvPr>
        </p:nvSpPr>
        <p:spPr>
          <a:xfrm>
            <a:off x="838200" y="1575881"/>
            <a:ext cx="10515600" cy="4601082"/>
          </a:xfrm>
        </p:spPr>
        <p:txBody>
          <a:bodyPr>
            <a:normAutofit lnSpcReduction="10000"/>
          </a:bodyPr>
          <a:lstStyle/>
          <a:p>
            <a:pPr marL="514350" indent="-514350" algn="l">
              <a:buFont typeface="+mj-lt"/>
              <a:buAutoNum type="arabicPeriod"/>
            </a:pPr>
            <a:r>
              <a:rPr lang="en-US" b="1" i="0" dirty="0">
                <a:solidFill>
                  <a:srgbClr val="2B2A29"/>
                </a:solidFill>
                <a:effectLst/>
                <a:latin typeface="Times New Roman" panose="02020603050405020304" pitchFamily="18" charset="0"/>
                <a:cs typeface="Times New Roman" panose="02020603050405020304" pitchFamily="18" charset="0"/>
              </a:rPr>
              <a:t>Enqueue:</a:t>
            </a:r>
            <a:r>
              <a:rPr lang="en-US" b="0" i="0" dirty="0">
                <a:solidFill>
                  <a:srgbClr val="2B2A29"/>
                </a:solidFill>
                <a:effectLst/>
                <a:latin typeface="Times New Roman" panose="02020603050405020304" pitchFamily="18" charset="0"/>
                <a:cs typeface="Times New Roman" panose="02020603050405020304" pitchFamily="18" charset="0"/>
              </a:rPr>
              <a:t> The Enqueue operation is used to </a:t>
            </a:r>
            <a:r>
              <a:rPr lang="en-US" b="0" i="0" dirty="0">
                <a:solidFill>
                  <a:srgbClr val="FF0000"/>
                </a:solidFill>
                <a:effectLst/>
                <a:latin typeface="Times New Roman" panose="02020603050405020304" pitchFamily="18" charset="0"/>
                <a:cs typeface="Times New Roman" panose="02020603050405020304" pitchFamily="18" charset="0"/>
              </a:rPr>
              <a:t>insert the element at the rear end</a:t>
            </a:r>
            <a:r>
              <a:rPr lang="en-US" b="0" i="0" dirty="0">
                <a:solidFill>
                  <a:srgbClr val="2B2A29"/>
                </a:solidFill>
                <a:effectLst/>
                <a:latin typeface="Times New Roman" panose="02020603050405020304" pitchFamily="18" charset="0"/>
                <a:cs typeface="Times New Roman" panose="02020603050405020304" pitchFamily="18" charset="0"/>
              </a:rPr>
              <a:t> of the queue. It returns void.</a:t>
            </a:r>
          </a:p>
          <a:p>
            <a:pPr marL="514350" indent="-514350" algn="l">
              <a:buFont typeface="+mj-lt"/>
              <a:buAutoNum type="arabicPeriod"/>
            </a:pPr>
            <a:r>
              <a:rPr lang="en-US" b="1" i="0" dirty="0">
                <a:solidFill>
                  <a:srgbClr val="2B2A29"/>
                </a:solidFill>
                <a:effectLst/>
                <a:latin typeface="Times New Roman" panose="02020603050405020304" pitchFamily="18" charset="0"/>
                <a:cs typeface="Times New Roman" panose="02020603050405020304" pitchFamily="18" charset="0"/>
              </a:rPr>
              <a:t>Dequeue:</a:t>
            </a:r>
            <a:r>
              <a:rPr lang="en-US" b="0" i="0" dirty="0">
                <a:solidFill>
                  <a:srgbClr val="2B2A29"/>
                </a:solidFill>
                <a:effectLst/>
                <a:latin typeface="Times New Roman" panose="02020603050405020304" pitchFamily="18" charset="0"/>
                <a:cs typeface="Times New Roman" panose="02020603050405020304" pitchFamily="18" charset="0"/>
              </a:rPr>
              <a:t> It performs the </a:t>
            </a:r>
            <a:r>
              <a:rPr lang="en-US" b="0" i="0" dirty="0">
                <a:solidFill>
                  <a:srgbClr val="FF0000"/>
                </a:solidFill>
                <a:effectLst/>
                <a:latin typeface="Times New Roman" panose="02020603050405020304" pitchFamily="18" charset="0"/>
                <a:cs typeface="Times New Roman" panose="02020603050405020304" pitchFamily="18" charset="0"/>
              </a:rPr>
              <a:t>deletion from the front-end </a:t>
            </a:r>
            <a:r>
              <a:rPr lang="en-US" b="0" i="0" dirty="0">
                <a:solidFill>
                  <a:srgbClr val="2B2A29"/>
                </a:solidFill>
                <a:effectLst/>
                <a:latin typeface="Times New Roman" panose="02020603050405020304" pitchFamily="18" charset="0"/>
                <a:cs typeface="Times New Roman" panose="02020603050405020304" pitchFamily="18" charset="0"/>
              </a:rPr>
              <a:t>of the queue. It also returns the element which has been removed from the </a:t>
            </a:r>
            <a:r>
              <a:rPr lang="en-US" b="0" i="0" dirty="0">
                <a:solidFill>
                  <a:srgbClr val="FF0000"/>
                </a:solidFill>
                <a:effectLst/>
                <a:latin typeface="Times New Roman" panose="02020603050405020304" pitchFamily="18" charset="0"/>
                <a:cs typeface="Times New Roman" panose="02020603050405020304" pitchFamily="18" charset="0"/>
              </a:rPr>
              <a:t>front-end.</a:t>
            </a:r>
            <a:r>
              <a:rPr lang="en-US" b="0" i="0" dirty="0">
                <a:solidFill>
                  <a:srgbClr val="2B2A29"/>
                </a:solidFill>
                <a:effectLst/>
                <a:latin typeface="Times New Roman" panose="02020603050405020304" pitchFamily="18" charset="0"/>
                <a:cs typeface="Times New Roman" panose="02020603050405020304" pitchFamily="18" charset="0"/>
              </a:rPr>
              <a:t> It returns an integer value.</a:t>
            </a:r>
          </a:p>
          <a:p>
            <a:pPr marL="514350" indent="-514350" algn="l">
              <a:buFont typeface="+mj-lt"/>
              <a:buAutoNum type="arabicPeriod"/>
            </a:pPr>
            <a:r>
              <a:rPr lang="en-US" b="1" i="0" dirty="0">
                <a:solidFill>
                  <a:srgbClr val="2B2A29"/>
                </a:solidFill>
                <a:effectLst/>
                <a:latin typeface="Times New Roman" panose="02020603050405020304" pitchFamily="18" charset="0"/>
                <a:cs typeface="Times New Roman" panose="02020603050405020304" pitchFamily="18" charset="0"/>
              </a:rPr>
              <a:t>Peek:</a:t>
            </a:r>
            <a:r>
              <a:rPr lang="en-US" b="0" i="0" dirty="0">
                <a:solidFill>
                  <a:srgbClr val="2B2A29"/>
                </a:solidFill>
                <a:effectLst/>
                <a:latin typeface="Times New Roman" panose="02020603050405020304" pitchFamily="18" charset="0"/>
                <a:cs typeface="Times New Roman" panose="02020603050405020304" pitchFamily="18" charset="0"/>
              </a:rPr>
              <a:t> This is the third operation that </a:t>
            </a:r>
            <a:r>
              <a:rPr lang="en-US" b="0" i="0" dirty="0">
                <a:solidFill>
                  <a:srgbClr val="FF0000"/>
                </a:solidFill>
                <a:effectLst/>
                <a:latin typeface="Times New Roman" panose="02020603050405020304" pitchFamily="18" charset="0"/>
                <a:cs typeface="Times New Roman" panose="02020603050405020304" pitchFamily="18" charset="0"/>
              </a:rPr>
              <a:t>returns the element</a:t>
            </a:r>
            <a:r>
              <a:rPr lang="en-US" b="0" i="0" dirty="0">
                <a:solidFill>
                  <a:srgbClr val="2B2A29"/>
                </a:solidFill>
                <a:effectLst/>
                <a:latin typeface="Times New Roman" panose="02020603050405020304" pitchFamily="18" charset="0"/>
                <a:cs typeface="Times New Roman" panose="02020603050405020304" pitchFamily="18" charset="0"/>
              </a:rPr>
              <a:t>, which is pointed by the front pointer in the queue but does not delete it.</a:t>
            </a:r>
          </a:p>
          <a:p>
            <a:pPr marL="514350" indent="-514350" algn="l">
              <a:buFont typeface="+mj-lt"/>
              <a:buAutoNum type="arabicPeriod"/>
            </a:pPr>
            <a:r>
              <a:rPr lang="en-US" b="1" i="0" dirty="0">
                <a:solidFill>
                  <a:srgbClr val="2B2A29"/>
                </a:solidFill>
                <a:effectLst/>
                <a:latin typeface="Times New Roman" panose="02020603050405020304" pitchFamily="18" charset="0"/>
                <a:cs typeface="Times New Roman" panose="02020603050405020304" pitchFamily="18" charset="0"/>
              </a:rPr>
              <a:t>Queue overflow (</a:t>
            </a:r>
            <a:r>
              <a:rPr lang="en-US" b="1" i="0" dirty="0" err="1">
                <a:solidFill>
                  <a:srgbClr val="2B2A29"/>
                </a:solidFill>
                <a:effectLst/>
                <a:latin typeface="Times New Roman" panose="02020603050405020304" pitchFamily="18" charset="0"/>
                <a:cs typeface="Times New Roman" panose="02020603050405020304" pitchFamily="18" charset="0"/>
              </a:rPr>
              <a:t>isfull</a:t>
            </a:r>
            <a:r>
              <a:rPr lang="en-US" b="1" i="0" dirty="0">
                <a:solidFill>
                  <a:srgbClr val="2B2A29"/>
                </a:solidFill>
                <a:effectLst/>
                <a:latin typeface="Times New Roman" panose="02020603050405020304" pitchFamily="18" charset="0"/>
                <a:cs typeface="Times New Roman" panose="02020603050405020304" pitchFamily="18" charset="0"/>
              </a:rPr>
              <a:t>):</a:t>
            </a:r>
            <a:r>
              <a:rPr lang="en-US" b="0" i="0" dirty="0">
                <a:solidFill>
                  <a:srgbClr val="2B2A29"/>
                </a:solidFill>
                <a:effectLst/>
                <a:latin typeface="Times New Roman" panose="02020603050405020304" pitchFamily="18" charset="0"/>
                <a:cs typeface="Times New Roman" panose="02020603050405020304" pitchFamily="18" charset="0"/>
              </a:rPr>
              <a:t> It shows the </a:t>
            </a:r>
            <a:r>
              <a:rPr lang="en-US" b="1" i="0" dirty="0">
                <a:solidFill>
                  <a:srgbClr val="2B2A29"/>
                </a:solidFill>
                <a:effectLst/>
                <a:latin typeface="Times New Roman" panose="02020603050405020304" pitchFamily="18" charset="0"/>
                <a:cs typeface="Times New Roman" panose="02020603050405020304" pitchFamily="18" charset="0"/>
              </a:rPr>
              <a:t>overflow</a:t>
            </a:r>
            <a:r>
              <a:rPr lang="en-US" b="0" i="0" dirty="0">
                <a:solidFill>
                  <a:srgbClr val="2B2A29"/>
                </a:solidFill>
                <a:effectLst/>
                <a:latin typeface="Times New Roman" panose="02020603050405020304" pitchFamily="18" charset="0"/>
                <a:cs typeface="Times New Roman" panose="02020603050405020304" pitchFamily="18" charset="0"/>
              </a:rPr>
              <a:t> condition when the </a:t>
            </a:r>
            <a:r>
              <a:rPr lang="en-US" b="0" i="0" dirty="0">
                <a:solidFill>
                  <a:srgbClr val="FF0000"/>
                </a:solidFill>
                <a:effectLst/>
                <a:latin typeface="Times New Roman" panose="02020603050405020304" pitchFamily="18" charset="0"/>
                <a:cs typeface="Times New Roman" panose="02020603050405020304" pitchFamily="18" charset="0"/>
              </a:rPr>
              <a:t>queue is completely full</a:t>
            </a:r>
            <a:r>
              <a:rPr lang="en-US" b="0" i="0" dirty="0">
                <a:solidFill>
                  <a:srgbClr val="2B2A29"/>
                </a:solidFill>
                <a:effectLst/>
                <a:latin typeface="Times New Roman" panose="02020603050405020304" pitchFamily="18" charset="0"/>
                <a:cs typeface="Times New Roman" panose="02020603050405020304" pitchFamily="18" charset="0"/>
              </a:rPr>
              <a:t>.</a:t>
            </a:r>
          </a:p>
          <a:p>
            <a:pPr marL="514350" indent="-514350" algn="l">
              <a:buFont typeface="+mj-lt"/>
              <a:buAutoNum type="arabicPeriod"/>
            </a:pPr>
            <a:r>
              <a:rPr lang="en-US" b="1" i="0" dirty="0">
                <a:solidFill>
                  <a:srgbClr val="2B2A29"/>
                </a:solidFill>
                <a:effectLst/>
                <a:latin typeface="Times New Roman" panose="02020603050405020304" pitchFamily="18" charset="0"/>
                <a:cs typeface="Times New Roman" panose="02020603050405020304" pitchFamily="18" charset="0"/>
              </a:rPr>
              <a:t>Queue underflow (</a:t>
            </a:r>
            <a:r>
              <a:rPr lang="en-US" b="1" i="0" dirty="0" err="1">
                <a:solidFill>
                  <a:srgbClr val="2B2A29"/>
                </a:solidFill>
                <a:effectLst/>
                <a:latin typeface="Times New Roman" panose="02020603050405020304" pitchFamily="18" charset="0"/>
                <a:cs typeface="Times New Roman" panose="02020603050405020304" pitchFamily="18" charset="0"/>
              </a:rPr>
              <a:t>isempty</a:t>
            </a:r>
            <a:r>
              <a:rPr lang="en-US" b="1" i="0" dirty="0">
                <a:solidFill>
                  <a:srgbClr val="2B2A29"/>
                </a:solidFill>
                <a:effectLst/>
                <a:latin typeface="Times New Roman" panose="02020603050405020304" pitchFamily="18" charset="0"/>
                <a:cs typeface="Times New Roman" panose="02020603050405020304" pitchFamily="18" charset="0"/>
              </a:rPr>
              <a:t>):</a:t>
            </a:r>
            <a:r>
              <a:rPr lang="en-US" b="0" i="0" dirty="0">
                <a:solidFill>
                  <a:srgbClr val="2B2A29"/>
                </a:solidFill>
                <a:effectLst/>
                <a:latin typeface="Times New Roman" panose="02020603050405020304" pitchFamily="18" charset="0"/>
                <a:cs typeface="Times New Roman" panose="02020603050405020304" pitchFamily="18" charset="0"/>
              </a:rPr>
              <a:t> It shows the </a:t>
            </a:r>
            <a:r>
              <a:rPr lang="en-US" b="1" i="0" dirty="0">
                <a:solidFill>
                  <a:srgbClr val="2B2A29"/>
                </a:solidFill>
                <a:effectLst/>
                <a:latin typeface="Times New Roman" panose="02020603050405020304" pitchFamily="18" charset="0"/>
                <a:cs typeface="Times New Roman" panose="02020603050405020304" pitchFamily="18" charset="0"/>
              </a:rPr>
              <a:t>underflow</a:t>
            </a:r>
            <a:r>
              <a:rPr lang="en-US" b="0" i="0" dirty="0">
                <a:solidFill>
                  <a:srgbClr val="2B2A29"/>
                </a:solidFill>
                <a:effectLst/>
                <a:latin typeface="Times New Roman" panose="02020603050405020304" pitchFamily="18" charset="0"/>
                <a:cs typeface="Times New Roman" panose="02020603050405020304" pitchFamily="18" charset="0"/>
              </a:rPr>
              <a:t> condition </a:t>
            </a:r>
            <a:r>
              <a:rPr lang="en-US" b="0" i="0" dirty="0">
                <a:solidFill>
                  <a:srgbClr val="FF0000"/>
                </a:solidFill>
                <a:effectLst/>
                <a:latin typeface="Times New Roman" panose="02020603050405020304" pitchFamily="18" charset="0"/>
                <a:cs typeface="Times New Roman" panose="02020603050405020304" pitchFamily="18" charset="0"/>
              </a:rPr>
              <a:t>when the Queue is empty</a:t>
            </a:r>
            <a:r>
              <a:rPr lang="en-US" b="0" i="0" dirty="0">
                <a:solidFill>
                  <a:srgbClr val="2B2A29"/>
                </a:solidFill>
                <a:effectLst/>
                <a:latin typeface="Times New Roman" panose="02020603050405020304" pitchFamily="18" charset="0"/>
                <a:cs typeface="Times New Roman" panose="02020603050405020304" pitchFamily="18" charset="0"/>
              </a:rPr>
              <a:t>, i.e., no elements are in the Queue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2492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397B1-E39D-4770-0EDD-395186C40FE9}"/>
              </a:ext>
            </a:extLst>
          </p:cNvPr>
          <p:cNvSpPr>
            <a:spLocks noGrp="1"/>
          </p:cNvSpPr>
          <p:nvPr>
            <p:ph type="title"/>
          </p:nvPr>
        </p:nvSpPr>
        <p:spPr/>
        <p:txBody>
          <a:bodyPr/>
          <a:lstStyle/>
          <a:p>
            <a:pPr algn="ctr"/>
            <a:r>
              <a:rPr lang="fr-FR" b="0" i="0" dirty="0">
                <a:solidFill>
                  <a:srgbClr val="1D1D27"/>
                </a:solidFill>
                <a:effectLst/>
                <a:latin typeface="Times New Roman" panose="02020603050405020304" pitchFamily="18" charset="0"/>
                <a:cs typeface="Times New Roman" panose="02020603050405020304" pitchFamily="18" charset="0"/>
              </a:rPr>
              <a:t>Simple Queue or </a:t>
            </a:r>
            <a:r>
              <a:rPr lang="fr-FR" b="0" i="0" dirty="0" err="1">
                <a:solidFill>
                  <a:srgbClr val="1D1D27"/>
                </a:solidFill>
                <a:effectLst/>
                <a:latin typeface="Times New Roman" panose="02020603050405020304" pitchFamily="18" charset="0"/>
                <a:cs typeface="Times New Roman" panose="02020603050405020304" pitchFamily="18" charset="0"/>
              </a:rPr>
              <a:t>Linear</a:t>
            </a:r>
            <a:r>
              <a:rPr lang="fr-FR" b="0" i="0" dirty="0">
                <a:solidFill>
                  <a:srgbClr val="1D1D27"/>
                </a:solidFill>
                <a:effectLst/>
                <a:latin typeface="Times New Roman" panose="02020603050405020304" pitchFamily="18" charset="0"/>
                <a:cs typeface="Times New Roman" panose="02020603050405020304" pitchFamily="18" charset="0"/>
              </a:rPr>
              <a:t> Queue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F0C266D-A7EE-4C3C-7ABA-F55B4C422F3C}"/>
              </a:ext>
            </a:extLst>
          </p:cNvPr>
          <p:cNvSpPr>
            <a:spLocks noGrp="1"/>
          </p:cNvSpPr>
          <p:nvPr>
            <p:ph idx="1"/>
          </p:nvPr>
        </p:nvSpPr>
        <p:spPr/>
        <p:txBody>
          <a:bodyPr>
            <a:normAutofit/>
          </a:bodyPr>
          <a:lstStyle/>
          <a:p>
            <a:r>
              <a:rPr lang="en-US" b="0" i="0" dirty="0">
                <a:solidFill>
                  <a:srgbClr val="2B2A29"/>
                </a:solidFill>
                <a:effectLst/>
                <a:latin typeface="Times New Roman" panose="02020603050405020304" pitchFamily="18" charset="0"/>
                <a:cs typeface="Times New Roman" panose="02020603050405020304" pitchFamily="18" charset="0"/>
              </a:rPr>
              <a:t>In Linear Queue, an insertion takes place from one end while the deletion occurs from another end. The end at which the </a:t>
            </a:r>
            <a:r>
              <a:rPr lang="en-US" b="1" i="0" dirty="0">
                <a:solidFill>
                  <a:srgbClr val="2B2A29"/>
                </a:solidFill>
                <a:effectLst/>
                <a:latin typeface="Times New Roman" panose="02020603050405020304" pitchFamily="18" charset="0"/>
                <a:cs typeface="Times New Roman" panose="02020603050405020304" pitchFamily="18" charset="0"/>
              </a:rPr>
              <a:t>insertion takes place is known as the rear</a:t>
            </a:r>
            <a:r>
              <a:rPr lang="en-US" b="0" i="0" dirty="0">
                <a:solidFill>
                  <a:srgbClr val="2B2A29"/>
                </a:solidFill>
                <a:effectLst/>
                <a:latin typeface="Times New Roman" panose="02020603050405020304" pitchFamily="18" charset="0"/>
                <a:cs typeface="Times New Roman" panose="02020603050405020304" pitchFamily="18" charset="0"/>
              </a:rPr>
              <a:t> </a:t>
            </a:r>
            <a:r>
              <a:rPr lang="en-US" b="1" i="0" dirty="0">
                <a:solidFill>
                  <a:srgbClr val="2B2A29"/>
                </a:solidFill>
                <a:effectLst/>
                <a:latin typeface="Times New Roman" panose="02020603050405020304" pitchFamily="18" charset="0"/>
                <a:cs typeface="Times New Roman" panose="02020603050405020304" pitchFamily="18" charset="0"/>
              </a:rPr>
              <a:t>end, </a:t>
            </a:r>
            <a:r>
              <a:rPr lang="en-US" b="0" i="0" dirty="0">
                <a:solidFill>
                  <a:srgbClr val="2B2A29"/>
                </a:solidFill>
                <a:effectLst/>
                <a:latin typeface="Times New Roman" panose="02020603050405020304" pitchFamily="18" charset="0"/>
                <a:cs typeface="Times New Roman" panose="02020603050405020304" pitchFamily="18" charset="0"/>
              </a:rPr>
              <a:t>and the end at which the </a:t>
            </a:r>
            <a:r>
              <a:rPr lang="en-US" b="1" i="0" dirty="0">
                <a:solidFill>
                  <a:srgbClr val="2B2A29"/>
                </a:solidFill>
                <a:effectLst/>
                <a:latin typeface="Times New Roman" panose="02020603050405020304" pitchFamily="18" charset="0"/>
                <a:cs typeface="Times New Roman" panose="02020603050405020304" pitchFamily="18" charset="0"/>
              </a:rPr>
              <a:t>deletion takes place is known as front end. </a:t>
            </a:r>
            <a:r>
              <a:rPr lang="en-US" b="0" i="0" dirty="0">
                <a:solidFill>
                  <a:srgbClr val="2B2A29"/>
                </a:solidFill>
                <a:effectLst/>
                <a:latin typeface="Times New Roman" panose="02020603050405020304" pitchFamily="18" charset="0"/>
                <a:cs typeface="Times New Roman" panose="02020603050405020304" pitchFamily="18" charset="0"/>
              </a:rPr>
              <a:t>It strictly follows the FIFO rule.</a:t>
            </a:r>
          </a:p>
        </p:txBody>
      </p:sp>
      <p:pic>
        <p:nvPicPr>
          <p:cNvPr id="2050" name="Picture 2" descr="Types of Queue">
            <a:extLst>
              <a:ext uri="{FF2B5EF4-FFF2-40B4-BE49-F238E27FC236}">
                <a16:creationId xmlns:a16="http://schemas.microsoft.com/office/drawing/2014/main" id="{BF843403-B8A0-A309-4A39-824B43490E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9032" y="4391522"/>
            <a:ext cx="8794271" cy="1383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5119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DB657-3A87-DC73-F996-4F85F17D05DC}"/>
              </a:ext>
            </a:extLst>
          </p:cNvPr>
          <p:cNvSpPr>
            <a:spLocks noGrp="1"/>
          </p:cNvSpPr>
          <p:nvPr>
            <p:ph type="title"/>
          </p:nvPr>
        </p:nvSpPr>
        <p:spPr/>
        <p:txBody>
          <a:bodyPr>
            <a:normAutofit/>
          </a:bodyPr>
          <a:lstStyle/>
          <a:p>
            <a:pPr algn="ctr"/>
            <a:r>
              <a:rPr lang="en-US" sz="4200" b="0" i="0" dirty="0">
                <a:solidFill>
                  <a:srgbClr val="1D1D27"/>
                </a:solidFill>
                <a:effectLst/>
                <a:latin typeface="Times New Roman" panose="02020603050405020304" pitchFamily="18" charset="0"/>
                <a:cs typeface="Times New Roman" panose="02020603050405020304" pitchFamily="18" charset="0"/>
              </a:rPr>
              <a:t>Algorithm to insert any element in a queue or </a:t>
            </a:r>
            <a:r>
              <a:rPr lang="en-IN" sz="4200" b="0" i="0" dirty="0">
                <a:solidFill>
                  <a:srgbClr val="1D1D27"/>
                </a:solidFill>
                <a:effectLst/>
                <a:latin typeface="Times New Roman" panose="02020603050405020304" pitchFamily="18" charset="0"/>
                <a:cs typeface="Times New Roman" panose="02020603050405020304" pitchFamily="18" charset="0"/>
              </a:rPr>
              <a:t>Enqueue operation</a:t>
            </a:r>
            <a:endParaRPr lang="en-IN" sz="4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EEFDA84-DFB3-CA06-3BD0-8A3CE918E09A}"/>
              </a:ext>
            </a:extLst>
          </p:cNvPr>
          <p:cNvSpPr>
            <a:spLocks noGrp="1"/>
          </p:cNvSpPr>
          <p:nvPr>
            <p:ph idx="1"/>
          </p:nvPr>
        </p:nvSpPr>
        <p:spPr>
          <a:xfrm>
            <a:off x="838200" y="2081719"/>
            <a:ext cx="10515600" cy="4095244"/>
          </a:xfrm>
        </p:spPr>
        <p:txBody>
          <a:bodyPr>
            <a:normAutofit lnSpcReduction="10000"/>
          </a:bodyPr>
          <a:lstStyle/>
          <a:p>
            <a:pPr algn="l" rtl="0" fontAlgn="base"/>
            <a:r>
              <a:rPr lang="en-US" b="0" i="0" dirty="0">
                <a:solidFill>
                  <a:srgbClr val="273239"/>
                </a:solidFill>
                <a:effectLst/>
                <a:latin typeface="Times New Roman" panose="02020603050405020304" pitchFamily="18" charset="0"/>
                <a:cs typeface="Times New Roman" panose="02020603050405020304" pitchFamily="18" charset="0"/>
              </a:rPr>
              <a:t>The following steps should be taken to enqueue (insert) data into a queue:</a:t>
            </a:r>
          </a:p>
          <a:p>
            <a:pPr algn="l" fontAlgn="base">
              <a:buFont typeface="Arial" panose="020B0604020202020204" pitchFamily="34" charset="0"/>
              <a:buChar char="•"/>
            </a:pPr>
            <a:r>
              <a:rPr lang="en-US" b="1" i="0" dirty="0">
                <a:solidFill>
                  <a:srgbClr val="273239"/>
                </a:solidFill>
                <a:effectLst/>
                <a:latin typeface="Times New Roman" panose="02020603050405020304" pitchFamily="18" charset="0"/>
                <a:cs typeface="Times New Roman" panose="02020603050405020304" pitchFamily="18" charset="0"/>
              </a:rPr>
              <a:t>Step 1:</a:t>
            </a:r>
            <a:r>
              <a:rPr lang="en-US" b="0" i="0" dirty="0">
                <a:solidFill>
                  <a:srgbClr val="273239"/>
                </a:solidFill>
                <a:effectLst/>
                <a:latin typeface="Times New Roman" panose="02020603050405020304" pitchFamily="18" charset="0"/>
                <a:cs typeface="Times New Roman" panose="02020603050405020304" pitchFamily="18" charset="0"/>
              </a:rPr>
              <a:t> Check if the queue is full.</a:t>
            </a:r>
          </a:p>
          <a:p>
            <a:pPr algn="l" fontAlgn="base">
              <a:buFont typeface="Arial" panose="020B0604020202020204" pitchFamily="34" charset="0"/>
              <a:buChar char="•"/>
            </a:pPr>
            <a:r>
              <a:rPr lang="en-US" b="1" i="0" dirty="0">
                <a:solidFill>
                  <a:srgbClr val="273239"/>
                </a:solidFill>
                <a:effectLst/>
                <a:latin typeface="Times New Roman" panose="02020603050405020304" pitchFamily="18" charset="0"/>
                <a:cs typeface="Times New Roman" panose="02020603050405020304" pitchFamily="18" charset="0"/>
              </a:rPr>
              <a:t>Step 2: </a:t>
            </a:r>
            <a:r>
              <a:rPr lang="en-US" b="0" i="0" dirty="0">
                <a:solidFill>
                  <a:srgbClr val="273239"/>
                </a:solidFill>
                <a:effectLst/>
                <a:latin typeface="Times New Roman" panose="02020603050405020304" pitchFamily="18" charset="0"/>
                <a:cs typeface="Times New Roman" panose="02020603050405020304" pitchFamily="18" charset="0"/>
              </a:rPr>
              <a:t>If the queue is full, return “overflow” error and exit.</a:t>
            </a:r>
          </a:p>
          <a:p>
            <a:pPr algn="l" fontAlgn="base">
              <a:buFont typeface="Arial" panose="020B0604020202020204" pitchFamily="34" charset="0"/>
              <a:buChar char="•"/>
            </a:pPr>
            <a:r>
              <a:rPr lang="en-US" b="1" i="0" dirty="0">
                <a:solidFill>
                  <a:srgbClr val="273239"/>
                </a:solidFill>
                <a:effectLst/>
                <a:latin typeface="Times New Roman" panose="02020603050405020304" pitchFamily="18" charset="0"/>
                <a:cs typeface="Times New Roman" panose="02020603050405020304" pitchFamily="18" charset="0"/>
              </a:rPr>
              <a:t>Step 3:</a:t>
            </a:r>
            <a:r>
              <a:rPr lang="en-US" b="0" i="0" dirty="0">
                <a:solidFill>
                  <a:srgbClr val="273239"/>
                </a:solidFill>
                <a:effectLst/>
                <a:latin typeface="Times New Roman" panose="02020603050405020304" pitchFamily="18" charset="0"/>
                <a:cs typeface="Times New Roman" panose="02020603050405020304" pitchFamily="18" charset="0"/>
              </a:rPr>
              <a:t> If the queue is not full, increment the rear pointer to point to the next empty space.</a:t>
            </a:r>
          </a:p>
          <a:p>
            <a:pPr algn="l" fontAlgn="base">
              <a:buFont typeface="Arial" panose="020B0604020202020204" pitchFamily="34" charset="0"/>
              <a:buChar char="•"/>
            </a:pPr>
            <a:r>
              <a:rPr lang="en-US" b="1" i="0" dirty="0">
                <a:solidFill>
                  <a:srgbClr val="273239"/>
                </a:solidFill>
                <a:effectLst/>
                <a:latin typeface="Times New Roman" panose="02020603050405020304" pitchFamily="18" charset="0"/>
                <a:cs typeface="Times New Roman" panose="02020603050405020304" pitchFamily="18" charset="0"/>
              </a:rPr>
              <a:t>Step 4:</a:t>
            </a:r>
            <a:r>
              <a:rPr lang="en-US" b="0" i="0" dirty="0">
                <a:solidFill>
                  <a:srgbClr val="273239"/>
                </a:solidFill>
                <a:effectLst/>
                <a:latin typeface="Times New Roman" panose="02020603050405020304" pitchFamily="18" charset="0"/>
                <a:cs typeface="Times New Roman" panose="02020603050405020304" pitchFamily="18" charset="0"/>
              </a:rPr>
              <a:t> Add the data element to the queue location, where the rear is pointing.</a:t>
            </a:r>
          </a:p>
          <a:p>
            <a:pPr algn="l" fontAlgn="base">
              <a:buFont typeface="Arial" panose="020B0604020202020204" pitchFamily="34" charset="0"/>
              <a:buChar char="•"/>
            </a:pPr>
            <a:r>
              <a:rPr lang="en-US" b="1" i="0" dirty="0">
                <a:solidFill>
                  <a:srgbClr val="273239"/>
                </a:solidFill>
                <a:effectLst/>
                <a:latin typeface="Times New Roman" panose="02020603050405020304" pitchFamily="18" charset="0"/>
                <a:cs typeface="Times New Roman" panose="02020603050405020304" pitchFamily="18" charset="0"/>
              </a:rPr>
              <a:t>Step 5:</a:t>
            </a:r>
            <a:r>
              <a:rPr lang="en-US" b="0" i="0" dirty="0">
                <a:solidFill>
                  <a:srgbClr val="273239"/>
                </a:solidFill>
                <a:effectLst/>
                <a:latin typeface="Times New Roman" panose="02020603050405020304" pitchFamily="18" charset="0"/>
                <a:cs typeface="Times New Roman" panose="02020603050405020304" pitchFamily="18" charset="0"/>
              </a:rPr>
              <a:t> return success.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1367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BBA87-6E8D-462A-0D9C-C2F0C515DDD2}"/>
              </a:ext>
            </a:extLst>
          </p:cNvPr>
          <p:cNvSpPr>
            <a:spLocks noGrp="1"/>
          </p:cNvSpPr>
          <p:nvPr>
            <p:ph type="title"/>
          </p:nvPr>
        </p:nvSpPr>
        <p:spPr/>
        <p:txBody>
          <a:bodyPr>
            <a:normAutofit/>
          </a:bodyPr>
          <a:lstStyle/>
          <a:p>
            <a:pPr algn="ctr"/>
            <a:r>
              <a:rPr lang="en-US" sz="4400" b="0" i="0" dirty="0">
                <a:solidFill>
                  <a:srgbClr val="1D1D27"/>
                </a:solidFill>
                <a:effectLst/>
                <a:latin typeface="Times New Roman" panose="02020603050405020304" pitchFamily="18" charset="0"/>
                <a:cs typeface="Times New Roman" panose="02020603050405020304" pitchFamily="18" charset="0"/>
              </a:rPr>
              <a:t>Algorithm to insert any element in a queue or </a:t>
            </a:r>
            <a:r>
              <a:rPr lang="en-IN" sz="4400" b="0" i="0" dirty="0">
                <a:solidFill>
                  <a:srgbClr val="1D1D27"/>
                </a:solidFill>
                <a:effectLst/>
                <a:latin typeface="Times New Roman" panose="02020603050405020304" pitchFamily="18" charset="0"/>
                <a:cs typeface="Times New Roman" panose="02020603050405020304" pitchFamily="18" charset="0"/>
              </a:rPr>
              <a:t>Enqueue operation</a:t>
            </a:r>
            <a:endParaRPr lang="en-IN" dirty="0"/>
          </a:p>
        </p:txBody>
      </p:sp>
      <p:sp>
        <p:nvSpPr>
          <p:cNvPr id="3" name="Content Placeholder 2">
            <a:extLst>
              <a:ext uri="{FF2B5EF4-FFF2-40B4-BE49-F238E27FC236}">
                <a16:creationId xmlns:a16="http://schemas.microsoft.com/office/drawing/2014/main" id="{538B6D33-1476-4302-9CB7-C7D168D989EF}"/>
              </a:ext>
            </a:extLst>
          </p:cNvPr>
          <p:cNvSpPr>
            <a:spLocks noGrp="1"/>
          </p:cNvSpPr>
          <p:nvPr>
            <p:ph idx="1"/>
          </p:nvPr>
        </p:nvSpPr>
        <p:spPr/>
        <p:txBody>
          <a:bodyPr>
            <a:normAutofit/>
          </a:bodyPr>
          <a:lstStyle/>
          <a:p>
            <a:pPr marL="0" indent="0">
              <a:buNone/>
            </a:pPr>
            <a:r>
              <a:rPr lang="en-US" sz="2500" b="1" i="0" dirty="0">
                <a:solidFill>
                  <a:srgbClr val="2B2A29"/>
                </a:solidFill>
                <a:effectLst/>
                <a:latin typeface="Times New Roman" panose="02020603050405020304" pitchFamily="18" charset="0"/>
                <a:cs typeface="Times New Roman" panose="02020603050405020304" pitchFamily="18" charset="0"/>
              </a:rPr>
              <a:t>Step 1:</a:t>
            </a:r>
            <a:r>
              <a:rPr lang="en-US" sz="2500" i="0" dirty="0">
                <a:solidFill>
                  <a:srgbClr val="2B2A29"/>
                </a:solidFill>
                <a:effectLst/>
                <a:latin typeface="Times New Roman" panose="02020603050405020304" pitchFamily="18" charset="0"/>
                <a:cs typeface="Times New Roman" panose="02020603050405020304" pitchFamily="18" charset="0"/>
              </a:rPr>
              <a:t> </a:t>
            </a:r>
            <a:r>
              <a:rPr lang="en-US" sz="2500" b="1" i="0" dirty="0">
                <a:solidFill>
                  <a:srgbClr val="2B2A29"/>
                </a:solidFill>
                <a:effectLst/>
                <a:latin typeface="Times New Roman" panose="02020603050405020304" pitchFamily="18" charset="0"/>
                <a:cs typeface="Times New Roman" panose="02020603050405020304" pitchFamily="18" charset="0"/>
              </a:rPr>
              <a:t>IF</a:t>
            </a:r>
            <a:r>
              <a:rPr lang="en-US" sz="2500" i="0" dirty="0">
                <a:solidFill>
                  <a:srgbClr val="2B2A29"/>
                </a:solidFill>
                <a:effectLst/>
                <a:latin typeface="Times New Roman" panose="02020603050405020304" pitchFamily="18" charset="0"/>
                <a:cs typeface="Times New Roman" panose="02020603050405020304" pitchFamily="18" charset="0"/>
              </a:rPr>
              <a:t> (REAR = MAX – 1)               // queue is full</a:t>
            </a:r>
            <a:br>
              <a:rPr lang="en-US" sz="2500" i="0" dirty="0">
                <a:solidFill>
                  <a:srgbClr val="2B2A29"/>
                </a:solidFill>
                <a:effectLst/>
                <a:latin typeface="Times New Roman" panose="02020603050405020304" pitchFamily="18" charset="0"/>
                <a:cs typeface="Times New Roman" panose="02020603050405020304" pitchFamily="18" charset="0"/>
              </a:rPr>
            </a:br>
            <a:r>
              <a:rPr lang="en-US" sz="2500" i="0" dirty="0">
                <a:solidFill>
                  <a:srgbClr val="2B2A29"/>
                </a:solidFill>
                <a:effectLst/>
                <a:latin typeface="Times New Roman" panose="02020603050405020304" pitchFamily="18" charset="0"/>
                <a:cs typeface="Times New Roman" panose="02020603050405020304" pitchFamily="18" charset="0"/>
              </a:rPr>
              <a:t>	 Write </a:t>
            </a:r>
            <a:r>
              <a:rPr lang="en-US" sz="2500" b="1" i="0" dirty="0">
                <a:solidFill>
                  <a:srgbClr val="2B2A29"/>
                </a:solidFill>
                <a:effectLst/>
                <a:latin typeface="Times New Roman" panose="02020603050405020304" pitchFamily="18" charset="0"/>
                <a:cs typeface="Times New Roman" panose="02020603050405020304" pitchFamily="18" charset="0"/>
              </a:rPr>
              <a:t>“OVERFLOW”</a:t>
            </a:r>
            <a:br>
              <a:rPr lang="en-US" sz="2500" i="0" dirty="0">
                <a:solidFill>
                  <a:srgbClr val="2B2A29"/>
                </a:solidFill>
                <a:effectLst/>
                <a:latin typeface="Times New Roman" panose="02020603050405020304" pitchFamily="18" charset="0"/>
                <a:cs typeface="Times New Roman" panose="02020603050405020304" pitchFamily="18" charset="0"/>
              </a:rPr>
            </a:br>
            <a:r>
              <a:rPr lang="en-US" sz="2500" i="0" dirty="0">
                <a:solidFill>
                  <a:srgbClr val="2B2A29"/>
                </a:solidFill>
                <a:effectLst/>
                <a:latin typeface="Times New Roman" panose="02020603050405020304" pitchFamily="18" charset="0"/>
                <a:cs typeface="Times New Roman" panose="02020603050405020304" pitchFamily="18" charset="0"/>
              </a:rPr>
              <a:t>	 Go to step 4.</a:t>
            </a:r>
          </a:p>
          <a:p>
            <a:pPr marL="0" indent="0">
              <a:buNone/>
            </a:pPr>
            <a:r>
              <a:rPr lang="en-US" sz="2500" b="1" i="0" dirty="0">
                <a:solidFill>
                  <a:srgbClr val="2B2A29"/>
                </a:solidFill>
                <a:effectLst/>
                <a:latin typeface="Times New Roman" panose="02020603050405020304" pitchFamily="18" charset="0"/>
                <a:cs typeface="Times New Roman" panose="02020603050405020304" pitchFamily="18" charset="0"/>
              </a:rPr>
              <a:t>Step 2:</a:t>
            </a:r>
            <a:r>
              <a:rPr lang="en-US" sz="2500" i="0" dirty="0">
                <a:solidFill>
                  <a:srgbClr val="2B2A29"/>
                </a:solidFill>
                <a:effectLst/>
                <a:latin typeface="Times New Roman" panose="02020603050405020304" pitchFamily="18" charset="0"/>
                <a:cs typeface="Times New Roman" panose="02020603050405020304" pitchFamily="18" charset="0"/>
              </a:rPr>
              <a:t> </a:t>
            </a:r>
            <a:r>
              <a:rPr lang="en-US" sz="2500" b="1" i="0" dirty="0">
                <a:solidFill>
                  <a:srgbClr val="2B2A29"/>
                </a:solidFill>
                <a:effectLst/>
                <a:latin typeface="Times New Roman" panose="02020603050405020304" pitchFamily="18" charset="0"/>
                <a:cs typeface="Times New Roman" panose="02020603050405020304" pitchFamily="18" charset="0"/>
              </a:rPr>
              <a:t>IF</a:t>
            </a:r>
            <a:r>
              <a:rPr lang="en-US" sz="2500" i="0" dirty="0">
                <a:solidFill>
                  <a:srgbClr val="2B2A29"/>
                </a:solidFill>
                <a:effectLst/>
                <a:latin typeface="Times New Roman" panose="02020603050405020304" pitchFamily="18" charset="0"/>
                <a:cs typeface="Times New Roman" panose="02020603050405020304" pitchFamily="18" charset="0"/>
              </a:rPr>
              <a:t> (FRONT = -1 and REAR = -1)              //queue is empty</a:t>
            </a:r>
            <a:br>
              <a:rPr lang="en-US" sz="2500" i="0" dirty="0">
                <a:solidFill>
                  <a:srgbClr val="2B2A29"/>
                </a:solidFill>
                <a:effectLst/>
                <a:latin typeface="Times New Roman" panose="02020603050405020304" pitchFamily="18" charset="0"/>
                <a:cs typeface="Times New Roman" panose="02020603050405020304" pitchFamily="18" charset="0"/>
              </a:rPr>
            </a:br>
            <a:r>
              <a:rPr lang="en-US" sz="2500" i="0" dirty="0">
                <a:solidFill>
                  <a:srgbClr val="2B2A29"/>
                </a:solidFill>
                <a:effectLst/>
                <a:latin typeface="Times New Roman" panose="02020603050405020304" pitchFamily="18" charset="0"/>
                <a:cs typeface="Times New Roman" panose="02020603050405020304" pitchFamily="18" charset="0"/>
              </a:rPr>
              <a:t>	  SET (FRONT = REAR = 0)</a:t>
            </a:r>
            <a:br>
              <a:rPr lang="en-US" sz="2500" i="0" dirty="0">
                <a:solidFill>
                  <a:srgbClr val="2B2A29"/>
                </a:solidFill>
                <a:effectLst/>
                <a:latin typeface="Times New Roman" panose="02020603050405020304" pitchFamily="18" charset="0"/>
                <a:cs typeface="Times New Roman" panose="02020603050405020304" pitchFamily="18" charset="0"/>
              </a:rPr>
            </a:br>
            <a:r>
              <a:rPr lang="en-US" sz="2500" i="0" dirty="0">
                <a:solidFill>
                  <a:srgbClr val="2B2A29"/>
                </a:solidFill>
                <a:effectLst/>
                <a:latin typeface="Times New Roman" panose="02020603050405020304" pitchFamily="18" charset="0"/>
                <a:cs typeface="Times New Roman" panose="02020603050405020304" pitchFamily="18" charset="0"/>
              </a:rPr>
              <a:t>	  </a:t>
            </a:r>
            <a:r>
              <a:rPr lang="en-US" sz="2500" b="1" i="0" dirty="0">
                <a:solidFill>
                  <a:srgbClr val="2B2A29"/>
                </a:solidFill>
                <a:effectLst/>
                <a:latin typeface="Times New Roman" panose="02020603050405020304" pitchFamily="18" charset="0"/>
                <a:cs typeface="Times New Roman" panose="02020603050405020304" pitchFamily="18" charset="0"/>
              </a:rPr>
              <a:t>ELSE</a:t>
            </a:r>
            <a:br>
              <a:rPr lang="en-US" sz="2500" i="0" dirty="0">
                <a:solidFill>
                  <a:srgbClr val="2B2A29"/>
                </a:solidFill>
                <a:effectLst/>
                <a:latin typeface="Times New Roman" panose="02020603050405020304" pitchFamily="18" charset="0"/>
                <a:cs typeface="Times New Roman" panose="02020603050405020304" pitchFamily="18" charset="0"/>
              </a:rPr>
            </a:br>
            <a:r>
              <a:rPr lang="en-US" sz="2500" i="0" dirty="0">
                <a:solidFill>
                  <a:srgbClr val="2B2A29"/>
                </a:solidFill>
                <a:effectLst/>
                <a:latin typeface="Times New Roman" panose="02020603050405020304" pitchFamily="18" charset="0"/>
                <a:cs typeface="Times New Roman" panose="02020603050405020304" pitchFamily="18" charset="0"/>
              </a:rPr>
              <a:t>	  SET (REAR = REAR + 1)</a:t>
            </a:r>
          </a:p>
          <a:p>
            <a:pPr marL="0" indent="0">
              <a:buNone/>
            </a:pPr>
            <a:r>
              <a:rPr lang="en-US" sz="2500" b="1" i="0" dirty="0">
                <a:solidFill>
                  <a:srgbClr val="2B2A29"/>
                </a:solidFill>
                <a:effectLst/>
                <a:latin typeface="Times New Roman" panose="02020603050405020304" pitchFamily="18" charset="0"/>
                <a:cs typeface="Times New Roman" panose="02020603050405020304" pitchFamily="18" charset="0"/>
              </a:rPr>
              <a:t>Step 3:</a:t>
            </a:r>
            <a:r>
              <a:rPr lang="en-US" sz="2500" i="0" dirty="0">
                <a:solidFill>
                  <a:srgbClr val="2B2A29"/>
                </a:solidFill>
                <a:effectLst/>
                <a:latin typeface="Times New Roman" panose="02020603050405020304" pitchFamily="18" charset="0"/>
                <a:cs typeface="Times New Roman" panose="02020603050405020304" pitchFamily="18" charset="0"/>
              </a:rPr>
              <a:t> Set QUEUE[REAR] = </a:t>
            </a:r>
            <a:r>
              <a:rPr lang="en-US" sz="2500" dirty="0">
                <a:solidFill>
                  <a:srgbClr val="2B2A29"/>
                </a:solidFill>
                <a:latin typeface="Times New Roman" panose="02020603050405020304" pitchFamily="18" charset="0"/>
                <a:cs typeface="Times New Roman" panose="02020603050405020304" pitchFamily="18" charset="0"/>
              </a:rPr>
              <a:t>ITEM</a:t>
            </a:r>
            <a:endParaRPr lang="en-US" sz="2500" i="0" dirty="0">
              <a:solidFill>
                <a:srgbClr val="2B2A29"/>
              </a:solidFill>
              <a:effectLst/>
              <a:latin typeface="Times New Roman" panose="02020603050405020304" pitchFamily="18" charset="0"/>
              <a:cs typeface="Times New Roman" panose="02020603050405020304" pitchFamily="18" charset="0"/>
            </a:endParaRPr>
          </a:p>
          <a:p>
            <a:pPr marL="0" indent="0">
              <a:buNone/>
            </a:pPr>
            <a:r>
              <a:rPr lang="en-US" sz="2500" b="1" i="0" dirty="0">
                <a:solidFill>
                  <a:srgbClr val="2B2A29"/>
                </a:solidFill>
                <a:effectLst/>
                <a:latin typeface="Times New Roman" panose="02020603050405020304" pitchFamily="18" charset="0"/>
                <a:cs typeface="Times New Roman" panose="02020603050405020304" pitchFamily="18" charset="0"/>
              </a:rPr>
              <a:t>Step 4:</a:t>
            </a:r>
            <a:r>
              <a:rPr lang="en-US" sz="2500" i="0" dirty="0">
                <a:solidFill>
                  <a:srgbClr val="2B2A29"/>
                </a:solidFill>
                <a:effectLst/>
                <a:latin typeface="Times New Roman" panose="02020603050405020304" pitchFamily="18" charset="0"/>
                <a:cs typeface="Times New Roman" panose="02020603050405020304" pitchFamily="18" charset="0"/>
              </a:rPr>
              <a:t> </a:t>
            </a:r>
            <a:r>
              <a:rPr lang="en-US" sz="2500" b="1" i="0" dirty="0">
                <a:solidFill>
                  <a:srgbClr val="2B2A29"/>
                </a:solidFill>
                <a:effectLst/>
                <a:latin typeface="Times New Roman" panose="02020603050405020304" pitchFamily="18" charset="0"/>
                <a:cs typeface="Times New Roman" panose="02020603050405020304" pitchFamily="18" charset="0"/>
              </a:rPr>
              <a:t>EXIT</a:t>
            </a:r>
          </a:p>
          <a:p>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51127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1007</TotalTime>
  <Words>2360</Words>
  <Application>Microsoft Office PowerPoint</Application>
  <PresentationFormat>Widescreen</PresentationFormat>
  <Paragraphs>143</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Aptos</vt:lpstr>
      <vt:lpstr>Aptos Display</vt:lpstr>
      <vt:lpstr>Arial</vt:lpstr>
      <vt:lpstr>Times New Roman</vt:lpstr>
      <vt:lpstr>Office Theme</vt:lpstr>
      <vt:lpstr>Unit – 4 Introduction to Queue</vt:lpstr>
      <vt:lpstr>Queue</vt:lpstr>
      <vt:lpstr>Queue</vt:lpstr>
      <vt:lpstr>Applications of Queue</vt:lpstr>
      <vt:lpstr>Types of Queue</vt:lpstr>
      <vt:lpstr>Operations performed on queue</vt:lpstr>
      <vt:lpstr>Simple Queue or Linear Queue</vt:lpstr>
      <vt:lpstr>Algorithm to insert any element in a queue or Enqueue operation</vt:lpstr>
      <vt:lpstr>Algorithm to insert any element in a queue or Enqueue operation</vt:lpstr>
      <vt:lpstr>Algorithm to delete an element from the queue or Dequeue Operation</vt:lpstr>
      <vt:lpstr>Algorithm to delete an element from the queue or Dequeue Operation</vt:lpstr>
      <vt:lpstr>Simple Queue or Linear Queue</vt:lpstr>
      <vt:lpstr>Circular Queue</vt:lpstr>
      <vt:lpstr>Circular Queue</vt:lpstr>
      <vt:lpstr>Circular Queue</vt:lpstr>
      <vt:lpstr>Operations on Circular Queue</vt:lpstr>
      <vt:lpstr>Applications of Circular Queue</vt:lpstr>
      <vt:lpstr>Enqueue operation</vt:lpstr>
      <vt:lpstr>Algorithm to insert an element in a circular queue</vt:lpstr>
      <vt:lpstr>Algorithm to delete an element from the circular queue</vt:lpstr>
      <vt:lpstr>Algorithm to delete an element from the circular queue</vt:lpstr>
      <vt:lpstr>Priority Queue</vt:lpstr>
      <vt:lpstr>Types of priority queue</vt:lpstr>
      <vt:lpstr>Types of priority queue</vt:lpstr>
      <vt:lpstr>Double Ended Queue</vt:lpstr>
      <vt:lpstr>Types of deque</vt:lpstr>
      <vt:lpstr>Types of deque</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Ayush Gour</dc:creator>
  <cp:lastModifiedBy>Ayush Gour</cp:lastModifiedBy>
  <cp:revision>53</cp:revision>
  <dcterms:created xsi:type="dcterms:W3CDTF">2024-09-08T14:49:14Z</dcterms:created>
  <dcterms:modified xsi:type="dcterms:W3CDTF">2024-09-30T03:07:21Z</dcterms:modified>
</cp:coreProperties>
</file>