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4" r:id="rId3"/>
    <p:sldId id="329" r:id="rId4"/>
    <p:sldId id="330" r:id="rId5"/>
    <p:sldId id="325" r:id="rId6"/>
    <p:sldId id="274" r:id="rId7"/>
    <p:sldId id="275" r:id="rId8"/>
    <p:sldId id="276" r:id="rId9"/>
    <p:sldId id="281" r:id="rId10"/>
    <p:sldId id="282" r:id="rId11"/>
    <p:sldId id="283" r:id="rId12"/>
    <p:sldId id="284" r:id="rId13"/>
    <p:sldId id="285" r:id="rId14"/>
    <p:sldId id="286" r:id="rId15"/>
    <p:sldId id="287" r:id="rId16"/>
    <p:sldId id="328" r:id="rId17"/>
    <p:sldId id="32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79" d="100"/>
          <a:sy n="79" d="100"/>
        </p:scale>
        <p:origin x="80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3B5BC-856B-F207-46EA-047AAE3D3F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470064E-D1AA-02D0-8D9F-EB762FF83F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5731EE2-7132-4820-00B9-B1F99B1ED661}"/>
              </a:ext>
            </a:extLst>
          </p:cNvPr>
          <p:cNvSpPr>
            <a:spLocks noGrp="1"/>
          </p:cNvSpPr>
          <p:nvPr>
            <p:ph type="dt" sz="half" idx="10"/>
          </p:nvPr>
        </p:nvSpPr>
        <p:spPr/>
        <p:txBody>
          <a:bodyPr/>
          <a:lstStyle/>
          <a:p>
            <a:fld id="{7844BB91-EE25-490D-820B-917FF4338848}" type="datetimeFigureOut">
              <a:rPr lang="en-IN" smtClean="0"/>
              <a:t>31-07-2024</a:t>
            </a:fld>
            <a:endParaRPr lang="en-IN"/>
          </a:p>
        </p:txBody>
      </p:sp>
      <p:sp>
        <p:nvSpPr>
          <p:cNvPr id="5" name="Footer Placeholder 4">
            <a:extLst>
              <a:ext uri="{FF2B5EF4-FFF2-40B4-BE49-F238E27FC236}">
                <a16:creationId xmlns:a16="http://schemas.microsoft.com/office/drawing/2014/main" id="{39FB6C7F-5C35-FA25-CDC1-C00686B4D8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C79AA3-45FA-E964-0CFF-3CDE83B12BF2}"/>
              </a:ext>
            </a:extLst>
          </p:cNvPr>
          <p:cNvSpPr>
            <a:spLocks noGrp="1"/>
          </p:cNvSpPr>
          <p:nvPr>
            <p:ph type="sldNum" sz="quarter" idx="12"/>
          </p:nvPr>
        </p:nvSpPr>
        <p:spPr/>
        <p:txBody>
          <a:bodyPr/>
          <a:lstStyle/>
          <a:p>
            <a:fld id="{F954F26D-B6C9-4D00-8765-851FA22EC1A3}" type="slidenum">
              <a:rPr lang="en-IN" smtClean="0"/>
              <a:t>‹#›</a:t>
            </a:fld>
            <a:endParaRPr lang="en-IN"/>
          </a:p>
        </p:txBody>
      </p:sp>
    </p:spTree>
    <p:extLst>
      <p:ext uri="{BB962C8B-B14F-4D97-AF65-F5344CB8AC3E}">
        <p14:creationId xmlns:p14="http://schemas.microsoft.com/office/powerpoint/2010/main" val="4200240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20E37-07F1-029A-65B6-8FE2CC66208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E73C625-2B98-FE07-952D-DDE70EE45B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9A9B73-DD62-A8A0-8F6E-E67044295E7C}"/>
              </a:ext>
            </a:extLst>
          </p:cNvPr>
          <p:cNvSpPr>
            <a:spLocks noGrp="1"/>
          </p:cNvSpPr>
          <p:nvPr>
            <p:ph type="dt" sz="half" idx="10"/>
          </p:nvPr>
        </p:nvSpPr>
        <p:spPr/>
        <p:txBody>
          <a:bodyPr/>
          <a:lstStyle/>
          <a:p>
            <a:fld id="{7844BB91-EE25-490D-820B-917FF4338848}" type="datetimeFigureOut">
              <a:rPr lang="en-IN" smtClean="0"/>
              <a:t>31-07-2024</a:t>
            </a:fld>
            <a:endParaRPr lang="en-IN"/>
          </a:p>
        </p:txBody>
      </p:sp>
      <p:sp>
        <p:nvSpPr>
          <p:cNvPr id="5" name="Footer Placeholder 4">
            <a:extLst>
              <a:ext uri="{FF2B5EF4-FFF2-40B4-BE49-F238E27FC236}">
                <a16:creationId xmlns:a16="http://schemas.microsoft.com/office/drawing/2014/main" id="{665EA971-223F-442A-465E-2DD761EE61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0CAB0A-CBBA-3E3E-8A2A-DE06E8873CFA}"/>
              </a:ext>
            </a:extLst>
          </p:cNvPr>
          <p:cNvSpPr>
            <a:spLocks noGrp="1"/>
          </p:cNvSpPr>
          <p:nvPr>
            <p:ph type="sldNum" sz="quarter" idx="12"/>
          </p:nvPr>
        </p:nvSpPr>
        <p:spPr/>
        <p:txBody>
          <a:bodyPr/>
          <a:lstStyle/>
          <a:p>
            <a:fld id="{F954F26D-B6C9-4D00-8765-851FA22EC1A3}" type="slidenum">
              <a:rPr lang="en-IN" smtClean="0"/>
              <a:t>‹#›</a:t>
            </a:fld>
            <a:endParaRPr lang="en-IN"/>
          </a:p>
        </p:txBody>
      </p:sp>
    </p:spTree>
    <p:extLst>
      <p:ext uri="{BB962C8B-B14F-4D97-AF65-F5344CB8AC3E}">
        <p14:creationId xmlns:p14="http://schemas.microsoft.com/office/powerpoint/2010/main" val="1499228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5C0779-30FC-D0C3-17E1-EC138F8F3AB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B6629E2-6154-D841-0CFD-930D1596D9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5019E8-9BB1-7D95-E5F6-F9169D129792}"/>
              </a:ext>
            </a:extLst>
          </p:cNvPr>
          <p:cNvSpPr>
            <a:spLocks noGrp="1"/>
          </p:cNvSpPr>
          <p:nvPr>
            <p:ph type="dt" sz="half" idx="10"/>
          </p:nvPr>
        </p:nvSpPr>
        <p:spPr/>
        <p:txBody>
          <a:bodyPr/>
          <a:lstStyle/>
          <a:p>
            <a:fld id="{7844BB91-EE25-490D-820B-917FF4338848}" type="datetimeFigureOut">
              <a:rPr lang="en-IN" smtClean="0"/>
              <a:t>31-07-2024</a:t>
            </a:fld>
            <a:endParaRPr lang="en-IN"/>
          </a:p>
        </p:txBody>
      </p:sp>
      <p:sp>
        <p:nvSpPr>
          <p:cNvPr id="5" name="Footer Placeholder 4">
            <a:extLst>
              <a:ext uri="{FF2B5EF4-FFF2-40B4-BE49-F238E27FC236}">
                <a16:creationId xmlns:a16="http://schemas.microsoft.com/office/drawing/2014/main" id="{05FBFBDA-08F3-2D42-B508-BD90BE59A5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2860F8-B070-B6CD-F914-DB9AEF9BBC31}"/>
              </a:ext>
            </a:extLst>
          </p:cNvPr>
          <p:cNvSpPr>
            <a:spLocks noGrp="1"/>
          </p:cNvSpPr>
          <p:nvPr>
            <p:ph type="sldNum" sz="quarter" idx="12"/>
          </p:nvPr>
        </p:nvSpPr>
        <p:spPr/>
        <p:txBody>
          <a:bodyPr/>
          <a:lstStyle/>
          <a:p>
            <a:fld id="{F954F26D-B6C9-4D00-8765-851FA22EC1A3}" type="slidenum">
              <a:rPr lang="en-IN" smtClean="0"/>
              <a:t>‹#›</a:t>
            </a:fld>
            <a:endParaRPr lang="en-IN"/>
          </a:p>
        </p:txBody>
      </p:sp>
    </p:spTree>
    <p:extLst>
      <p:ext uri="{BB962C8B-B14F-4D97-AF65-F5344CB8AC3E}">
        <p14:creationId xmlns:p14="http://schemas.microsoft.com/office/powerpoint/2010/main" val="1732116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DCF2-B4D5-82A8-6DE3-C8650F6D67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C8E1D63-0EEE-790A-7E30-4C4877C8C3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47E660-A856-5808-3D80-1E312E2E93AF}"/>
              </a:ext>
            </a:extLst>
          </p:cNvPr>
          <p:cNvSpPr>
            <a:spLocks noGrp="1"/>
          </p:cNvSpPr>
          <p:nvPr>
            <p:ph type="dt" sz="half" idx="10"/>
          </p:nvPr>
        </p:nvSpPr>
        <p:spPr/>
        <p:txBody>
          <a:bodyPr/>
          <a:lstStyle/>
          <a:p>
            <a:fld id="{7844BB91-EE25-490D-820B-917FF4338848}" type="datetimeFigureOut">
              <a:rPr lang="en-IN" smtClean="0"/>
              <a:t>31-07-2024</a:t>
            </a:fld>
            <a:endParaRPr lang="en-IN"/>
          </a:p>
        </p:txBody>
      </p:sp>
      <p:sp>
        <p:nvSpPr>
          <p:cNvPr id="5" name="Footer Placeholder 4">
            <a:extLst>
              <a:ext uri="{FF2B5EF4-FFF2-40B4-BE49-F238E27FC236}">
                <a16:creationId xmlns:a16="http://schemas.microsoft.com/office/drawing/2014/main" id="{17A79AC0-9196-7B90-351B-EC794EAF33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638344-C9BC-3669-5D11-68CBD017CD13}"/>
              </a:ext>
            </a:extLst>
          </p:cNvPr>
          <p:cNvSpPr>
            <a:spLocks noGrp="1"/>
          </p:cNvSpPr>
          <p:nvPr>
            <p:ph type="sldNum" sz="quarter" idx="12"/>
          </p:nvPr>
        </p:nvSpPr>
        <p:spPr/>
        <p:txBody>
          <a:bodyPr/>
          <a:lstStyle/>
          <a:p>
            <a:fld id="{F954F26D-B6C9-4D00-8765-851FA22EC1A3}" type="slidenum">
              <a:rPr lang="en-IN" smtClean="0"/>
              <a:t>‹#›</a:t>
            </a:fld>
            <a:endParaRPr lang="en-IN"/>
          </a:p>
        </p:txBody>
      </p:sp>
    </p:spTree>
    <p:extLst>
      <p:ext uri="{BB962C8B-B14F-4D97-AF65-F5344CB8AC3E}">
        <p14:creationId xmlns:p14="http://schemas.microsoft.com/office/powerpoint/2010/main" val="1163072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6037D-813C-8068-3A4A-91DC4AC8D8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8D7D9BA-A2CE-A427-B9CB-9EE67A18BAF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1604AC-4B40-6BA4-9206-CAFFF3A540B0}"/>
              </a:ext>
            </a:extLst>
          </p:cNvPr>
          <p:cNvSpPr>
            <a:spLocks noGrp="1"/>
          </p:cNvSpPr>
          <p:nvPr>
            <p:ph type="dt" sz="half" idx="10"/>
          </p:nvPr>
        </p:nvSpPr>
        <p:spPr/>
        <p:txBody>
          <a:bodyPr/>
          <a:lstStyle/>
          <a:p>
            <a:fld id="{7844BB91-EE25-490D-820B-917FF4338848}" type="datetimeFigureOut">
              <a:rPr lang="en-IN" smtClean="0"/>
              <a:t>31-07-2024</a:t>
            </a:fld>
            <a:endParaRPr lang="en-IN"/>
          </a:p>
        </p:txBody>
      </p:sp>
      <p:sp>
        <p:nvSpPr>
          <p:cNvPr id="5" name="Footer Placeholder 4">
            <a:extLst>
              <a:ext uri="{FF2B5EF4-FFF2-40B4-BE49-F238E27FC236}">
                <a16:creationId xmlns:a16="http://schemas.microsoft.com/office/drawing/2014/main" id="{A7CC9D77-7590-A65B-74C3-97091444A3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DE01F7-B03E-1981-C48A-9496EC70FFAC}"/>
              </a:ext>
            </a:extLst>
          </p:cNvPr>
          <p:cNvSpPr>
            <a:spLocks noGrp="1"/>
          </p:cNvSpPr>
          <p:nvPr>
            <p:ph type="sldNum" sz="quarter" idx="12"/>
          </p:nvPr>
        </p:nvSpPr>
        <p:spPr/>
        <p:txBody>
          <a:bodyPr/>
          <a:lstStyle/>
          <a:p>
            <a:fld id="{F954F26D-B6C9-4D00-8765-851FA22EC1A3}" type="slidenum">
              <a:rPr lang="en-IN" smtClean="0"/>
              <a:t>‹#›</a:t>
            </a:fld>
            <a:endParaRPr lang="en-IN"/>
          </a:p>
        </p:txBody>
      </p:sp>
    </p:spTree>
    <p:extLst>
      <p:ext uri="{BB962C8B-B14F-4D97-AF65-F5344CB8AC3E}">
        <p14:creationId xmlns:p14="http://schemas.microsoft.com/office/powerpoint/2010/main" val="2991307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61D4B-BB83-A618-C27E-238B2DCB851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056181-BA24-3778-E8F9-D134CD755A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47BA07D-0E0F-261F-3A60-5354F6981F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25C54D3-9B7B-65C5-D504-668D16072203}"/>
              </a:ext>
            </a:extLst>
          </p:cNvPr>
          <p:cNvSpPr>
            <a:spLocks noGrp="1"/>
          </p:cNvSpPr>
          <p:nvPr>
            <p:ph type="dt" sz="half" idx="10"/>
          </p:nvPr>
        </p:nvSpPr>
        <p:spPr/>
        <p:txBody>
          <a:bodyPr/>
          <a:lstStyle/>
          <a:p>
            <a:fld id="{7844BB91-EE25-490D-820B-917FF4338848}" type="datetimeFigureOut">
              <a:rPr lang="en-IN" smtClean="0"/>
              <a:t>31-07-2024</a:t>
            </a:fld>
            <a:endParaRPr lang="en-IN"/>
          </a:p>
        </p:txBody>
      </p:sp>
      <p:sp>
        <p:nvSpPr>
          <p:cNvPr id="6" name="Footer Placeholder 5">
            <a:extLst>
              <a:ext uri="{FF2B5EF4-FFF2-40B4-BE49-F238E27FC236}">
                <a16:creationId xmlns:a16="http://schemas.microsoft.com/office/drawing/2014/main" id="{BAC6C3AC-9973-6EC7-A7A5-EA83800C45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AD4261-5564-DDC1-FFDB-6D7F05DC684D}"/>
              </a:ext>
            </a:extLst>
          </p:cNvPr>
          <p:cNvSpPr>
            <a:spLocks noGrp="1"/>
          </p:cNvSpPr>
          <p:nvPr>
            <p:ph type="sldNum" sz="quarter" idx="12"/>
          </p:nvPr>
        </p:nvSpPr>
        <p:spPr/>
        <p:txBody>
          <a:bodyPr/>
          <a:lstStyle/>
          <a:p>
            <a:fld id="{F954F26D-B6C9-4D00-8765-851FA22EC1A3}" type="slidenum">
              <a:rPr lang="en-IN" smtClean="0"/>
              <a:t>‹#›</a:t>
            </a:fld>
            <a:endParaRPr lang="en-IN"/>
          </a:p>
        </p:txBody>
      </p:sp>
    </p:spTree>
    <p:extLst>
      <p:ext uri="{BB962C8B-B14F-4D97-AF65-F5344CB8AC3E}">
        <p14:creationId xmlns:p14="http://schemas.microsoft.com/office/powerpoint/2010/main" val="4261066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E3915-AC92-B90B-BA52-CD6E78F3CF0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61EFB38-04F9-FAC6-486B-E5F71F5D95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B41BD7-29BC-9D72-E217-A8F0312395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646303E-8EFB-60FB-65A8-26739BC43F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7F9DC3-34D2-4002-2DE7-32B7164997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7025F37-7B40-74AE-C887-76EE7E9B4B72}"/>
              </a:ext>
            </a:extLst>
          </p:cNvPr>
          <p:cNvSpPr>
            <a:spLocks noGrp="1"/>
          </p:cNvSpPr>
          <p:nvPr>
            <p:ph type="dt" sz="half" idx="10"/>
          </p:nvPr>
        </p:nvSpPr>
        <p:spPr/>
        <p:txBody>
          <a:bodyPr/>
          <a:lstStyle/>
          <a:p>
            <a:fld id="{7844BB91-EE25-490D-820B-917FF4338848}" type="datetimeFigureOut">
              <a:rPr lang="en-IN" smtClean="0"/>
              <a:t>31-07-2024</a:t>
            </a:fld>
            <a:endParaRPr lang="en-IN"/>
          </a:p>
        </p:txBody>
      </p:sp>
      <p:sp>
        <p:nvSpPr>
          <p:cNvPr id="8" name="Footer Placeholder 7">
            <a:extLst>
              <a:ext uri="{FF2B5EF4-FFF2-40B4-BE49-F238E27FC236}">
                <a16:creationId xmlns:a16="http://schemas.microsoft.com/office/drawing/2014/main" id="{749A4C9C-F13D-3134-25BD-2F7001D95C1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0B0A12C-F505-7BA6-4CB8-436AC5D7278E}"/>
              </a:ext>
            </a:extLst>
          </p:cNvPr>
          <p:cNvSpPr>
            <a:spLocks noGrp="1"/>
          </p:cNvSpPr>
          <p:nvPr>
            <p:ph type="sldNum" sz="quarter" idx="12"/>
          </p:nvPr>
        </p:nvSpPr>
        <p:spPr/>
        <p:txBody>
          <a:bodyPr/>
          <a:lstStyle/>
          <a:p>
            <a:fld id="{F954F26D-B6C9-4D00-8765-851FA22EC1A3}" type="slidenum">
              <a:rPr lang="en-IN" smtClean="0"/>
              <a:t>‹#›</a:t>
            </a:fld>
            <a:endParaRPr lang="en-IN"/>
          </a:p>
        </p:txBody>
      </p:sp>
    </p:spTree>
    <p:extLst>
      <p:ext uri="{BB962C8B-B14F-4D97-AF65-F5344CB8AC3E}">
        <p14:creationId xmlns:p14="http://schemas.microsoft.com/office/powerpoint/2010/main" val="879510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BAC50-CB94-EC79-D605-B476970412D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9BBA758-DAD5-9687-A848-FDA58DC23A48}"/>
              </a:ext>
            </a:extLst>
          </p:cNvPr>
          <p:cNvSpPr>
            <a:spLocks noGrp="1"/>
          </p:cNvSpPr>
          <p:nvPr>
            <p:ph type="dt" sz="half" idx="10"/>
          </p:nvPr>
        </p:nvSpPr>
        <p:spPr/>
        <p:txBody>
          <a:bodyPr/>
          <a:lstStyle/>
          <a:p>
            <a:fld id="{7844BB91-EE25-490D-820B-917FF4338848}" type="datetimeFigureOut">
              <a:rPr lang="en-IN" smtClean="0"/>
              <a:t>31-07-2024</a:t>
            </a:fld>
            <a:endParaRPr lang="en-IN"/>
          </a:p>
        </p:txBody>
      </p:sp>
      <p:sp>
        <p:nvSpPr>
          <p:cNvPr id="4" name="Footer Placeholder 3">
            <a:extLst>
              <a:ext uri="{FF2B5EF4-FFF2-40B4-BE49-F238E27FC236}">
                <a16:creationId xmlns:a16="http://schemas.microsoft.com/office/drawing/2014/main" id="{9289B1C9-30F7-A124-77FD-8FCAC15D56A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CC9CB1A-0834-1EC5-CA29-B9A526BA291A}"/>
              </a:ext>
            </a:extLst>
          </p:cNvPr>
          <p:cNvSpPr>
            <a:spLocks noGrp="1"/>
          </p:cNvSpPr>
          <p:nvPr>
            <p:ph type="sldNum" sz="quarter" idx="12"/>
          </p:nvPr>
        </p:nvSpPr>
        <p:spPr/>
        <p:txBody>
          <a:bodyPr/>
          <a:lstStyle/>
          <a:p>
            <a:fld id="{F954F26D-B6C9-4D00-8765-851FA22EC1A3}" type="slidenum">
              <a:rPr lang="en-IN" smtClean="0"/>
              <a:t>‹#›</a:t>
            </a:fld>
            <a:endParaRPr lang="en-IN"/>
          </a:p>
        </p:txBody>
      </p:sp>
    </p:spTree>
    <p:extLst>
      <p:ext uri="{BB962C8B-B14F-4D97-AF65-F5344CB8AC3E}">
        <p14:creationId xmlns:p14="http://schemas.microsoft.com/office/powerpoint/2010/main" val="3808921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6BD294-3A2B-3107-EE1E-E534324FC856}"/>
              </a:ext>
            </a:extLst>
          </p:cNvPr>
          <p:cNvSpPr>
            <a:spLocks noGrp="1"/>
          </p:cNvSpPr>
          <p:nvPr>
            <p:ph type="dt" sz="half" idx="10"/>
          </p:nvPr>
        </p:nvSpPr>
        <p:spPr/>
        <p:txBody>
          <a:bodyPr/>
          <a:lstStyle/>
          <a:p>
            <a:fld id="{7844BB91-EE25-490D-820B-917FF4338848}" type="datetimeFigureOut">
              <a:rPr lang="en-IN" smtClean="0"/>
              <a:t>31-07-2024</a:t>
            </a:fld>
            <a:endParaRPr lang="en-IN"/>
          </a:p>
        </p:txBody>
      </p:sp>
      <p:sp>
        <p:nvSpPr>
          <p:cNvPr id="3" name="Footer Placeholder 2">
            <a:extLst>
              <a:ext uri="{FF2B5EF4-FFF2-40B4-BE49-F238E27FC236}">
                <a16:creationId xmlns:a16="http://schemas.microsoft.com/office/drawing/2014/main" id="{6B3B2624-D648-BE2A-9317-C7EBD3FEE27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EFFDE58-53A8-9F20-9631-7338496007D8}"/>
              </a:ext>
            </a:extLst>
          </p:cNvPr>
          <p:cNvSpPr>
            <a:spLocks noGrp="1"/>
          </p:cNvSpPr>
          <p:nvPr>
            <p:ph type="sldNum" sz="quarter" idx="12"/>
          </p:nvPr>
        </p:nvSpPr>
        <p:spPr/>
        <p:txBody>
          <a:bodyPr/>
          <a:lstStyle/>
          <a:p>
            <a:fld id="{F954F26D-B6C9-4D00-8765-851FA22EC1A3}" type="slidenum">
              <a:rPr lang="en-IN" smtClean="0"/>
              <a:t>‹#›</a:t>
            </a:fld>
            <a:endParaRPr lang="en-IN"/>
          </a:p>
        </p:txBody>
      </p:sp>
    </p:spTree>
    <p:extLst>
      <p:ext uri="{BB962C8B-B14F-4D97-AF65-F5344CB8AC3E}">
        <p14:creationId xmlns:p14="http://schemas.microsoft.com/office/powerpoint/2010/main" val="1913197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6EB8-CC90-2B43-9978-F58898FF33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6B087E9-68FA-9C3F-DF66-4E21F2C99A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D687690-40CB-7049-FC69-2452945CC1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D49B7E-6132-A956-A77C-500D35488756}"/>
              </a:ext>
            </a:extLst>
          </p:cNvPr>
          <p:cNvSpPr>
            <a:spLocks noGrp="1"/>
          </p:cNvSpPr>
          <p:nvPr>
            <p:ph type="dt" sz="half" idx="10"/>
          </p:nvPr>
        </p:nvSpPr>
        <p:spPr/>
        <p:txBody>
          <a:bodyPr/>
          <a:lstStyle/>
          <a:p>
            <a:fld id="{7844BB91-EE25-490D-820B-917FF4338848}" type="datetimeFigureOut">
              <a:rPr lang="en-IN" smtClean="0"/>
              <a:t>31-07-2024</a:t>
            </a:fld>
            <a:endParaRPr lang="en-IN"/>
          </a:p>
        </p:txBody>
      </p:sp>
      <p:sp>
        <p:nvSpPr>
          <p:cNvPr id="6" name="Footer Placeholder 5">
            <a:extLst>
              <a:ext uri="{FF2B5EF4-FFF2-40B4-BE49-F238E27FC236}">
                <a16:creationId xmlns:a16="http://schemas.microsoft.com/office/drawing/2014/main" id="{22C713CD-0873-5FDA-553D-0F6B05BE4E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7BDA9A-71AD-3FFC-9599-EFD1E497CACA}"/>
              </a:ext>
            </a:extLst>
          </p:cNvPr>
          <p:cNvSpPr>
            <a:spLocks noGrp="1"/>
          </p:cNvSpPr>
          <p:nvPr>
            <p:ph type="sldNum" sz="quarter" idx="12"/>
          </p:nvPr>
        </p:nvSpPr>
        <p:spPr/>
        <p:txBody>
          <a:bodyPr/>
          <a:lstStyle/>
          <a:p>
            <a:fld id="{F954F26D-B6C9-4D00-8765-851FA22EC1A3}" type="slidenum">
              <a:rPr lang="en-IN" smtClean="0"/>
              <a:t>‹#›</a:t>
            </a:fld>
            <a:endParaRPr lang="en-IN"/>
          </a:p>
        </p:txBody>
      </p:sp>
    </p:spTree>
    <p:extLst>
      <p:ext uri="{BB962C8B-B14F-4D97-AF65-F5344CB8AC3E}">
        <p14:creationId xmlns:p14="http://schemas.microsoft.com/office/powerpoint/2010/main" val="3948330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A7667-2D4B-A60A-B322-54B724BCA2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727241E-20E8-498E-1972-EF257FD86A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42B90B2-82EC-A9CF-26A4-5A68E90994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C96F66-5866-1FBE-9254-25AC0E3F5D35}"/>
              </a:ext>
            </a:extLst>
          </p:cNvPr>
          <p:cNvSpPr>
            <a:spLocks noGrp="1"/>
          </p:cNvSpPr>
          <p:nvPr>
            <p:ph type="dt" sz="half" idx="10"/>
          </p:nvPr>
        </p:nvSpPr>
        <p:spPr/>
        <p:txBody>
          <a:bodyPr/>
          <a:lstStyle/>
          <a:p>
            <a:fld id="{7844BB91-EE25-490D-820B-917FF4338848}" type="datetimeFigureOut">
              <a:rPr lang="en-IN" smtClean="0"/>
              <a:t>31-07-2024</a:t>
            </a:fld>
            <a:endParaRPr lang="en-IN"/>
          </a:p>
        </p:txBody>
      </p:sp>
      <p:sp>
        <p:nvSpPr>
          <p:cNvPr id="6" name="Footer Placeholder 5">
            <a:extLst>
              <a:ext uri="{FF2B5EF4-FFF2-40B4-BE49-F238E27FC236}">
                <a16:creationId xmlns:a16="http://schemas.microsoft.com/office/drawing/2014/main" id="{F1406B0D-B283-E1DC-3132-D83966BBF4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CF6769C-1E3D-33B6-3CF9-95FEB2F946D2}"/>
              </a:ext>
            </a:extLst>
          </p:cNvPr>
          <p:cNvSpPr>
            <a:spLocks noGrp="1"/>
          </p:cNvSpPr>
          <p:nvPr>
            <p:ph type="sldNum" sz="quarter" idx="12"/>
          </p:nvPr>
        </p:nvSpPr>
        <p:spPr/>
        <p:txBody>
          <a:bodyPr/>
          <a:lstStyle/>
          <a:p>
            <a:fld id="{F954F26D-B6C9-4D00-8765-851FA22EC1A3}" type="slidenum">
              <a:rPr lang="en-IN" smtClean="0"/>
              <a:t>‹#›</a:t>
            </a:fld>
            <a:endParaRPr lang="en-IN"/>
          </a:p>
        </p:txBody>
      </p:sp>
    </p:spTree>
    <p:extLst>
      <p:ext uri="{BB962C8B-B14F-4D97-AF65-F5344CB8AC3E}">
        <p14:creationId xmlns:p14="http://schemas.microsoft.com/office/powerpoint/2010/main" val="2268283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E17E98-BD1F-5C64-846D-1622A89DB0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05D3431-EB2C-AB2E-C880-DA481C98D4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61A640-AA89-F68E-328B-9BFC08CF84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844BB91-EE25-490D-820B-917FF4338848}" type="datetimeFigureOut">
              <a:rPr lang="en-IN" smtClean="0"/>
              <a:t>31-07-2024</a:t>
            </a:fld>
            <a:endParaRPr lang="en-IN"/>
          </a:p>
        </p:txBody>
      </p:sp>
      <p:sp>
        <p:nvSpPr>
          <p:cNvPr id="5" name="Footer Placeholder 4">
            <a:extLst>
              <a:ext uri="{FF2B5EF4-FFF2-40B4-BE49-F238E27FC236}">
                <a16:creationId xmlns:a16="http://schemas.microsoft.com/office/drawing/2014/main" id="{C96FEB6A-D7EA-F41A-8E8C-5FF3CBB73D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6E3759BE-545B-DA30-7735-0390DA6934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954F26D-B6C9-4D00-8765-851FA22EC1A3}" type="slidenum">
              <a:rPr lang="en-IN" smtClean="0"/>
              <a:t>‹#›</a:t>
            </a:fld>
            <a:endParaRPr lang="en-IN"/>
          </a:p>
        </p:txBody>
      </p:sp>
    </p:spTree>
    <p:extLst>
      <p:ext uri="{BB962C8B-B14F-4D97-AF65-F5344CB8AC3E}">
        <p14:creationId xmlns:p14="http://schemas.microsoft.com/office/powerpoint/2010/main" val="1116224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AC77E-852C-4403-AB41-9AD848456CC9}"/>
              </a:ext>
            </a:extLst>
          </p:cNvPr>
          <p:cNvSpPr>
            <a:spLocks noGrp="1"/>
          </p:cNvSpPr>
          <p:nvPr>
            <p:ph type="ctrTitle"/>
          </p:nvPr>
        </p:nvSpPr>
        <p:spPr>
          <a:xfrm>
            <a:off x="1546697" y="612844"/>
            <a:ext cx="9192639" cy="5515582"/>
          </a:xfrm>
        </p:spPr>
        <p:txBody>
          <a:bodyPr>
            <a:normAutofit/>
          </a:bodyPr>
          <a:lstStyle/>
          <a:p>
            <a:r>
              <a:rPr lang="en-US" b="1" dirty="0">
                <a:latin typeface="Times New Roman" panose="02020603050405020304" pitchFamily="18" charset="0"/>
                <a:cs typeface="Times New Roman" panose="02020603050405020304" pitchFamily="18" charset="0"/>
              </a:rPr>
              <a:t>SEARCHING  ALGORITHMS</a:t>
            </a: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By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Prof. Ayush Gour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1852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A6DE1B28-FEFD-F7A2-E71C-92799E9F91E2}"/>
              </a:ext>
            </a:extLst>
          </p:cNvPr>
          <p:cNvSpPr>
            <a:spLocks noGrp="1"/>
          </p:cNvSpPr>
          <p:nvPr>
            <p:ph type="title"/>
          </p:nvPr>
        </p:nvSpPr>
        <p:spPr/>
        <p:txBody>
          <a:bodyPr/>
          <a:lstStyle/>
          <a:p>
            <a:pPr algn="ctr" eaLnBrk="1" hangingPunct="1"/>
            <a:r>
              <a:rPr lang="en-US" altLang="en-US" dirty="0">
                <a:latin typeface="Times New Roman" panose="02020603050405020304" pitchFamily="18" charset="0"/>
              </a:rPr>
              <a:t> Binary Search Algorithm</a:t>
            </a:r>
          </a:p>
        </p:txBody>
      </p:sp>
      <p:sp>
        <p:nvSpPr>
          <p:cNvPr id="29699" name="Rectangle 3">
            <a:extLst>
              <a:ext uri="{FF2B5EF4-FFF2-40B4-BE49-F238E27FC236}">
                <a16:creationId xmlns:a16="http://schemas.microsoft.com/office/drawing/2014/main" id="{BBD5BDC2-BD73-DC27-0727-295B650EC121}"/>
              </a:ext>
            </a:extLst>
          </p:cNvPr>
          <p:cNvSpPr>
            <a:spLocks noGrp="1"/>
          </p:cNvSpPr>
          <p:nvPr>
            <p:ph idx="1"/>
          </p:nvPr>
        </p:nvSpPr>
        <p:spPr>
          <a:xfrm>
            <a:off x="1206230" y="1605064"/>
            <a:ext cx="10398868" cy="4490936"/>
          </a:xfrm>
        </p:spPr>
        <p:txBody>
          <a:bodyPr/>
          <a:lstStyle/>
          <a:p>
            <a:pPr marL="609600" indent="-609600" algn="just"/>
            <a:r>
              <a:rPr lang="en-US" altLang="en-US" sz="2400" dirty="0">
                <a:latin typeface="Times New Roman" panose="02020603050405020304" pitchFamily="18" charset="0"/>
              </a:rPr>
              <a:t>The next loop calculates mid with the new value for first and determines that the midpoint is now 8 as follows:</a:t>
            </a:r>
          </a:p>
          <a:p>
            <a:pPr marL="609600" indent="-609600" algn="just">
              <a:buNone/>
            </a:pPr>
            <a:r>
              <a:rPr lang="en-US" altLang="en-US" sz="2400" dirty="0">
                <a:latin typeface="Times New Roman" panose="02020603050405020304" pitchFamily="18" charset="0"/>
              </a:rPr>
              <a:t>		mid = (6 + 11) / 2 = 17 / 2 = 8</a:t>
            </a:r>
          </a:p>
          <a:p>
            <a:pPr marL="609600" indent="-609600" algn="just">
              <a:buNone/>
            </a:pPr>
            <a:endParaRPr lang="en-US" altLang="en-US" sz="2400" dirty="0">
              <a:latin typeface="Times New Roman" panose="02020603050405020304" pitchFamily="18" charset="0"/>
            </a:endParaRPr>
          </a:p>
          <a:p>
            <a:pPr marL="609600" indent="-609600" algn="just"/>
            <a:endParaRPr lang="en-US" altLang="en-US" sz="2000" dirty="0">
              <a:latin typeface="Times New Roman" panose="02020603050405020304" pitchFamily="18" charset="0"/>
            </a:endParaRPr>
          </a:p>
          <a:p>
            <a:pPr marL="609600" indent="-609600" algn="just">
              <a:buNone/>
            </a:pPr>
            <a:endParaRPr lang="en-US" altLang="en-US" sz="2000" dirty="0">
              <a:latin typeface="Times New Roman" panose="02020603050405020304" pitchFamily="18" charset="0"/>
            </a:endParaRPr>
          </a:p>
          <a:p>
            <a:pPr marL="609600" indent="-609600" algn="just">
              <a:buNone/>
            </a:pPr>
            <a:endParaRPr lang="en-US" altLang="en-US" sz="2000" dirty="0">
              <a:latin typeface="Times New Roman" panose="02020603050405020304" pitchFamily="18" charset="0"/>
            </a:endParaRPr>
          </a:p>
          <a:p>
            <a:pPr marL="609600" indent="-609600" algn="just">
              <a:buNone/>
            </a:pPr>
            <a:r>
              <a:rPr lang="en-US" altLang="en-US" sz="2000" dirty="0">
                <a:latin typeface="Times New Roman" panose="02020603050405020304" pitchFamily="18" charset="0"/>
              </a:rPr>
              <a:t>	</a:t>
            </a:r>
          </a:p>
          <a:p>
            <a:pPr marL="609600" indent="-609600" algn="just">
              <a:buNone/>
            </a:pPr>
            <a:r>
              <a:rPr lang="en-US" altLang="en-US" sz="2000" dirty="0">
                <a:latin typeface="Times New Roman" panose="02020603050405020304" pitchFamily="18" charset="0"/>
              </a:rPr>
              <a:t> </a:t>
            </a:r>
          </a:p>
          <a:p>
            <a:pPr marL="609600" indent="-609600" algn="just">
              <a:buNone/>
            </a:pPr>
            <a:endParaRPr lang="en-US" altLang="en-US" sz="2400" dirty="0">
              <a:latin typeface="Times New Roman" panose="02020603050405020304" pitchFamily="18" charset="0"/>
            </a:endParaRPr>
          </a:p>
          <a:p>
            <a:pPr marL="609600" indent="-609600" algn="just">
              <a:buNone/>
            </a:pPr>
            <a:endParaRPr lang="en-US" altLang="en-US" sz="2000" dirty="0">
              <a:latin typeface="Times New Roman" panose="02020603050405020304" pitchFamily="18" charset="0"/>
            </a:endParaRPr>
          </a:p>
          <a:p>
            <a:pPr marL="609600" indent="-609600" algn="just">
              <a:buNone/>
            </a:pPr>
            <a:endParaRPr lang="en-US" altLang="en-US" sz="2000" dirty="0">
              <a:latin typeface="Times New Roman" panose="02020603050405020304" pitchFamily="18" charset="0"/>
            </a:endParaRPr>
          </a:p>
        </p:txBody>
      </p:sp>
      <p:sp>
        <p:nvSpPr>
          <p:cNvPr id="29700" name="Slide Number Placeholder 5">
            <a:extLst>
              <a:ext uri="{FF2B5EF4-FFF2-40B4-BE49-F238E27FC236}">
                <a16:creationId xmlns:a16="http://schemas.microsoft.com/office/drawing/2014/main" id="{38434D57-8D06-FA9C-5EF8-5BC64E1D844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A5BF42F4-9F5C-47FF-9477-AF79D8CD3044}" type="slidenum">
              <a:rPr lang="en-US" altLang="en-US" smtClean="0">
                <a:solidFill>
                  <a:srgbClr val="045C75"/>
                </a:solidFill>
              </a:rPr>
              <a:pPr/>
              <a:t>10</a:t>
            </a:fld>
            <a:endParaRPr lang="en-US" altLang="en-US">
              <a:solidFill>
                <a:srgbClr val="045C75"/>
              </a:solidFill>
            </a:endParaRPr>
          </a:p>
        </p:txBody>
      </p:sp>
      <p:graphicFrame>
        <p:nvGraphicFramePr>
          <p:cNvPr id="37937" name="Group 49">
            <a:extLst>
              <a:ext uri="{FF2B5EF4-FFF2-40B4-BE49-F238E27FC236}">
                <a16:creationId xmlns:a16="http://schemas.microsoft.com/office/drawing/2014/main" id="{67330F3F-508C-BCF7-ABD5-94108E52F4C9}"/>
              </a:ext>
            </a:extLst>
          </p:cNvPr>
          <p:cNvGraphicFramePr>
            <a:graphicFrameLocks noGrp="1"/>
          </p:cNvGraphicFramePr>
          <p:nvPr/>
        </p:nvGraphicFramePr>
        <p:xfrm>
          <a:off x="3048000" y="5105400"/>
          <a:ext cx="7010400" cy="457200"/>
        </p:xfrm>
        <a:graphic>
          <a:graphicData uri="http://schemas.openxmlformats.org/drawingml/2006/table">
            <a:tbl>
              <a:tblPr/>
              <a:tblGrid>
                <a:gridCol w="584200">
                  <a:extLst>
                    <a:ext uri="{9D8B030D-6E8A-4147-A177-3AD203B41FA5}">
                      <a16:colId xmlns:a16="http://schemas.microsoft.com/office/drawing/2014/main" val="20000"/>
                    </a:ext>
                  </a:extLst>
                </a:gridCol>
                <a:gridCol w="584200">
                  <a:extLst>
                    <a:ext uri="{9D8B030D-6E8A-4147-A177-3AD203B41FA5}">
                      <a16:colId xmlns:a16="http://schemas.microsoft.com/office/drawing/2014/main" val="20001"/>
                    </a:ext>
                  </a:extLst>
                </a:gridCol>
                <a:gridCol w="584200">
                  <a:extLst>
                    <a:ext uri="{9D8B030D-6E8A-4147-A177-3AD203B41FA5}">
                      <a16:colId xmlns:a16="http://schemas.microsoft.com/office/drawing/2014/main" val="20002"/>
                    </a:ext>
                  </a:extLst>
                </a:gridCol>
                <a:gridCol w="584200">
                  <a:extLst>
                    <a:ext uri="{9D8B030D-6E8A-4147-A177-3AD203B41FA5}">
                      <a16:colId xmlns:a16="http://schemas.microsoft.com/office/drawing/2014/main" val="20003"/>
                    </a:ext>
                  </a:extLst>
                </a:gridCol>
                <a:gridCol w="584200">
                  <a:extLst>
                    <a:ext uri="{9D8B030D-6E8A-4147-A177-3AD203B41FA5}">
                      <a16:colId xmlns:a16="http://schemas.microsoft.com/office/drawing/2014/main" val="20004"/>
                    </a:ext>
                  </a:extLst>
                </a:gridCol>
                <a:gridCol w="585788">
                  <a:extLst>
                    <a:ext uri="{9D8B030D-6E8A-4147-A177-3AD203B41FA5}">
                      <a16:colId xmlns:a16="http://schemas.microsoft.com/office/drawing/2014/main" val="20005"/>
                    </a:ext>
                  </a:extLst>
                </a:gridCol>
                <a:gridCol w="582612">
                  <a:extLst>
                    <a:ext uri="{9D8B030D-6E8A-4147-A177-3AD203B41FA5}">
                      <a16:colId xmlns:a16="http://schemas.microsoft.com/office/drawing/2014/main" val="20006"/>
                    </a:ext>
                  </a:extLst>
                </a:gridCol>
                <a:gridCol w="584200">
                  <a:extLst>
                    <a:ext uri="{9D8B030D-6E8A-4147-A177-3AD203B41FA5}">
                      <a16:colId xmlns:a16="http://schemas.microsoft.com/office/drawing/2014/main" val="20007"/>
                    </a:ext>
                  </a:extLst>
                </a:gridCol>
                <a:gridCol w="584200">
                  <a:extLst>
                    <a:ext uri="{9D8B030D-6E8A-4147-A177-3AD203B41FA5}">
                      <a16:colId xmlns:a16="http://schemas.microsoft.com/office/drawing/2014/main" val="20008"/>
                    </a:ext>
                  </a:extLst>
                </a:gridCol>
                <a:gridCol w="584200">
                  <a:extLst>
                    <a:ext uri="{9D8B030D-6E8A-4147-A177-3AD203B41FA5}">
                      <a16:colId xmlns:a16="http://schemas.microsoft.com/office/drawing/2014/main" val="20009"/>
                    </a:ext>
                  </a:extLst>
                </a:gridCol>
                <a:gridCol w="584200">
                  <a:extLst>
                    <a:ext uri="{9D8B030D-6E8A-4147-A177-3AD203B41FA5}">
                      <a16:colId xmlns:a16="http://schemas.microsoft.com/office/drawing/2014/main" val="20010"/>
                    </a:ext>
                  </a:extLst>
                </a:gridCol>
                <a:gridCol w="584200">
                  <a:extLst>
                    <a:ext uri="{9D8B030D-6E8A-4147-A177-3AD203B41FA5}">
                      <a16:colId xmlns:a16="http://schemas.microsoft.com/office/drawing/2014/main" val="20011"/>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charset="0"/>
                        </a:rPr>
                        <a:t>36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charset="0"/>
                        </a:rPr>
                        <a:t>62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charset="0"/>
                        </a:rPr>
                        <a:t>77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charset="0"/>
                        </a:rPr>
                        <a:t>81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charset="0"/>
                        </a:rPr>
                        <a:t>91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9729" name="Text Box 32">
            <a:extLst>
              <a:ext uri="{FF2B5EF4-FFF2-40B4-BE49-F238E27FC236}">
                <a16:creationId xmlns:a16="http://schemas.microsoft.com/office/drawing/2014/main" id="{91734321-4441-EBB5-C4F4-2B6FC8C342BF}"/>
              </a:ext>
            </a:extLst>
          </p:cNvPr>
          <p:cNvSpPr txBox="1">
            <a:spLocks noChangeArrowheads="1"/>
          </p:cNvSpPr>
          <p:nvPr/>
        </p:nvSpPr>
        <p:spPr bwMode="auto">
          <a:xfrm>
            <a:off x="3048000" y="4738688"/>
            <a:ext cx="7054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a:t>a[0]  a[1]  a[2]  a[3]  a[4]  a[5]  a[6]  a[7]  a[8]  a[9]  a[10]  a[11]</a:t>
            </a:r>
          </a:p>
        </p:txBody>
      </p:sp>
      <p:sp>
        <p:nvSpPr>
          <p:cNvPr id="29730" name="Rectangle 33">
            <a:extLst>
              <a:ext uri="{FF2B5EF4-FFF2-40B4-BE49-F238E27FC236}">
                <a16:creationId xmlns:a16="http://schemas.microsoft.com/office/drawing/2014/main" id="{3D2B8C5C-7552-4512-ACF4-F5155ED0AFE2}"/>
              </a:ext>
            </a:extLst>
          </p:cNvPr>
          <p:cNvSpPr>
            <a:spLocks noChangeArrowheads="1"/>
          </p:cNvSpPr>
          <p:nvPr/>
        </p:nvSpPr>
        <p:spPr bwMode="auto">
          <a:xfrm>
            <a:off x="6553200" y="3810000"/>
            <a:ext cx="609600" cy="4572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a:t>6</a:t>
            </a:r>
          </a:p>
        </p:txBody>
      </p:sp>
      <p:sp>
        <p:nvSpPr>
          <p:cNvPr id="29731" name="Rectangle 34">
            <a:extLst>
              <a:ext uri="{FF2B5EF4-FFF2-40B4-BE49-F238E27FC236}">
                <a16:creationId xmlns:a16="http://schemas.microsoft.com/office/drawing/2014/main" id="{214FB318-ECE5-98D9-7A63-BCF30C54FDF9}"/>
              </a:ext>
            </a:extLst>
          </p:cNvPr>
          <p:cNvSpPr>
            <a:spLocks noChangeArrowheads="1"/>
          </p:cNvSpPr>
          <p:nvPr/>
        </p:nvSpPr>
        <p:spPr bwMode="auto">
          <a:xfrm>
            <a:off x="7315200" y="3810000"/>
            <a:ext cx="609600" cy="4572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a:t>8</a:t>
            </a:r>
          </a:p>
        </p:txBody>
      </p:sp>
      <p:sp>
        <p:nvSpPr>
          <p:cNvPr id="29732" name="Rectangle 35">
            <a:extLst>
              <a:ext uri="{FF2B5EF4-FFF2-40B4-BE49-F238E27FC236}">
                <a16:creationId xmlns:a16="http://schemas.microsoft.com/office/drawing/2014/main" id="{C9B457A9-B154-C764-4192-65E654C5EBBC}"/>
              </a:ext>
            </a:extLst>
          </p:cNvPr>
          <p:cNvSpPr>
            <a:spLocks noChangeArrowheads="1"/>
          </p:cNvSpPr>
          <p:nvPr/>
        </p:nvSpPr>
        <p:spPr bwMode="auto">
          <a:xfrm>
            <a:off x="8077200" y="3810000"/>
            <a:ext cx="609600" cy="4572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a:t>11</a:t>
            </a:r>
          </a:p>
        </p:txBody>
      </p:sp>
      <p:sp>
        <p:nvSpPr>
          <p:cNvPr id="29733" name="Text Box 36">
            <a:extLst>
              <a:ext uri="{FF2B5EF4-FFF2-40B4-BE49-F238E27FC236}">
                <a16:creationId xmlns:a16="http://schemas.microsoft.com/office/drawing/2014/main" id="{AE497DEB-EF32-702D-10B3-405539903324}"/>
              </a:ext>
            </a:extLst>
          </p:cNvPr>
          <p:cNvSpPr txBox="1">
            <a:spLocks noChangeArrowheads="1"/>
          </p:cNvSpPr>
          <p:nvPr/>
        </p:nvSpPr>
        <p:spPr bwMode="auto">
          <a:xfrm>
            <a:off x="6572250" y="3473450"/>
            <a:ext cx="514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1600">
                <a:latin typeface="Times New Roman" panose="02020603050405020304" pitchFamily="18" charset="0"/>
              </a:rPr>
              <a:t>first</a:t>
            </a:r>
          </a:p>
        </p:txBody>
      </p:sp>
      <p:sp>
        <p:nvSpPr>
          <p:cNvPr id="29734" name="Text Box 37">
            <a:extLst>
              <a:ext uri="{FF2B5EF4-FFF2-40B4-BE49-F238E27FC236}">
                <a16:creationId xmlns:a16="http://schemas.microsoft.com/office/drawing/2014/main" id="{FAE4428B-8065-19C0-8DC4-3EA364705606}"/>
              </a:ext>
            </a:extLst>
          </p:cNvPr>
          <p:cNvSpPr txBox="1">
            <a:spLocks noChangeArrowheads="1"/>
          </p:cNvSpPr>
          <p:nvPr/>
        </p:nvSpPr>
        <p:spPr bwMode="auto">
          <a:xfrm>
            <a:off x="7346950" y="3473450"/>
            <a:ext cx="5016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1600">
                <a:latin typeface="Times New Roman" panose="02020603050405020304" pitchFamily="18" charset="0"/>
              </a:rPr>
              <a:t>mid</a:t>
            </a:r>
          </a:p>
        </p:txBody>
      </p:sp>
      <p:sp>
        <p:nvSpPr>
          <p:cNvPr id="29735" name="Text Box 38">
            <a:extLst>
              <a:ext uri="{FF2B5EF4-FFF2-40B4-BE49-F238E27FC236}">
                <a16:creationId xmlns:a16="http://schemas.microsoft.com/office/drawing/2014/main" id="{B9FF2836-AE44-ACC3-533D-B376256ACEC6}"/>
              </a:ext>
            </a:extLst>
          </p:cNvPr>
          <p:cNvSpPr txBox="1">
            <a:spLocks noChangeArrowheads="1"/>
          </p:cNvSpPr>
          <p:nvPr/>
        </p:nvSpPr>
        <p:spPr bwMode="auto">
          <a:xfrm>
            <a:off x="8142288" y="3473450"/>
            <a:ext cx="4683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1600">
                <a:latin typeface="Times New Roman" panose="02020603050405020304" pitchFamily="18" charset="0"/>
              </a:rPr>
              <a:t>last</a:t>
            </a:r>
          </a:p>
        </p:txBody>
      </p:sp>
      <p:sp>
        <p:nvSpPr>
          <p:cNvPr id="29736" name="AutoShape 45">
            <a:extLst>
              <a:ext uri="{FF2B5EF4-FFF2-40B4-BE49-F238E27FC236}">
                <a16:creationId xmlns:a16="http://schemas.microsoft.com/office/drawing/2014/main" id="{110B9DC3-A8F5-4874-427B-8CADA97C5865}"/>
              </a:ext>
            </a:extLst>
          </p:cNvPr>
          <p:cNvSpPr>
            <a:spLocks noChangeArrowheads="1"/>
          </p:cNvSpPr>
          <p:nvPr/>
        </p:nvSpPr>
        <p:spPr bwMode="auto">
          <a:xfrm>
            <a:off x="8610600" y="3048000"/>
            <a:ext cx="1371600" cy="457200"/>
          </a:xfrm>
          <a:prstGeom prst="roundRect">
            <a:avLst>
              <a:gd name="adj" fmla="val 16667"/>
            </a:avLst>
          </a:prstGeom>
          <a:solidFill>
            <a:schemeClr val="accent2"/>
          </a:solidFill>
          <a:ln w="9525">
            <a:solidFill>
              <a:schemeClr val="tx1"/>
            </a:solidFill>
            <a:round/>
            <a:headEnd/>
            <a:tailEnd/>
          </a:ln>
          <a:effectLst>
            <a:outerShdw dist="107763" dir="2700000" algn="ctr" rotWithShape="0">
              <a:schemeClr val="bg2"/>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a:latin typeface="Times New Roman" panose="02020603050405020304" pitchFamily="18" charset="0"/>
              </a:rPr>
              <a:t>Target: 22</a:t>
            </a:r>
          </a:p>
        </p:txBody>
      </p:sp>
      <p:sp>
        <p:nvSpPr>
          <p:cNvPr id="29737" name="Oval 46">
            <a:extLst>
              <a:ext uri="{FF2B5EF4-FFF2-40B4-BE49-F238E27FC236}">
                <a16:creationId xmlns:a16="http://schemas.microsoft.com/office/drawing/2014/main" id="{D517682B-481A-20E8-5FE5-CC13A8CEC36C}"/>
              </a:ext>
            </a:extLst>
          </p:cNvPr>
          <p:cNvSpPr>
            <a:spLocks noChangeArrowheads="1"/>
          </p:cNvSpPr>
          <p:nvPr/>
        </p:nvSpPr>
        <p:spPr bwMode="auto">
          <a:xfrm>
            <a:off x="7848600" y="5867400"/>
            <a:ext cx="1143000" cy="762000"/>
          </a:xfrm>
          <a:prstGeom prst="ellipse">
            <a:avLst/>
          </a:prstGeom>
          <a:solidFill>
            <a:srgbClr val="CC99FF"/>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a:latin typeface="Times New Roman" panose="02020603050405020304" pitchFamily="18" charset="0"/>
              </a:rPr>
              <a:t>22 &lt; 62</a:t>
            </a:r>
          </a:p>
        </p:txBody>
      </p:sp>
      <p:sp>
        <p:nvSpPr>
          <p:cNvPr id="29738" name="Line 48">
            <a:extLst>
              <a:ext uri="{FF2B5EF4-FFF2-40B4-BE49-F238E27FC236}">
                <a16:creationId xmlns:a16="http://schemas.microsoft.com/office/drawing/2014/main" id="{D8B9CB6F-6813-5A61-E026-B990FEDD51A5}"/>
              </a:ext>
            </a:extLst>
          </p:cNvPr>
          <p:cNvSpPr>
            <a:spLocks noChangeShapeType="1"/>
          </p:cNvSpPr>
          <p:nvPr/>
        </p:nvSpPr>
        <p:spPr bwMode="auto">
          <a:xfrm>
            <a:off x="8001000" y="5562600"/>
            <a:ext cx="304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739" name="Line 50">
            <a:extLst>
              <a:ext uri="{FF2B5EF4-FFF2-40B4-BE49-F238E27FC236}">
                <a16:creationId xmlns:a16="http://schemas.microsoft.com/office/drawing/2014/main" id="{58D660E1-F1E2-214F-6681-9A42380A2085}"/>
              </a:ext>
            </a:extLst>
          </p:cNvPr>
          <p:cNvSpPr>
            <a:spLocks noChangeShapeType="1"/>
          </p:cNvSpPr>
          <p:nvPr/>
        </p:nvSpPr>
        <p:spPr bwMode="auto">
          <a:xfrm>
            <a:off x="6858000" y="42672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9740" name="Line 51">
            <a:extLst>
              <a:ext uri="{FF2B5EF4-FFF2-40B4-BE49-F238E27FC236}">
                <a16:creationId xmlns:a16="http://schemas.microsoft.com/office/drawing/2014/main" id="{F2042F1B-24C8-179B-24BB-AC0BCE7B2C2B}"/>
              </a:ext>
            </a:extLst>
          </p:cNvPr>
          <p:cNvSpPr>
            <a:spLocks noChangeShapeType="1"/>
          </p:cNvSpPr>
          <p:nvPr/>
        </p:nvSpPr>
        <p:spPr bwMode="auto">
          <a:xfrm>
            <a:off x="7543800" y="4267200"/>
            <a:ext cx="304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9741" name="Line 52">
            <a:extLst>
              <a:ext uri="{FF2B5EF4-FFF2-40B4-BE49-F238E27FC236}">
                <a16:creationId xmlns:a16="http://schemas.microsoft.com/office/drawing/2014/main" id="{501000D5-4A5E-9CCC-A5B1-1140F58E2A16}"/>
              </a:ext>
            </a:extLst>
          </p:cNvPr>
          <p:cNvSpPr>
            <a:spLocks noChangeShapeType="1"/>
          </p:cNvSpPr>
          <p:nvPr/>
        </p:nvSpPr>
        <p:spPr bwMode="auto">
          <a:xfrm>
            <a:off x="8686800" y="4267200"/>
            <a:ext cx="1066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5293D5A0-F49B-91BF-1B0F-E0891CB4A0BF}"/>
              </a:ext>
            </a:extLst>
          </p:cNvPr>
          <p:cNvSpPr>
            <a:spLocks noGrp="1"/>
          </p:cNvSpPr>
          <p:nvPr>
            <p:ph type="title"/>
          </p:nvPr>
        </p:nvSpPr>
        <p:spPr/>
        <p:txBody>
          <a:bodyPr/>
          <a:lstStyle/>
          <a:p>
            <a:pPr algn="ctr" eaLnBrk="1" hangingPunct="1"/>
            <a:r>
              <a:rPr lang="en-US" altLang="en-US" dirty="0">
                <a:latin typeface="Times New Roman" panose="02020603050405020304" pitchFamily="18" charset="0"/>
              </a:rPr>
              <a:t> Binary Search Algorithm</a:t>
            </a:r>
          </a:p>
        </p:txBody>
      </p:sp>
      <p:sp>
        <p:nvSpPr>
          <p:cNvPr id="30723" name="Rectangle 3">
            <a:extLst>
              <a:ext uri="{FF2B5EF4-FFF2-40B4-BE49-F238E27FC236}">
                <a16:creationId xmlns:a16="http://schemas.microsoft.com/office/drawing/2014/main" id="{A80ABBB5-31D2-EB39-FE05-0E9D9B50145E}"/>
              </a:ext>
            </a:extLst>
          </p:cNvPr>
          <p:cNvSpPr>
            <a:spLocks noGrp="1"/>
          </p:cNvSpPr>
          <p:nvPr>
            <p:ph idx="1"/>
          </p:nvPr>
        </p:nvSpPr>
        <p:spPr>
          <a:xfrm>
            <a:off x="963039" y="1848254"/>
            <a:ext cx="10390762" cy="5126477"/>
          </a:xfrm>
        </p:spPr>
        <p:txBody>
          <a:bodyPr>
            <a:normAutofit/>
          </a:bodyPr>
          <a:lstStyle/>
          <a:p>
            <a:pPr marL="609600" indent="-609600" algn="just"/>
            <a:r>
              <a:rPr lang="en-US" altLang="en-US" sz="1800" dirty="0">
                <a:latin typeface="Times New Roman" panose="02020603050405020304" pitchFamily="18" charset="0"/>
              </a:rPr>
              <a:t>When we test the target to the value at mid a second time, we discover that the target is less than the list value (22 &lt; 62). This time we adjust the end of the list by setting last to mid - 1 and recalculate mid. This step effectively eliminates elements 8 through 11 from consideration. We have now arrived at index location 6, whose </a:t>
            </a:r>
            <a:r>
              <a:rPr lang="en-US" altLang="en-US" sz="1800" dirty="0">
                <a:solidFill>
                  <a:srgbClr val="FF0000"/>
                </a:solidFill>
                <a:latin typeface="Times New Roman" panose="02020603050405020304" pitchFamily="18" charset="0"/>
              </a:rPr>
              <a:t>value matches our target. This stops the search.</a:t>
            </a:r>
          </a:p>
          <a:p>
            <a:pPr marL="609600" indent="-609600" algn="just">
              <a:buNone/>
            </a:pPr>
            <a:endParaRPr lang="en-US" altLang="en-US" sz="1800" dirty="0">
              <a:latin typeface="Times New Roman" panose="02020603050405020304" pitchFamily="18" charset="0"/>
            </a:endParaRPr>
          </a:p>
          <a:p>
            <a:pPr marL="609600" indent="-609600" algn="just">
              <a:buNone/>
            </a:pPr>
            <a:endParaRPr lang="en-US" altLang="en-US" sz="2400" dirty="0">
              <a:latin typeface="Times New Roman" panose="02020603050405020304" pitchFamily="18" charset="0"/>
            </a:endParaRPr>
          </a:p>
          <a:p>
            <a:pPr marL="609600" indent="-609600" algn="just"/>
            <a:endParaRPr lang="en-US" altLang="en-US" sz="2000" dirty="0">
              <a:latin typeface="Times New Roman" panose="02020603050405020304" pitchFamily="18" charset="0"/>
            </a:endParaRPr>
          </a:p>
          <a:p>
            <a:pPr marL="609600" indent="-609600" algn="just">
              <a:buNone/>
            </a:pPr>
            <a:endParaRPr lang="en-US" altLang="en-US" sz="2000" dirty="0">
              <a:latin typeface="Times New Roman" panose="02020603050405020304" pitchFamily="18" charset="0"/>
            </a:endParaRPr>
          </a:p>
          <a:p>
            <a:pPr marL="609600" indent="-609600" algn="just">
              <a:buNone/>
            </a:pPr>
            <a:endParaRPr lang="en-US" altLang="en-US" sz="2000" dirty="0">
              <a:latin typeface="Times New Roman" panose="02020603050405020304" pitchFamily="18" charset="0"/>
            </a:endParaRPr>
          </a:p>
          <a:p>
            <a:pPr marL="609600" indent="-609600" algn="just">
              <a:buNone/>
            </a:pPr>
            <a:r>
              <a:rPr lang="en-US" altLang="en-US" sz="2000" dirty="0">
                <a:latin typeface="Times New Roman" panose="02020603050405020304" pitchFamily="18" charset="0"/>
              </a:rPr>
              <a:t>	</a:t>
            </a:r>
          </a:p>
          <a:p>
            <a:pPr marL="609600" indent="-609600" algn="just">
              <a:buNone/>
            </a:pPr>
            <a:r>
              <a:rPr lang="en-US" altLang="en-US" sz="2000" dirty="0">
                <a:latin typeface="Times New Roman" panose="02020603050405020304" pitchFamily="18" charset="0"/>
              </a:rPr>
              <a:t> </a:t>
            </a:r>
          </a:p>
          <a:p>
            <a:pPr marL="609600" indent="-609600" algn="just">
              <a:buNone/>
            </a:pPr>
            <a:endParaRPr lang="en-US" altLang="en-US" sz="2400" dirty="0">
              <a:latin typeface="Times New Roman" panose="02020603050405020304" pitchFamily="18" charset="0"/>
            </a:endParaRPr>
          </a:p>
          <a:p>
            <a:pPr marL="609600" indent="-609600" algn="just">
              <a:buNone/>
            </a:pPr>
            <a:endParaRPr lang="en-US" altLang="en-US" sz="2000" dirty="0">
              <a:latin typeface="Times New Roman" panose="02020603050405020304" pitchFamily="18" charset="0"/>
            </a:endParaRPr>
          </a:p>
          <a:p>
            <a:pPr marL="609600" indent="-609600" algn="just">
              <a:buNone/>
            </a:pPr>
            <a:endParaRPr lang="en-US" altLang="en-US" sz="2000" dirty="0">
              <a:latin typeface="Times New Roman" panose="02020603050405020304" pitchFamily="18" charset="0"/>
            </a:endParaRPr>
          </a:p>
        </p:txBody>
      </p:sp>
      <p:sp>
        <p:nvSpPr>
          <p:cNvPr id="30724" name="Slide Number Placeholder 5">
            <a:extLst>
              <a:ext uri="{FF2B5EF4-FFF2-40B4-BE49-F238E27FC236}">
                <a16:creationId xmlns:a16="http://schemas.microsoft.com/office/drawing/2014/main" id="{927BA097-F7A5-DF58-361F-562A67FF30F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39AC0D10-C908-4618-8683-AAA17A56587D}" type="slidenum">
              <a:rPr lang="en-US" altLang="en-US" smtClean="0">
                <a:solidFill>
                  <a:srgbClr val="045C75"/>
                </a:solidFill>
              </a:rPr>
              <a:pPr/>
              <a:t>11</a:t>
            </a:fld>
            <a:endParaRPr lang="en-US" altLang="en-US">
              <a:solidFill>
                <a:srgbClr val="045C75"/>
              </a:solidFill>
            </a:endParaRPr>
          </a:p>
        </p:txBody>
      </p:sp>
      <p:graphicFrame>
        <p:nvGraphicFramePr>
          <p:cNvPr id="38960" name="Group 48">
            <a:extLst>
              <a:ext uri="{FF2B5EF4-FFF2-40B4-BE49-F238E27FC236}">
                <a16:creationId xmlns:a16="http://schemas.microsoft.com/office/drawing/2014/main" id="{BC9FDAFF-AE76-7A29-CE98-F1DB156A7FD4}"/>
              </a:ext>
            </a:extLst>
          </p:cNvPr>
          <p:cNvGraphicFramePr>
            <a:graphicFrameLocks noGrp="1"/>
          </p:cNvGraphicFramePr>
          <p:nvPr/>
        </p:nvGraphicFramePr>
        <p:xfrm>
          <a:off x="3048000" y="5105400"/>
          <a:ext cx="7010400" cy="457200"/>
        </p:xfrm>
        <a:graphic>
          <a:graphicData uri="http://schemas.openxmlformats.org/drawingml/2006/table">
            <a:tbl>
              <a:tblPr/>
              <a:tblGrid>
                <a:gridCol w="584200">
                  <a:extLst>
                    <a:ext uri="{9D8B030D-6E8A-4147-A177-3AD203B41FA5}">
                      <a16:colId xmlns:a16="http://schemas.microsoft.com/office/drawing/2014/main" val="20000"/>
                    </a:ext>
                  </a:extLst>
                </a:gridCol>
                <a:gridCol w="584200">
                  <a:extLst>
                    <a:ext uri="{9D8B030D-6E8A-4147-A177-3AD203B41FA5}">
                      <a16:colId xmlns:a16="http://schemas.microsoft.com/office/drawing/2014/main" val="20001"/>
                    </a:ext>
                  </a:extLst>
                </a:gridCol>
                <a:gridCol w="584200">
                  <a:extLst>
                    <a:ext uri="{9D8B030D-6E8A-4147-A177-3AD203B41FA5}">
                      <a16:colId xmlns:a16="http://schemas.microsoft.com/office/drawing/2014/main" val="20002"/>
                    </a:ext>
                  </a:extLst>
                </a:gridCol>
                <a:gridCol w="584200">
                  <a:extLst>
                    <a:ext uri="{9D8B030D-6E8A-4147-A177-3AD203B41FA5}">
                      <a16:colId xmlns:a16="http://schemas.microsoft.com/office/drawing/2014/main" val="20003"/>
                    </a:ext>
                  </a:extLst>
                </a:gridCol>
                <a:gridCol w="584200">
                  <a:extLst>
                    <a:ext uri="{9D8B030D-6E8A-4147-A177-3AD203B41FA5}">
                      <a16:colId xmlns:a16="http://schemas.microsoft.com/office/drawing/2014/main" val="20004"/>
                    </a:ext>
                  </a:extLst>
                </a:gridCol>
                <a:gridCol w="585788">
                  <a:extLst>
                    <a:ext uri="{9D8B030D-6E8A-4147-A177-3AD203B41FA5}">
                      <a16:colId xmlns:a16="http://schemas.microsoft.com/office/drawing/2014/main" val="20005"/>
                    </a:ext>
                  </a:extLst>
                </a:gridCol>
                <a:gridCol w="582612">
                  <a:extLst>
                    <a:ext uri="{9D8B030D-6E8A-4147-A177-3AD203B41FA5}">
                      <a16:colId xmlns:a16="http://schemas.microsoft.com/office/drawing/2014/main" val="20006"/>
                    </a:ext>
                  </a:extLst>
                </a:gridCol>
                <a:gridCol w="584200">
                  <a:extLst>
                    <a:ext uri="{9D8B030D-6E8A-4147-A177-3AD203B41FA5}">
                      <a16:colId xmlns:a16="http://schemas.microsoft.com/office/drawing/2014/main" val="20007"/>
                    </a:ext>
                  </a:extLst>
                </a:gridCol>
                <a:gridCol w="584200">
                  <a:extLst>
                    <a:ext uri="{9D8B030D-6E8A-4147-A177-3AD203B41FA5}">
                      <a16:colId xmlns:a16="http://schemas.microsoft.com/office/drawing/2014/main" val="20008"/>
                    </a:ext>
                  </a:extLst>
                </a:gridCol>
                <a:gridCol w="584200">
                  <a:extLst>
                    <a:ext uri="{9D8B030D-6E8A-4147-A177-3AD203B41FA5}">
                      <a16:colId xmlns:a16="http://schemas.microsoft.com/office/drawing/2014/main" val="20009"/>
                    </a:ext>
                  </a:extLst>
                </a:gridCol>
                <a:gridCol w="584200">
                  <a:extLst>
                    <a:ext uri="{9D8B030D-6E8A-4147-A177-3AD203B41FA5}">
                      <a16:colId xmlns:a16="http://schemas.microsoft.com/office/drawing/2014/main" val="20010"/>
                    </a:ext>
                  </a:extLst>
                </a:gridCol>
                <a:gridCol w="584200">
                  <a:extLst>
                    <a:ext uri="{9D8B030D-6E8A-4147-A177-3AD203B41FA5}">
                      <a16:colId xmlns:a16="http://schemas.microsoft.com/office/drawing/2014/main" val="20011"/>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charset="0"/>
                        </a:rPr>
                        <a:t>36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charset="0"/>
                        </a:rPr>
                        <a:t>62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charset="0"/>
                        </a:rPr>
                        <a:t>77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charset="0"/>
                        </a:rPr>
                        <a:t>81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charset="0"/>
                        </a:rPr>
                        <a:t>91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extLst>
                  <a:ext uri="{0D108BD9-81ED-4DB2-BD59-A6C34878D82A}">
                    <a16:rowId xmlns:a16="http://schemas.microsoft.com/office/drawing/2014/main" val="10000"/>
                  </a:ext>
                </a:extLst>
              </a:tr>
            </a:tbl>
          </a:graphicData>
        </a:graphic>
      </p:graphicFrame>
      <p:sp>
        <p:nvSpPr>
          <p:cNvPr id="30753" name="Text Box 32">
            <a:extLst>
              <a:ext uri="{FF2B5EF4-FFF2-40B4-BE49-F238E27FC236}">
                <a16:creationId xmlns:a16="http://schemas.microsoft.com/office/drawing/2014/main" id="{66558EC5-8718-13E9-305D-9C10D7242060}"/>
              </a:ext>
            </a:extLst>
          </p:cNvPr>
          <p:cNvSpPr txBox="1">
            <a:spLocks noChangeArrowheads="1"/>
          </p:cNvSpPr>
          <p:nvPr/>
        </p:nvSpPr>
        <p:spPr bwMode="auto">
          <a:xfrm>
            <a:off x="3048000" y="4738688"/>
            <a:ext cx="7054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a:t>a[0]  a[1]  a[2]  a[3]  a[4]  a[5]  a[6]  a[7]  a[8]  a[9]  a[10]  a[11]</a:t>
            </a:r>
          </a:p>
        </p:txBody>
      </p:sp>
      <p:sp>
        <p:nvSpPr>
          <p:cNvPr id="30754" name="Rectangle 33">
            <a:extLst>
              <a:ext uri="{FF2B5EF4-FFF2-40B4-BE49-F238E27FC236}">
                <a16:creationId xmlns:a16="http://schemas.microsoft.com/office/drawing/2014/main" id="{A2BF79BF-8704-89A4-E36B-4ACA0DECAD5C}"/>
              </a:ext>
            </a:extLst>
          </p:cNvPr>
          <p:cNvSpPr>
            <a:spLocks noChangeArrowheads="1"/>
          </p:cNvSpPr>
          <p:nvPr/>
        </p:nvSpPr>
        <p:spPr bwMode="auto">
          <a:xfrm>
            <a:off x="6019800" y="3810000"/>
            <a:ext cx="609600" cy="4572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a:t>6</a:t>
            </a:r>
          </a:p>
        </p:txBody>
      </p:sp>
      <p:sp>
        <p:nvSpPr>
          <p:cNvPr id="30755" name="Rectangle 34">
            <a:extLst>
              <a:ext uri="{FF2B5EF4-FFF2-40B4-BE49-F238E27FC236}">
                <a16:creationId xmlns:a16="http://schemas.microsoft.com/office/drawing/2014/main" id="{D819BE46-6082-8D6A-E323-5D34E9997D7D}"/>
              </a:ext>
            </a:extLst>
          </p:cNvPr>
          <p:cNvSpPr>
            <a:spLocks noChangeArrowheads="1"/>
          </p:cNvSpPr>
          <p:nvPr/>
        </p:nvSpPr>
        <p:spPr bwMode="auto">
          <a:xfrm>
            <a:off x="6858000" y="3810000"/>
            <a:ext cx="609600" cy="4572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a:t>6</a:t>
            </a:r>
          </a:p>
        </p:txBody>
      </p:sp>
      <p:sp>
        <p:nvSpPr>
          <p:cNvPr id="30756" name="Rectangle 35">
            <a:extLst>
              <a:ext uri="{FF2B5EF4-FFF2-40B4-BE49-F238E27FC236}">
                <a16:creationId xmlns:a16="http://schemas.microsoft.com/office/drawing/2014/main" id="{E3B8290C-F50C-FA1B-0163-C30426ABE553}"/>
              </a:ext>
            </a:extLst>
          </p:cNvPr>
          <p:cNvSpPr>
            <a:spLocks noChangeArrowheads="1"/>
          </p:cNvSpPr>
          <p:nvPr/>
        </p:nvSpPr>
        <p:spPr bwMode="auto">
          <a:xfrm>
            <a:off x="7696200" y="3810000"/>
            <a:ext cx="609600" cy="4572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a:t>7</a:t>
            </a:r>
          </a:p>
        </p:txBody>
      </p:sp>
      <p:sp>
        <p:nvSpPr>
          <p:cNvPr id="30757" name="Text Box 36">
            <a:extLst>
              <a:ext uri="{FF2B5EF4-FFF2-40B4-BE49-F238E27FC236}">
                <a16:creationId xmlns:a16="http://schemas.microsoft.com/office/drawing/2014/main" id="{C8EF4DEA-30C4-A5E8-81AB-C768CC303664}"/>
              </a:ext>
            </a:extLst>
          </p:cNvPr>
          <p:cNvSpPr txBox="1">
            <a:spLocks noChangeArrowheads="1"/>
          </p:cNvSpPr>
          <p:nvPr/>
        </p:nvSpPr>
        <p:spPr bwMode="auto">
          <a:xfrm>
            <a:off x="6038850" y="3473450"/>
            <a:ext cx="514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1600">
                <a:latin typeface="Times New Roman" panose="02020603050405020304" pitchFamily="18" charset="0"/>
              </a:rPr>
              <a:t>first</a:t>
            </a:r>
          </a:p>
        </p:txBody>
      </p:sp>
      <p:sp>
        <p:nvSpPr>
          <p:cNvPr id="30758" name="Text Box 37">
            <a:extLst>
              <a:ext uri="{FF2B5EF4-FFF2-40B4-BE49-F238E27FC236}">
                <a16:creationId xmlns:a16="http://schemas.microsoft.com/office/drawing/2014/main" id="{94FBACA3-9634-19B0-A58C-314BD1956C90}"/>
              </a:ext>
            </a:extLst>
          </p:cNvPr>
          <p:cNvSpPr txBox="1">
            <a:spLocks noChangeArrowheads="1"/>
          </p:cNvSpPr>
          <p:nvPr/>
        </p:nvSpPr>
        <p:spPr bwMode="auto">
          <a:xfrm>
            <a:off x="6934200" y="3473450"/>
            <a:ext cx="5016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1600">
                <a:latin typeface="Times New Roman" panose="02020603050405020304" pitchFamily="18" charset="0"/>
              </a:rPr>
              <a:t>mid</a:t>
            </a:r>
          </a:p>
        </p:txBody>
      </p:sp>
      <p:sp>
        <p:nvSpPr>
          <p:cNvPr id="30759" name="Text Box 38">
            <a:extLst>
              <a:ext uri="{FF2B5EF4-FFF2-40B4-BE49-F238E27FC236}">
                <a16:creationId xmlns:a16="http://schemas.microsoft.com/office/drawing/2014/main" id="{562959A9-15F7-174E-66AE-F5FD48C24233}"/>
              </a:ext>
            </a:extLst>
          </p:cNvPr>
          <p:cNvSpPr txBox="1">
            <a:spLocks noChangeArrowheads="1"/>
          </p:cNvSpPr>
          <p:nvPr/>
        </p:nvSpPr>
        <p:spPr bwMode="auto">
          <a:xfrm>
            <a:off x="7761288" y="3473450"/>
            <a:ext cx="4683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1600">
                <a:latin typeface="Times New Roman" panose="02020603050405020304" pitchFamily="18" charset="0"/>
              </a:rPr>
              <a:t>last</a:t>
            </a:r>
          </a:p>
        </p:txBody>
      </p:sp>
      <p:sp>
        <p:nvSpPr>
          <p:cNvPr id="30760" name="AutoShape 45">
            <a:extLst>
              <a:ext uri="{FF2B5EF4-FFF2-40B4-BE49-F238E27FC236}">
                <a16:creationId xmlns:a16="http://schemas.microsoft.com/office/drawing/2014/main" id="{2C755A83-83CF-21DB-5907-955B97E29BB5}"/>
              </a:ext>
            </a:extLst>
          </p:cNvPr>
          <p:cNvSpPr>
            <a:spLocks noChangeArrowheads="1"/>
          </p:cNvSpPr>
          <p:nvPr/>
        </p:nvSpPr>
        <p:spPr bwMode="auto">
          <a:xfrm>
            <a:off x="8610600" y="3429000"/>
            <a:ext cx="1371600" cy="457200"/>
          </a:xfrm>
          <a:prstGeom prst="roundRect">
            <a:avLst>
              <a:gd name="adj" fmla="val 16667"/>
            </a:avLst>
          </a:prstGeom>
          <a:solidFill>
            <a:schemeClr val="accent2"/>
          </a:solidFill>
          <a:ln w="9525">
            <a:solidFill>
              <a:schemeClr val="tx1"/>
            </a:solidFill>
            <a:round/>
            <a:headEnd/>
            <a:tailEnd/>
          </a:ln>
          <a:effectLst>
            <a:outerShdw dist="107763" dir="2700000" algn="ctr" rotWithShape="0">
              <a:schemeClr val="bg2"/>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a:latin typeface="Times New Roman" panose="02020603050405020304" pitchFamily="18" charset="0"/>
              </a:rPr>
              <a:t>Target: 22</a:t>
            </a:r>
          </a:p>
        </p:txBody>
      </p:sp>
      <p:sp>
        <p:nvSpPr>
          <p:cNvPr id="30761" name="Oval 46">
            <a:extLst>
              <a:ext uri="{FF2B5EF4-FFF2-40B4-BE49-F238E27FC236}">
                <a16:creationId xmlns:a16="http://schemas.microsoft.com/office/drawing/2014/main" id="{AE77BE1E-A9C3-A918-0553-3ABB7D0C8FE6}"/>
              </a:ext>
            </a:extLst>
          </p:cNvPr>
          <p:cNvSpPr>
            <a:spLocks noChangeArrowheads="1"/>
          </p:cNvSpPr>
          <p:nvPr/>
        </p:nvSpPr>
        <p:spPr bwMode="auto">
          <a:xfrm>
            <a:off x="6629400" y="5867400"/>
            <a:ext cx="1447800" cy="762000"/>
          </a:xfrm>
          <a:prstGeom prst="ellipse">
            <a:avLst/>
          </a:prstGeom>
          <a:solidFill>
            <a:srgbClr val="CC99FF"/>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a:latin typeface="Times New Roman" panose="02020603050405020304" pitchFamily="18" charset="0"/>
              </a:rPr>
              <a:t>22 equals 22</a:t>
            </a:r>
          </a:p>
        </p:txBody>
      </p:sp>
      <p:sp>
        <p:nvSpPr>
          <p:cNvPr id="30762" name="Line 47">
            <a:extLst>
              <a:ext uri="{FF2B5EF4-FFF2-40B4-BE49-F238E27FC236}">
                <a16:creationId xmlns:a16="http://schemas.microsoft.com/office/drawing/2014/main" id="{53396CB3-B9DD-06B8-5DC9-DC95E07F7B2B}"/>
              </a:ext>
            </a:extLst>
          </p:cNvPr>
          <p:cNvSpPr>
            <a:spLocks noChangeShapeType="1"/>
          </p:cNvSpPr>
          <p:nvPr/>
        </p:nvSpPr>
        <p:spPr bwMode="auto">
          <a:xfrm>
            <a:off x="6934200" y="5562600"/>
            <a:ext cx="304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0770" name="Line 56">
            <a:extLst>
              <a:ext uri="{FF2B5EF4-FFF2-40B4-BE49-F238E27FC236}">
                <a16:creationId xmlns:a16="http://schemas.microsoft.com/office/drawing/2014/main" id="{B372932B-9CC5-86CC-59FD-75E8DB623A6B}"/>
              </a:ext>
            </a:extLst>
          </p:cNvPr>
          <p:cNvSpPr>
            <a:spLocks noChangeShapeType="1"/>
          </p:cNvSpPr>
          <p:nvPr/>
        </p:nvSpPr>
        <p:spPr bwMode="auto">
          <a:xfrm>
            <a:off x="6324600" y="4267200"/>
            <a:ext cx="3810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0771" name="Line 57">
            <a:extLst>
              <a:ext uri="{FF2B5EF4-FFF2-40B4-BE49-F238E27FC236}">
                <a16:creationId xmlns:a16="http://schemas.microsoft.com/office/drawing/2014/main" id="{54136F64-2BC4-0EF1-8E84-640D4BC54DBF}"/>
              </a:ext>
            </a:extLst>
          </p:cNvPr>
          <p:cNvSpPr>
            <a:spLocks noChangeShapeType="1"/>
          </p:cNvSpPr>
          <p:nvPr/>
        </p:nvSpPr>
        <p:spPr bwMode="auto">
          <a:xfrm flipH="1">
            <a:off x="6858000" y="4267200"/>
            <a:ext cx="3048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0772" name="Line 58">
            <a:extLst>
              <a:ext uri="{FF2B5EF4-FFF2-40B4-BE49-F238E27FC236}">
                <a16:creationId xmlns:a16="http://schemas.microsoft.com/office/drawing/2014/main" id="{E29E4610-0BDD-9F79-C476-EC5841EB1C78}"/>
              </a:ext>
            </a:extLst>
          </p:cNvPr>
          <p:cNvSpPr>
            <a:spLocks noChangeShapeType="1"/>
          </p:cNvSpPr>
          <p:nvPr/>
        </p:nvSpPr>
        <p:spPr bwMode="auto">
          <a:xfrm flipH="1">
            <a:off x="7391400" y="4267200"/>
            <a:ext cx="6096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F0590B23-5A5A-6522-74C3-EA036B60E2B0}"/>
              </a:ext>
            </a:extLst>
          </p:cNvPr>
          <p:cNvSpPr>
            <a:spLocks noGrp="1"/>
          </p:cNvSpPr>
          <p:nvPr>
            <p:ph type="title"/>
          </p:nvPr>
        </p:nvSpPr>
        <p:spPr/>
        <p:txBody>
          <a:bodyPr/>
          <a:lstStyle/>
          <a:p>
            <a:pPr algn="ctr" eaLnBrk="1" hangingPunct="1"/>
            <a:r>
              <a:rPr lang="en-US" altLang="en-US" dirty="0">
                <a:latin typeface="Times New Roman" panose="02020603050405020304" pitchFamily="18" charset="0"/>
              </a:rPr>
              <a:t> Binary Search Algorithm</a:t>
            </a:r>
          </a:p>
        </p:txBody>
      </p:sp>
      <p:sp>
        <p:nvSpPr>
          <p:cNvPr id="31747" name="Rectangle 3">
            <a:extLst>
              <a:ext uri="{FF2B5EF4-FFF2-40B4-BE49-F238E27FC236}">
                <a16:creationId xmlns:a16="http://schemas.microsoft.com/office/drawing/2014/main" id="{D1239959-5700-4E84-D9CF-978DDA065127}"/>
              </a:ext>
            </a:extLst>
          </p:cNvPr>
          <p:cNvSpPr>
            <a:spLocks noGrp="1"/>
          </p:cNvSpPr>
          <p:nvPr>
            <p:ph idx="1"/>
          </p:nvPr>
        </p:nvSpPr>
        <p:spPr>
          <a:xfrm>
            <a:off x="924127" y="1468877"/>
            <a:ext cx="10359957" cy="4627123"/>
          </a:xfrm>
        </p:spPr>
        <p:txBody>
          <a:bodyPr/>
          <a:lstStyle/>
          <a:p>
            <a:pPr marL="0" indent="0" algn="just">
              <a:buNone/>
            </a:pPr>
            <a:r>
              <a:rPr lang="en-US" altLang="en-US" sz="2000" b="1" dirty="0">
                <a:latin typeface="Times New Roman" panose="02020603050405020304" pitchFamily="18" charset="0"/>
              </a:rPr>
              <a:t>Another Example: </a:t>
            </a:r>
            <a:r>
              <a:rPr lang="en-US" altLang="en-US" sz="2000" b="1" dirty="0">
                <a:solidFill>
                  <a:srgbClr val="FF0000"/>
                </a:solidFill>
                <a:latin typeface="Times New Roman" panose="02020603050405020304" pitchFamily="18" charset="0"/>
              </a:rPr>
              <a:t>Target not found case</a:t>
            </a:r>
          </a:p>
          <a:p>
            <a:pPr marL="0" indent="0" algn="just">
              <a:buNone/>
            </a:pPr>
            <a:r>
              <a:rPr lang="en-US" altLang="en-US" sz="2000" dirty="0">
                <a:latin typeface="Times New Roman" panose="02020603050405020304" pitchFamily="18" charset="0"/>
              </a:rPr>
              <a:t>This is done by testing for first and last crossing: that is, we are done when first becomes greater than last. Two conditions terminate the binary search algorithm when (a) the target is found or (b) first becomes larger than last. Assume we want to find 11 in our binary search array.</a:t>
            </a:r>
          </a:p>
          <a:p>
            <a:pPr marL="609600" indent="-609600" algn="just">
              <a:buNone/>
            </a:pPr>
            <a:endParaRPr lang="en-US" altLang="en-US" sz="2000" dirty="0">
              <a:latin typeface="Times New Roman" panose="02020603050405020304" pitchFamily="18" charset="0"/>
            </a:endParaRPr>
          </a:p>
          <a:p>
            <a:pPr marL="609600" indent="-609600" algn="just">
              <a:buNone/>
            </a:pPr>
            <a:endParaRPr lang="en-US" altLang="en-US" sz="2000" dirty="0">
              <a:latin typeface="Times New Roman" panose="02020603050405020304" pitchFamily="18" charset="0"/>
            </a:endParaRPr>
          </a:p>
          <a:p>
            <a:pPr marL="609600" indent="-609600" algn="just">
              <a:buNone/>
            </a:pPr>
            <a:r>
              <a:rPr lang="en-US" altLang="en-US" sz="2000" dirty="0">
                <a:latin typeface="Times New Roman" panose="02020603050405020304" pitchFamily="18" charset="0"/>
              </a:rPr>
              <a:t>	</a:t>
            </a:r>
          </a:p>
          <a:p>
            <a:pPr marL="609600" indent="-609600" algn="just">
              <a:buNone/>
            </a:pPr>
            <a:r>
              <a:rPr lang="en-US" altLang="en-US" sz="2000" dirty="0">
                <a:latin typeface="Times New Roman" panose="02020603050405020304" pitchFamily="18" charset="0"/>
              </a:rPr>
              <a:t> </a:t>
            </a:r>
          </a:p>
          <a:p>
            <a:pPr marL="609600" indent="-609600" algn="just">
              <a:buNone/>
            </a:pPr>
            <a:endParaRPr lang="en-US" altLang="en-US" sz="2400" dirty="0">
              <a:latin typeface="Times New Roman" panose="02020603050405020304" pitchFamily="18" charset="0"/>
            </a:endParaRPr>
          </a:p>
          <a:p>
            <a:pPr marL="609600" indent="-609600" algn="just">
              <a:buNone/>
            </a:pPr>
            <a:endParaRPr lang="en-US" altLang="en-US" sz="2000" dirty="0">
              <a:latin typeface="Times New Roman" panose="02020603050405020304" pitchFamily="18" charset="0"/>
            </a:endParaRPr>
          </a:p>
          <a:p>
            <a:pPr marL="609600" indent="-609600" algn="just">
              <a:buNone/>
            </a:pPr>
            <a:endParaRPr lang="en-US" altLang="en-US" sz="2000" dirty="0">
              <a:latin typeface="Times New Roman" panose="02020603050405020304" pitchFamily="18" charset="0"/>
            </a:endParaRPr>
          </a:p>
        </p:txBody>
      </p:sp>
      <p:sp>
        <p:nvSpPr>
          <p:cNvPr id="31748" name="Slide Number Placeholder 5">
            <a:extLst>
              <a:ext uri="{FF2B5EF4-FFF2-40B4-BE49-F238E27FC236}">
                <a16:creationId xmlns:a16="http://schemas.microsoft.com/office/drawing/2014/main" id="{162807FB-2D30-4C51-5E7A-43CD18CB8D3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B6685617-89D1-4A49-9886-A25B4985C5EF}" type="slidenum">
              <a:rPr lang="en-US" altLang="en-US" smtClean="0">
                <a:solidFill>
                  <a:srgbClr val="045C75"/>
                </a:solidFill>
              </a:rPr>
              <a:pPr/>
              <a:t>12</a:t>
            </a:fld>
            <a:endParaRPr lang="en-US" altLang="en-US">
              <a:solidFill>
                <a:srgbClr val="045C75"/>
              </a:solidFill>
            </a:endParaRPr>
          </a:p>
        </p:txBody>
      </p:sp>
      <p:graphicFrame>
        <p:nvGraphicFramePr>
          <p:cNvPr id="39940" name="Group 4">
            <a:extLst>
              <a:ext uri="{FF2B5EF4-FFF2-40B4-BE49-F238E27FC236}">
                <a16:creationId xmlns:a16="http://schemas.microsoft.com/office/drawing/2014/main" id="{33B9353F-6D14-FF44-474E-893E7A33C16E}"/>
              </a:ext>
            </a:extLst>
          </p:cNvPr>
          <p:cNvGraphicFramePr>
            <a:graphicFrameLocks noGrp="1"/>
          </p:cNvGraphicFramePr>
          <p:nvPr/>
        </p:nvGraphicFramePr>
        <p:xfrm>
          <a:off x="3048000" y="5105400"/>
          <a:ext cx="7010400" cy="457200"/>
        </p:xfrm>
        <a:graphic>
          <a:graphicData uri="http://schemas.openxmlformats.org/drawingml/2006/table">
            <a:tbl>
              <a:tblPr/>
              <a:tblGrid>
                <a:gridCol w="584200">
                  <a:extLst>
                    <a:ext uri="{9D8B030D-6E8A-4147-A177-3AD203B41FA5}">
                      <a16:colId xmlns:a16="http://schemas.microsoft.com/office/drawing/2014/main" val="20000"/>
                    </a:ext>
                  </a:extLst>
                </a:gridCol>
                <a:gridCol w="584200">
                  <a:extLst>
                    <a:ext uri="{9D8B030D-6E8A-4147-A177-3AD203B41FA5}">
                      <a16:colId xmlns:a16="http://schemas.microsoft.com/office/drawing/2014/main" val="20001"/>
                    </a:ext>
                  </a:extLst>
                </a:gridCol>
                <a:gridCol w="584200">
                  <a:extLst>
                    <a:ext uri="{9D8B030D-6E8A-4147-A177-3AD203B41FA5}">
                      <a16:colId xmlns:a16="http://schemas.microsoft.com/office/drawing/2014/main" val="20002"/>
                    </a:ext>
                  </a:extLst>
                </a:gridCol>
                <a:gridCol w="584200">
                  <a:extLst>
                    <a:ext uri="{9D8B030D-6E8A-4147-A177-3AD203B41FA5}">
                      <a16:colId xmlns:a16="http://schemas.microsoft.com/office/drawing/2014/main" val="20003"/>
                    </a:ext>
                  </a:extLst>
                </a:gridCol>
                <a:gridCol w="584200">
                  <a:extLst>
                    <a:ext uri="{9D8B030D-6E8A-4147-A177-3AD203B41FA5}">
                      <a16:colId xmlns:a16="http://schemas.microsoft.com/office/drawing/2014/main" val="20004"/>
                    </a:ext>
                  </a:extLst>
                </a:gridCol>
                <a:gridCol w="585788">
                  <a:extLst>
                    <a:ext uri="{9D8B030D-6E8A-4147-A177-3AD203B41FA5}">
                      <a16:colId xmlns:a16="http://schemas.microsoft.com/office/drawing/2014/main" val="20005"/>
                    </a:ext>
                  </a:extLst>
                </a:gridCol>
                <a:gridCol w="582612">
                  <a:extLst>
                    <a:ext uri="{9D8B030D-6E8A-4147-A177-3AD203B41FA5}">
                      <a16:colId xmlns:a16="http://schemas.microsoft.com/office/drawing/2014/main" val="20006"/>
                    </a:ext>
                  </a:extLst>
                </a:gridCol>
                <a:gridCol w="584200">
                  <a:extLst>
                    <a:ext uri="{9D8B030D-6E8A-4147-A177-3AD203B41FA5}">
                      <a16:colId xmlns:a16="http://schemas.microsoft.com/office/drawing/2014/main" val="20007"/>
                    </a:ext>
                  </a:extLst>
                </a:gridCol>
                <a:gridCol w="584200">
                  <a:extLst>
                    <a:ext uri="{9D8B030D-6E8A-4147-A177-3AD203B41FA5}">
                      <a16:colId xmlns:a16="http://schemas.microsoft.com/office/drawing/2014/main" val="20008"/>
                    </a:ext>
                  </a:extLst>
                </a:gridCol>
                <a:gridCol w="584200">
                  <a:extLst>
                    <a:ext uri="{9D8B030D-6E8A-4147-A177-3AD203B41FA5}">
                      <a16:colId xmlns:a16="http://schemas.microsoft.com/office/drawing/2014/main" val="20009"/>
                    </a:ext>
                  </a:extLst>
                </a:gridCol>
                <a:gridCol w="584200">
                  <a:extLst>
                    <a:ext uri="{9D8B030D-6E8A-4147-A177-3AD203B41FA5}">
                      <a16:colId xmlns:a16="http://schemas.microsoft.com/office/drawing/2014/main" val="20010"/>
                    </a:ext>
                  </a:extLst>
                </a:gridCol>
                <a:gridCol w="584200">
                  <a:extLst>
                    <a:ext uri="{9D8B030D-6E8A-4147-A177-3AD203B41FA5}">
                      <a16:colId xmlns:a16="http://schemas.microsoft.com/office/drawing/2014/main" val="20011"/>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charset="0"/>
                        </a:rPr>
                        <a:t>36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charset="0"/>
                        </a:rPr>
                        <a:t>62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charset="0"/>
                        </a:rPr>
                        <a:t>77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charset="0"/>
                        </a:rPr>
                        <a:t>81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charset="0"/>
                        </a:rPr>
                        <a:t>91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1777" name="Text Box 32">
            <a:extLst>
              <a:ext uri="{FF2B5EF4-FFF2-40B4-BE49-F238E27FC236}">
                <a16:creationId xmlns:a16="http://schemas.microsoft.com/office/drawing/2014/main" id="{D5F1174C-24B7-F3FE-1133-48F81D2B35CF}"/>
              </a:ext>
            </a:extLst>
          </p:cNvPr>
          <p:cNvSpPr txBox="1">
            <a:spLocks noChangeArrowheads="1"/>
          </p:cNvSpPr>
          <p:nvPr/>
        </p:nvSpPr>
        <p:spPr bwMode="auto">
          <a:xfrm>
            <a:off x="3048000" y="4738688"/>
            <a:ext cx="7054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a:t>a[0]  a[1]  a[2]  a[3]  a[4]  a[5]  a[6]  a[7]  a[8]  a[9]  a[10]  a[11]</a:t>
            </a:r>
          </a:p>
        </p:txBody>
      </p:sp>
      <p:sp>
        <p:nvSpPr>
          <p:cNvPr id="31778" name="Rectangle 33">
            <a:extLst>
              <a:ext uri="{FF2B5EF4-FFF2-40B4-BE49-F238E27FC236}">
                <a16:creationId xmlns:a16="http://schemas.microsoft.com/office/drawing/2014/main" id="{D7E550F1-34F9-0809-9ED2-A67A7991D6FC}"/>
              </a:ext>
            </a:extLst>
          </p:cNvPr>
          <p:cNvSpPr>
            <a:spLocks noChangeArrowheads="1"/>
          </p:cNvSpPr>
          <p:nvPr/>
        </p:nvSpPr>
        <p:spPr bwMode="auto">
          <a:xfrm>
            <a:off x="3048000" y="3810000"/>
            <a:ext cx="609600" cy="4572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a:t>0</a:t>
            </a:r>
          </a:p>
        </p:txBody>
      </p:sp>
      <p:sp>
        <p:nvSpPr>
          <p:cNvPr id="31779" name="Rectangle 34">
            <a:extLst>
              <a:ext uri="{FF2B5EF4-FFF2-40B4-BE49-F238E27FC236}">
                <a16:creationId xmlns:a16="http://schemas.microsoft.com/office/drawing/2014/main" id="{F34BBEC1-AD98-CEBE-D1CC-5BB8F188F7D5}"/>
              </a:ext>
            </a:extLst>
          </p:cNvPr>
          <p:cNvSpPr>
            <a:spLocks noChangeArrowheads="1"/>
          </p:cNvSpPr>
          <p:nvPr/>
        </p:nvSpPr>
        <p:spPr bwMode="auto">
          <a:xfrm>
            <a:off x="3886200" y="3810000"/>
            <a:ext cx="609600" cy="4572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a:t>5</a:t>
            </a:r>
          </a:p>
        </p:txBody>
      </p:sp>
      <p:sp>
        <p:nvSpPr>
          <p:cNvPr id="31780" name="Rectangle 35">
            <a:extLst>
              <a:ext uri="{FF2B5EF4-FFF2-40B4-BE49-F238E27FC236}">
                <a16:creationId xmlns:a16="http://schemas.microsoft.com/office/drawing/2014/main" id="{0323C544-BECB-03D2-6201-1DBC07CB23C4}"/>
              </a:ext>
            </a:extLst>
          </p:cNvPr>
          <p:cNvSpPr>
            <a:spLocks noChangeArrowheads="1"/>
          </p:cNvSpPr>
          <p:nvPr/>
        </p:nvSpPr>
        <p:spPr bwMode="auto">
          <a:xfrm>
            <a:off x="4724400" y="3810000"/>
            <a:ext cx="609600" cy="4572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a:t>11</a:t>
            </a:r>
          </a:p>
        </p:txBody>
      </p:sp>
      <p:sp>
        <p:nvSpPr>
          <p:cNvPr id="31781" name="Text Box 36">
            <a:extLst>
              <a:ext uri="{FF2B5EF4-FFF2-40B4-BE49-F238E27FC236}">
                <a16:creationId xmlns:a16="http://schemas.microsoft.com/office/drawing/2014/main" id="{19A260CC-933F-66FA-3DE7-363813A6D8B5}"/>
              </a:ext>
            </a:extLst>
          </p:cNvPr>
          <p:cNvSpPr txBox="1">
            <a:spLocks noChangeArrowheads="1"/>
          </p:cNvSpPr>
          <p:nvPr/>
        </p:nvSpPr>
        <p:spPr bwMode="auto">
          <a:xfrm>
            <a:off x="3067050" y="3473450"/>
            <a:ext cx="514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1600">
                <a:latin typeface="Times New Roman" panose="02020603050405020304" pitchFamily="18" charset="0"/>
              </a:rPr>
              <a:t>first</a:t>
            </a:r>
          </a:p>
        </p:txBody>
      </p:sp>
      <p:sp>
        <p:nvSpPr>
          <p:cNvPr id="31782" name="Text Box 37">
            <a:extLst>
              <a:ext uri="{FF2B5EF4-FFF2-40B4-BE49-F238E27FC236}">
                <a16:creationId xmlns:a16="http://schemas.microsoft.com/office/drawing/2014/main" id="{72F686E1-123E-6C64-1C9F-7DCCC686CBB0}"/>
              </a:ext>
            </a:extLst>
          </p:cNvPr>
          <p:cNvSpPr txBox="1">
            <a:spLocks noChangeArrowheads="1"/>
          </p:cNvSpPr>
          <p:nvPr/>
        </p:nvSpPr>
        <p:spPr bwMode="auto">
          <a:xfrm>
            <a:off x="3886200" y="3473450"/>
            <a:ext cx="5016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1600">
                <a:latin typeface="Times New Roman" panose="02020603050405020304" pitchFamily="18" charset="0"/>
              </a:rPr>
              <a:t>mid</a:t>
            </a:r>
          </a:p>
        </p:txBody>
      </p:sp>
      <p:sp>
        <p:nvSpPr>
          <p:cNvPr id="31783" name="Text Box 38">
            <a:extLst>
              <a:ext uri="{FF2B5EF4-FFF2-40B4-BE49-F238E27FC236}">
                <a16:creationId xmlns:a16="http://schemas.microsoft.com/office/drawing/2014/main" id="{21A3666F-3A92-632E-C7ED-93351F72D52F}"/>
              </a:ext>
            </a:extLst>
          </p:cNvPr>
          <p:cNvSpPr txBox="1">
            <a:spLocks noChangeArrowheads="1"/>
          </p:cNvSpPr>
          <p:nvPr/>
        </p:nvSpPr>
        <p:spPr bwMode="auto">
          <a:xfrm>
            <a:off x="4800601" y="3473450"/>
            <a:ext cx="4683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1600">
                <a:latin typeface="Times New Roman" panose="02020603050405020304" pitchFamily="18" charset="0"/>
              </a:rPr>
              <a:t>last</a:t>
            </a:r>
          </a:p>
        </p:txBody>
      </p:sp>
      <p:sp>
        <p:nvSpPr>
          <p:cNvPr id="31784" name="Line 39">
            <a:extLst>
              <a:ext uri="{FF2B5EF4-FFF2-40B4-BE49-F238E27FC236}">
                <a16:creationId xmlns:a16="http://schemas.microsoft.com/office/drawing/2014/main" id="{40D259EF-C826-7222-D294-1C6A65A3B34C}"/>
              </a:ext>
            </a:extLst>
          </p:cNvPr>
          <p:cNvSpPr>
            <a:spLocks noChangeShapeType="1"/>
          </p:cNvSpPr>
          <p:nvPr/>
        </p:nvSpPr>
        <p:spPr bwMode="auto">
          <a:xfrm>
            <a:off x="3352800" y="42672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1785" name="Line 40">
            <a:extLst>
              <a:ext uri="{FF2B5EF4-FFF2-40B4-BE49-F238E27FC236}">
                <a16:creationId xmlns:a16="http://schemas.microsoft.com/office/drawing/2014/main" id="{1D0A41C8-649D-A9FC-3DED-3E7457C71768}"/>
              </a:ext>
            </a:extLst>
          </p:cNvPr>
          <p:cNvSpPr>
            <a:spLocks noChangeShapeType="1"/>
          </p:cNvSpPr>
          <p:nvPr/>
        </p:nvSpPr>
        <p:spPr bwMode="auto">
          <a:xfrm>
            <a:off x="6248400" y="44958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1786" name="Line 41">
            <a:extLst>
              <a:ext uri="{FF2B5EF4-FFF2-40B4-BE49-F238E27FC236}">
                <a16:creationId xmlns:a16="http://schemas.microsoft.com/office/drawing/2014/main" id="{66726A96-AB4F-E9B0-2A2B-CC6CEE5918F7}"/>
              </a:ext>
            </a:extLst>
          </p:cNvPr>
          <p:cNvSpPr>
            <a:spLocks noChangeShapeType="1"/>
          </p:cNvSpPr>
          <p:nvPr/>
        </p:nvSpPr>
        <p:spPr bwMode="auto">
          <a:xfrm>
            <a:off x="4191000" y="42672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1787" name="Line 42">
            <a:extLst>
              <a:ext uri="{FF2B5EF4-FFF2-40B4-BE49-F238E27FC236}">
                <a16:creationId xmlns:a16="http://schemas.microsoft.com/office/drawing/2014/main" id="{1BF91EE8-CAAA-C96C-CAF5-2C717E7DBD64}"/>
              </a:ext>
            </a:extLst>
          </p:cNvPr>
          <p:cNvSpPr>
            <a:spLocks noChangeShapeType="1"/>
          </p:cNvSpPr>
          <p:nvPr/>
        </p:nvSpPr>
        <p:spPr bwMode="auto">
          <a:xfrm>
            <a:off x="4191000" y="4495800"/>
            <a:ext cx="205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1788" name="Line 43">
            <a:extLst>
              <a:ext uri="{FF2B5EF4-FFF2-40B4-BE49-F238E27FC236}">
                <a16:creationId xmlns:a16="http://schemas.microsoft.com/office/drawing/2014/main" id="{D3F63B60-C56C-CF08-51AC-A97F9D60C5C6}"/>
              </a:ext>
            </a:extLst>
          </p:cNvPr>
          <p:cNvSpPr>
            <a:spLocks noChangeShapeType="1"/>
          </p:cNvSpPr>
          <p:nvPr/>
        </p:nvSpPr>
        <p:spPr bwMode="auto">
          <a:xfrm>
            <a:off x="5334000" y="4038600"/>
            <a:ext cx="441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1789" name="Line 44">
            <a:extLst>
              <a:ext uri="{FF2B5EF4-FFF2-40B4-BE49-F238E27FC236}">
                <a16:creationId xmlns:a16="http://schemas.microsoft.com/office/drawing/2014/main" id="{A8AB7443-2B4B-F086-473C-1A7D7519A5F9}"/>
              </a:ext>
            </a:extLst>
          </p:cNvPr>
          <p:cNvSpPr>
            <a:spLocks noChangeShapeType="1"/>
          </p:cNvSpPr>
          <p:nvPr/>
        </p:nvSpPr>
        <p:spPr bwMode="auto">
          <a:xfrm>
            <a:off x="9753600" y="4038600"/>
            <a:ext cx="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1790" name="AutoShape 45">
            <a:extLst>
              <a:ext uri="{FF2B5EF4-FFF2-40B4-BE49-F238E27FC236}">
                <a16:creationId xmlns:a16="http://schemas.microsoft.com/office/drawing/2014/main" id="{5C1AA7E3-7E03-4DAC-4B04-3A3C5CD525C4}"/>
              </a:ext>
            </a:extLst>
          </p:cNvPr>
          <p:cNvSpPr>
            <a:spLocks noChangeArrowheads="1"/>
          </p:cNvSpPr>
          <p:nvPr/>
        </p:nvSpPr>
        <p:spPr bwMode="auto">
          <a:xfrm>
            <a:off x="8610600" y="3352800"/>
            <a:ext cx="1371600" cy="457200"/>
          </a:xfrm>
          <a:prstGeom prst="roundRect">
            <a:avLst>
              <a:gd name="adj" fmla="val 16667"/>
            </a:avLst>
          </a:prstGeom>
          <a:solidFill>
            <a:schemeClr val="accent2"/>
          </a:solidFill>
          <a:ln w="9525">
            <a:solidFill>
              <a:schemeClr val="tx1"/>
            </a:solidFill>
            <a:round/>
            <a:headEnd/>
            <a:tailEnd/>
          </a:ln>
          <a:effectLst>
            <a:outerShdw dist="107763" dir="2700000" algn="ctr" rotWithShape="0">
              <a:schemeClr val="bg2"/>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a:latin typeface="Times New Roman" panose="02020603050405020304" pitchFamily="18" charset="0"/>
              </a:rPr>
              <a:t>Target: 11</a:t>
            </a:r>
          </a:p>
        </p:txBody>
      </p:sp>
      <p:sp>
        <p:nvSpPr>
          <p:cNvPr id="31791" name="Oval 46">
            <a:extLst>
              <a:ext uri="{FF2B5EF4-FFF2-40B4-BE49-F238E27FC236}">
                <a16:creationId xmlns:a16="http://schemas.microsoft.com/office/drawing/2014/main" id="{4D0A5D09-131B-00E1-12A2-165469F769D0}"/>
              </a:ext>
            </a:extLst>
          </p:cNvPr>
          <p:cNvSpPr>
            <a:spLocks noChangeArrowheads="1"/>
          </p:cNvSpPr>
          <p:nvPr/>
        </p:nvSpPr>
        <p:spPr bwMode="auto">
          <a:xfrm>
            <a:off x="5181600" y="5867400"/>
            <a:ext cx="1143000" cy="762000"/>
          </a:xfrm>
          <a:prstGeom prst="ellipse">
            <a:avLst/>
          </a:prstGeom>
          <a:solidFill>
            <a:srgbClr val="CC99FF"/>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a:latin typeface="Times New Roman" panose="02020603050405020304" pitchFamily="18" charset="0"/>
              </a:rPr>
              <a:t>11 &lt; 21</a:t>
            </a:r>
          </a:p>
        </p:txBody>
      </p:sp>
      <p:sp>
        <p:nvSpPr>
          <p:cNvPr id="31792" name="Line 47">
            <a:extLst>
              <a:ext uri="{FF2B5EF4-FFF2-40B4-BE49-F238E27FC236}">
                <a16:creationId xmlns:a16="http://schemas.microsoft.com/office/drawing/2014/main" id="{1C170B45-6E17-F61A-5BA5-DFD4171C5CF8}"/>
              </a:ext>
            </a:extLst>
          </p:cNvPr>
          <p:cNvSpPr>
            <a:spLocks noChangeShapeType="1"/>
          </p:cNvSpPr>
          <p:nvPr/>
        </p:nvSpPr>
        <p:spPr bwMode="auto">
          <a:xfrm flipV="1">
            <a:off x="6019800" y="55626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BAB98D34-7031-CFEA-875D-1C041F18757C}"/>
              </a:ext>
            </a:extLst>
          </p:cNvPr>
          <p:cNvSpPr>
            <a:spLocks noGrp="1"/>
          </p:cNvSpPr>
          <p:nvPr>
            <p:ph type="title"/>
          </p:nvPr>
        </p:nvSpPr>
        <p:spPr>
          <a:xfrm>
            <a:off x="838200" y="384581"/>
            <a:ext cx="10515600" cy="1325563"/>
          </a:xfrm>
        </p:spPr>
        <p:txBody>
          <a:bodyPr/>
          <a:lstStyle/>
          <a:p>
            <a:pPr algn="ctr" eaLnBrk="1" hangingPunct="1"/>
            <a:r>
              <a:rPr lang="en-US" altLang="en-US" dirty="0">
                <a:latin typeface="Times New Roman" panose="02020603050405020304" pitchFamily="18" charset="0"/>
              </a:rPr>
              <a:t> Binary Search Algorithm</a:t>
            </a:r>
          </a:p>
        </p:txBody>
      </p:sp>
      <p:sp>
        <p:nvSpPr>
          <p:cNvPr id="32771" name="Rectangle 3">
            <a:extLst>
              <a:ext uri="{FF2B5EF4-FFF2-40B4-BE49-F238E27FC236}">
                <a16:creationId xmlns:a16="http://schemas.microsoft.com/office/drawing/2014/main" id="{047BB699-4B25-E3CC-37DD-CAE8292DF54B}"/>
              </a:ext>
            </a:extLst>
          </p:cNvPr>
          <p:cNvSpPr>
            <a:spLocks noGrp="1"/>
          </p:cNvSpPr>
          <p:nvPr>
            <p:ph idx="1"/>
          </p:nvPr>
        </p:nvSpPr>
        <p:spPr>
          <a:xfrm>
            <a:off x="2133600" y="1981200"/>
            <a:ext cx="8305800" cy="4114800"/>
          </a:xfrm>
        </p:spPr>
        <p:txBody>
          <a:bodyPr/>
          <a:lstStyle/>
          <a:p>
            <a:pPr marL="609600" indent="-609600" algn="just"/>
            <a:r>
              <a:rPr lang="en-US" altLang="en-US" sz="2400">
                <a:latin typeface="Times New Roman" panose="02020603050405020304" pitchFamily="18" charset="0"/>
              </a:rPr>
              <a:t>The loop continues to narrow the range as we saw in the successful search until we are examining the data at index locations 3 and 4. </a:t>
            </a:r>
          </a:p>
          <a:p>
            <a:pPr marL="609600" indent="-609600" algn="just">
              <a:buNone/>
            </a:pPr>
            <a:endParaRPr lang="en-US" altLang="en-US" sz="2400">
              <a:latin typeface="Times New Roman" panose="02020603050405020304" pitchFamily="18" charset="0"/>
            </a:endParaRPr>
          </a:p>
          <a:p>
            <a:pPr marL="609600" indent="-609600" algn="just">
              <a:buNone/>
            </a:pPr>
            <a:r>
              <a:rPr lang="en-US" altLang="en-US" sz="2000">
                <a:latin typeface="Times New Roman" panose="02020603050405020304" pitchFamily="18" charset="0"/>
              </a:rPr>
              <a:t>	</a:t>
            </a:r>
          </a:p>
          <a:p>
            <a:pPr marL="609600" indent="-609600" algn="just">
              <a:buNone/>
            </a:pPr>
            <a:r>
              <a:rPr lang="en-US" altLang="en-US" sz="2000">
                <a:latin typeface="Times New Roman" panose="02020603050405020304" pitchFamily="18" charset="0"/>
              </a:rPr>
              <a:t> </a:t>
            </a:r>
          </a:p>
          <a:p>
            <a:pPr marL="609600" indent="-609600" algn="just">
              <a:buNone/>
            </a:pPr>
            <a:endParaRPr lang="en-US" altLang="en-US" sz="2400">
              <a:latin typeface="Times New Roman" panose="02020603050405020304" pitchFamily="18" charset="0"/>
            </a:endParaRPr>
          </a:p>
          <a:p>
            <a:pPr marL="609600" indent="-609600" algn="just">
              <a:buNone/>
            </a:pPr>
            <a:endParaRPr lang="en-US" altLang="en-US" sz="2000">
              <a:latin typeface="Times New Roman" panose="02020603050405020304" pitchFamily="18" charset="0"/>
            </a:endParaRPr>
          </a:p>
          <a:p>
            <a:pPr marL="609600" indent="-609600" algn="just">
              <a:buNone/>
            </a:pPr>
            <a:endParaRPr lang="en-US" altLang="en-US" sz="2000">
              <a:latin typeface="Times New Roman" panose="02020603050405020304" pitchFamily="18" charset="0"/>
            </a:endParaRPr>
          </a:p>
        </p:txBody>
      </p:sp>
      <p:sp>
        <p:nvSpPr>
          <p:cNvPr id="32772" name="Slide Number Placeholder 5">
            <a:extLst>
              <a:ext uri="{FF2B5EF4-FFF2-40B4-BE49-F238E27FC236}">
                <a16:creationId xmlns:a16="http://schemas.microsoft.com/office/drawing/2014/main" id="{9AD6B274-2145-0B5A-0A06-29AA11FF37E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410DFB24-08AB-40A8-8202-AB642E33C2EC}" type="slidenum">
              <a:rPr lang="en-US" altLang="en-US" smtClean="0">
                <a:solidFill>
                  <a:srgbClr val="045C75"/>
                </a:solidFill>
              </a:rPr>
              <a:pPr/>
              <a:t>13</a:t>
            </a:fld>
            <a:endParaRPr lang="en-US" altLang="en-US">
              <a:solidFill>
                <a:srgbClr val="045C75"/>
              </a:solidFill>
            </a:endParaRPr>
          </a:p>
        </p:txBody>
      </p:sp>
      <p:graphicFrame>
        <p:nvGraphicFramePr>
          <p:cNvPr id="41008" name="Group 48">
            <a:extLst>
              <a:ext uri="{FF2B5EF4-FFF2-40B4-BE49-F238E27FC236}">
                <a16:creationId xmlns:a16="http://schemas.microsoft.com/office/drawing/2014/main" id="{EB8C2A98-2475-02DD-A7FE-C0DD4C0E03B3}"/>
              </a:ext>
            </a:extLst>
          </p:cNvPr>
          <p:cNvGraphicFramePr>
            <a:graphicFrameLocks noGrp="1"/>
          </p:cNvGraphicFramePr>
          <p:nvPr/>
        </p:nvGraphicFramePr>
        <p:xfrm>
          <a:off x="3048000" y="5105400"/>
          <a:ext cx="7010400" cy="457200"/>
        </p:xfrm>
        <a:graphic>
          <a:graphicData uri="http://schemas.openxmlformats.org/drawingml/2006/table">
            <a:tbl>
              <a:tblPr/>
              <a:tblGrid>
                <a:gridCol w="584200">
                  <a:extLst>
                    <a:ext uri="{9D8B030D-6E8A-4147-A177-3AD203B41FA5}">
                      <a16:colId xmlns:a16="http://schemas.microsoft.com/office/drawing/2014/main" val="20000"/>
                    </a:ext>
                  </a:extLst>
                </a:gridCol>
                <a:gridCol w="584200">
                  <a:extLst>
                    <a:ext uri="{9D8B030D-6E8A-4147-A177-3AD203B41FA5}">
                      <a16:colId xmlns:a16="http://schemas.microsoft.com/office/drawing/2014/main" val="20001"/>
                    </a:ext>
                  </a:extLst>
                </a:gridCol>
                <a:gridCol w="584200">
                  <a:extLst>
                    <a:ext uri="{9D8B030D-6E8A-4147-A177-3AD203B41FA5}">
                      <a16:colId xmlns:a16="http://schemas.microsoft.com/office/drawing/2014/main" val="20002"/>
                    </a:ext>
                  </a:extLst>
                </a:gridCol>
                <a:gridCol w="584200">
                  <a:extLst>
                    <a:ext uri="{9D8B030D-6E8A-4147-A177-3AD203B41FA5}">
                      <a16:colId xmlns:a16="http://schemas.microsoft.com/office/drawing/2014/main" val="20003"/>
                    </a:ext>
                  </a:extLst>
                </a:gridCol>
                <a:gridCol w="584200">
                  <a:extLst>
                    <a:ext uri="{9D8B030D-6E8A-4147-A177-3AD203B41FA5}">
                      <a16:colId xmlns:a16="http://schemas.microsoft.com/office/drawing/2014/main" val="20004"/>
                    </a:ext>
                  </a:extLst>
                </a:gridCol>
                <a:gridCol w="585788">
                  <a:extLst>
                    <a:ext uri="{9D8B030D-6E8A-4147-A177-3AD203B41FA5}">
                      <a16:colId xmlns:a16="http://schemas.microsoft.com/office/drawing/2014/main" val="20005"/>
                    </a:ext>
                  </a:extLst>
                </a:gridCol>
                <a:gridCol w="582612">
                  <a:extLst>
                    <a:ext uri="{9D8B030D-6E8A-4147-A177-3AD203B41FA5}">
                      <a16:colId xmlns:a16="http://schemas.microsoft.com/office/drawing/2014/main" val="20006"/>
                    </a:ext>
                  </a:extLst>
                </a:gridCol>
                <a:gridCol w="584200">
                  <a:extLst>
                    <a:ext uri="{9D8B030D-6E8A-4147-A177-3AD203B41FA5}">
                      <a16:colId xmlns:a16="http://schemas.microsoft.com/office/drawing/2014/main" val="20007"/>
                    </a:ext>
                  </a:extLst>
                </a:gridCol>
                <a:gridCol w="584200">
                  <a:extLst>
                    <a:ext uri="{9D8B030D-6E8A-4147-A177-3AD203B41FA5}">
                      <a16:colId xmlns:a16="http://schemas.microsoft.com/office/drawing/2014/main" val="20008"/>
                    </a:ext>
                  </a:extLst>
                </a:gridCol>
                <a:gridCol w="584200">
                  <a:extLst>
                    <a:ext uri="{9D8B030D-6E8A-4147-A177-3AD203B41FA5}">
                      <a16:colId xmlns:a16="http://schemas.microsoft.com/office/drawing/2014/main" val="20009"/>
                    </a:ext>
                  </a:extLst>
                </a:gridCol>
                <a:gridCol w="584200">
                  <a:extLst>
                    <a:ext uri="{9D8B030D-6E8A-4147-A177-3AD203B41FA5}">
                      <a16:colId xmlns:a16="http://schemas.microsoft.com/office/drawing/2014/main" val="20010"/>
                    </a:ext>
                  </a:extLst>
                </a:gridCol>
                <a:gridCol w="584200">
                  <a:extLst>
                    <a:ext uri="{9D8B030D-6E8A-4147-A177-3AD203B41FA5}">
                      <a16:colId xmlns:a16="http://schemas.microsoft.com/office/drawing/2014/main" val="20011"/>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charset="0"/>
                        </a:rPr>
                        <a:t>36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charset="0"/>
                        </a:rPr>
                        <a:t>62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charset="0"/>
                        </a:rPr>
                        <a:t>77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charset="0"/>
                        </a:rPr>
                        <a:t>81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charset="0"/>
                        </a:rPr>
                        <a:t>91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extLst>
                  <a:ext uri="{0D108BD9-81ED-4DB2-BD59-A6C34878D82A}">
                    <a16:rowId xmlns:a16="http://schemas.microsoft.com/office/drawing/2014/main" val="10000"/>
                  </a:ext>
                </a:extLst>
              </a:tr>
            </a:tbl>
          </a:graphicData>
        </a:graphic>
      </p:graphicFrame>
      <p:sp>
        <p:nvSpPr>
          <p:cNvPr id="32801" name="Text Box 32">
            <a:extLst>
              <a:ext uri="{FF2B5EF4-FFF2-40B4-BE49-F238E27FC236}">
                <a16:creationId xmlns:a16="http://schemas.microsoft.com/office/drawing/2014/main" id="{13A7A794-6886-29C4-42E7-511DF5A1623D}"/>
              </a:ext>
            </a:extLst>
          </p:cNvPr>
          <p:cNvSpPr txBox="1">
            <a:spLocks noChangeArrowheads="1"/>
          </p:cNvSpPr>
          <p:nvPr/>
        </p:nvSpPr>
        <p:spPr bwMode="auto">
          <a:xfrm>
            <a:off x="3048000" y="4738688"/>
            <a:ext cx="7054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a:t>a[0]  a[1]  a[2]  a[3]  a[4]  a[5]  a[6]  a[7]  a[8]  a[9]  a[10]  a[11]</a:t>
            </a:r>
          </a:p>
        </p:txBody>
      </p:sp>
      <p:sp>
        <p:nvSpPr>
          <p:cNvPr id="32802" name="Rectangle 33">
            <a:extLst>
              <a:ext uri="{FF2B5EF4-FFF2-40B4-BE49-F238E27FC236}">
                <a16:creationId xmlns:a16="http://schemas.microsoft.com/office/drawing/2014/main" id="{0910CE30-66D3-1814-F7E9-21D2DEBF93C8}"/>
              </a:ext>
            </a:extLst>
          </p:cNvPr>
          <p:cNvSpPr>
            <a:spLocks noChangeArrowheads="1"/>
          </p:cNvSpPr>
          <p:nvPr/>
        </p:nvSpPr>
        <p:spPr bwMode="auto">
          <a:xfrm>
            <a:off x="3048000" y="3810000"/>
            <a:ext cx="609600" cy="4572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a:t>0</a:t>
            </a:r>
          </a:p>
        </p:txBody>
      </p:sp>
      <p:sp>
        <p:nvSpPr>
          <p:cNvPr id="32803" name="Rectangle 34">
            <a:extLst>
              <a:ext uri="{FF2B5EF4-FFF2-40B4-BE49-F238E27FC236}">
                <a16:creationId xmlns:a16="http://schemas.microsoft.com/office/drawing/2014/main" id="{F98722E4-A505-19FA-140B-8F798D53465D}"/>
              </a:ext>
            </a:extLst>
          </p:cNvPr>
          <p:cNvSpPr>
            <a:spLocks noChangeArrowheads="1"/>
          </p:cNvSpPr>
          <p:nvPr/>
        </p:nvSpPr>
        <p:spPr bwMode="auto">
          <a:xfrm>
            <a:off x="3886200" y="3810000"/>
            <a:ext cx="609600" cy="4572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a:t>2</a:t>
            </a:r>
          </a:p>
        </p:txBody>
      </p:sp>
      <p:sp>
        <p:nvSpPr>
          <p:cNvPr id="32804" name="Rectangle 35">
            <a:extLst>
              <a:ext uri="{FF2B5EF4-FFF2-40B4-BE49-F238E27FC236}">
                <a16:creationId xmlns:a16="http://schemas.microsoft.com/office/drawing/2014/main" id="{BC205227-4E95-812B-59E9-972F49B5AF06}"/>
              </a:ext>
            </a:extLst>
          </p:cNvPr>
          <p:cNvSpPr>
            <a:spLocks noChangeArrowheads="1"/>
          </p:cNvSpPr>
          <p:nvPr/>
        </p:nvSpPr>
        <p:spPr bwMode="auto">
          <a:xfrm>
            <a:off x="4724400" y="3810000"/>
            <a:ext cx="609600" cy="4572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a:t>4</a:t>
            </a:r>
          </a:p>
        </p:txBody>
      </p:sp>
      <p:sp>
        <p:nvSpPr>
          <p:cNvPr id="32805" name="Text Box 36">
            <a:extLst>
              <a:ext uri="{FF2B5EF4-FFF2-40B4-BE49-F238E27FC236}">
                <a16:creationId xmlns:a16="http://schemas.microsoft.com/office/drawing/2014/main" id="{58C668D2-7E48-17F7-694C-AF74EF7EA2E3}"/>
              </a:ext>
            </a:extLst>
          </p:cNvPr>
          <p:cNvSpPr txBox="1">
            <a:spLocks noChangeArrowheads="1"/>
          </p:cNvSpPr>
          <p:nvPr/>
        </p:nvSpPr>
        <p:spPr bwMode="auto">
          <a:xfrm>
            <a:off x="3067050" y="3473450"/>
            <a:ext cx="514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1600">
                <a:latin typeface="Times New Roman" panose="02020603050405020304" pitchFamily="18" charset="0"/>
              </a:rPr>
              <a:t>first</a:t>
            </a:r>
          </a:p>
        </p:txBody>
      </p:sp>
      <p:sp>
        <p:nvSpPr>
          <p:cNvPr id="32806" name="Text Box 37">
            <a:extLst>
              <a:ext uri="{FF2B5EF4-FFF2-40B4-BE49-F238E27FC236}">
                <a16:creationId xmlns:a16="http://schemas.microsoft.com/office/drawing/2014/main" id="{729047A6-727B-0E6A-BA01-8850F38207CE}"/>
              </a:ext>
            </a:extLst>
          </p:cNvPr>
          <p:cNvSpPr txBox="1">
            <a:spLocks noChangeArrowheads="1"/>
          </p:cNvSpPr>
          <p:nvPr/>
        </p:nvSpPr>
        <p:spPr bwMode="auto">
          <a:xfrm>
            <a:off x="3886200" y="3473450"/>
            <a:ext cx="5016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1600">
                <a:latin typeface="Times New Roman" panose="02020603050405020304" pitchFamily="18" charset="0"/>
              </a:rPr>
              <a:t>mid</a:t>
            </a:r>
          </a:p>
        </p:txBody>
      </p:sp>
      <p:sp>
        <p:nvSpPr>
          <p:cNvPr id="32807" name="Text Box 38">
            <a:extLst>
              <a:ext uri="{FF2B5EF4-FFF2-40B4-BE49-F238E27FC236}">
                <a16:creationId xmlns:a16="http://schemas.microsoft.com/office/drawing/2014/main" id="{5F9A8143-8590-A19A-45BC-3E2EBB723D7B}"/>
              </a:ext>
            </a:extLst>
          </p:cNvPr>
          <p:cNvSpPr txBox="1">
            <a:spLocks noChangeArrowheads="1"/>
          </p:cNvSpPr>
          <p:nvPr/>
        </p:nvSpPr>
        <p:spPr bwMode="auto">
          <a:xfrm>
            <a:off x="4800601" y="3473450"/>
            <a:ext cx="4683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1600">
                <a:latin typeface="Times New Roman" panose="02020603050405020304" pitchFamily="18" charset="0"/>
              </a:rPr>
              <a:t>last</a:t>
            </a:r>
          </a:p>
        </p:txBody>
      </p:sp>
      <p:sp>
        <p:nvSpPr>
          <p:cNvPr id="32808" name="Line 39">
            <a:extLst>
              <a:ext uri="{FF2B5EF4-FFF2-40B4-BE49-F238E27FC236}">
                <a16:creationId xmlns:a16="http://schemas.microsoft.com/office/drawing/2014/main" id="{00B147A7-45C6-7BEF-39A6-E4C7261E8F58}"/>
              </a:ext>
            </a:extLst>
          </p:cNvPr>
          <p:cNvSpPr>
            <a:spLocks noChangeShapeType="1"/>
          </p:cNvSpPr>
          <p:nvPr/>
        </p:nvSpPr>
        <p:spPr bwMode="auto">
          <a:xfrm>
            <a:off x="3352800" y="42672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2809" name="Line 41">
            <a:extLst>
              <a:ext uri="{FF2B5EF4-FFF2-40B4-BE49-F238E27FC236}">
                <a16:creationId xmlns:a16="http://schemas.microsoft.com/office/drawing/2014/main" id="{FEBFC2B6-50B8-58FF-3CA5-033062939015}"/>
              </a:ext>
            </a:extLst>
          </p:cNvPr>
          <p:cNvSpPr>
            <a:spLocks noChangeShapeType="1"/>
          </p:cNvSpPr>
          <p:nvPr/>
        </p:nvSpPr>
        <p:spPr bwMode="auto">
          <a:xfrm>
            <a:off x="4191000" y="42672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2810" name="AutoShape 45">
            <a:extLst>
              <a:ext uri="{FF2B5EF4-FFF2-40B4-BE49-F238E27FC236}">
                <a16:creationId xmlns:a16="http://schemas.microsoft.com/office/drawing/2014/main" id="{D3C8F775-9163-AC06-6961-52C34A5A998E}"/>
              </a:ext>
            </a:extLst>
          </p:cNvPr>
          <p:cNvSpPr>
            <a:spLocks noChangeArrowheads="1"/>
          </p:cNvSpPr>
          <p:nvPr/>
        </p:nvSpPr>
        <p:spPr bwMode="auto">
          <a:xfrm>
            <a:off x="8610600" y="3581400"/>
            <a:ext cx="1371600" cy="457200"/>
          </a:xfrm>
          <a:prstGeom prst="roundRect">
            <a:avLst>
              <a:gd name="adj" fmla="val 16667"/>
            </a:avLst>
          </a:prstGeom>
          <a:solidFill>
            <a:schemeClr val="accent2"/>
          </a:solidFill>
          <a:ln w="9525">
            <a:solidFill>
              <a:schemeClr val="tx1"/>
            </a:solidFill>
            <a:round/>
            <a:headEnd/>
            <a:tailEnd/>
          </a:ln>
          <a:effectLst>
            <a:outerShdw dist="107763" dir="2700000" algn="ctr" rotWithShape="0">
              <a:schemeClr val="bg2"/>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a:latin typeface="Times New Roman" panose="02020603050405020304" pitchFamily="18" charset="0"/>
              </a:rPr>
              <a:t>Target: 11</a:t>
            </a:r>
          </a:p>
        </p:txBody>
      </p:sp>
      <p:sp>
        <p:nvSpPr>
          <p:cNvPr id="32811" name="Oval 46">
            <a:extLst>
              <a:ext uri="{FF2B5EF4-FFF2-40B4-BE49-F238E27FC236}">
                <a16:creationId xmlns:a16="http://schemas.microsoft.com/office/drawing/2014/main" id="{6E1A1632-EB2F-87AE-5E18-CF3ED578AE58}"/>
              </a:ext>
            </a:extLst>
          </p:cNvPr>
          <p:cNvSpPr>
            <a:spLocks noChangeArrowheads="1"/>
          </p:cNvSpPr>
          <p:nvPr/>
        </p:nvSpPr>
        <p:spPr bwMode="auto">
          <a:xfrm>
            <a:off x="3733800" y="5867400"/>
            <a:ext cx="1143000" cy="762000"/>
          </a:xfrm>
          <a:prstGeom prst="ellipse">
            <a:avLst/>
          </a:prstGeom>
          <a:solidFill>
            <a:srgbClr val="CC99FF"/>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a:latin typeface="Times New Roman" panose="02020603050405020304" pitchFamily="18" charset="0"/>
              </a:rPr>
              <a:t>11 &gt; 8</a:t>
            </a:r>
          </a:p>
        </p:txBody>
      </p:sp>
      <p:sp>
        <p:nvSpPr>
          <p:cNvPr id="32812" name="Line 47">
            <a:extLst>
              <a:ext uri="{FF2B5EF4-FFF2-40B4-BE49-F238E27FC236}">
                <a16:creationId xmlns:a16="http://schemas.microsoft.com/office/drawing/2014/main" id="{BC3E9679-15B6-9C3B-1AF5-0413A5E29F71}"/>
              </a:ext>
            </a:extLst>
          </p:cNvPr>
          <p:cNvSpPr>
            <a:spLocks noChangeShapeType="1"/>
          </p:cNvSpPr>
          <p:nvPr/>
        </p:nvSpPr>
        <p:spPr bwMode="auto">
          <a:xfrm flipV="1">
            <a:off x="4267200" y="5562600"/>
            <a:ext cx="2286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2813" name="Line 49">
            <a:extLst>
              <a:ext uri="{FF2B5EF4-FFF2-40B4-BE49-F238E27FC236}">
                <a16:creationId xmlns:a16="http://schemas.microsoft.com/office/drawing/2014/main" id="{BB447929-AA05-7427-75B5-2E804C6A5911}"/>
              </a:ext>
            </a:extLst>
          </p:cNvPr>
          <p:cNvSpPr>
            <a:spLocks noChangeShapeType="1"/>
          </p:cNvSpPr>
          <p:nvPr/>
        </p:nvSpPr>
        <p:spPr bwMode="auto">
          <a:xfrm>
            <a:off x="4191000" y="4495800"/>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2814" name="Line 50">
            <a:extLst>
              <a:ext uri="{FF2B5EF4-FFF2-40B4-BE49-F238E27FC236}">
                <a16:creationId xmlns:a16="http://schemas.microsoft.com/office/drawing/2014/main" id="{A3B97D4C-36DC-865F-0F32-700887FC97A4}"/>
              </a:ext>
            </a:extLst>
          </p:cNvPr>
          <p:cNvSpPr>
            <a:spLocks noChangeShapeType="1"/>
          </p:cNvSpPr>
          <p:nvPr/>
        </p:nvSpPr>
        <p:spPr bwMode="auto">
          <a:xfrm>
            <a:off x="4495800" y="44958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2815" name="Line 51">
            <a:extLst>
              <a:ext uri="{FF2B5EF4-FFF2-40B4-BE49-F238E27FC236}">
                <a16:creationId xmlns:a16="http://schemas.microsoft.com/office/drawing/2014/main" id="{4880ECE5-1502-C83D-88DC-3673E83C80A7}"/>
              </a:ext>
            </a:extLst>
          </p:cNvPr>
          <p:cNvSpPr>
            <a:spLocks noChangeShapeType="1"/>
          </p:cNvSpPr>
          <p:nvPr/>
        </p:nvSpPr>
        <p:spPr bwMode="auto">
          <a:xfrm>
            <a:off x="5029200" y="42672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2816" name="Line 52">
            <a:extLst>
              <a:ext uri="{FF2B5EF4-FFF2-40B4-BE49-F238E27FC236}">
                <a16:creationId xmlns:a16="http://schemas.microsoft.com/office/drawing/2014/main" id="{8758A32A-71A7-0691-C7AB-5150A678A0B7}"/>
              </a:ext>
            </a:extLst>
          </p:cNvPr>
          <p:cNvSpPr>
            <a:spLocks noChangeShapeType="1"/>
          </p:cNvSpPr>
          <p:nvPr/>
        </p:nvSpPr>
        <p:spPr bwMode="auto">
          <a:xfrm>
            <a:off x="5029200" y="44958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2817" name="Line 53">
            <a:extLst>
              <a:ext uri="{FF2B5EF4-FFF2-40B4-BE49-F238E27FC236}">
                <a16:creationId xmlns:a16="http://schemas.microsoft.com/office/drawing/2014/main" id="{9A209147-1368-C840-C86D-C74BD01C836B}"/>
              </a:ext>
            </a:extLst>
          </p:cNvPr>
          <p:cNvSpPr>
            <a:spLocks noChangeShapeType="1"/>
          </p:cNvSpPr>
          <p:nvPr/>
        </p:nvSpPr>
        <p:spPr bwMode="auto">
          <a:xfrm>
            <a:off x="5638800" y="44958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B90AECE1-88D3-14BF-95D6-0F1F894EA021}"/>
              </a:ext>
            </a:extLst>
          </p:cNvPr>
          <p:cNvSpPr>
            <a:spLocks noGrp="1"/>
          </p:cNvSpPr>
          <p:nvPr>
            <p:ph type="title"/>
          </p:nvPr>
        </p:nvSpPr>
        <p:spPr/>
        <p:txBody>
          <a:bodyPr/>
          <a:lstStyle/>
          <a:p>
            <a:pPr algn="ctr" eaLnBrk="1" hangingPunct="1"/>
            <a:r>
              <a:rPr lang="en-US" altLang="en-US" dirty="0">
                <a:latin typeface="Times New Roman" panose="02020603050405020304" pitchFamily="18" charset="0"/>
              </a:rPr>
              <a:t> Binary Search Algorithm</a:t>
            </a:r>
          </a:p>
        </p:txBody>
      </p:sp>
      <p:sp>
        <p:nvSpPr>
          <p:cNvPr id="33795" name="Rectangle 3">
            <a:extLst>
              <a:ext uri="{FF2B5EF4-FFF2-40B4-BE49-F238E27FC236}">
                <a16:creationId xmlns:a16="http://schemas.microsoft.com/office/drawing/2014/main" id="{612F3AE0-5E8C-A856-BE94-E37A96CB35C5}"/>
              </a:ext>
            </a:extLst>
          </p:cNvPr>
          <p:cNvSpPr>
            <a:spLocks noGrp="1"/>
          </p:cNvSpPr>
          <p:nvPr>
            <p:ph idx="1"/>
          </p:nvPr>
        </p:nvSpPr>
        <p:spPr>
          <a:xfrm>
            <a:off x="2133600" y="1981200"/>
            <a:ext cx="8305800" cy="4114800"/>
          </a:xfrm>
        </p:spPr>
        <p:txBody>
          <a:bodyPr/>
          <a:lstStyle/>
          <a:p>
            <a:pPr marL="609600" indent="-609600" algn="just"/>
            <a:r>
              <a:rPr lang="en-US" altLang="en-US" sz="2000" dirty="0">
                <a:latin typeface="Times New Roman" panose="02020603050405020304" pitchFamily="18" charset="0"/>
              </a:rPr>
              <a:t>These settings of first and last set the mid index to 3 as follows:</a:t>
            </a:r>
          </a:p>
          <a:p>
            <a:pPr marL="609600" indent="-609600" algn="just">
              <a:buNone/>
            </a:pPr>
            <a:r>
              <a:rPr lang="en-US" altLang="en-US" sz="2000" dirty="0">
                <a:latin typeface="Times New Roman" panose="02020603050405020304" pitchFamily="18" charset="0"/>
              </a:rPr>
              <a:t>		mid = (3 + 4) / 2 = 7 / 2 = 3</a:t>
            </a:r>
          </a:p>
          <a:p>
            <a:pPr marL="609600" indent="-609600" algn="just">
              <a:buNone/>
            </a:pPr>
            <a:endParaRPr lang="en-US" altLang="en-US" sz="2000" dirty="0">
              <a:latin typeface="Times New Roman" panose="02020603050405020304" pitchFamily="18" charset="0"/>
            </a:endParaRPr>
          </a:p>
          <a:p>
            <a:pPr marL="609600" indent="-609600" algn="just">
              <a:buNone/>
            </a:pPr>
            <a:r>
              <a:rPr lang="en-US" altLang="en-US" sz="2000" dirty="0">
                <a:latin typeface="Times New Roman" panose="02020603050405020304" pitchFamily="18" charset="0"/>
              </a:rPr>
              <a:t>	</a:t>
            </a:r>
          </a:p>
          <a:p>
            <a:pPr marL="609600" indent="-609600" algn="just">
              <a:buNone/>
            </a:pPr>
            <a:r>
              <a:rPr lang="en-US" altLang="en-US" sz="2000" dirty="0">
                <a:latin typeface="Times New Roman" panose="02020603050405020304" pitchFamily="18" charset="0"/>
              </a:rPr>
              <a:t> </a:t>
            </a:r>
          </a:p>
          <a:p>
            <a:pPr marL="609600" indent="-609600" algn="just">
              <a:buNone/>
            </a:pPr>
            <a:endParaRPr lang="en-US" altLang="en-US" sz="2400" dirty="0">
              <a:latin typeface="Times New Roman" panose="02020603050405020304" pitchFamily="18" charset="0"/>
            </a:endParaRPr>
          </a:p>
          <a:p>
            <a:pPr marL="609600" indent="-609600" algn="just">
              <a:buNone/>
            </a:pPr>
            <a:endParaRPr lang="en-US" altLang="en-US" sz="2000" dirty="0">
              <a:latin typeface="Times New Roman" panose="02020603050405020304" pitchFamily="18" charset="0"/>
            </a:endParaRPr>
          </a:p>
          <a:p>
            <a:pPr marL="609600" indent="-609600" algn="just">
              <a:buNone/>
            </a:pPr>
            <a:endParaRPr lang="en-US" altLang="en-US" sz="2000" dirty="0">
              <a:latin typeface="Times New Roman" panose="02020603050405020304" pitchFamily="18" charset="0"/>
            </a:endParaRPr>
          </a:p>
        </p:txBody>
      </p:sp>
      <p:sp>
        <p:nvSpPr>
          <p:cNvPr id="33796" name="Slide Number Placeholder 5">
            <a:extLst>
              <a:ext uri="{FF2B5EF4-FFF2-40B4-BE49-F238E27FC236}">
                <a16:creationId xmlns:a16="http://schemas.microsoft.com/office/drawing/2014/main" id="{9BAB0657-A4FA-A1D7-6E91-9FEB5937179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26B86149-7E74-4EAB-BAA8-2BC4BBA38526}" type="slidenum">
              <a:rPr lang="en-US" altLang="en-US" smtClean="0">
                <a:solidFill>
                  <a:srgbClr val="045C75"/>
                </a:solidFill>
              </a:rPr>
              <a:pPr/>
              <a:t>14</a:t>
            </a:fld>
            <a:endParaRPr lang="en-US" altLang="en-US">
              <a:solidFill>
                <a:srgbClr val="045C75"/>
              </a:solidFill>
            </a:endParaRPr>
          </a:p>
        </p:txBody>
      </p:sp>
      <p:graphicFrame>
        <p:nvGraphicFramePr>
          <p:cNvPr id="42032" name="Group 48">
            <a:extLst>
              <a:ext uri="{FF2B5EF4-FFF2-40B4-BE49-F238E27FC236}">
                <a16:creationId xmlns:a16="http://schemas.microsoft.com/office/drawing/2014/main" id="{2AC9AB1C-FD4E-E63C-A263-BFFB42C7A488}"/>
              </a:ext>
            </a:extLst>
          </p:cNvPr>
          <p:cNvGraphicFramePr>
            <a:graphicFrameLocks noGrp="1"/>
          </p:cNvGraphicFramePr>
          <p:nvPr/>
        </p:nvGraphicFramePr>
        <p:xfrm>
          <a:off x="3048000" y="5105400"/>
          <a:ext cx="7010400" cy="457200"/>
        </p:xfrm>
        <a:graphic>
          <a:graphicData uri="http://schemas.openxmlformats.org/drawingml/2006/table">
            <a:tbl>
              <a:tblPr/>
              <a:tblGrid>
                <a:gridCol w="584200">
                  <a:extLst>
                    <a:ext uri="{9D8B030D-6E8A-4147-A177-3AD203B41FA5}">
                      <a16:colId xmlns:a16="http://schemas.microsoft.com/office/drawing/2014/main" val="20000"/>
                    </a:ext>
                  </a:extLst>
                </a:gridCol>
                <a:gridCol w="584200">
                  <a:extLst>
                    <a:ext uri="{9D8B030D-6E8A-4147-A177-3AD203B41FA5}">
                      <a16:colId xmlns:a16="http://schemas.microsoft.com/office/drawing/2014/main" val="20001"/>
                    </a:ext>
                  </a:extLst>
                </a:gridCol>
                <a:gridCol w="584200">
                  <a:extLst>
                    <a:ext uri="{9D8B030D-6E8A-4147-A177-3AD203B41FA5}">
                      <a16:colId xmlns:a16="http://schemas.microsoft.com/office/drawing/2014/main" val="20002"/>
                    </a:ext>
                  </a:extLst>
                </a:gridCol>
                <a:gridCol w="584200">
                  <a:extLst>
                    <a:ext uri="{9D8B030D-6E8A-4147-A177-3AD203B41FA5}">
                      <a16:colId xmlns:a16="http://schemas.microsoft.com/office/drawing/2014/main" val="20003"/>
                    </a:ext>
                  </a:extLst>
                </a:gridCol>
                <a:gridCol w="584200">
                  <a:extLst>
                    <a:ext uri="{9D8B030D-6E8A-4147-A177-3AD203B41FA5}">
                      <a16:colId xmlns:a16="http://schemas.microsoft.com/office/drawing/2014/main" val="20004"/>
                    </a:ext>
                  </a:extLst>
                </a:gridCol>
                <a:gridCol w="585788">
                  <a:extLst>
                    <a:ext uri="{9D8B030D-6E8A-4147-A177-3AD203B41FA5}">
                      <a16:colId xmlns:a16="http://schemas.microsoft.com/office/drawing/2014/main" val="20005"/>
                    </a:ext>
                  </a:extLst>
                </a:gridCol>
                <a:gridCol w="582612">
                  <a:extLst>
                    <a:ext uri="{9D8B030D-6E8A-4147-A177-3AD203B41FA5}">
                      <a16:colId xmlns:a16="http://schemas.microsoft.com/office/drawing/2014/main" val="20006"/>
                    </a:ext>
                  </a:extLst>
                </a:gridCol>
                <a:gridCol w="584200">
                  <a:extLst>
                    <a:ext uri="{9D8B030D-6E8A-4147-A177-3AD203B41FA5}">
                      <a16:colId xmlns:a16="http://schemas.microsoft.com/office/drawing/2014/main" val="20007"/>
                    </a:ext>
                  </a:extLst>
                </a:gridCol>
                <a:gridCol w="584200">
                  <a:extLst>
                    <a:ext uri="{9D8B030D-6E8A-4147-A177-3AD203B41FA5}">
                      <a16:colId xmlns:a16="http://schemas.microsoft.com/office/drawing/2014/main" val="20008"/>
                    </a:ext>
                  </a:extLst>
                </a:gridCol>
                <a:gridCol w="584200">
                  <a:extLst>
                    <a:ext uri="{9D8B030D-6E8A-4147-A177-3AD203B41FA5}">
                      <a16:colId xmlns:a16="http://schemas.microsoft.com/office/drawing/2014/main" val="20009"/>
                    </a:ext>
                  </a:extLst>
                </a:gridCol>
                <a:gridCol w="584200">
                  <a:extLst>
                    <a:ext uri="{9D8B030D-6E8A-4147-A177-3AD203B41FA5}">
                      <a16:colId xmlns:a16="http://schemas.microsoft.com/office/drawing/2014/main" val="20010"/>
                    </a:ext>
                  </a:extLst>
                </a:gridCol>
                <a:gridCol w="584200">
                  <a:extLst>
                    <a:ext uri="{9D8B030D-6E8A-4147-A177-3AD203B41FA5}">
                      <a16:colId xmlns:a16="http://schemas.microsoft.com/office/drawing/2014/main" val="20011"/>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charset="0"/>
                        </a:rPr>
                        <a:t>36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charset="0"/>
                        </a:rPr>
                        <a:t>62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charset="0"/>
                        </a:rPr>
                        <a:t>77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charset="0"/>
                        </a:rPr>
                        <a:t>81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charset="0"/>
                        </a:rPr>
                        <a:t>91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extLst>
                  <a:ext uri="{0D108BD9-81ED-4DB2-BD59-A6C34878D82A}">
                    <a16:rowId xmlns:a16="http://schemas.microsoft.com/office/drawing/2014/main" val="10000"/>
                  </a:ext>
                </a:extLst>
              </a:tr>
            </a:tbl>
          </a:graphicData>
        </a:graphic>
      </p:graphicFrame>
      <p:sp>
        <p:nvSpPr>
          <p:cNvPr id="33825" name="Text Box 32">
            <a:extLst>
              <a:ext uri="{FF2B5EF4-FFF2-40B4-BE49-F238E27FC236}">
                <a16:creationId xmlns:a16="http://schemas.microsoft.com/office/drawing/2014/main" id="{39206307-168C-120A-B824-C162F364801F}"/>
              </a:ext>
            </a:extLst>
          </p:cNvPr>
          <p:cNvSpPr txBox="1">
            <a:spLocks noChangeArrowheads="1"/>
          </p:cNvSpPr>
          <p:nvPr/>
        </p:nvSpPr>
        <p:spPr bwMode="auto">
          <a:xfrm>
            <a:off x="3048000" y="4738688"/>
            <a:ext cx="7054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a:t>a[0]  a[1]  a[2]  a[3]  a[4]  a[5]  a[6]  a[7]  a[8]  a[9]  a[10]  a[11]</a:t>
            </a:r>
          </a:p>
        </p:txBody>
      </p:sp>
      <p:sp>
        <p:nvSpPr>
          <p:cNvPr id="33826" name="Rectangle 33">
            <a:extLst>
              <a:ext uri="{FF2B5EF4-FFF2-40B4-BE49-F238E27FC236}">
                <a16:creationId xmlns:a16="http://schemas.microsoft.com/office/drawing/2014/main" id="{3FB1DBEF-40F9-B0C5-5C34-14A51521AFAA}"/>
              </a:ext>
            </a:extLst>
          </p:cNvPr>
          <p:cNvSpPr>
            <a:spLocks noChangeArrowheads="1"/>
          </p:cNvSpPr>
          <p:nvPr/>
        </p:nvSpPr>
        <p:spPr bwMode="auto">
          <a:xfrm>
            <a:off x="4343400" y="3810000"/>
            <a:ext cx="609600" cy="4572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a:t>3</a:t>
            </a:r>
          </a:p>
        </p:txBody>
      </p:sp>
      <p:sp>
        <p:nvSpPr>
          <p:cNvPr id="33827" name="Rectangle 34">
            <a:extLst>
              <a:ext uri="{FF2B5EF4-FFF2-40B4-BE49-F238E27FC236}">
                <a16:creationId xmlns:a16="http://schemas.microsoft.com/office/drawing/2014/main" id="{36C19256-2E72-F100-4101-290BAF1BF61C}"/>
              </a:ext>
            </a:extLst>
          </p:cNvPr>
          <p:cNvSpPr>
            <a:spLocks noChangeArrowheads="1"/>
          </p:cNvSpPr>
          <p:nvPr/>
        </p:nvSpPr>
        <p:spPr bwMode="auto">
          <a:xfrm>
            <a:off x="5105400" y="3810000"/>
            <a:ext cx="609600" cy="4572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a:t>3</a:t>
            </a:r>
          </a:p>
        </p:txBody>
      </p:sp>
      <p:sp>
        <p:nvSpPr>
          <p:cNvPr id="33828" name="Rectangle 35">
            <a:extLst>
              <a:ext uri="{FF2B5EF4-FFF2-40B4-BE49-F238E27FC236}">
                <a16:creationId xmlns:a16="http://schemas.microsoft.com/office/drawing/2014/main" id="{9BB300F6-F443-2CA2-1C77-79EF507EECD3}"/>
              </a:ext>
            </a:extLst>
          </p:cNvPr>
          <p:cNvSpPr>
            <a:spLocks noChangeArrowheads="1"/>
          </p:cNvSpPr>
          <p:nvPr/>
        </p:nvSpPr>
        <p:spPr bwMode="auto">
          <a:xfrm>
            <a:off x="5867400" y="3810000"/>
            <a:ext cx="609600" cy="4572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a:t>4</a:t>
            </a:r>
          </a:p>
        </p:txBody>
      </p:sp>
      <p:sp>
        <p:nvSpPr>
          <p:cNvPr id="33829" name="Text Box 36">
            <a:extLst>
              <a:ext uri="{FF2B5EF4-FFF2-40B4-BE49-F238E27FC236}">
                <a16:creationId xmlns:a16="http://schemas.microsoft.com/office/drawing/2014/main" id="{C5037DEC-7888-DAA0-283D-EACDAB44A7AC}"/>
              </a:ext>
            </a:extLst>
          </p:cNvPr>
          <p:cNvSpPr txBox="1">
            <a:spLocks noChangeArrowheads="1"/>
          </p:cNvSpPr>
          <p:nvPr/>
        </p:nvSpPr>
        <p:spPr bwMode="auto">
          <a:xfrm>
            <a:off x="4362450" y="3473450"/>
            <a:ext cx="514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1600">
                <a:latin typeface="Times New Roman" panose="02020603050405020304" pitchFamily="18" charset="0"/>
              </a:rPr>
              <a:t>first</a:t>
            </a:r>
          </a:p>
        </p:txBody>
      </p:sp>
      <p:sp>
        <p:nvSpPr>
          <p:cNvPr id="33830" name="Text Box 37">
            <a:extLst>
              <a:ext uri="{FF2B5EF4-FFF2-40B4-BE49-F238E27FC236}">
                <a16:creationId xmlns:a16="http://schemas.microsoft.com/office/drawing/2014/main" id="{1FF4F863-0E34-543C-304F-CEA66BB0305F}"/>
              </a:ext>
            </a:extLst>
          </p:cNvPr>
          <p:cNvSpPr txBox="1">
            <a:spLocks noChangeArrowheads="1"/>
          </p:cNvSpPr>
          <p:nvPr/>
        </p:nvSpPr>
        <p:spPr bwMode="auto">
          <a:xfrm>
            <a:off x="5137150" y="3473450"/>
            <a:ext cx="5016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1600">
                <a:latin typeface="Times New Roman" panose="02020603050405020304" pitchFamily="18" charset="0"/>
              </a:rPr>
              <a:t>mid</a:t>
            </a:r>
          </a:p>
        </p:txBody>
      </p:sp>
      <p:sp>
        <p:nvSpPr>
          <p:cNvPr id="33831" name="Text Box 38">
            <a:extLst>
              <a:ext uri="{FF2B5EF4-FFF2-40B4-BE49-F238E27FC236}">
                <a16:creationId xmlns:a16="http://schemas.microsoft.com/office/drawing/2014/main" id="{5B093D01-3AF9-783F-4FEF-54135A2A92AB}"/>
              </a:ext>
            </a:extLst>
          </p:cNvPr>
          <p:cNvSpPr txBox="1">
            <a:spLocks noChangeArrowheads="1"/>
          </p:cNvSpPr>
          <p:nvPr/>
        </p:nvSpPr>
        <p:spPr bwMode="auto">
          <a:xfrm>
            <a:off x="5932488" y="3473450"/>
            <a:ext cx="4683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1600">
                <a:latin typeface="Times New Roman" panose="02020603050405020304" pitchFamily="18" charset="0"/>
              </a:rPr>
              <a:t>last</a:t>
            </a:r>
          </a:p>
        </p:txBody>
      </p:sp>
      <p:sp>
        <p:nvSpPr>
          <p:cNvPr id="33832" name="AutoShape 45">
            <a:extLst>
              <a:ext uri="{FF2B5EF4-FFF2-40B4-BE49-F238E27FC236}">
                <a16:creationId xmlns:a16="http://schemas.microsoft.com/office/drawing/2014/main" id="{3926D15B-9C98-200C-2BD1-C326FDC17FF7}"/>
              </a:ext>
            </a:extLst>
          </p:cNvPr>
          <p:cNvSpPr>
            <a:spLocks noChangeArrowheads="1"/>
          </p:cNvSpPr>
          <p:nvPr/>
        </p:nvSpPr>
        <p:spPr bwMode="auto">
          <a:xfrm>
            <a:off x="8610600" y="3352800"/>
            <a:ext cx="1371600" cy="457200"/>
          </a:xfrm>
          <a:prstGeom prst="roundRect">
            <a:avLst>
              <a:gd name="adj" fmla="val 16667"/>
            </a:avLst>
          </a:prstGeom>
          <a:solidFill>
            <a:schemeClr val="accent2"/>
          </a:solidFill>
          <a:ln w="9525">
            <a:solidFill>
              <a:schemeClr val="tx1"/>
            </a:solidFill>
            <a:round/>
            <a:headEnd/>
            <a:tailEnd/>
          </a:ln>
          <a:effectLst>
            <a:outerShdw dist="107763" dir="2700000" algn="ctr" rotWithShape="0">
              <a:schemeClr val="bg2"/>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a:latin typeface="Times New Roman" panose="02020603050405020304" pitchFamily="18" charset="0"/>
              </a:rPr>
              <a:t>Target: 11</a:t>
            </a:r>
          </a:p>
        </p:txBody>
      </p:sp>
      <p:sp>
        <p:nvSpPr>
          <p:cNvPr id="33833" name="Oval 46">
            <a:extLst>
              <a:ext uri="{FF2B5EF4-FFF2-40B4-BE49-F238E27FC236}">
                <a16:creationId xmlns:a16="http://schemas.microsoft.com/office/drawing/2014/main" id="{363088D2-C856-D823-ACFE-4F73875D7110}"/>
              </a:ext>
            </a:extLst>
          </p:cNvPr>
          <p:cNvSpPr>
            <a:spLocks noChangeArrowheads="1"/>
          </p:cNvSpPr>
          <p:nvPr/>
        </p:nvSpPr>
        <p:spPr bwMode="auto">
          <a:xfrm>
            <a:off x="4114800" y="5867400"/>
            <a:ext cx="1143000" cy="762000"/>
          </a:xfrm>
          <a:prstGeom prst="ellipse">
            <a:avLst/>
          </a:prstGeom>
          <a:solidFill>
            <a:srgbClr val="CC99FF"/>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a:latin typeface="Times New Roman" panose="02020603050405020304" pitchFamily="18" charset="0"/>
              </a:rPr>
              <a:t>11 &gt; 10</a:t>
            </a:r>
          </a:p>
        </p:txBody>
      </p:sp>
      <p:sp>
        <p:nvSpPr>
          <p:cNvPr id="33834" name="Line 47">
            <a:extLst>
              <a:ext uri="{FF2B5EF4-FFF2-40B4-BE49-F238E27FC236}">
                <a16:creationId xmlns:a16="http://schemas.microsoft.com/office/drawing/2014/main" id="{FE759EA1-5EF3-B4FA-0EB2-5BDBEDB33CA7}"/>
              </a:ext>
            </a:extLst>
          </p:cNvPr>
          <p:cNvSpPr>
            <a:spLocks noChangeShapeType="1"/>
          </p:cNvSpPr>
          <p:nvPr/>
        </p:nvSpPr>
        <p:spPr bwMode="auto">
          <a:xfrm flipV="1">
            <a:off x="4800600" y="5562600"/>
            <a:ext cx="2286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3835" name="Line 49">
            <a:extLst>
              <a:ext uri="{FF2B5EF4-FFF2-40B4-BE49-F238E27FC236}">
                <a16:creationId xmlns:a16="http://schemas.microsoft.com/office/drawing/2014/main" id="{45E8CA73-1637-829E-5783-C00C8BC235C4}"/>
              </a:ext>
            </a:extLst>
          </p:cNvPr>
          <p:cNvSpPr>
            <a:spLocks noChangeShapeType="1"/>
          </p:cNvSpPr>
          <p:nvPr/>
        </p:nvSpPr>
        <p:spPr bwMode="auto">
          <a:xfrm>
            <a:off x="4572000" y="4267200"/>
            <a:ext cx="3810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3836" name="Line 50">
            <a:extLst>
              <a:ext uri="{FF2B5EF4-FFF2-40B4-BE49-F238E27FC236}">
                <a16:creationId xmlns:a16="http://schemas.microsoft.com/office/drawing/2014/main" id="{2C83D351-E0EE-A9E3-591A-C66B5B0E8ADB}"/>
              </a:ext>
            </a:extLst>
          </p:cNvPr>
          <p:cNvSpPr>
            <a:spLocks noChangeShapeType="1"/>
          </p:cNvSpPr>
          <p:nvPr/>
        </p:nvSpPr>
        <p:spPr bwMode="auto">
          <a:xfrm flipH="1">
            <a:off x="5105400" y="4267200"/>
            <a:ext cx="3048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3837" name="Line 51">
            <a:extLst>
              <a:ext uri="{FF2B5EF4-FFF2-40B4-BE49-F238E27FC236}">
                <a16:creationId xmlns:a16="http://schemas.microsoft.com/office/drawing/2014/main" id="{6056EEAA-3F6A-90AC-3C18-DF9F2FAD9A40}"/>
              </a:ext>
            </a:extLst>
          </p:cNvPr>
          <p:cNvSpPr>
            <a:spLocks noChangeShapeType="1"/>
          </p:cNvSpPr>
          <p:nvPr/>
        </p:nvSpPr>
        <p:spPr bwMode="auto">
          <a:xfrm flipH="1">
            <a:off x="5715000" y="426720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462D01F8-9082-C1CD-5B8B-74E93A8BFF5B}"/>
              </a:ext>
            </a:extLst>
          </p:cNvPr>
          <p:cNvSpPr>
            <a:spLocks noGrp="1"/>
          </p:cNvSpPr>
          <p:nvPr>
            <p:ph type="title"/>
          </p:nvPr>
        </p:nvSpPr>
        <p:spPr/>
        <p:txBody>
          <a:bodyPr/>
          <a:lstStyle/>
          <a:p>
            <a:pPr algn="ctr" eaLnBrk="1" hangingPunct="1"/>
            <a:r>
              <a:rPr lang="en-US" altLang="en-US" dirty="0">
                <a:latin typeface="Times New Roman" panose="02020603050405020304" pitchFamily="18" charset="0"/>
              </a:rPr>
              <a:t> Binary Search Algorithm</a:t>
            </a:r>
          </a:p>
        </p:txBody>
      </p:sp>
      <p:sp>
        <p:nvSpPr>
          <p:cNvPr id="34819" name="Rectangle 3">
            <a:extLst>
              <a:ext uri="{FF2B5EF4-FFF2-40B4-BE49-F238E27FC236}">
                <a16:creationId xmlns:a16="http://schemas.microsoft.com/office/drawing/2014/main" id="{735115DE-DE9C-29AD-4A5A-2EB4EFDA68BC}"/>
              </a:ext>
            </a:extLst>
          </p:cNvPr>
          <p:cNvSpPr>
            <a:spLocks noGrp="1"/>
          </p:cNvSpPr>
          <p:nvPr>
            <p:ph idx="1"/>
          </p:nvPr>
        </p:nvSpPr>
        <p:spPr>
          <a:xfrm>
            <a:off x="1118681" y="1690687"/>
            <a:ext cx="10408596" cy="5030787"/>
          </a:xfrm>
        </p:spPr>
        <p:txBody>
          <a:bodyPr/>
          <a:lstStyle/>
          <a:p>
            <a:pPr marL="609600" indent="-609600" algn="just"/>
            <a:r>
              <a:rPr lang="en-US" altLang="en-US" sz="1600" dirty="0">
                <a:latin typeface="Times New Roman" panose="02020603050405020304" pitchFamily="18" charset="0"/>
              </a:rPr>
              <a:t>The test at index 3 indicates that the target is greater than the list value, so we set </a:t>
            </a:r>
            <a:r>
              <a:rPr lang="en-US" altLang="en-US" sz="1600" b="1" dirty="0">
                <a:latin typeface="Times New Roman" panose="02020603050405020304" pitchFamily="18" charset="0"/>
              </a:rPr>
              <a:t>first to mid + 1, or 4</a:t>
            </a:r>
            <a:r>
              <a:rPr lang="en-US" altLang="en-US" sz="1600" dirty="0">
                <a:latin typeface="Times New Roman" panose="02020603050405020304" pitchFamily="18" charset="0"/>
              </a:rPr>
              <a:t>. We now test the data at location 4 and discover that 11 &lt; 14. The mid is as calculated as follows:</a:t>
            </a:r>
          </a:p>
          <a:p>
            <a:pPr marL="609600" indent="-609600" algn="just"/>
            <a:r>
              <a:rPr lang="en-US" altLang="en-US" sz="1600" dirty="0">
                <a:latin typeface="Times New Roman" panose="02020603050405020304" pitchFamily="18" charset="0"/>
              </a:rPr>
              <a:t>At this point, we have discovered that the target should be between two adjacent values; in other words, it is not in the list. We see this algorithmically because </a:t>
            </a:r>
            <a:r>
              <a:rPr lang="en-US" altLang="en-US" sz="1600" b="1" dirty="0">
                <a:latin typeface="Times New Roman" panose="02020603050405020304" pitchFamily="18" charset="0"/>
              </a:rPr>
              <a:t>last is set to mid – 1</a:t>
            </a:r>
            <a:r>
              <a:rPr lang="en-US" altLang="en-US" sz="1600" dirty="0">
                <a:latin typeface="Times New Roman" panose="02020603050405020304" pitchFamily="18" charset="0"/>
              </a:rPr>
              <a:t>, </a:t>
            </a:r>
            <a:r>
              <a:rPr lang="en-US" altLang="en-US" sz="1600" dirty="0">
                <a:solidFill>
                  <a:srgbClr val="FF0000"/>
                </a:solidFill>
                <a:latin typeface="Times New Roman" panose="02020603050405020304" pitchFamily="18" charset="0"/>
              </a:rPr>
              <a:t>which makes first greater than last, the signal that the value we are looking for is not in the list.  </a:t>
            </a:r>
          </a:p>
          <a:p>
            <a:pPr marL="609600" indent="-609600" algn="just"/>
            <a:r>
              <a:rPr lang="en-US" sz="1600" dirty="0">
                <a:solidFill>
                  <a:srgbClr val="FF0000"/>
                </a:solidFill>
                <a:latin typeface="Times New Roman" panose="02020603050405020304" pitchFamily="18" charset="0"/>
                <a:cs typeface="Times New Roman" panose="02020603050405020304" pitchFamily="18" charset="0"/>
              </a:rPr>
              <a:t>(LB &lt;= UB) if this condition is terminated then the ITEM we are looking in the given list is not present .</a:t>
            </a:r>
          </a:p>
          <a:p>
            <a:pPr marL="609600" indent="-609600" algn="just"/>
            <a:endParaRPr lang="en-US" altLang="en-US" sz="1600" dirty="0">
              <a:solidFill>
                <a:srgbClr val="FF0000"/>
              </a:solidFill>
              <a:latin typeface="Times New Roman" panose="02020603050405020304" pitchFamily="18" charset="0"/>
            </a:endParaRPr>
          </a:p>
          <a:p>
            <a:pPr marL="609600" indent="-609600" algn="just">
              <a:buNone/>
            </a:pPr>
            <a:endParaRPr lang="en-US" altLang="en-US" sz="1600" dirty="0">
              <a:latin typeface="Times New Roman" panose="02020603050405020304" pitchFamily="18" charset="0"/>
            </a:endParaRPr>
          </a:p>
          <a:p>
            <a:pPr marL="609600" indent="-609600" algn="just">
              <a:buNone/>
            </a:pPr>
            <a:r>
              <a:rPr lang="en-US" altLang="en-US" sz="2000" dirty="0">
                <a:latin typeface="Times New Roman" panose="02020603050405020304" pitchFamily="18" charset="0"/>
              </a:rPr>
              <a:t>	</a:t>
            </a:r>
          </a:p>
          <a:p>
            <a:pPr marL="609600" indent="-609600" algn="just">
              <a:buNone/>
            </a:pPr>
            <a:r>
              <a:rPr lang="en-US" altLang="en-US" sz="2000" dirty="0">
                <a:latin typeface="Times New Roman" panose="02020603050405020304" pitchFamily="18" charset="0"/>
              </a:rPr>
              <a:t> </a:t>
            </a:r>
          </a:p>
          <a:p>
            <a:pPr marL="609600" indent="-609600" algn="just">
              <a:buNone/>
            </a:pPr>
            <a:endParaRPr lang="en-US" altLang="en-US" sz="2400" dirty="0">
              <a:latin typeface="Times New Roman" panose="02020603050405020304" pitchFamily="18" charset="0"/>
            </a:endParaRPr>
          </a:p>
          <a:p>
            <a:pPr marL="609600" indent="-609600" algn="just">
              <a:buNone/>
            </a:pPr>
            <a:endParaRPr lang="en-US" altLang="en-US" sz="2000" dirty="0">
              <a:latin typeface="Times New Roman" panose="02020603050405020304" pitchFamily="18" charset="0"/>
            </a:endParaRPr>
          </a:p>
          <a:p>
            <a:pPr marL="609600" indent="-609600" algn="just">
              <a:buNone/>
            </a:pPr>
            <a:endParaRPr lang="en-US" altLang="en-US" sz="2000" dirty="0">
              <a:latin typeface="Times New Roman" panose="02020603050405020304" pitchFamily="18" charset="0"/>
            </a:endParaRPr>
          </a:p>
        </p:txBody>
      </p:sp>
      <p:sp>
        <p:nvSpPr>
          <p:cNvPr id="34820" name="Slide Number Placeholder 5">
            <a:extLst>
              <a:ext uri="{FF2B5EF4-FFF2-40B4-BE49-F238E27FC236}">
                <a16:creationId xmlns:a16="http://schemas.microsoft.com/office/drawing/2014/main" id="{4C828297-73DC-D5CA-E6C8-6D3BD40B0A8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64959745-9943-47EF-9485-9BC0ECBD93DD}" type="slidenum">
              <a:rPr lang="en-US" altLang="en-US" smtClean="0">
                <a:solidFill>
                  <a:srgbClr val="045C75"/>
                </a:solidFill>
              </a:rPr>
              <a:pPr/>
              <a:t>15</a:t>
            </a:fld>
            <a:endParaRPr lang="en-US" altLang="en-US">
              <a:solidFill>
                <a:srgbClr val="045C75"/>
              </a:solidFill>
            </a:endParaRPr>
          </a:p>
        </p:txBody>
      </p:sp>
      <p:graphicFrame>
        <p:nvGraphicFramePr>
          <p:cNvPr id="43053" name="Group 45">
            <a:extLst>
              <a:ext uri="{FF2B5EF4-FFF2-40B4-BE49-F238E27FC236}">
                <a16:creationId xmlns:a16="http://schemas.microsoft.com/office/drawing/2014/main" id="{909CCCF6-A418-3DD5-1E20-BD61BDEC4B55}"/>
              </a:ext>
            </a:extLst>
          </p:cNvPr>
          <p:cNvGraphicFramePr>
            <a:graphicFrameLocks noGrp="1"/>
          </p:cNvGraphicFramePr>
          <p:nvPr/>
        </p:nvGraphicFramePr>
        <p:xfrm>
          <a:off x="3048000" y="5105400"/>
          <a:ext cx="7010400" cy="457200"/>
        </p:xfrm>
        <a:graphic>
          <a:graphicData uri="http://schemas.openxmlformats.org/drawingml/2006/table">
            <a:tbl>
              <a:tblPr/>
              <a:tblGrid>
                <a:gridCol w="584200">
                  <a:extLst>
                    <a:ext uri="{9D8B030D-6E8A-4147-A177-3AD203B41FA5}">
                      <a16:colId xmlns:a16="http://schemas.microsoft.com/office/drawing/2014/main" val="20000"/>
                    </a:ext>
                  </a:extLst>
                </a:gridCol>
                <a:gridCol w="584200">
                  <a:extLst>
                    <a:ext uri="{9D8B030D-6E8A-4147-A177-3AD203B41FA5}">
                      <a16:colId xmlns:a16="http://schemas.microsoft.com/office/drawing/2014/main" val="20001"/>
                    </a:ext>
                  </a:extLst>
                </a:gridCol>
                <a:gridCol w="584200">
                  <a:extLst>
                    <a:ext uri="{9D8B030D-6E8A-4147-A177-3AD203B41FA5}">
                      <a16:colId xmlns:a16="http://schemas.microsoft.com/office/drawing/2014/main" val="20002"/>
                    </a:ext>
                  </a:extLst>
                </a:gridCol>
                <a:gridCol w="584200">
                  <a:extLst>
                    <a:ext uri="{9D8B030D-6E8A-4147-A177-3AD203B41FA5}">
                      <a16:colId xmlns:a16="http://schemas.microsoft.com/office/drawing/2014/main" val="20003"/>
                    </a:ext>
                  </a:extLst>
                </a:gridCol>
                <a:gridCol w="584200">
                  <a:extLst>
                    <a:ext uri="{9D8B030D-6E8A-4147-A177-3AD203B41FA5}">
                      <a16:colId xmlns:a16="http://schemas.microsoft.com/office/drawing/2014/main" val="20004"/>
                    </a:ext>
                  </a:extLst>
                </a:gridCol>
                <a:gridCol w="585788">
                  <a:extLst>
                    <a:ext uri="{9D8B030D-6E8A-4147-A177-3AD203B41FA5}">
                      <a16:colId xmlns:a16="http://schemas.microsoft.com/office/drawing/2014/main" val="20005"/>
                    </a:ext>
                  </a:extLst>
                </a:gridCol>
                <a:gridCol w="582612">
                  <a:extLst>
                    <a:ext uri="{9D8B030D-6E8A-4147-A177-3AD203B41FA5}">
                      <a16:colId xmlns:a16="http://schemas.microsoft.com/office/drawing/2014/main" val="20006"/>
                    </a:ext>
                  </a:extLst>
                </a:gridCol>
                <a:gridCol w="584200">
                  <a:extLst>
                    <a:ext uri="{9D8B030D-6E8A-4147-A177-3AD203B41FA5}">
                      <a16:colId xmlns:a16="http://schemas.microsoft.com/office/drawing/2014/main" val="20007"/>
                    </a:ext>
                  </a:extLst>
                </a:gridCol>
                <a:gridCol w="584200">
                  <a:extLst>
                    <a:ext uri="{9D8B030D-6E8A-4147-A177-3AD203B41FA5}">
                      <a16:colId xmlns:a16="http://schemas.microsoft.com/office/drawing/2014/main" val="20008"/>
                    </a:ext>
                  </a:extLst>
                </a:gridCol>
                <a:gridCol w="584200">
                  <a:extLst>
                    <a:ext uri="{9D8B030D-6E8A-4147-A177-3AD203B41FA5}">
                      <a16:colId xmlns:a16="http://schemas.microsoft.com/office/drawing/2014/main" val="20009"/>
                    </a:ext>
                  </a:extLst>
                </a:gridCol>
                <a:gridCol w="584200">
                  <a:extLst>
                    <a:ext uri="{9D8B030D-6E8A-4147-A177-3AD203B41FA5}">
                      <a16:colId xmlns:a16="http://schemas.microsoft.com/office/drawing/2014/main" val="20010"/>
                    </a:ext>
                  </a:extLst>
                </a:gridCol>
                <a:gridCol w="584200">
                  <a:extLst>
                    <a:ext uri="{9D8B030D-6E8A-4147-A177-3AD203B41FA5}">
                      <a16:colId xmlns:a16="http://schemas.microsoft.com/office/drawing/2014/main" val="20011"/>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charset="0"/>
                        </a:rPr>
                        <a:t>36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charset="0"/>
                        </a:rPr>
                        <a:t>62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charset="0"/>
                        </a:rPr>
                        <a:t>77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charset="0"/>
                        </a:rPr>
                        <a:t>81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charset="0"/>
                        </a:rPr>
                        <a:t>91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extLst>
                  <a:ext uri="{0D108BD9-81ED-4DB2-BD59-A6C34878D82A}">
                    <a16:rowId xmlns:a16="http://schemas.microsoft.com/office/drawing/2014/main" val="10000"/>
                  </a:ext>
                </a:extLst>
              </a:tr>
            </a:tbl>
          </a:graphicData>
        </a:graphic>
      </p:graphicFrame>
      <p:sp>
        <p:nvSpPr>
          <p:cNvPr id="34849" name="Text Box 32">
            <a:extLst>
              <a:ext uri="{FF2B5EF4-FFF2-40B4-BE49-F238E27FC236}">
                <a16:creationId xmlns:a16="http://schemas.microsoft.com/office/drawing/2014/main" id="{3BF6C8AA-BDEF-1E21-1BD4-0B5E6DA32846}"/>
              </a:ext>
            </a:extLst>
          </p:cNvPr>
          <p:cNvSpPr txBox="1">
            <a:spLocks noChangeArrowheads="1"/>
          </p:cNvSpPr>
          <p:nvPr/>
        </p:nvSpPr>
        <p:spPr bwMode="auto">
          <a:xfrm>
            <a:off x="3048000" y="4738688"/>
            <a:ext cx="7054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a:t>a[0]  a[1]  a[2]  a[3]  a[4]  a[5]  a[6]  a[7]  a[8]  a[9]  a[10]  a[11]</a:t>
            </a:r>
          </a:p>
        </p:txBody>
      </p:sp>
      <p:sp>
        <p:nvSpPr>
          <p:cNvPr id="34850" name="Rectangle 33">
            <a:extLst>
              <a:ext uri="{FF2B5EF4-FFF2-40B4-BE49-F238E27FC236}">
                <a16:creationId xmlns:a16="http://schemas.microsoft.com/office/drawing/2014/main" id="{15655512-0C64-6BA1-01FD-D81DCC50BB23}"/>
              </a:ext>
            </a:extLst>
          </p:cNvPr>
          <p:cNvSpPr>
            <a:spLocks noChangeArrowheads="1"/>
          </p:cNvSpPr>
          <p:nvPr/>
        </p:nvSpPr>
        <p:spPr bwMode="auto">
          <a:xfrm>
            <a:off x="4343400" y="3810000"/>
            <a:ext cx="609600" cy="4572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a:t>4</a:t>
            </a:r>
          </a:p>
        </p:txBody>
      </p:sp>
      <p:sp>
        <p:nvSpPr>
          <p:cNvPr id="34851" name="Rectangle 34">
            <a:extLst>
              <a:ext uri="{FF2B5EF4-FFF2-40B4-BE49-F238E27FC236}">
                <a16:creationId xmlns:a16="http://schemas.microsoft.com/office/drawing/2014/main" id="{D76E02F5-C79F-79A7-9E0F-A95487EB964D}"/>
              </a:ext>
            </a:extLst>
          </p:cNvPr>
          <p:cNvSpPr>
            <a:spLocks noChangeArrowheads="1"/>
          </p:cNvSpPr>
          <p:nvPr/>
        </p:nvSpPr>
        <p:spPr bwMode="auto">
          <a:xfrm>
            <a:off x="5105400" y="3810000"/>
            <a:ext cx="609600" cy="4572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a:t>4</a:t>
            </a:r>
          </a:p>
        </p:txBody>
      </p:sp>
      <p:sp>
        <p:nvSpPr>
          <p:cNvPr id="34852" name="Rectangle 35">
            <a:extLst>
              <a:ext uri="{FF2B5EF4-FFF2-40B4-BE49-F238E27FC236}">
                <a16:creationId xmlns:a16="http://schemas.microsoft.com/office/drawing/2014/main" id="{68E2246B-A250-95EF-2D61-EC1AB48250DF}"/>
              </a:ext>
            </a:extLst>
          </p:cNvPr>
          <p:cNvSpPr>
            <a:spLocks noChangeArrowheads="1"/>
          </p:cNvSpPr>
          <p:nvPr/>
        </p:nvSpPr>
        <p:spPr bwMode="auto">
          <a:xfrm>
            <a:off x="5867400" y="3810000"/>
            <a:ext cx="609600" cy="4572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a:t>4</a:t>
            </a:r>
          </a:p>
        </p:txBody>
      </p:sp>
      <p:sp>
        <p:nvSpPr>
          <p:cNvPr id="34853" name="Text Box 36">
            <a:extLst>
              <a:ext uri="{FF2B5EF4-FFF2-40B4-BE49-F238E27FC236}">
                <a16:creationId xmlns:a16="http://schemas.microsoft.com/office/drawing/2014/main" id="{E191B8C7-35BE-2467-035F-BC7D1A00A158}"/>
              </a:ext>
            </a:extLst>
          </p:cNvPr>
          <p:cNvSpPr txBox="1">
            <a:spLocks noChangeArrowheads="1"/>
          </p:cNvSpPr>
          <p:nvPr/>
        </p:nvSpPr>
        <p:spPr bwMode="auto">
          <a:xfrm>
            <a:off x="4362450" y="3473450"/>
            <a:ext cx="514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1600">
                <a:latin typeface="Times New Roman" panose="02020603050405020304" pitchFamily="18" charset="0"/>
              </a:rPr>
              <a:t>first</a:t>
            </a:r>
          </a:p>
        </p:txBody>
      </p:sp>
      <p:sp>
        <p:nvSpPr>
          <p:cNvPr id="34854" name="Text Box 37">
            <a:extLst>
              <a:ext uri="{FF2B5EF4-FFF2-40B4-BE49-F238E27FC236}">
                <a16:creationId xmlns:a16="http://schemas.microsoft.com/office/drawing/2014/main" id="{5CCD3126-858E-A7A7-5A59-67EFCF21D61D}"/>
              </a:ext>
            </a:extLst>
          </p:cNvPr>
          <p:cNvSpPr txBox="1">
            <a:spLocks noChangeArrowheads="1"/>
          </p:cNvSpPr>
          <p:nvPr/>
        </p:nvSpPr>
        <p:spPr bwMode="auto">
          <a:xfrm>
            <a:off x="5137150" y="3473450"/>
            <a:ext cx="5016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1600">
                <a:latin typeface="Times New Roman" panose="02020603050405020304" pitchFamily="18" charset="0"/>
              </a:rPr>
              <a:t>mid</a:t>
            </a:r>
          </a:p>
        </p:txBody>
      </p:sp>
      <p:sp>
        <p:nvSpPr>
          <p:cNvPr id="34855" name="Text Box 38">
            <a:extLst>
              <a:ext uri="{FF2B5EF4-FFF2-40B4-BE49-F238E27FC236}">
                <a16:creationId xmlns:a16="http://schemas.microsoft.com/office/drawing/2014/main" id="{06F56010-1B45-A8C3-D314-B4ACE5ACC5AF}"/>
              </a:ext>
            </a:extLst>
          </p:cNvPr>
          <p:cNvSpPr txBox="1">
            <a:spLocks noChangeArrowheads="1"/>
          </p:cNvSpPr>
          <p:nvPr/>
        </p:nvSpPr>
        <p:spPr bwMode="auto">
          <a:xfrm>
            <a:off x="5932488" y="3473450"/>
            <a:ext cx="4683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1600">
                <a:latin typeface="Times New Roman" panose="02020603050405020304" pitchFamily="18" charset="0"/>
              </a:rPr>
              <a:t>last</a:t>
            </a:r>
          </a:p>
        </p:txBody>
      </p:sp>
      <p:sp>
        <p:nvSpPr>
          <p:cNvPr id="34856" name="AutoShape 39">
            <a:extLst>
              <a:ext uri="{FF2B5EF4-FFF2-40B4-BE49-F238E27FC236}">
                <a16:creationId xmlns:a16="http://schemas.microsoft.com/office/drawing/2014/main" id="{6F850FB8-C05B-DCE2-1AE8-972706BB8E44}"/>
              </a:ext>
            </a:extLst>
          </p:cNvPr>
          <p:cNvSpPr>
            <a:spLocks noChangeArrowheads="1"/>
          </p:cNvSpPr>
          <p:nvPr/>
        </p:nvSpPr>
        <p:spPr bwMode="auto">
          <a:xfrm>
            <a:off x="8382000" y="3810000"/>
            <a:ext cx="1371600" cy="457200"/>
          </a:xfrm>
          <a:prstGeom prst="roundRect">
            <a:avLst>
              <a:gd name="adj" fmla="val 16667"/>
            </a:avLst>
          </a:prstGeom>
          <a:solidFill>
            <a:schemeClr val="accent2"/>
          </a:solidFill>
          <a:ln w="9525">
            <a:solidFill>
              <a:schemeClr val="tx1"/>
            </a:solidFill>
            <a:round/>
            <a:headEnd/>
            <a:tailEnd/>
          </a:ln>
          <a:effectLst>
            <a:outerShdw dist="107763" dir="2700000" algn="ctr" rotWithShape="0">
              <a:schemeClr val="bg2"/>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a:latin typeface="Times New Roman" panose="02020603050405020304" pitchFamily="18" charset="0"/>
              </a:rPr>
              <a:t>Target: 11</a:t>
            </a:r>
          </a:p>
        </p:txBody>
      </p:sp>
      <p:sp>
        <p:nvSpPr>
          <p:cNvPr id="34857" name="Oval 40">
            <a:extLst>
              <a:ext uri="{FF2B5EF4-FFF2-40B4-BE49-F238E27FC236}">
                <a16:creationId xmlns:a16="http://schemas.microsoft.com/office/drawing/2014/main" id="{89E48411-6023-7AB4-49B7-4C954A1544FD}"/>
              </a:ext>
            </a:extLst>
          </p:cNvPr>
          <p:cNvSpPr>
            <a:spLocks noChangeArrowheads="1"/>
          </p:cNvSpPr>
          <p:nvPr/>
        </p:nvSpPr>
        <p:spPr bwMode="auto">
          <a:xfrm>
            <a:off x="4800600" y="5867400"/>
            <a:ext cx="1143000" cy="762000"/>
          </a:xfrm>
          <a:prstGeom prst="ellipse">
            <a:avLst/>
          </a:prstGeom>
          <a:solidFill>
            <a:srgbClr val="CC99FF"/>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a:latin typeface="Times New Roman" panose="02020603050405020304" pitchFamily="18" charset="0"/>
              </a:rPr>
              <a:t>11 &lt; 14</a:t>
            </a:r>
          </a:p>
        </p:txBody>
      </p:sp>
      <p:sp>
        <p:nvSpPr>
          <p:cNvPr id="34858" name="Line 41">
            <a:extLst>
              <a:ext uri="{FF2B5EF4-FFF2-40B4-BE49-F238E27FC236}">
                <a16:creationId xmlns:a16="http://schemas.microsoft.com/office/drawing/2014/main" id="{4695DD7A-375C-D51B-FFC7-2EE87D80120E}"/>
              </a:ext>
            </a:extLst>
          </p:cNvPr>
          <p:cNvSpPr>
            <a:spLocks noChangeShapeType="1"/>
          </p:cNvSpPr>
          <p:nvPr/>
        </p:nvSpPr>
        <p:spPr bwMode="auto">
          <a:xfrm flipV="1">
            <a:off x="5486400" y="5562600"/>
            <a:ext cx="2286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4859" name="Line 42">
            <a:extLst>
              <a:ext uri="{FF2B5EF4-FFF2-40B4-BE49-F238E27FC236}">
                <a16:creationId xmlns:a16="http://schemas.microsoft.com/office/drawing/2014/main" id="{66F05C1D-B51B-5DF4-88E4-5127365ED9E6}"/>
              </a:ext>
            </a:extLst>
          </p:cNvPr>
          <p:cNvSpPr>
            <a:spLocks noChangeShapeType="1"/>
          </p:cNvSpPr>
          <p:nvPr/>
        </p:nvSpPr>
        <p:spPr bwMode="auto">
          <a:xfrm>
            <a:off x="4572000" y="4267200"/>
            <a:ext cx="3810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4860" name="Line 43">
            <a:extLst>
              <a:ext uri="{FF2B5EF4-FFF2-40B4-BE49-F238E27FC236}">
                <a16:creationId xmlns:a16="http://schemas.microsoft.com/office/drawing/2014/main" id="{FB53B26D-CC7C-4545-CE3B-4B8C780FB8AA}"/>
              </a:ext>
            </a:extLst>
          </p:cNvPr>
          <p:cNvSpPr>
            <a:spLocks noChangeShapeType="1"/>
          </p:cNvSpPr>
          <p:nvPr/>
        </p:nvSpPr>
        <p:spPr bwMode="auto">
          <a:xfrm flipH="1">
            <a:off x="5105400" y="4267200"/>
            <a:ext cx="3048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4861" name="Line 44">
            <a:extLst>
              <a:ext uri="{FF2B5EF4-FFF2-40B4-BE49-F238E27FC236}">
                <a16:creationId xmlns:a16="http://schemas.microsoft.com/office/drawing/2014/main" id="{E6C20A54-6E25-050B-9EDF-1CBB56D191D6}"/>
              </a:ext>
            </a:extLst>
          </p:cNvPr>
          <p:cNvSpPr>
            <a:spLocks noChangeShapeType="1"/>
          </p:cNvSpPr>
          <p:nvPr/>
        </p:nvSpPr>
        <p:spPr bwMode="auto">
          <a:xfrm flipH="1">
            <a:off x="5715000" y="426720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4862" name="Rectangle 46">
            <a:extLst>
              <a:ext uri="{FF2B5EF4-FFF2-40B4-BE49-F238E27FC236}">
                <a16:creationId xmlns:a16="http://schemas.microsoft.com/office/drawing/2014/main" id="{2BE38B02-A658-CEBC-116C-3F0A6138AD82}"/>
              </a:ext>
            </a:extLst>
          </p:cNvPr>
          <p:cNvSpPr>
            <a:spLocks noChangeArrowheads="1"/>
          </p:cNvSpPr>
          <p:nvPr/>
        </p:nvSpPr>
        <p:spPr bwMode="auto">
          <a:xfrm>
            <a:off x="7086600" y="5943600"/>
            <a:ext cx="609600" cy="4572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a:t>4</a:t>
            </a:r>
          </a:p>
        </p:txBody>
      </p:sp>
      <p:sp>
        <p:nvSpPr>
          <p:cNvPr id="34863" name="Rectangle 47">
            <a:extLst>
              <a:ext uri="{FF2B5EF4-FFF2-40B4-BE49-F238E27FC236}">
                <a16:creationId xmlns:a16="http://schemas.microsoft.com/office/drawing/2014/main" id="{64B7212B-24BB-B0F9-8A39-514D53548D4F}"/>
              </a:ext>
            </a:extLst>
          </p:cNvPr>
          <p:cNvSpPr>
            <a:spLocks noChangeArrowheads="1"/>
          </p:cNvSpPr>
          <p:nvPr/>
        </p:nvSpPr>
        <p:spPr bwMode="auto">
          <a:xfrm>
            <a:off x="7848600" y="5943600"/>
            <a:ext cx="609600" cy="4572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a:t>4</a:t>
            </a:r>
          </a:p>
        </p:txBody>
      </p:sp>
      <p:sp>
        <p:nvSpPr>
          <p:cNvPr id="34864" name="Rectangle 48">
            <a:extLst>
              <a:ext uri="{FF2B5EF4-FFF2-40B4-BE49-F238E27FC236}">
                <a16:creationId xmlns:a16="http://schemas.microsoft.com/office/drawing/2014/main" id="{72195150-AC2D-81C2-09C6-6E7410A2E265}"/>
              </a:ext>
            </a:extLst>
          </p:cNvPr>
          <p:cNvSpPr>
            <a:spLocks noChangeArrowheads="1"/>
          </p:cNvSpPr>
          <p:nvPr/>
        </p:nvSpPr>
        <p:spPr bwMode="auto">
          <a:xfrm>
            <a:off x="8610600" y="5943600"/>
            <a:ext cx="609600" cy="4572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a:t>3</a:t>
            </a:r>
          </a:p>
        </p:txBody>
      </p:sp>
      <p:sp>
        <p:nvSpPr>
          <p:cNvPr id="34865" name="Text Box 49">
            <a:extLst>
              <a:ext uri="{FF2B5EF4-FFF2-40B4-BE49-F238E27FC236}">
                <a16:creationId xmlns:a16="http://schemas.microsoft.com/office/drawing/2014/main" id="{F1BB3006-B5E6-7B23-CBB0-7D7973584603}"/>
              </a:ext>
            </a:extLst>
          </p:cNvPr>
          <p:cNvSpPr txBox="1">
            <a:spLocks noChangeArrowheads="1"/>
          </p:cNvSpPr>
          <p:nvPr/>
        </p:nvSpPr>
        <p:spPr bwMode="auto">
          <a:xfrm>
            <a:off x="7105650" y="5638800"/>
            <a:ext cx="514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1600">
                <a:latin typeface="Times New Roman" panose="02020603050405020304" pitchFamily="18" charset="0"/>
              </a:rPr>
              <a:t>first</a:t>
            </a:r>
          </a:p>
        </p:txBody>
      </p:sp>
      <p:sp>
        <p:nvSpPr>
          <p:cNvPr id="34866" name="Text Box 50">
            <a:extLst>
              <a:ext uri="{FF2B5EF4-FFF2-40B4-BE49-F238E27FC236}">
                <a16:creationId xmlns:a16="http://schemas.microsoft.com/office/drawing/2014/main" id="{722AFD9F-3A2B-8DED-079C-84C9BA4638FD}"/>
              </a:ext>
            </a:extLst>
          </p:cNvPr>
          <p:cNvSpPr txBox="1">
            <a:spLocks noChangeArrowheads="1"/>
          </p:cNvSpPr>
          <p:nvPr/>
        </p:nvSpPr>
        <p:spPr bwMode="auto">
          <a:xfrm>
            <a:off x="7924800" y="5638800"/>
            <a:ext cx="5016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1600">
                <a:latin typeface="Times New Roman" panose="02020603050405020304" pitchFamily="18" charset="0"/>
              </a:rPr>
              <a:t>mid</a:t>
            </a:r>
          </a:p>
        </p:txBody>
      </p:sp>
      <p:sp>
        <p:nvSpPr>
          <p:cNvPr id="34867" name="Text Box 51">
            <a:extLst>
              <a:ext uri="{FF2B5EF4-FFF2-40B4-BE49-F238E27FC236}">
                <a16:creationId xmlns:a16="http://schemas.microsoft.com/office/drawing/2014/main" id="{AB9FE81E-5015-707D-4AB2-42B70C3BA81F}"/>
              </a:ext>
            </a:extLst>
          </p:cNvPr>
          <p:cNvSpPr txBox="1">
            <a:spLocks noChangeArrowheads="1"/>
          </p:cNvSpPr>
          <p:nvPr/>
        </p:nvSpPr>
        <p:spPr bwMode="auto">
          <a:xfrm>
            <a:off x="8675688" y="5638800"/>
            <a:ext cx="4683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1600">
                <a:latin typeface="Times New Roman" panose="02020603050405020304" pitchFamily="18" charset="0"/>
              </a:rPr>
              <a:t>last</a:t>
            </a:r>
          </a:p>
        </p:txBody>
      </p:sp>
      <p:sp>
        <p:nvSpPr>
          <p:cNvPr id="34868" name="Text Box 52">
            <a:extLst>
              <a:ext uri="{FF2B5EF4-FFF2-40B4-BE49-F238E27FC236}">
                <a16:creationId xmlns:a16="http://schemas.microsoft.com/office/drawing/2014/main" id="{D61D093B-14BC-E226-A752-09CA0F89E57B}"/>
              </a:ext>
            </a:extLst>
          </p:cNvPr>
          <p:cNvSpPr txBox="1">
            <a:spLocks noChangeArrowheads="1"/>
          </p:cNvSpPr>
          <p:nvPr/>
        </p:nvSpPr>
        <p:spPr bwMode="auto">
          <a:xfrm>
            <a:off x="7299325" y="6369050"/>
            <a:ext cx="1809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1600">
                <a:latin typeface="Times New Roman" panose="02020603050405020304" pitchFamily="18" charset="0"/>
              </a:rPr>
              <a:t>Function terminates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A0A5B-2786-DFB3-D48E-B10A4C88E28F}"/>
              </a:ext>
            </a:extLst>
          </p:cNvPr>
          <p:cNvSpPr>
            <a:spLocks noGrp="1"/>
          </p:cNvSpPr>
          <p:nvPr>
            <p:ph type="title"/>
          </p:nvPr>
        </p:nvSpPr>
        <p:spPr>
          <a:xfrm>
            <a:off x="1585608" y="1"/>
            <a:ext cx="9768192" cy="1690688"/>
          </a:xfrm>
        </p:spPr>
        <p:txBody>
          <a:bodyPr/>
          <a:lstStyle/>
          <a:p>
            <a:r>
              <a:rPr lang="en-US" dirty="0">
                <a:latin typeface="Times New Roman" panose="02020603050405020304" pitchFamily="18" charset="0"/>
                <a:cs typeface="Times New Roman" panose="02020603050405020304" pitchFamily="18" charset="0"/>
              </a:rPr>
              <a:t>Binary Search Algorithm</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1712830-5E3C-208C-DCC7-D1AB1FB2D852}"/>
              </a:ext>
            </a:extLst>
          </p:cNvPr>
          <p:cNvSpPr>
            <a:spLocks noGrp="1"/>
          </p:cNvSpPr>
          <p:nvPr>
            <p:ph idx="1"/>
          </p:nvPr>
        </p:nvSpPr>
        <p:spPr>
          <a:xfrm>
            <a:off x="1585608" y="1342417"/>
            <a:ext cx="9768191" cy="4834546"/>
          </a:xfrm>
        </p:spPr>
        <p:txBody>
          <a:bodyPr>
            <a:normAutofit fontScale="85000" lnSpcReduction="20000"/>
          </a:bodyPr>
          <a:lstStyle/>
          <a:p>
            <a:pPr marL="0" indent="0">
              <a:buNone/>
            </a:pPr>
            <a:r>
              <a:rPr lang="en-US" sz="2200" dirty="0" err="1">
                <a:latin typeface="Times New Roman" panose="02020603050405020304" pitchFamily="18" charset="0"/>
                <a:cs typeface="Times New Roman" panose="02020603050405020304" pitchFamily="18" charset="0"/>
              </a:rPr>
              <a:t>BinarySearch</a:t>
            </a:r>
            <a:r>
              <a:rPr lang="en-US" sz="2200" dirty="0">
                <a:latin typeface="Times New Roman" panose="02020603050405020304" pitchFamily="18" charset="0"/>
                <a:cs typeface="Times New Roman" panose="02020603050405020304" pitchFamily="18" charset="0"/>
              </a:rPr>
              <a:t>(A, LB, UB, TARGET)</a:t>
            </a:r>
          </a:p>
          <a:p>
            <a:pPr marL="0" indent="0">
              <a:buNone/>
            </a:pPr>
            <a:r>
              <a:rPr lang="en-US" sz="2200" dirty="0">
                <a:latin typeface="Times New Roman" panose="02020603050405020304" pitchFamily="18" charset="0"/>
                <a:cs typeface="Times New Roman" panose="02020603050405020304" pitchFamily="18" charset="0"/>
              </a:rPr>
              <a:t>Step 1: Set LB = 0, UB = N-1;</a:t>
            </a:r>
          </a:p>
          <a:p>
            <a:pPr marL="0" indent="0">
              <a:buNone/>
            </a:pPr>
            <a:r>
              <a:rPr lang="en-US" sz="2200" dirty="0">
                <a:latin typeface="Times New Roman" panose="02020603050405020304" pitchFamily="18" charset="0"/>
                <a:cs typeface="Times New Roman" panose="02020603050405020304" pitchFamily="18" charset="0"/>
              </a:rPr>
              <a:t>Step 2: Repeat steps 3 and 4 while (LB &lt;= UB)</a:t>
            </a:r>
          </a:p>
          <a:p>
            <a:pPr marL="0" indent="0">
              <a:buNone/>
            </a:pPr>
            <a:r>
              <a:rPr lang="en-US" sz="2200" dirty="0">
                <a:latin typeface="Times New Roman" panose="02020603050405020304" pitchFamily="18" charset="0"/>
                <a:cs typeface="Times New Roman" panose="02020603050405020304" pitchFamily="18" charset="0"/>
              </a:rPr>
              <a:t>Step 3: Set MID = (LB + UB) / 2</a:t>
            </a:r>
          </a:p>
          <a:p>
            <a:pPr marL="0" indent="0">
              <a:buNone/>
            </a:pPr>
            <a:r>
              <a:rPr lang="en-US" sz="2200" dirty="0">
                <a:latin typeface="Times New Roman" panose="02020603050405020304" pitchFamily="18" charset="0"/>
                <a:cs typeface="Times New Roman" panose="02020603050405020304" pitchFamily="18" charset="0"/>
              </a:rPr>
              <a:t>Step 4: If A[MID] = TARGET</a:t>
            </a:r>
          </a:p>
          <a:p>
            <a:pPr marL="0" indent="0">
              <a:buNone/>
            </a:pPr>
            <a:r>
              <a:rPr lang="en-US" sz="2200" dirty="0">
                <a:latin typeface="Times New Roman" panose="02020603050405020304" pitchFamily="18" charset="0"/>
                <a:cs typeface="Times New Roman" panose="02020603050405020304" pitchFamily="18" charset="0"/>
              </a:rPr>
              <a:t>          return MID;</a:t>
            </a:r>
          </a:p>
          <a:p>
            <a:pPr marL="0" indent="0">
              <a:buNone/>
            </a:pPr>
            <a:r>
              <a:rPr lang="en-US" sz="2200" dirty="0">
                <a:latin typeface="Times New Roman" panose="02020603050405020304" pitchFamily="18" charset="0"/>
                <a:cs typeface="Times New Roman" panose="02020603050405020304" pitchFamily="18" charset="0"/>
              </a:rPr>
              <a:t>        else if A[MID] &gt; TARGET</a:t>
            </a:r>
          </a:p>
          <a:p>
            <a:pPr marL="0" indent="0">
              <a:buNone/>
            </a:pPr>
            <a:r>
              <a:rPr lang="en-US" sz="2200" dirty="0">
                <a:latin typeface="Times New Roman" panose="02020603050405020304" pitchFamily="18" charset="0"/>
                <a:cs typeface="Times New Roman" panose="02020603050405020304" pitchFamily="18" charset="0"/>
              </a:rPr>
              <a:t>          Set UB = MID - 1</a:t>
            </a:r>
          </a:p>
          <a:p>
            <a:pPr marL="0" indent="0">
              <a:buNone/>
            </a:pPr>
            <a:r>
              <a:rPr lang="en-US" sz="2200" dirty="0">
                <a:latin typeface="Times New Roman" panose="02020603050405020304" pitchFamily="18" charset="0"/>
                <a:cs typeface="Times New Roman" panose="02020603050405020304" pitchFamily="18" charset="0"/>
              </a:rPr>
              <a:t>        else</a:t>
            </a:r>
          </a:p>
          <a:p>
            <a:pPr marL="0" indent="0">
              <a:buNone/>
            </a:pPr>
            <a:r>
              <a:rPr lang="en-US" sz="2200" dirty="0">
                <a:latin typeface="Times New Roman" panose="02020603050405020304" pitchFamily="18" charset="0"/>
                <a:cs typeface="Times New Roman" panose="02020603050405020304" pitchFamily="18" charset="0"/>
              </a:rPr>
              <a:t>          Set LB = MID + 1</a:t>
            </a:r>
          </a:p>
          <a:p>
            <a:pPr marL="0" indent="0">
              <a:buNone/>
            </a:pPr>
            <a:r>
              <a:rPr lang="en-US" sz="2200" dirty="0">
                <a:latin typeface="Times New Roman" panose="02020603050405020304" pitchFamily="18" charset="0"/>
                <a:cs typeface="Times New Roman" panose="02020603050405020304" pitchFamily="18" charset="0"/>
              </a:rPr>
              <a:t>        [end of if]</a:t>
            </a:r>
          </a:p>
          <a:p>
            <a:pPr marL="0" indent="0">
              <a:buNone/>
            </a:pPr>
            <a:r>
              <a:rPr lang="en-US" sz="2200" dirty="0">
                <a:latin typeface="Times New Roman" panose="02020603050405020304" pitchFamily="18" charset="0"/>
                <a:cs typeface="Times New Roman" panose="02020603050405020304" pitchFamily="18" charset="0"/>
              </a:rPr>
              <a:t>[end of loop]</a:t>
            </a:r>
          </a:p>
          <a:p>
            <a:pPr marL="0" indent="0">
              <a:buNone/>
            </a:pPr>
            <a:r>
              <a:rPr lang="en-US" sz="2200" dirty="0">
                <a:latin typeface="Times New Roman" panose="02020603050405020304" pitchFamily="18" charset="0"/>
                <a:cs typeface="Times New Roman" panose="02020603050405020304" pitchFamily="18" charset="0"/>
              </a:rPr>
              <a:t>Step 5: Return -1 (TARGET not found)</a:t>
            </a:r>
          </a:p>
          <a:p>
            <a:pPr marL="0" indent="0">
              <a:buNone/>
            </a:pPr>
            <a:r>
              <a:rPr lang="en-US" sz="2200" dirty="0">
                <a:latin typeface="Times New Roman" panose="02020603050405020304" pitchFamily="18" charset="0"/>
                <a:cs typeface="Times New Roman" panose="02020603050405020304" pitchFamily="18" charset="0"/>
              </a:rPr>
              <a:t>Step 6: Exit</a:t>
            </a:r>
          </a:p>
        </p:txBody>
      </p:sp>
    </p:spTree>
    <p:extLst>
      <p:ext uri="{BB962C8B-B14F-4D97-AF65-F5344CB8AC3E}">
        <p14:creationId xmlns:p14="http://schemas.microsoft.com/office/powerpoint/2010/main" val="3353887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5900D-2F01-C4D7-CB43-6DB8202BD00B}"/>
              </a:ext>
            </a:extLst>
          </p:cNvPr>
          <p:cNvSpPr>
            <a:spLocks noGrp="1"/>
          </p:cNvSpPr>
          <p:nvPr>
            <p:ph type="title"/>
          </p:nvPr>
        </p:nvSpPr>
        <p:spPr>
          <a:xfrm>
            <a:off x="846306" y="365125"/>
            <a:ext cx="10507494" cy="6025947"/>
          </a:xfrm>
        </p:spPr>
        <p:txBody>
          <a:bodyPr>
            <a:normAutofit/>
          </a:bodyPr>
          <a:lstStyle/>
          <a:p>
            <a:pPr algn="ctr"/>
            <a:r>
              <a:rPr lang="en-US" sz="8000" b="1" dirty="0">
                <a:latin typeface="Times New Roman" panose="02020603050405020304" pitchFamily="18" charset="0"/>
                <a:cs typeface="Times New Roman" panose="02020603050405020304" pitchFamily="18" charset="0"/>
              </a:rPr>
              <a:t>THANK YOU </a:t>
            </a:r>
            <a:endParaRPr lang="en-IN" sz="8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3433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762" y="365125"/>
            <a:ext cx="10488038" cy="1959786"/>
          </a:xfrm>
        </p:spPr>
        <p:txBody>
          <a:bodyPr/>
          <a:lstStyle/>
          <a:p>
            <a:pPr algn="ctr"/>
            <a:r>
              <a:rPr lang="en-US" b="1" dirty="0">
                <a:latin typeface="Times New Roman" panose="02020603050405020304" pitchFamily="18" charset="0"/>
                <a:cs typeface="Times New Roman" panose="02020603050405020304" pitchFamily="18" charset="0"/>
              </a:rPr>
              <a:t>Linear Search Algorithm</a:t>
            </a:r>
          </a:p>
        </p:txBody>
      </p:sp>
      <p:sp>
        <p:nvSpPr>
          <p:cNvPr id="3" name="Content Placeholder 2"/>
          <p:cNvSpPr>
            <a:spLocks noGrp="1"/>
          </p:cNvSpPr>
          <p:nvPr>
            <p:ph idx="1"/>
          </p:nvPr>
        </p:nvSpPr>
        <p:spPr>
          <a:xfrm>
            <a:off x="1293779" y="2178996"/>
            <a:ext cx="9873573" cy="4298004"/>
          </a:xfrm>
        </p:spPr>
        <p:txBody>
          <a:bodyPr>
            <a:normAutofit/>
          </a:bodyPr>
          <a:lstStyle/>
          <a:p>
            <a:pPr algn="just"/>
            <a:r>
              <a:rPr lang="en-US" dirty="0">
                <a:latin typeface="Times New Roman" panose="02020603050405020304" pitchFamily="18" charset="0"/>
                <a:cs typeface="Times New Roman" panose="02020603050405020304" pitchFamily="18" charset="0"/>
              </a:rPr>
              <a:t>Linear search is also called as </a:t>
            </a:r>
            <a:r>
              <a:rPr lang="en-US" b="1" dirty="0">
                <a:solidFill>
                  <a:srgbClr val="FF0000"/>
                </a:solidFill>
                <a:latin typeface="Times New Roman" panose="02020603050405020304" pitchFamily="18" charset="0"/>
                <a:cs typeface="Times New Roman" panose="02020603050405020304" pitchFamily="18" charset="0"/>
              </a:rPr>
              <a:t>Sequential Search Algorithm</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p>
          <a:p>
            <a:pPr algn="just"/>
            <a:endParaRPr lang="en-US" sz="1000"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It is the </a:t>
            </a:r>
            <a:r>
              <a:rPr lang="en-US" dirty="0">
                <a:solidFill>
                  <a:srgbClr val="FF0000"/>
                </a:solidFill>
                <a:latin typeface="Times New Roman" panose="02020603050405020304" pitchFamily="18" charset="0"/>
                <a:cs typeface="Times New Roman" panose="02020603050405020304" pitchFamily="18" charset="0"/>
              </a:rPr>
              <a:t>simplest</a:t>
            </a:r>
            <a:r>
              <a:rPr lang="en-US" dirty="0">
                <a:latin typeface="Times New Roman" panose="02020603050405020304" pitchFamily="18" charset="0"/>
                <a:cs typeface="Times New Roman" panose="02020603050405020304" pitchFamily="18" charset="0"/>
              </a:rPr>
              <a:t> searching algorithm. In Linear search, we simply </a:t>
            </a:r>
            <a:r>
              <a:rPr lang="en-US" dirty="0">
                <a:solidFill>
                  <a:srgbClr val="FF0000"/>
                </a:solidFill>
                <a:latin typeface="Times New Roman" panose="02020603050405020304" pitchFamily="18" charset="0"/>
                <a:cs typeface="Times New Roman" panose="02020603050405020304" pitchFamily="18" charset="0"/>
              </a:rPr>
              <a:t>traverse the list completely</a:t>
            </a:r>
            <a:r>
              <a:rPr lang="en-US" dirty="0">
                <a:latin typeface="Times New Roman" panose="02020603050405020304" pitchFamily="18" charset="0"/>
                <a:cs typeface="Times New Roman" panose="02020603050405020304" pitchFamily="18" charset="0"/>
              </a:rPr>
              <a:t> and match each element of the list with the item whose location is to be found. </a:t>
            </a:r>
          </a:p>
          <a:p>
            <a:pPr algn="just"/>
            <a:endParaRPr lang="en-US" sz="1000"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If the </a:t>
            </a:r>
            <a:r>
              <a:rPr lang="en-US" b="1" dirty="0">
                <a:latin typeface="Times New Roman" panose="02020603050405020304" pitchFamily="18" charset="0"/>
                <a:cs typeface="Times New Roman" panose="02020603050405020304" pitchFamily="18" charset="0"/>
              </a:rPr>
              <a:t>match is found</a:t>
            </a:r>
            <a:r>
              <a:rPr lang="en-US" dirty="0">
                <a:latin typeface="Times New Roman" panose="02020603050405020304" pitchFamily="18" charset="0"/>
                <a:cs typeface="Times New Roman" panose="02020603050405020304" pitchFamily="18" charset="0"/>
              </a:rPr>
              <a:t>, then the location of the item is </a:t>
            </a:r>
            <a:r>
              <a:rPr lang="en-US" dirty="0">
                <a:solidFill>
                  <a:srgbClr val="FF0000"/>
                </a:solidFill>
                <a:latin typeface="Times New Roman" panose="02020603050405020304" pitchFamily="18" charset="0"/>
                <a:cs typeface="Times New Roman" panose="02020603050405020304" pitchFamily="18" charset="0"/>
              </a:rPr>
              <a:t>returned</a:t>
            </a:r>
            <a:r>
              <a:rPr lang="en-US" dirty="0">
                <a:latin typeface="Times New Roman" panose="02020603050405020304" pitchFamily="18" charset="0"/>
                <a:cs typeface="Times New Roman" panose="02020603050405020304" pitchFamily="18" charset="0"/>
              </a:rPr>
              <a:t>; otherwise, the algorithm returns </a:t>
            </a:r>
            <a:r>
              <a:rPr lang="en-US" b="1" dirty="0">
                <a:latin typeface="Times New Roman" panose="02020603050405020304" pitchFamily="18" charset="0"/>
                <a:cs typeface="Times New Roman" panose="02020603050405020304" pitchFamily="18" charset="0"/>
              </a:rPr>
              <a:t>NULL</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06972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C052B-85B0-6310-54E2-6CB57C16ACA8}"/>
              </a:ext>
            </a:extLst>
          </p:cNvPr>
          <p:cNvSpPr>
            <a:spLocks noGrp="1"/>
          </p:cNvSpPr>
          <p:nvPr>
            <p:ph type="title"/>
          </p:nvPr>
        </p:nvSpPr>
        <p:spPr>
          <a:xfrm>
            <a:off x="1498060" y="155643"/>
            <a:ext cx="9855740" cy="1332689"/>
          </a:xfrm>
        </p:spPr>
        <p:txBody>
          <a:bodyPr/>
          <a:lstStyle/>
          <a:p>
            <a:r>
              <a:rPr lang="en-US" b="1" dirty="0">
                <a:latin typeface="Times New Roman" panose="02020603050405020304" pitchFamily="18" charset="0"/>
                <a:cs typeface="Times New Roman" panose="02020603050405020304" pitchFamily="18" charset="0"/>
              </a:rPr>
              <a:t>Linear Search Algorithm </a:t>
            </a:r>
            <a:endParaRPr lang="en-IN" b="1" dirty="0">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521BC0D4-F635-8A75-DEA3-5320DBB0A8FF}"/>
              </a:ext>
            </a:extLst>
          </p:cNvPr>
          <p:cNvSpPr>
            <a:spLocks noGrp="1" noChangeArrowheads="1"/>
          </p:cNvSpPr>
          <p:nvPr>
            <p:ph idx="1"/>
          </p:nvPr>
        </p:nvSpPr>
        <p:spPr bwMode="auto">
          <a:xfrm>
            <a:off x="1420238" y="1818654"/>
            <a:ext cx="9202366"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Times New Roman" panose="02020603050405020304" pitchFamily="18" charset="0"/>
                <a:cs typeface="Times New Roman" panose="02020603050405020304" pitchFamily="18" charset="0"/>
              </a:rPr>
              <a:t>W</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 have an array A with elements [3, 5, 2, 4, 9] and we want to find the index of the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target element 4</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 1:</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Start at the first element (3). Compare 3 with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They are not equal.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 2:</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Move to the next element (5). Compare 5 with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They are not equal.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 3:</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Move to the next element (2). Compare 2 with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They are not equal.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 4:</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Move to the next element (4). Compare 4 with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They are equal.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 5:</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Return the index of the current element, which is 3.</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3833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C052B-85B0-6310-54E2-6CB57C16ACA8}"/>
              </a:ext>
            </a:extLst>
          </p:cNvPr>
          <p:cNvSpPr>
            <a:spLocks noGrp="1"/>
          </p:cNvSpPr>
          <p:nvPr>
            <p:ph type="title"/>
          </p:nvPr>
        </p:nvSpPr>
        <p:spPr>
          <a:xfrm>
            <a:off x="1498060" y="155643"/>
            <a:ext cx="9855740" cy="1332689"/>
          </a:xfrm>
        </p:spPr>
        <p:txBody>
          <a:bodyPr/>
          <a:lstStyle/>
          <a:p>
            <a:pPr algn="ctr"/>
            <a:r>
              <a:rPr lang="en-US" b="1" dirty="0">
                <a:latin typeface="Times New Roman" panose="02020603050405020304" pitchFamily="18" charset="0"/>
                <a:cs typeface="Times New Roman" panose="02020603050405020304" pitchFamily="18" charset="0"/>
              </a:rPr>
              <a:t>Linear Search Algorithm </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422B5EF-5BA7-2618-409F-E48BC7758351}"/>
              </a:ext>
            </a:extLst>
          </p:cNvPr>
          <p:cNvSpPr>
            <a:spLocks noGrp="1"/>
          </p:cNvSpPr>
          <p:nvPr>
            <p:ph idx="1"/>
          </p:nvPr>
        </p:nvSpPr>
        <p:spPr>
          <a:xfrm>
            <a:off x="1614791" y="1293779"/>
            <a:ext cx="9669294" cy="4416358"/>
          </a:xfrm>
        </p:spPr>
        <p:txBody>
          <a:bodyPr>
            <a:normAutofit/>
          </a:bodyPr>
          <a:lstStyle/>
          <a:p>
            <a:pPr marL="0" indent="0">
              <a:buNone/>
            </a:pPr>
            <a:r>
              <a:rPr lang="en-US" sz="2200" dirty="0" err="1">
                <a:latin typeface="Times New Roman" panose="02020603050405020304" pitchFamily="18" charset="0"/>
                <a:cs typeface="Times New Roman" panose="02020603050405020304" pitchFamily="18" charset="0"/>
              </a:rPr>
              <a:t>LinearSearch</a:t>
            </a:r>
            <a:r>
              <a:rPr lang="en-US" sz="2200" dirty="0">
                <a:latin typeface="Times New Roman" panose="02020603050405020304" pitchFamily="18" charset="0"/>
                <a:cs typeface="Times New Roman" panose="02020603050405020304" pitchFamily="18" charset="0"/>
              </a:rPr>
              <a:t>(A, N, ITEM)</a:t>
            </a:r>
          </a:p>
          <a:p>
            <a:pPr marL="0" indent="0">
              <a:buNone/>
            </a:pPr>
            <a:r>
              <a:rPr lang="en-US" sz="2200" dirty="0">
                <a:latin typeface="Times New Roman" panose="02020603050405020304" pitchFamily="18" charset="0"/>
                <a:cs typeface="Times New Roman" panose="02020603050405020304" pitchFamily="18" charset="0"/>
              </a:rPr>
              <a:t>Step 1: Set Loc = (-1),  </a:t>
            </a:r>
          </a:p>
          <a:p>
            <a:pPr marL="0" indent="0">
              <a:buNone/>
            </a:pPr>
            <a:r>
              <a:rPr lang="en-US" sz="2200" dirty="0">
                <a:latin typeface="Times New Roman" panose="02020603050405020304" pitchFamily="18" charset="0"/>
                <a:cs typeface="Times New Roman" panose="02020603050405020304" pitchFamily="18" charset="0"/>
              </a:rPr>
              <a:t>Step 2: Set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 1</a:t>
            </a:r>
          </a:p>
          <a:p>
            <a:pPr marL="0" indent="0">
              <a:buNone/>
            </a:pPr>
            <a:r>
              <a:rPr lang="en-US" sz="2200" dirty="0">
                <a:latin typeface="Times New Roman" panose="02020603050405020304" pitchFamily="18" charset="0"/>
                <a:cs typeface="Times New Roman" panose="02020603050405020304" pitchFamily="18" charset="0"/>
              </a:rPr>
              <a:t>Step 3: Repeat while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&lt;=N and A[</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 ITEM</a:t>
            </a:r>
          </a:p>
          <a:p>
            <a:pPr marL="0" indent="0">
              <a:buNone/>
            </a:pP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+ 1</a:t>
            </a:r>
          </a:p>
          <a:p>
            <a:pPr marL="0" indent="0">
              <a:buNone/>
            </a:pPr>
            <a:r>
              <a:rPr lang="en-US" sz="2200" dirty="0">
                <a:latin typeface="Times New Roman" panose="02020603050405020304" pitchFamily="18" charset="0"/>
                <a:cs typeface="Times New Roman" panose="02020603050405020304" pitchFamily="18" charset="0"/>
              </a:rPr>
              <a:t>Step 4: If A[</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 ITEM then</a:t>
            </a:r>
          </a:p>
          <a:p>
            <a:pPr marL="0" indent="0">
              <a:buNone/>
            </a:pPr>
            <a:r>
              <a:rPr lang="en-US" sz="2200" dirty="0">
                <a:latin typeface="Times New Roman" panose="02020603050405020304" pitchFamily="18" charset="0"/>
                <a:cs typeface="Times New Roman" panose="02020603050405020304" pitchFamily="18" charset="0"/>
              </a:rPr>
              <a:t>          Loc = </a:t>
            </a:r>
            <a:r>
              <a:rPr lang="en-US" sz="2200" dirty="0" err="1">
                <a:latin typeface="Times New Roman" panose="02020603050405020304" pitchFamily="18" charset="0"/>
                <a:cs typeface="Times New Roman" panose="02020603050405020304" pitchFamily="18" charset="0"/>
              </a:rPr>
              <a:t>i</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Step 5: Return Loc  (If ITEM is not found)</a:t>
            </a:r>
          </a:p>
          <a:p>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7936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000" b="1" dirty="0">
                <a:latin typeface="Times New Roman" panose="02020603050405020304" pitchFamily="18" charset="0"/>
                <a:cs typeface="Times New Roman" panose="02020603050405020304" pitchFamily="18" charset="0"/>
              </a:rPr>
              <a:t>Binary Search Algorithm</a:t>
            </a:r>
          </a:p>
        </p:txBody>
      </p:sp>
      <p:sp>
        <p:nvSpPr>
          <p:cNvPr id="3" name="Content Placeholder 2"/>
          <p:cNvSpPr>
            <a:spLocks noGrp="1"/>
          </p:cNvSpPr>
          <p:nvPr>
            <p:ph idx="1"/>
          </p:nvPr>
        </p:nvSpPr>
        <p:spPr/>
        <p:txBody>
          <a:bodyPr>
            <a:normAutofit fontScale="92500"/>
          </a:bodyPr>
          <a:lstStyle/>
          <a:p>
            <a:pPr algn="just"/>
            <a:r>
              <a:rPr lang="en-US" dirty="0">
                <a:latin typeface="Times New Roman" panose="02020603050405020304" pitchFamily="18" charset="0"/>
                <a:cs typeface="Times New Roman" panose="02020603050405020304" pitchFamily="18" charset="0"/>
              </a:rPr>
              <a:t>Binary search is the search technique that works efficiently on </a:t>
            </a:r>
            <a:r>
              <a:rPr lang="en-US" b="1" dirty="0">
                <a:solidFill>
                  <a:srgbClr val="FF0000"/>
                </a:solidFill>
                <a:latin typeface="Times New Roman" panose="02020603050405020304" pitchFamily="18" charset="0"/>
                <a:cs typeface="Times New Roman" panose="02020603050405020304" pitchFamily="18" charset="0"/>
              </a:rPr>
              <a:t>sorted lists</a:t>
            </a:r>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Hence, to search an element into some list using the binary search technique, we must ensure that the </a:t>
            </a:r>
            <a:r>
              <a:rPr lang="en-US" dirty="0">
                <a:solidFill>
                  <a:srgbClr val="FF0000"/>
                </a:solidFill>
                <a:latin typeface="Times New Roman" panose="02020603050405020304" pitchFamily="18" charset="0"/>
                <a:cs typeface="Times New Roman" panose="02020603050405020304" pitchFamily="18" charset="0"/>
              </a:rPr>
              <a:t>list is sorted</a:t>
            </a:r>
            <a:r>
              <a:rPr lang="en-US"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Binary search follows the </a:t>
            </a:r>
            <a:r>
              <a:rPr lang="en-US" dirty="0">
                <a:solidFill>
                  <a:srgbClr val="FF0000"/>
                </a:solidFill>
                <a:latin typeface="Times New Roman" panose="02020603050405020304" pitchFamily="18" charset="0"/>
                <a:cs typeface="Times New Roman" panose="02020603050405020304" pitchFamily="18" charset="0"/>
              </a:rPr>
              <a:t>divide and conquer approach</a:t>
            </a:r>
            <a:r>
              <a:rPr lang="en-US" dirty="0">
                <a:latin typeface="Times New Roman" panose="02020603050405020304" pitchFamily="18" charset="0"/>
                <a:cs typeface="Times New Roman" panose="02020603050405020304" pitchFamily="18" charset="0"/>
              </a:rPr>
              <a:t> in which the list is divided into two halves, and the item is compared with the middle element of the list. </a:t>
            </a:r>
          </a:p>
          <a:p>
            <a:pPr algn="just"/>
            <a:r>
              <a:rPr lang="en-US" dirty="0">
                <a:latin typeface="Times New Roman" panose="02020603050405020304" pitchFamily="18" charset="0"/>
                <a:cs typeface="Times New Roman" panose="02020603050405020304" pitchFamily="18" charset="0"/>
              </a:rPr>
              <a:t>If the </a:t>
            </a:r>
            <a:r>
              <a:rPr lang="en-US" b="1" dirty="0">
                <a:latin typeface="Times New Roman" panose="02020603050405020304" pitchFamily="18" charset="0"/>
                <a:cs typeface="Times New Roman" panose="02020603050405020304" pitchFamily="18" charset="0"/>
              </a:rPr>
              <a:t>match is found</a:t>
            </a:r>
            <a:r>
              <a:rPr lang="en-US" dirty="0">
                <a:latin typeface="Times New Roman" panose="02020603050405020304" pitchFamily="18" charset="0"/>
                <a:cs typeface="Times New Roman" panose="02020603050405020304" pitchFamily="18" charset="0"/>
              </a:rPr>
              <a:t> then, the location of the </a:t>
            </a:r>
            <a:r>
              <a:rPr lang="en-US" dirty="0">
                <a:solidFill>
                  <a:srgbClr val="FF0000"/>
                </a:solidFill>
                <a:latin typeface="Times New Roman" panose="02020603050405020304" pitchFamily="18" charset="0"/>
                <a:cs typeface="Times New Roman" panose="02020603050405020304" pitchFamily="18" charset="0"/>
              </a:rPr>
              <a:t>middle element</a:t>
            </a:r>
            <a:r>
              <a:rPr lang="en-US" dirty="0">
                <a:latin typeface="Times New Roman" panose="02020603050405020304" pitchFamily="18" charset="0"/>
                <a:cs typeface="Times New Roman" panose="02020603050405020304" pitchFamily="18" charset="0"/>
              </a:rPr>
              <a:t> is returned.</a:t>
            </a:r>
          </a:p>
          <a:p>
            <a:pPr algn="just"/>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Otherwise</a:t>
            </a:r>
            <a:r>
              <a:rPr lang="en-US" dirty="0">
                <a:latin typeface="Times New Roman" panose="02020603050405020304" pitchFamily="18" charset="0"/>
                <a:cs typeface="Times New Roman" panose="02020603050405020304" pitchFamily="18" charset="0"/>
              </a:rPr>
              <a:t>, we search into either of the halves depending upon the result produced through the match.</a:t>
            </a:r>
          </a:p>
        </p:txBody>
      </p:sp>
    </p:spTree>
    <p:extLst>
      <p:ext uri="{BB962C8B-B14F-4D97-AF65-F5344CB8AC3E}">
        <p14:creationId xmlns:p14="http://schemas.microsoft.com/office/powerpoint/2010/main" val="2886708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E5E1D6C7-8A1F-DD4C-9E3A-99B2EEE1DCB7}"/>
              </a:ext>
            </a:extLst>
          </p:cNvPr>
          <p:cNvSpPr>
            <a:spLocks noGrp="1"/>
          </p:cNvSpPr>
          <p:nvPr>
            <p:ph type="title"/>
          </p:nvPr>
        </p:nvSpPr>
        <p:spPr/>
        <p:txBody>
          <a:bodyPr/>
          <a:lstStyle/>
          <a:p>
            <a:pPr algn="ctr" eaLnBrk="1" hangingPunct="1"/>
            <a:r>
              <a:rPr lang="en-US" sz="4400" b="1" dirty="0">
                <a:latin typeface="Times New Roman" panose="02020603050405020304" pitchFamily="18" charset="0"/>
                <a:cs typeface="Times New Roman" panose="02020603050405020304" pitchFamily="18" charset="0"/>
              </a:rPr>
              <a:t>Binary Search Algorithm</a:t>
            </a:r>
            <a:endParaRPr lang="en-US" altLang="en-US" b="1" dirty="0">
              <a:latin typeface="Times New Roman" panose="02020603050405020304" pitchFamily="18" charset="0"/>
            </a:endParaRPr>
          </a:p>
        </p:txBody>
      </p:sp>
      <p:sp>
        <p:nvSpPr>
          <p:cNvPr id="18436" name="Rectangle 3">
            <a:extLst>
              <a:ext uri="{FF2B5EF4-FFF2-40B4-BE49-F238E27FC236}">
                <a16:creationId xmlns:a16="http://schemas.microsoft.com/office/drawing/2014/main" id="{5311AED8-5D32-20CC-ADAB-5E8E902B165C}"/>
              </a:ext>
            </a:extLst>
          </p:cNvPr>
          <p:cNvSpPr>
            <a:spLocks noGrp="1" noChangeArrowheads="1"/>
          </p:cNvSpPr>
          <p:nvPr>
            <p:ph idx="1"/>
          </p:nvPr>
        </p:nvSpPr>
        <p:spPr>
          <a:xfrm>
            <a:off x="838200" y="1690687"/>
            <a:ext cx="10515600" cy="4802188"/>
          </a:xfrm>
        </p:spPr>
        <p:txBody>
          <a:bodyPr>
            <a:normAutofit/>
          </a:bodyPr>
          <a:lstStyle/>
          <a:p>
            <a:pPr marL="0" indent="0" algn="just">
              <a:buClr>
                <a:schemeClr val="accent3"/>
              </a:buClr>
              <a:buNone/>
              <a:defRPr/>
            </a:pPr>
            <a:r>
              <a:rPr lang="en-US" sz="2400" dirty="0">
                <a:latin typeface="Times New Roman" charset="0"/>
              </a:rPr>
              <a:t>Consider to use binary searches whenever the list contains more than </a:t>
            </a:r>
            <a:r>
              <a:rPr lang="en-US" sz="2400" b="1" dirty="0">
                <a:solidFill>
                  <a:srgbClr val="FF0000"/>
                </a:solidFill>
                <a:latin typeface="Times New Roman" charset="0"/>
              </a:rPr>
              <a:t>16 elements</a:t>
            </a:r>
            <a:r>
              <a:rPr lang="en-US" sz="2400" dirty="0">
                <a:latin typeface="Times New Roman" charset="0"/>
              </a:rPr>
              <a:t>.</a:t>
            </a:r>
          </a:p>
          <a:p>
            <a:pPr marL="0" indent="0" algn="just">
              <a:buClr>
                <a:schemeClr val="accent3"/>
              </a:buClr>
              <a:buNone/>
              <a:defRPr/>
            </a:pPr>
            <a:endParaRPr lang="en-US" sz="1000" dirty="0">
              <a:latin typeface="Times New Roman" charset="0"/>
            </a:endParaRPr>
          </a:p>
          <a:p>
            <a:pPr marL="0" indent="0" algn="just">
              <a:buClr>
                <a:schemeClr val="accent3"/>
              </a:buClr>
              <a:buNone/>
              <a:defRPr/>
            </a:pPr>
            <a:r>
              <a:rPr lang="en-US" sz="2400" dirty="0">
                <a:latin typeface="Times New Roman" charset="0"/>
              </a:rPr>
              <a:t>The binary search starts by testing the data in the element at the </a:t>
            </a:r>
            <a:r>
              <a:rPr lang="en-US" sz="2400" b="1" dirty="0">
                <a:solidFill>
                  <a:srgbClr val="FF0000"/>
                </a:solidFill>
                <a:latin typeface="Times New Roman" charset="0"/>
              </a:rPr>
              <a:t>middle of the array</a:t>
            </a:r>
            <a:r>
              <a:rPr lang="en-US" sz="2400" dirty="0">
                <a:latin typeface="Times New Roman" charset="0"/>
              </a:rPr>
              <a:t> to determine if the </a:t>
            </a:r>
            <a:r>
              <a:rPr lang="en-US" sz="2400" b="1" dirty="0">
                <a:solidFill>
                  <a:srgbClr val="FF0000"/>
                </a:solidFill>
                <a:latin typeface="Times New Roman" charset="0"/>
              </a:rPr>
              <a:t>target is in the first or second half of the list</a:t>
            </a:r>
            <a:r>
              <a:rPr lang="en-US" sz="2400" dirty="0">
                <a:latin typeface="Times New Roman" charset="0"/>
              </a:rPr>
              <a:t>. </a:t>
            </a:r>
          </a:p>
          <a:p>
            <a:pPr marL="0" indent="0" algn="just">
              <a:buClr>
                <a:schemeClr val="accent3"/>
              </a:buClr>
              <a:buNone/>
              <a:defRPr/>
            </a:pPr>
            <a:endParaRPr lang="en-US" sz="1000" dirty="0">
              <a:latin typeface="Times New Roman" charset="0"/>
            </a:endParaRPr>
          </a:p>
          <a:p>
            <a:pPr marL="0" indent="0" algn="just">
              <a:buClr>
                <a:schemeClr val="accent3"/>
              </a:buClr>
              <a:buNone/>
              <a:defRPr/>
            </a:pPr>
            <a:r>
              <a:rPr lang="en-US" sz="2400" dirty="0">
                <a:latin typeface="Times New Roman" charset="0"/>
              </a:rPr>
              <a:t>If it is in the </a:t>
            </a:r>
            <a:r>
              <a:rPr lang="en-US" sz="2400" b="1" dirty="0">
                <a:solidFill>
                  <a:srgbClr val="FF0000"/>
                </a:solidFill>
                <a:latin typeface="Times New Roman" charset="0"/>
              </a:rPr>
              <a:t>first half</a:t>
            </a:r>
            <a:r>
              <a:rPr lang="en-US" sz="2400" dirty="0">
                <a:latin typeface="Times New Roman" charset="0"/>
              </a:rPr>
              <a:t>, we do not need to check the second half. If it is in the </a:t>
            </a:r>
            <a:r>
              <a:rPr lang="en-US" sz="2400" b="1" dirty="0">
                <a:solidFill>
                  <a:srgbClr val="FF0000"/>
                </a:solidFill>
                <a:latin typeface="Times New Roman" charset="0"/>
              </a:rPr>
              <a:t>second half</a:t>
            </a:r>
            <a:r>
              <a:rPr lang="en-US" sz="2400" dirty="0">
                <a:solidFill>
                  <a:srgbClr val="FF0000"/>
                </a:solidFill>
                <a:latin typeface="Times New Roman" charset="0"/>
              </a:rPr>
              <a:t>, </a:t>
            </a:r>
            <a:r>
              <a:rPr lang="en-US" sz="2400" dirty="0">
                <a:latin typeface="Times New Roman" charset="0"/>
              </a:rPr>
              <a:t>we do not need to test the first half. </a:t>
            </a:r>
          </a:p>
          <a:p>
            <a:pPr marL="0" indent="0" algn="just">
              <a:buClr>
                <a:schemeClr val="accent3"/>
              </a:buClr>
              <a:buNone/>
              <a:defRPr/>
            </a:pPr>
            <a:endParaRPr lang="en-US" sz="1000" dirty="0">
              <a:latin typeface="Times New Roman" charset="0"/>
            </a:endParaRPr>
          </a:p>
          <a:p>
            <a:pPr marL="0" indent="0" algn="just">
              <a:buClr>
                <a:schemeClr val="accent3"/>
              </a:buClr>
              <a:buNone/>
              <a:defRPr/>
            </a:pPr>
            <a:r>
              <a:rPr lang="en-US" sz="2400" dirty="0">
                <a:latin typeface="Times New Roman" charset="0"/>
              </a:rPr>
              <a:t>In other words, we eliminate half the list from further consideration. We repeat this process until we find the target or determine that it is not in the list.  </a:t>
            </a:r>
          </a:p>
        </p:txBody>
      </p:sp>
      <p:sp>
        <p:nvSpPr>
          <p:cNvPr id="25604" name="Slide Number Placeholder 5">
            <a:extLst>
              <a:ext uri="{FF2B5EF4-FFF2-40B4-BE49-F238E27FC236}">
                <a16:creationId xmlns:a16="http://schemas.microsoft.com/office/drawing/2014/main" id="{2220134F-3734-E850-BA84-F7661A0B16B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67361538-DACF-4462-9C32-094EBD7FFB20}" type="slidenum">
              <a:rPr lang="en-US" altLang="en-US" smtClean="0">
                <a:solidFill>
                  <a:srgbClr val="045C75"/>
                </a:solidFill>
              </a:rPr>
              <a:pPr/>
              <a:t>6</a:t>
            </a:fld>
            <a:endParaRPr lang="en-US" altLang="en-US">
              <a:solidFill>
                <a:srgbClr val="045C75"/>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B814EBAE-256F-3463-7C92-161DE6F89A79}"/>
              </a:ext>
            </a:extLst>
          </p:cNvPr>
          <p:cNvSpPr>
            <a:spLocks noGrp="1"/>
          </p:cNvSpPr>
          <p:nvPr>
            <p:ph type="title"/>
          </p:nvPr>
        </p:nvSpPr>
        <p:spPr/>
        <p:txBody>
          <a:bodyPr/>
          <a:lstStyle/>
          <a:p>
            <a:pPr algn="ctr" eaLnBrk="1" hangingPunct="1"/>
            <a:r>
              <a:rPr lang="en-US" altLang="en-US" b="1" dirty="0">
                <a:latin typeface="Times New Roman" panose="02020603050405020304" pitchFamily="18" charset="0"/>
              </a:rPr>
              <a:t> Binary Search Algorithm</a:t>
            </a:r>
          </a:p>
        </p:txBody>
      </p:sp>
      <p:sp>
        <p:nvSpPr>
          <p:cNvPr id="26627" name="Rectangle 3">
            <a:extLst>
              <a:ext uri="{FF2B5EF4-FFF2-40B4-BE49-F238E27FC236}">
                <a16:creationId xmlns:a16="http://schemas.microsoft.com/office/drawing/2014/main" id="{4EC67479-87A5-56B7-7E40-65B0ABBF3F82}"/>
              </a:ext>
            </a:extLst>
          </p:cNvPr>
          <p:cNvSpPr>
            <a:spLocks noGrp="1"/>
          </p:cNvSpPr>
          <p:nvPr>
            <p:ph idx="1"/>
          </p:nvPr>
        </p:nvSpPr>
        <p:spPr>
          <a:xfrm>
            <a:off x="838201" y="1690688"/>
            <a:ext cx="10290242" cy="4557711"/>
          </a:xfrm>
        </p:spPr>
        <p:txBody>
          <a:bodyPr/>
          <a:lstStyle/>
          <a:p>
            <a:pPr marL="609600" indent="-609600" algn="just"/>
            <a:r>
              <a:rPr lang="en-US" altLang="en-US" sz="2400" dirty="0">
                <a:latin typeface="Times New Roman" panose="02020603050405020304" pitchFamily="18" charset="0"/>
              </a:rPr>
              <a:t>To find the middle of the list, we need three variables:</a:t>
            </a:r>
          </a:p>
          <a:p>
            <a:pPr marL="0" indent="0" algn="just">
              <a:buNone/>
            </a:pPr>
            <a:r>
              <a:rPr lang="en-US" altLang="en-US" sz="2400" dirty="0">
                <a:latin typeface="Times New Roman" panose="02020603050405020304" pitchFamily="18" charset="0"/>
              </a:rPr>
              <a:t>	one to identify the </a:t>
            </a:r>
            <a:r>
              <a:rPr lang="en-US" altLang="en-US" sz="2400" b="1" dirty="0">
                <a:latin typeface="Times New Roman" panose="02020603050405020304" pitchFamily="18" charset="0"/>
              </a:rPr>
              <a:t>beginning</a:t>
            </a:r>
            <a:r>
              <a:rPr lang="en-US" altLang="en-US" sz="2400" dirty="0">
                <a:latin typeface="Times New Roman" panose="02020603050405020304" pitchFamily="18" charset="0"/>
              </a:rPr>
              <a:t> of the list</a:t>
            </a:r>
          </a:p>
          <a:p>
            <a:pPr marL="0" indent="0" algn="just">
              <a:buNone/>
            </a:pPr>
            <a:r>
              <a:rPr lang="en-US" altLang="en-US" sz="2400" dirty="0">
                <a:latin typeface="Times New Roman" panose="02020603050405020304" pitchFamily="18" charset="0"/>
              </a:rPr>
              <a:t>	one to identify the </a:t>
            </a:r>
            <a:r>
              <a:rPr lang="en-US" altLang="en-US" sz="2400" b="1" dirty="0">
                <a:latin typeface="Times New Roman" panose="02020603050405020304" pitchFamily="18" charset="0"/>
              </a:rPr>
              <a:t>middle</a:t>
            </a:r>
            <a:r>
              <a:rPr lang="en-US" altLang="en-US" sz="2400" dirty="0">
                <a:latin typeface="Times New Roman" panose="02020603050405020304" pitchFamily="18" charset="0"/>
              </a:rPr>
              <a:t> of the list</a:t>
            </a:r>
          </a:p>
          <a:p>
            <a:pPr marL="0" indent="0" algn="just">
              <a:buNone/>
            </a:pPr>
            <a:r>
              <a:rPr lang="en-US" altLang="en-US" sz="2400" dirty="0">
                <a:latin typeface="Times New Roman" panose="02020603050405020304" pitchFamily="18" charset="0"/>
              </a:rPr>
              <a:t>	one to identify the </a:t>
            </a:r>
            <a:r>
              <a:rPr lang="en-US" altLang="en-US" sz="2400" b="1" dirty="0">
                <a:latin typeface="Times New Roman" panose="02020603050405020304" pitchFamily="18" charset="0"/>
              </a:rPr>
              <a:t>end</a:t>
            </a:r>
            <a:r>
              <a:rPr lang="en-US" altLang="en-US" sz="2400" dirty="0">
                <a:latin typeface="Times New Roman" panose="02020603050405020304" pitchFamily="18" charset="0"/>
              </a:rPr>
              <a:t> of the list.</a:t>
            </a:r>
          </a:p>
          <a:p>
            <a:pPr marL="609600" indent="-609600" algn="just"/>
            <a:endParaRPr lang="en-US" altLang="en-US" sz="2400" dirty="0">
              <a:latin typeface="Times New Roman" panose="02020603050405020304" pitchFamily="18" charset="0"/>
            </a:endParaRPr>
          </a:p>
          <a:p>
            <a:pPr marL="609600" indent="-609600" algn="just"/>
            <a:r>
              <a:rPr lang="en-US" altLang="en-US" sz="2400" dirty="0">
                <a:latin typeface="Times New Roman" panose="02020603050405020304" pitchFamily="18" charset="0"/>
              </a:rPr>
              <a:t>We analyze two cases here: </a:t>
            </a:r>
          </a:p>
          <a:p>
            <a:pPr marL="0" indent="0" algn="just">
              <a:buNone/>
            </a:pPr>
            <a:r>
              <a:rPr lang="en-US" altLang="en-US" sz="2400" dirty="0">
                <a:latin typeface="Times New Roman" panose="02020603050405020304" pitchFamily="18" charset="0"/>
              </a:rPr>
              <a:t>	Target is in the list (</a:t>
            </a:r>
            <a:r>
              <a:rPr lang="en-US" altLang="en-US" sz="2400" b="1" dirty="0">
                <a:latin typeface="Times New Roman" panose="02020603050405020304" pitchFamily="18" charset="0"/>
              </a:rPr>
              <a:t>target found</a:t>
            </a:r>
            <a:r>
              <a:rPr lang="en-US" altLang="en-US" sz="2400" dirty="0">
                <a:latin typeface="Times New Roman" panose="02020603050405020304" pitchFamily="18" charset="0"/>
              </a:rPr>
              <a:t>)</a:t>
            </a:r>
          </a:p>
          <a:p>
            <a:pPr marL="0" indent="0" algn="just">
              <a:buNone/>
            </a:pPr>
            <a:r>
              <a:rPr lang="en-US" altLang="en-US" sz="2400" dirty="0">
                <a:latin typeface="Times New Roman" panose="02020603050405020304" pitchFamily="18" charset="0"/>
              </a:rPr>
              <a:t>	Target is not in the list (</a:t>
            </a:r>
            <a:r>
              <a:rPr lang="en-US" altLang="en-US" sz="2400" b="1" dirty="0">
                <a:latin typeface="Times New Roman" panose="02020603050405020304" pitchFamily="18" charset="0"/>
              </a:rPr>
              <a:t>target not found</a:t>
            </a:r>
            <a:r>
              <a:rPr lang="en-US" altLang="en-US" sz="2400" dirty="0">
                <a:latin typeface="Times New Roman" panose="02020603050405020304" pitchFamily="18" charset="0"/>
              </a:rPr>
              <a:t>).</a:t>
            </a:r>
          </a:p>
        </p:txBody>
      </p:sp>
      <p:sp>
        <p:nvSpPr>
          <p:cNvPr id="26628" name="Slide Number Placeholder 5">
            <a:extLst>
              <a:ext uri="{FF2B5EF4-FFF2-40B4-BE49-F238E27FC236}">
                <a16:creationId xmlns:a16="http://schemas.microsoft.com/office/drawing/2014/main" id="{3D090C22-F027-7591-379E-60B3464C0E4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DF1657DA-73CA-40A8-9573-C0ECB2733E57}" type="slidenum">
              <a:rPr lang="en-US" altLang="en-US" smtClean="0">
                <a:solidFill>
                  <a:srgbClr val="045C75"/>
                </a:solidFill>
              </a:rPr>
              <a:pPr/>
              <a:t>7</a:t>
            </a:fld>
            <a:endParaRPr lang="en-US" altLang="en-US">
              <a:solidFill>
                <a:srgbClr val="045C75"/>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89068FAE-693C-F026-D19D-431BD850F1A7}"/>
              </a:ext>
            </a:extLst>
          </p:cNvPr>
          <p:cNvSpPr>
            <a:spLocks noGrp="1"/>
          </p:cNvSpPr>
          <p:nvPr>
            <p:ph type="title"/>
          </p:nvPr>
        </p:nvSpPr>
        <p:spPr/>
        <p:txBody>
          <a:bodyPr/>
          <a:lstStyle/>
          <a:p>
            <a:pPr algn="ctr" eaLnBrk="1" hangingPunct="1"/>
            <a:r>
              <a:rPr lang="en-US" altLang="en-US" b="1" dirty="0">
                <a:latin typeface="Times New Roman" panose="02020603050405020304" pitchFamily="18" charset="0"/>
              </a:rPr>
              <a:t> Binary Search Algorithm</a:t>
            </a:r>
          </a:p>
        </p:txBody>
      </p:sp>
      <p:sp>
        <p:nvSpPr>
          <p:cNvPr id="27651" name="Rectangle 3">
            <a:extLst>
              <a:ext uri="{FF2B5EF4-FFF2-40B4-BE49-F238E27FC236}">
                <a16:creationId xmlns:a16="http://schemas.microsoft.com/office/drawing/2014/main" id="{BDC05358-0D65-B292-D649-CA4C24F2437D}"/>
              </a:ext>
            </a:extLst>
          </p:cNvPr>
          <p:cNvSpPr>
            <a:spLocks noGrp="1"/>
          </p:cNvSpPr>
          <p:nvPr>
            <p:ph idx="1"/>
          </p:nvPr>
        </p:nvSpPr>
        <p:spPr>
          <a:xfrm>
            <a:off x="972766" y="1690688"/>
            <a:ext cx="10515600" cy="4665662"/>
          </a:xfrm>
        </p:spPr>
        <p:txBody>
          <a:bodyPr>
            <a:normAutofit/>
          </a:bodyPr>
          <a:lstStyle/>
          <a:p>
            <a:pPr marL="0" indent="0" algn="just">
              <a:buNone/>
            </a:pPr>
            <a:r>
              <a:rPr lang="en-US" altLang="en-US" sz="2400" b="1" dirty="0">
                <a:solidFill>
                  <a:srgbClr val="FF0000"/>
                </a:solidFill>
                <a:latin typeface="Times New Roman" panose="02020603050405020304" pitchFamily="18" charset="0"/>
              </a:rPr>
              <a:t>Target found case</a:t>
            </a:r>
            <a:r>
              <a:rPr lang="en-US" altLang="en-US" sz="2400" dirty="0">
                <a:solidFill>
                  <a:srgbClr val="FF0000"/>
                </a:solidFill>
                <a:latin typeface="Times New Roman" panose="02020603050405020304" pitchFamily="18" charset="0"/>
              </a:rPr>
              <a:t>: </a:t>
            </a:r>
            <a:r>
              <a:rPr lang="en-US" altLang="en-US" sz="2400" dirty="0">
                <a:latin typeface="Times New Roman" panose="02020603050405020304" pitchFamily="18" charset="0"/>
              </a:rPr>
              <a:t>Assume we want to find 22 in a sorted list as follows:</a:t>
            </a:r>
          </a:p>
          <a:p>
            <a:pPr marL="609600" indent="-609600" algn="just">
              <a:buNone/>
            </a:pPr>
            <a:endParaRPr lang="en-US" altLang="en-US" sz="2400" dirty="0">
              <a:latin typeface="Times New Roman" panose="02020603050405020304" pitchFamily="18" charset="0"/>
            </a:endParaRPr>
          </a:p>
          <a:p>
            <a:pPr marL="609600" indent="-609600" algn="just">
              <a:buNone/>
            </a:pPr>
            <a:endParaRPr lang="en-US" altLang="en-US" sz="2400" dirty="0">
              <a:latin typeface="Times New Roman" panose="02020603050405020304" pitchFamily="18" charset="0"/>
            </a:endParaRPr>
          </a:p>
          <a:p>
            <a:pPr marL="609600" indent="-609600" algn="just">
              <a:buNone/>
            </a:pPr>
            <a:r>
              <a:rPr lang="en-US" altLang="en-US" sz="2400" dirty="0">
                <a:latin typeface="Times New Roman" panose="02020603050405020304" pitchFamily="18" charset="0"/>
              </a:rPr>
              <a:t>	</a:t>
            </a:r>
          </a:p>
          <a:p>
            <a:pPr marL="609600" indent="-609600" algn="just">
              <a:buNone/>
            </a:pPr>
            <a:r>
              <a:rPr lang="en-US" altLang="en-US" sz="2400" dirty="0">
                <a:latin typeface="Times New Roman" panose="02020603050405020304" pitchFamily="18" charset="0"/>
              </a:rPr>
              <a:t> </a:t>
            </a:r>
          </a:p>
          <a:p>
            <a:pPr marL="609600" indent="-609600" algn="just"/>
            <a:r>
              <a:rPr lang="en-US" altLang="en-US" sz="2400" dirty="0">
                <a:latin typeface="Times New Roman" panose="02020603050405020304" pitchFamily="18" charset="0"/>
              </a:rPr>
              <a:t>The three indexes are first, mid and last. Given first as 0 and last as 11, mid is calculated as follows:</a:t>
            </a:r>
          </a:p>
          <a:p>
            <a:pPr marL="609600" indent="-609600" algn="just">
              <a:buNone/>
            </a:pPr>
            <a:r>
              <a:rPr lang="en-US" altLang="en-US" sz="2400" dirty="0">
                <a:latin typeface="Times New Roman" panose="02020603050405020304" pitchFamily="18" charset="0"/>
              </a:rPr>
              <a:t>		</a:t>
            </a:r>
            <a:r>
              <a:rPr lang="en-US" altLang="en-US" sz="2400" b="1" dirty="0">
                <a:latin typeface="Times New Roman" panose="02020603050405020304" pitchFamily="18" charset="0"/>
              </a:rPr>
              <a:t>mid = (first + last) / 2</a:t>
            </a:r>
          </a:p>
          <a:p>
            <a:pPr marL="609600" indent="-609600" algn="just">
              <a:buNone/>
            </a:pPr>
            <a:r>
              <a:rPr lang="en-US" altLang="en-US" sz="2400" dirty="0">
                <a:latin typeface="Times New Roman" panose="02020603050405020304" pitchFamily="18" charset="0"/>
              </a:rPr>
              <a:t>		mid = (0 + 11) / 2 = 11 / 2 = 5</a:t>
            </a:r>
          </a:p>
          <a:p>
            <a:pPr marL="609600" indent="-609600" algn="just">
              <a:buNone/>
            </a:pPr>
            <a:endParaRPr lang="en-US" altLang="en-US" sz="2400" dirty="0">
              <a:latin typeface="Times New Roman" panose="02020603050405020304" pitchFamily="18" charset="0"/>
            </a:endParaRPr>
          </a:p>
          <a:p>
            <a:pPr marL="609600" indent="-609600" algn="just">
              <a:buNone/>
            </a:pPr>
            <a:endParaRPr lang="en-US" altLang="en-US" sz="2000" dirty="0">
              <a:latin typeface="Times New Roman" panose="02020603050405020304" pitchFamily="18" charset="0"/>
            </a:endParaRPr>
          </a:p>
          <a:p>
            <a:pPr marL="609600" indent="-609600" algn="just">
              <a:buNone/>
            </a:pPr>
            <a:endParaRPr lang="en-US" altLang="en-US" sz="2000" dirty="0">
              <a:latin typeface="Times New Roman" panose="02020603050405020304" pitchFamily="18" charset="0"/>
            </a:endParaRPr>
          </a:p>
        </p:txBody>
      </p:sp>
      <p:sp>
        <p:nvSpPr>
          <p:cNvPr id="27652" name="Slide Number Placeholder 5">
            <a:extLst>
              <a:ext uri="{FF2B5EF4-FFF2-40B4-BE49-F238E27FC236}">
                <a16:creationId xmlns:a16="http://schemas.microsoft.com/office/drawing/2014/main" id="{2FF178FD-1A83-854C-5980-262D06EA0C2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5405A19C-3694-4248-9E11-CF13E130E5CE}" type="slidenum">
              <a:rPr lang="en-US" altLang="en-US" smtClean="0">
                <a:solidFill>
                  <a:srgbClr val="045C75"/>
                </a:solidFill>
              </a:rPr>
              <a:pPr/>
              <a:t>8</a:t>
            </a:fld>
            <a:endParaRPr lang="en-US" altLang="en-US">
              <a:solidFill>
                <a:srgbClr val="045C75"/>
              </a:solidFill>
            </a:endParaRPr>
          </a:p>
        </p:txBody>
      </p:sp>
      <p:graphicFrame>
        <p:nvGraphicFramePr>
          <p:cNvPr id="31779" name="Group 35">
            <a:extLst>
              <a:ext uri="{FF2B5EF4-FFF2-40B4-BE49-F238E27FC236}">
                <a16:creationId xmlns:a16="http://schemas.microsoft.com/office/drawing/2014/main" id="{810E2EA9-170D-2977-5155-8F3E911E1C12}"/>
              </a:ext>
            </a:extLst>
          </p:cNvPr>
          <p:cNvGraphicFramePr>
            <a:graphicFrameLocks noGrp="1"/>
          </p:cNvGraphicFramePr>
          <p:nvPr/>
        </p:nvGraphicFramePr>
        <p:xfrm>
          <a:off x="3048000" y="3276600"/>
          <a:ext cx="7010400" cy="457200"/>
        </p:xfrm>
        <a:graphic>
          <a:graphicData uri="http://schemas.openxmlformats.org/drawingml/2006/table">
            <a:tbl>
              <a:tblPr/>
              <a:tblGrid>
                <a:gridCol w="584200">
                  <a:extLst>
                    <a:ext uri="{9D8B030D-6E8A-4147-A177-3AD203B41FA5}">
                      <a16:colId xmlns:a16="http://schemas.microsoft.com/office/drawing/2014/main" val="20000"/>
                    </a:ext>
                  </a:extLst>
                </a:gridCol>
                <a:gridCol w="584200">
                  <a:extLst>
                    <a:ext uri="{9D8B030D-6E8A-4147-A177-3AD203B41FA5}">
                      <a16:colId xmlns:a16="http://schemas.microsoft.com/office/drawing/2014/main" val="20001"/>
                    </a:ext>
                  </a:extLst>
                </a:gridCol>
                <a:gridCol w="584200">
                  <a:extLst>
                    <a:ext uri="{9D8B030D-6E8A-4147-A177-3AD203B41FA5}">
                      <a16:colId xmlns:a16="http://schemas.microsoft.com/office/drawing/2014/main" val="20002"/>
                    </a:ext>
                  </a:extLst>
                </a:gridCol>
                <a:gridCol w="584200">
                  <a:extLst>
                    <a:ext uri="{9D8B030D-6E8A-4147-A177-3AD203B41FA5}">
                      <a16:colId xmlns:a16="http://schemas.microsoft.com/office/drawing/2014/main" val="20003"/>
                    </a:ext>
                  </a:extLst>
                </a:gridCol>
                <a:gridCol w="584200">
                  <a:extLst>
                    <a:ext uri="{9D8B030D-6E8A-4147-A177-3AD203B41FA5}">
                      <a16:colId xmlns:a16="http://schemas.microsoft.com/office/drawing/2014/main" val="20004"/>
                    </a:ext>
                  </a:extLst>
                </a:gridCol>
                <a:gridCol w="585788">
                  <a:extLst>
                    <a:ext uri="{9D8B030D-6E8A-4147-A177-3AD203B41FA5}">
                      <a16:colId xmlns:a16="http://schemas.microsoft.com/office/drawing/2014/main" val="20005"/>
                    </a:ext>
                  </a:extLst>
                </a:gridCol>
                <a:gridCol w="582612">
                  <a:extLst>
                    <a:ext uri="{9D8B030D-6E8A-4147-A177-3AD203B41FA5}">
                      <a16:colId xmlns:a16="http://schemas.microsoft.com/office/drawing/2014/main" val="20006"/>
                    </a:ext>
                  </a:extLst>
                </a:gridCol>
                <a:gridCol w="584200">
                  <a:extLst>
                    <a:ext uri="{9D8B030D-6E8A-4147-A177-3AD203B41FA5}">
                      <a16:colId xmlns:a16="http://schemas.microsoft.com/office/drawing/2014/main" val="20007"/>
                    </a:ext>
                  </a:extLst>
                </a:gridCol>
                <a:gridCol w="584200">
                  <a:extLst>
                    <a:ext uri="{9D8B030D-6E8A-4147-A177-3AD203B41FA5}">
                      <a16:colId xmlns:a16="http://schemas.microsoft.com/office/drawing/2014/main" val="20008"/>
                    </a:ext>
                  </a:extLst>
                </a:gridCol>
                <a:gridCol w="584200">
                  <a:extLst>
                    <a:ext uri="{9D8B030D-6E8A-4147-A177-3AD203B41FA5}">
                      <a16:colId xmlns:a16="http://schemas.microsoft.com/office/drawing/2014/main" val="20009"/>
                    </a:ext>
                  </a:extLst>
                </a:gridCol>
                <a:gridCol w="584200">
                  <a:extLst>
                    <a:ext uri="{9D8B030D-6E8A-4147-A177-3AD203B41FA5}">
                      <a16:colId xmlns:a16="http://schemas.microsoft.com/office/drawing/2014/main" val="20010"/>
                    </a:ext>
                  </a:extLst>
                </a:gridCol>
                <a:gridCol w="584200">
                  <a:extLst>
                    <a:ext uri="{9D8B030D-6E8A-4147-A177-3AD203B41FA5}">
                      <a16:colId xmlns:a16="http://schemas.microsoft.com/office/drawing/2014/main" val="20011"/>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charset="0"/>
                        </a:rPr>
                        <a:t>36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charset="0"/>
                        </a:rPr>
                        <a:t>62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charset="0"/>
                        </a:rPr>
                        <a:t>77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charset="0"/>
                        </a:rPr>
                        <a:t>81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charset="0"/>
                        </a:rPr>
                        <a:t>91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7681" name="Text Box 36">
            <a:extLst>
              <a:ext uri="{FF2B5EF4-FFF2-40B4-BE49-F238E27FC236}">
                <a16:creationId xmlns:a16="http://schemas.microsoft.com/office/drawing/2014/main" id="{E3BBBA87-FE1D-7EC4-4850-DC01C53B0BDD}"/>
              </a:ext>
            </a:extLst>
          </p:cNvPr>
          <p:cNvSpPr txBox="1">
            <a:spLocks noChangeArrowheads="1"/>
          </p:cNvSpPr>
          <p:nvPr/>
        </p:nvSpPr>
        <p:spPr bwMode="auto">
          <a:xfrm>
            <a:off x="3048000" y="2833688"/>
            <a:ext cx="7054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a:t>a[0]  a[1]  a[2]  a[3]  a[4]  a[5]  a[6]  a[7]  a[8]  a[9]  a[10]  a[11]</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BC3343F7-4436-8156-F650-0089C0B3BB2E}"/>
              </a:ext>
            </a:extLst>
          </p:cNvPr>
          <p:cNvSpPr>
            <a:spLocks noGrp="1"/>
          </p:cNvSpPr>
          <p:nvPr>
            <p:ph type="title"/>
          </p:nvPr>
        </p:nvSpPr>
        <p:spPr/>
        <p:txBody>
          <a:bodyPr/>
          <a:lstStyle/>
          <a:p>
            <a:pPr algn="ctr" eaLnBrk="1" hangingPunct="1"/>
            <a:r>
              <a:rPr lang="en-US" altLang="en-US" dirty="0">
                <a:latin typeface="Times New Roman" panose="02020603050405020304" pitchFamily="18" charset="0"/>
              </a:rPr>
              <a:t> Binary Search Algorithm</a:t>
            </a:r>
          </a:p>
        </p:txBody>
      </p:sp>
      <p:sp>
        <p:nvSpPr>
          <p:cNvPr id="28675" name="Rectangle 3">
            <a:extLst>
              <a:ext uri="{FF2B5EF4-FFF2-40B4-BE49-F238E27FC236}">
                <a16:creationId xmlns:a16="http://schemas.microsoft.com/office/drawing/2014/main" id="{AEB8E0F2-E35D-EBB0-74E2-A53A541E95C3}"/>
              </a:ext>
            </a:extLst>
          </p:cNvPr>
          <p:cNvSpPr>
            <a:spLocks noGrp="1"/>
          </p:cNvSpPr>
          <p:nvPr>
            <p:ph idx="1"/>
          </p:nvPr>
        </p:nvSpPr>
        <p:spPr>
          <a:xfrm>
            <a:off x="1235413" y="1906621"/>
            <a:ext cx="10379413" cy="4173167"/>
          </a:xfrm>
        </p:spPr>
        <p:txBody>
          <a:bodyPr/>
          <a:lstStyle/>
          <a:p>
            <a:pPr marL="609600" indent="-609600" algn="just"/>
            <a:r>
              <a:rPr lang="en-US" altLang="en-US" sz="2000" dirty="0">
                <a:latin typeface="Times New Roman" panose="02020603050405020304" pitchFamily="18" charset="0"/>
              </a:rPr>
              <a:t>At index location 5, the target is greater than the list value (22 &gt; 21). Therefore, eliminate the array locations 0 through 5 (</a:t>
            </a:r>
            <a:r>
              <a:rPr lang="en-US" altLang="en-US" sz="2000" dirty="0">
                <a:solidFill>
                  <a:srgbClr val="FF0000"/>
                </a:solidFill>
                <a:latin typeface="Times New Roman" panose="02020603050405020304" pitchFamily="18" charset="0"/>
              </a:rPr>
              <a:t>mid is automatically eliminated</a:t>
            </a:r>
            <a:r>
              <a:rPr lang="en-US" altLang="en-US" sz="2000" dirty="0">
                <a:latin typeface="Times New Roman" panose="02020603050405020304" pitchFamily="18" charset="0"/>
              </a:rPr>
              <a:t>). To narrow our search, we assign </a:t>
            </a:r>
            <a:r>
              <a:rPr lang="en-US" altLang="en-US" sz="2000" b="1" dirty="0">
                <a:solidFill>
                  <a:srgbClr val="FF0000"/>
                </a:solidFill>
                <a:latin typeface="Times New Roman" panose="02020603050405020304" pitchFamily="18" charset="0"/>
              </a:rPr>
              <a:t>mid + 1 to first </a:t>
            </a:r>
            <a:r>
              <a:rPr lang="en-US" altLang="en-US" sz="2000" dirty="0">
                <a:latin typeface="Times New Roman" panose="02020603050405020304" pitchFamily="18" charset="0"/>
              </a:rPr>
              <a:t>and repeat the search.</a:t>
            </a:r>
          </a:p>
          <a:p>
            <a:pPr marL="609600" indent="-609600" algn="just">
              <a:buNone/>
            </a:pPr>
            <a:endParaRPr lang="en-US" altLang="en-US" sz="2000" dirty="0">
              <a:latin typeface="Times New Roman" panose="02020603050405020304" pitchFamily="18" charset="0"/>
            </a:endParaRPr>
          </a:p>
          <a:p>
            <a:pPr marL="609600" indent="-609600" algn="just">
              <a:buNone/>
            </a:pPr>
            <a:endParaRPr lang="en-US" altLang="en-US" sz="2000" dirty="0">
              <a:latin typeface="Times New Roman" panose="02020603050405020304" pitchFamily="18" charset="0"/>
            </a:endParaRPr>
          </a:p>
          <a:p>
            <a:pPr marL="609600" indent="-609600" algn="just">
              <a:buNone/>
            </a:pPr>
            <a:r>
              <a:rPr lang="en-US" altLang="en-US" sz="2000" dirty="0">
                <a:latin typeface="Times New Roman" panose="02020603050405020304" pitchFamily="18" charset="0"/>
              </a:rPr>
              <a:t>	</a:t>
            </a:r>
          </a:p>
          <a:p>
            <a:pPr marL="609600" indent="-609600" algn="just">
              <a:buNone/>
            </a:pPr>
            <a:r>
              <a:rPr lang="en-US" altLang="en-US" sz="2000" dirty="0">
                <a:latin typeface="Times New Roman" panose="02020603050405020304" pitchFamily="18" charset="0"/>
              </a:rPr>
              <a:t> </a:t>
            </a:r>
          </a:p>
          <a:p>
            <a:pPr marL="609600" indent="-609600" algn="just">
              <a:buNone/>
            </a:pPr>
            <a:endParaRPr lang="en-US" altLang="en-US" sz="2400" dirty="0">
              <a:latin typeface="Times New Roman" panose="02020603050405020304" pitchFamily="18" charset="0"/>
            </a:endParaRPr>
          </a:p>
          <a:p>
            <a:pPr marL="609600" indent="-609600" algn="just">
              <a:buNone/>
            </a:pPr>
            <a:endParaRPr lang="en-US" altLang="en-US" sz="2000" dirty="0">
              <a:latin typeface="Times New Roman" panose="02020603050405020304" pitchFamily="18" charset="0"/>
            </a:endParaRPr>
          </a:p>
          <a:p>
            <a:pPr marL="609600" indent="-609600" algn="just">
              <a:buNone/>
            </a:pPr>
            <a:endParaRPr lang="en-US" altLang="en-US" sz="2000" dirty="0">
              <a:latin typeface="Times New Roman" panose="02020603050405020304" pitchFamily="18" charset="0"/>
            </a:endParaRPr>
          </a:p>
        </p:txBody>
      </p:sp>
      <p:sp>
        <p:nvSpPr>
          <p:cNvPr id="28676" name="Slide Number Placeholder 5">
            <a:extLst>
              <a:ext uri="{FF2B5EF4-FFF2-40B4-BE49-F238E27FC236}">
                <a16:creationId xmlns:a16="http://schemas.microsoft.com/office/drawing/2014/main" id="{A9C4EF17-451F-1B39-8D39-B59A4948EB2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1EC2985E-D931-47FE-B476-BBFC422DFAB6}" type="slidenum">
              <a:rPr lang="en-US" altLang="en-US" smtClean="0">
                <a:solidFill>
                  <a:srgbClr val="045C75"/>
                </a:solidFill>
              </a:rPr>
              <a:pPr/>
              <a:t>9</a:t>
            </a:fld>
            <a:endParaRPr lang="en-US" altLang="en-US">
              <a:solidFill>
                <a:srgbClr val="045C75"/>
              </a:solidFill>
            </a:endParaRPr>
          </a:p>
        </p:txBody>
      </p:sp>
      <p:graphicFrame>
        <p:nvGraphicFramePr>
          <p:cNvPr id="36868" name="Group 4">
            <a:extLst>
              <a:ext uri="{FF2B5EF4-FFF2-40B4-BE49-F238E27FC236}">
                <a16:creationId xmlns:a16="http://schemas.microsoft.com/office/drawing/2014/main" id="{6A1D279D-48BF-F950-E54C-C9D15C8C20F9}"/>
              </a:ext>
            </a:extLst>
          </p:cNvPr>
          <p:cNvGraphicFramePr>
            <a:graphicFrameLocks noGrp="1"/>
          </p:cNvGraphicFramePr>
          <p:nvPr/>
        </p:nvGraphicFramePr>
        <p:xfrm>
          <a:off x="3048000" y="5105400"/>
          <a:ext cx="7010400" cy="457200"/>
        </p:xfrm>
        <a:graphic>
          <a:graphicData uri="http://schemas.openxmlformats.org/drawingml/2006/table">
            <a:tbl>
              <a:tblPr/>
              <a:tblGrid>
                <a:gridCol w="584200">
                  <a:extLst>
                    <a:ext uri="{9D8B030D-6E8A-4147-A177-3AD203B41FA5}">
                      <a16:colId xmlns:a16="http://schemas.microsoft.com/office/drawing/2014/main" val="20000"/>
                    </a:ext>
                  </a:extLst>
                </a:gridCol>
                <a:gridCol w="584200">
                  <a:extLst>
                    <a:ext uri="{9D8B030D-6E8A-4147-A177-3AD203B41FA5}">
                      <a16:colId xmlns:a16="http://schemas.microsoft.com/office/drawing/2014/main" val="20001"/>
                    </a:ext>
                  </a:extLst>
                </a:gridCol>
                <a:gridCol w="584200">
                  <a:extLst>
                    <a:ext uri="{9D8B030D-6E8A-4147-A177-3AD203B41FA5}">
                      <a16:colId xmlns:a16="http://schemas.microsoft.com/office/drawing/2014/main" val="20002"/>
                    </a:ext>
                  </a:extLst>
                </a:gridCol>
                <a:gridCol w="584200">
                  <a:extLst>
                    <a:ext uri="{9D8B030D-6E8A-4147-A177-3AD203B41FA5}">
                      <a16:colId xmlns:a16="http://schemas.microsoft.com/office/drawing/2014/main" val="20003"/>
                    </a:ext>
                  </a:extLst>
                </a:gridCol>
                <a:gridCol w="584200">
                  <a:extLst>
                    <a:ext uri="{9D8B030D-6E8A-4147-A177-3AD203B41FA5}">
                      <a16:colId xmlns:a16="http://schemas.microsoft.com/office/drawing/2014/main" val="20004"/>
                    </a:ext>
                  </a:extLst>
                </a:gridCol>
                <a:gridCol w="585788">
                  <a:extLst>
                    <a:ext uri="{9D8B030D-6E8A-4147-A177-3AD203B41FA5}">
                      <a16:colId xmlns:a16="http://schemas.microsoft.com/office/drawing/2014/main" val="20005"/>
                    </a:ext>
                  </a:extLst>
                </a:gridCol>
                <a:gridCol w="582612">
                  <a:extLst>
                    <a:ext uri="{9D8B030D-6E8A-4147-A177-3AD203B41FA5}">
                      <a16:colId xmlns:a16="http://schemas.microsoft.com/office/drawing/2014/main" val="20006"/>
                    </a:ext>
                  </a:extLst>
                </a:gridCol>
                <a:gridCol w="584200">
                  <a:extLst>
                    <a:ext uri="{9D8B030D-6E8A-4147-A177-3AD203B41FA5}">
                      <a16:colId xmlns:a16="http://schemas.microsoft.com/office/drawing/2014/main" val="20007"/>
                    </a:ext>
                  </a:extLst>
                </a:gridCol>
                <a:gridCol w="584200">
                  <a:extLst>
                    <a:ext uri="{9D8B030D-6E8A-4147-A177-3AD203B41FA5}">
                      <a16:colId xmlns:a16="http://schemas.microsoft.com/office/drawing/2014/main" val="20008"/>
                    </a:ext>
                  </a:extLst>
                </a:gridCol>
                <a:gridCol w="584200">
                  <a:extLst>
                    <a:ext uri="{9D8B030D-6E8A-4147-A177-3AD203B41FA5}">
                      <a16:colId xmlns:a16="http://schemas.microsoft.com/office/drawing/2014/main" val="20009"/>
                    </a:ext>
                  </a:extLst>
                </a:gridCol>
                <a:gridCol w="584200">
                  <a:extLst>
                    <a:ext uri="{9D8B030D-6E8A-4147-A177-3AD203B41FA5}">
                      <a16:colId xmlns:a16="http://schemas.microsoft.com/office/drawing/2014/main" val="20010"/>
                    </a:ext>
                  </a:extLst>
                </a:gridCol>
                <a:gridCol w="584200">
                  <a:extLst>
                    <a:ext uri="{9D8B030D-6E8A-4147-A177-3AD203B41FA5}">
                      <a16:colId xmlns:a16="http://schemas.microsoft.com/office/drawing/2014/main" val="20011"/>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charset="0"/>
                        </a:rPr>
                        <a:t>36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charset="0"/>
                        </a:rPr>
                        <a:t>62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charset="0"/>
                        </a:rPr>
                        <a:t>77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charset="0"/>
                        </a:rPr>
                        <a:t>81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charset="0"/>
                        </a:rPr>
                        <a:t>91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8705" name="Text Box 32">
            <a:extLst>
              <a:ext uri="{FF2B5EF4-FFF2-40B4-BE49-F238E27FC236}">
                <a16:creationId xmlns:a16="http://schemas.microsoft.com/office/drawing/2014/main" id="{9B0AB4E7-4A3B-8FD4-5C4A-599B95CE3562}"/>
              </a:ext>
            </a:extLst>
          </p:cNvPr>
          <p:cNvSpPr txBox="1">
            <a:spLocks noChangeArrowheads="1"/>
          </p:cNvSpPr>
          <p:nvPr/>
        </p:nvSpPr>
        <p:spPr bwMode="auto">
          <a:xfrm>
            <a:off x="3048000" y="4738688"/>
            <a:ext cx="7054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a:t>a[0]  a[1]  a[2]  a[3]  a[4]  a[5]  a[6]  a[7]  a[8]  a[9]  a[10]  a[11]</a:t>
            </a:r>
          </a:p>
        </p:txBody>
      </p:sp>
      <p:sp>
        <p:nvSpPr>
          <p:cNvPr id="28706" name="Rectangle 33">
            <a:extLst>
              <a:ext uri="{FF2B5EF4-FFF2-40B4-BE49-F238E27FC236}">
                <a16:creationId xmlns:a16="http://schemas.microsoft.com/office/drawing/2014/main" id="{10E79736-D529-07AD-D7A4-D5AE1F21766A}"/>
              </a:ext>
            </a:extLst>
          </p:cNvPr>
          <p:cNvSpPr>
            <a:spLocks noChangeArrowheads="1"/>
          </p:cNvSpPr>
          <p:nvPr/>
        </p:nvSpPr>
        <p:spPr bwMode="auto">
          <a:xfrm>
            <a:off x="3048000" y="3810000"/>
            <a:ext cx="609600" cy="4572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dirty="0"/>
              <a:t>0</a:t>
            </a:r>
          </a:p>
        </p:txBody>
      </p:sp>
      <p:sp>
        <p:nvSpPr>
          <p:cNvPr id="28707" name="Rectangle 34">
            <a:extLst>
              <a:ext uri="{FF2B5EF4-FFF2-40B4-BE49-F238E27FC236}">
                <a16:creationId xmlns:a16="http://schemas.microsoft.com/office/drawing/2014/main" id="{C1C05A26-394A-7039-A48D-41A22FCBDE81}"/>
              </a:ext>
            </a:extLst>
          </p:cNvPr>
          <p:cNvSpPr>
            <a:spLocks noChangeArrowheads="1"/>
          </p:cNvSpPr>
          <p:nvPr/>
        </p:nvSpPr>
        <p:spPr bwMode="auto">
          <a:xfrm>
            <a:off x="3886200" y="3810000"/>
            <a:ext cx="609600" cy="4572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a:t>5</a:t>
            </a:r>
          </a:p>
        </p:txBody>
      </p:sp>
      <p:sp>
        <p:nvSpPr>
          <p:cNvPr id="28708" name="Rectangle 35">
            <a:extLst>
              <a:ext uri="{FF2B5EF4-FFF2-40B4-BE49-F238E27FC236}">
                <a16:creationId xmlns:a16="http://schemas.microsoft.com/office/drawing/2014/main" id="{16798C4A-BBBD-6DA6-9D51-726E9CCEABF9}"/>
              </a:ext>
            </a:extLst>
          </p:cNvPr>
          <p:cNvSpPr>
            <a:spLocks noChangeArrowheads="1"/>
          </p:cNvSpPr>
          <p:nvPr/>
        </p:nvSpPr>
        <p:spPr bwMode="auto">
          <a:xfrm>
            <a:off x="4724400" y="3810000"/>
            <a:ext cx="609600" cy="4572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a:t>11</a:t>
            </a:r>
          </a:p>
        </p:txBody>
      </p:sp>
      <p:sp>
        <p:nvSpPr>
          <p:cNvPr id="28709" name="Text Box 36">
            <a:extLst>
              <a:ext uri="{FF2B5EF4-FFF2-40B4-BE49-F238E27FC236}">
                <a16:creationId xmlns:a16="http://schemas.microsoft.com/office/drawing/2014/main" id="{A25B6FDF-4D68-E1D3-228D-EEE9BD158F7D}"/>
              </a:ext>
            </a:extLst>
          </p:cNvPr>
          <p:cNvSpPr txBox="1">
            <a:spLocks noChangeArrowheads="1"/>
          </p:cNvSpPr>
          <p:nvPr/>
        </p:nvSpPr>
        <p:spPr bwMode="auto">
          <a:xfrm>
            <a:off x="3067050" y="3473450"/>
            <a:ext cx="514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1600">
                <a:latin typeface="Times New Roman" panose="02020603050405020304" pitchFamily="18" charset="0"/>
              </a:rPr>
              <a:t>first</a:t>
            </a:r>
          </a:p>
        </p:txBody>
      </p:sp>
      <p:sp>
        <p:nvSpPr>
          <p:cNvPr id="28710" name="Text Box 37">
            <a:extLst>
              <a:ext uri="{FF2B5EF4-FFF2-40B4-BE49-F238E27FC236}">
                <a16:creationId xmlns:a16="http://schemas.microsoft.com/office/drawing/2014/main" id="{7F23E3E8-E11F-214F-1173-25B903B0B14A}"/>
              </a:ext>
            </a:extLst>
          </p:cNvPr>
          <p:cNvSpPr txBox="1">
            <a:spLocks noChangeArrowheads="1"/>
          </p:cNvSpPr>
          <p:nvPr/>
        </p:nvSpPr>
        <p:spPr bwMode="auto">
          <a:xfrm>
            <a:off x="3886200" y="3473450"/>
            <a:ext cx="5016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1600">
                <a:latin typeface="Times New Roman" panose="02020603050405020304" pitchFamily="18" charset="0"/>
              </a:rPr>
              <a:t>mid</a:t>
            </a:r>
          </a:p>
        </p:txBody>
      </p:sp>
      <p:sp>
        <p:nvSpPr>
          <p:cNvPr id="28711" name="Text Box 38">
            <a:extLst>
              <a:ext uri="{FF2B5EF4-FFF2-40B4-BE49-F238E27FC236}">
                <a16:creationId xmlns:a16="http://schemas.microsoft.com/office/drawing/2014/main" id="{AB1D0CFE-AB30-BDF5-E014-8CB878FF22C2}"/>
              </a:ext>
            </a:extLst>
          </p:cNvPr>
          <p:cNvSpPr txBox="1">
            <a:spLocks noChangeArrowheads="1"/>
          </p:cNvSpPr>
          <p:nvPr/>
        </p:nvSpPr>
        <p:spPr bwMode="auto">
          <a:xfrm>
            <a:off x="4800601" y="3473450"/>
            <a:ext cx="4683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1600">
                <a:latin typeface="Times New Roman" panose="02020603050405020304" pitchFamily="18" charset="0"/>
              </a:rPr>
              <a:t>last</a:t>
            </a:r>
          </a:p>
        </p:txBody>
      </p:sp>
      <p:sp>
        <p:nvSpPr>
          <p:cNvPr id="28712" name="Line 39">
            <a:extLst>
              <a:ext uri="{FF2B5EF4-FFF2-40B4-BE49-F238E27FC236}">
                <a16:creationId xmlns:a16="http://schemas.microsoft.com/office/drawing/2014/main" id="{F947106C-7D87-21B7-AD23-C83802F84958}"/>
              </a:ext>
            </a:extLst>
          </p:cNvPr>
          <p:cNvSpPr>
            <a:spLocks noChangeShapeType="1"/>
          </p:cNvSpPr>
          <p:nvPr/>
        </p:nvSpPr>
        <p:spPr bwMode="auto">
          <a:xfrm>
            <a:off x="3352800" y="42672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8713" name="Line 40">
            <a:extLst>
              <a:ext uri="{FF2B5EF4-FFF2-40B4-BE49-F238E27FC236}">
                <a16:creationId xmlns:a16="http://schemas.microsoft.com/office/drawing/2014/main" id="{57944A85-7725-829C-368C-E3E23CB907C0}"/>
              </a:ext>
            </a:extLst>
          </p:cNvPr>
          <p:cNvSpPr>
            <a:spLocks noChangeShapeType="1"/>
          </p:cNvSpPr>
          <p:nvPr/>
        </p:nvSpPr>
        <p:spPr bwMode="auto">
          <a:xfrm>
            <a:off x="6248400" y="44958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8714" name="Line 41">
            <a:extLst>
              <a:ext uri="{FF2B5EF4-FFF2-40B4-BE49-F238E27FC236}">
                <a16:creationId xmlns:a16="http://schemas.microsoft.com/office/drawing/2014/main" id="{DF1D693E-5AB6-F5E0-F669-9A1003CBCC0C}"/>
              </a:ext>
            </a:extLst>
          </p:cNvPr>
          <p:cNvSpPr>
            <a:spLocks noChangeShapeType="1"/>
          </p:cNvSpPr>
          <p:nvPr/>
        </p:nvSpPr>
        <p:spPr bwMode="auto">
          <a:xfrm>
            <a:off x="4191000" y="42672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8715" name="Line 42">
            <a:extLst>
              <a:ext uri="{FF2B5EF4-FFF2-40B4-BE49-F238E27FC236}">
                <a16:creationId xmlns:a16="http://schemas.microsoft.com/office/drawing/2014/main" id="{F8FE950B-29DB-E715-5A8F-59771511E69B}"/>
              </a:ext>
            </a:extLst>
          </p:cNvPr>
          <p:cNvSpPr>
            <a:spLocks noChangeShapeType="1"/>
          </p:cNvSpPr>
          <p:nvPr/>
        </p:nvSpPr>
        <p:spPr bwMode="auto">
          <a:xfrm>
            <a:off x="4191000" y="4495800"/>
            <a:ext cx="205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8716" name="Line 43">
            <a:extLst>
              <a:ext uri="{FF2B5EF4-FFF2-40B4-BE49-F238E27FC236}">
                <a16:creationId xmlns:a16="http://schemas.microsoft.com/office/drawing/2014/main" id="{8FBCE847-E9F4-28A6-0109-F39BD3D34758}"/>
              </a:ext>
            </a:extLst>
          </p:cNvPr>
          <p:cNvSpPr>
            <a:spLocks noChangeShapeType="1"/>
          </p:cNvSpPr>
          <p:nvPr/>
        </p:nvSpPr>
        <p:spPr bwMode="auto">
          <a:xfrm>
            <a:off x="5334000" y="4038600"/>
            <a:ext cx="441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8717" name="Line 44">
            <a:extLst>
              <a:ext uri="{FF2B5EF4-FFF2-40B4-BE49-F238E27FC236}">
                <a16:creationId xmlns:a16="http://schemas.microsoft.com/office/drawing/2014/main" id="{EDD75693-CFB1-AEA3-75DC-EC537FF5A159}"/>
              </a:ext>
            </a:extLst>
          </p:cNvPr>
          <p:cNvSpPr>
            <a:spLocks noChangeShapeType="1"/>
          </p:cNvSpPr>
          <p:nvPr/>
        </p:nvSpPr>
        <p:spPr bwMode="auto">
          <a:xfrm>
            <a:off x="9753600" y="4038600"/>
            <a:ext cx="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8718" name="AutoShape 45">
            <a:extLst>
              <a:ext uri="{FF2B5EF4-FFF2-40B4-BE49-F238E27FC236}">
                <a16:creationId xmlns:a16="http://schemas.microsoft.com/office/drawing/2014/main" id="{A276EF22-E733-6D1C-7DBC-CE3F648D4725}"/>
              </a:ext>
            </a:extLst>
          </p:cNvPr>
          <p:cNvSpPr>
            <a:spLocks noChangeArrowheads="1"/>
          </p:cNvSpPr>
          <p:nvPr/>
        </p:nvSpPr>
        <p:spPr bwMode="auto">
          <a:xfrm>
            <a:off x="8610600" y="3200400"/>
            <a:ext cx="1371600" cy="457200"/>
          </a:xfrm>
          <a:prstGeom prst="roundRect">
            <a:avLst>
              <a:gd name="adj" fmla="val 16667"/>
            </a:avLst>
          </a:prstGeom>
          <a:solidFill>
            <a:schemeClr val="accent2"/>
          </a:solidFill>
          <a:ln w="9525">
            <a:solidFill>
              <a:schemeClr val="tx1"/>
            </a:solidFill>
            <a:round/>
            <a:headEnd/>
            <a:tailEnd/>
          </a:ln>
          <a:effectLst>
            <a:outerShdw dist="107763" dir="2700000" algn="ctr" rotWithShape="0">
              <a:schemeClr val="bg2"/>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a:latin typeface="Times New Roman" panose="02020603050405020304" pitchFamily="18" charset="0"/>
              </a:rPr>
              <a:t>Target: 22</a:t>
            </a:r>
          </a:p>
        </p:txBody>
      </p:sp>
      <p:sp>
        <p:nvSpPr>
          <p:cNvPr id="28719" name="Oval 50">
            <a:extLst>
              <a:ext uri="{FF2B5EF4-FFF2-40B4-BE49-F238E27FC236}">
                <a16:creationId xmlns:a16="http://schemas.microsoft.com/office/drawing/2014/main" id="{904D7219-B42B-E02B-67F6-AAAA38BFB1A9}"/>
              </a:ext>
            </a:extLst>
          </p:cNvPr>
          <p:cNvSpPr>
            <a:spLocks noChangeArrowheads="1"/>
          </p:cNvSpPr>
          <p:nvPr/>
        </p:nvSpPr>
        <p:spPr bwMode="auto">
          <a:xfrm>
            <a:off x="5181600" y="5867400"/>
            <a:ext cx="1143000" cy="762000"/>
          </a:xfrm>
          <a:prstGeom prst="ellipse">
            <a:avLst/>
          </a:prstGeom>
          <a:solidFill>
            <a:srgbClr val="CC99FF"/>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a:latin typeface="Times New Roman" panose="02020603050405020304" pitchFamily="18" charset="0"/>
              </a:rPr>
              <a:t>22 &gt; 21</a:t>
            </a:r>
          </a:p>
        </p:txBody>
      </p:sp>
      <p:sp>
        <p:nvSpPr>
          <p:cNvPr id="28720" name="Line 51">
            <a:extLst>
              <a:ext uri="{FF2B5EF4-FFF2-40B4-BE49-F238E27FC236}">
                <a16:creationId xmlns:a16="http://schemas.microsoft.com/office/drawing/2014/main" id="{2C2988E2-16A5-CF42-753D-6C5D7A2D4A54}"/>
              </a:ext>
            </a:extLst>
          </p:cNvPr>
          <p:cNvSpPr>
            <a:spLocks noChangeShapeType="1"/>
          </p:cNvSpPr>
          <p:nvPr/>
        </p:nvSpPr>
        <p:spPr bwMode="auto">
          <a:xfrm flipV="1">
            <a:off x="6019800" y="55626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2373</TotalTime>
  <Words>1840</Words>
  <Application>Microsoft Office PowerPoint</Application>
  <PresentationFormat>Widescreen</PresentationFormat>
  <Paragraphs>308</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Aptos</vt:lpstr>
      <vt:lpstr>Aptos Display</vt:lpstr>
      <vt:lpstr>Arial</vt:lpstr>
      <vt:lpstr>Times New Roman</vt:lpstr>
      <vt:lpstr>Wingdings</vt:lpstr>
      <vt:lpstr>Office Theme</vt:lpstr>
      <vt:lpstr>SEARCHING  ALGORITHMS   By  Prof. Ayush Gour </vt:lpstr>
      <vt:lpstr>Linear Search Algorithm</vt:lpstr>
      <vt:lpstr>Linear Search Algorithm </vt:lpstr>
      <vt:lpstr>Linear Search Algorithm </vt:lpstr>
      <vt:lpstr>Binary Search Algorithm</vt:lpstr>
      <vt:lpstr>Binary Search Algorithm</vt:lpstr>
      <vt:lpstr> Binary Search Algorithm</vt:lpstr>
      <vt:lpstr> Binary Search Algorithm</vt:lpstr>
      <vt:lpstr> Binary Search Algorithm</vt:lpstr>
      <vt:lpstr> Binary Search Algorithm</vt:lpstr>
      <vt:lpstr> Binary Search Algorithm</vt:lpstr>
      <vt:lpstr> Binary Search Algorithm</vt:lpstr>
      <vt:lpstr> Binary Search Algorithm</vt:lpstr>
      <vt:lpstr> Binary Search Algorithm</vt:lpstr>
      <vt:lpstr> Binary Search Algorithm</vt:lpstr>
      <vt:lpstr>Binary Search Algorithm</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Ayush Gour</dc:creator>
  <cp:lastModifiedBy>Ayush Gour</cp:lastModifiedBy>
  <cp:revision>40</cp:revision>
  <dcterms:created xsi:type="dcterms:W3CDTF">2024-07-18T16:48:25Z</dcterms:created>
  <dcterms:modified xsi:type="dcterms:W3CDTF">2024-07-31T07:58:49Z</dcterms:modified>
</cp:coreProperties>
</file>