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110" y="204342"/>
            <a:ext cx="854577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37904" cy="514197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63968" y="149351"/>
            <a:ext cx="1493520" cy="3718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3778" y="1906346"/>
            <a:ext cx="2536443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0477" y="2139314"/>
            <a:ext cx="8655685" cy="1030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jp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4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0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jp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jp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jp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jp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jp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" y="184785"/>
            <a:ext cx="9138285" cy="4980940"/>
            <a:chOff x="6095" y="164591"/>
            <a:chExt cx="9138285" cy="4980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164591"/>
              <a:ext cx="9137904" cy="49804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8992" y="585215"/>
              <a:ext cx="3002280" cy="74066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438015" y="2099513"/>
            <a:ext cx="433768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mbria"/>
                <a:cs typeface="Cambria"/>
              </a:rPr>
              <a:t>Subject Code: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01AI0302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mbria"/>
                <a:cs typeface="Cambria"/>
              </a:rPr>
              <a:t>Subject Name: Programming with Python </a:t>
            </a:r>
            <a:r>
              <a:rPr sz="1800" b="1" spc="-385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Unit</a:t>
            </a:r>
            <a:r>
              <a:rPr sz="1800" b="1" dirty="0">
                <a:latin typeface="Cambria"/>
                <a:cs typeface="Cambria"/>
              </a:rPr>
              <a:t> –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3: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Python </a:t>
            </a:r>
            <a:r>
              <a:rPr sz="1800" b="1" spc="-10" dirty="0">
                <a:latin typeface="Cambria"/>
                <a:cs typeface="Cambria"/>
              </a:rPr>
              <a:t>Functions</a:t>
            </a:r>
            <a:r>
              <a:rPr sz="1800" b="1" spc="1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and</a:t>
            </a:r>
            <a:r>
              <a:rPr sz="1800" b="1" spc="1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Data </a:t>
            </a:r>
            <a:r>
              <a:rPr sz="1800" b="1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Structures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916" y="744981"/>
            <a:ext cx="8201025" cy="25863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Cambria"/>
                <a:cs typeface="Cambria"/>
              </a:rPr>
              <a:t>There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are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three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types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-10" dirty="0">
                <a:latin typeface="Cambria"/>
                <a:cs typeface="Cambria"/>
              </a:rPr>
              <a:t> functions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in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Python: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400" b="1" spc="-5" dirty="0">
                <a:latin typeface="Cambria"/>
                <a:cs typeface="Cambria"/>
              </a:rPr>
              <a:t>Built-in</a:t>
            </a:r>
            <a:r>
              <a:rPr sz="1400" b="1" spc="29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functions</a:t>
            </a:r>
            <a:r>
              <a:rPr sz="1400" b="1" spc="3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9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Python</a:t>
            </a:r>
            <a:r>
              <a:rPr sz="1400" spc="29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interpreter</a:t>
            </a:r>
            <a:r>
              <a:rPr sz="1400" spc="27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has</a:t>
            </a:r>
            <a:r>
              <a:rPr sz="1400" spc="29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3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number</a:t>
            </a:r>
            <a:r>
              <a:rPr sz="1400" spc="3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30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functions</a:t>
            </a:r>
            <a:r>
              <a:rPr sz="1400" spc="3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built</a:t>
            </a:r>
            <a:r>
              <a:rPr sz="1400" spc="3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into</a:t>
            </a:r>
            <a:r>
              <a:rPr sz="1400" spc="29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</a:t>
            </a:r>
            <a:r>
              <a:rPr sz="1400" spc="30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that</a:t>
            </a:r>
            <a:r>
              <a:rPr sz="1400" spc="30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are  </a:t>
            </a:r>
            <a:r>
              <a:rPr sz="1400" spc="-20" dirty="0">
                <a:latin typeface="Cambria"/>
                <a:cs typeface="Cambria"/>
              </a:rPr>
              <a:t>always</a:t>
            </a:r>
            <a:endParaRPr sz="1400">
              <a:latin typeface="Cambria"/>
              <a:cs typeface="Cambria"/>
            </a:endParaRPr>
          </a:p>
          <a:p>
            <a:pPr marL="356870">
              <a:lnSpc>
                <a:spcPct val="100000"/>
              </a:lnSpc>
            </a:pPr>
            <a:r>
              <a:rPr sz="1400" spc="-15" dirty="0">
                <a:latin typeface="Cambria"/>
                <a:cs typeface="Cambria"/>
              </a:rPr>
              <a:t>available.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They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are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listed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here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alphabetical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35" dirty="0">
                <a:latin typeface="Cambria"/>
                <a:cs typeface="Cambria"/>
              </a:rPr>
              <a:t>order.</a:t>
            </a:r>
            <a:endParaRPr sz="1400">
              <a:latin typeface="Cambria"/>
              <a:cs typeface="Cambria"/>
            </a:endParaRPr>
          </a:p>
          <a:p>
            <a:pPr marL="356870" marR="5715" indent="-344805">
              <a:lnSpc>
                <a:spcPct val="100000"/>
              </a:lnSpc>
              <a:buAutoNum type="arabicPeriod" startAt="2"/>
              <a:tabLst>
                <a:tab pos="356870" algn="l"/>
                <a:tab pos="357505" algn="l"/>
              </a:tabLst>
            </a:pPr>
            <a:r>
              <a:rPr sz="1400" b="1" spc="-5" dirty="0">
                <a:latin typeface="Cambria"/>
                <a:cs typeface="Cambria"/>
              </a:rPr>
              <a:t>User-Defined</a:t>
            </a:r>
            <a:r>
              <a:rPr sz="1400" b="1" spc="9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Functions</a:t>
            </a:r>
            <a:r>
              <a:rPr sz="1400" b="1" spc="100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(UDFs):</a:t>
            </a:r>
            <a:r>
              <a:rPr sz="1400" b="1" spc="1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Functions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defined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by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User</a:t>
            </a:r>
            <a:r>
              <a:rPr sz="1400" spc="8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is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known</a:t>
            </a:r>
            <a:r>
              <a:rPr sz="1400" spc="1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as</a:t>
            </a:r>
            <a:r>
              <a:rPr sz="1400" spc="8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User</a:t>
            </a:r>
            <a:r>
              <a:rPr sz="1400" spc="8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Defined</a:t>
            </a:r>
            <a:r>
              <a:rPr sz="1400" spc="8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Functions.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These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are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defined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with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 </a:t>
            </a:r>
            <a:r>
              <a:rPr sz="1400" spc="-25" dirty="0">
                <a:latin typeface="Cambria"/>
                <a:cs typeface="Cambria"/>
              </a:rPr>
              <a:t>keyword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def</a:t>
            </a:r>
            <a:endParaRPr sz="1400">
              <a:latin typeface="Cambria"/>
              <a:cs typeface="Cambria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56870" algn="l"/>
                <a:tab pos="357505" algn="l"/>
              </a:tabLst>
            </a:pPr>
            <a:r>
              <a:rPr sz="1400" b="1" spc="-10" dirty="0">
                <a:latin typeface="Cambria"/>
                <a:cs typeface="Cambria"/>
              </a:rPr>
              <a:t>Anonymous</a:t>
            </a:r>
            <a:r>
              <a:rPr sz="1400" b="1" spc="7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functions</a:t>
            </a:r>
            <a:r>
              <a:rPr sz="1400" spc="-5" dirty="0">
                <a:latin typeface="Cambria"/>
                <a:cs typeface="Cambria"/>
              </a:rPr>
              <a:t>,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which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are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also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called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lambda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functions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because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they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are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not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declared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with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the</a:t>
            </a:r>
            <a:endParaRPr sz="1400">
              <a:latin typeface="Cambria"/>
              <a:cs typeface="Cambria"/>
            </a:endParaRPr>
          </a:p>
          <a:p>
            <a:pPr marL="356870">
              <a:lnSpc>
                <a:spcPct val="100000"/>
              </a:lnSpc>
            </a:pPr>
            <a:r>
              <a:rPr sz="1400" spc="-15" dirty="0">
                <a:latin typeface="Cambria"/>
                <a:cs typeface="Cambria"/>
              </a:rPr>
              <a:t>standard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def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keyword.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 marR="19685">
              <a:lnSpc>
                <a:spcPct val="100000"/>
              </a:lnSpc>
            </a:pPr>
            <a:r>
              <a:rPr sz="1400" b="1" spc="-15" dirty="0">
                <a:latin typeface="Cambria"/>
                <a:cs typeface="Cambria"/>
              </a:rPr>
              <a:t>Functions</a:t>
            </a:r>
            <a:r>
              <a:rPr sz="1400" b="1" spc="70" dirty="0">
                <a:latin typeface="Cambria"/>
                <a:cs typeface="Cambria"/>
              </a:rPr>
              <a:t> </a:t>
            </a:r>
            <a:r>
              <a:rPr sz="1400" b="1" spc="-15" dirty="0">
                <a:latin typeface="Cambria"/>
                <a:cs typeface="Cambria"/>
              </a:rPr>
              <a:t>vs</a:t>
            </a:r>
            <a:r>
              <a:rPr sz="1400" b="1" spc="1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Methods</a:t>
            </a:r>
            <a:r>
              <a:rPr sz="1400" b="1" spc="1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:</a:t>
            </a:r>
            <a:r>
              <a:rPr sz="1400" b="1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method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refers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to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which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is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part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 a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class.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0" dirty="0">
                <a:latin typeface="Cambria"/>
                <a:cs typeface="Cambria"/>
              </a:rPr>
              <a:t>You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access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with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instance </a:t>
            </a:r>
            <a:r>
              <a:rPr sz="1400" spc="-29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or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object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 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class.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doesn’t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have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this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restriction: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just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refers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to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standalone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function.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This 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means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that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all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methods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are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functions,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but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not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all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functions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are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methods.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642" y="170179"/>
            <a:ext cx="270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Python</a:t>
            </a:r>
            <a:r>
              <a:rPr sz="1800" spc="-35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Built-in</a:t>
            </a:r>
            <a:r>
              <a:rPr sz="1800" spc="-3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Functions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346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33CCCC"/>
                </a:solidFill>
                <a:latin typeface="Cambria"/>
                <a:cs typeface="Cambria"/>
              </a:rPr>
              <a:t>S</a:t>
            </a:r>
            <a:r>
              <a:rPr sz="1800" b="1" dirty="0">
                <a:solidFill>
                  <a:srgbClr val="33CCCC"/>
                </a:solidFill>
                <a:latin typeface="Cambria"/>
                <a:cs typeface="Cambria"/>
              </a:rPr>
              <a:t>et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191" y="1322324"/>
            <a:ext cx="770191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274320" algn="l"/>
                <a:tab pos="2402840" algn="l"/>
                <a:tab pos="6327140" algn="l"/>
                <a:tab pos="6607175" algn="l"/>
              </a:tabLst>
            </a:pPr>
            <a:r>
              <a:rPr sz="1700" b="0" dirty="0">
                <a:solidFill>
                  <a:srgbClr val="000000"/>
                </a:solidFill>
                <a:latin typeface="Cambria"/>
                <a:cs typeface="Cambria"/>
              </a:rPr>
              <a:t>A	</a:t>
            </a:r>
            <a:r>
              <a:rPr sz="1700" b="0" spc="-5" dirty="0">
                <a:solidFill>
                  <a:srgbClr val="000000"/>
                </a:solidFill>
                <a:latin typeface="Cambria"/>
                <a:cs typeface="Cambria"/>
              </a:rPr>
              <a:t>set</a:t>
            </a:r>
            <a:r>
              <a:rPr sz="1700" b="0" spc="6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b="0" spc="-10" dirty="0">
                <a:solidFill>
                  <a:srgbClr val="000000"/>
                </a:solidFill>
                <a:latin typeface="Cambria"/>
                <a:cs typeface="Cambria"/>
              </a:rPr>
              <a:t>is</a:t>
            </a:r>
            <a:r>
              <a:rPr sz="1700" b="0" spc="6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b="0" dirty="0">
                <a:solidFill>
                  <a:srgbClr val="000000"/>
                </a:solidFill>
                <a:latin typeface="Cambria"/>
                <a:cs typeface="Cambria"/>
              </a:rPr>
              <a:t>an</a:t>
            </a:r>
            <a:r>
              <a:rPr sz="1700" b="0" spc="6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b="0" spc="-15" dirty="0">
                <a:solidFill>
                  <a:srgbClr val="000000"/>
                </a:solidFill>
                <a:latin typeface="Cambria"/>
                <a:cs typeface="Cambria"/>
              </a:rPr>
              <a:t>unordered	</a:t>
            </a:r>
            <a:r>
              <a:rPr sz="1700" b="0" spc="-10" dirty="0">
                <a:solidFill>
                  <a:srgbClr val="000000"/>
                </a:solidFill>
                <a:latin typeface="Cambria"/>
                <a:cs typeface="Cambria"/>
              </a:rPr>
              <a:t>collection</a:t>
            </a:r>
            <a:r>
              <a:rPr sz="1700" b="0" spc="6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b="0" spc="-10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sz="1700" b="0" spc="6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b="0" spc="-5" dirty="0">
                <a:solidFill>
                  <a:srgbClr val="000000"/>
                </a:solidFill>
                <a:latin typeface="Cambria"/>
                <a:cs typeface="Cambria"/>
              </a:rPr>
              <a:t>items.</a:t>
            </a:r>
            <a:r>
              <a:rPr sz="1700" b="0" spc="6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b="0" spc="-15" dirty="0">
                <a:solidFill>
                  <a:srgbClr val="000000"/>
                </a:solidFill>
                <a:latin typeface="Cambria"/>
                <a:cs typeface="Cambria"/>
              </a:rPr>
              <a:t>Every</a:t>
            </a:r>
            <a:r>
              <a:rPr sz="1700" b="0" spc="6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b="0" spc="-5" dirty="0">
                <a:solidFill>
                  <a:srgbClr val="000000"/>
                </a:solidFill>
                <a:latin typeface="Cambria"/>
                <a:cs typeface="Cambria"/>
              </a:rPr>
              <a:t>set</a:t>
            </a:r>
            <a:r>
              <a:rPr sz="1700" b="0" spc="6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b="0" spc="-10" dirty="0">
                <a:solidFill>
                  <a:srgbClr val="000000"/>
                </a:solidFill>
                <a:latin typeface="Cambria"/>
                <a:cs typeface="Cambria"/>
              </a:rPr>
              <a:t>element	is	unique</a:t>
            </a:r>
            <a:r>
              <a:rPr sz="1700" b="0" spc="1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b="0" spc="-5" dirty="0">
                <a:solidFill>
                  <a:srgbClr val="000000"/>
                </a:solidFill>
                <a:latin typeface="Cambria"/>
                <a:cs typeface="Cambria"/>
              </a:rPr>
              <a:t>(no </a:t>
            </a:r>
            <a:r>
              <a:rPr sz="1700" b="0" spc="-36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b="0" spc="-5" dirty="0">
                <a:solidFill>
                  <a:srgbClr val="000000"/>
                </a:solidFill>
                <a:latin typeface="Cambria"/>
                <a:cs typeface="Cambria"/>
              </a:rPr>
              <a:t>duplicates)</a:t>
            </a:r>
            <a:r>
              <a:rPr sz="1700"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b="0" spc="5" dirty="0">
                <a:solidFill>
                  <a:srgbClr val="000000"/>
                </a:solidFill>
                <a:latin typeface="Cambria"/>
                <a:cs typeface="Cambria"/>
              </a:rPr>
              <a:t>and</a:t>
            </a:r>
            <a:r>
              <a:rPr sz="1700" b="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b="0" dirty="0">
                <a:solidFill>
                  <a:srgbClr val="000000"/>
                </a:solidFill>
                <a:latin typeface="Cambria"/>
                <a:cs typeface="Cambria"/>
              </a:rPr>
              <a:t>must</a:t>
            </a:r>
            <a:r>
              <a:rPr sz="1700" b="0" spc="-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b="0" dirty="0">
                <a:solidFill>
                  <a:srgbClr val="000000"/>
                </a:solidFill>
                <a:latin typeface="Cambria"/>
                <a:cs typeface="Cambria"/>
              </a:rPr>
              <a:t>be</a:t>
            </a:r>
            <a:r>
              <a:rPr sz="1700"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b="0" spc="-5" dirty="0">
                <a:solidFill>
                  <a:srgbClr val="000000"/>
                </a:solidFill>
                <a:latin typeface="Cambria"/>
                <a:cs typeface="Cambria"/>
              </a:rPr>
              <a:t>immutable</a:t>
            </a:r>
            <a:r>
              <a:rPr sz="1700" b="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b="0" dirty="0">
                <a:solidFill>
                  <a:srgbClr val="000000"/>
                </a:solidFill>
                <a:latin typeface="Cambria"/>
                <a:cs typeface="Cambria"/>
              </a:rPr>
              <a:t>(cannot</a:t>
            </a:r>
            <a:r>
              <a:rPr sz="1700" b="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b="0" dirty="0">
                <a:solidFill>
                  <a:srgbClr val="000000"/>
                </a:solidFill>
                <a:latin typeface="Cambria"/>
                <a:cs typeface="Cambria"/>
              </a:rPr>
              <a:t>be</a:t>
            </a:r>
            <a:r>
              <a:rPr sz="1700" b="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b="0" spc="-5" dirty="0">
                <a:solidFill>
                  <a:srgbClr val="000000"/>
                </a:solidFill>
                <a:latin typeface="Cambria"/>
                <a:cs typeface="Cambria"/>
              </a:rPr>
              <a:t>changed).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191" y="2100198"/>
            <a:ext cx="7703820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0" dirty="0">
                <a:latin typeface="Cambria"/>
                <a:cs typeface="Cambria"/>
              </a:rPr>
              <a:t>However,</a:t>
            </a:r>
            <a:r>
              <a:rPr sz="1700" spc="-7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a</a:t>
            </a:r>
            <a:r>
              <a:rPr sz="1700" spc="-10" dirty="0">
                <a:latin typeface="Cambria"/>
                <a:cs typeface="Cambria"/>
              </a:rPr>
              <a:t> </a:t>
            </a:r>
            <a:r>
              <a:rPr sz="1700" spc="5" dirty="0">
                <a:latin typeface="Cambria"/>
                <a:cs typeface="Cambria"/>
              </a:rPr>
              <a:t>set</a:t>
            </a:r>
            <a:r>
              <a:rPr sz="1700" spc="-1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itself</a:t>
            </a:r>
            <a:r>
              <a:rPr sz="1700" spc="-4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is</a:t>
            </a:r>
            <a:r>
              <a:rPr sz="1700" spc="-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mutable.</a:t>
            </a:r>
            <a:r>
              <a:rPr sz="1700" spc="-55" dirty="0">
                <a:latin typeface="Cambria"/>
                <a:cs typeface="Cambria"/>
              </a:rPr>
              <a:t> We</a:t>
            </a:r>
            <a:r>
              <a:rPr sz="1700" spc="-1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can add</a:t>
            </a:r>
            <a:r>
              <a:rPr sz="1700" spc="-2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or </a:t>
            </a:r>
            <a:r>
              <a:rPr sz="1700" spc="-10" dirty="0">
                <a:latin typeface="Cambria"/>
                <a:cs typeface="Cambria"/>
              </a:rPr>
              <a:t>remove</a:t>
            </a:r>
            <a:r>
              <a:rPr sz="1700" spc="-65" dirty="0">
                <a:latin typeface="Cambria"/>
                <a:cs typeface="Cambria"/>
              </a:rPr>
              <a:t> </a:t>
            </a:r>
            <a:r>
              <a:rPr sz="1700" spc="-5" dirty="0">
                <a:latin typeface="Cambria"/>
                <a:cs typeface="Cambria"/>
              </a:rPr>
              <a:t>items</a:t>
            </a:r>
            <a:r>
              <a:rPr sz="1700" spc="-25" dirty="0">
                <a:latin typeface="Cambria"/>
                <a:cs typeface="Cambria"/>
              </a:rPr>
              <a:t> </a:t>
            </a:r>
            <a:r>
              <a:rPr sz="1700" spc="-5" dirty="0">
                <a:latin typeface="Cambria"/>
                <a:cs typeface="Cambria"/>
              </a:rPr>
              <a:t>from</a:t>
            </a:r>
            <a:r>
              <a:rPr sz="1700" spc="-15" dirty="0">
                <a:latin typeface="Cambria"/>
                <a:cs typeface="Cambria"/>
              </a:rPr>
              <a:t> </a:t>
            </a:r>
            <a:r>
              <a:rPr sz="1700" spc="5" dirty="0">
                <a:latin typeface="Cambria"/>
                <a:cs typeface="Cambria"/>
              </a:rPr>
              <a:t>it.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tabLst>
                <a:tab pos="533400" algn="l"/>
                <a:tab pos="996950" algn="l"/>
                <a:tab pos="1511935" algn="l"/>
                <a:tab pos="1878330" algn="l"/>
                <a:tab pos="2457450" algn="l"/>
                <a:tab pos="2787015" algn="l"/>
                <a:tab pos="3689350" algn="l"/>
                <a:tab pos="5088890" algn="l"/>
                <a:tab pos="5503545" algn="l"/>
                <a:tab pos="6637655" algn="l"/>
                <a:tab pos="7116445" algn="l"/>
              </a:tabLst>
            </a:pPr>
            <a:r>
              <a:rPr sz="1700" spc="-10" dirty="0">
                <a:latin typeface="Cambria"/>
                <a:cs typeface="Cambria"/>
              </a:rPr>
              <a:t>S</a:t>
            </a:r>
            <a:r>
              <a:rPr sz="1700" spc="5" dirty="0">
                <a:latin typeface="Cambria"/>
                <a:cs typeface="Cambria"/>
              </a:rPr>
              <a:t>e</a:t>
            </a:r>
            <a:r>
              <a:rPr sz="1700" spc="-25" dirty="0">
                <a:latin typeface="Cambria"/>
                <a:cs typeface="Cambria"/>
              </a:rPr>
              <a:t>t</a:t>
            </a:r>
            <a:r>
              <a:rPr sz="1700" dirty="0">
                <a:latin typeface="Cambria"/>
                <a:cs typeface="Cambria"/>
              </a:rPr>
              <a:t>s	</a:t>
            </a:r>
            <a:r>
              <a:rPr sz="1700" spc="-10" dirty="0">
                <a:latin typeface="Cambria"/>
                <a:cs typeface="Cambria"/>
              </a:rPr>
              <a:t>c</a:t>
            </a:r>
            <a:r>
              <a:rPr sz="1700" spc="5" dirty="0">
                <a:latin typeface="Cambria"/>
                <a:cs typeface="Cambria"/>
              </a:rPr>
              <a:t>a</a:t>
            </a:r>
            <a:r>
              <a:rPr sz="1700" dirty="0">
                <a:latin typeface="Cambria"/>
                <a:cs typeface="Cambria"/>
              </a:rPr>
              <a:t>n	</a:t>
            </a:r>
            <a:r>
              <a:rPr sz="1700" spc="5" dirty="0">
                <a:latin typeface="Cambria"/>
                <a:cs typeface="Cambria"/>
              </a:rPr>
              <a:t>a</a:t>
            </a:r>
            <a:r>
              <a:rPr sz="1700" spc="-10" dirty="0">
                <a:latin typeface="Cambria"/>
                <a:cs typeface="Cambria"/>
              </a:rPr>
              <a:t>l</a:t>
            </a:r>
            <a:r>
              <a:rPr sz="1700" spc="-15" dirty="0">
                <a:latin typeface="Cambria"/>
                <a:cs typeface="Cambria"/>
              </a:rPr>
              <a:t>s</a:t>
            </a:r>
            <a:r>
              <a:rPr sz="1700" dirty="0">
                <a:latin typeface="Cambria"/>
                <a:cs typeface="Cambria"/>
              </a:rPr>
              <a:t>o	</a:t>
            </a:r>
            <a:r>
              <a:rPr sz="1700" spc="-25" dirty="0">
                <a:latin typeface="Cambria"/>
                <a:cs typeface="Cambria"/>
              </a:rPr>
              <a:t>b</a:t>
            </a:r>
            <a:r>
              <a:rPr sz="1700" dirty="0">
                <a:latin typeface="Cambria"/>
                <a:cs typeface="Cambria"/>
              </a:rPr>
              <a:t>e	</a:t>
            </a:r>
            <a:r>
              <a:rPr sz="1700" spc="-30" dirty="0">
                <a:latin typeface="Cambria"/>
                <a:cs typeface="Cambria"/>
              </a:rPr>
              <a:t>u</a:t>
            </a:r>
            <a:r>
              <a:rPr sz="1700" spc="10" dirty="0">
                <a:latin typeface="Cambria"/>
                <a:cs typeface="Cambria"/>
              </a:rPr>
              <a:t>s</a:t>
            </a:r>
            <a:r>
              <a:rPr sz="1700" spc="5" dirty="0">
                <a:latin typeface="Cambria"/>
                <a:cs typeface="Cambria"/>
              </a:rPr>
              <a:t>e</a:t>
            </a:r>
            <a:r>
              <a:rPr sz="1700" dirty="0">
                <a:latin typeface="Cambria"/>
                <a:cs typeface="Cambria"/>
              </a:rPr>
              <a:t>d	</a:t>
            </a:r>
            <a:r>
              <a:rPr sz="1700" spc="-25" dirty="0">
                <a:latin typeface="Cambria"/>
                <a:cs typeface="Cambria"/>
              </a:rPr>
              <a:t>t</a:t>
            </a:r>
            <a:r>
              <a:rPr sz="1700" dirty="0">
                <a:latin typeface="Cambria"/>
                <a:cs typeface="Cambria"/>
              </a:rPr>
              <a:t>o	</a:t>
            </a:r>
            <a:r>
              <a:rPr sz="1700" spc="-15" dirty="0">
                <a:latin typeface="Cambria"/>
                <a:cs typeface="Cambria"/>
              </a:rPr>
              <a:t>p</a:t>
            </a:r>
            <a:r>
              <a:rPr sz="1700" spc="5" dirty="0">
                <a:latin typeface="Cambria"/>
                <a:cs typeface="Cambria"/>
              </a:rPr>
              <a:t>e</a:t>
            </a:r>
            <a:r>
              <a:rPr sz="1700" spc="-35" dirty="0">
                <a:latin typeface="Cambria"/>
                <a:cs typeface="Cambria"/>
              </a:rPr>
              <a:t>r</a:t>
            </a:r>
            <a:r>
              <a:rPr sz="1700" spc="-15" dirty="0">
                <a:latin typeface="Cambria"/>
                <a:cs typeface="Cambria"/>
              </a:rPr>
              <a:t>f</a:t>
            </a:r>
            <a:r>
              <a:rPr sz="1700" spc="5" dirty="0">
                <a:latin typeface="Cambria"/>
                <a:cs typeface="Cambria"/>
              </a:rPr>
              <a:t>o</a:t>
            </a:r>
            <a:r>
              <a:rPr sz="1700" spc="-10" dirty="0">
                <a:latin typeface="Cambria"/>
                <a:cs typeface="Cambria"/>
              </a:rPr>
              <a:t>r</a:t>
            </a:r>
            <a:r>
              <a:rPr sz="1700" dirty="0">
                <a:latin typeface="Cambria"/>
                <a:cs typeface="Cambria"/>
              </a:rPr>
              <a:t>m	</a:t>
            </a:r>
            <a:r>
              <a:rPr sz="1700" spc="-30" dirty="0">
                <a:latin typeface="Cambria"/>
                <a:cs typeface="Cambria"/>
              </a:rPr>
              <a:t>m</a:t>
            </a:r>
            <a:r>
              <a:rPr sz="1700" spc="5" dirty="0">
                <a:latin typeface="Cambria"/>
                <a:cs typeface="Cambria"/>
              </a:rPr>
              <a:t>a</a:t>
            </a:r>
            <a:r>
              <a:rPr sz="1700" spc="-5" dirty="0">
                <a:latin typeface="Cambria"/>
                <a:cs typeface="Cambria"/>
              </a:rPr>
              <a:t>the</a:t>
            </a:r>
            <a:r>
              <a:rPr sz="1700" spc="-25" dirty="0">
                <a:latin typeface="Cambria"/>
                <a:cs typeface="Cambria"/>
              </a:rPr>
              <a:t>m</a:t>
            </a:r>
            <a:r>
              <a:rPr sz="1700" spc="5" dirty="0">
                <a:latin typeface="Cambria"/>
                <a:cs typeface="Cambria"/>
              </a:rPr>
              <a:t>a</a:t>
            </a:r>
            <a:r>
              <a:rPr sz="1700" spc="-5" dirty="0">
                <a:latin typeface="Cambria"/>
                <a:cs typeface="Cambria"/>
              </a:rPr>
              <a:t>t</a:t>
            </a:r>
            <a:r>
              <a:rPr sz="1700" dirty="0">
                <a:latin typeface="Cambria"/>
                <a:cs typeface="Cambria"/>
              </a:rPr>
              <a:t>i</a:t>
            </a:r>
            <a:r>
              <a:rPr sz="1700" spc="-35" dirty="0">
                <a:latin typeface="Cambria"/>
                <a:cs typeface="Cambria"/>
              </a:rPr>
              <a:t>c</a:t>
            </a:r>
            <a:r>
              <a:rPr sz="1700" spc="5" dirty="0">
                <a:latin typeface="Cambria"/>
                <a:cs typeface="Cambria"/>
              </a:rPr>
              <a:t>a</a:t>
            </a:r>
            <a:r>
              <a:rPr sz="1700" dirty="0">
                <a:latin typeface="Cambria"/>
                <a:cs typeface="Cambria"/>
              </a:rPr>
              <a:t>l	</a:t>
            </a:r>
            <a:r>
              <a:rPr sz="1700" spc="-15" dirty="0">
                <a:latin typeface="Cambria"/>
                <a:cs typeface="Cambria"/>
              </a:rPr>
              <a:t>s</a:t>
            </a:r>
            <a:r>
              <a:rPr sz="1700" spc="5" dirty="0">
                <a:latin typeface="Cambria"/>
                <a:cs typeface="Cambria"/>
              </a:rPr>
              <a:t>e</a:t>
            </a:r>
            <a:r>
              <a:rPr sz="1700" dirty="0">
                <a:latin typeface="Cambria"/>
                <a:cs typeface="Cambria"/>
              </a:rPr>
              <a:t>t	</a:t>
            </a:r>
            <a:r>
              <a:rPr sz="1700" spc="5" dirty="0">
                <a:latin typeface="Cambria"/>
                <a:cs typeface="Cambria"/>
              </a:rPr>
              <a:t>o</a:t>
            </a:r>
            <a:r>
              <a:rPr sz="1700" spc="-15" dirty="0">
                <a:latin typeface="Cambria"/>
                <a:cs typeface="Cambria"/>
              </a:rPr>
              <a:t>p</a:t>
            </a:r>
            <a:r>
              <a:rPr sz="1700" spc="5" dirty="0">
                <a:latin typeface="Cambria"/>
                <a:cs typeface="Cambria"/>
              </a:rPr>
              <a:t>e</a:t>
            </a:r>
            <a:r>
              <a:rPr sz="1700" spc="-60" dirty="0">
                <a:latin typeface="Cambria"/>
                <a:cs typeface="Cambria"/>
              </a:rPr>
              <a:t>r</a:t>
            </a:r>
            <a:r>
              <a:rPr sz="1700" spc="5" dirty="0">
                <a:latin typeface="Cambria"/>
                <a:cs typeface="Cambria"/>
              </a:rPr>
              <a:t>a</a:t>
            </a:r>
            <a:r>
              <a:rPr sz="1700" spc="-5" dirty="0">
                <a:latin typeface="Cambria"/>
                <a:cs typeface="Cambria"/>
              </a:rPr>
              <a:t>t</a:t>
            </a:r>
            <a:r>
              <a:rPr sz="1700" spc="-20" dirty="0">
                <a:latin typeface="Cambria"/>
                <a:cs typeface="Cambria"/>
              </a:rPr>
              <a:t>i</a:t>
            </a:r>
            <a:r>
              <a:rPr sz="1700" spc="5" dirty="0">
                <a:latin typeface="Cambria"/>
                <a:cs typeface="Cambria"/>
              </a:rPr>
              <a:t>o</a:t>
            </a:r>
            <a:r>
              <a:rPr sz="1700" spc="-20" dirty="0">
                <a:latin typeface="Cambria"/>
                <a:cs typeface="Cambria"/>
              </a:rPr>
              <a:t>n</a:t>
            </a:r>
            <a:r>
              <a:rPr sz="1700" dirty="0">
                <a:latin typeface="Cambria"/>
                <a:cs typeface="Cambria"/>
              </a:rPr>
              <a:t>s	</a:t>
            </a:r>
            <a:r>
              <a:rPr sz="1700" spc="-10" dirty="0">
                <a:latin typeface="Cambria"/>
                <a:cs typeface="Cambria"/>
              </a:rPr>
              <a:t>l</a:t>
            </a:r>
            <a:r>
              <a:rPr sz="1700" spc="5" dirty="0">
                <a:latin typeface="Cambria"/>
                <a:cs typeface="Cambria"/>
              </a:rPr>
              <a:t>i</a:t>
            </a:r>
            <a:r>
              <a:rPr sz="1700" spc="-30" dirty="0">
                <a:latin typeface="Cambria"/>
                <a:cs typeface="Cambria"/>
              </a:rPr>
              <a:t>k</a:t>
            </a:r>
            <a:r>
              <a:rPr sz="1700" dirty="0">
                <a:latin typeface="Cambria"/>
                <a:cs typeface="Cambria"/>
              </a:rPr>
              <a:t>e	</a:t>
            </a:r>
            <a:r>
              <a:rPr sz="1700" spc="-30" dirty="0">
                <a:latin typeface="Cambria"/>
                <a:cs typeface="Cambria"/>
              </a:rPr>
              <a:t>u</a:t>
            </a:r>
            <a:r>
              <a:rPr sz="1700" spc="5" dirty="0">
                <a:latin typeface="Cambria"/>
                <a:cs typeface="Cambria"/>
              </a:rPr>
              <a:t>ni</a:t>
            </a:r>
            <a:r>
              <a:rPr sz="1700" spc="-20" dirty="0">
                <a:latin typeface="Cambria"/>
                <a:cs typeface="Cambria"/>
              </a:rPr>
              <a:t>on</a:t>
            </a:r>
            <a:r>
              <a:rPr sz="1700" dirty="0">
                <a:latin typeface="Cambria"/>
                <a:cs typeface="Cambria"/>
              </a:rPr>
              <a:t>,  intersection,</a:t>
            </a:r>
            <a:r>
              <a:rPr sz="1700" spc="-65" dirty="0">
                <a:latin typeface="Cambria"/>
                <a:cs typeface="Cambria"/>
              </a:rPr>
              <a:t> </a:t>
            </a:r>
            <a:r>
              <a:rPr sz="1700" spc="-5" dirty="0">
                <a:latin typeface="Cambria"/>
                <a:cs typeface="Cambria"/>
              </a:rPr>
              <a:t>symmetric</a:t>
            </a:r>
            <a:r>
              <a:rPr sz="1700" spc="-15" dirty="0">
                <a:latin typeface="Cambria"/>
                <a:cs typeface="Cambria"/>
              </a:rPr>
              <a:t> </a:t>
            </a:r>
            <a:r>
              <a:rPr sz="1700" spc="-5" dirty="0">
                <a:latin typeface="Cambria"/>
                <a:cs typeface="Cambria"/>
              </a:rPr>
              <a:t>difference,</a:t>
            </a:r>
            <a:r>
              <a:rPr sz="1700" spc="-45" dirty="0">
                <a:latin typeface="Cambria"/>
                <a:cs typeface="Cambria"/>
              </a:rPr>
              <a:t> </a:t>
            </a:r>
            <a:r>
              <a:rPr sz="1700" spc="-5" dirty="0">
                <a:latin typeface="Cambria"/>
                <a:cs typeface="Cambria"/>
              </a:rPr>
              <a:t>etc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76" y="107441"/>
            <a:ext cx="2918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CCCC"/>
                </a:solidFill>
              </a:rPr>
              <a:t>Creating</a:t>
            </a:r>
            <a:r>
              <a:rPr sz="2400" spc="-10" dirty="0">
                <a:solidFill>
                  <a:srgbClr val="33CCCC"/>
                </a:solidFill>
              </a:rPr>
              <a:t> </a:t>
            </a:r>
            <a:r>
              <a:rPr sz="2400" spc="-5" dirty="0">
                <a:solidFill>
                  <a:srgbClr val="33CCCC"/>
                </a:solidFill>
              </a:rPr>
              <a:t>Python</a:t>
            </a:r>
            <a:r>
              <a:rPr sz="2400" spc="-35" dirty="0">
                <a:solidFill>
                  <a:srgbClr val="33CCCC"/>
                </a:solidFill>
              </a:rPr>
              <a:t> </a:t>
            </a:r>
            <a:r>
              <a:rPr sz="2400" spc="-5" dirty="0">
                <a:solidFill>
                  <a:srgbClr val="33CCCC"/>
                </a:solidFill>
              </a:rPr>
              <a:t>Sets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56056" y="973658"/>
            <a:ext cx="3461385" cy="3504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5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set</a:t>
            </a:r>
            <a:r>
              <a:rPr sz="1400" spc="50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is</a:t>
            </a:r>
            <a:r>
              <a:rPr sz="1400" spc="50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created</a:t>
            </a:r>
            <a:r>
              <a:rPr sz="1400" spc="50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by</a:t>
            </a:r>
            <a:r>
              <a:rPr sz="1400" spc="49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placing</a:t>
            </a:r>
            <a:r>
              <a:rPr sz="1400" spc="5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all</a:t>
            </a:r>
            <a:r>
              <a:rPr sz="1400" spc="509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5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items</a:t>
            </a:r>
            <a:endParaRPr sz="1400">
              <a:latin typeface="Cambria"/>
              <a:cs typeface="Cambria"/>
            </a:endParaRPr>
          </a:p>
          <a:p>
            <a:pPr marL="12700" marR="6350" algn="just">
              <a:lnSpc>
                <a:spcPct val="170100"/>
              </a:lnSpc>
            </a:pPr>
            <a:r>
              <a:rPr sz="1400" spc="-5" dirty="0">
                <a:latin typeface="Cambria"/>
                <a:cs typeface="Cambria"/>
              </a:rPr>
              <a:t>(elements) inside curly </a:t>
            </a:r>
            <a:r>
              <a:rPr sz="1400" spc="-10" dirty="0">
                <a:latin typeface="Cambria"/>
                <a:cs typeface="Cambria"/>
              </a:rPr>
              <a:t>braces </a:t>
            </a:r>
            <a:r>
              <a:rPr sz="1400" spc="-15" dirty="0">
                <a:latin typeface="Cambria"/>
                <a:cs typeface="Cambria"/>
              </a:rPr>
              <a:t>{}, </a:t>
            </a:r>
            <a:r>
              <a:rPr sz="1400" spc="-5" dirty="0">
                <a:latin typeface="Cambria"/>
                <a:cs typeface="Cambria"/>
              </a:rPr>
              <a:t>separated 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by</a:t>
            </a:r>
            <a:r>
              <a:rPr sz="1400" spc="450" dirty="0">
                <a:latin typeface="Cambria"/>
                <a:cs typeface="Cambria"/>
              </a:rPr>
              <a:t>  </a:t>
            </a:r>
            <a:r>
              <a:rPr sz="1400" spc="-10" dirty="0">
                <a:latin typeface="Cambria"/>
                <a:cs typeface="Cambria"/>
              </a:rPr>
              <a:t>comma,</a:t>
            </a:r>
            <a:r>
              <a:rPr sz="1400" spc="118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or</a:t>
            </a:r>
            <a:r>
              <a:rPr sz="1400" spc="450" dirty="0">
                <a:latin typeface="Cambria"/>
                <a:cs typeface="Cambria"/>
              </a:rPr>
              <a:t>  </a:t>
            </a:r>
            <a:r>
              <a:rPr sz="1400" spc="-5" dirty="0">
                <a:latin typeface="Cambria"/>
                <a:cs typeface="Cambria"/>
              </a:rPr>
              <a:t>by</a:t>
            </a:r>
            <a:r>
              <a:rPr sz="1400" spc="450" dirty="0">
                <a:latin typeface="Cambria"/>
                <a:cs typeface="Cambria"/>
              </a:rPr>
              <a:t>  </a:t>
            </a:r>
            <a:r>
              <a:rPr sz="1400" spc="-10" dirty="0">
                <a:latin typeface="Cambria"/>
                <a:cs typeface="Cambria"/>
              </a:rPr>
              <a:t>using</a:t>
            </a:r>
            <a:r>
              <a:rPr sz="1400" spc="434" dirty="0">
                <a:latin typeface="Cambria"/>
                <a:cs typeface="Cambria"/>
              </a:rPr>
              <a:t> </a:t>
            </a:r>
            <a:r>
              <a:rPr sz="1400" spc="4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450" dirty="0">
                <a:latin typeface="Cambria"/>
                <a:cs typeface="Cambria"/>
              </a:rPr>
              <a:t>  </a:t>
            </a:r>
            <a:r>
              <a:rPr sz="1400" spc="-10" dirty="0">
                <a:latin typeface="Cambria"/>
                <a:cs typeface="Cambria"/>
              </a:rPr>
              <a:t>built- </a:t>
            </a:r>
            <a:r>
              <a:rPr sz="1400" spc="-5" dirty="0">
                <a:latin typeface="Cambria"/>
                <a:cs typeface="Cambria"/>
              </a:rPr>
              <a:t> in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set()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600">
              <a:latin typeface="Cambria"/>
              <a:cs typeface="Cambria"/>
            </a:endParaRPr>
          </a:p>
          <a:p>
            <a:pPr marL="12700" marR="5080" algn="just">
              <a:lnSpc>
                <a:spcPct val="170100"/>
              </a:lnSpc>
              <a:spcBef>
                <a:spcPts val="980"/>
              </a:spcBef>
            </a:pPr>
            <a:r>
              <a:rPr sz="1400" spc="-5" dirty="0">
                <a:latin typeface="Cambria"/>
                <a:cs typeface="Cambria"/>
              </a:rPr>
              <a:t>It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can</a:t>
            </a:r>
            <a:r>
              <a:rPr sz="1400" spc="-5" dirty="0">
                <a:latin typeface="Cambria"/>
                <a:cs typeface="Cambria"/>
              </a:rPr>
              <a:t> have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any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number</a:t>
            </a:r>
            <a:r>
              <a:rPr sz="1400" spc="-5" dirty="0">
                <a:latin typeface="Cambria"/>
                <a:cs typeface="Cambria"/>
              </a:rPr>
              <a:t> of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items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and</a:t>
            </a:r>
            <a:r>
              <a:rPr sz="1400" spc="29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they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may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be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different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types</a:t>
            </a:r>
            <a:r>
              <a:rPr sz="1400" spc="29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(integer,</a:t>
            </a:r>
            <a:r>
              <a:rPr sz="1400" spc="29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float, 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tuple,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string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etc.).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But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dirty="0">
                <a:latin typeface="Cambria"/>
                <a:cs typeface="Cambria"/>
              </a:rPr>
              <a:t> set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cannot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have 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mutable</a:t>
            </a:r>
            <a:r>
              <a:rPr sz="1400" spc="385" dirty="0">
                <a:latin typeface="Cambria"/>
                <a:cs typeface="Cambria"/>
              </a:rPr>
              <a:t>   </a:t>
            </a:r>
            <a:r>
              <a:rPr sz="1400" spc="-5" dirty="0">
                <a:latin typeface="Cambria"/>
                <a:cs typeface="Cambria"/>
              </a:rPr>
              <a:t>elements</a:t>
            </a:r>
            <a:r>
              <a:rPr sz="1400" spc="395" dirty="0">
                <a:latin typeface="Cambria"/>
                <a:cs typeface="Cambria"/>
              </a:rPr>
              <a:t>  </a:t>
            </a:r>
            <a:r>
              <a:rPr sz="1400" spc="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like</a:t>
            </a:r>
            <a:r>
              <a:rPr sz="1400" spc="385" dirty="0">
                <a:latin typeface="Cambria"/>
                <a:cs typeface="Cambria"/>
              </a:rPr>
              <a:t>   </a:t>
            </a:r>
            <a:r>
              <a:rPr sz="1400" spc="-5" dirty="0">
                <a:latin typeface="Cambria"/>
                <a:cs typeface="Cambria"/>
              </a:rPr>
              <a:t>lists,</a:t>
            </a:r>
            <a:r>
              <a:rPr sz="1400" spc="395" dirty="0">
                <a:latin typeface="Cambria"/>
                <a:cs typeface="Cambria"/>
              </a:rPr>
              <a:t>  </a:t>
            </a:r>
            <a:r>
              <a:rPr sz="1400" spc="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sets 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or dictionaries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as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its </a:t>
            </a:r>
            <a:r>
              <a:rPr sz="1400" spc="-10" dirty="0">
                <a:latin typeface="Cambria"/>
                <a:cs typeface="Cambria"/>
              </a:rPr>
              <a:t>elements.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0871" y="908303"/>
            <a:ext cx="3526535" cy="21427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632" y="3361944"/>
            <a:ext cx="3364991" cy="1527048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3" y="140969"/>
            <a:ext cx="37242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3CCCC"/>
                </a:solidFill>
              </a:rPr>
              <a:t>Creating</a:t>
            </a:r>
            <a:r>
              <a:rPr sz="2000" spc="40" dirty="0">
                <a:solidFill>
                  <a:srgbClr val="33CCCC"/>
                </a:solidFill>
              </a:rPr>
              <a:t> </a:t>
            </a:r>
            <a:r>
              <a:rPr sz="2000" spc="-5" dirty="0">
                <a:solidFill>
                  <a:srgbClr val="33CCCC"/>
                </a:solidFill>
              </a:rPr>
              <a:t>Empty</a:t>
            </a:r>
            <a:r>
              <a:rPr sz="2000" spc="-20" dirty="0">
                <a:solidFill>
                  <a:srgbClr val="33CCCC"/>
                </a:solidFill>
              </a:rPr>
              <a:t> </a:t>
            </a:r>
            <a:r>
              <a:rPr sz="2000" spc="-5" dirty="0">
                <a:solidFill>
                  <a:srgbClr val="33CCCC"/>
                </a:solidFill>
              </a:rPr>
              <a:t>Sets</a:t>
            </a:r>
            <a:r>
              <a:rPr sz="2000" spc="5" dirty="0">
                <a:solidFill>
                  <a:srgbClr val="33CCCC"/>
                </a:solidFill>
              </a:rPr>
              <a:t> </a:t>
            </a:r>
            <a:r>
              <a:rPr sz="2000" spc="-10" dirty="0">
                <a:solidFill>
                  <a:srgbClr val="33CCCC"/>
                </a:solidFill>
              </a:rPr>
              <a:t>is</a:t>
            </a:r>
            <a:r>
              <a:rPr sz="2000" spc="-25" dirty="0">
                <a:solidFill>
                  <a:srgbClr val="33CCCC"/>
                </a:solidFill>
              </a:rPr>
              <a:t> </a:t>
            </a:r>
            <a:r>
              <a:rPr sz="2000" spc="-10" dirty="0">
                <a:solidFill>
                  <a:srgbClr val="33CCCC"/>
                </a:solidFill>
              </a:rPr>
              <a:t>bit</a:t>
            </a:r>
            <a:r>
              <a:rPr sz="2000" spc="-5" dirty="0">
                <a:solidFill>
                  <a:srgbClr val="33CCCC"/>
                </a:solidFill>
              </a:rPr>
              <a:t> </a:t>
            </a:r>
            <a:r>
              <a:rPr sz="2000" spc="-15" dirty="0">
                <a:solidFill>
                  <a:srgbClr val="33CCCC"/>
                </a:solidFill>
              </a:rPr>
              <a:t>tricky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684682" y="1208912"/>
            <a:ext cx="2686685" cy="1689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Cambria"/>
                <a:cs typeface="Cambria"/>
              </a:rPr>
              <a:t>Empty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curly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braces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{}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will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make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an</a:t>
            </a:r>
            <a:endParaRPr sz="1400">
              <a:latin typeface="Cambria"/>
              <a:cs typeface="Cambria"/>
            </a:endParaRPr>
          </a:p>
          <a:p>
            <a:pPr marL="12700" marR="5080" algn="just">
              <a:lnSpc>
                <a:spcPts val="2860"/>
              </a:lnSpc>
              <a:spcBef>
                <a:spcPts val="90"/>
              </a:spcBef>
            </a:pPr>
            <a:r>
              <a:rPr sz="1400" spc="-10" dirty="0">
                <a:latin typeface="Cambria"/>
                <a:cs typeface="Cambria"/>
              </a:rPr>
              <a:t>empty</a:t>
            </a:r>
            <a:r>
              <a:rPr sz="1400" spc="-5" dirty="0">
                <a:latin typeface="Cambria"/>
                <a:cs typeface="Cambria"/>
              </a:rPr>
              <a:t> dictionary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in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Python.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To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make </a:t>
            </a:r>
            <a:r>
              <a:rPr sz="1400" spc="-5" dirty="0">
                <a:latin typeface="Cambria"/>
                <a:cs typeface="Cambria"/>
              </a:rPr>
              <a:t>a </a:t>
            </a:r>
            <a:r>
              <a:rPr sz="1400" spc="-10" dirty="0">
                <a:latin typeface="Cambria"/>
                <a:cs typeface="Cambria"/>
              </a:rPr>
              <a:t>set without </a:t>
            </a:r>
            <a:r>
              <a:rPr sz="1400" spc="-5" dirty="0">
                <a:latin typeface="Cambria"/>
                <a:cs typeface="Cambria"/>
              </a:rPr>
              <a:t>any elements, 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we </a:t>
            </a:r>
            <a:r>
              <a:rPr sz="1400" dirty="0">
                <a:latin typeface="Cambria"/>
                <a:cs typeface="Cambria"/>
              </a:rPr>
              <a:t>use the </a:t>
            </a:r>
            <a:r>
              <a:rPr sz="1400" spc="-5" dirty="0">
                <a:latin typeface="Cambria"/>
                <a:cs typeface="Cambria"/>
              </a:rPr>
              <a:t>set() function without 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any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argument.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2152" y="1149095"/>
            <a:ext cx="5529072" cy="29870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927" y="3078479"/>
            <a:ext cx="2115312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76" y="283844"/>
            <a:ext cx="29654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3CCCC"/>
                </a:solidFill>
              </a:rPr>
              <a:t>Modifying</a:t>
            </a:r>
            <a:r>
              <a:rPr sz="2000" spc="15" dirty="0">
                <a:solidFill>
                  <a:srgbClr val="33CCCC"/>
                </a:solidFill>
              </a:rPr>
              <a:t> </a:t>
            </a:r>
            <a:r>
              <a:rPr sz="2000" spc="-5" dirty="0">
                <a:solidFill>
                  <a:srgbClr val="33CCCC"/>
                </a:solidFill>
              </a:rPr>
              <a:t>a</a:t>
            </a:r>
            <a:r>
              <a:rPr sz="2000" spc="-15" dirty="0">
                <a:solidFill>
                  <a:srgbClr val="33CCCC"/>
                </a:solidFill>
              </a:rPr>
              <a:t> </a:t>
            </a:r>
            <a:r>
              <a:rPr sz="2000" spc="-5" dirty="0">
                <a:solidFill>
                  <a:srgbClr val="33CCCC"/>
                </a:solidFill>
              </a:rPr>
              <a:t>set</a:t>
            </a:r>
            <a:r>
              <a:rPr sz="2000" spc="-10" dirty="0">
                <a:solidFill>
                  <a:srgbClr val="33CCCC"/>
                </a:solidFill>
              </a:rPr>
              <a:t> in</a:t>
            </a:r>
            <a:r>
              <a:rPr sz="2000" spc="15" dirty="0">
                <a:solidFill>
                  <a:srgbClr val="33CCCC"/>
                </a:solidFill>
              </a:rPr>
              <a:t> </a:t>
            </a:r>
            <a:r>
              <a:rPr sz="2000" spc="-10" dirty="0">
                <a:solidFill>
                  <a:srgbClr val="33CCCC"/>
                </a:solidFill>
              </a:rPr>
              <a:t>Python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60628" y="841861"/>
            <a:ext cx="3990975" cy="249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1200" spc="-5" dirty="0">
                <a:latin typeface="Cambria"/>
                <a:cs typeface="Cambria"/>
              </a:rPr>
              <a:t>Sets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are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mutable.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However,</a:t>
            </a:r>
            <a:r>
              <a:rPr sz="1200" dirty="0">
                <a:latin typeface="Cambria"/>
                <a:cs typeface="Cambria"/>
              </a:rPr>
              <a:t> since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they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5" dirty="0">
                <a:latin typeface="Cambria"/>
                <a:cs typeface="Cambria"/>
              </a:rPr>
              <a:t>are</a:t>
            </a:r>
            <a:r>
              <a:rPr sz="1200" spc="27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unordered, 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indexing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has</a:t>
            </a:r>
            <a:r>
              <a:rPr sz="1200" dirty="0">
                <a:latin typeface="Cambria"/>
                <a:cs typeface="Cambria"/>
              </a:rPr>
              <a:t> no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meaning.We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cannot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access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or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change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spc="-15" dirty="0">
                <a:latin typeface="Cambria"/>
                <a:cs typeface="Cambria"/>
              </a:rPr>
              <a:t>an 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element </a:t>
            </a:r>
            <a:r>
              <a:rPr sz="1200" spc="5" dirty="0">
                <a:latin typeface="Cambria"/>
                <a:cs typeface="Cambria"/>
              </a:rPr>
              <a:t>of </a:t>
            </a:r>
            <a:r>
              <a:rPr sz="1200" dirty="0">
                <a:latin typeface="Cambria"/>
                <a:cs typeface="Cambria"/>
              </a:rPr>
              <a:t>a </a:t>
            </a:r>
            <a:r>
              <a:rPr sz="1200" spc="-10" dirty="0">
                <a:latin typeface="Cambria"/>
                <a:cs typeface="Cambria"/>
              </a:rPr>
              <a:t>set </a:t>
            </a:r>
            <a:r>
              <a:rPr sz="1200" dirty="0">
                <a:latin typeface="Cambria"/>
                <a:cs typeface="Cambria"/>
              </a:rPr>
              <a:t>using </a:t>
            </a:r>
            <a:r>
              <a:rPr sz="1200" spc="-5" dirty="0">
                <a:latin typeface="Cambria"/>
                <a:cs typeface="Cambria"/>
              </a:rPr>
              <a:t>indexing </a:t>
            </a:r>
            <a:r>
              <a:rPr sz="1200" spc="5" dirty="0">
                <a:latin typeface="Cambria"/>
                <a:cs typeface="Cambria"/>
              </a:rPr>
              <a:t>or </a:t>
            </a:r>
            <a:r>
              <a:rPr sz="1200" spc="-5" dirty="0">
                <a:latin typeface="Cambria"/>
                <a:cs typeface="Cambria"/>
              </a:rPr>
              <a:t>slicing. Set </a:t>
            </a:r>
            <a:r>
              <a:rPr sz="1200" spc="-10" dirty="0">
                <a:latin typeface="Cambria"/>
                <a:cs typeface="Cambria"/>
              </a:rPr>
              <a:t>data </a:t>
            </a:r>
            <a:r>
              <a:rPr sz="1200" spc="-5" dirty="0">
                <a:latin typeface="Cambria"/>
                <a:cs typeface="Cambria"/>
              </a:rPr>
              <a:t>type </a:t>
            </a:r>
            <a:r>
              <a:rPr sz="1200" dirty="0">
                <a:latin typeface="Cambria"/>
                <a:cs typeface="Cambria"/>
              </a:rPr>
              <a:t>does 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not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support</a:t>
            </a:r>
            <a:r>
              <a:rPr sz="1200" spc="-4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it.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12700" marR="5080" algn="just">
              <a:lnSpc>
                <a:spcPct val="150100"/>
              </a:lnSpc>
            </a:pPr>
            <a:r>
              <a:rPr sz="1200" spc="-5" dirty="0">
                <a:latin typeface="Cambria"/>
                <a:cs typeface="Cambria"/>
              </a:rPr>
              <a:t>We can add </a:t>
            </a:r>
            <a:r>
              <a:rPr sz="1200" dirty="0">
                <a:latin typeface="Cambria"/>
                <a:cs typeface="Cambria"/>
              </a:rPr>
              <a:t>a </a:t>
            </a:r>
            <a:r>
              <a:rPr sz="1200" spc="-5" dirty="0">
                <a:latin typeface="Cambria"/>
                <a:cs typeface="Cambria"/>
              </a:rPr>
              <a:t>single element using </a:t>
            </a:r>
            <a:r>
              <a:rPr sz="1200" dirty="0">
                <a:latin typeface="Cambria"/>
                <a:cs typeface="Cambria"/>
              </a:rPr>
              <a:t>the </a:t>
            </a:r>
            <a:r>
              <a:rPr sz="1200" spc="-5" dirty="0">
                <a:latin typeface="Cambria"/>
                <a:cs typeface="Cambria"/>
              </a:rPr>
              <a:t>add() </a:t>
            </a:r>
            <a:r>
              <a:rPr sz="1200" dirty="0">
                <a:latin typeface="Cambria"/>
                <a:cs typeface="Cambria"/>
              </a:rPr>
              <a:t>method, </a:t>
            </a:r>
            <a:r>
              <a:rPr sz="1200" spc="-10" dirty="0">
                <a:latin typeface="Cambria"/>
                <a:cs typeface="Cambria"/>
              </a:rPr>
              <a:t>and </a:t>
            </a:r>
            <a:r>
              <a:rPr sz="1200" spc="-5" dirty="0">
                <a:latin typeface="Cambria"/>
                <a:cs typeface="Cambria"/>
              </a:rPr>
              <a:t> multiple</a:t>
            </a:r>
            <a:r>
              <a:rPr sz="1200" spc="380" dirty="0">
                <a:latin typeface="Cambria"/>
                <a:cs typeface="Cambria"/>
              </a:rPr>
              <a:t> </a:t>
            </a:r>
            <a:r>
              <a:rPr sz="1200" spc="38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elements</a:t>
            </a:r>
            <a:r>
              <a:rPr sz="1200" spc="250" dirty="0">
                <a:latin typeface="Cambria"/>
                <a:cs typeface="Cambria"/>
              </a:rPr>
              <a:t>  </a:t>
            </a:r>
            <a:r>
              <a:rPr sz="1200" spc="254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using</a:t>
            </a:r>
            <a:r>
              <a:rPr sz="1200" spc="250" dirty="0">
                <a:latin typeface="Cambria"/>
                <a:cs typeface="Cambria"/>
              </a:rPr>
              <a:t>  </a:t>
            </a:r>
            <a:r>
              <a:rPr sz="1200" spc="254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the</a:t>
            </a:r>
            <a:r>
              <a:rPr sz="1200" spc="240" dirty="0">
                <a:latin typeface="Cambria"/>
                <a:cs typeface="Cambria"/>
              </a:rPr>
              <a:t> </a:t>
            </a:r>
            <a:r>
              <a:rPr sz="1200" spc="75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update()</a:t>
            </a:r>
            <a:r>
              <a:rPr sz="1200" spc="250" dirty="0">
                <a:latin typeface="Cambria"/>
                <a:cs typeface="Cambria"/>
              </a:rPr>
              <a:t>  </a:t>
            </a:r>
            <a:r>
              <a:rPr sz="1200" spc="254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method.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The </a:t>
            </a:r>
            <a:r>
              <a:rPr sz="1200" spc="-10" dirty="0">
                <a:latin typeface="Cambria"/>
                <a:cs typeface="Cambria"/>
              </a:rPr>
              <a:t>update() </a:t>
            </a:r>
            <a:r>
              <a:rPr sz="1200" dirty="0">
                <a:latin typeface="Cambria"/>
                <a:cs typeface="Cambria"/>
              </a:rPr>
              <a:t>method </a:t>
            </a:r>
            <a:r>
              <a:rPr sz="1200" spc="-5" dirty="0">
                <a:latin typeface="Cambria"/>
                <a:cs typeface="Cambria"/>
              </a:rPr>
              <a:t>can </a:t>
            </a:r>
            <a:r>
              <a:rPr sz="1200" spc="-10" dirty="0">
                <a:latin typeface="Cambria"/>
                <a:cs typeface="Cambria"/>
              </a:rPr>
              <a:t>take </a:t>
            </a:r>
            <a:r>
              <a:rPr sz="1200" spc="-5" dirty="0">
                <a:latin typeface="Cambria"/>
                <a:cs typeface="Cambria"/>
              </a:rPr>
              <a:t>tuples, lists, strings </a:t>
            </a:r>
            <a:r>
              <a:rPr sz="1200" dirty="0">
                <a:latin typeface="Cambria"/>
                <a:cs typeface="Cambria"/>
              </a:rPr>
              <a:t>or </a:t>
            </a:r>
            <a:r>
              <a:rPr sz="1200" spc="-5" dirty="0">
                <a:latin typeface="Cambria"/>
                <a:cs typeface="Cambria"/>
              </a:rPr>
              <a:t>other 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sets</a:t>
            </a:r>
            <a:r>
              <a:rPr sz="1200" spc="1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as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its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argument.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all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cases,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duplicates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are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avoided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8615" y="713231"/>
            <a:ext cx="4056888" cy="42245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3444239"/>
            <a:ext cx="1844039" cy="1700783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02" y="109550"/>
            <a:ext cx="354012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CCCC"/>
                </a:solidFill>
              </a:rPr>
              <a:t>Removing</a:t>
            </a:r>
            <a:r>
              <a:rPr sz="2000" spc="30" dirty="0">
                <a:solidFill>
                  <a:srgbClr val="33CCCC"/>
                </a:solidFill>
              </a:rPr>
              <a:t> </a:t>
            </a:r>
            <a:r>
              <a:rPr sz="2000" spc="-10" dirty="0">
                <a:solidFill>
                  <a:srgbClr val="33CCCC"/>
                </a:solidFill>
              </a:rPr>
              <a:t>elements</a:t>
            </a:r>
            <a:r>
              <a:rPr sz="2000" spc="10" dirty="0">
                <a:solidFill>
                  <a:srgbClr val="33CCCC"/>
                </a:solidFill>
              </a:rPr>
              <a:t> </a:t>
            </a:r>
            <a:r>
              <a:rPr sz="2000" spc="-15" dirty="0">
                <a:solidFill>
                  <a:srgbClr val="33CCCC"/>
                </a:solidFill>
              </a:rPr>
              <a:t>from</a:t>
            </a:r>
            <a:r>
              <a:rPr sz="2000" spc="35" dirty="0">
                <a:solidFill>
                  <a:srgbClr val="33CCCC"/>
                </a:solidFill>
              </a:rPr>
              <a:t> </a:t>
            </a:r>
            <a:r>
              <a:rPr sz="2000" spc="-5" dirty="0">
                <a:solidFill>
                  <a:srgbClr val="33CCCC"/>
                </a:solidFill>
              </a:rPr>
              <a:t>a</a:t>
            </a:r>
            <a:r>
              <a:rPr sz="2000" dirty="0">
                <a:solidFill>
                  <a:srgbClr val="33CCCC"/>
                </a:solidFill>
              </a:rPr>
              <a:t> </a:t>
            </a:r>
            <a:r>
              <a:rPr sz="2000" spc="-10" dirty="0">
                <a:solidFill>
                  <a:srgbClr val="33CCCC"/>
                </a:solidFill>
              </a:rPr>
              <a:t>set</a:t>
            </a:r>
            <a:endParaRPr sz="2000"/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CCCC"/>
                </a:solidFill>
              </a:rPr>
              <a:t>discard(</a:t>
            </a:r>
            <a:r>
              <a:rPr sz="2000" spc="25" dirty="0">
                <a:solidFill>
                  <a:srgbClr val="33CCCC"/>
                </a:solidFill>
              </a:rPr>
              <a:t> </a:t>
            </a:r>
            <a:r>
              <a:rPr sz="2000" spc="-5" dirty="0">
                <a:solidFill>
                  <a:srgbClr val="33CCCC"/>
                </a:solidFill>
              </a:rPr>
              <a:t>)</a:t>
            </a:r>
            <a:r>
              <a:rPr sz="2000" spc="-15" dirty="0">
                <a:solidFill>
                  <a:srgbClr val="33CCCC"/>
                </a:solidFill>
              </a:rPr>
              <a:t> </a:t>
            </a:r>
            <a:r>
              <a:rPr sz="2000" spc="-10" dirty="0">
                <a:solidFill>
                  <a:srgbClr val="33CCCC"/>
                </a:solidFill>
              </a:rPr>
              <a:t>and</a:t>
            </a:r>
            <a:r>
              <a:rPr sz="2000" spc="10" dirty="0">
                <a:solidFill>
                  <a:srgbClr val="33CCCC"/>
                </a:solidFill>
              </a:rPr>
              <a:t> </a:t>
            </a:r>
            <a:r>
              <a:rPr sz="2000" spc="-10" dirty="0">
                <a:solidFill>
                  <a:srgbClr val="33CCCC"/>
                </a:solidFill>
              </a:rPr>
              <a:t>remove(</a:t>
            </a:r>
            <a:r>
              <a:rPr sz="2000" spc="30" dirty="0">
                <a:solidFill>
                  <a:srgbClr val="33CCCC"/>
                </a:solidFill>
              </a:rPr>
              <a:t> </a:t>
            </a:r>
            <a:r>
              <a:rPr sz="2000" spc="-5" dirty="0">
                <a:solidFill>
                  <a:srgbClr val="33CCCC"/>
                </a:solidFill>
              </a:rPr>
              <a:t>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45998" y="778996"/>
            <a:ext cx="4472305" cy="19462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latin typeface="Cambria"/>
                <a:cs typeface="Cambria"/>
              </a:rPr>
              <a:t>A  </a:t>
            </a:r>
            <a:r>
              <a:rPr sz="1200" spc="229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particular</a:t>
            </a:r>
            <a:r>
              <a:rPr sz="1200" spc="254" dirty="0">
                <a:latin typeface="Cambria"/>
                <a:cs typeface="Cambria"/>
              </a:rPr>
              <a:t> </a:t>
            </a:r>
            <a:r>
              <a:rPr sz="1200" spc="26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item</a:t>
            </a:r>
            <a:r>
              <a:rPr sz="1200" spc="75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can</a:t>
            </a:r>
            <a:r>
              <a:rPr sz="1200" spc="76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be</a:t>
            </a:r>
            <a:r>
              <a:rPr sz="1200" spc="75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removed</a:t>
            </a:r>
            <a:r>
              <a:rPr sz="1200" spc="254" dirty="0">
                <a:latin typeface="Cambria"/>
                <a:cs typeface="Cambria"/>
              </a:rPr>
              <a:t>  </a:t>
            </a:r>
            <a:r>
              <a:rPr sz="1200" spc="-5" dirty="0">
                <a:latin typeface="Cambria"/>
                <a:cs typeface="Cambria"/>
              </a:rPr>
              <a:t>from</a:t>
            </a:r>
            <a:r>
              <a:rPr sz="1200" spc="75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  </a:t>
            </a:r>
            <a:r>
              <a:rPr sz="1200" spc="229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set</a:t>
            </a:r>
            <a:r>
              <a:rPr sz="1200" spc="250" dirty="0">
                <a:latin typeface="Cambria"/>
                <a:cs typeface="Cambria"/>
              </a:rPr>
              <a:t>  </a:t>
            </a:r>
            <a:r>
              <a:rPr sz="1200" spc="-5" dirty="0">
                <a:latin typeface="Cambria"/>
                <a:cs typeface="Cambria"/>
              </a:rPr>
              <a:t>using</a:t>
            </a:r>
            <a:r>
              <a:rPr sz="1200" spc="75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the</a:t>
            </a:r>
            <a:endParaRPr sz="12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Cambria"/>
                <a:cs typeface="Cambria"/>
              </a:rPr>
              <a:t>methods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discard()</a:t>
            </a:r>
            <a:r>
              <a:rPr sz="1200" spc="-10" dirty="0">
                <a:latin typeface="Cambria"/>
                <a:cs typeface="Cambria"/>
              </a:rPr>
              <a:t> and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remove().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12700" marR="5080" algn="just">
              <a:lnSpc>
                <a:spcPct val="150100"/>
              </a:lnSpc>
            </a:pPr>
            <a:r>
              <a:rPr sz="1200" dirty="0">
                <a:latin typeface="Cambria"/>
                <a:cs typeface="Cambria"/>
              </a:rPr>
              <a:t>The only </a:t>
            </a:r>
            <a:r>
              <a:rPr sz="1200" spc="-5" dirty="0">
                <a:latin typeface="Cambria"/>
                <a:cs typeface="Cambria"/>
              </a:rPr>
              <a:t>difference between </a:t>
            </a:r>
            <a:r>
              <a:rPr sz="1200" dirty="0">
                <a:latin typeface="Cambria"/>
                <a:cs typeface="Cambria"/>
              </a:rPr>
              <a:t>the two is </a:t>
            </a:r>
            <a:r>
              <a:rPr sz="1200" spc="-5" dirty="0">
                <a:latin typeface="Cambria"/>
                <a:cs typeface="Cambria"/>
              </a:rPr>
              <a:t>that </a:t>
            </a:r>
            <a:r>
              <a:rPr sz="1200" spc="-10" dirty="0">
                <a:latin typeface="Cambria"/>
                <a:cs typeface="Cambria"/>
              </a:rPr>
              <a:t>the </a:t>
            </a:r>
            <a:r>
              <a:rPr sz="1200" spc="-5" dirty="0">
                <a:latin typeface="Cambria"/>
                <a:cs typeface="Cambria"/>
              </a:rPr>
              <a:t>discard() function 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leaves </a:t>
            </a:r>
            <a:r>
              <a:rPr sz="1200" dirty="0">
                <a:latin typeface="Cambria"/>
                <a:cs typeface="Cambria"/>
              </a:rPr>
              <a:t>a set </a:t>
            </a:r>
            <a:r>
              <a:rPr sz="1200" spc="-5" dirty="0">
                <a:latin typeface="Cambria"/>
                <a:cs typeface="Cambria"/>
              </a:rPr>
              <a:t>unchanged</a:t>
            </a:r>
            <a:r>
              <a:rPr sz="1200" dirty="0">
                <a:latin typeface="Cambria"/>
                <a:cs typeface="Cambria"/>
              </a:rPr>
              <a:t> if </a:t>
            </a:r>
            <a:r>
              <a:rPr sz="1200" spc="-10" dirty="0">
                <a:latin typeface="Cambria"/>
                <a:cs typeface="Cambria"/>
              </a:rPr>
              <a:t>the </a:t>
            </a:r>
            <a:r>
              <a:rPr sz="1200" spc="-5" dirty="0">
                <a:latin typeface="Cambria"/>
                <a:cs typeface="Cambria"/>
              </a:rPr>
              <a:t>element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is not </a:t>
            </a:r>
            <a:r>
              <a:rPr sz="1200" spc="-10" dirty="0">
                <a:latin typeface="Cambria"/>
                <a:cs typeface="Cambria"/>
              </a:rPr>
              <a:t>present</a:t>
            </a:r>
            <a:r>
              <a:rPr sz="1200" spc="24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in the </a:t>
            </a:r>
            <a:r>
              <a:rPr sz="1200" spc="-10" dirty="0">
                <a:latin typeface="Cambria"/>
                <a:cs typeface="Cambria"/>
              </a:rPr>
              <a:t>set. </a:t>
            </a:r>
            <a:r>
              <a:rPr sz="1200" spc="5" dirty="0">
                <a:latin typeface="Cambria"/>
                <a:cs typeface="Cambria"/>
              </a:rPr>
              <a:t>On 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the </a:t>
            </a:r>
            <a:r>
              <a:rPr sz="1200" spc="-5" dirty="0">
                <a:latin typeface="Cambria"/>
                <a:cs typeface="Cambria"/>
              </a:rPr>
              <a:t>other hand, </a:t>
            </a:r>
            <a:r>
              <a:rPr sz="1200" dirty="0">
                <a:latin typeface="Cambria"/>
                <a:cs typeface="Cambria"/>
              </a:rPr>
              <a:t>the </a:t>
            </a:r>
            <a:r>
              <a:rPr sz="1200" spc="-5" dirty="0">
                <a:latin typeface="Cambria"/>
                <a:cs typeface="Cambria"/>
              </a:rPr>
              <a:t>remove() function will raise </a:t>
            </a:r>
            <a:r>
              <a:rPr sz="1200" spc="-10" dirty="0">
                <a:latin typeface="Cambria"/>
                <a:cs typeface="Cambria"/>
              </a:rPr>
              <a:t>an </a:t>
            </a:r>
            <a:r>
              <a:rPr sz="1200" dirty="0">
                <a:latin typeface="Cambria"/>
                <a:cs typeface="Cambria"/>
              </a:rPr>
              <a:t>error in </a:t>
            </a:r>
            <a:r>
              <a:rPr sz="1200" spc="-5" dirty="0">
                <a:latin typeface="Cambria"/>
                <a:cs typeface="Cambria"/>
              </a:rPr>
              <a:t>such </a:t>
            </a:r>
            <a:r>
              <a:rPr sz="1200" dirty="0">
                <a:latin typeface="Cambria"/>
                <a:cs typeface="Cambria"/>
              </a:rPr>
              <a:t>a 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condition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(if</a:t>
            </a:r>
            <a:r>
              <a:rPr sz="1200" spc="-5" dirty="0">
                <a:latin typeface="Cambria"/>
                <a:cs typeface="Cambria"/>
              </a:rPr>
              <a:t> element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is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not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present</a:t>
            </a:r>
            <a:r>
              <a:rPr sz="1200" dirty="0">
                <a:latin typeface="Cambria"/>
                <a:cs typeface="Cambria"/>
              </a:rPr>
              <a:t> in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the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set).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1808" y="0"/>
            <a:ext cx="3593591" cy="50139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744" y="2871216"/>
            <a:ext cx="3136392" cy="202692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02" y="60781"/>
            <a:ext cx="548830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solidFill>
                  <a:srgbClr val="33CCCC"/>
                </a:solidFill>
              </a:rPr>
              <a:t>Removing</a:t>
            </a:r>
            <a:r>
              <a:rPr sz="2200" spc="-80" dirty="0">
                <a:solidFill>
                  <a:srgbClr val="33CCCC"/>
                </a:solidFill>
              </a:rPr>
              <a:t> </a:t>
            </a:r>
            <a:r>
              <a:rPr sz="2200" spc="5" dirty="0">
                <a:solidFill>
                  <a:srgbClr val="33CCCC"/>
                </a:solidFill>
              </a:rPr>
              <a:t>elements</a:t>
            </a:r>
            <a:r>
              <a:rPr sz="2200" spc="-90" dirty="0">
                <a:solidFill>
                  <a:srgbClr val="33CCCC"/>
                </a:solidFill>
              </a:rPr>
              <a:t> </a:t>
            </a:r>
            <a:r>
              <a:rPr sz="2200" spc="-5" dirty="0">
                <a:solidFill>
                  <a:srgbClr val="33CCCC"/>
                </a:solidFill>
              </a:rPr>
              <a:t>from</a:t>
            </a:r>
            <a:r>
              <a:rPr sz="2200" spc="10" dirty="0">
                <a:solidFill>
                  <a:srgbClr val="33CCCC"/>
                </a:solidFill>
              </a:rPr>
              <a:t> </a:t>
            </a:r>
            <a:r>
              <a:rPr sz="2200" spc="5" dirty="0">
                <a:solidFill>
                  <a:srgbClr val="33CCCC"/>
                </a:solidFill>
              </a:rPr>
              <a:t>a</a:t>
            </a:r>
            <a:r>
              <a:rPr sz="2200" spc="-15" dirty="0">
                <a:solidFill>
                  <a:srgbClr val="33CCCC"/>
                </a:solidFill>
              </a:rPr>
              <a:t> </a:t>
            </a:r>
            <a:r>
              <a:rPr sz="2200" dirty="0">
                <a:solidFill>
                  <a:srgbClr val="33CCCC"/>
                </a:solidFill>
              </a:rPr>
              <a:t>set</a:t>
            </a:r>
            <a:r>
              <a:rPr sz="2200" spc="-25" dirty="0">
                <a:solidFill>
                  <a:srgbClr val="33CCCC"/>
                </a:solidFill>
              </a:rPr>
              <a:t> </a:t>
            </a:r>
            <a:r>
              <a:rPr sz="2200" spc="5" dirty="0">
                <a:solidFill>
                  <a:srgbClr val="33CCCC"/>
                </a:solidFill>
              </a:rPr>
              <a:t>–</a:t>
            </a:r>
            <a:r>
              <a:rPr sz="2200" spc="-15" dirty="0">
                <a:solidFill>
                  <a:srgbClr val="33CCCC"/>
                </a:solidFill>
              </a:rPr>
              <a:t> </a:t>
            </a:r>
            <a:r>
              <a:rPr sz="2200" dirty="0">
                <a:solidFill>
                  <a:srgbClr val="33CCCC"/>
                </a:solidFill>
              </a:rPr>
              <a:t>pop(</a:t>
            </a:r>
            <a:r>
              <a:rPr sz="2200" spc="-25" dirty="0">
                <a:solidFill>
                  <a:srgbClr val="33CCCC"/>
                </a:solidFill>
              </a:rPr>
              <a:t> </a:t>
            </a:r>
            <a:r>
              <a:rPr sz="2200" dirty="0">
                <a:solidFill>
                  <a:srgbClr val="33CCCC"/>
                </a:solidFill>
              </a:rPr>
              <a:t>)</a:t>
            </a:r>
            <a:r>
              <a:rPr sz="2200" spc="5" dirty="0">
                <a:solidFill>
                  <a:srgbClr val="33CCCC"/>
                </a:solidFill>
              </a:rPr>
              <a:t> </a:t>
            </a:r>
            <a:r>
              <a:rPr sz="2200" dirty="0">
                <a:solidFill>
                  <a:srgbClr val="33CCCC"/>
                </a:solidFill>
              </a:rPr>
              <a:t>and</a:t>
            </a:r>
            <a:endParaRPr sz="2200"/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33CCCC"/>
                </a:solidFill>
              </a:rPr>
              <a:t>clear(</a:t>
            </a:r>
            <a:r>
              <a:rPr sz="2200" spc="-25" dirty="0">
                <a:solidFill>
                  <a:srgbClr val="33CCCC"/>
                </a:solidFill>
              </a:rPr>
              <a:t> </a:t>
            </a:r>
            <a:r>
              <a:rPr sz="2200" dirty="0">
                <a:solidFill>
                  <a:srgbClr val="33CCCC"/>
                </a:solidFill>
              </a:rPr>
              <a:t>)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545998" y="1118743"/>
            <a:ext cx="4470400" cy="19456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255" algn="just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ambria"/>
                <a:cs typeface="Cambria"/>
              </a:rPr>
              <a:t>Similarly,</a:t>
            </a:r>
            <a:r>
              <a:rPr sz="1400" spc="30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we</a:t>
            </a:r>
            <a:r>
              <a:rPr sz="1400" spc="30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can</a:t>
            </a:r>
            <a:r>
              <a:rPr sz="1400" spc="30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remove</a:t>
            </a:r>
            <a:r>
              <a:rPr sz="1400" spc="3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and</a:t>
            </a:r>
            <a:r>
              <a:rPr sz="1400" spc="60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return   an</a:t>
            </a:r>
            <a:r>
              <a:rPr sz="1400" spc="3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item</a:t>
            </a:r>
            <a:r>
              <a:rPr sz="1400" spc="6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using 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pop()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method.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Since </a:t>
            </a:r>
            <a:r>
              <a:rPr sz="1400" dirty="0">
                <a:latin typeface="Cambria"/>
                <a:cs typeface="Cambria"/>
              </a:rPr>
              <a:t>set </a:t>
            </a:r>
            <a:r>
              <a:rPr sz="1400" spc="-10" dirty="0">
                <a:latin typeface="Cambria"/>
                <a:cs typeface="Cambria"/>
              </a:rPr>
              <a:t>is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an </a:t>
            </a:r>
            <a:r>
              <a:rPr sz="1400" spc="-5" dirty="0">
                <a:latin typeface="Cambria"/>
                <a:cs typeface="Cambria"/>
              </a:rPr>
              <a:t>unordered</a:t>
            </a:r>
            <a:r>
              <a:rPr sz="1400" dirty="0">
                <a:latin typeface="Cambria"/>
                <a:cs typeface="Cambria"/>
              </a:rPr>
              <a:t> data </a:t>
            </a:r>
            <a:r>
              <a:rPr sz="1400" spc="-10" dirty="0">
                <a:latin typeface="Cambria"/>
                <a:cs typeface="Cambria"/>
              </a:rPr>
              <a:t>type,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there </a:t>
            </a:r>
            <a:r>
              <a:rPr sz="1400" spc="-10" dirty="0">
                <a:latin typeface="Cambria"/>
                <a:cs typeface="Cambria"/>
              </a:rPr>
              <a:t>is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no</a:t>
            </a:r>
            <a:r>
              <a:rPr sz="1400" spc="-5" dirty="0">
                <a:latin typeface="Cambria"/>
                <a:cs typeface="Cambria"/>
              </a:rPr>
              <a:t> way </a:t>
            </a:r>
            <a:r>
              <a:rPr sz="1400" dirty="0">
                <a:latin typeface="Cambria"/>
                <a:cs typeface="Cambria"/>
              </a:rPr>
              <a:t>of 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determining which </a:t>
            </a:r>
            <a:r>
              <a:rPr sz="1400" dirty="0">
                <a:latin typeface="Cambria"/>
                <a:cs typeface="Cambria"/>
              </a:rPr>
              <a:t>item will </a:t>
            </a:r>
            <a:r>
              <a:rPr sz="1400" spc="-5" dirty="0">
                <a:latin typeface="Cambria"/>
                <a:cs typeface="Cambria"/>
              </a:rPr>
              <a:t>be popped. It is completely 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arbitrary.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latin typeface="Cambria"/>
                <a:cs typeface="Cambria"/>
              </a:rPr>
              <a:t>We</a:t>
            </a:r>
            <a:r>
              <a:rPr sz="1400" spc="5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can</a:t>
            </a:r>
            <a:r>
              <a:rPr sz="1400" spc="56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also</a:t>
            </a:r>
            <a:r>
              <a:rPr sz="1400" spc="5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remove</a:t>
            </a:r>
            <a:r>
              <a:rPr sz="1400" spc="5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all</a:t>
            </a:r>
            <a:r>
              <a:rPr sz="1400" spc="55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the </a:t>
            </a:r>
            <a:r>
              <a:rPr sz="1400" spc="229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items</a:t>
            </a:r>
            <a:r>
              <a:rPr sz="1400" spc="55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from</a:t>
            </a:r>
            <a:r>
              <a:rPr sz="1400" spc="5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54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set</a:t>
            </a:r>
            <a:r>
              <a:rPr sz="1400" spc="5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using</a:t>
            </a:r>
            <a:endParaRPr sz="14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clear()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method.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0847" y="630935"/>
            <a:ext cx="3422904" cy="42214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191" y="3246119"/>
            <a:ext cx="3255264" cy="1716024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02" y="109854"/>
            <a:ext cx="36322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CCCC"/>
                </a:solidFill>
              </a:rPr>
              <a:t>Python</a:t>
            </a:r>
            <a:r>
              <a:rPr sz="1900" spc="30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Set</a:t>
            </a:r>
            <a:r>
              <a:rPr sz="1900" spc="-10" dirty="0">
                <a:solidFill>
                  <a:srgbClr val="33CCCC"/>
                </a:solidFill>
              </a:rPr>
              <a:t> Operations</a:t>
            </a:r>
            <a:r>
              <a:rPr sz="1900" spc="35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– union(</a:t>
            </a:r>
            <a:r>
              <a:rPr sz="1900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)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619150" y="723975"/>
            <a:ext cx="73431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mbria"/>
                <a:cs typeface="Cambria"/>
              </a:rPr>
              <a:t>Sets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used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to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carry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out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mathematical</a:t>
            </a:r>
            <a:r>
              <a:rPr sz="1400" spc="8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set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operations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like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union,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intersection,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difference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and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symmetric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difference.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We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can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do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this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with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operators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or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methods.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mbria"/>
                <a:cs typeface="Cambria"/>
              </a:rPr>
              <a:t>Union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 A </a:t>
            </a:r>
            <a:r>
              <a:rPr sz="1400" spc="-10" dirty="0">
                <a:latin typeface="Cambria"/>
                <a:cs typeface="Cambria"/>
              </a:rPr>
              <a:t>and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is 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set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-10" dirty="0">
                <a:latin typeface="Cambria"/>
                <a:cs typeface="Cambria"/>
              </a:rPr>
              <a:t> all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elements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from both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sets.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Union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is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performed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using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|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operator.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Same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can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accomplished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using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union()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method.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8384" y="1213103"/>
            <a:ext cx="3176016" cy="192938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3504" y="2286000"/>
            <a:ext cx="2853055" cy="2740660"/>
            <a:chOff x="603504" y="2286000"/>
            <a:chExt cx="2853055" cy="27406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128" y="2286000"/>
              <a:ext cx="2813304" cy="179603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504" y="4026407"/>
              <a:ext cx="2130552" cy="9997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58384" y="3270503"/>
            <a:ext cx="2932175" cy="1874519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02" y="109854"/>
            <a:ext cx="433324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CCCC"/>
                </a:solidFill>
              </a:rPr>
              <a:t>Python</a:t>
            </a:r>
            <a:r>
              <a:rPr sz="1900" spc="30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Set </a:t>
            </a:r>
            <a:r>
              <a:rPr sz="1900" spc="-10" dirty="0">
                <a:solidFill>
                  <a:srgbClr val="33CCCC"/>
                </a:solidFill>
              </a:rPr>
              <a:t>Operations</a:t>
            </a:r>
            <a:r>
              <a:rPr sz="1900" spc="35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– intersection(</a:t>
            </a:r>
            <a:r>
              <a:rPr sz="1900" spc="25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)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619150" y="723975"/>
            <a:ext cx="6938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mbria"/>
                <a:cs typeface="Cambria"/>
              </a:rPr>
              <a:t>Intersection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and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is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set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elements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that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are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common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in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both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sets.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Intersection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is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performed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using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&amp;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operator.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Same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accomplished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using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-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intersection()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method.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327" y="1426463"/>
            <a:ext cx="2731008" cy="18135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2103" y="1356359"/>
            <a:ext cx="2764536" cy="22219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9927" y="3797808"/>
            <a:ext cx="1426464" cy="11490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42103" y="3706367"/>
            <a:ext cx="2673096" cy="1438655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02" y="109854"/>
            <a:ext cx="52038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CCCC"/>
                </a:solidFill>
              </a:rPr>
              <a:t>Python</a:t>
            </a:r>
            <a:r>
              <a:rPr sz="1900" spc="30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Set</a:t>
            </a:r>
            <a:r>
              <a:rPr sz="1900" spc="-10" dirty="0">
                <a:solidFill>
                  <a:srgbClr val="33CCCC"/>
                </a:solidFill>
              </a:rPr>
              <a:t> Operations</a:t>
            </a:r>
            <a:r>
              <a:rPr sz="1900" spc="35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– intersection_update(</a:t>
            </a:r>
            <a:r>
              <a:rPr sz="1900" spc="70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)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619150" y="723975"/>
            <a:ext cx="7095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intersection_update()</a:t>
            </a:r>
            <a:r>
              <a:rPr sz="1400" spc="1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finds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intersection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different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sets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and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updates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to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set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that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mbria"/>
                <a:cs typeface="Cambria"/>
              </a:rPr>
              <a:t>calls</a:t>
            </a:r>
            <a:r>
              <a:rPr sz="1400" spc="-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 </a:t>
            </a:r>
            <a:r>
              <a:rPr sz="1400" spc="-10" dirty="0">
                <a:latin typeface="Cambria"/>
                <a:cs typeface="Cambria"/>
              </a:rPr>
              <a:t>method.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0511" y="1237487"/>
            <a:ext cx="5714999" cy="21275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4688" y="3672839"/>
            <a:ext cx="1901952" cy="1197864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02" y="109854"/>
            <a:ext cx="411734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CCCC"/>
                </a:solidFill>
              </a:rPr>
              <a:t>Python</a:t>
            </a:r>
            <a:r>
              <a:rPr sz="1900" spc="35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Set</a:t>
            </a:r>
            <a:r>
              <a:rPr sz="1900" spc="-10" dirty="0">
                <a:solidFill>
                  <a:srgbClr val="33CCCC"/>
                </a:solidFill>
              </a:rPr>
              <a:t> Operations</a:t>
            </a:r>
            <a:r>
              <a:rPr sz="1900" spc="35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–</a:t>
            </a:r>
            <a:r>
              <a:rPr sz="1900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difference(</a:t>
            </a:r>
            <a:r>
              <a:rPr sz="1900" spc="25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)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619150" y="723975"/>
            <a:ext cx="44729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160" algn="just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mbria"/>
                <a:cs typeface="Cambria"/>
              </a:rPr>
              <a:t>Difference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dirty="0">
                <a:latin typeface="Cambria"/>
                <a:cs typeface="Cambria"/>
              </a:rPr>
              <a:t> set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from</a:t>
            </a:r>
            <a:r>
              <a:rPr sz="1400" dirty="0">
                <a:latin typeface="Cambria"/>
                <a:cs typeface="Cambria"/>
              </a:rPr>
              <a:t> set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A(A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-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B)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is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9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set</a:t>
            </a:r>
            <a:r>
              <a:rPr sz="1400" spc="29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 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elements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that</a:t>
            </a:r>
            <a:r>
              <a:rPr sz="1400" spc="10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are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only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in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but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not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in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B.</a:t>
            </a:r>
            <a:r>
              <a:rPr sz="1400" spc="9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Similarly,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-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is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set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elements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but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not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400" spc="-5" dirty="0">
                <a:latin typeface="Cambria"/>
                <a:cs typeface="Cambria"/>
              </a:rPr>
              <a:t>Difference</a:t>
            </a:r>
            <a:r>
              <a:rPr sz="1400" spc="36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is</a:t>
            </a:r>
            <a:r>
              <a:rPr sz="1400" spc="39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performed</a:t>
            </a:r>
            <a:r>
              <a:rPr sz="1400" spc="36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using</a:t>
            </a:r>
            <a:r>
              <a:rPr sz="1400" spc="37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-</a:t>
            </a:r>
            <a:r>
              <a:rPr sz="1400" spc="35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operator.</a:t>
            </a:r>
            <a:r>
              <a:rPr sz="1400" spc="36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Same</a:t>
            </a:r>
            <a:r>
              <a:rPr sz="1400" spc="35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can</a:t>
            </a:r>
            <a:r>
              <a:rPr sz="1400" spc="355" dirty="0">
                <a:latin typeface="Cambria"/>
                <a:cs typeface="Cambria"/>
              </a:rPr>
              <a:t> </a:t>
            </a:r>
            <a:r>
              <a:rPr sz="1400" spc="25" dirty="0">
                <a:latin typeface="Cambria"/>
                <a:cs typeface="Cambria"/>
              </a:rPr>
              <a:t>be</a:t>
            </a:r>
            <a:endParaRPr sz="14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accomplished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using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difference()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method.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6" y="2572511"/>
            <a:ext cx="2365248" cy="15758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8384" y="856487"/>
            <a:ext cx="2273808" cy="2020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87640" y="1072895"/>
            <a:ext cx="1121663" cy="9845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45023" y="3072383"/>
            <a:ext cx="2478024" cy="20726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170179"/>
            <a:ext cx="270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Python</a:t>
            </a:r>
            <a:r>
              <a:rPr sz="1800" b="1" spc="-35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Built-in</a:t>
            </a:r>
            <a:r>
              <a:rPr sz="1800" b="1" spc="-3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Functions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231" y="502918"/>
            <a:ext cx="7860792" cy="4642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74" y="123266"/>
            <a:ext cx="49872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CCCC"/>
                </a:solidFill>
              </a:rPr>
              <a:t>Python</a:t>
            </a:r>
            <a:r>
              <a:rPr sz="1900" spc="25" dirty="0">
                <a:solidFill>
                  <a:srgbClr val="33CCCC"/>
                </a:solidFill>
              </a:rPr>
              <a:t> </a:t>
            </a:r>
            <a:r>
              <a:rPr sz="1900" dirty="0">
                <a:solidFill>
                  <a:srgbClr val="33CCCC"/>
                </a:solidFill>
              </a:rPr>
              <a:t>Set</a:t>
            </a:r>
            <a:r>
              <a:rPr sz="1900" spc="-15" dirty="0">
                <a:solidFill>
                  <a:srgbClr val="33CCCC"/>
                </a:solidFill>
              </a:rPr>
              <a:t> </a:t>
            </a:r>
            <a:r>
              <a:rPr sz="1900" spc="-10" dirty="0">
                <a:solidFill>
                  <a:srgbClr val="33CCCC"/>
                </a:solidFill>
              </a:rPr>
              <a:t>Operations</a:t>
            </a:r>
            <a:r>
              <a:rPr sz="1900" spc="30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– difference_update(</a:t>
            </a:r>
            <a:r>
              <a:rPr sz="1900" spc="65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)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619150" y="723975"/>
            <a:ext cx="7644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difference_update()</a:t>
            </a:r>
            <a:r>
              <a:rPr sz="1400" spc="1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method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computes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difference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between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two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sets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(A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-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B)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and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updates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set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with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resulting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set.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824" y="1374647"/>
            <a:ext cx="4078224" cy="21000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1679" y="1091183"/>
            <a:ext cx="2929128" cy="3572255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02" y="109854"/>
            <a:ext cx="53930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CCCC"/>
                </a:solidFill>
              </a:rPr>
              <a:t>Python</a:t>
            </a:r>
            <a:r>
              <a:rPr sz="1900" spc="35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Set</a:t>
            </a:r>
            <a:r>
              <a:rPr sz="1900" spc="-10" dirty="0">
                <a:solidFill>
                  <a:srgbClr val="33CCCC"/>
                </a:solidFill>
              </a:rPr>
              <a:t> Operations</a:t>
            </a:r>
            <a:r>
              <a:rPr sz="1900" spc="35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–</a:t>
            </a:r>
            <a:r>
              <a:rPr sz="1900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symmetric_difference(</a:t>
            </a:r>
            <a:r>
              <a:rPr sz="1900" spc="70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)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619150" y="723975"/>
            <a:ext cx="3751579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mbria"/>
                <a:cs typeface="Cambria"/>
              </a:rPr>
              <a:t>Symmetric</a:t>
            </a:r>
            <a:r>
              <a:rPr sz="1400" spc="-5" dirty="0">
                <a:latin typeface="Cambria"/>
                <a:cs typeface="Cambria"/>
              </a:rPr>
              <a:t> Difference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and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is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set</a:t>
            </a:r>
            <a:r>
              <a:rPr sz="1400" spc="-5" dirty="0">
                <a:latin typeface="Cambria"/>
                <a:cs typeface="Cambria"/>
              </a:rPr>
              <a:t> of 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elements </a:t>
            </a:r>
            <a:r>
              <a:rPr sz="1400" spc="-10" dirty="0">
                <a:latin typeface="Cambria"/>
                <a:cs typeface="Cambria"/>
              </a:rPr>
              <a:t>in</a:t>
            </a:r>
            <a:r>
              <a:rPr sz="1400" spc="-5" dirty="0">
                <a:latin typeface="Cambria"/>
                <a:cs typeface="Cambria"/>
              </a:rPr>
              <a:t> A and</a:t>
            </a:r>
            <a:r>
              <a:rPr sz="1400" spc="29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 but </a:t>
            </a:r>
            <a:r>
              <a:rPr sz="1400" spc="-10" dirty="0">
                <a:latin typeface="Cambria"/>
                <a:cs typeface="Cambria"/>
              </a:rPr>
              <a:t>not in </a:t>
            </a:r>
            <a:r>
              <a:rPr sz="1400" spc="-5" dirty="0">
                <a:latin typeface="Cambria"/>
                <a:cs typeface="Cambria"/>
              </a:rPr>
              <a:t>both </a:t>
            </a:r>
            <a:r>
              <a:rPr sz="1400" spc="-10" dirty="0">
                <a:latin typeface="Cambria"/>
                <a:cs typeface="Cambria"/>
              </a:rPr>
              <a:t>(excluding </a:t>
            </a:r>
            <a:r>
              <a:rPr sz="1400" spc="-5" dirty="0">
                <a:latin typeface="Cambria"/>
                <a:cs typeface="Cambria"/>
              </a:rPr>
              <a:t> the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intersection).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Symmetric</a:t>
            </a:r>
            <a:r>
              <a:rPr sz="1400" spc="385" dirty="0">
                <a:latin typeface="Cambria"/>
                <a:cs typeface="Cambria"/>
              </a:rPr>
              <a:t>  </a:t>
            </a:r>
            <a:r>
              <a:rPr sz="1400" spc="39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difference</a:t>
            </a:r>
            <a:r>
              <a:rPr sz="1400" spc="395" dirty="0">
                <a:latin typeface="Cambria"/>
                <a:cs typeface="Cambria"/>
              </a:rPr>
              <a:t>  </a:t>
            </a:r>
            <a:r>
              <a:rPr sz="1400" spc="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is</a:t>
            </a:r>
            <a:r>
              <a:rPr sz="1400" spc="285" dirty="0">
                <a:latin typeface="Cambria"/>
                <a:cs typeface="Cambria"/>
              </a:rPr>
              <a:t>   </a:t>
            </a:r>
            <a:r>
              <a:rPr sz="1400" spc="29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performed 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using</a:t>
            </a:r>
            <a:r>
              <a:rPr sz="1400" spc="-5" dirty="0">
                <a:latin typeface="Cambria"/>
                <a:cs typeface="Cambria"/>
              </a:rPr>
              <a:t> ^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operator.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Same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can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be</a:t>
            </a:r>
            <a:r>
              <a:rPr sz="1400" spc="29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accomplished 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using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method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symmetric_difference().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344" y="3063239"/>
            <a:ext cx="2795016" cy="18470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2103" y="658367"/>
            <a:ext cx="2602992" cy="17404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60919" y="1103375"/>
            <a:ext cx="1615440" cy="7772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0496" y="3395471"/>
            <a:ext cx="3185159" cy="1356359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02" y="254330"/>
            <a:ext cx="39655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CCCC"/>
                </a:solidFill>
              </a:rPr>
              <a:t>Python</a:t>
            </a:r>
            <a:r>
              <a:rPr sz="1900" spc="25" dirty="0">
                <a:solidFill>
                  <a:srgbClr val="33CCCC"/>
                </a:solidFill>
              </a:rPr>
              <a:t> </a:t>
            </a:r>
            <a:r>
              <a:rPr sz="1900" dirty="0">
                <a:solidFill>
                  <a:srgbClr val="33CCCC"/>
                </a:solidFill>
              </a:rPr>
              <a:t>Set</a:t>
            </a:r>
            <a:r>
              <a:rPr sz="1900" spc="-15" dirty="0">
                <a:solidFill>
                  <a:srgbClr val="33CCCC"/>
                </a:solidFill>
              </a:rPr>
              <a:t> </a:t>
            </a:r>
            <a:r>
              <a:rPr sz="1900" spc="-10" dirty="0">
                <a:solidFill>
                  <a:srgbClr val="33CCCC"/>
                </a:solidFill>
              </a:rPr>
              <a:t>Operations</a:t>
            </a:r>
            <a:r>
              <a:rPr sz="1900" spc="25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–</a:t>
            </a:r>
            <a:r>
              <a:rPr sz="1900" spc="-10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isdisjoint()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619150" y="682625"/>
            <a:ext cx="7741284" cy="66675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isdisjoint()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method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returns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True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if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two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sets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don't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have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any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common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items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between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them,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i.e.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they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400" spc="-10" dirty="0">
                <a:latin typeface="Cambria"/>
                <a:cs typeface="Cambria"/>
              </a:rPr>
              <a:t>are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disjoint.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Else</a:t>
            </a:r>
            <a:r>
              <a:rPr sz="1400" spc="-5" dirty="0">
                <a:latin typeface="Cambria"/>
                <a:cs typeface="Cambria"/>
              </a:rPr>
              <a:t> the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returns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False.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59" y="1749551"/>
            <a:ext cx="3185160" cy="15422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1896" y="1786127"/>
            <a:ext cx="3569207" cy="12923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1767" y="3858767"/>
            <a:ext cx="2221991" cy="1078992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02" y="254330"/>
            <a:ext cx="38366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CCCC"/>
                </a:solidFill>
              </a:rPr>
              <a:t>Python</a:t>
            </a:r>
            <a:r>
              <a:rPr sz="1900" spc="35" dirty="0">
                <a:solidFill>
                  <a:srgbClr val="33CCCC"/>
                </a:solidFill>
              </a:rPr>
              <a:t> </a:t>
            </a:r>
            <a:r>
              <a:rPr sz="1900" dirty="0">
                <a:solidFill>
                  <a:srgbClr val="33CCCC"/>
                </a:solidFill>
              </a:rPr>
              <a:t>Set</a:t>
            </a:r>
            <a:r>
              <a:rPr sz="1900" spc="-15" dirty="0">
                <a:solidFill>
                  <a:srgbClr val="33CCCC"/>
                </a:solidFill>
              </a:rPr>
              <a:t> </a:t>
            </a:r>
            <a:r>
              <a:rPr sz="1900" spc="-10" dirty="0">
                <a:solidFill>
                  <a:srgbClr val="33CCCC"/>
                </a:solidFill>
              </a:rPr>
              <a:t>Operations</a:t>
            </a:r>
            <a:r>
              <a:rPr sz="1900" spc="40" dirty="0">
                <a:solidFill>
                  <a:srgbClr val="33CCCC"/>
                </a:solidFill>
              </a:rPr>
              <a:t> </a:t>
            </a:r>
            <a:r>
              <a:rPr sz="1900" spc="-5" dirty="0">
                <a:solidFill>
                  <a:srgbClr val="33CCCC"/>
                </a:solidFill>
              </a:rPr>
              <a:t>– </a:t>
            </a:r>
            <a:r>
              <a:rPr sz="1900" spc="-10" dirty="0">
                <a:solidFill>
                  <a:srgbClr val="33CCCC"/>
                </a:solidFill>
              </a:rPr>
              <a:t>issubset()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619150" y="682625"/>
            <a:ext cx="7805420" cy="66675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issubset()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method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returns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True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if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set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is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subset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B,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i.e.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if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all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elements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set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are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present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400" spc="-5" dirty="0">
                <a:latin typeface="Cambria"/>
                <a:cs typeface="Cambria"/>
              </a:rPr>
              <a:t>in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set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.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Else,</a:t>
            </a:r>
            <a:r>
              <a:rPr sz="1400" spc="-5" dirty="0">
                <a:latin typeface="Cambria"/>
                <a:cs typeface="Cambria"/>
              </a:rPr>
              <a:t> it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returns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False.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127" y="1856231"/>
            <a:ext cx="3008376" cy="14874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1896" y="1929383"/>
            <a:ext cx="3297936" cy="12283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28615" y="3858767"/>
            <a:ext cx="2020824" cy="10119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916" y="744981"/>
            <a:ext cx="8200390" cy="3867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Cambria"/>
                <a:cs typeface="Cambria"/>
              </a:rPr>
              <a:t>Following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are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rules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to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define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User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Define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Function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Python.</a:t>
            </a:r>
            <a:endParaRPr sz="1400">
              <a:latin typeface="Cambria"/>
              <a:cs typeface="Cambria"/>
            </a:endParaRPr>
          </a:p>
          <a:p>
            <a:pPr marL="231775" indent="-21971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31775" algn="l"/>
                <a:tab pos="232410" algn="l"/>
              </a:tabLst>
            </a:pPr>
            <a:r>
              <a:rPr sz="1400" spc="-5" dirty="0">
                <a:latin typeface="Cambria"/>
                <a:cs typeface="Cambria"/>
              </a:rPr>
              <a:t>Function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begin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with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keyword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def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followed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by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name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and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parentheses</a:t>
            </a:r>
            <a:r>
              <a:rPr sz="1400" spc="10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(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)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.</a:t>
            </a:r>
            <a:endParaRPr sz="1400">
              <a:latin typeface="Cambria"/>
              <a:cs typeface="Cambria"/>
            </a:endParaRPr>
          </a:p>
          <a:p>
            <a:pPr marL="231775" indent="-21971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31775" algn="l"/>
                <a:tab pos="232410" algn="l"/>
              </a:tabLst>
            </a:pPr>
            <a:r>
              <a:rPr sz="1400" spc="-20" dirty="0">
                <a:latin typeface="Cambria"/>
                <a:cs typeface="Cambria"/>
              </a:rPr>
              <a:t>Any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list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parameter(s)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or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argument(s)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should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placed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within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these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parentheses.</a:t>
            </a:r>
            <a:endParaRPr sz="1400">
              <a:latin typeface="Cambria"/>
              <a:cs typeface="Cambria"/>
            </a:endParaRPr>
          </a:p>
          <a:p>
            <a:pPr marL="231775" marR="547370" indent="-231775">
              <a:lnSpc>
                <a:spcPct val="100000"/>
              </a:lnSpc>
              <a:spcBef>
                <a:spcPts val="5"/>
              </a:spcBef>
              <a:buClr>
                <a:srgbClr val="33CCCC"/>
              </a:buClr>
              <a:buFont typeface="Arial MT"/>
              <a:buChar char="•"/>
              <a:tabLst>
                <a:tab pos="231775" algn="l"/>
                <a:tab pos="232410" algn="l"/>
              </a:tabLst>
            </a:pP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first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statement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within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is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documentation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string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or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docstring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is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an </a:t>
            </a:r>
            <a:r>
              <a:rPr sz="1400" spc="-29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optional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statement</a:t>
            </a:r>
            <a:endParaRPr sz="1400">
              <a:latin typeface="Cambria"/>
              <a:cs typeface="Cambria"/>
            </a:endParaRPr>
          </a:p>
          <a:p>
            <a:pPr marL="231775" indent="-21971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31775" algn="l"/>
                <a:tab pos="232410" algn="l"/>
              </a:tabLst>
            </a:pP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block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within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every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starts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with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colon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(:)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and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is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indented.</a:t>
            </a:r>
            <a:endParaRPr sz="1400">
              <a:latin typeface="Cambria"/>
              <a:cs typeface="Cambria"/>
            </a:endParaRPr>
          </a:p>
          <a:p>
            <a:pPr marL="271780" indent="-259715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71780" algn="l"/>
                <a:tab pos="272415" algn="l"/>
              </a:tabLst>
            </a:pP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statement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return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[expression]</a:t>
            </a:r>
            <a:r>
              <a:rPr sz="1400" spc="9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exits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function,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optionally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passing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back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expression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to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30" dirty="0">
                <a:latin typeface="Cambria"/>
                <a:cs typeface="Cambria"/>
              </a:rPr>
              <a:t>caller.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endParaRPr sz="1400">
              <a:latin typeface="Cambria"/>
              <a:cs typeface="Cambria"/>
            </a:endParaRPr>
          </a:p>
          <a:p>
            <a:pPr marL="290195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return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statement</a:t>
            </a:r>
            <a:r>
              <a:rPr sz="1400" spc="8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with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no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arguments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is the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same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return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None.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ambria"/>
                <a:cs typeface="Cambria"/>
              </a:rPr>
              <a:t>Syntax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mbria"/>
                <a:cs typeface="Cambria"/>
              </a:rPr>
              <a:t>def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functionName(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list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parameters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):</a:t>
            </a:r>
            <a:endParaRPr sz="1400">
              <a:latin typeface="Cambria"/>
              <a:cs typeface="Cambria"/>
            </a:endParaRPr>
          </a:p>
          <a:p>
            <a:pPr marL="329565" marR="6395085">
              <a:lnSpc>
                <a:spcPct val="100000"/>
              </a:lnSpc>
            </a:pPr>
            <a:r>
              <a:rPr sz="1400" spc="-5" dirty="0">
                <a:latin typeface="Cambria"/>
                <a:cs typeface="Cambria"/>
              </a:rPr>
              <a:t>"_docstring" 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function_block 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return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[expression]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Cambria"/>
                <a:cs typeface="Cambria"/>
              </a:rPr>
              <a:t>By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default,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parameters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have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positional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behavior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and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you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need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to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inform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them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in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same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order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that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they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latin typeface="Cambria"/>
                <a:cs typeface="Cambria"/>
              </a:rPr>
              <a:t>were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defined.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642" y="170179"/>
            <a:ext cx="246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User</a:t>
            </a:r>
            <a:r>
              <a:rPr sz="1800" spc="-5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Defined</a:t>
            </a:r>
            <a:r>
              <a:rPr sz="1800" spc="-50" dirty="0">
                <a:solidFill>
                  <a:srgbClr val="00A3B6"/>
                </a:solidFill>
              </a:rPr>
              <a:t> </a:t>
            </a:r>
            <a:r>
              <a:rPr sz="1800" spc="-10" dirty="0">
                <a:solidFill>
                  <a:srgbClr val="00A3B6"/>
                </a:solidFill>
              </a:rPr>
              <a:t>Functions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916" y="744981"/>
            <a:ext cx="4228465" cy="1091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Cambria"/>
                <a:cs typeface="Cambria"/>
              </a:rPr>
              <a:t>Example</a:t>
            </a:r>
            <a:r>
              <a:rPr sz="1400" b="1" spc="30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for</a:t>
            </a:r>
            <a:r>
              <a:rPr sz="1400" b="1" spc="2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Creating</a:t>
            </a:r>
            <a:r>
              <a:rPr sz="1400" b="1" spc="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a</a:t>
            </a:r>
            <a:r>
              <a:rPr sz="1400" b="1" spc="20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Function</a:t>
            </a:r>
            <a:r>
              <a:rPr sz="1400" b="1" spc="3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without</a:t>
            </a:r>
            <a:r>
              <a:rPr sz="1400" b="1" spc="40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parameter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mbria"/>
                <a:cs typeface="Cambria"/>
              </a:rPr>
              <a:t>In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Python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is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defined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using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def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keyword: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&gt;&gt;&gt;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def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MyMsg1():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print("Learning</a:t>
            </a:r>
            <a:r>
              <a:rPr sz="1400" spc="1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to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create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function")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916" y="2452877"/>
            <a:ext cx="5608320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Cambria"/>
                <a:cs typeface="Cambria"/>
              </a:rPr>
              <a:t>Example</a:t>
            </a:r>
            <a:r>
              <a:rPr sz="1400" b="1" spc="2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for</a:t>
            </a:r>
            <a:r>
              <a:rPr sz="1400" b="1" spc="2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Creating</a:t>
            </a:r>
            <a:r>
              <a:rPr sz="1400" b="1" spc="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a</a:t>
            </a:r>
            <a:r>
              <a:rPr sz="1400" b="1" spc="10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Function</a:t>
            </a:r>
            <a:r>
              <a:rPr sz="1400" b="1" spc="3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parameter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following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takes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string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parameter</a:t>
            </a:r>
            <a:r>
              <a:rPr sz="1400" spc="1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and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prints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screen.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642" y="170179"/>
            <a:ext cx="246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User</a:t>
            </a:r>
            <a:r>
              <a:rPr sz="1800" spc="-5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Defined</a:t>
            </a:r>
            <a:r>
              <a:rPr sz="1800" spc="-50" dirty="0">
                <a:solidFill>
                  <a:srgbClr val="00A3B6"/>
                </a:solidFill>
              </a:rPr>
              <a:t> </a:t>
            </a:r>
            <a:r>
              <a:rPr sz="1800" spc="-10" dirty="0">
                <a:solidFill>
                  <a:srgbClr val="00A3B6"/>
                </a:solidFill>
              </a:rPr>
              <a:t>Functions</a:t>
            </a:r>
            <a:endParaRPr sz="18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" y="3429000"/>
            <a:ext cx="6723888" cy="1173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916" y="744981"/>
            <a:ext cx="538416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Cambria"/>
                <a:cs typeface="Cambria"/>
              </a:rPr>
              <a:t>Calling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Function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70" dirty="0">
                <a:latin typeface="Cambria"/>
                <a:cs typeface="Cambria"/>
              </a:rPr>
              <a:t>To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call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function,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 </a:t>
            </a:r>
            <a:r>
              <a:rPr sz="1400" spc="-15" dirty="0">
                <a:latin typeface="Cambria"/>
                <a:cs typeface="Cambria"/>
              </a:rPr>
              <a:t>name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followed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by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parenthesis: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&gt;&gt;&gt; MyMsg1()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642" y="170179"/>
            <a:ext cx="246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User</a:t>
            </a:r>
            <a:r>
              <a:rPr sz="1800" spc="-5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Defined</a:t>
            </a:r>
            <a:r>
              <a:rPr sz="1800" spc="-50" dirty="0">
                <a:solidFill>
                  <a:srgbClr val="00A3B6"/>
                </a:solidFill>
              </a:rPr>
              <a:t> </a:t>
            </a:r>
            <a:r>
              <a:rPr sz="1800" spc="-10" dirty="0">
                <a:solidFill>
                  <a:srgbClr val="00A3B6"/>
                </a:solidFill>
              </a:rPr>
              <a:t>Functions</a:t>
            </a:r>
            <a:endParaRPr sz="1800"/>
          </a:p>
        </p:txBody>
      </p:sp>
      <p:grpSp>
        <p:nvGrpSpPr>
          <p:cNvPr id="4" name="object 4"/>
          <p:cNvGrpSpPr/>
          <p:nvPr/>
        </p:nvGrpSpPr>
        <p:grpSpPr>
          <a:xfrm>
            <a:off x="713231" y="1286255"/>
            <a:ext cx="6337935" cy="1155700"/>
            <a:chOff x="713231" y="1286255"/>
            <a:chExt cx="6337935" cy="11557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9487" y="1286255"/>
              <a:ext cx="2426208" cy="5791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231" y="1786127"/>
              <a:ext cx="6337427" cy="6553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78916" y="2746375"/>
            <a:ext cx="200533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Cambria"/>
                <a:cs typeface="Cambria"/>
              </a:rPr>
              <a:t>&gt;&gt;&gt;</a:t>
            </a:r>
            <a:r>
              <a:rPr sz="1400" spc="-3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MyMsg2(‘Divyaditya’)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&gt;&gt;&gt;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MyMsg2(‘Manasvi’)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2616" y="2642616"/>
            <a:ext cx="4611624" cy="685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6615" y="3785615"/>
            <a:ext cx="8287511" cy="86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246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User</a:t>
            </a:r>
            <a:r>
              <a:rPr sz="1800" spc="-55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Defined</a:t>
            </a:r>
            <a:r>
              <a:rPr sz="1800" spc="-6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Functions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44525" y="817321"/>
            <a:ext cx="6228080" cy="16287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b="1" spc="5" dirty="0">
                <a:latin typeface="Cambria"/>
                <a:cs typeface="Cambria"/>
              </a:rPr>
              <a:t>Pa</a:t>
            </a:r>
            <a:r>
              <a:rPr sz="1500" b="1" dirty="0">
                <a:latin typeface="Cambria"/>
                <a:cs typeface="Cambria"/>
              </a:rPr>
              <a:t>ram</a:t>
            </a:r>
            <a:r>
              <a:rPr sz="1500" b="1" spc="-10" dirty="0">
                <a:latin typeface="Cambria"/>
                <a:cs typeface="Cambria"/>
              </a:rPr>
              <a:t>e</a:t>
            </a:r>
            <a:r>
              <a:rPr sz="1500" b="1" dirty="0">
                <a:latin typeface="Cambria"/>
                <a:cs typeface="Cambria"/>
              </a:rPr>
              <a:t>t</a:t>
            </a:r>
            <a:r>
              <a:rPr sz="1500" b="1" spc="-10" dirty="0">
                <a:latin typeface="Cambria"/>
                <a:cs typeface="Cambria"/>
              </a:rPr>
              <a:t>e</a:t>
            </a:r>
            <a:r>
              <a:rPr sz="1500" b="1" spc="5" dirty="0">
                <a:latin typeface="Cambria"/>
                <a:cs typeface="Cambria"/>
              </a:rPr>
              <a:t>r</a:t>
            </a:r>
            <a:r>
              <a:rPr sz="1500" b="1" spc="-65" dirty="0">
                <a:latin typeface="Cambria"/>
                <a:cs typeface="Cambria"/>
              </a:rPr>
              <a:t> </a:t>
            </a:r>
            <a:r>
              <a:rPr sz="1500" b="1" spc="5" dirty="0">
                <a:latin typeface="Cambria"/>
                <a:cs typeface="Cambria"/>
              </a:rPr>
              <a:t>(a</a:t>
            </a:r>
            <a:r>
              <a:rPr sz="1500" b="1" dirty="0">
                <a:latin typeface="Cambria"/>
                <a:cs typeface="Cambria"/>
              </a:rPr>
              <a:t>rg</a:t>
            </a:r>
            <a:r>
              <a:rPr sz="1500" b="1" spc="10" dirty="0">
                <a:latin typeface="Cambria"/>
                <a:cs typeface="Cambria"/>
              </a:rPr>
              <a:t>u</a:t>
            </a:r>
            <a:r>
              <a:rPr sz="1500" b="1" spc="5" dirty="0">
                <a:latin typeface="Cambria"/>
                <a:cs typeface="Cambria"/>
              </a:rPr>
              <a:t>m</a:t>
            </a:r>
            <a:r>
              <a:rPr sz="1500" b="1" spc="-10" dirty="0">
                <a:latin typeface="Cambria"/>
                <a:cs typeface="Cambria"/>
              </a:rPr>
              <a:t>e</a:t>
            </a:r>
            <a:r>
              <a:rPr sz="1500" b="1" spc="5" dirty="0">
                <a:latin typeface="Cambria"/>
                <a:cs typeface="Cambria"/>
              </a:rPr>
              <a:t>nt)</a:t>
            </a:r>
            <a:r>
              <a:rPr sz="1500" b="1" spc="-85" dirty="0">
                <a:latin typeface="Cambria"/>
                <a:cs typeface="Cambria"/>
              </a:rPr>
              <a:t> </a:t>
            </a:r>
            <a:r>
              <a:rPr sz="1500" b="1" spc="5" dirty="0">
                <a:latin typeface="Cambria"/>
                <a:cs typeface="Cambria"/>
              </a:rPr>
              <a:t>Passing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ambria"/>
                <a:cs typeface="Cambria"/>
              </a:rPr>
              <a:t>We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can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define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UDFs</a:t>
            </a:r>
            <a:r>
              <a:rPr sz="1500" spc="-70" dirty="0">
                <a:latin typeface="Cambria"/>
                <a:cs typeface="Cambria"/>
              </a:rPr>
              <a:t> </a:t>
            </a:r>
            <a:r>
              <a:rPr sz="1500" spc="10" dirty="0">
                <a:latin typeface="Cambria"/>
                <a:cs typeface="Cambria"/>
              </a:rPr>
              <a:t>in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one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of </a:t>
            </a:r>
            <a:r>
              <a:rPr sz="1500" dirty="0">
                <a:latin typeface="Cambria"/>
                <a:cs typeface="Cambria"/>
              </a:rPr>
              <a:t>the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following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10" dirty="0">
                <a:latin typeface="Cambria"/>
                <a:cs typeface="Cambria"/>
              </a:rPr>
              <a:t>ways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spc="10" dirty="0">
                <a:latin typeface="Cambria"/>
                <a:cs typeface="Cambria"/>
              </a:rPr>
              <a:t>in</a:t>
            </a:r>
            <a:r>
              <a:rPr sz="1500" spc="-5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Python</a:t>
            </a:r>
            <a:endParaRPr sz="1500">
              <a:latin typeface="Cambria"/>
              <a:cs typeface="Cambria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500" spc="5" dirty="0">
                <a:latin typeface="Cambria"/>
                <a:cs typeface="Cambria"/>
              </a:rPr>
              <a:t>Function</a:t>
            </a:r>
            <a:r>
              <a:rPr sz="1500" spc="-5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with</a:t>
            </a:r>
            <a:r>
              <a:rPr sz="1500" spc="-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no</a:t>
            </a:r>
            <a:r>
              <a:rPr sz="1500" spc="-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argument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and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no</a:t>
            </a:r>
            <a:r>
              <a:rPr sz="1500" spc="-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Return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value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[ </a:t>
            </a:r>
            <a:r>
              <a:rPr sz="1500" dirty="0">
                <a:latin typeface="Cambria"/>
                <a:cs typeface="Cambria"/>
              </a:rPr>
              <a:t>like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MyMsg1(),Add()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]</a:t>
            </a:r>
            <a:endParaRPr sz="1500">
              <a:latin typeface="Cambria"/>
              <a:cs typeface="Cambria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500" dirty="0">
                <a:latin typeface="Cambria"/>
                <a:cs typeface="Cambria"/>
              </a:rPr>
              <a:t>Function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with</a:t>
            </a:r>
            <a:r>
              <a:rPr sz="1500" spc="-6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no</a:t>
            </a:r>
            <a:r>
              <a:rPr sz="1500" spc="-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argument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and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with</a:t>
            </a:r>
            <a:r>
              <a:rPr sz="1500" spc="-3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Return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value</a:t>
            </a:r>
            <a:endParaRPr sz="1500">
              <a:latin typeface="Cambria"/>
              <a:cs typeface="Cambria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500" dirty="0">
                <a:latin typeface="Cambria"/>
                <a:cs typeface="Cambria"/>
              </a:rPr>
              <a:t>Python</a:t>
            </a:r>
            <a:r>
              <a:rPr sz="1500" spc="-5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Function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with</a:t>
            </a:r>
            <a:r>
              <a:rPr sz="1500" spc="-3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argument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and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No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Return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value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[like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MyMsg2()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]</a:t>
            </a:r>
            <a:endParaRPr sz="1500">
              <a:latin typeface="Cambria"/>
              <a:cs typeface="Cambria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500" dirty="0">
                <a:latin typeface="Cambria"/>
                <a:cs typeface="Cambria"/>
              </a:rPr>
              <a:t>Function</a:t>
            </a:r>
            <a:r>
              <a:rPr sz="1500" spc="-5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with</a:t>
            </a:r>
            <a:r>
              <a:rPr sz="1500" spc="-6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argument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and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Return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value</a:t>
            </a:r>
            <a:endParaRPr sz="15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2999231"/>
            <a:ext cx="8787384" cy="1502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246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User</a:t>
            </a:r>
            <a:r>
              <a:rPr sz="1800" b="1" spc="-55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Defined</a:t>
            </a:r>
            <a:r>
              <a:rPr sz="1800" b="1" spc="-6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Functions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4" y="1213103"/>
            <a:ext cx="8967216" cy="3145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246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User</a:t>
            </a:r>
            <a:r>
              <a:rPr sz="1800" b="1" spc="-55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Defined</a:t>
            </a:r>
            <a:r>
              <a:rPr sz="1800" b="1" spc="-6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Functions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511" y="929639"/>
            <a:ext cx="8662416" cy="1786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246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User</a:t>
            </a:r>
            <a:r>
              <a:rPr sz="1800" spc="-55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Defined</a:t>
            </a:r>
            <a:r>
              <a:rPr sz="1800" spc="-6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Functions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7593" y="1030986"/>
            <a:ext cx="7987030" cy="3226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Cambria"/>
                <a:cs typeface="Cambria"/>
              </a:rPr>
              <a:t>In-class</a:t>
            </a:r>
            <a:r>
              <a:rPr sz="1400" b="1" spc="20" dirty="0">
                <a:latin typeface="Cambria"/>
                <a:cs typeface="Cambria"/>
              </a:rPr>
              <a:t> </a:t>
            </a:r>
            <a:r>
              <a:rPr sz="1400" b="1" spc="-15" dirty="0">
                <a:latin typeface="Cambria"/>
                <a:cs typeface="Cambria"/>
              </a:rPr>
              <a:t>Exercise1:</a:t>
            </a:r>
            <a:endParaRPr sz="1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400" spc="-20" dirty="0">
                <a:latin typeface="Cambria"/>
                <a:cs typeface="Cambria"/>
              </a:rPr>
              <a:t>Write</a:t>
            </a:r>
            <a:r>
              <a:rPr sz="1400" spc="3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3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python</a:t>
            </a:r>
            <a:r>
              <a:rPr sz="1400" spc="3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program</a:t>
            </a:r>
            <a:r>
              <a:rPr sz="1400" spc="3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having</a:t>
            </a:r>
            <a:r>
              <a:rPr sz="1400" spc="3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an</a:t>
            </a:r>
            <a:r>
              <a:rPr sz="1400" spc="31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User</a:t>
            </a:r>
            <a:r>
              <a:rPr sz="1400" spc="3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Defined</a:t>
            </a:r>
            <a:r>
              <a:rPr sz="1400" spc="3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</a:t>
            </a:r>
            <a:r>
              <a:rPr sz="1400" spc="3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names</a:t>
            </a:r>
            <a:r>
              <a:rPr sz="1400" spc="3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as</a:t>
            </a:r>
            <a:r>
              <a:rPr sz="1400" spc="3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area</a:t>
            </a:r>
            <a:r>
              <a:rPr sz="1400" spc="3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which</a:t>
            </a:r>
            <a:r>
              <a:rPr sz="1400" spc="3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takes</a:t>
            </a:r>
            <a:r>
              <a:rPr sz="1400" spc="3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radius</a:t>
            </a:r>
            <a:r>
              <a:rPr sz="1400" spc="3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as</a:t>
            </a:r>
            <a:r>
              <a:rPr sz="1400" spc="34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an</a:t>
            </a:r>
            <a:endParaRPr sz="14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argument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 function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and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returns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calculated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area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 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circle. </a:t>
            </a:r>
            <a:r>
              <a:rPr sz="1400" spc="-5" dirty="0">
                <a:latin typeface="Cambria"/>
                <a:cs typeface="Cambria"/>
              </a:rPr>
              <a:t>Use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constant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pi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from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math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module.</a:t>
            </a:r>
            <a:endParaRPr sz="1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10" dirty="0">
                <a:latin typeface="Cambria"/>
                <a:cs typeface="Cambria"/>
              </a:rPr>
              <a:t>In-class</a:t>
            </a:r>
            <a:r>
              <a:rPr sz="1400" b="1" spc="20" dirty="0">
                <a:latin typeface="Cambria"/>
                <a:cs typeface="Cambria"/>
              </a:rPr>
              <a:t> </a:t>
            </a:r>
            <a:r>
              <a:rPr sz="1400" b="1" spc="-15" dirty="0">
                <a:latin typeface="Cambria"/>
                <a:cs typeface="Cambria"/>
              </a:rPr>
              <a:t>Exercise2:</a:t>
            </a:r>
            <a:endParaRPr sz="1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spc="-20" dirty="0">
                <a:latin typeface="Cambria"/>
                <a:cs typeface="Cambria"/>
              </a:rPr>
              <a:t>Write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 python </a:t>
            </a:r>
            <a:r>
              <a:rPr sz="1400" spc="-15" dirty="0">
                <a:latin typeface="Cambria"/>
                <a:cs typeface="Cambria"/>
              </a:rPr>
              <a:t>program </a:t>
            </a:r>
            <a:r>
              <a:rPr sz="1400" spc="-10" dirty="0">
                <a:latin typeface="Cambria"/>
                <a:cs typeface="Cambria"/>
              </a:rPr>
              <a:t>having </a:t>
            </a:r>
            <a:r>
              <a:rPr sz="1400" dirty="0">
                <a:latin typeface="Cambria"/>
                <a:cs typeface="Cambria"/>
              </a:rPr>
              <a:t>an </a:t>
            </a:r>
            <a:r>
              <a:rPr sz="1400" spc="-5" dirty="0">
                <a:latin typeface="Cambria"/>
                <a:cs typeface="Cambria"/>
              </a:rPr>
              <a:t>User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Defined Function operation which </a:t>
            </a:r>
            <a:r>
              <a:rPr sz="1400" spc="-10" dirty="0">
                <a:latin typeface="Cambria"/>
                <a:cs typeface="Cambria"/>
              </a:rPr>
              <a:t>takes</a:t>
            </a:r>
            <a:r>
              <a:rPr sz="1400" spc="28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3 arguments: number1 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as</a:t>
            </a:r>
            <a:r>
              <a:rPr sz="1400" spc="-5" dirty="0">
                <a:latin typeface="Cambria"/>
                <a:cs typeface="Cambria"/>
              </a:rPr>
              <a:t> integer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value,</a:t>
            </a:r>
            <a:r>
              <a:rPr sz="1400" spc="-5" dirty="0">
                <a:latin typeface="Cambria"/>
                <a:cs typeface="Cambria"/>
              </a:rPr>
              <a:t> number2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as</a:t>
            </a:r>
            <a:r>
              <a:rPr sz="1400" spc="-5" dirty="0">
                <a:latin typeface="Cambria"/>
                <a:cs typeface="Cambria"/>
              </a:rPr>
              <a:t> integer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value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and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operator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as</a:t>
            </a:r>
            <a:r>
              <a:rPr sz="1400" spc="-5" dirty="0">
                <a:latin typeface="Cambria"/>
                <a:cs typeface="Cambria"/>
              </a:rPr>
              <a:t> single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character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value</a:t>
            </a:r>
            <a:r>
              <a:rPr sz="1400" spc="-5" dirty="0">
                <a:latin typeface="Cambria"/>
                <a:cs typeface="Cambria"/>
              </a:rPr>
              <a:t> of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mathematical 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operator. </a:t>
            </a:r>
            <a:r>
              <a:rPr sz="1400" spc="-5" dirty="0">
                <a:latin typeface="Cambria"/>
                <a:cs typeface="Cambria"/>
              </a:rPr>
              <a:t>The </a:t>
            </a:r>
            <a:r>
              <a:rPr sz="1400" dirty="0">
                <a:latin typeface="Cambria"/>
                <a:cs typeface="Cambria"/>
              </a:rPr>
              <a:t>function </a:t>
            </a:r>
            <a:r>
              <a:rPr sz="1400" spc="-5" dirty="0">
                <a:latin typeface="Cambria"/>
                <a:cs typeface="Cambria"/>
              </a:rPr>
              <a:t>should return mathematical calculation answer based </a:t>
            </a:r>
            <a:r>
              <a:rPr sz="1400" spc="10" dirty="0">
                <a:latin typeface="Cambria"/>
                <a:cs typeface="Cambria"/>
              </a:rPr>
              <a:t>on </a:t>
            </a:r>
            <a:r>
              <a:rPr sz="1400" spc="-10" dirty="0">
                <a:latin typeface="Cambria"/>
                <a:cs typeface="Cambria"/>
              </a:rPr>
              <a:t>operation </a:t>
            </a:r>
            <a:r>
              <a:rPr sz="1400" dirty="0">
                <a:latin typeface="Cambria"/>
                <a:cs typeface="Cambria"/>
              </a:rPr>
              <a:t>sign </a:t>
            </a:r>
            <a:r>
              <a:rPr sz="1400" spc="-15" dirty="0">
                <a:latin typeface="Cambria"/>
                <a:cs typeface="Cambria"/>
              </a:rPr>
              <a:t>provided </a:t>
            </a:r>
            <a:r>
              <a:rPr sz="1400" spc="-10" dirty="0">
                <a:latin typeface="Cambria"/>
                <a:cs typeface="Cambria"/>
              </a:rPr>
              <a:t> in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third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argument.</a:t>
            </a:r>
            <a:endParaRPr sz="1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ambria"/>
                <a:cs typeface="Cambria"/>
              </a:rPr>
              <a:t>In-class</a:t>
            </a:r>
            <a:r>
              <a:rPr sz="1400" b="1" dirty="0">
                <a:latin typeface="Cambria"/>
                <a:cs typeface="Cambria"/>
              </a:rPr>
              <a:t> </a:t>
            </a:r>
            <a:r>
              <a:rPr sz="1400" b="1" spc="-15" dirty="0">
                <a:latin typeface="Cambria"/>
                <a:cs typeface="Cambria"/>
              </a:rPr>
              <a:t>Exercise3:</a:t>
            </a:r>
            <a:endParaRPr sz="1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Cambria"/>
                <a:cs typeface="Cambria"/>
              </a:rPr>
              <a:t>Write</a:t>
            </a:r>
            <a:r>
              <a:rPr sz="1400" spc="2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python</a:t>
            </a:r>
            <a:r>
              <a:rPr sz="1400" spc="19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program</a:t>
            </a:r>
            <a:r>
              <a:rPr sz="1400" spc="20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that</a:t>
            </a:r>
            <a:r>
              <a:rPr sz="1400" spc="204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is</a:t>
            </a:r>
            <a:r>
              <a:rPr sz="1400" spc="2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having</a:t>
            </a:r>
            <a:r>
              <a:rPr sz="1400" spc="2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an</a:t>
            </a:r>
            <a:r>
              <a:rPr sz="1400" spc="21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UDF</a:t>
            </a:r>
            <a:r>
              <a:rPr sz="1400" spc="2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named</a:t>
            </a:r>
            <a:r>
              <a:rPr sz="1400" spc="2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as</a:t>
            </a:r>
            <a:r>
              <a:rPr sz="1400" spc="2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series</a:t>
            </a:r>
            <a:r>
              <a:rPr sz="1400" spc="2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which</a:t>
            </a:r>
            <a:r>
              <a:rPr sz="1400" spc="19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display</a:t>
            </a:r>
            <a:r>
              <a:rPr sz="1400" spc="2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odd</a:t>
            </a:r>
            <a:r>
              <a:rPr sz="1400" spc="19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numbers</a:t>
            </a:r>
            <a:r>
              <a:rPr sz="1400" spc="20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between</a:t>
            </a: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Cambria"/>
                <a:cs typeface="Cambria"/>
              </a:rPr>
              <a:t>entered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range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by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40" dirty="0">
                <a:latin typeface="Cambria"/>
                <a:cs typeface="Cambria"/>
              </a:rPr>
              <a:t>user.</a:t>
            </a:r>
            <a:endParaRPr sz="14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246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User</a:t>
            </a:r>
            <a:r>
              <a:rPr sz="1800" spc="-55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Defined</a:t>
            </a:r>
            <a:r>
              <a:rPr sz="1800" spc="-6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Functions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7593" y="1244345"/>
            <a:ext cx="7480300" cy="215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Cambria"/>
                <a:cs typeface="Cambria"/>
              </a:rPr>
              <a:t>In-class</a:t>
            </a:r>
            <a:r>
              <a:rPr sz="1400" b="1" spc="20" dirty="0">
                <a:latin typeface="Cambria"/>
                <a:cs typeface="Cambria"/>
              </a:rPr>
              <a:t> </a:t>
            </a:r>
            <a:r>
              <a:rPr sz="1400" b="1" spc="-15" dirty="0">
                <a:latin typeface="Cambria"/>
                <a:cs typeface="Cambria"/>
              </a:rPr>
              <a:t>Exercise4: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latin typeface="Cambria"/>
                <a:cs typeface="Cambria"/>
              </a:rPr>
              <a:t>Write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python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program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that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is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having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an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UDF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named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as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table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which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display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table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given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30" dirty="0">
                <a:latin typeface="Cambria"/>
                <a:cs typeface="Cambria"/>
              </a:rPr>
              <a:t>number.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ambria"/>
                <a:cs typeface="Cambria"/>
              </a:rPr>
              <a:t>In-class</a:t>
            </a:r>
            <a:r>
              <a:rPr sz="1400" b="1" spc="20" dirty="0">
                <a:latin typeface="Cambria"/>
                <a:cs typeface="Cambria"/>
              </a:rPr>
              <a:t> </a:t>
            </a:r>
            <a:r>
              <a:rPr sz="1400" b="1" spc="-15" dirty="0">
                <a:latin typeface="Cambria"/>
                <a:cs typeface="Cambria"/>
              </a:rPr>
              <a:t>Exercise5: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Cambria"/>
                <a:cs typeface="Cambria"/>
              </a:rPr>
              <a:t>Write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python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UDF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that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accept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string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from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user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and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returns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length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 string.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ambria"/>
                <a:cs typeface="Cambria"/>
              </a:rPr>
              <a:t>In-class</a:t>
            </a:r>
            <a:r>
              <a:rPr sz="1400" b="1" dirty="0">
                <a:latin typeface="Cambria"/>
                <a:cs typeface="Cambria"/>
              </a:rPr>
              <a:t> </a:t>
            </a:r>
            <a:r>
              <a:rPr sz="1400" b="1" spc="-15" dirty="0">
                <a:latin typeface="Cambria"/>
                <a:cs typeface="Cambria"/>
              </a:rPr>
              <a:t>Exercise6: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Cambria"/>
                <a:cs typeface="Cambria"/>
              </a:rPr>
              <a:t>Write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python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UDF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that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accept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string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from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user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and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returns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upper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case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version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string.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43332"/>
            <a:ext cx="7230109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solidFill>
                  <a:srgbClr val="00A3B6"/>
                </a:solidFill>
              </a:rPr>
              <a:t>Organizing</a:t>
            </a:r>
            <a:r>
              <a:rPr sz="2300" spc="-25" dirty="0">
                <a:solidFill>
                  <a:srgbClr val="00A3B6"/>
                </a:solidFill>
              </a:rPr>
              <a:t> </a:t>
            </a:r>
            <a:r>
              <a:rPr sz="2300" spc="-10" dirty="0">
                <a:solidFill>
                  <a:srgbClr val="00A3B6"/>
                </a:solidFill>
              </a:rPr>
              <a:t>python</a:t>
            </a:r>
            <a:r>
              <a:rPr sz="2300" dirty="0">
                <a:solidFill>
                  <a:srgbClr val="00A3B6"/>
                </a:solidFill>
              </a:rPr>
              <a:t> </a:t>
            </a:r>
            <a:r>
              <a:rPr sz="2300" spc="-5" dirty="0">
                <a:solidFill>
                  <a:srgbClr val="00A3B6"/>
                </a:solidFill>
              </a:rPr>
              <a:t>codes</a:t>
            </a:r>
            <a:r>
              <a:rPr sz="2300" dirty="0">
                <a:solidFill>
                  <a:srgbClr val="00A3B6"/>
                </a:solidFill>
              </a:rPr>
              <a:t> </a:t>
            </a:r>
            <a:r>
              <a:rPr sz="2300" spc="-5" dirty="0">
                <a:solidFill>
                  <a:srgbClr val="00A3B6"/>
                </a:solidFill>
              </a:rPr>
              <a:t>using</a:t>
            </a:r>
            <a:r>
              <a:rPr sz="2300" spc="15" dirty="0">
                <a:solidFill>
                  <a:srgbClr val="00A3B6"/>
                </a:solidFill>
              </a:rPr>
              <a:t> </a:t>
            </a:r>
            <a:r>
              <a:rPr sz="2300" spc="-5" dirty="0">
                <a:solidFill>
                  <a:srgbClr val="00A3B6"/>
                </a:solidFill>
              </a:rPr>
              <a:t>functions</a:t>
            </a:r>
            <a:r>
              <a:rPr sz="2300" spc="-30" dirty="0">
                <a:solidFill>
                  <a:srgbClr val="00A3B6"/>
                </a:solidFill>
              </a:rPr>
              <a:t> </a:t>
            </a:r>
            <a:r>
              <a:rPr sz="2300" dirty="0">
                <a:solidFill>
                  <a:srgbClr val="00A3B6"/>
                </a:solidFill>
              </a:rPr>
              <a:t>and</a:t>
            </a:r>
            <a:r>
              <a:rPr sz="2300" spc="-15" dirty="0">
                <a:solidFill>
                  <a:srgbClr val="00A3B6"/>
                </a:solidFill>
              </a:rPr>
              <a:t> </a:t>
            </a:r>
            <a:r>
              <a:rPr sz="2300" dirty="0">
                <a:solidFill>
                  <a:srgbClr val="00A3B6"/>
                </a:solidFill>
              </a:rPr>
              <a:t>Modules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293014" y="741934"/>
            <a:ext cx="8347709" cy="34582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Cambria"/>
                <a:cs typeface="Cambria"/>
              </a:rPr>
              <a:t>When </a:t>
            </a:r>
            <a:r>
              <a:rPr sz="1500" spc="-10" dirty="0">
                <a:latin typeface="Cambria"/>
                <a:cs typeface="Cambria"/>
              </a:rPr>
              <a:t>your </a:t>
            </a:r>
            <a:r>
              <a:rPr sz="1500" dirty="0">
                <a:latin typeface="Cambria"/>
                <a:cs typeface="Cambria"/>
              </a:rPr>
              <a:t>Python code </a:t>
            </a:r>
            <a:r>
              <a:rPr sz="1500" spc="-10" dirty="0">
                <a:latin typeface="Cambria"/>
                <a:cs typeface="Cambria"/>
              </a:rPr>
              <a:t>grows </a:t>
            </a:r>
            <a:r>
              <a:rPr sz="1500" spc="10" dirty="0">
                <a:latin typeface="Cambria"/>
                <a:cs typeface="Cambria"/>
              </a:rPr>
              <a:t>in </a:t>
            </a:r>
            <a:r>
              <a:rPr sz="1500" spc="-5" dirty="0">
                <a:latin typeface="Cambria"/>
                <a:cs typeface="Cambria"/>
              </a:rPr>
              <a:t>size, most probably </a:t>
            </a:r>
            <a:r>
              <a:rPr sz="1500" spc="5" dirty="0">
                <a:latin typeface="Cambria"/>
                <a:cs typeface="Cambria"/>
              </a:rPr>
              <a:t>it </a:t>
            </a:r>
            <a:r>
              <a:rPr sz="1500" dirty="0">
                <a:latin typeface="Cambria"/>
                <a:cs typeface="Cambria"/>
              </a:rPr>
              <a:t>becomes </a:t>
            </a:r>
            <a:r>
              <a:rPr sz="1500" spc="-5" dirty="0">
                <a:latin typeface="Cambria"/>
                <a:cs typeface="Cambria"/>
              </a:rPr>
              <a:t>unorganised </a:t>
            </a:r>
            <a:r>
              <a:rPr sz="1500" spc="-10" dirty="0">
                <a:latin typeface="Cambria"/>
                <a:cs typeface="Cambria"/>
              </a:rPr>
              <a:t>over </a:t>
            </a:r>
            <a:r>
              <a:rPr sz="1500" dirty="0">
                <a:latin typeface="Cambria"/>
                <a:cs typeface="Cambria"/>
              </a:rPr>
              <a:t>time. </a:t>
            </a:r>
            <a:r>
              <a:rPr sz="1500" spc="-5" dirty="0">
                <a:latin typeface="Cambria"/>
                <a:cs typeface="Cambria"/>
              </a:rPr>
              <a:t>Keeping </a:t>
            </a:r>
            <a:r>
              <a:rPr sz="1500" spc="-10" dirty="0">
                <a:latin typeface="Cambria"/>
                <a:cs typeface="Cambria"/>
              </a:rPr>
              <a:t>your </a:t>
            </a:r>
            <a:r>
              <a:rPr sz="1500" spc="-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code </a:t>
            </a:r>
            <a:r>
              <a:rPr sz="1500" spc="10" dirty="0">
                <a:latin typeface="Cambria"/>
                <a:cs typeface="Cambria"/>
              </a:rPr>
              <a:t>in </a:t>
            </a:r>
            <a:r>
              <a:rPr sz="1500" spc="-5" dirty="0">
                <a:latin typeface="Cambria"/>
                <a:cs typeface="Cambria"/>
              </a:rPr>
              <a:t>the </a:t>
            </a:r>
            <a:r>
              <a:rPr sz="1500" spc="5" dirty="0">
                <a:latin typeface="Cambria"/>
                <a:cs typeface="Cambria"/>
              </a:rPr>
              <a:t>same </a:t>
            </a:r>
            <a:r>
              <a:rPr sz="1500" spc="-5" dirty="0">
                <a:latin typeface="Cambria"/>
                <a:cs typeface="Cambria"/>
              </a:rPr>
              <a:t>file </a:t>
            </a:r>
            <a:r>
              <a:rPr sz="1500" spc="5" dirty="0">
                <a:latin typeface="Cambria"/>
                <a:cs typeface="Cambria"/>
              </a:rPr>
              <a:t>as it </a:t>
            </a:r>
            <a:r>
              <a:rPr sz="1500" spc="-10" dirty="0">
                <a:latin typeface="Cambria"/>
                <a:cs typeface="Cambria"/>
              </a:rPr>
              <a:t>grows </a:t>
            </a:r>
            <a:r>
              <a:rPr sz="1500" spc="-5" dirty="0">
                <a:latin typeface="Cambria"/>
                <a:cs typeface="Cambria"/>
              </a:rPr>
              <a:t>makes your </a:t>
            </a:r>
            <a:r>
              <a:rPr sz="1500" dirty="0">
                <a:latin typeface="Cambria"/>
                <a:cs typeface="Cambria"/>
              </a:rPr>
              <a:t>code </a:t>
            </a:r>
            <a:r>
              <a:rPr sz="1500" spc="-5" dirty="0">
                <a:latin typeface="Cambria"/>
                <a:cs typeface="Cambria"/>
              </a:rPr>
              <a:t>difficult </a:t>
            </a:r>
            <a:r>
              <a:rPr sz="1500" spc="-15" dirty="0">
                <a:latin typeface="Cambria"/>
                <a:cs typeface="Cambria"/>
              </a:rPr>
              <a:t>to </a:t>
            </a:r>
            <a:r>
              <a:rPr sz="1500" spc="-5" dirty="0">
                <a:latin typeface="Cambria"/>
                <a:cs typeface="Cambria"/>
              </a:rPr>
              <a:t>maintain. </a:t>
            </a:r>
            <a:r>
              <a:rPr sz="1500" spc="-15" dirty="0">
                <a:latin typeface="Cambria"/>
                <a:cs typeface="Cambria"/>
              </a:rPr>
              <a:t>At </a:t>
            </a:r>
            <a:r>
              <a:rPr sz="1500" spc="-5" dirty="0">
                <a:latin typeface="Cambria"/>
                <a:cs typeface="Cambria"/>
              </a:rPr>
              <a:t>this point, Python </a:t>
            </a:r>
            <a:r>
              <a:rPr sz="1500" b="1" spc="-5" dirty="0">
                <a:latin typeface="Cambria"/>
                <a:cs typeface="Cambria"/>
              </a:rPr>
              <a:t>modules </a:t>
            </a:r>
            <a:r>
              <a:rPr sz="1500" b="1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and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b="1" spc="5" dirty="0">
                <a:latin typeface="Cambria"/>
                <a:cs typeface="Cambria"/>
              </a:rPr>
              <a:t>packages</a:t>
            </a:r>
            <a:r>
              <a:rPr sz="1500" b="1" spc="-8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help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you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spc="-15" dirty="0">
                <a:latin typeface="Cambria"/>
                <a:cs typeface="Cambria"/>
              </a:rPr>
              <a:t>to</a:t>
            </a:r>
            <a:r>
              <a:rPr sz="1500" spc="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organize</a:t>
            </a:r>
            <a:r>
              <a:rPr sz="1500" spc="-3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and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group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your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content</a:t>
            </a:r>
            <a:r>
              <a:rPr sz="1500" dirty="0">
                <a:latin typeface="Cambria"/>
                <a:cs typeface="Cambria"/>
              </a:rPr>
              <a:t> </a:t>
            </a:r>
            <a:r>
              <a:rPr sz="1500" spc="-15" dirty="0">
                <a:latin typeface="Cambria"/>
                <a:cs typeface="Cambria"/>
              </a:rPr>
              <a:t>by</a:t>
            </a:r>
            <a:r>
              <a:rPr sz="1500" spc="1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using</a:t>
            </a:r>
            <a:r>
              <a:rPr sz="1500" spc="-7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files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and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folders.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ambria"/>
              <a:cs typeface="Cambria"/>
            </a:endParaRPr>
          </a:p>
          <a:p>
            <a:pPr marL="204470" indent="-192405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05104" algn="l"/>
              </a:tabLst>
            </a:pPr>
            <a:r>
              <a:rPr sz="1500" b="1" dirty="0">
                <a:latin typeface="Cambria"/>
                <a:cs typeface="Cambria"/>
              </a:rPr>
              <a:t>Modules</a:t>
            </a:r>
            <a:r>
              <a:rPr sz="1500" b="1" spc="-3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are </a:t>
            </a:r>
            <a:r>
              <a:rPr sz="1500" dirty="0">
                <a:latin typeface="Cambria"/>
                <a:cs typeface="Cambria"/>
              </a:rPr>
              <a:t>files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with</a:t>
            </a:r>
            <a:r>
              <a:rPr sz="1500" spc="-50" dirty="0">
                <a:latin typeface="Cambria"/>
                <a:cs typeface="Cambria"/>
              </a:rPr>
              <a:t> </a:t>
            </a:r>
            <a:r>
              <a:rPr sz="1500" b="1" spc="-35" dirty="0">
                <a:latin typeface="Cambria"/>
                <a:cs typeface="Cambria"/>
              </a:rPr>
              <a:t>“.py</a:t>
            </a:r>
            <a:r>
              <a:rPr sz="1500" spc="-35" dirty="0">
                <a:latin typeface="Cambria"/>
                <a:cs typeface="Cambria"/>
              </a:rPr>
              <a:t>”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extension</a:t>
            </a:r>
            <a:r>
              <a:rPr sz="1500" spc="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containing</a:t>
            </a:r>
            <a:r>
              <a:rPr sz="1500" spc="-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Python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code.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They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help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-15" dirty="0">
                <a:latin typeface="Cambria"/>
                <a:cs typeface="Cambria"/>
              </a:rPr>
              <a:t>to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organise</a:t>
            </a:r>
            <a:r>
              <a:rPr sz="1500" spc="-3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related</a:t>
            </a:r>
            <a:endParaRPr sz="1500">
              <a:latin typeface="Cambria"/>
              <a:cs typeface="Cambria"/>
            </a:endParaRPr>
          </a:p>
          <a:p>
            <a:pPr marL="177165">
              <a:lnSpc>
                <a:spcPct val="100000"/>
              </a:lnSpc>
            </a:pPr>
            <a:r>
              <a:rPr sz="1500" dirty="0">
                <a:latin typeface="Cambria"/>
                <a:cs typeface="Cambria"/>
              </a:rPr>
              <a:t>functions,</a:t>
            </a:r>
            <a:r>
              <a:rPr sz="1500" spc="29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classes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or</a:t>
            </a:r>
            <a:r>
              <a:rPr sz="1500" spc="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any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code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block </a:t>
            </a:r>
            <a:r>
              <a:rPr sz="1500" spc="10" dirty="0">
                <a:latin typeface="Cambria"/>
                <a:cs typeface="Cambria"/>
              </a:rPr>
              <a:t>in</a:t>
            </a:r>
            <a:r>
              <a:rPr sz="1500" spc="-5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the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same</a:t>
            </a:r>
            <a:r>
              <a:rPr sz="1500" spc="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file.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ambria"/>
              <a:cs typeface="Cambria"/>
            </a:endParaRPr>
          </a:p>
          <a:p>
            <a:pPr marL="205104" marR="150495" indent="-205104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05104" algn="l"/>
              </a:tabLst>
            </a:pPr>
            <a:r>
              <a:rPr sz="1500" spc="-5" dirty="0">
                <a:latin typeface="Cambria"/>
                <a:cs typeface="Cambria"/>
              </a:rPr>
              <a:t>It </a:t>
            </a:r>
            <a:r>
              <a:rPr sz="1500" spc="5" dirty="0">
                <a:latin typeface="Cambria"/>
                <a:cs typeface="Cambria"/>
              </a:rPr>
              <a:t>is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considered</a:t>
            </a:r>
            <a:r>
              <a:rPr sz="1500" spc="-3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as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a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best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practice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-15" dirty="0">
                <a:latin typeface="Cambria"/>
                <a:cs typeface="Cambria"/>
              </a:rPr>
              <a:t>to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split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the</a:t>
            </a:r>
            <a:r>
              <a:rPr sz="1500" spc="-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large</a:t>
            </a:r>
            <a:r>
              <a:rPr sz="1500" spc="-3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Python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code</a:t>
            </a:r>
            <a:r>
              <a:rPr sz="1500" spc="-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blocks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into</a:t>
            </a:r>
            <a:r>
              <a:rPr sz="1500" dirty="0">
                <a:latin typeface="Cambria"/>
                <a:cs typeface="Cambria"/>
              </a:rPr>
              <a:t> </a:t>
            </a:r>
            <a:r>
              <a:rPr sz="1500" b="1" spc="5" dirty="0">
                <a:latin typeface="Cambria"/>
                <a:cs typeface="Cambria"/>
              </a:rPr>
              <a:t>modules</a:t>
            </a:r>
            <a:r>
              <a:rPr sz="1500" b="1" spc="-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containing</a:t>
            </a:r>
            <a:r>
              <a:rPr sz="1500" spc="-80" dirty="0">
                <a:latin typeface="Cambria"/>
                <a:cs typeface="Cambria"/>
              </a:rPr>
              <a:t> </a:t>
            </a:r>
            <a:r>
              <a:rPr sz="1500" spc="10" dirty="0">
                <a:latin typeface="Cambria"/>
                <a:cs typeface="Cambria"/>
              </a:rPr>
              <a:t>up </a:t>
            </a:r>
            <a:r>
              <a:rPr sz="1500" spc="-315" dirty="0">
                <a:latin typeface="Cambria"/>
                <a:cs typeface="Cambria"/>
              </a:rPr>
              <a:t> </a:t>
            </a:r>
            <a:r>
              <a:rPr sz="1500" spc="-15" dirty="0">
                <a:latin typeface="Cambria"/>
                <a:cs typeface="Cambria"/>
              </a:rPr>
              <a:t>to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300–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spc="10" dirty="0">
                <a:latin typeface="Cambria"/>
                <a:cs typeface="Cambria"/>
              </a:rPr>
              <a:t>400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lines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of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code.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CCCC"/>
              </a:buClr>
              <a:buFont typeface="Arial MT"/>
              <a:buChar char="•"/>
            </a:pPr>
            <a:endParaRPr sz="1500">
              <a:latin typeface="Cambria"/>
              <a:cs typeface="Cambria"/>
            </a:endParaRPr>
          </a:p>
          <a:p>
            <a:pPr marL="161925" indent="-14986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162560" algn="l"/>
              </a:tabLst>
            </a:pPr>
            <a:r>
              <a:rPr sz="1500" b="1" spc="-5" dirty="0">
                <a:latin typeface="Cambria"/>
                <a:cs typeface="Cambria"/>
              </a:rPr>
              <a:t>Packages</a:t>
            </a:r>
            <a:r>
              <a:rPr sz="1500" b="1" spc="-5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group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similar</a:t>
            </a:r>
            <a:r>
              <a:rPr sz="1500" spc="-3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modules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spc="10" dirty="0">
                <a:latin typeface="Cambria"/>
                <a:cs typeface="Cambria"/>
              </a:rPr>
              <a:t>in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a</a:t>
            </a:r>
            <a:r>
              <a:rPr sz="1500" spc="-5" dirty="0">
                <a:latin typeface="Cambria"/>
                <a:cs typeface="Cambria"/>
              </a:rPr>
              <a:t> separate </a:t>
            </a:r>
            <a:r>
              <a:rPr sz="1500" spc="-15" dirty="0">
                <a:latin typeface="Cambria"/>
                <a:cs typeface="Cambria"/>
              </a:rPr>
              <a:t>directory.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They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are folders</a:t>
            </a:r>
            <a:r>
              <a:rPr sz="1500" spc="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containing</a:t>
            </a:r>
            <a:r>
              <a:rPr sz="1500" spc="-6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related</a:t>
            </a:r>
            <a:endParaRPr sz="1500">
              <a:latin typeface="Cambria"/>
              <a:cs typeface="Cambria"/>
            </a:endParaRPr>
          </a:p>
          <a:p>
            <a:pPr marL="137795">
              <a:lnSpc>
                <a:spcPct val="100000"/>
              </a:lnSpc>
            </a:pPr>
            <a:r>
              <a:rPr sz="1500" dirty="0">
                <a:latin typeface="Cambria"/>
                <a:cs typeface="Cambria"/>
              </a:rPr>
              <a:t>modules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and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b="1" spc="10" dirty="0">
                <a:latin typeface="Cambria"/>
                <a:cs typeface="Cambria"/>
              </a:rPr>
              <a:t>an</a:t>
            </a:r>
            <a:r>
              <a:rPr sz="1500" b="1" spc="-35" dirty="0">
                <a:latin typeface="Cambria"/>
                <a:cs typeface="Cambria"/>
              </a:rPr>
              <a:t> </a:t>
            </a:r>
            <a:r>
              <a:rPr sz="1500" b="1" spc="-5" dirty="0">
                <a:latin typeface="Cambria"/>
                <a:cs typeface="Cambria"/>
              </a:rPr>
              <a:t>__init__.</a:t>
            </a:r>
            <a:r>
              <a:rPr sz="1500" spc="-5" dirty="0">
                <a:latin typeface="Cambria"/>
                <a:cs typeface="Cambria"/>
              </a:rPr>
              <a:t>py</a:t>
            </a:r>
            <a:r>
              <a:rPr sz="1500" spc="-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file</a:t>
            </a:r>
            <a:r>
              <a:rPr sz="1500" spc="-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which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spc="10" dirty="0">
                <a:latin typeface="Cambria"/>
                <a:cs typeface="Cambria"/>
              </a:rPr>
              <a:t>is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used</a:t>
            </a:r>
            <a:r>
              <a:rPr sz="1500" spc="-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for</a:t>
            </a:r>
            <a:r>
              <a:rPr sz="1500" spc="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optional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package-level</a:t>
            </a:r>
            <a:r>
              <a:rPr sz="1500" spc="-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initialization.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ambria"/>
              <a:cs typeface="Cambria"/>
            </a:endParaRPr>
          </a:p>
          <a:p>
            <a:pPr marL="161925" indent="-14986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162560" algn="l"/>
              </a:tabLst>
            </a:pPr>
            <a:r>
              <a:rPr sz="1500" spc="5" dirty="0">
                <a:latin typeface="Cambria"/>
                <a:cs typeface="Cambria"/>
              </a:rPr>
              <a:t>Depending</a:t>
            </a:r>
            <a:r>
              <a:rPr sz="1500" spc="-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on</a:t>
            </a:r>
            <a:r>
              <a:rPr sz="1500" spc="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your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Python</a:t>
            </a:r>
            <a:r>
              <a:rPr sz="1500" spc="-5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application,</a:t>
            </a:r>
            <a:r>
              <a:rPr sz="1500" spc="-3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you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can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consider</a:t>
            </a:r>
            <a:r>
              <a:rPr sz="1500" spc="-30" dirty="0">
                <a:latin typeface="Cambria"/>
                <a:cs typeface="Cambria"/>
              </a:rPr>
              <a:t> </a:t>
            </a:r>
            <a:r>
              <a:rPr sz="1500" spc="-15" dirty="0">
                <a:latin typeface="Cambria"/>
                <a:cs typeface="Cambria"/>
              </a:rPr>
              <a:t>to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group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your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modules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10" dirty="0">
                <a:latin typeface="Cambria"/>
                <a:cs typeface="Cambria"/>
              </a:rPr>
              <a:t>in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sub-packages</a:t>
            </a:r>
            <a:endParaRPr sz="1500">
              <a:latin typeface="Cambria"/>
              <a:cs typeface="Cambria"/>
            </a:endParaRPr>
          </a:p>
          <a:p>
            <a:pPr marL="177165">
              <a:lnSpc>
                <a:spcPct val="100000"/>
              </a:lnSpc>
            </a:pPr>
            <a:r>
              <a:rPr sz="1500" spc="5" dirty="0">
                <a:latin typeface="Cambria"/>
                <a:cs typeface="Cambria"/>
              </a:rPr>
              <a:t>such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as</a:t>
            </a:r>
            <a:r>
              <a:rPr sz="1500" dirty="0">
                <a:latin typeface="Cambria"/>
                <a:cs typeface="Cambria"/>
              </a:rPr>
              <a:t> </a:t>
            </a:r>
            <a:r>
              <a:rPr sz="1500" b="1" spc="5" dirty="0">
                <a:latin typeface="Cambria"/>
                <a:cs typeface="Cambria"/>
              </a:rPr>
              <a:t>doc,</a:t>
            </a:r>
            <a:r>
              <a:rPr sz="1500" b="1" spc="-55" dirty="0">
                <a:latin typeface="Cambria"/>
                <a:cs typeface="Cambria"/>
              </a:rPr>
              <a:t> </a:t>
            </a:r>
            <a:r>
              <a:rPr sz="1500" b="1" spc="-10" dirty="0">
                <a:latin typeface="Cambria"/>
                <a:cs typeface="Cambria"/>
              </a:rPr>
              <a:t>core,</a:t>
            </a:r>
            <a:r>
              <a:rPr sz="1500" b="1" spc="-60" dirty="0">
                <a:latin typeface="Cambria"/>
                <a:cs typeface="Cambria"/>
              </a:rPr>
              <a:t> </a:t>
            </a:r>
            <a:r>
              <a:rPr sz="1500" b="1" dirty="0">
                <a:latin typeface="Cambria"/>
                <a:cs typeface="Cambria"/>
              </a:rPr>
              <a:t>utils,</a:t>
            </a:r>
            <a:r>
              <a:rPr sz="1500" b="1" spc="-10" dirty="0">
                <a:latin typeface="Cambria"/>
                <a:cs typeface="Cambria"/>
              </a:rPr>
              <a:t> </a:t>
            </a:r>
            <a:r>
              <a:rPr sz="1500" b="1" spc="5" dirty="0">
                <a:latin typeface="Cambria"/>
                <a:cs typeface="Cambria"/>
              </a:rPr>
              <a:t>data,</a:t>
            </a:r>
            <a:r>
              <a:rPr sz="1500" b="1" spc="-50" dirty="0">
                <a:latin typeface="Cambria"/>
                <a:cs typeface="Cambria"/>
              </a:rPr>
              <a:t> </a:t>
            </a:r>
            <a:r>
              <a:rPr sz="1500" b="1" spc="-5" dirty="0">
                <a:latin typeface="Cambria"/>
                <a:cs typeface="Cambria"/>
              </a:rPr>
              <a:t>examples,</a:t>
            </a:r>
            <a:r>
              <a:rPr sz="1500" b="1" spc="-30" dirty="0">
                <a:latin typeface="Cambria"/>
                <a:cs typeface="Cambria"/>
              </a:rPr>
              <a:t> </a:t>
            </a:r>
            <a:r>
              <a:rPr sz="1500" b="1" dirty="0">
                <a:latin typeface="Cambria"/>
                <a:cs typeface="Cambria"/>
              </a:rPr>
              <a:t>test.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3061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User</a:t>
            </a:r>
            <a:r>
              <a:rPr sz="1800" b="1" spc="-45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Defined</a:t>
            </a:r>
            <a:r>
              <a:rPr sz="1800" b="1" spc="-5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Functions math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153" y="1046479"/>
            <a:ext cx="84061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Cambria"/>
                <a:cs typeface="Cambria"/>
              </a:rPr>
              <a:t>Python has </a:t>
            </a:r>
            <a:r>
              <a:rPr sz="1600" dirty="0">
                <a:latin typeface="Cambria"/>
                <a:cs typeface="Cambria"/>
              </a:rPr>
              <a:t>a built-in module </a:t>
            </a:r>
            <a:r>
              <a:rPr sz="1600" spc="-5" dirty="0">
                <a:latin typeface="Cambria"/>
                <a:cs typeface="Cambria"/>
              </a:rPr>
              <a:t>that you </a:t>
            </a:r>
            <a:r>
              <a:rPr sz="1600" spc="5" dirty="0">
                <a:latin typeface="Cambria"/>
                <a:cs typeface="Cambria"/>
              </a:rPr>
              <a:t>can </a:t>
            </a:r>
            <a:r>
              <a:rPr sz="1600" spc="-15" dirty="0">
                <a:latin typeface="Cambria"/>
                <a:cs typeface="Cambria"/>
              </a:rPr>
              <a:t>use </a:t>
            </a:r>
            <a:r>
              <a:rPr sz="1600" spc="-5" dirty="0">
                <a:latin typeface="Cambria"/>
                <a:cs typeface="Cambria"/>
              </a:rPr>
              <a:t>for mathematical </a:t>
            </a:r>
            <a:r>
              <a:rPr sz="1600" dirty="0">
                <a:latin typeface="Cambria"/>
                <a:cs typeface="Cambria"/>
              </a:rPr>
              <a:t>tasks. </a:t>
            </a:r>
            <a:r>
              <a:rPr sz="1600" spc="5" dirty="0">
                <a:latin typeface="Cambria"/>
                <a:cs typeface="Cambria"/>
              </a:rPr>
              <a:t>The </a:t>
            </a:r>
            <a:r>
              <a:rPr sz="1600" dirty="0">
                <a:latin typeface="Cambria"/>
                <a:cs typeface="Cambria"/>
              </a:rPr>
              <a:t>math module </a:t>
            </a:r>
            <a:r>
              <a:rPr sz="1600" spc="5" dirty="0">
                <a:latin typeface="Cambria"/>
                <a:cs typeface="Cambria"/>
              </a:rPr>
              <a:t>has </a:t>
            </a:r>
            <a:r>
              <a:rPr sz="1600" dirty="0">
                <a:latin typeface="Cambria"/>
                <a:cs typeface="Cambria"/>
              </a:rPr>
              <a:t>a </a:t>
            </a:r>
            <a:r>
              <a:rPr sz="1600" spc="-5" dirty="0">
                <a:latin typeface="Cambria"/>
                <a:cs typeface="Cambria"/>
              </a:rPr>
              <a:t>set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of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methods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and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constants.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255" y="1929383"/>
            <a:ext cx="6184392" cy="2862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83" y="999742"/>
            <a:ext cx="7434072" cy="40446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9110" y="204342"/>
            <a:ext cx="453263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Python</a:t>
            </a:r>
            <a:r>
              <a:rPr sz="1800" b="1" spc="-4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00A3B6"/>
                </a:solidFill>
                <a:latin typeface="Cambria"/>
                <a:cs typeface="Cambria"/>
              </a:rPr>
              <a:t>Math</a:t>
            </a:r>
            <a:r>
              <a:rPr sz="1800" b="1" spc="15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Module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mbria"/>
              <a:cs typeface="Cambria"/>
            </a:endParaRPr>
          </a:p>
          <a:p>
            <a:pPr marL="2435860">
              <a:lnSpc>
                <a:spcPct val="100000"/>
              </a:lnSpc>
            </a:pPr>
            <a:r>
              <a:rPr sz="1400" b="1" spc="-10" dirty="0">
                <a:latin typeface="Cambria"/>
                <a:cs typeface="Cambria"/>
              </a:rPr>
              <a:t>Python</a:t>
            </a:r>
            <a:r>
              <a:rPr sz="1400" b="1" spc="1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Built-in</a:t>
            </a:r>
            <a:r>
              <a:rPr sz="1400" b="1" spc="15" dirty="0">
                <a:latin typeface="Cambria"/>
                <a:cs typeface="Cambria"/>
              </a:rPr>
              <a:t> </a:t>
            </a:r>
            <a:r>
              <a:rPr sz="1400" b="1" spc="-15" dirty="0">
                <a:latin typeface="Cambria"/>
                <a:cs typeface="Cambria"/>
              </a:rPr>
              <a:t>Functions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2200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Python</a:t>
            </a:r>
            <a:r>
              <a:rPr sz="1800" b="1" spc="-5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00A3B6"/>
                </a:solidFill>
                <a:latin typeface="Cambria"/>
                <a:cs typeface="Cambria"/>
              </a:rPr>
              <a:t>Math</a:t>
            </a:r>
            <a:r>
              <a:rPr sz="1800" b="1" spc="1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Module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3127" y="856487"/>
            <a:ext cx="7733030" cy="4017645"/>
            <a:chOff x="643127" y="856487"/>
            <a:chExt cx="7733030" cy="40176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27" y="856487"/>
              <a:ext cx="7357872" cy="4998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127" y="1356359"/>
              <a:ext cx="7732776" cy="351739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83" y="999743"/>
            <a:ext cx="7357872" cy="4998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9110" y="204342"/>
            <a:ext cx="453263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Python</a:t>
            </a:r>
            <a:r>
              <a:rPr sz="1800" b="1" spc="-4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00A3B6"/>
                </a:solidFill>
                <a:latin typeface="Cambria"/>
                <a:cs typeface="Cambria"/>
              </a:rPr>
              <a:t>Math</a:t>
            </a:r>
            <a:r>
              <a:rPr sz="1800" b="1" spc="15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Module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mbria"/>
              <a:cs typeface="Cambria"/>
            </a:endParaRPr>
          </a:p>
          <a:p>
            <a:pPr marL="2435860">
              <a:lnSpc>
                <a:spcPct val="100000"/>
              </a:lnSpc>
            </a:pPr>
            <a:r>
              <a:rPr sz="1400" b="1" spc="-10" dirty="0">
                <a:latin typeface="Cambria"/>
                <a:cs typeface="Cambria"/>
              </a:rPr>
              <a:t>Python</a:t>
            </a:r>
            <a:r>
              <a:rPr sz="1400" b="1" spc="1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Built-in</a:t>
            </a:r>
            <a:r>
              <a:rPr sz="1400" b="1" spc="15" dirty="0">
                <a:latin typeface="Cambria"/>
                <a:cs typeface="Cambria"/>
              </a:rPr>
              <a:t> </a:t>
            </a:r>
            <a:r>
              <a:rPr sz="1400" b="1" spc="-15" dirty="0">
                <a:latin typeface="Cambria"/>
                <a:cs typeface="Cambria"/>
              </a:rPr>
              <a:t>Functions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6488" y="1417318"/>
            <a:ext cx="7690104" cy="3727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2200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Python</a:t>
            </a:r>
            <a:r>
              <a:rPr sz="1800" b="1" spc="-5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00A3B6"/>
                </a:solidFill>
                <a:latin typeface="Cambria"/>
                <a:cs typeface="Cambria"/>
              </a:rPr>
              <a:t>Math</a:t>
            </a:r>
            <a:r>
              <a:rPr sz="1800" b="1" spc="1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Module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9976" y="643127"/>
            <a:ext cx="7730490" cy="4429125"/>
            <a:chOff x="569976" y="643127"/>
            <a:chExt cx="7730490" cy="4429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976" y="643127"/>
              <a:ext cx="7360920" cy="4998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128" y="1142998"/>
              <a:ext cx="7657338" cy="392887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151758" y="315544"/>
            <a:ext cx="210947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ambria"/>
                <a:cs typeface="Cambria"/>
              </a:rPr>
              <a:t>Python</a:t>
            </a:r>
            <a:r>
              <a:rPr sz="1400" b="1" spc="-1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Built-in</a:t>
            </a:r>
            <a:r>
              <a:rPr sz="1400" b="1" spc="-10" dirty="0">
                <a:latin typeface="Cambria"/>
                <a:cs typeface="Cambria"/>
              </a:rPr>
              <a:t> Functions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2152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Python</a:t>
            </a:r>
            <a:r>
              <a:rPr sz="1800" spc="-45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Date</a:t>
            </a:r>
            <a:r>
              <a:rPr sz="1800" spc="-2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Module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7593" y="959357"/>
            <a:ext cx="8331200" cy="1732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date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Python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not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data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type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 its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own,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but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we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can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import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module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named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datetime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to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work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with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dates </a:t>
            </a:r>
            <a:r>
              <a:rPr sz="1400" spc="-29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date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objects.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date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contains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45" dirty="0">
                <a:latin typeface="Cambria"/>
                <a:cs typeface="Cambria"/>
              </a:rPr>
              <a:t>year,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month,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50" dirty="0">
                <a:latin typeface="Cambria"/>
                <a:cs typeface="Cambria"/>
              </a:rPr>
              <a:t>day,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35" dirty="0">
                <a:latin typeface="Cambria"/>
                <a:cs typeface="Cambria"/>
              </a:rPr>
              <a:t>hour,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minute,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second,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and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microsecond.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datetime </a:t>
            </a:r>
            <a:r>
              <a:rPr sz="1400" spc="-10" dirty="0">
                <a:latin typeface="Cambria"/>
                <a:cs typeface="Cambria"/>
              </a:rPr>
              <a:t> module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has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many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methods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to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return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information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about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date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object.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Import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datetime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module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and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display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current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date: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6" y="2929127"/>
            <a:ext cx="4002024" cy="13563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1767" y="3928871"/>
            <a:ext cx="3304032" cy="5151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81142" y="3386708"/>
            <a:ext cx="76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mbria"/>
                <a:cs typeface="Cambria"/>
              </a:rPr>
              <a:t>Ou</a:t>
            </a:r>
            <a:r>
              <a:rPr sz="1800" b="1" spc="-10" dirty="0">
                <a:latin typeface="Cambria"/>
                <a:cs typeface="Cambria"/>
              </a:rPr>
              <a:t>t</a:t>
            </a:r>
            <a:r>
              <a:rPr sz="1800" b="1" dirty="0">
                <a:latin typeface="Cambria"/>
                <a:cs typeface="Cambria"/>
              </a:rPr>
              <a:t>put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3494404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Python</a:t>
            </a:r>
            <a:r>
              <a:rPr sz="1800" b="1" spc="-3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datetime</a:t>
            </a:r>
            <a:r>
              <a:rPr sz="1800" b="1" spc="-2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Module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ambria"/>
              <a:cs typeface="Cambria"/>
            </a:endParaRPr>
          </a:p>
          <a:p>
            <a:pPr marL="149225">
              <a:lnSpc>
                <a:spcPct val="100000"/>
              </a:lnSpc>
            </a:pPr>
            <a:r>
              <a:rPr sz="1600" b="1" dirty="0">
                <a:latin typeface="Cambria"/>
                <a:cs typeface="Cambria"/>
              </a:rPr>
              <a:t>Example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49225">
              <a:lnSpc>
                <a:spcPct val="100000"/>
              </a:lnSpc>
            </a:pPr>
            <a:r>
              <a:rPr sz="1600" dirty="0">
                <a:latin typeface="Cambria"/>
                <a:cs typeface="Cambria"/>
              </a:rPr>
              <a:t>Return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year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and name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of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weekday: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511" y="2286000"/>
            <a:ext cx="3724655" cy="20756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5023" y="3142488"/>
            <a:ext cx="2151887" cy="9631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24017" y="2671394"/>
            <a:ext cx="927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mbria"/>
                <a:cs typeface="Cambria"/>
              </a:rPr>
              <a:t>E</a:t>
            </a:r>
            <a:r>
              <a:rPr sz="1800" b="1" spc="-35" dirty="0">
                <a:latin typeface="Cambria"/>
                <a:cs typeface="Cambria"/>
              </a:rPr>
              <a:t>x</a:t>
            </a:r>
            <a:r>
              <a:rPr sz="1800" b="1" spc="-5" dirty="0">
                <a:latin typeface="Cambria"/>
                <a:cs typeface="Cambria"/>
              </a:rPr>
              <a:t>ample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2606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Python</a:t>
            </a:r>
            <a:r>
              <a:rPr sz="1800" spc="-4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datetime</a:t>
            </a:r>
            <a:r>
              <a:rPr sz="1800" spc="-25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Module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35965" y="813307"/>
            <a:ext cx="7482840" cy="2158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Cambria"/>
                <a:cs typeface="Cambria"/>
              </a:rPr>
              <a:t>Creating</a:t>
            </a:r>
            <a:r>
              <a:rPr sz="1600" b="1" spc="-35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Date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Objects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5" dirty="0">
                <a:latin typeface="Cambria"/>
                <a:cs typeface="Cambria"/>
              </a:rPr>
              <a:t>To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create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date,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we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can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use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datetime()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class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(constructor)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of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datetime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module.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datetime()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class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requires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three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parameters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to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create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a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date: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35" dirty="0">
                <a:latin typeface="Cambria"/>
                <a:cs typeface="Cambria"/>
              </a:rPr>
              <a:t>year,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month,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40" dirty="0">
                <a:latin typeface="Cambria"/>
                <a:cs typeface="Cambria"/>
              </a:rPr>
              <a:t>day.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mbria"/>
                <a:cs typeface="Cambria"/>
              </a:rPr>
              <a:t>Example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mbria"/>
                <a:cs typeface="Cambria"/>
              </a:rPr>
              <a:t>Create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date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object:</a:t>
            </a:r>
            <a:endParaRPr sz="1600">
              <a:latin typeface="Cambria"/>
              <a:cs typeface="Cambria"/>
            </a:endParaRPr>
          </a:p>
          <a:p>
            <a:pPr marR="1438275" algn="r">
              <a:lnSpc>
                <a:spcPct val="100000"/>
              </a:lnSpc>
              <a:spcBef>
                <a:spcPts val="1180"/>
              </a:spcBef>
            </a:pPr>
            <a:r>
              <a:rPr sz="1800" b="1" spc="-5" dirty="0">
                <a:latin typeface="Cambria"/>
                <a:cs typeface="Cambria"/>
              </a:rPr>
              <a:t>Output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511" y="2785872"/>
            <a:ext cx="4904232" cy="14295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0" y="3142488"/>
            <a:ext cx="2810255" cy="667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2606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Python</a:t>
            </a:r>
            <a:r>
              <a:rPr sz="1800" spc="-4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datetime</a:t>
            </a:r>
            <a:r>
              <a:rPr sz="1800" spc="-25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Module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35965" y="813307"/>
            <a:ext cx="8131809" cy="301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datetime()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class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also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takes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parameters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for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time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and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timezone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(hour,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minute,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second,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microsecond,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tzone),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but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they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are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optional,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and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has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5" dirty="0">
                <a:latin typeface="Cambria"/>
                <a:cs typeface="Cambria"/>
              </a:rPr>
              <a:t> default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value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of </a:t>
            </a:r>
            <a:r>
              <a:rPr sz="1600" dirty="0">
                <a:latin typeface="Cambria"/>
                <a:cs typeface="Cambria"/>
              </a:rPr>
              <a:t>0,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(None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for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timezone).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ambria"/>
                <a:cs typeface="Cambria"/>
              </a:rPr>
              <a:t>The</a:t>
            </a:r>
            <a:r>
              <a:rPr sz="1600" b="1" spc="-50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strftime()</a:t>
            </a:r>
            <a:r>
              <a:rPr sz="1600" b="1" spc="-4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Method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datetime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object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has</a:t>
            </a:r>
            <a:r>
              <a:rPr sz="1600" dirty="0">
                <a:latin typeface="Cambria"/>
                <a:cs typeface="Cambria"/>
              </a:rPr>
              <a:t> a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method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for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formatting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date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objects</a:t>
            </a:r>
            <a:r>
              <a:rPr sz="1600" spc="-7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into</a:t>
            </a:r>
            <a:r>
              <a:rPr sz="1600" dirty="0">
                <a:latin typeface="Cambria"/>
                <a:cs typeface="Cambria"/>
              </a:rPr>
              <a:t> readable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strings.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C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method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is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called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strftime(),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and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takes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one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parameter,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format,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to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specify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the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format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of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the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mbria"/>
                <a:cs typeface="Cambria"/>
              </a:rPr>
              <a:t>returned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string: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mbria"/>
                <a:cs typeface="Cambria"/>
              </a:rPr>
              <a:t>Example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mbria"/>
                <a:cs typeface="Cambria"/>
              </a:rPr>
              <a:t>Display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name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of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month:</a:t>
            </a:r>
            <a:endParaRPr sz="1600">
              <a:latin typeface="Cambria"/>
              <a:cs typeface="Cambria"/>
            </a:endParaRPr>
          </a:p>
          <a:p>
            <a:pPr marL="5157470">
              <a:lnSpc>
                <a:spcPct val="100000"/>
              </a:lnSpc>
              <a:spcBef>
                <a:spcPts val="250"/>
              </a:spcBef>
            </a:pPr>
            <a:r>
              <a:rPr sz="1800" b="1" spc="-5" dirty="0">
                <a:latin typeface="Cambria"/>
                <a:cs typeface="Cambria"/>
              </a:rPr>
              <a:t>Output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3572255"/>
            <a:ext cx="4145279" cy="1371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1640" y="4002023"/>
            <a:ext cx="1905000" cy="749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6" y="1078991"/>
            <a:ext cx="5654040" cy="40660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9110" y="204342"/>
            <a:ext cx="39871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Python</a:t>
            </a:r>
            <a:r>
              <a:rPr sz="1800" b="1" spc="-3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datetime</a:t>
            </a:r>
            <a:r>
              <a:rPr sz="1800" b="1" spc="-2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Module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ambria"/>
              <a:cs typeface="Cambria"/>
            </a:endParaRPr>
          </a:p>
          <a:p>
            <a:pPr marL="506730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A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r</a:t>
            </a:r>
            <a:r>
              <a:rPr sz="1600" spc="5" dirty="0">
                <a:latin typeface="Cambria"/>
                <a:cs typeface="Cambria"/>
              </a:rPr>
              <a:t>e</a:t>
            </a:r>
            <a:r>
              <a:rPr sz="1600" spc="-35" dirty="0">
                <a:latin typeface="Cambria"/>
                <a:cs typeface="Cambria"/>
              </a:rPr>
              <a:t>f</a:t>
            </a:r>
            <a:r>
              <a:rPr sz="1600" spc="5" dirty="0">
                <a:latin typeface="Cambria"/>
                <a:cs typeface="Cambria"/>
              </a:rPr>
              <a:t>e</a:t>
            </a:r>
            <a:r>
              <a:rPr sz="1600" spc="-20" dirty="0">
                <a:latin typeface="Cambria"/>
                <a:cs typeface="Cambria"/>
              </a:rPr>
              <a:t>r</a:t>
            </a:r>
            <a:r>
              <a:rPr sz="1600" spc="5" dirty="0">
                <a:latin typeface="Cambria"/>
                <a:cs typeface="Cambria"/>
              </a:rPr>
              <a:t>e</a:t>
            </a:r>
            <a:r>
              <a:rPr sz="1600" spc="-10" dirty="0">
                <a:latin typeface="Cambria"/>
                <a:cs typeface="Cambria"/>
              </a:rPr>
              <a:t>n</a:t>
            </a:r>
            <a:r>
              <a:rPr sz="1600" spc="5" dirty="0">
                <a:latin typeface="Cambria"/>
                <a:cs typeface="Cambria"/>
              </a:rPr>
              <a:t>c</a:t>
            </a:r>
            <a:r>
              <a:rPr sz="1600" dirty="0">
                <a:latin typeface="Cambria"/>
                <a:cs typeface="Cambria"/>
              </a:rPr>
              <a:t>e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</a:t>
            </a:r>
            <a:r>
              <a:rPr sz="1600" dirty="0">
                <a:latin typeface="Cambria"/>
                <a:cs typeface="Cambria"/>
              </a:rPr>
              <a:t>f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a</a:t>
            </a:r>
            <a:r>
              <a:rPr sz="1600" spc="-5" dirty="0">
                <a:latin typeface="Cambria"/>
                <a:cs typeface="Cambria"/>
              </a:rPr>
              <a:t>l</a:t>
            </a:r>
            <a:r>
              <a:rPr sz="1600" dirty="0">
                <a:latin typeface="Cambria"/>
                <a:cs typeface="Cambria"/>
              </a:rPr>
              <a:t>l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</a:t>
            </a:r>
            <a:r>
              <a:rPr sz="1600" dirty="0">
                <a:latin typeface="Cambria"/>
                <a:cs typeface="Cambria"/>
              </a:rPr>
              <a:t>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le</a:t>
            </a:r>
            <a:r>
              <a:rPr sz="1600" spc="-25" dirty="0">
                <a:latin typeface="Cambria"/>
                <a:cs typeface="Cambria"/>
              </a:rPr>
              <a:t>g</a:t>
            </a:r>
            <a:r>
              <a:rPr sz="1600" spc="5" dirty="0">
                <a:latin typeface="Cambria"/>
                <a:cs typeface="Cambria"/>
              </a:rPr>
              <a:t>a</a:t>
            </a:r>
            <a:r>
              <a:rPr sz="1600" dirty="0">
                <a:latin typeface="Cambria"/>
                <a:cs typeface="Cambria"/>
              </a:rPr>
              <a:t>l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f</a:t>
            </a:r>
            <a:r>
              <a:rPr sz="1600" spc="5" dirty="0">
                <a:latin typeface="Cambria"/>
                <a:cs typeface="Cambria"/>
              </a:rPr>
              <a:t>orma</a:t>
            </a:r>
            <a:r>
              <a:rPr sz="1600" dirty="0">
                <a:latin typeface="Cambria"/>
                <a:cs typeface="Cambria"/>
              </a:rPr>
              <a:t>t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co</a:t>
            </a:r>
            <a:r>
              <a:rPr sz="1600" dirty="0">
                <a:latin typeface="Cambria"/>
                <a:cs typeface="Cambria"/>
              </a:rPr>
              <a:t>de</a:t>
            </a:r>
            <a:r>
              <a:rPr sz="1600" spc="5" dirty="0">
                <a:latin typeface="Cambria"/>
                <a:cs typeface="Cambria"/>
              </a:rPr>
              <a:t>s</a:t>
            </a:r>
            <a:r>
              <a:rPr sz="1600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43332"/>
            <a:ext cx="306832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00A3B6"/>
                </a:solidFill>
              </a:rPr>
              <a:t>Python</a:t>
            </a:r>
            <a:r>
              <a:rPr sz="2300" spc="-45" dirty="0">
                <a:solidFill>
                  <a:srgbClr val="00A3B6"/>
                </a:solidFill>
              </a:rPr>
              <a:t> </a:t>
            </a:r>
            <a:r>
              <a:rPr sz="2300" dirty="0">
                <a:solidFill>
                  <a:srgbClr val="00A3B6"/>
                </a:solidFill>
              </a:rPr>
              <a:t>module</a:t>
            </a:r>
            <a:r>
              <a:rPr sz="2300" spc="-35" dirty="0">
                <a:solidFill>
                  <a:srgbClr val="00A3B6"/>
                </a:solidFill>
              </a:rPr>
              <a:t> </a:t>
            </a:r>
            <a:r>
              <a:rPr sz="2300" spc="-5" dirty="0">
                <a:solidFill>
                  <a:srgbClr val="00A3B6"/>
                </a:solidFill>
              </a:rPr>
              <a:t>import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364642" y="1170812"/>
            <a:ext cx="8349615" cy="2222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ambria"/>
                <a:cs typeface="Cambria"/>
              </a:rPr>
              <a:t>Import </a:t>
            </a:r>
            <a:r>
              <a:rPr sz="1600" spc="5" dirty="0">
                <a:latin typeface="Cambria"/>
                <a:cs typeface="Cambria"/>
              </a:rPr>
              <a:t>in </a:t>
            </a:r>
            <a:r>
              <a:rPr sz="1600" spc="-5" dirty="0">
                <a:latin typeface="Cambria"/>
                <a:cs typeface="Cambria"/>
              </a:rPr>
              <a:t>python </a:t>
            </a:r>
            <a:r>
              <a:rPr sz="1600" spc="5" dirty="0">
                <a:latin typeface="Cambria"/>
                <a:cs typeface="Cambria"/>
              </a:rPr>
              <a:t>is </a:t>
            </a:r>
            <a:r>
              <a:rPr sz="1600" dirty="0">
                <a:latin typeface="Cambria"/>
                <a:cs typeface="Cambria"/>
              </a:rPr>
              <a:t>similar </a:t>
            </a:r>
            <a:r>
              <a:rPr sz="1600" spc="-10" dirty="0">
                <a:latin typeface="Cambria"/>
                <a:cs typeface="Cambria"/>
              </a:rPr>
              <a:t>to #include </a:t>
            </a:r>
            <a:r>
              <a:rPr sz="1600" spc="-5" dirty="0">
                <a:latin typeface="Cambria"/>
                <a:cs typeface="Cambria"/>
              </a:rPr>
              <a:t>header_file </a:t>
            </a:r>
            <a:r>
              <a:rPr sz="1600" spc="5" dirty="0">
                <a:latin typeface="Cambria"/>
                <a:cs typeface="Cambria"/>
              </a:rPr>
              <a:t>in </a:t>
            </a:r>
            <a:r>
              <a:rPr sz="1600" dirty="0">
                <a:latin typeface="Cambria"/>
                <a:cs typeface="Cambria"/>
              </a:rPr>
              <a:t>C/C++. </a:t>
            </a:r>
            <a:r>
              <a:rPr sz="1600" spc="-5" dirty="0">
                <a:latin typeface="Cambria"/>
                <a:cs typeface="Cambria"/>
              </a:rPr>
              <a:t>Python </a:t>
            </a:r>
            <a:r>
              <a:rPr sz="1600" dirty="0">
                <a:latin typeface="Cambria"/>
                <a:cs typeface="Cambria"/>
              </a:rPr>
              <a:t>modules </a:t>
            </a:r>
            <a:r>
              <a:rPr sz="1600" spc="5" dirty="0">
                <a:latin typeface="Cambria"/>
                <a:cs typeface="Cambria"/>
              </a:rPr>
              <a:t>can </a:t>
            </a:r>
            <a:r>
              <a:rPr sz="1600" spc="-15" dirty="0">
                <a:latin typeface="Cambria"/>
                <a:cs typeface="Cambria"/>
              </a:rPr>
              <a:t>get </a:t>
            </a:r>
            <a:r>
              <a:rPr sz="1600" spc="-5" dirty="0">
                <a:latin typeface="Cambria"/>
                <a:cs typeface="Cambria"/>
              </a:rPr>
              <a:t>access </a:t>
            </a:r>
            <a:r>
              <a:rPr sz="1600" spc="-45" dirty="0">
                <a:latin typeface="Cambria"/>
                <a:cs typeface="Cambria"/>
              </a:rPr>
              <a:t>to 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code </a:t>
            </a:r>
            <a:r>
              <a:rPr sz="1600" spc="-10" dirty="0">
                <a:latin typeface="Cambria"/>
                <a:cs typeface="Cambria"/>
              </a:rPr>
              <a:t>from </a:t>
            </a:r>
            <a:r>
              <a:rPr sz="1600" spc="-5" dirty="0">
                <a:latin typeface="Cambria"/>
                <a:cs typeface="Cambria"/>
              </a:rPr>
              <a:t>another </a:t>
            </a:r>
            <a:r>
              <a:rPr sz="1600" dirty="0">
                <a:latin typeface="Cambria"/>
                <a:cs typeface="Cambria"/>
              </a:rPr>
              <a:t>module </a:t>
            </a:r>
            <a:r>
              <a:rPr sz="1600" spc="-10" dirty="0">
                <a:latin typeface="Cambria"/>
                <a:cs typeface="Cambria"/>
              </a:rPr>
              <a:t>by </a:t>
            </a:r>
            <a:r>
              <a:rPr sz="1600" spc="-5" dirty="0">
                <a:latin typeface="Cambria"/>
                <a:cs typeface="Cambria"/>
              </a:rPr>
              <a:t>importing the file/function using </a:t>
            </a:r>
            <a:r>
              <a:rPr sz="1600" dirty="0">
                <a:latin typeface="Cambria"/>
                <a:cs typeface="Cambria"/>
              </a:rPr>
              <a:t>import. </a:t>
            </a:r>
            <a:r>
              <a:rPr sz="1600" spc="5" dirty="0">
                <a:latin typeface="Cambria"/>
                <a:cs typeface="Cambria"/>
              </a:rPr>
              <a:t>The </a:t>
            </a:r>
            <a:r>
              <a:rPr sz="1600" dirty="0">
                <a:latin typeface="Cambria"/>
                <a:cs typeface="Cambria"/>
              </a:rPr>
              <a:t>import </a:t>
            </a:r>
            <a:r>
              <a:rPr sz="1600" spc="-5" dirty="0">
                <a:latin typeface="Cambria"/>
                <a:cs typeface="Cambria"/>
              </a:rPr>
              <a:t>statement </a:t>
            </a:r>
            <a:r>
              <a:rPr sz="1600" spc="-15" dirty="0">
                <a:latin typeface="Cambria"/>
                <a:cs typeface="Cambria"/>
              </a:rPr>
              <a:t>is 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most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common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way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of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invoking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import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machinery,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but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not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only </a:t>
            </a:r>
            <a:r>
              <a:rPr sz="1600" spc="-45" dirty="0">
                <a:latin typeface="Cambria"/>
                <a:cs typeface="Cambria"/>
              </a:rPr>
              <a:t>way.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600" b="1" dirty="0">
                <a:latin typeface="Cambria"/>
                <a:cs typeface="Cambria"/>
              </a:rPr>
              <a:t>import</a:t>
            </a:r>
            <a:r>
              <a:rPr sz="1600" b="1" spc="-60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module_name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When</a:t>
            </a:r>
            <a:r>
              <a:rPr sz="1600" spc="34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the</a:t>
            </a:r>
            <a:r>
              <a:rPr sz="1600" spc="38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import</a:t>
            </a:r>
            <a:r>
              <a:rPr sz="1600" spc="38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 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used,</a:t>
            </a:r>
            <a:r>
              <a:rPr sz="1600" spc="38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it</a:t>
            </a:r>
            <a:r>
              <a:rPr sz="1600" spc="38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searches</a:t>
            </a:r>
            <a:r>
              <a:rPr sz="1600" spc="38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for</a:t>
            </a:r>
            <a:r>
              <a:rPr sz="1600" spc="38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the</a:t>
            </a:r>
            <a:r>
              <a:rPr sz="1600" spc="38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module</a:t>
            </a:r>
            <a:r>
              <a:rPr sz="1600" spc="38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initially</a:t>
            </a:r>
            <a:r>
              <a:rPr sz="1600" spc="36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in 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the</a:t>
            </a:r>
            <a:r>
              <a:rPr sz="1600" spc="37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local</a:t>
            </a:r>
            <a:r>
              <a:rPr sz="1600" spc="37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scope</a:t>
            </a:r>
            <a:r>
              <a:rPr sz="1600" spc="36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by</a:t>
            </a:r>
            <a:r>
              <a:rPr sz="1600" spc="3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calling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 </a:t>
            </a:r>
            <a:r>
              <a:rPr sz="1600" u="sng" spc="1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import</a:t>
            </a:r>
            <a:r>
              <a:rPr sz="1600" u="sng" spc="8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()</a:t>
            </a:r>
            <a:r>
              <a:rPr sz="1600" spc="15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function.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The</a:t>
            </a:r>
            <a:r>
              <a:rPr sz="1600" spc="14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value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returned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by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the</a:t>
            </a:r>
            <a:r>
              <a:rPr sz="1600" spc="16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function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is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then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reflected</a:t>
            </a:r>
            <a:r>
              <a:rPr sz="1600" spc="15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in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the</a:t>
            </a:r>
            <a:r>
              <a:rPr sz="1600" spc="14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output</a:t>
            </a:r>
            <a:r>
              <a:rPr sz="1600" spc="14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of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the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mbria"/>
                <a:cs typeface="Cambria"/>
              </a:rPr>
              <a:t>initial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code.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3486" y="3610178"/>
            <a:ext cx="73850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5" dirty="0">
                <a:latin typeface="Cambria"/>
                <a:cs typeface="Cambria"/>
              </a:rPr>
              <a:t>Output: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5303" y="4098137"/>
            <a:ext cx="352234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value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of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pi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:</a:t>
            </a:r>
            <a:r>
              <a:rPr sz="1600" spc="3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3.141592653589793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642" y="3610178"/>
            <a:ext cx="2691765" cy="1003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dirty="0">
                <a:latin typeface="Cambria"/>
                <a:cs typeface="Cambria"/>
              </a:rPr>
              <a:t>Example: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mbria"/>
                <a:cs typeface="Cambria"/>
              </a:rPr>
              <a:t>import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math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mbria"/>
                <a:cs typeface="Cambria"/>
              </a:rPr>
              <a:t>pie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=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math.pi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mbria"/>
                <a:cs typeface="Cambria"/>
              </a:rPr>
              <a:t>print("The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value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of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pi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: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",pie)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2606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Python</a:t>
            </a:r>
            <a:r>
              <a:rPr sz="1800" b="1" spc="-4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datetime</a:t>
            </a:r>
            <a:r>
              <a:rPr sz="1800" b="1" spc="-25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Module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9768" y="643127"/>
            <a:ext cx="5652135" cy="4502150"/>
            <a:chOff x="429768" y="643127"/>
            <a:chExt cx="5652135" cy="4502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643127"/>
              <a:ext cx="5651881" cy="4297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768" y="1036318"/>
              <a:ext cx="5434584" cy="410870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2606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Python</a:t>
            </a:r>
            <a:r>
              <a:rPr sz="1800" b="1" spc="-4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datetime</a:t>
            </a:r>
            <a:r>
              <a:rPr sz="1800" b="1" spc="-25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Module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9768" y="643127"/>
            <a:ext cx="6800215" cy="4502150"/>
            <a:chOff x="429768" y="643127"/>
            <a:chExt cx="6800215" cy="4502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643127"/>
              <a:ext cx="5651881" cy="4297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768" y="1072894"/>
              <a:ext cx="6800088" cy="407212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1457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Python</a:t>
            </a:r>
            <a:r>
              <a:rPr sz="1800" spc="-75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String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35965" y="813307"/>
            <a:ext cx="8133715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String</a:t>
            </a:r>
            <a:r>
              <a:rPr sz="1600" b="1" spc="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Format: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As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learned</a:t>
            </a:r>
            <a:r>
              <a:rPr sz="1600" spc="4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4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Python</a:t>
            </a:r>
            <a:r>
              <a:rPr sz="1600" spc="39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Variables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chapter,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cannot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combine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strings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numbers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like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65" y="1821347"/>
            <a:ext cx="8420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</a:pPr>
            <a:r>
              <a:rPr sz="1600" b="1" spc="10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xa</a:t>
            </a:r>
            <a:r>
              <a:rPr sz="1600" b="1" spc="15" dirty="0">
                <a:latin typeface="Arial"/>
                <a:cs typeface="Arial"/>
              </a:rPr>
              <a:t>m</a:t>
            </a:r>
            <a:r>
              <a:rPr sz="1600" b="1" dirty="0">
                <a:latin typeface="Arial"/>
                <a:cs typeface="Arial"/>
              </a:rPr>
              <a:t>p</a:t>
            </a:r>
            <a:r>
              <a:rPr sz="1600" b="1" spc="5" dirty="0">
                <a:latin typeface="Arial"/>
                <a:cs typeface="Arial"/>
              </a:rPr>
              <a:t>l</a:t>
            </a:r>
            <a:r>
              <a:rPr sz="1600" b="1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" y="1712975"/>
            <a:ext cx="5306568" cy="1011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615" y="3785615"/>
            <a:ext cx="5538216" cy="9204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07593" y="3243833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ut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ut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1457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Python</a:t>
            </a:r>
            <a:r>
              <a:rPr sz="1800" spc="-75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String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35965" y="813307"/>
            <a:ext cx="8131809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mbria"/>
                <a:cs typeface="Cambria"/>
              </a:rPr>
              <a:t>But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we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can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combine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strings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and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numbers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by </a:t>
            </a:r>
            <a:r>
              <a:rPr sz="1600" dirty="0">
                <a:latin typeface="Cambria"/>
                <a:cs typeface="Cambria"/>
              </a:rPr>
              <a:t>using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format()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method!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33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format()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method</a:t>
            </a:r>
            <a:r>
              <a:rPr sz="1600" spc="33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takes</a:t>
            </a:r>
            <a:r>
              <a:rPr sz="1600" spc="33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the</a:t>
            </a:r>
            <a:r>
              <a:rPr sz="1600" spc="33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passed</a:t>
            </a:r>
            <a:r>
              <a:rPr sz="1600" spc="3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arguments,</a:t>
            </a:r>
            <a:r>
              <a:rPr sz="1600" spc="3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formats</a:t>
            </a:r>
            <a:r>
              <a:rPr sz="1600" spc="30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them,</a:t>
            </a:r>
            <a:r>
              <a:rPr sz="1600" spc="33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and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places</a:t>
            </a:r>
            <a:r>
              <a:rPr sz="1600" spc="3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them</a:t>
            </a:r>
            <a:r>
              <a:rPr sz="1600" spc="33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in</a:t>
            </a:r>
            <a:r>
              <a:rPr sz="1600" spc="29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the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string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where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placeholders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{}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are: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mbria"/>
                <a:cs typeface="Cambria"/>
              </a:rPr>
              <a:t>Use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format()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method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to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insert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numbers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into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strings: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65" y="2765297"/>
            <a:ext cx="8343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latin typeface="Cambria"/>
                <a:cs typeface="Cambria"/>
              </a:rPr>
              <a:t>E</a:t>
            </a:r>
            <a:r>
              <a:rPr sz="1600" b="1" spc="-30" dirty="0">
                <a:latin typeface="Cambria"/>
                <a:cs typeface="Cambria"/>
              </a:rPr>
              <a:t>x</a:t>
            </a:r>
            <a:r>
              <a:rPr sz="1600" b="1" spc="-5" dirty="0">
                <a:latin typeface="Cambria"/>
                <a:cs typeface="Cambria"/>
              </a:rPr>
              <a:t>a</a:t>
            </a:r>
            <a:r>
              <a:rPr sz="1600" b="1" spc="15" dirty="0">
                <a:latin typeface="Cambria"/>
                <a:cs typeface="Cambria"/>
              </a:rPr>
              <a:t>m</a:t>
            </a:r>
            <a:r>
              <a:rPr sz="1600" b="1" spc="-5" dirty="0">
                <a:latin typeface="Cambria"/>
                <a:cs typeface="Cambria"/>
              </a:rPr>
              <a:t>p</a:t>
            </a:r>
            <a:r>
              <a:rPr sz="1600" b="1" spc="5" dirty="0">
                <a:latin typeface="Cambria"/>
                <a:cs typeface="Cambria"/>
              </a:rPr>
              <a:t>l</a:t>
            </a:r>
            <a:r>
              <a:rPr sz="1600" b="1" dirty="0">
                <a:latin typeface="Cambria"/>
                <a:cs typeface="Cambria"/>
              </a:rPr>
              <a:t>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868" y="4244441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ut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9" y="2356103"/>
            <a:ext cx="4779264" cy="990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6104" y="4142232"/>
            <a:ext cx="3563112" cy="469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74" y="204342"/>
            <a:ext cx="1841500" cy="1437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Python</a:t>
            </a:r>
            <a:r>
              <a:rPr sz="1800" b="1" spc="-5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Strings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Python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string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format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latin typeface="Cambria"/>
                <a:cs typeface="Cambria"/>
              </a:rPr>
              <a:t>Example: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1642872"/>
            <a:ext cx="7607808" cy="17922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4642" y="3529710"/>
            <a:ext cx="76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mbria"/>
                <a:cs typeface="Cambria"/>
              </a:rPr>
              <a:t>Ou</a:t>
            </a:r>
            <a:r>
              <a:rPr sz="1800" b="1" spc="-10" dirty="0">
                <a:latin typeface="Cambria"/>
                <a:cs typeface="Cambria"/>
              </a:rPr>
              <a:t>t</a:t>
            </a:r>
            <a:r>
              <a:rPr sz="1800" b="1" dirty="0">
                <a:latin typeface="Cambria"/>
                <a:cs typeface="Cambria"/>
              </a:rPr>
              <a:t>put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511" y="4142232"/>
            <a:ext cx="8827008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156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Python</a:t>
            </a:r>
            <a:r>
              <a:rPr sz="1800" spc="-7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Strings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30427" y="4113987"/>
            <a:ext cx="59563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latin typeface="Cambria"/>
                <a:cs typeface="Cambria"/>
              </a:rPr>
              <a:t>O</a:t>
            </a:r>
            <a:r>
              <a:rPr sz="1400" b="1" dirty="0">
                <a:latin typeface="Cambria"/>
                <a:cs typeface="Cambria"/>
              </a:rPr>
              <a:t>u</a:t>
            </a:r>
            <a:r>
              <a:rPr sz="1400" b="1" spc="-15" dirty="0">
                <a:latin typeface="Cambria"/>
                <a:cs typeface="Cambria"/>
              </a:rPr>
              <a:t>t</a:t>
            </a:r>
            <a:r>
              <a:rPr sz="1400" b="1" dirty="0">
                <a:latin typeface="Cambria"/>
                <a:cs typeface="Cambria"/>
              </a:rPr>
              <a:t>pu</a:t>
            </a:r>
            <a:r>
              <a:rPr sz="1400" b="1" spc="-5" dirty="0">
                <a:latin typeface="Cambria"/>
                <a:cs typeface="Cambria"/>
              </a:rPr>
              <a:t>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916" y="893775"/>
            <a:ext cx="814260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ambria"/>
                <a:cs typeface="Cambria"/>
              </a:rPr>
              <a:t>Strings</a:t>
            </a:r>
            <a:r>
              <a:rPr sz="1400" b="1" spc="10" dirty="0">
                <a:latin typeface="Cambria"/>
                <a:cs typeface="Cambria"/>
              </a:rPr>
              <a:t> </a:t>
            </a:r>
            <a:r>
              <a:rPr sz="1400" b="1" spc="-15" dirty="0">
                <a:latin typeface="Cambria"/>
                <a:cs typeface="Cambria"/>
              </a:rPr>
              <a:t>are </a:t>
            </a:r>
            <a:r>
              <a:rPr sz="1400" b="1" spc="-20" dirty="0">
                <a:latin typeface="Cambria"/>
                <a:cs typeface="Cambria"/>
              </a:rPr>
              <a:t>Arrays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Cambria"/>
                <a:cs typeface="Cambria"/>
              </a:rPr>
              <a:t>Like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many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other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popular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programming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languages,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strings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in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Python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are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arrays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bytes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representing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unicode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characters.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latin typeface="Cambria"/>
                <a:cs typeface="Cambria"/>
              </a:rPr>
              <a:t>However,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Python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does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not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have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character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data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type,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single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character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is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simply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 string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with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length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 1.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Cambria"/>
                <a:cs typeface="Cambria"/>
              </a:rPr>
              <a:t>Square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brackets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can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be </a:t>
            </a:r>
            <a:r>
              <a:rPr sz="1400" spc="-10" dirty="0">
                <a:latin typeface="Cambria"/>
                <a:cs typeface="Cambria"/>
              </a:rPr>
              <a:t>used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to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access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elements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string.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Cambria"/>
                <a:cs typeface="Cambria"/>
              </a:rPr>
              <a:t>Get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character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at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position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1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(remember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that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first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character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has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position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0):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127" y="3142488"/>
            <a:ext cx="2837688" cy="7711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896" y="4501895"/>
            <a:ext cx="1368552" cy="478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156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Python</a:t>
            </a:r>
            <a:r>
              <a:rPr sz="1800" spc="-7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Strings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30427" y="3016072"/>
            <a:ext cx="59563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latin typeface="Cambria"/>
                <a:cs typeface="Cambria"/>
              </a:rPr>
              <a:t>O</a:t>
            </a:r>
            <a:r>
              <a:rPr sz="1400" b="1" dirty="0">
                <a:latin typeface="Cambria"/>
                <a:cs typeface="Cambria"/>
              </a:rPr>
              <a:t>u</a:t>
            </a:r>
            <a:r>
              <a:rPr sz="1400" b="1" spc="-15" dirty="0">
                <a:latin typeface="Cambria"/>
                <a:cs typeface="Cambria"/>
              </a:rPr>
              <a:t>t</a:t>
            </a:r>
            <a:r>
              <a:rPr sz="1400" b="1" dirty="0">
                <a:latin typeface="Cambria"/>
                <a:cs typeface="Cambria"/>
              </a:rPr>
              <a:t>pu</a:t>
            </a:r>
            <a:r>
              <a:rPr sz="1400" b="1" spc="-5" dirty="0">
                <a:latin typeface="Cambria"/>
                <a:cs typeface="Cambria"/>
              </a:rPr>
              <a:t>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916" y="893775"/>
            <a:ext cx="654875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ambria"/>
                <a:cs typeface="Cambria"/>
              </a:rPr>
              <a:t>Looping</a:t>
            </a:r>
            <a:r>
              <a:rPr sz="1400" b="1" spc="2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Through </a:t>
            </a:r>
            <a:r>
              <a:rPr sz="1400" b="1" spc="-5" dirty="0">
                <a:latin typeface="Cambria"/>
                <a:cs typeface="Cambria"/>
              </a:rPr>
              <a:t>a</a:t>
            </a:r>
            <a:r>
              <a:rPr sz="1400" b="1" spc="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String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Since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strings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are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arrays,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we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can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loop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through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characters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in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string,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with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for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loop.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mbria"/>
                <a:cs typeface="Cambria"/>
              </a:rPr>
              <a:t>Loop </a:t>
            </a:r>
            <a:r>
              <a:rPr sz="1400" spc="-10" dirty="0">
                <a:latin typeface="Cambria"/>
                <a:cs typeface="Cambria"/>
              </a:rPr>
              <a:t>through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letters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in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word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“marwadi":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6" y="2215895"/>
            <a:ext cx="2734056" cy="6461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9511" y="3285744"/>
            <a:ext cx="338327" cy="168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156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Python</a:t>
            </a:r>
            <a:r>
              <a:rPr sz="1800" spc="-7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Strings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30427" y="3016072"/>
            <a:ext cx="59563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latin typeface="Cambria"/>
                <a:cs typeface="Cambria"/>
              </a:rPr>
              <a:t>O</a:t>
            </a:r>
            <a:r>
              <a:rPr sz="1400" b="1" dirty="0">
                <a:latin typeface="Cambria"/>
                <a:cs typeface="Cambria"/>
              </a:rPr>
              <a:t>u</a:t>
            </a:r>
            <a:r>
              <a:rPr sz="1400" b="1" spc="-15" dirty="0">
                <a:latin typeface="Cambria"/>
                <a:cs typeface="Cambria"/>
              </a:rPr>
              <a:t>t</a:t>
            </a:r>
            <a:r>
              <a:rPr sz="1400" b="1" dirty="0">
                <a:latin typeface="Cambria"/>
                <a:cs typeface="Cambria"/>
              </a:rPr>
              <a:t>pu</a:t>
            </a:r>
            <a:r>
              <a:rPr sz="1400" b="1" spc="-5" dirty="0">
                <a:latin typeface="Cambria"/>
                <a:cs typeface="Cambria"/>
              </a:rPr>
              <a:t>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916" y="893775"/>
            <a:ext cx="38328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ambria"/>
                <a:cs typeface="Cambria"/>
              </a:rPr>
              <a:t>String</a:t>
            </a:r>
            <a:r>
              <a:rPr sz="1400" b="1" spc="-1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Length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latin typeface="Cambria"/>
                <a:cs typeface="Cambria"/>
              </a:rPr>
              <a:t>To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get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-10" dirty="0">
                <a:latin typeface="Cambria"/>
                <a:cs typeface="Cambria"/>
              </a:rPr>
              <a:t> length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string,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len()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6" y="1929383"/>
            <a:ext cx="3172968" cy="6370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231" y="3572255"/>
            <a:ext cx="1478280" cy="505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156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Python</a:t>
            </a:r>
            <a:r>
              <a:rPr sz="1800" spc="-7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Strings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67029" y="2754248"/>
            <a:ext cx="21323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mbria"/>
                <a:cs typeface="Cambria"/>
              </a:rPr>
              <a:t>Use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it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in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an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if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statement: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309" y="3242309"/>
            <a:ext cx="8388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latin typeface="Cambria"/>
                <a:cs typeface="Cambria"/>
              </a:rPr>
              <a:t>E</a:t>
            </a:r>
            <a:r>
              <a:rPr sz="1600" b="1" spc="-5" dirty="0">
                <a:latin typeface="Cambria"/>
                <a:cs typeface="Cambria"/>
              </a:rPr>
              <a:t>xa</a:t>
            </a:r>
            <a:r>
              <a:rPr sz="1600" b="1" spc="15" dirty="0">
                <a:latin typeface="Cambria"/>
                <a:cs typeface="Cambria"/>
              </a:rPr>
              <a:t>m</a:t>
            </a:r>
            <a:r>
              <a:rPr sz="1600" b="1" spc="-5" dirty="0">
                <a:latin typeface="Cambria"/>
                <a:cs typeface="Cambria"/>
              </a:rPr>
              <a:t>p</a:t>
            </a:r>
            <a:r>
              <a:rPr sz="1600" b="1" spc="5" dirty="0">
                <a:latin typeface="Cambria"/>
                <a:cs typeface="Cambria"/>
              </a:rPr>
              <a:t>l</a:t>
            </a:r>
            <a:r>
              <a:rPr sz="1600" b="1" dirty="0">
                <a:latin typeface="Cambria"/>
                <a:cs typeface="Cambria"/>
              </a:rPr>
              <a:t>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3293" y="3242309"/>
            <a:ext cx="6819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Cambria"/>
                <a:cs typeface="Cambria"/>
              </a:rPr>
              <a:t>Output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916" y="893775"/>
            <a:ext cx="70485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5" dirty="0">
                <a:latin typeface="Arial"/>
                <a:cs typeface="Arial"/>
              </a:rPr>
              <a:t>Check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String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75" dirty="0">
                <a:latin typeface="Arial MT"/>
                <a:cs typeface="Arial MT"/>
              </a:rPr>
              <a:t>To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check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certain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phrase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or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character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present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string,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keyword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6415405" algn="l"/>
              </a:tabLst>
            </a:pPr>
            <a:r>
              <a:rPr sz="1400" b="1" spc="-10" dirty="0">
                <a:latin typeface="Arial"/>
                <a:cs typeface="Arial"/>
              </a:rPr>
              <a:t>Example	</a:t>
            </a:r>
            <a:r>
              <a:rPr sz="1400" b="1" spc="-5" dirty="0">
                <a:latin typeface="Cambria"/>
                <a:cs typeface="Cambria"/>
              </a:rPr>
              <a:t>Output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" y="1929345"/>
            <a:ext cx="5023104" cy="6846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8104" y="1856231"/>
            <a:ext cx="1783079" cy="6492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872" y="3715511"/>
            <a:ext cx="4968240" cy="106984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28359" y="3785615"/>
            <a:ext cx="2944367" cy="563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156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Python</a:t>
            </a:r>
            <a:r>
              <a:rPr sz="1800" spc="-7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Strings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67029" y="2754248"/>
            <a:ext cx="21323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mbria"/>
                <a:cs typeface="Cambria"/>
              </a:rPr>
              <a:t>Use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it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in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an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if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statement: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309" y="3242309"/>
            <a:ext cx="8388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latin typeface="Cambria"/>
                <a:cs typeface="Cambria"/>
              </a:rPr>
              <a:t>E</a:t>
            </a:r>
            <a:r>
              <a:rPr sz="1600" b="1" spc="-5" dirty="0">
                <a:latin typeface="Cambria"/>
                <a:cs typeface="Cambria"/>
              </a:rPr>
              <a:t>xa</a:t>
            </a:r>
            <a:r>
              <a:rPr sz="1600" b="1" spc="15" dirty="0">
                <a:latin typeface="Cambria"/>
                <a:cs typeface="Cambria"/>
              </a:rPr>
              <a:t>m</a:t>
            </a:r>
            <a:r>
              <a:rPr sz="1600" b="1" spc="-5" dirty="0">
                <a:latin typeface="Cambria"/>
                <a:cs typeface="Cambria"/>
              </a:rPr>
              <a:t>p</a:t>
            </a:r>
            <a:r>
              <a:rPr sz="1600" b="1" spc="5" dirty="0">
                <a:latin typeface="Cambria"/>
                <a:cs typeface="Cambria"/>
              </a:rPr>
              <a:t>l</a:t>
            </a:r>
            <a:r>
              <a:rPr sz="1600" b="1" dirty="0">
                <a:latin typeface="Cambria"/>
                <a:cs typeface="Cambria"/>
              </a:rPr>
              <a:t>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3233" y="3242309"/>
            <a:ext cx="6819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Cambria"/>
                <a:cs typeface="Cambria"/>
              </a:rPr>
              <a:t>Output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916" y="893775"/>
            <a:ext cx="741997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ambria"/>
                <a:cs typeface="Cambria"/>
              </a:rPr>
              <a:t>Check</a:t>
            </a:r>
            <a:r>
              <a:rPr sz="1400" b="1" spc="-1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if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spc="-25" dirty="0">
                <a:latin typeface="Cambria"/>
                <a:cs typeface="Cambria"/>
              </a:rPr>
              <a:t>NOT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latin typeface="Cambria"/>
                <a:cs typeface="Cambria"/>
              </a:rPr>
              <a:t>To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check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if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certain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phrase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or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character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is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NOT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present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in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string,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we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can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keyword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not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in.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  <a:p>
            <a:pPr marL="6415405">
              <a:lnSpc>
                <a:spcPct val="100000"/>
              </a:lnSpc>
            </a:pPr>
            <a:r>
              <a:rPr sz="1400" b="1" spc="-5" dirty="0">
                <a:latin typeface="Cambria"/>
                <a:cs typeface="Cambria"/>
              </a:rPr>
              <a:t>Output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8104" y="2072639"/>
            <a:ext cx="1783079" cy="6461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768" y="1929383"/>
            <a:ext cx="5123687" cy="71323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29768" y="3572255"/>
            <a:ext cx="8571230" cy="975360"/>
            <a:chOff x="429768" y="3572255"/>
            <a:chExt cx="8571230" cy="97536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768" y="3572255"/>
              <a:ext cx="5123687" cy="9753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85232" y="3785615"/>
              <a:ext cx="3715512" cy="42976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43332"/>
            <a:ext cx="219519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00A3B6"/>
                </a:solidFill>
              </a:rPr>
              <a:t>Python</a:t>
            </a:r>
            <a:r>
              <a:rPr sz="2300" spc="-70" dirty="0">
                <a:solidFill>
                  <a:srgbClr val="00A3B6"/>
                </a:solidFill>
              </a:rPr>
              <a:t> </a:t>
            </a:r>
            <a:r>
              <a:rPr sz="2300" dirty="0">
                <a:solidFill>
                  <a:srgbClr val="00A3B6"/>
                </a:solidFill>
              </a:rPr>
              <a:t>Modules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364642" y="831037"/>
            <a:ext cx="8246745" cy="31991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600" spc="-5" dirty="0">
                <a:latin typeface="Cambria"/>
                <a:cs typeface="Cambria"/>
              </a:rPr>
              <a:t>Like many </a:t>
            </a:r>
            <a:r>
              <a:rPr sz="1600" spc="5" dirty="0">
                <a:latin typeface="Cambria"/>
                <a:cs typeface="Cambria"/>
              </a:rPr>
              <a:t>other </a:t>
            </a:r>
            <a:r>
              <a:rPr sz="1600" spc="-5" dirty="0">
                <a:latin typeface="Cambria"/>
                <a:cs typeface="Cambria"/>
              </a:rPr>
              <a:t>programming </a:t>
            </a:r>
            <a:r>
              <a:rPr sz="1600" dirty="0">
                <a:latin typeface="Cambria"/>
                <a:cs typeface="Cambria"/>
              </a:rPr>
              <a:t>languages, </a:t>
            </a:r>
            <a:r>
              <a:rPr sz="1600" spc="5" dirty="0">
                <a:latin typeface="Cambria"/>
                <a:cs typeface="Cambria"/>
              </a:rPr>
              <a:t>Python </a:t>
            </a:r>
            <a:r>
              <a:rPr sz="1600" dirty="0">
                <a:latin typeface="Cambria"/>
                <a:cs typeface="Cambria"/>
              </a:rPr>
              <a:t>supports </a:t>
            </a:r>
            <a:r>
              <a:rPr sz="1600" b="1" dirty="0">
                <a:latin typeface="Cambria"/>
                <a:cs typeface="Cambria"/>
              </a:rPr>
              <a:t>modularity</a:t>
            </a:r>
            <a:r>
              <a:rPr sz="1600" dirty="0">
                <a:latin typeface="Cambria"/>
                <a:cs typeface="Cambria"/>
              </a:rPr>
              <a:t>. </a:t>
            </a:r>
            <a:r>
              <a:rPr sz="1600" spc="5" dirty="0">
                <a:latin typeface="Cambria"/>
                <a:cs typeface="Cambria"/>
              </a:rPr>
              <a:t>That </a:t>
            </a:r>
            <a:r>
              <a:rPr sz="1600" dirty="0">
                <a:latin typeface="Cambria"/>
                <a:cs typeface="Cambria"/>
              </a:rPr>
              <a:t>is, you </a:t>
            </a:r>
            <a:r>
              <a:rPr sz="1600" spc="5" dirty="0">
                <a:latin typeface="Cambria"/>
                <a:cs typeface="Cambria"/>
              </a:rPr>
              <a:t>can </a:t>
            </a:r>
            <a:r>
              <a:rPr sz="1600" dirty="0">
                <a:latin typeface="Cambria"/>
                <a:cs typeface="Cambria"/>
              </a:rPr>
              <a:t>break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large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code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into</a:t>
            </a:r>
            <a:r>
              <a:rPr sz="1600" dirty="0">
                <a:latin typeface="Cambria"/>
                <a:cs typeface="Cambria"/>
              </a:rPr>
              <a:t> smaller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and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more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manageable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pieces.</a:t>
            </a:r>
            <a:r>
              <a:rPr sz="1600" spc="-7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And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through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modularity,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Python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supports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code </a:t>
            </a:r>
            <a:r>
              <a:rPr sz="1600" b="1" dirty="0">
                <a:latin typeface="Cambria"/>
                <a:cs typeface="Cambria"/>
              </a:rPr>
              <a:t>reuse</a:t>
            </a:r>
            <a:r>
              <a:rPr sz="1600" dirty="0">
                <a:latin typeface="Cambria"/>
                <a:cs typeface="Cambria"/>
              </a:rPr>
              <a:t>. </a:t>
            </a:r>
            <a:r>
              <a:rPr sz="1600" spc="-45" dirty="0">
                <a:latin typeface="Cambria"/>
                <a:cs typeface="Cambria"/>
              </a:rPr>
              <a:t>You </a:t>
            </a:r>
            <a:r>
              <a:rPr sz="1600" spc="5" dirty="0">
                <a:latin typeface="Cambria"/>
                <a:cs typeface="Cambria"/>
              </a:rPr>
              <a:t>can </a:t>
            </a:r>
            <a:r>
              <a:rPr sz="1600" dirty="0">
                <a:latin typeface="Cambria"/>
                <a:cs typeface="Cambria"/>
              </a:rPr>
              <a:t>import modules </a:t>
            </a:r>
            <a:r>
              <a:rPr sz="1600" spc="5" dirty="0">
                <a:latin typeface="Cambria"/>
                <a:cs typeface="Cambria"/>
              </a:rPr>
              <a:t>in Python </a:t>
            </a:r>
            <a:r>
              <a:rPr sz="1600" spc="-5" dirty="0">
                <a:latin typeface="Cambria"/>
                <a:cs typeface="Cambria"/>
              </a:rPr>
              <a:t>into </a:t>
            </a:r>
            <a:r>
              <a:rPr sz="1600" dirty="0">
                <a:latin typeface="Cambria"/>
                <a:cs typeface="Cambria"/>
              </a:rPr>
              <a:t>your </a:t>
            </a:r>
            <a:r>
              <a:rPr sz="1600" spc="-5" dirty="0">
                <a:latin typeface="Cambria"/>
                <a:cs typeface="Cambria"/>
              </a:rPr>
              <a:t>programs </a:t>
            </a:r>
            <a:r>
              <a:rPr sz="1600" dirty="0">
                <a:latin typeface="Cambria"/>
                <a:cs typeface="Cambria"/>
              </a:rPr>
              <a:t>and </a:t>
            </a:r>
            <a:r>
              <a:rPr sz="1600" spc="-5" dirty="0">
                <a:latin typeface="Cambria"/>
                <a:cs typeface="Cambria"/>
              </a:rPr>
              <a:t>reuse </a:t>
            </a:r>
            <a:r>
              <a:rPr sz="1600" spc="5" dirty="0">
                <a:latin typeface="Cambria"/>
                <a:cs typeface="Cambria"/>
              </a:rPr>
              <a:t>the code </a:t>
            </a:r>
            <a:r>
              <a:rPr sz="1600" dirty="0">
                <a:latin typeface="Cambria"/>
                <a:cs typeface="Cambria"/>
              </a:rPr>
              <a:t>therein </a:t>
            </a:r>
            <a:r>
              <a:rPr sz="1600" spc="5" dirty="0">
                <a:latin typeface="Cambria"/>
                <a:cs typeface="Cambria"/>
              </a:rPr>
              <a:t> as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many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times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as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you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want.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mbria"/>
                <a:cs typeface="Cambria"/>
              </a:rPr>
              <a:t>What</a:t>
            </a:r>
            <a:r>
              <a:rPr sz="1600" b="1" spc="-15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are</a:t>
            </a:r>
            <a:r>
              <a:rPr sz="1600" b="1" spc="-4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Python</a:t>
            </a:r>
            <a:r>
              <a:rPr sz="1600" b="1" spc="-20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Modules?</a:t>
            </a:r>
            <a:endParaRPr sz="1600">
              <a:latin typeface="Cambria"/>
              <a:cs typeface="Cambria"/>
            </a:endParaRPr>
          </a:p>
          <a:p>
            <a:pPr marL="12700" marR="156210">
              <a:lnSpc>
                <a:spcPct val="100000"/>
              </a:lnSpc>
            </a:pPr>
            <a:r>
              <a:rPr sz="1600" dirty="0">
                <a:latin typeface="Cambria"/>
                <a:cs typeface="Cambria"/>
              </a:rPr>
              <a:t>Modules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provide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us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with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way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to</a:t>
            </a:r>
            <a:r>
              <a:rPr sz="1600" dirty="0">
                <a:latin typeface="Cambria"/>
                <a:cs typeface="Cambria"/>
              </a:rPr>
              <a:t> share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reusable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functions.</a:t>
            </a:r>
            <a:r>
              <a:rPr sz="1600" spc="-7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A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module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simply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“Python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file”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which contains </a:t>
            </a:r>
            <a:r>
              <a:rPr sz="1600" spc="5" dirty="0">
                <a:latin typeface="Cambria"/>
                <a:cs typeface="Cambria"/>
              </a:rPr>
              <a:t>code </a:t>
            </a:r>
            <a:r>
              <a:rPr sz="1600" spc="-10" dirty="0">
                <a:latin typeface="Cambria"/>
                <a:cs typeface="Cambria"/>
              </a:rPr>
              <a:t>we </a:t>
            </a:r>
            <a:r>
              <a:rPr sz="1600" spc="5" dirty="0">
                <a:latin typeface="Cambria"/>
                <a:cs typeface="Cambria"/>
              </a:rPr>
              <a:t>can </a:t>
            </a:r>
            <a:r>
              <a:rPr sz="1600" spc="-5" dirty="0">
                <a:latin typeface="Cambria"/>
                <a:cs typeface="Cambria"/>
              </a:rPr>
              <a:t>reuse </a:t>
            </a:r>
            <a:r>
              <a:rPr sz="1600" spc="5" dirty="0">
                <a:latin typeface="Cambria"/>
                <a:cs typeface="Cambria"/>
              </a:rPr>
              <a:t>in </a:t>
            </a:r>
            <a:r>
              <a:rPr sz="1600" dirty="0">
                <a:latin typeface="Cambria"/>
                <a:cs typeface="Cambria"/>
              </a:rPr>
              <a:t>multiple </a:t>
            </a:r>
            <a:r>
              <a:rPr sz="1600" spc="5" dirty="0">
                <a:latin typeface="Cambria"/>
                <a:cs typeface="Cambria"/>
              </a:rPr>
              <a:t>Python </a:t>
            </a:r>
            <a:r>
              <a:rPr sz="1600" spc="-5" dirty="0">
                <a:latin typeface="Cambria"/>
                <a:cs typeface="Cambria"/>
              </a:rPr>
              <a:t>programs. </a:t>
            </a:r>
            <a:r>
              <a:rPr sz="1600" spc="5" dirty="0">
                <a:latin typeface="Cambria"/>
                <a:cs typeface="Cambria"/>
              </a:rPr>
              <a:t>A </a:t>
            </a:r>
            <a:r>
              <a:rPr sz="1600" dirty="0">
                <a:latin typeface="Cambria"/>
                <a:cs typeface="Cambria"/>
              </a:rPr>
              <a:t>module </a:t>
            </a:r>
            <a:r>
              <a:rPr sz="1600" spc="-5" dirty="0">
                <a:latin typeface="Cambria"/>
                <a:cs typeface="Cambria"/>
              </a:rPr>
              <a:t>may </a:t>
            </a:r>
            <a:r>
              <a:rPr sz="1600" spc="5" dirty="0">
                <a:latin typeface="Cambria"/>
                <a:cs typeface="Cambria"/>
              </a:rPr>
              <a:t>contain 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functions,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classes,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lists,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etc.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mbria"/>
                <a:cs typeface="Cambria"/>
              </a:rPr>
              <a:t>Modules</a:t>
            </a:r>
            <a:r>
              <a:rPr sz="1600" b="1" spc="-90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in</a:t>
            </a:r>
            <a:r>
              <a:rPr sz="1600" b="1" spc="-10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Python</a:t>
            </a:r>
            <a:r>
              <a:rPr sz="1600" b="1" spc="-35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can </a:t>
            </a:r>
            <a:r>
              <a:rPr sz="1600" b="1" spc="5" dirty="0">
                <a:latin typeface="Cambria"/>
                <a:cs typeface="Cambria"/>
              </a:rPr>
              <a:t>be</a:t>
            </a:r>
            <a:r>
              <a:rPr sz="1600" b="1" spc="-1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of</a:t>
            </a:r>
            <a:r>
              <a:rPr sz="1600" b="1" spc="-20" dirty="0">
                <a:latin typeface="Cambria"/>
                <a:cs typeface="Cambria"/>
              </a:rPr>
              <a:t> </a:t>
            </a:r>
            <a:r>
              <a:rPr sz="1600" b="1" spc="-25" dirty="0">
                <a:latin typeface="Cambria"/>
                <a:cs typeface="Cambria"/>
              </a:rPr>
              <a:t>two</a:t>
            </a:r>
            <a:r>
              <a:rPr sz="1600" b="1" spc="2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types: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mbria"/>
                <a:cs typeface="Cambria"/>
              </a:rPr>
              <a:t>Built-in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Modules.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mbria"/>
                <a:cs typeface="Cambria"/>
              </a:rPr>
              <a:t>User-defined</a:t>
            </a:r>
            <a:r>
              <a:rPr sz="1600" spc="-9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Modules.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2541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String</a:t>
            </a:r>
            <a:r>
              <a:rPr sz="1800" spc="-2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Built-in</a:t>
            </a:r>
            <a:r>
              <a:rPr sz="1800" spc="-4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functions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4642" y="892505"/>
            <a:ext cx="5719445" cy="1247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latin typeface="Cambria"/>
                <a:cs typeface="Cambria"/>
              </a:rPr>
              <a:t>Python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has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a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set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of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built-in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methods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that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you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can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use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on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strings.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mbria"/>
                <a:cs typeface="Cambria"/>
              </a:rPr>
              <a:t>Upper</a:t>
            </a:r>
            <a:r>
              <a:rPr sz="1600" b="1" spc="-40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Case:</a:t>
            </a:r>
            <a:r>
              <a:rPr sz="1600" b="1" spc="-1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upper()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method</a:t>
            </a:r>
            <a:r>
              <a:rPr sz="1600" spc="-7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returns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string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in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upper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case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mbria"/>
                <a:cs typeface="Cambria"/>
              </a:rPr>
              <a:t>Example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03320" y="3989832"/>
            <a:ext cx="1310640" cy="524510"/>
            <a:chOff x="3703320" y="3989832"/>
            <a:chExt cx="1310640" cy="524510"/>
          </a:xfrm>
        </p:grpSpPr>
        <p:sp>
          <p:nvSpPr>
            <p:cNvPr id="5" name="object 5"/>
            <p:cNvSpPr/>
            <p:nvPr/>
          </p:nvSpPr>
          <p:spPr>
            <a:xfrm>
              <a:off x="3715512" y="4002024"/>
              <a:ext cx="1286510" cy="500380"/>
            </a:xfrm>
            <a:custGeom>
              <a:avLst/>
              <a:gdLst/>
              <a:ahLst/>
              <a:cxnLst/>
              <a:rect l="l" t="t" r="r" b="b"/>
              <a:pathLst>
                <a:path w="1286510" h="500379">
                  <a:moveTo>
                    <a:pt x="1036320" y="0"/>
                  </a:moveTo>
                  <a:lnTo>
                    <a:pt x="1036320" y="124968"/>
                  </a:lnTo>
                  <a:lnTo>
                    <a:pt x="0" y="124968"/>
                  </a:lnTo>
                  <a:lnTo>
                    <a:pt x="0" y="374904"/>
                  </a:lnTo>
                  <a:lnTo>
                    <a:pt x="1036320" y="374904"/>
                  </a:lnTo>
                  <a:lnTo>
                    <a:pt x="1036320" y="499872"/>
                  </a:lnTo>
                  <a:lnTo>
                    <a:pt x="1286255" y="249936"/>
                  </a:lnTo>
                  <a:lnTo>
                    <a:pt x="103632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15512" y="4002024"/>
              <a:ext cx="1286510" cy="500380"/>
            </a:xfrm>
            <a:custGeom>
              <a:avLst/>
              <a:gdLst/>
              <a:ahLst/>
              <a:cxnLst/>
              <a:rect l="l" t="t" r="r" b="b"/>
              <a:pathLst>
                <a:path w="1286510" h="500379">
                  <a:moveTo>
                    <a:pt x="0" y="124968"/>
                  </a:moveTo>
                  <a:lnTo>
                    <a:pt x="1036320" y="124968"/>
                  </a:lnTo>
                  <a:lnTo>
                    <a:pt x="1036320" y="0"/>
                  </a:lnTo>
                  <a:lnTo>
                    <a:pt x="1286255" y="249936"/>
                  </a:lnTo>
                  <a:lnTo>
                    <a:pt x="1036320" y="499872"/>
                  </a:lnTo>
                  <a:lnTo>
                    <a:pt x="1036320" y="374904"/>
                  </a:lnTo>
                  <a:lnTo>
                    <a:pt x="0" y="374904"/>
                  </a:lnTo>
                  <a:lnTo>
                    <a:pt x="0" y="124968"/>
                  </a:lnTo>
                  <a:close/>
                </a:path>
              </a:pathLst>
            </a:custGeom>
            <a:ln w="24384">
              <a:solidFill>
                <a:srgbClr val="2D5F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32630" y="4145991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2429255"/>
            <a:ext cx="3294887" cy="7528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1744" y="2499359"/>
            <a:ext cx="2386583" cy="3810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64642" y="3386708"/>
            <a:ext cx="57169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" dirty="0">
                <a:latin typeface="Cambria"/>
                <a:cs typeface="Cambria"/>
              </a:rPr>
              <a:t>Lower</a:t>
            </a:r>
            <a:r>
              <a:rPr sz="1600" b="1" spc="-20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Case: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lower()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method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returns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string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in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lower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case.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6615" y="4002023"/>
            <a:ext cx="3142488" cy="58792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855720" y="2569463"/>
            <a:ext cx="1310640" cy="524510"/>
            <a:chOff x="3855720" y="2569463"/>
            <a:chExt cx="1310640" cy="524510"/>
          </a:xfrm>
        </p:grpSpPr>
        <p:sp>
          <p:nvSpPr>
            <p:cNvPr id="13" name="object 13"/>
            <p:cNvSpPr/>
            <p:nvPr/>
          </p:nvSpPr>
          <p:spPr>
            <a:xfrm>
              <a:off x="3867912" y="2581655"/>
              <a:ext cx="1286510" cy="500380"/>
            </a:xfrm>
            <a:custGeom>
              <a:avLst/>
              <a:gdLst/>
              <a:ahLst/>
              <a:cxnLst/>
              <a:rect l="l" t="t" r="r" b="b"/>
              <a:pathLst>
                <a:path w="1286510" h="500380">
                  <a:moveTo>
                    <a:pt x="1036320" y="0"/>
                  </a:moveTo>
                  <a:lnTo>
                    <a:pt x="1036320" y="124968"/>
                  </a:lnTo>
                  <a:lnTo>
                    <a:pt x="0" y="124968"/>
                  </a:lnTo>
                  <a:lnTo>
                    <a:pt x="0" y="374904"/>
                  </a:lnTo>
                  <a:lnTo>
                    <a:pt x="1036320" y="374904"/>
                  </a:lnTo>
                  <a:lnTo>
                    <a:pt x="1036320" y="499872"/>
                  </a:lnTo>
                  <a:lnTo>
                    <a:pt x="1286255" y="249936"/>
                  </a:lnTo>
                  <a:lnTo>
                    <a:pt x="103632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67912" y="2581655"/>
              <a:ext cx="1286510" cy="500380"/>
            </a:xfrm>
            <a:custGeom>
              <a:avLst/>
              <a:gdLst/>
              <a:ahLst/>
              <a:cxnLst/>
              <a:rect l="l" t="t" r="r" b="b"/>
              <a:pathLst>
                <a:path w="1286510" h="500380">
                  <a:moveTo>
                    <a:pt x="0" y="124968"/>
                  </a:moveTo>
                  <a:lnTo>
                    <a:pt x="1036320" y="124968"/>
                  </a:lnTo>
                  <a:lnTo>
                    <a:pt x="1036320" y="0"/>
                  </a:lnTo>
                  <a:lnTo>
                    <a:pt x="1286255" y="249936"/>
                  </a:lnTo>
                  <a:lnTo>
                    <a:pt x="1036320" y="499872"/>
                  </a:lnTo>
                  <a:lnTo>
                    <a:pt x="1036320" y="374904"/>
                  </a:lnTo>
                  <a:lnTo>
                    <a:pt x="0" y="374904"/>
                  </a:lnTo>
                  <a:lnTo>
                    <a:pt x="0" y="124968"/>
                  </a:lnTo>
                  <a:close/>
                </a:path>
              </a:pathLst>
            </a:custGeom>
            <a:ln w="24384">
              <a:solidFill>
                <a:srgbClr val="2D5F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85030" y="2725927"/>
            <a:ext cx="525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71744" y="4002023"/>
            <a:ext cx="2386583" cy="46024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2541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String</a:t>
            </a:r>
            <a:r>
              <a:rPr sz="1800" spc="-2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Built-in</a:t>
            </a:r>
            <a:r>
              <a:rPr sz="1800" spc="-4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functions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4642" y="892505"/>
            <a:ext cx="8132445" cy="1490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20" dirty="0">
                <a:latin typeface="Cambria"/>
                <a:cs typeface="Cambria"/>
              </a:rPr>
              <a:t>Remove</a:t>
            </a:r>
            <a:r>
              <a:rPr sz="1600" b="1" spc="165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Whitespace:</a:t>
            </a:r>
            <a:r>
              <a:rPr sz="1600" b="1" spc="1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Whitespace</a:t>
            </a:r>
            <a:r>
              <a:rPr sz="1600" spc="15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16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the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space</a:t>
            </a:r>
            <a:r>
              <a:rPr sz="1600" spc="145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before</a:t>
            </a:r>
            <a:r>
              <a:rPr sz="1600" spc="16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and/or</a:t>
            </a:r>
            <a:r>
              <a:rPr sz="1600" spc="17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after</a:t>
            </a:r>
            <a:r>
              <a:rPr sz="1600" spc="14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the</a:t>
            </a:r>
            <a:r>
              <a:rPr sz="1600" spc="16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actual</a:t>
            </a:r>
            <a:r>
              <a:rPr sz="1600" spc="16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text,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and</a:t>
            </a:r>
            <a:r>
              <a:rPr sz="1600" spc="16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very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o</a:t>
            </a:r>
            <a:r>
              <a:rPr sz="1600" spc="-10" dirty="0">
                <a:latin typeface="Cambria"/>
                <a:cs typeface="Cambria"/>
              </a:rPr>
              <a:t>f</a:t>
            </a:r>
            <a:r>
              <a:rPr sz="1600" spc="-20" dirty="0">
                <a:latin typeface="Cambria"/>
                <a:cs typeface="Cambria"/>
              </a:rPr>
              <a:t>t</a:t>
            </a:r>
            <a:r>
              <a:rPr sz="1600" spc="5" dirty="0">
                <a:latin typeface="Cambria"/>
                <a:cs typeface="Cambria"/>
              </a:rPr>
              <a:t>e</a:t>
            </a:r>
            <a:r>
              <a:rPr sz="1600" dirty="0">
                <a:latin typeface="Cambria"/>
                <a:cs typeface="Cambria"/>
              </a:rPr>
              <a:t>n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y</a:t>
            </a:r>
            <a:r>
              <a:rPr sz="1600" spc="10" dirty="0">
                <a:latin typeface="Cambria"/>
                <a:cs typeface="Cambria"/>
              </a:rPr>
              <a:t>o</a:t>
            </a:r>
            <a:r>
              <a:rPr sz="1600" dirty="0">
                <a:latin typeface="Cambria"/>
                <a:cs typeface="Cambria"/>
              </a:rPr>
              <a:t>u</a:t>
            </a:r>
            <a:r>
              <a:rPr sz="1600" spc="-20" dirty="0">
                <a:latin typeface="Cambria"/>
                <a:cs typeface="Cambria"/>
              </a:rPr>
              <a:t> w</a:t>
            </a:r>
            <a:r>
              <a:rPr sz="1600" spc="5" dirty="0">
                <a:latin typeface="Cambria"/>
                <a:cs typeface="Cambria"/>
              </a:rPr>
              <a:t>a</a:t>
            </a:r>
            <a:r>
              <a:rPr sz="1600" spc="-10" dirty="0">
                <a:latin typeface="Cambria"/>
                <a:cs typeface="Cambria"/>
              </a:rPr>
              <a:t>n</a:t>
            </a:r>
            <a:r>
              <a:rPr sz="1600" dirty="0">
                <a:latin typeface="Cambria"/>
                <a:cs typeface="Cambria"/>
              </a:rPr>
              <a:t>t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t</a:t>
            </a:r>
            <a:r>
              <a:rPr sz="1600" dirty="0">
                <a:latin typeface="Cambria"/>
                <a:cs typeface="Cambria"/>
              </a:rPr>
              <a:t>o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r</a:t>
            </a:r>
            <a:r>
              <a:rPr sz="1600" spc="5" dirty="0">
                <a:latin typeface="Cambria"/>
                <a:cs typeface="Cambria"/>
              </a:rPr>
              <a:t>em</a:t>
            </a:r>
            <a:r>
              <a:rPr sz="1600" spc="-15" dirty="0">
                <a:latin typeface="Cambria"/>
                <a:cs typeface="Cambria"/>
              </a:rPr>
              <a:t>o</a:t>
            </a:r>
            <a:r>
              <a:rPr sz="1600" spc="-20" dirty="0">
                <a:latin typeface="Cambria"/>
                <a:cs typeface="Cambria"/>
              </a:rPr>
              <a:t>v</a:t>
            </a:r>
            <a:r>
              <a:rPr sz="1600" dirty="0">
                <a:latin typeface="Cambria"/>
                <a:cs typeface="Cambria"/>
              </a:rPr>
              <a:t>e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</a:t>
            </a:r>
            <a:r>
              <a:rPr sz="1600" dirty="0">
                <a:latin typeface="Cambria"/>
                <a:cs typeface="Cambria"/>
              </a:rPr>
              <a:t>h</a:t>
            </a:r>
            <a:r>
              <a:rPr sz="1600" spc="10" dirty="0">
                <a:latin typeface="Cambria"/>
                <a:cs typeface="Cambria"/>
              </a:rPr>
              <a:t>i</a:t>
            </a:r>
            <a:r>
              <a:rPr sz="1600" dirty="0">
                <a:latin typeface="Cambria"/>
                <a:cs typeface="Cambria"/>
              </a:rPr>
              <a:t>s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sp</a:t>
            </a:r>
            <a:r>
              <a:rPr sz="1600" spc="5" dirty="0">
                <a:latin typeface="Cambria"/>
                <a:cs typeface="Cambria"/>
              </a:rPr>
              <a:t>ace</a:t>
            </a:r>
            <a:r>
              <a:rPr sz="1600" dirty="0">
                <a:latin typeface="Cambria"/>
                <a:cs typeface="Cambria"/>
              </a:rPr>
              <a:t>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strip()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method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removes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any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whitespace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from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beginning</a:t>
            </a:r>
            <a:r>
              <a:rPr sz="1600" spc="-7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or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end.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mbria"/>
                <a:cs typeface="Cambria"/>
              </a:rPr>
              <a:t>Example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" y="2429255"/>
            <a:ext cx="5538216" cy="14295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7593" y="4029557"/>
            <a:ext cx="761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mbria"/>
                <a:cs typeface="Cambria"/>
              </a:rPr>
              <a:t>Ou</a:t>
            </a:r>
            <a:r>
              <a:rPr sz="1800" b="1" spc="-15" dirty="0">
                <a:latin typeface="Cambria"/>
                <a:cs typeface="Cambria"/>
              </a:rPr>
              <a:t>t</a:t>
            </a:r>
            <a:r>
              <a:rPr sz="1800" b="1" spc="-5" dirty="0">
                <a:latin typeface="Cambria"/>
                <a:cs typeface="Cambria"/>
              </a:rPr>
              <a:t>p</a:t>
            </a:r>
            <a:r>
              <a:rPr sz="1800" b="1" spc="5" dirty="0">
                <a:latin typeface="Cambria"/>
                <a:cs typeface="Cambria"/>
              </a:rPr>
              <a:t>u</a:t>
            </a:r>
            <a:r>
              <a:rPr sz="1800" b="1" dirty="0">
                <a:latin typeface="Cambria"/>
                <a:cs typeface="Cambria"/>
              </a:rPr>
              <a:t>t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2767" y="4072127"/>
            <a:ext cx="4255008" cy="90525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438" y="1872767"/>
            <a:ext cx="995044" cy="714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0" spc="5" dirty="0">
                <a:solidFill>
                  <a:srgbClr val="00A3B6"/>
                </a:solidFill>
              </a:rPr>
              <a:t>List</a:t>
            </a:r>
            <a:endParaRPr sz="4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41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3B6"/>
                </a:solidFill>
              </a:rPr>
              <a:t>L</a:t>
            </a:r>
            <a:r>
              <a:rPr sz="1800" spc="5" dirty="0">
                <a:solidFill>
                  <a:srgbClr val="00A3B6"/>
                </a:solidFill>
              </a:rPr>
              <a:t>i</a:t>
            </a:r>
            <a:r>
              <a:rPr sz="1800" spc="-15" dirty="0">
                <a:solidFill>
                  <a:srgbClr val="00A3B6"/>
                </a:solidFill>
              </a:rPr>
              <a:t>s</a:t>
            </a:r>
            <a:r>
              <a:rPr sz="1800" dirty="0">
                <a:solidFill>
                  <a:srgbClr val="00A3B6"/>
                </a:solidFill>
              </a:rPr>
              <a:t>t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616" y="2572511"/>
            <a:ext cx="5708904" cy="16184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7593" y="813307"/>
            <a:ext cx="8142605" cy="1515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105"/>
              </a:spcBef>
              <a:buClr>
                <a:srgbClr val="33CCCC"/>
              </a:buClr>
              <a:buFont typeface="Arial MT"/>
              <a:buChar char="•"/>
              <a:tabLst>
                <a:tab pos="216535" algn="l"/>
                <a:tab pos="217170" algn="l"/>
              </a:tabLst>
            </a:pPr>
            <a:r>
              <a:rPr sz="1600" spc="5" dirty="0">
                <a:latin typeface="Cambria"/>
                <a:cs typeface="Cambria"/>
              </a:rPr>
              <a:t>Lists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are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used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to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store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multiple</a:t>
            </a:r>
            <a:r>
              <a:rPr sz="1600" b="1" spc="-85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items</a:t>
            </a:r>
            <a:r>
              <a:rPr sz="1600" b="1" spc="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in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single</a:t>
            </a:r>
            <a:r>
              <a:rPr sz="1600" b="1" spc="-3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variable</a:t>
            </a:r>
            <a:r>
              <a:rPr sz="1600" dirty="0">
                <a:latin typeface="Cambria"/>
                <a:cs typeface="Cambria"/>
              </a:rPr>
              <a:t>.</a:t>
            </a:r>
            <a:endParaRPr sz="1600">
              <a:latin typeface="Cambria"/>
              <a:cs typeface="Cambria"/>
            </a:endParaRPr>
          </a:p>
          <a:p>
            <a:pPr marL="216535" marR="5080" indent="-216535">
              <a:lnSpc>
                <a:spcPct val="100000"/>
              </a:lnSpc>
              <a:spcBef>
                <a:spcPts val="5"/>
              </a:spcBef>
              <a:buClr>
                <a:srgbClr val="33CCCC"/>
              </a:buClr>
              <a:buFont typeface="Arial MT"/>
              <a:buChar char="•"/>
              <a:tabLst>
                <a:tab pos="216535" algn="l"/>
                <a:tab pos="217170" algn="l"/>
              </a:tabLst>
            </a:pPr>
            <a:r>
              <a:rPr sz="1600" spc="5" dirty="0">
                <a:latin typeface="Cambria"/>
                <a:cs typeface="Cambria"/>
              </a:rPr>
              <a:t>Lists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are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one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of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4</a:t>
            </a:r>
            <a:r>
              <a:rPr sz="1600" b="1" spc="-10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built-in</a:t>
            </a:r>
            <a:r>
              <a:rPr sz="1600" b="1" spc="-75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data</a:t>
            </a:r>
            <a:r>
              <a:rPr sz="1600" b="1" spc="10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types</a:t>
            </a:r>
            <a:r>
              <a:rPr sz="1600" b="1" spc="-2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in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Python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used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to</a:t>
            </a:r>
            <a:r>
              <a:rPr sz="1600" spc="-5" dirty="0">
                <a:latin typeface="Cambria"/>
                <a:cs typeface="Cambria"/>
              </a:rPr>
              <a:t> store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collections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of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data,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other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3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are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Tuple,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Set,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and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Dictionary,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all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with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different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qualities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and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usage.</a:t>
            </a:r>
            <a:endParaRPr sz="1600">
              <a:latin typeface="Cambria"/>
              <a:cs typeface="Cambria"/>
            </a:endParaRPr>
          </a:p>
          <a:p>
            <a:pPr marL="216535" indent="-20447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16535" algn="l"/>
                <a:tab pos="217170" algn="l"/>
              </a:tabLst>
            </a:pPr>
            <a:r>
              <a:rPr sz="1600" spc="5" dirty="0">
                <a:latin typeface="Cambria"/>
                <a:cs typeface="Cambria"/>
              </a:rPr>
              <a:t>List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items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can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be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of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any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data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type: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600">
              <a:latin typeface="Cambria"/>
              <a:cs typeface="Cambria"/>
            </a:endParaRPr>
          </a:p>
          <a:p>
            <a:pPr marL="1012825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Example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65106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List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ambria"/>
              <a:cs typeface="Cambria"/>
            </a:endParaRPr>
          </a:p>
          <a:p>
            <a:pPr marL="424815" indent="-20447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424815" algn="l"/>
                <a:tab pos="425450" algn="l"/>
              </a:tabLst>
            </a:pPr>
            <a:r>
              <a:rPr sz="1600" dirty="0">
                <a:latin typeface="Cambria"/>
                <a:cs typeface="Cambria"/>
              </a:rPr>
              <a:t>It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also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possible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to</a:t>
            </a:r>
            <a:r>
              <a:rPr sz="1600" dirty="0">
                <a:latin typeface="Cambria"/>
                <a:cs typeface="Cambria"/>
              </a:rPr>
              <a:t> use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list()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constructor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when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creating</a:t>
            </a:r>
            <a:r>
              <a:rPr sz="1600" spc="-9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new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list.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607" y="1712975"/>
            <a:ext cx="6156960" cy="16459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9093" y="1742694"/>
            <a:ext cx="9283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mbria"/>
                <a:cs typeface="Cambria"/>
              </a:rPr>
              <a:t>Example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1040" y="2846831"/>
            <a:ext cx="1310640" cy="451484"/>
            <a:chOff x="701040" y="2846831"/>
            <a:chExt cx="1310640" cy="451484"/>
          </a:xfrm>
        </p:grpSpPr>
        <p:sp>
          <p:nvSpPr>
            <p:cNvPr id="6" name="object 6"/>
            <p:cNvSpPr/>
            <p:nvPr/>
          </p:nvSpPr>
          <p:spPr>
            <a:xfrm>
              <a:off x="713232" y="2859023"/>
              <a:ext cx="1286510" cy="426720"/>
            </a:xfrm>
            <a:custGeom>
              <a:avLst/>
              <a:gdLst/>
              <a:ahLst/>
              <a:cxnLst/>
              <a:rect l="l" t="t" r="r" b="b"/>
              <a:pathLst>
                <a:path w="1286510" h="426720">
                  <a:moveTo>
                    <a:pt x="1072895" y="0"/>
                  </a:moveTo>
                  <a:lnTo>
                    <a:pt x="1072895" y="106680"/>
                  </a:lnTo>
                  <a:lnTo>
                    <a:pt x="0" y="106680"/>
                  </a:lnTo>
                  <a:lnTo>
                    <a:pt x="0" y="320039"/>
                  </a:lnTo>
                  <a:lnTo>
                    <a:pt x="1072895" y="320039"/>
                  </a:lnTo>
                  <a:lnTo>
                    <a:pt x="1072895" y="426719"/>
                  </a:lnTo>
                  <a:lnTo>
                    <a:pt x="1286256" y="213360"/>
                  </a:lnTo>
                  <a:lnTo>
                    <a:pt x="1072895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3232" y="2859023"/>
              <a:ext cx="1286510" cy="426720"/>
            </a:xfrm>
            <a:custGeom>
              <a:avLst/>
              <a:gdLst/>
              <a:ahLst/>
              <a:cxnLst/>
              <a:rect l="l" t="t" r="r" b="b"/>
              <a:pathLst>
                <a:path w="1286510" h="426720">
                  <a:moveTo>
                    <a:pt x="0" y="106680"/>
                  </a:moveTo>
                  <a:lnTo>
                    <a:pt x="1072895" y="106680"/>
                  </a:lnTo>
                  <a:lnTo>
                    <a:pt x="1072895" y="0"/>
                  </a:lnTo>
                  <a:lnTo>
                    <a:pt x="1286256" y="213360"/>
                  </a:lnTo>
                  <a:lnTo>
                    <a:pt x="1072895" y="426719"/>
                  </a:lnTo>
                  <a:lnTo>
                    <a:pt x="1072895" y="320039"/>
                  </a:lnTo>
                  <a:lnTo>
                    <a:pt x="0" y="320039"/>
                  </a:lnTo>
                  <a:lnTo>
                    <a:pt x="0" y="10668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40688" y="2966466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41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3B6"/>
                </a:solidFill>
              </a:rPr>
              <a:t>L</a:t>
            </a:r>
            <a:r>
              <a:rPr sz="1800" spc="5" dirty="0">
                <a:solidFill>
                  <a:srgbClr val="00A3B6"/>
                </a:solidFill>
              </a:rPr>
              <a:t>i</a:t>
            </a:r>
            <a:r>
              <a:rPr sz="1800" spc="-15" dirty="0">
                <a:solidFill>
                  <a:srgbClr val="00A3B6"/>
                </a:solidFill>
              </a:rPr>
              <a:t>s</a:t>
            </a:r>
            <a:r>
              <a:rPr sz="1800" dirty="0">
                <a:solidFill>
                  <a:srgbClr val="00A3B6"/>
                </a:solidFill>
              </a:rPr>
              <a:t>t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7593" y="813307"/>
            <a:ext cx="5645785" cy="871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105"/>
              </a:spcBef>
              <a:buClr>
                <a:srgbClr val="33CCCC"/>
              </a:buClr>
              <a:buFont typeface="Arial MT"/>
              <a:buChar char="•"/>
              <a:tabLst>
                <a:tab pos="216535" algn="l"/>
                <a:tab pos="217170" algn="l"/>
              </a:tabLst>
            </a:pPr>
            <a:r>
              <a:rPr sz="1600" spc="-55" dirty="0">
                <a:latin typeface="Cambria"/>
                <a:cs typeface="Cambria"/>
              </a:rPr>
              <a:t>To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determine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how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many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items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list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has,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use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 </a:t>
            </a:r>
            <a:r>
              <a:rPr sz="1600" dirty="0">
                <a:latin typeface="Cambria"/>
                <a:cs typeface="Cambria"/>
              </a:rPr>
              <a:t>len()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function.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Cambria"/>
              <a:cs typeface="Cambria"/>
            </a:endParaRPr>
          </a:p>
          <a:p>
            <a:pPr marL="512445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Example1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4296" y="2417063"/>
            <a:ext cx="1310640" cy="454659"/>
            <a:chOff x="844296" y="2417063"/>
            <a:chExt cx="1310640" cy="454659"/>
          </a:xfrm>
        </p:grpSpPr>
        <p:sp>
          <p:nvSpPr>
            <p:cNvPr id="5" name="object 5"/>
            <p:cNvSpPr/>
            <p:nvPr/>
          </p:nvSpPr>
          <p:spPr>
            <a:xfrm>
              <a:off x="856488" y="2429255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4">
                  <a:moveTo>
                    <a:pt x="1071372" y="0"/>
                  </a:moveTo>
                  <a:lnTo>
                    <a:pt x="1071372" y="107442"/>
                  </a:lnTo>
                  <a:lnTo>
                    <a:pt x="0" y="107442"/>
                  </a:lnTo>
                  <a:lnTo>
                    <a:pt x="0" y="322325"/>
                  </a:lnTo>
                  <a:lnTo>
                    <a:pt x="1071372" y="322325"/>
                  </a:lnTo>
                  <a:lnTo>
                    <a:pt x="1071372" y="429768"/>
                  </a:lnTo>
                  <a:lnTo>
                    <a:pt x="1286256" y="214884"/>
                  </a:lnTo>
                  <a:lnTo>
                    <a:pt x="1071372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" y="2429255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4">
                  <a:moveTo>
                    <a:pt x="0" y="107442"/>
                  </a:moveTo>
                  <a:lnTo>
                    <a:pt x="1071372" y="107442"/>
                  </a:lnTo>
                  <a:lnTo>
                    <a:pt x="1071372" y="0"/>
                  </a:lnTo>
                  <a:lnTo>
                    <a:pt x="1286256" y="214884"/>
                  </a:lnTo>
                  <a:lnTo>
                    <a:pt x="1071372" y="429768"/>
                  </a:lnTo>
                  <a:lnTo>
                    <a:pt x="1071372" y="322325"/>
                  </a:lnTo>
                  <a:lnTo>
                    <a:pt x="0" y="322325"/>
                  </a:lnTo>
                  <a:lnTo>
                    <a:pt x="0" y="10744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83639" y="2537586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1286255"/>
            <a:ext cx="5532120" cy="16855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9255" y="3148583"/>
            <a:ext cx="5001768" cy="19964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79093" y="3172205"/>
            <a:ext cx="1064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mbria"/>
                <a:cs typeface="Cambria"/>
              </a:rPr>
              <a:t>Example2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44296" y="4273295"/>
            <a:ext cx="1310640" cy="454659"/>
            <a:chOff x="844296" y="4273295"/>
            <a:chExt cx="1310640" cy="454659"/>
          </a:xfrm>
        </p:grpSpPr>
        <p:sp>
          <p:nvSpPr>
            <p:cNvPr id="12" name="object 12"/>
            <p:cNvSpPr/>
            <p:nvPr/>
          </p:nvSpPr>
          <p:spPr>
            <a:xfrm>
              <a:off x="856488" y="4285487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5">
                  <a:moveTo>
                    <a:pt x="1071372" y="0"/>
                  </a:moveTo>
                  <a:lnTo>
                    <a:pt x="1071372" y="107442"/>
                  </a:lnTo>
                  <a:lnTo>
                    <a:pt x="0" y="107442"/>
                  </a:lnTo>
                  <a:lnTo>
                    <a:pt x="0" y="322326"/>
                  </a:lnTo>
                  <a:lnTo>
                    <a:pt x="1071372" y="322326"/>
                  </a:lnTo>
                  <a:lnTo>
                    <a:pt x="1071372" y="429768"/>
                  </a:lnTo>
                  <a:lnTo>
                    <a:pt x="1286256" y="214884"/>
                  </a:lnTo>
                  <a:lnTo>
                    <a:pt x="1071372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6488" y="4285487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5">
                  <a:moveTo>
                    <a:pt x="0" y="107442"/>
                  </a:moveTo>
                  <a:lnTo>
                    <a:pt x="1071372" y="107442"/>
                  </a:lnTo>
                  <a:lnTo>
                    <a:pt x="1071372" y="0"/>
                  </a:lnTo>
                  <a:lnTo>
                    <a:pt x="1286256" y="214884"/>
                  </a:lnTo>
                  <a:lnTo>
                    <a:pt x="1071372" y="429768"/>
                  </a:lnTo>
                  <a:lnTo>
                    <a:pt x="1071372" y="322326"/>
                  </a:lnTo>
                  <a:lnTo>
                    <a:pt x="0" y="322326"/>
                  </a:lnTo>
                  <a:lnTo>
                    <a:pt x="0" y="10744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83639" y="4395622"/>
            <a:ext cx="5245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2380615" cy="148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List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ambria"/>
              <a:cs typeface="Cambria"/>
            </a:endParaRPr>
          </a:p>
          <a:p>
            <a:pPr marL="467995" indent="-24765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467995" algn="l"/>
                <a:tab pos="468630" algn="l"/>
              </a:tabLst>
            </a:pPr>
            <a:r>
              <a:rPr sz="1600" spc="5" dirty="0">
                <a:latin typeface="Cambria"/>
                <a:cs typeface="Cambria"/>
              </a:rPr>
              <a:t>List: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Access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List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Items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ambria"/>
              <a:cs typeface="Cambria"/>
            </a:endParaRPr>
          </a:p>
          <a:p>
            <a:pPr marL="721360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Example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4296" y="2630423"/>
            <a:ext cx="1310640" cy="454659"/>
            <a:chOff x="844296" y="2630423"/>
            <a:chExt cx="1310640" cy="454659"/>
          </a:xfrm>
        </p:grpSpPr>
        <p:sp>
          <p:nvSpPr>
            <p:cNvPr id="4" name="object 4"/>
            <p:cNvSpPr/>
            <p:nvPr/>
          </p:nvSpPr>
          <p:spPr>
            <a:xfrm>
              <a:off x="856488" y="2642615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4">
                  <a:moveTo>
                    <a:pt x="1071372" y="0"/>
                  </a:moveTo>
                  <a:lnTo>
                    <a:pt x="1071372" y="107441"/>
                  </a:lnTo>
                  <a:lnTo>
                    <a:pt x="0" y="107441"/>
                  </a:lnTo>
                  <a:lnTo>
                    <a:pt x="0" y="322325"/>
                  </a:lnTo>
                  <a:lnTo>
                    <a:pt x="1071372" y="322325"/>
                  </a:lnTo>
                  <a:lnTo>
                    <a:pt x="1071372" y="429768"/>
                  </a:lnTo>
                  <a:lnTo>
                    <a:pt x="1286256" y="214883"/>
                  </a:lnTo>
                  <a:lnTo>
                    <a:pt x="1071372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" y="2642615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4">
                  <a:moveTo>
                    <a:pt x="0" y="107441"/>
                  </a:moveTo>
                  <a:lnTo>
                    <a:pt x="1071372" y="107441"/>
                  </a:lnTo>
                  <a:lnTo>
                    <a:pt x="1071372" y="0"/>
                  </a:lnTo>
                  <a:lnTo>
                    <a:pt x="1286256" y="214883"/>
                  </a:lnTo>
                  <a:lnTo>
                    <a:pt x="1071372" y="429768"/>
                  </a:lnTo>
                  <a:lnTo>
                    <a:pt x="1071372" y="322325"/>
                  </a:lnTo>
                  <a:lnTo>
                    <a:pt x="0" y="322325"/>
                  </a:lnTo>
                  <a:lnTo>
                    <a:pt x="0" y="1074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83639" y="2752089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6104" y="1286255"/>
            <a:ext cx="5788152" cy="235610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2380615" cy="169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List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ambria"/>
              <a:cs typeface="Cambria"/>
            </a:endParaRPr>
          </a:p>
          <a:p>
            <a:pPr marL="467995" indent="-24765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467995" algn="l"/>
                <a:tab pos="468630" algn="l"/>
              </a:tabLst>
            </a:pPr>
            <a:r>
              <a:rPr sz="1600" spc="5" dirty="0">
                <a:latin typeface="Cambria"/>
                <a:cs typeface="Cambria"/>
              </a:rPr>
              <a:t>List: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Access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List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Items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mbria"/>
              <a:cs typeface="Cambria"/>
            </a:endParaRPr>
          </a:p>
          <a:p>
            <a:pPr marL="292100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Example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063" y="2703575"/>
            <a:ext cx="1310640" cy="451484"/>
            <a:chOff x="131063" y="2703575"/>
            <a:chExt cx="1310640" cy="451484"/>
          </a:xfrm>
        </p:grpSpPr>
        <p:sp>
          <p:nvSpPr>
            <p:cNvPr id="4" name="object 4"/>
            <p:cNvSpPr/>
            <p:nvPr/>
          </p:nvSpPr>
          <p:spPr>
            <a:xfrm>
              <a:off x="143255" y="2715767"/>
              <a:ext cx="1286510" cy="426720"/>
            </a:xfrm>
            <a:custGeom>
              <a:avLst/>
              <a:gdLst/>
              <a:ahLst/>
              <a:cxnLst/>
              <a:rect l="l" t="t" r="r" b="b"/>
              <a:pathLst>
                <a:path w="1286510" h="426719">
                  <a:moveTo>
                    <a:pt x="1072896" y="0"/>
                  </a:moveTo>
                  <a:lnTo>
                    <a:pt x="1072896" y="106680"/>
                  </a:lnTo>
                  <a:lnTo>
                    <a:pt x="0" y="106680"/>
                  </a:lnTo>
                  <a:lnTo>
                    <a:pt x="0" y="320039"/>
                  </a:lnTo>
                  <a:lnTo>
                    <a:pt x="1072896" y="320039"/>
                  </a:lnTo>
                  <a:lnTo>
                    <a:pt x="1072896" y="426719"/>
                  </a:lnTo>
                  <a:lnTo>
                    <a:pt x="1286256" y="213360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255" y="2715767"/>
              <a:ext cx="1286510" cy="426720"/>
            </a:xfrm>
            <a:custGeom>
              <a:avLst/>
              <a:gdLst/>
              <a:ahLst/>
              <a:cxnLst/>
              <a:rect l="l" t="t" r="r" b="b"/>
              <a:pathLst>
                <a:path w="1286510" h="426719">
                  <a:moveTo>
                    <a:pt x="0" y="106680"/>
                  </a:moveTo>
                  <a:lnTo>
                    <a:pt x="1072896" y="106680"/>
                  </a:lnTo>
                  <a:lnTo>
                    <a:pt x="1072896" y="0"/>
                  </a:lnTo>
                  <a:lnTo>
                    <a:pt x="1286256" y="213360"/>
                  </a:lnTo>
                  <a:lnTo>
                    <a:pt x="1072896" y="426719"/>
                  </a:lnTo>
                  <a:lnTo>
                    <a:pt x="1072896" y="320039"/>
                  </a:lnTo>
                  <a:lnTo>
                    <a:pt x="0" y="320039"/>
                  </a:lnTo>
                  <a:lnTo>
                    <a:pt x="0" y="10668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8883" y="2823463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127" y="1499615"/>
            <a:ext cx="7357871" cy="1563623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2380615" cy="169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List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ambria"/>
              <a:cs typeface="Cambria"/>
            </a:endParaRPr>
          </a:p>
          <a:p>
            <a:pPr marL="467995" indent="-24765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467995" algn="l"/>
                <a:tab pos="468630" algn="l"/>
              </a:tabLst>
            </a:pPr>
            <a:r>
              <a:rPr sz="1600" spc="5" dirty="0">
                <a:latin typeface="Cambria"/>
                <a:cs typeface="Cambria"/>
              </a:rPr>
              <a:t>List: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Access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List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Items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mbria"/>
              <a:cs typeface="Cambria"/>
            </a:endParaRPr>
          </a:p>
          <a:p>
            <a:pPr marL="292100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Example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4424" y="2703575"/>
            <a:ext cx="1310640" cy="451484"/>
            <a:chOff x="344424" y="2703575"/>
            <a:chExt cx="1310640" cy="451484"/>
          </a:xfrm>
        </p:grpSpPr>
        <p:sp>
          <p:nvSpPr>
            <p:cNvPr id="4" name="object 4"/>
            <p:cNvSpPr/>
            <p:nvPr/>
          </p:nvSpPr>
          <p:spPr>
            <a:xfrm>
              <a:off x="356616" y="2715767"/>
              <a:ext cx="1286510" cy="426720"/>
            </a:xfrm>
            <a:custGeom>
              <a:avLst/>
              <a:gdLst/>
              <a:ahLst/>
              <a:cxnLst/>
              <a:rect l="l" t="t" r="r" b="b"/>
              <a:pathLst>
                <a:path w="1286510" h="426719">
                  <a:moveTo>
                    <a:pt x="1072896" y="0"/>
                  </a:moveTo>
                  <a:lnTo>
                    <a:pt x="1072896" y="106680"/>
                  </a:lnTo>
                  <a:lnTo>
                    <a:pt x="0" y="106680"/>
                  </a:lnTo>
                  <a:lnTo>
                    <a:pt x="0" y="320039"/>
                  </a:lnTo>
                  <a:lnTo>
                    <a:pt x="1072896" y="320039"/>
                  </a:lnTo>
                  <a:lnTo>
                    <a:pt x="1072896" y="426719"/>
                  </a:lnTo>
                  <a:lnTo>
                    <a:pt x="1286256" y="213360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6616" y="2715767"/>
              <a:ext cx="1286510" cy="426720"/>
            </a:xfrm>
            <a:custGeom>
              <a:avLst/>
              <a:gdLst/>
              <a:ahLst/>
              <a:cxnLst/>
              <a:rect l="l" t="t" r="r" b="b"/>
              <a:pathLst>
                <a:path w="1286510" h="426719">
                  <a:moveTo>
                    <a:pt x="0" y="106680"/>
                  </a:moveTo>
                  <a:lnTo>
                    <a:pt x="1072896" y="106680"/>
                  </a:lnTo>
                  <a:lnTo>
                    <a:pt x="1072896" y="0"/>
                  </a:lnTo>
                  <a:lnTo>
                    <a:pt x="1286256" y="213360"/>
                  </a:lnTo>
                  <a:lnTo>
                    <a:pt x="1072896" y="426719"/>
                  </a:lnTo>
                  <a:lnTo>
                    <a:pt x="1072896" y="320039"/>
                  </a:lnTo>
                  <a:lnTo>
                    <a:pt x="0" y="320039"/>
                  </a:lnTo>
                  <a:lnTo>
                    <a:pt x="0" y="10668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3158" y="2823463"/>
            <a:ext cx="52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7464" y="1642872"/>
            <a:ext cx="7336536" cy="157276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2296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3B6"/>
                </a:solidFill>
              </a:rPr>
              <a:t>List: </a:t>
            </a:r>
            <a:r>
              <a:rPr sz="1800" spc="-5" dirty="0">
                <a:solidFill>
                  <a:srgbClr val="00A3B6"/>
                </a:solidFill>
              </a:rPr>
              <a:t>Access</a:t>
            </a:r>
            <a:r>
              <a:rPr sz="1800" spc="-15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List</a:t>
            </a:r>
            <a:r>
              <a:rPr sz="1800" spc="-15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Items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7593" y="813307"/>
            <a:ext cx="5837555" cy="1086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105"/>
              </a:spcBef>
              <a:buClr>
                <a:srgbClr val="33CCCC"/>
              </a:buClr>
              <a:buFont typeface="Arial MT"/>
              <a:buChar char="•"/>
              <a:tabLst>
                <a:tab pos="216535" algn="l"/>
                <a:tab pos="217170" algn="l"/>
              </a:tabLst>
            </a:pPr>
            <a:r>
              <a:rPr sz="1600" spc="-10" dirty="0">
                <a:latin typeface="Cambria"/>
                <a:cs typeface="Cambria"/>
              </a:rPr>
              <a:t>By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leaving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out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start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value,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range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will </a:t>
            </a:r>
            <a:r>
              <a:rPr sz="1600" spc="5" dirty="0">
                <a:latin typeface="Cambria"/>
                <a:cs typeface="Cambria"/>
              </a:rPr>
              <a:t>start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at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first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item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mbria"/>
              <a:cs typeface="Cambria"/>
            </a:endParaRPr>
          </a:p>
          <a:p>
            <a:pPr marL="83820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Example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1168" y="2630423"/>
            <a:ext cx="1310640" cy="454659"/>
            <a:chOff x="201168" y="2630423"/>
            <a:chExt cx="1310640" cy="454659"/>
          </a:xfrm>
        </p:grpSpPr>
        <p:sp>
          <p:nvSpPr>
            <p:cNvPr id="5" name="object 5"/>
            <p:cNvSpPr/>
            <p:nvPr/>
          </p:nvSpPr>
          <p:spPr>
            <a:xfrm>
              <a:off x="213360" y="2642615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4">
                  <a:moveTo>
                    <a:pt x="1071372" y="0"/>
                  </a:moveTo>
                  <a:lnTo>
                    <a:pt x="1071372" y="107441"/>
                  </a:lnTo>
                  <a:lnTo>
                    <a:pt x="0" y="107441"/>
                  </a:lnTo>
                  <a:lnTo>
                    <a:pt x="0" y="322325"/>
                  </a:lnTo>
                  <a:lnTo>
                    <a:pt x="1071372" y="322325"/>
                  </a:lnTo>
                  <a:lnTo>
                    <a:pt x="1071372" y="429768"/>
                  </a:lnTo>
                  <a:lnTo>
                    <a:pt x="1286256" y="214883"/>
                  </a:lnTo>
                  <a:lnTo>
                    <a:pt x="1071372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360" y="2642615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4">
                  <a:moveTo>
                    <a:pt x="0" y="107441"/>
                  </a:moveTo>
                  <a:lnTo>
                    <a:pt x="1071372" y="107441"/>
                  </a:lnTo>
                  <a:lnTo>
                    <a:pt x="1071372" y="0"/>
                  </a:lnTo>
                  <a:lnTo>
                    <a:pt x="1286256" y="214883"/>
                  </a:lnTo>
                  <a:lnTo>
                    <a:pt x="1071372" y="429768"/>
                  </a:lnTo>
                  <a:lnTo>
                    <a:pt x="1071372" y="322325"/>
                  </a:lnTo>
                  <a:lnTo>
                    <a:pt x="0" y="322325"/>
                  </a:lnTo>
                  <a:lnTo>
                    <a:pt x="0" y="1074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0512" y="2752089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872" y="1642872"/>
            <a:ext cx="7214616" cy="15118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916" y="816355"/>
            <a:ext cx="7988300" cy="4080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Cambria"/>
                <a:cs typeface="Cambria"/>
              </a:rPr>
              <a:t>One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many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superpowers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Python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that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comes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with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“rich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standard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library”.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This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rich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standard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library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contains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lots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built-in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modules.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Hence,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provides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dirty="0">
                <a:latin typeface="Cambria"/>
                <a:cs typeface="Cambria"/>
              </a:rPr>
              <a:t> lot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reusable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code.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tabLst>
                <a:tab pos="429895" algn="l"/>
                <a:tab pos="1085850" algn="l"/>
                <a:tab pos="1405890" algn="l"/>
                <a:tab pos="1942464" algn="l"/>
                <a:tab pos="2719705" algn="l"/>
                <a:tab pos="3597910" algn="l"/>
                <a:tab pos="4479290" algn="l"/>
                <a:tab pos="4988560" algn="l"/>
                <a:tab pos="5546090" algn="l"/>
                <a:tab pos="6168390" algn="l"/>
                <a:tab pos="7229475" algn="l"/>
              </a:tabLst>
            </a:pPr>
            <a:r>
              <a:rPr sz="1400" spc="-75" dirty="0">
                <a:latin typeface="Cambria"/>
                <a:cs typeface="Cambria"/>
              </a:rPr>
              <a:t>To	</a:t>
            </a:r>
            <a:r>
              <a:rPr sz="1400" spc="-5" dirty="0">
                <a:latin typeface="Cambria"/>
                <a:cs typeface="Cambria"/>
              </a:rPr>
              <a:t>name	a	</a:t>
            </a:r>
            <a:r>
              <a:rPr sz="1400" spc="-30" dirty="0">
                <a:latin typeface="Cambria"/>
                <a:cs typeface="Cambria"/>
              </a:rPr>
              <a:t>few,	</a:t>
            </a:r>
            <a:r>
              <a:rPr sz="1400" dirty="0">
                <a:latin typeface="Cambria"/>
                <a:cs typeface="Cambria"/>
              </a:rPr>
              <a:t>Python	</a:t>
            </a:r>
            <a:r>
              <a:rPr sz="1400" spc="-5" dirty="0">
                <a:latin typeface="Cambria"/>
                <a:cs typeface="Cambria"/>
              </a:rPr>
              <a:t>contains	</a:t>
            </a:r>
            <a:r>
              <a:rPr sz="1400" spc="-10" dirty="0">
                <a:latin typeface="Cambria"/>
                <a:cs typeface="Cambria"/>
              </a:rPr>
              <a:t>modules	like	</a:t>
            </a:r>
            <a:r>
              <a:rPr sz="1400" spc="-35" dirty="0">
                <a:latin typeface="Cambria"/>
                <a:cs typeface="Cambria"/>
              </a:rPr>
              <a:t>“os”,	“sys”,	</a:t>
            </a:r>
            <a:r>
              <a:rPr sz="1400" spc="-20" dirty="0">
                <a:latin typeface="Cambria"/>
                <a:cs typeface="Cambria"/>
              </a:rPr>
              <a:t>“datetime”,	</a:t>
            </a:r>
            <a:r>
              <a:rPr sz="1400" spc="-30" dirty="0">
                <a:latin typeface="Cambria"/>
                <a:cs typeface="Cambria"/>
              </a:rPr>
              <a:t>“random”.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0" dirty="0">
                <a:latin typeface="Cambria"/>
                <a:cs typeface="Cambria"/>
              </a:rPr>
              <a:t>You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can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import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and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any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built-in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modules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whenever</a:t>
            </a:r>
            <a:r>
              <a:rPr sz="1400" spc="10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you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like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your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program.</a:t>
            </a:r>
            <a:endParaRPr sz="1400">
              <a:latin typeface="Cambria"/>
              <a:cs typeface="Cambria"/>
            </a:endParaRPr>
          </a:p>
          <a:p>
            <a:pPr marL="12700" marR="1292225">
              <a:lnSpc>
                <a:spcPts val="3360"/>
              </a:lnSpc>
              <a:spcBef>
                <a:spcPts val="390"/>
              </a:spcBef>
            </a:pPr>
            <a:r>
              <a:rPr sz="1400" b="1" spc="-10" dirty="0">
                <a:latin typeface="Cambria"/>
                <a:cs typeface="Cambria"/>
              </a:rPr>
              <a:t>Example:</a:t>
            </a:r>
            <a:r>
              <a:rPr sz="1400" b="1" spc="25" dirty="0">
                <a:latin typeface="Cambria"/>
                <a:cs typeface="Cambria"/>
              </a:rPr>
              <a:t> </a:t>
            </a:r>
            <a:r>
              <a:rPr sz="1400" spc="-75" dirty="0">
                <a:latin typeface="Cambria"/>
                <a:cs typeface="Cambria"/>
              </a:rPr>
              <a:t>To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call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randint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of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random,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we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simply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need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to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dot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notation </a:t>
            </a:r>
            <a:r>
              <a:rPr sz="1400" spc="-29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import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random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ts val="1295"/>
              </a:lnSpc>
            </a:pPr>
            <a:r>
              <a:rPr sz="1400" spc="-10" dirty="0">
                <a:latin typeface="Cambria"/>
                <a:cs typeface="Cambria"/>
              </a:rPr>
              <a:t>print(random.randint(20,</a:t>
            </a:r>
            <a:r>
              <a:rPr sz="1400" spc="9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100))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ambria"/>
                <a:cs typeface="Cambria"/>
              </a:rPr>
              <a:t>Output: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65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# </a:t>
            </a:r>
            <a:r>
              <a:rPr sz="1400" spc="-20" dirty="0">
                <a:latin typeface="Cambria"/>
                <a:cs typeface="Cambria"/>
              </a:rPr>
              <a:t>any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integer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randomly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will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generated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Cambria"/>
                <a:cs typeface="Cambria"/>
              </a:rPr>
              <a:t>Using</a:t>
            </a:r>
            <a:r>
              <a:rPr sz="1400" b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mbria"/>
                <a:cs typeface="Cambria"/>
              </a:rPr>
              <a:t>import…as</a:t>
            </a:r>
            <a:r>
              <a:rPr sz="1400" b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mbria"/>
                <a:cs typeface="Cambria"/>
              </a:rPr>
              <a:t>statement</a:t>
            </a:r>
            <a:r>
              <a:rPr sz="1400" b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mbria"/>
                <a:cs typeface="Cambria"/>
              </a:rPr>
              <a:t>(Renaming</a:t>
            </a:r>
            <a:r>
              <a:rPr sz="1400" b="1" spc="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1400" b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mbria"/>
                <a:cs typeface="Cambria"/>
              </a:rPr>
              <a:t>module)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mbria"/>
                <a:cs typeface="Cambria"/>
              </a:rPr>
              <a:t>import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random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as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r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latin typeface="Cambria"/>
                <a:cs typeface="Cambria"/>
              </a:rPr>
              <a:t>print(r.randint(20,</a:t>
            </a:r>
            <a:r>
              <a:rPr sz="1400" spc="1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100))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642" y="301193"/>
            <a:ext cx="26193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3B6"/>
                </a:solidFill>
              </a:rPr>
              <a:t>Python</a:t>
            </a:r>
            <a:r>
              <a:rPr sz="1800" spc="-45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Built-in</a:t>
            </a:r>
            <a:r>
              <a:rPr sz="1800" spc="-35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Modules.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2296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3B6"/>
                </a:solidFill>
              </a:rPr>
              <a:t>List: </a:t>
            </a:r>
            <a:r>
              <a:rPr sz="1800" spc="-5" dirty="0">
                <a:solidFill>
                  <a:srgbClr val="00A3B6"/>
                </a:solidFill>
              </a:rPr>
              <a:t>Access</a:t>
            </a:r>
            <a:r>
              <a:rPr sz="1800" spc="-15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List</a:t>
            </a:r>
            <a:r>
              <a:rPr sz="1800" spc="-15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Items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7593" y="813307"/>
            <a:ext cx="6071870" cy="1086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455" indent="-72390">
              <a:lnSpc>
                <a:spcPct val="100000"/>
              </a:lnSpc>
              <a:spcBef>
                <a:spcPts val="105"/>
              </a:spcBef>
              <a:buClr>
                <a:srgbClr val="33CCCC"/>
              </a:buClr>
              <a:buSzPct val="93750"/>
              <a:buFont typeface="Arial MT"/>
              <a:buChar char="•"/>
              <a:tabLst>
                <a:tab pos="85090" algn="l"/>
              </a:tabLst>
            </a:pPr>
            <a:r>
              <a:rPr sz="1600" spc="-10" dirty="0">
                <a:latin typeface="Cambria"/>
                <a:cs typeface="Cambria"/>
              </a:rPr>
              <a:t>By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leaving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out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end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value,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range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will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go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on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to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end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of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list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mbria"/>
              <a:cs typeface="Cambria"/>
            </a:endParaRPr>
          </a:p>
          <a:p>
            <a:pPr marL="83820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Example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1168" y="2630423"/>
            <a:ext cx="1310640" cy="454659"/>
            <a:chOff x="201168" y="2630423"/>
            <a:chExt cx="1310640" cy="454659"/>
          </a:xfrm>
        </p:grpSpPr>
        <p:sp>
          <p:nvSpPr>
            <p:cNvPr id="5" name="object 5"/>
            <p:cNvSpPr/>
            <p:nvPr/>
          </p:nvSpPr>
          <p:spPr>
            <a:xfrm>
              <a:off x="213360" y="2642615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4">
                  <a:moveTo>
                    <a:pt x="1071372" y="0"/>
                  </a:moveTo>
                  <a:lnTo>
                    <a:pt x="1071372" y="107441"/>
                  </a:lnTo>
                  <a:lnTo>
                    <a:pt x="0" y="107441"/>
                  </a:lnTo>
                  <a:lnTo>
                    <a:pt x="0" y="322325"/>
                  </a:lnTo>
                  <a:lnTo>
                    <a:pt x="1071372" y="322325"/>
                  </a:lnTo>
                  <a:lnTo>
                    <a:pt x="1071372" y="429768"/>
                  </a:lnTo>
                  <a:lnTo>
                    <a:pt x="1286256" y="214883"/>
                  </a:lnTo>
                  <a:lnTo>
                    <a:pt x="1071372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360" y="2642615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4">
                  <a:moveTo>
                    <a:pt x="0" y="107441"/>
                  </a:moveTo>
                  <a:lnTo>
                    <a:pt x="1071372" y="107441"/>
                  </a:lnTo>
                  <a:lnTo>
                    <a:pt x="1071372" y="0"/>
                  </a:lnTo>
                  <a:lnTo>
                    <a:pt x="1286256" y="214883"/>
                  </a:lnTo>
                  <a:lnTo>
                    <a:pt x="1071372" y="429768"/>
                  </a:lnTo>
                  <a:lnTo>
                    <a:pt x="1071372" y="322325"/>
                  </a:lnTo>
                  <a:lnTo>
                    <a:pt x="0" y="322325"/>
                  </a:lnTo>
                  <a:lnTo>
                    <a:pt x="0" y="1074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0512" y="2752089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39" y="1572767"/>
            <a:ext cx="7114031" cy="149961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2296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3B6"/>
                </a:solidFill>
              </a:rPr>
              <a:t>List: </a:t>
            </a:r>
            <a:r>
              <a:rPr sz="1800" spc="-5" dirty="0">
                <a:solidFill>
                  <a:srgbClr val="00A3B6"/>
                </a:solidFill>
              </a:rPr>
              <a:t>Access</a:t>
            </a:r>
            <a:r>
              <a:rPr sz="1800" spc="-15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List</a:t>
            </a:r>
            <a:r>
              <a:rPr sz="1800" spc="-15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Items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7593" y="813307"/>
            <a:ext cx="6946265" cy="1086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105"/>
              </a:spcBef>
              <a:buClr>
                <a:srgbClr val="33CCCC"/>
              </a:buClr>
              <a:buFont typeface="Arial MT"/>
              <a:buChar char="•"/>
              <a:tabLst>
                <a:tab pos="216535" algn="l"/>
                <a:tab pos="217170" algn="l"/>
              </a:tabLst>
            </a:pPr>
            <a:r>
              <a:rPr sz="1600" dirty="0">
                <a:latin typeface="Cambria"/>
                <a:cs typeface="Cambria"/>
              </a:rPr>
              <a:t>Specify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negative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indexes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if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you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want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to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start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search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from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end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of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list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mbria"/>
              <a:cs typeface="Cambria"/>
            </a:endParaRPr>
          </a:p>
          <a:p>
            <a:pPr marL="83820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Example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1168" y="2630423"/>
            <a:ext cx="1310640" cy="454659"/>
            <a:chOff x="201168" y="2630423"/>
            <a:chExt cx="1310640" cy="454659"/>
          </a:xfrm>
        </p:grpSpPr>
        <p:sp>
          <p:nvSpPr>
            <p:cNvPr id="5" name="object 5"/>
            <p:cNvSpPr/>
            <p:nvPr/>
          </p:nvSpPr>
          <p:spPr>
            <a:xfrm>
              <a:off x="213360" y="2642615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4">
                  <a:moveTo>
                    <a:pt x="1071372" y="0"/>
                  </a:moveTo>
                  <a:lnTo>
                    <a:pt x="1071372" y="107441"/>
                  </a:lnTo>
                  <a:lnTo>
                    <a:pt x="0" y="107441"/>
                  </a:lnTo>
                  <a:lnTo>
                    <a:pt x="0" y="322325"/>
                  </a:lnTo>
                  <a:lnTo>
                    <a:pt x="1071372" y="322325"/>
                  </a:lnTo>
                  <a:lnTo>
                    <a:pt x="1071372" y="429768"/>
                  </a:lnTo>
                  <a:lnTo>
                    <a:pt x="1286256" y="214883"/>
                  </a:lnTo>
                  <a:lnTo>
                    <a:pt x="1071372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360" y="2642615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4">
                  <a:moveTo>
                    <a:pt x="0" y="107441"/>
                  </a:moveTo>
                  <a:lnTo>
                    <a:pt x="1071372" y="107441"/>
                  </a:lnTo>
                  <a:lnTo>
                    <a:pt x="1071372" y="0"/>
                  </a:lnTo>
                  <a:lnTo>
                    <a:pt x="1286256" y="214883"/>
                  </a:lnTo>
                  <a:lnTo>
                    <a:pt x="1071372" y="429768"/>
                  </a:lnTo>
                  <a:lnTo>
                    <a:pt x="1071372" y="322325"/>
                  </a:lnTo>
                  <a:lnTo>
                    <a:pt x="0" y="322325"/>
                  </a:lnTo>
                  <a:lnTo>
                    <a:pt x="0" y="1074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0512" y="2752089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767" y="1642872"/>
            <a:ext cx="7235952" cy="149961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286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3B6"/>
                </a:solidFill>
              </a:rPr>
              <a:t>List: </a:t>
            </a:r>
            <a:r>
              <a:rPr sz="1800" spc="-5" dirty="0">
                <a:solidFill>
                  <a:srgbClr val="00A3B6"/>
                </a:solidFill>
              </a:rPr>
              <a:t>Membership</a:t>
            </a:r>
            <a:r>
              <a:rPr sz="1800" spc="-7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Operator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7593" y="813307"/>
            <a:ext cx="6910070" cy="1360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105"/>
              </a:spcBef>
              <a:buClr>
                <a:srgbClr val="33CCCC"/>
              </a:buClr>
              <a:buFont typeface="Arial MT"/>
              <a:buChar char="•"/>
              <a:tabLst>
                <a:tab pos="216535" algn="l"/>
                <a:tab pos="217170" algn="l"/>
              </a:tabLst>
            </a:pPr>
            <a:r>
              <a:rPr sz="1600" spc="-114" dirty="0">
                <a:latin typeface="Cambria"/>
                <a:cs typeface="Cambria"/>
              </a:rPr>
              <a:t>T</a:t>
            </a:r>
            <a:r>
              <a:rPr sz="1600" dirty="0">
                <a:latin typeface="Cambria"/>
                <a:cs typeface="Cambria"/>
              </a:rPr>
              <a:t>o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de</a:t>
            </a:r>
            <a:r>
              <a:rPr sz="1600" spc="-15" dirty="0">
                <a:latin typeface="Cambria"/>
                <a:cs typeface="Cambria"/>
              </a:rPr>
              <a:t>t</a:t>
            </a:r>
            <a:r>
              <a:rPr sz="1600" spc="5" dirty="0">
                <a:latin typeface="Cambria"/>
                <a:cs typeface="Cambria"/>
              </a:rPr>
              <a:t>ermi</a:t>
            </a:r>
            <a:r>
              <a:rPr sz="1600" spc="-10" dirty="0">
                <a:latin typeface="Cambria"/>
                <a:cs typeface="Cambria"/>
              </a:rPr>
              <a:t>n</a:t>
            </a:r>
            <a:r>
              <a:rPr sz="1600" dirty="0">
                <a:latin typeface="Cambria"/>
                <a:cs typeface="Cambria"/>
              </a:rPr>
              <a:t>e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</a:t>
            </a:r>
            <a:r>
              <a:rPr sz="1600" dirty="0">
                <a:latin typeface="Cambria"/>
                <a:cs typeface="Cambria"/>
              </a:rPr>
              <a:t>f a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sp</a:t>
            </a:r>
            <a:r>
              <a:rPr sz="1600" spc="5" dirty="0">
                <a:latin typeface="Cambria"/>
                <a:cs typeface="Cambria"/>
              </a:rPr>
              <a:t>eci</a:t>
            </a:r>
            <a:r>
              <a:rPr sz="1600" spc="-10" dirty="0">
                <a:latin typeface="Cambria"/>
                <a:cs typeface="Cambria"/>
              </a:rPr>
              <a:t>f</a:t>
            </a:r>
            <a:r>
              <a:rPr sz="1600" spc="5" dirty="0">
                <a:latin typeface="Cambria"/>
                <a:cs typeface="Cambria"/>
              </a:rPr>
              <a:t>ie</a:t>
            </a:r>
            <a:r>
              <a:rPr sz="1600" dirty="0">
                <a:latin typeface="Cambria"/>
                <a:cs typeface="Cambria"/>
              </a:rPr>
              <a:t>d</a:t>
            </a:r>
            <a:r>
              <a:rPr sz="1600" spc="-7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</a:t>
            </a:r>
            <a:r>
              <a:rPr sz="1600" spc="-20" dirty="0">
                <a:latin typeface="Cambria"/>
                <a:cs typeface="Cambria"/>
              </a:rPr>
              <a:t>t</a:t>
            </a:r>
            <a:r>
              <a:rPr sz="1600" spc="5" dirty="0">
                <a:latin typeface="Cambria"/>
                <a:cs typeface="Cambria"/>
              </a:rPr>
              <a:t>em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</a:t>
            </a:r>
            <a:r>
              <a:rPr sz="1600" dirty="0">
                <a:latin typeface="Cambria"/>
                <a:cs typeface="Cambria"/>
              </a:rPr>
              <a:t>s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</a:t>
            </a:r>
            <a:r>
              <a:rPr sz="1600" spc="-20" dirty="0">
                <a:latin typeface="Cambria"/>
                <a:cs typeface="Cambria"/>
              </a:rPr>
              <a:t>r</a:t>
            </a:r>
            <a:r>
              <a:rPr sz="1600" spc="5" dirty="0">
                <a:latin typeface="Cambria"/>
                <a:cs typeface="Cambria"/>
              </a:rPr>
              <a:t>e</a:t>
            </a:r>
            <a:r>
              <a:rPr sz="1600" dirty="0">
                <a:latin typeface="Cambria"/>
                <a:cs typeface="Cambria"/>
              </a:rPr>
              <a:t>s</a:t>
            </a:r>
            <a:r>
              <a:rPr sz="1600" spc="10" dirty="0">
                <a:latin typeface="Cambria"/>
                <a:cs typeface="Cambria"/>
              </a:rPr>
              <a:t>e</a:t>
            </a:r>
            <a:r>
              <a:rPr sz="1600" spc="-10" dirty="0">
                <a:latin typeface="Cambria"/>
                <a:cs typeface="Cambria"/>
              </a:rPr>
              <a:t>n</a:t>
            </a:r>
            <a:r>
              <a:rPr sz="1600" dirty="0">
                <a:latin typeface="Cambria"/>
                <a:cs typeface="Cambria"/>
              </a:rPr>
              <a:t>t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</a:t>
            </a:r>
            <a:r>
              <a:rPr sz="1600" dirty="0">
                <a:latin typeface="Cambria"/>
                <a:cs typeface="Cambria"/>
              </a:rPr>
              <a:t>n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l</a:t>
            </a:r>
            <a:r>
              <a:rPr sz="1600" dirty="0">
                <a:latin typeface="Cambria"/>
                <a:cs typeface="Cambria"/>
              </a:rPr>
              <a:t>ist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</a:t>
            </a:r>
            <a:r>
              <a:rPr sz="1600" dirty="0">
                <a:latin typeface="Cambria"/>
                <a:cs typeface="Cambria"/>
              </a:rPr>
              <a:t>se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</a:t>
            </a:r>
            <a:r>
              <a:rPr sz="1600" dirty="0">
                <a:latin typeface="Cambria"/>
                <a:cs typeface="Cambria"/>
              </a:rPr>
              <a:t>he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1600" b="1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1600" b="1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k</a:t>
            </a:r>
            <a:r>
              <a:rPr sz="1600" spc="-20" dirty="0">
                <a:latin typeface="Cambria"/>
                <a:cs typeface="Cambria"/>
              </a:rPr>
              <a:t>e</a:t>
            </a:r>
            <a:r>
              <a:rPr sz="1600" dirty="0">
                <a:latin typeface="Cambria"/>
                <a:cs typeface="Cambria"/>
              </a:rPr>
              <a:t>y</a:t>
            </a:r>
            <a:r>
              <a:rPr sz="1600" spc="-20" dirty="0">
                <a:latin typeface="Cambria"/>
                <a:cs typeface="Cambria"/>
              </a:rPr>
              <a:t>w</a:t>
            </a:r>
            <a:r>
              <a:rPr sz="1600" spc="5" dirty="0">
                <a:latin typeface="Cambria"/>
                <a:cs typeface="Cambria"/>
              </a:rPr>
              <a:t>o</a:t>
            </a:r>
            <a:r>
              <a:rPr sz="1600" spc="-20" dirty="0">
                <a:latin typeface="Cambria"/>
                <a:cs typeface="Cambria"/>
              </a:rPr>
              <a:t>r</a:t>
            </a:r>
            <a:r>
              <a:rPr sz="1600" dirty="0">
                <a:latin typeface="Cambria"/>
                <a:cs typeface="Cambria"/>
              </a:rPr>
              <a:t>d</a:t>
            </a:r>
            <a:endParaRPr sz="1600">
              <a:latin typeface="Cambria"/>
              <a:cs typeface="Cambria"/>
            </a:endParaRPr>
          </a:p>
          <a:p>
            <a:pPr marL="216535" indent="-204470">
              <a:lnSpc>
                <a:spcPct val="100000"/>
              </a:lnSpc>
              <a:spcBef>
                <a:spcPts val="5"/>
              </a:spcBef>
              <a:buClr>
                <a:srgbClr val="33CCCC"/>
              </a:buClr>
              <a:buFont typeface="Arial MT"/>
              <a:buChar char="•"/>
              <a:tabLst>
                <a:tab pos="216535" algn="l"/>
                <a:tab pos="217170" algn="l"/>
              </a:tabLst>
            </a:pPr>
            <a:r>
              <a:rPr sz="1600" spc="-114" dirty="0">
                <a:latin typeface="Cambria"/>
                <a:cs typeface="Cambria"/>
              </a:rPr>
              <a:t>T</a:t>
            </a:r>
            <a:r>
              <a:rPr sz="1600" dirty="0">
                <a:latin typeface="Cambria"/>
                <a:cs typeface="Cambria"/>
              </a:rPr>
              <a:t>o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de</a:t>
            </a:r>
            <a:r>
              <a:rPr sz="1600" spc="-15" dirty="0">
                <a:latin typeface="Cambria"/>
                <a:cs typeface="Cambria"/>
              </a:rPr>
              <a:t>t</a:t>
            </a:r>
            <a:r>
              <a:rPr sz="1600" spc="5" dirty="0">
                <a:latin typeface="Cambria"/>
                <a:cs typeface="Cambria"/>
              </a:rPr>
              <a:t>ermi</a:t>
            </a:r>
            <a:r>
              <a:rPr sz="1600" spc="-10" dirty="0">
                <a:latin typeface="Cambria"/>
                <a:cs typeface="Cambria"/>
              </a:rPr>
              <a:t>n</a:t>
            </a:r>
            <a:r>
              <a:rPr sz="1600" dirty="0">
                <a:latin typeface="Cambria"/>
                <a:cs typeface="Cambria"/>
              </a:rPr>
              <a:t>e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</a:t>
            </a:r>
            <a:r>
              <a:rPr sz="1600" dirty="0">
                <a:latin typeface="Cambria"/>
                <a:cs typeface="Cambria"/>
              </a:rPr>
              <a:t>f a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sp</a:t>
            </a:r>
            <a:r>
              <a:rPr sz="1600" spc="5" dirty="0">
                <a:latin typeface="Cambria"/>
                <a:cs typeface="Cambria"/>
              </a:rPr>
              <a:t>eci</a:t>
            </a:r>
            <a:r>
              <a:rPr sz="1600" spc="-10" dirty="0">
                <a:latin typeface="Cambria"/>
                <a:cs typeface="Cambria"/>
              </a:rPr>
              <a:t>f</a:t>
            </a:r>
            <a:r>
              <a:rPr sz="1600" spc="5" dirty="0">
                <a:latin typeface="Cambria"/>
                <a:cs typeface="Cambria"/>
              </a:rPr>
              <a:t>ie</a:t>
            </a:r>
            <a:r>
              <a:rPr sz="1600" dirty="0">
                <a:latin typeface="Cambria"/>
                <a:cs typeface="Cambria"/>
              </a:rPr>
              <a:t>d</a:t>
            </a:r>
            <a:r>
              <a:rPr sz="1600" spc="-7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</a:t>
            </a:r>
            <a:r>
              <a:rPr sz="1600" spc="-20" dirty="0">
                <a:latin typeface="Cambria"/>
                <a:cs typeface="Cambria"/>
              </a:rPr>
              <a:t>t</a:t>
            </a:r>
            <a:r>
              <a:rPr sz="1600" spc="5" dirty="0">
                <a:latin typeface="Cambria"/>
                <a:cs typeface="Cambria"/>
              </a:rPr>
              <a:t>em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</a:t>
            </a:r>
            <a:r>
              <a:rPr sz="1600" dirty="0">
                <a:latin typeface="Cambria"/>
                <a:cs typeface="Cambria"/>
              </a:rPr>
              <a:t>s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n</a:t>
            </a:r>
            <a:r>
              <a:rPr sz="1600" spc="5" dirty="0">
                <a:latin typeface="Cambria"/>
                <a:cs typeface="Cambria"/>
              </a:rPr>
              <a:t>o</a:t>
            </a:r>
            <a:r>
              <a:rPr sz="1600" dirty="0">
                <a:latin typeface="Cambria"/>
                <a:cs typeface="Cambria"/>
              </a:rPr>
              <a:t>t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</a:t>
            </a:r>
            <a:r>
              <a:rPr sz="1600" spc="-20" dirty="0">
                <a:latin typeface="Cambria"/>
                <a:cs typeface="Cambria"/>
              </a:rPr>
              <a:t>r</a:t>
            </a:r>
            <a:r>
              <a:rPr sz="1600" spc="5" dirty="0">
                <a:latin typeface="Cambria"/>
                <a:cs typeface="Cambria"/>
              </a:rPr>
              <a:t>e</a:t>
            </a:r>
            <a:r>
              <a:rPr sz="1600" dirty="0">
                <a:latin typeface="Cambria"/>
                <a:cs typeface="Cambria"/>
              </a:rPr>
              <a:t>s</a:t>
            </a:r>
            <a:r>
              <a:rPr sz="1600" spc="10" dirty="0">
                <a:latin typeface="Cambria"/>
                <a:cs typeface="Cambria"/>
              </a:rPr>
              <a:t>e</a:t>
            </a:r>
            <a:r>
              <a:rPr sz="1600" spc="-10" dirty="0">
                <a:latin typeface="Cambria"/>
                <a:cs typeface="Cambria"/>
              </a:rPr>
              <a:t>n</a:t>
            </a:r>
            <a:r>
              <a:rPr sz="1600" dirty="0">
                <a:latin typeface="Cambria"/>
                <a:cs typeface="Cambria"/>
              </a:rPr>
              <a:t>t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</a:t>
            </a:r>
            <a:r>
              <a:rPr sz="1600" dirty="0">
                <a:latin typeface="Cambria"/>
                <a:cs typeface="Cambria"/>
              </a:rPr>
              <a:t>n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l</a:t>
            </a:r>
            <a:r>
              <a:rPr sz="1600" dirty="0">
                <a:latin typeface="Cambria"/>
                <a:cs typeface="Cambria"/>
              </a:rPr>
              <a:t>ist</a:t>
            </a:r>
            <a:r>
              <a:rPr sz="1600" spc="-5" dirty="0">
                <a:latin typeface="Cambria"/>
                <a:cs typeface="Cambria"/>
              </a:rPr>
              <a:t> u</a:t>
            </a:r>
            <a:r>
              <a:rPr sz="1600" dirty="0">
                <a:latin typeface="Cambria"/>
                <a:cs typeface="Cambria"/>
              </a:rPr>
              <a:t>se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</a:t>
            </a:r>
            <a:r>
              <a:rPr sz="1600" dirty="0">
                <a:latin typeface="Cambria"/>
                <a:cs typeface="Cambria"/>
              </a:rPr>
              <a:t>he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1600" b="1" spc="-5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1600" b="1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1600" b="1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1600" b="1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1600" b="1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k</a:t>
            </a:r>
            <a:r>
              <a:rPr sz="1600" spc="-20" dirty="0">
                <a:latin typeface="Cambria"/>
                <a:cs typeface="Cambria"/>
              </a:rPr>
              <a:t>e</a:t>
            </a:r>
            <a:r>
              <a:rPr sz="1600" dirty="0">
                <a:latin typeface="Cambria"/>
                <a:cs typeface="Cambria"/>
              </a:rPr>
              <a:t>y</a:t>
            </a:r>
            <a:r>
              <a:rPr sz="1600" spc="-20" dirty="0">
                <a:latin typeface="Cambria"/>
                <a:cs typeface="Cambria"/>
              </a:rPr>
              <a:t>w</a:t>
            </a:r>
            <a:r>
              <a:rPr sz="1600" spc="5" dirty="0">
                <a:latin typeface="Cambria"/>
                <a:cs typeface="Cambria"/>
              </a:rPr>
              <a:t>o</a:t>
            </a:r>
            <a:r>
              <a:rPr sz="1600" spc="-20" dirty="0">
                <a:latin typeface="Cambria"/>
                <a:cs typeface="Cambria"/>
              </a:rPr>
              <a:t>r</a:t>
            </a:r>
            <a:r>
              <a:rPr sz="1600" dirty="0">
                <a:latin typeface="Cambria"/>
                <a:cs typeface="Cambria"/>
              </a:rPr>
              <a:t>d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Cambria"/>
              <a:cs typeface="Cambria"/>
            </a:endParaRPr>
          </a:p>
          <a:p>
            <a:pPr marL="83820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Example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191" y="2987039"/>
            <a:ext cx="1310640" cy="454659"/>
            <a:chOff x="774191" y="2987039"/>
            <a:chExt cx="1310640" cy="454659"/>
          </a:xfrm>
        </p:grpSpPr>
        <p:sp>
          <p:nvSpPr>
            <p:cNvPr id="5" name="object 5"/>
            <p:cNvSpPr/>
            <p:nvPr/>
          </p:nvSpPr>
          <p:spPr>
            <a:xfrm>
              <a:off x="786383" y="2999231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5">
                  <a:moveTo>
                    <a:pt x="1071372" y="0"/>
                  </a:moveTo>
                  <a:lnTo>
                    <a:pt x="1071372" y="107442"/>
                  </a:lnTo>
                  <a:lnTo>
                    <a:pt x="0" y="107442"/>
                  </a:lnTo>
                  <a:lnTo>
                    <a:pt x="0" y="322325"/>
                  </a:lnTo>
                  <a:lnTo>
                    <a:pt x="1071372" y="322325"/>
                  </a:lnTo>
                  <a:lnTo>
                    <a:pt x="1071372" y="429768"/>
                  </a:lnTo>
                  <a:lnTo>
                    <a:pt x="1286255" y="214884"/>
                  </a:lnTo>
                  <a:lnTo>
                    <a:pt x="1071372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383" y="2999231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5">
                  <a:moveTo>
                    <a:pt x="0" y="107442"/>
                  </a:moveTo>
                  <a:lnTo>
                    <a:pt x="1071372" y="107442"/>
                  </a:lnTo>
                  <a:lnTo>
                    <a:pt x="1071372" y="0"/>
                  </a:lnTo>
                  <a:lnTo>
                    <a:pt x="1286255" y="214884"/>
                  </a:lnTo>
                  <a:lnTo>
                    <a:pt x="1071372" y="429768"/>
                  </a:lnTo>
                  <a:lnTo>
                    <a:pt x="1071372" y="322325"/>
                  </a:lnTo>
                  <a:lnTo>
                    <a:pt x="0" y="322325"/>
                  </a:lnTo>
                  <a:lnTo>
                    <a:pt x="0" y="10744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12011" y="3109341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6104" y="1642872"/>
            <a:ext cx="6144768" cy="1975103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1858010" cy="98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Update</a:t>
            </a:r>
            <a:r>
              <a:rPr sz="1800" b="1" spc="-4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List</a:t>
            </a:r>
            <a:r>
              <a:rPr sz="1800" b="1" spc="-3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Items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Cambria"/>
              <a:cs typeface="Cambria"/>
            </a:endParaRPr>
          </a:p>
          <a:p>
            <a:pPr marL="57785" algn="ctr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Example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4191" y="3630167"/>
            <a:ext cx="1310640" cy="454659"/>
            <a:chOff x="774191" y="3630167"/>
            <a:chExt cx="1310640" cy="454659"/>
          </a:xfrm>
        </p:grpSpPr>
        <p:sp>
          <p:nvSpPr>
            <p:cNvPr id="4" name="object 4"/>
            <p:cNvSpPr/>
            <p:nvPr/>
          </p:nvSpPr>
          <p:spPr>
            <a:xfrm>
              <a:off x="786383" y="3642359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5">
                  <a:moveTo>
                    <a:pt x="1071372" y="0"/>
                  </a:moveTo>
                  <a:lnTo>
                    <a:pt x="1071372" y="107441"/>
                  </a:lnTo>
                  <a:lnTo>
                    <a:pt x="0" y="107441"/>
                  </a:lnTo>
                  <a:lnTo>
                    <a:pt x="0" y="322325"/>
                  </a:lnTo>
                  <a:lnTo>
                    <a:pt x="1071372" y="322325"/>
                  </a:lnTo>
                  <a:lnTo>
                    <a:pt x="1071372" y="429767"/>
                  </a:lnTo>
                  <a:lnTo>
                    <a:pt x="1286255" y="214883"/>
                  </a:lnTo>
                  <a:lnTo>
                    <a:pt x="1071372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6383" y="3642359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5">
                  <a:moveTo>
                    <a:pt x="0" y="107441"/>
                  </a:moveTo>
                  <a:lnTo>
                    <a:pt x="1071372" y="107441"/>
                  </a:lnTo>
                  <a:lnTo>
                    <a:pt x="1071372" y="0"/>
                  </a:lnTo>
                  <a:lnTo>
                    <a:pt x="1286255" y="214883"/>
                  </a:lnTo>
                  <a:lnTo>
                    <a:pt x="1071372" y="429767"/>
                  </a:lnTo>
                  <a:lnTo>
                    <a:pt x="1071372" y="322325"/>
                  </a:lnTo>
                  <a:lnTo>
                    <a:pt x="0" y="322325"/>
                  </a:lnTo>
                  <a:lnTo>
                    <a:pt x="0" y="1074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12011" y="3752799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856487"/>
            <a:ext cx="6653783" cy="11887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6104" y="2929127"/>
            <a:ext cx="6443472" cy="11521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4819" y="2957271"/>
            <a:ext cx="927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mbria"/>
                <a:cs typeface="Cambria"/>
              </a:rPr>
              <a:t>E</a:t>
            </a:r>
            <a:r>
              <a:rPr sz="1800" b="1" spc="-35" dirty="0">
                <a:latin typeface="Cambria"/>
                <a:cs typeface="Cambria"/>
              </a:rPr>
              <a:t>x</a:t>
            </a:r>
            <a:r>
              <a:rPr sz="1800" b="1" spc="-5" dirty="0">
                <a:latin typeface="Cambria"/>
                <a:cs typeface="Cambria"/>
              </a:rPr>
              <a:t>ample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0183" y="1783079"/>
            <a:ext cx="1310640" cy="454659"/>
            <a:chOff x="710183" y="1783079"/>
            <a:chExt cx="1310640" cy="454659"/>
          </a:xfrm>
        </p:grpSpPr>
        <p:sp>
          <p:nvSpPr>
            <p:cNvPr id="11" name="object 11"/>
            <p:cNvSpPr/>
            <p:nvPr/>
          </p:nvSpPr>
          <p:spPr>
            <a:xfrm>
              <a:off x="722375" y="1795271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4">
                  <a:moveTo>
                    <a:pt x="1071372" y="0"/>
                  </a:moveTo>
                  <a:lnTo>
                    <a:pt x="1071372" y="107441"/>
                  </a:lnTo>
                  <a:lnTo>
                    <a:pt x="0" y="107441"/>
                  </a:lnTo>
                  <a:lnTo>
                    <a:pt x="0" y="322325"/>
                  </a:lnTo>
                  <a:lnTo>
                    <a:pt x="1071372" y="322325"/>
                  </a:lnTo>
                  <a:lnTo>
                    <a:pt x="1071372" y="429768"/>
                  </a:lnTo>
                  <a:lnTo>
                    <a:pt x="1286256" y="214883"/>
                  </a:lnTo>
                  <a:lnTo>
                    <a:pt x="1071372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2375" y="1795271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4">
                  <a:moveTo>
                    <a:pt x="0" y="107441"/>
                  </a:moveTo>
                  <a:lnTo>
                    <a:pt x="1071372" y="107441"/>
                  </a:lnTo>
                  <a:lnTo>
                    <a:pt x="1071372" y="0"/>
                  </a:lnTo>
                  <a:lnTo>
                    <a:pt x="1286256" y="214883"/>
                  </a:lnTo>
                  <a:lnTo>
                    <a:pt x="1071372" y="429768"/>
                  </a:lnTo>
                  <a:lnTo>
                    <a:pt x="1071372" y="322325"/>
                  </a:lnTo>
                  <a:lnTo>
                    <a:pt x="0" y="322325"/>
                  </a:lnTo>
                  <a:lnTo>
                    <a:pt x="0" y="1074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50137" y="1903856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1858010" cy="98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Update</a:t>
            </a:r>
            <a:r>
              <a:rPr sz="1800" b="1" spc="-4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List</a:t>
            </a:r>
            <a:r>
              <a:rPr sz="1800" b="1" spc="-3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Items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Cambria"/>
              <a:cs typeface="Cambria"/>
            </a:endParaRPr>
          </a:p>
          <a:p>
            <a:pPr marL="57785" algn="ctr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Example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0183" y="1783079"/>
            <a:ext cx="1310640" cy="454659"/>
            <a:chOff x="710183" y="1783079"/>
            <a:chExt cx="1310640" cy="454659"/>
          </a:xfrm>
        </p:grpSpPr>
        <p:sp>
          <p:nvSpPr>
            <p:cNvPr id="4" name="object 4"/>
            <p:cNvSpPr/>
            <p:nvPr/>
          </p:nvSpPr>
          <p:spPr>
            <a:xfrm>
              <a:off x="722375" y="1795271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4">
                  <a:moveTo>
                    <a:pt x="1071372" y="0"/>
                  </a:moveTo>
                  <a:lnTo>
                    <a:pt x="1071372" y="107441"/>
                  </a:lnTo>
                  <a:lnTo>
                    <a:pt x="0" y="107441"/>
                  </a:lnTo>
                  <a:lnTo>
                    <a:pt x="0" y="322325"/>
                  </a:lnTo>
                  <a:lnTo>
                    <a:pt x="1071372" y="322325"/>
                  </a:lnTo>
                  <a:lnTo>
                    <a:pt x="1071372" y="429768"/>
                  </a:lnTo>
                  <a:lnTo>
                    <a:pt x="1286256" y="214883"/>
                  </a:lnTo>
                  <a:lnTo>
                    <a:pt x="1071372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2375" y="1795271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4">
                  <a:moveTo>
                    <a:pt x="0" y="107441"/>
                  </a:moveTo>
                  <a:lnTo>
                    <a:pt x="1071372" y="107441"/>
                  </a:lnTo>
                  <a:lnTo>
                    <a:pt x="1071372" y="0"/>
                  </a:lnTo>
                  <a:lnTo>
                    <a:pt x="1286256" y="214883"/>
                  </a:lnTo>
                  <a:lnTo>
                    <a:pt x="1071372" y="429768"/>
                  </a:lnTo>
                  <a:lnTo>
                    <a:pt x="1071372" y="322325"/>
                  </a:lnTo>
                  <a:lnTo>
                    <a:pt x="0" y="322325"/>
                  </a:lnTo>
                  <a:lnTo>
                    <a:pt x="0" y="1074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50137" y="1903856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744" y="856487"/>
            <a:ext cx="6412991" cy="1438656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770" y="2671394"/>
            <a:ext cx="927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mbria"/>
                <a:cs typeface="Cambria"/>
              </a:rPr>
              <a:t>E</a:t>
            </a:r>
            <a:r>
              <a:rPr sz="1800" b="1" spc="-35" dirty="0">
                <a:latin typeface="Cambria"/>
                <a:cs typeface="Cambria"/>
              </a:rPr>
              <a:t>x</a:t>
            </a:r>
            <a:r>
              <a:rPr sz="1800" b="1" spc="-5" dirty="0">
                <a:latin typeface="Cambria"/>
                <a:cs typeface="Cambria"/>
              </a:rPr>
              <a:t>ample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7447" y="3773423"/>
            <a:ext cx="1310640" cy="454659"/>
            <a:chOff x="917447" y="3773423"/>
            <a:chExt cx="1310640" cy="454659"/>
          </a:xfrm>
        </p:grpSpPr>
        <p:sp>
          <p:nvSpPr>
            <p:cNvPr id="4" name="object 4"/>
            <p:cNvSpPr/>
            <p:nvPr/>
          </p:nvSpPr>
          <p:spPr>
            <a:xfrm>
              <a:off x="929639" y="3785615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5">
                  <a:moveTo>
                    <a:pt x="1071372" y="0"/>
                  </a:moveTo>
                  <a:lnTo>
                    <a:pt x="1071372" y="107442"/>
                  </a:lnTo>
                  <a:lnTo>
                    <a:pt x="0" y="107442"/>
                  </a:lnTo>
                  <a:lnTo>
                    <a:pt x="0" y="322326"/>
                  </a:lnTo>
                  <a:lnTo>
                    <a:pt x="1071372" y="322326"/>
                  </a:lnTo>
                  <a:lnTo>
                    <a:pt x="1071372" y="429768"/>
                  </a:lnTo>
                  <a:lnTo>
                    <a:pt x="1286255" y="214884"/>
                  </a:lnTo>
                  <a:lnTo>
                    <a:pt x="1071372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9639" y="3785615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5">
                  <a:moveTo>
                    <a:pt x="0" y="107442"/>
                  </a:moveTo>
                  <a:lnTo>
                    <a:pt x="1071372" y="107442"/>
                  </a:lnTo>
                  <a:lnTo>
                    <a:pt x="1071372" y="0"/>
                  </a:lnTo>
                  <a:lnTo>
                    <a:pt x="1286255" y="214884"/>
                  </a:lnTo>
                  <a:lnTo>
                    <a:pt x="1071372" y="429768"/>
                  </a:lnTo>
                  <a:lnTo>
                    <a:pt x="1071372" y="322326"/>
                  </a:lnTo>
                  <a:lnTo>
                    <a:pt x="0" y="322326"/>
                  </a:lnTo>
                  <a:lnTo>
                    <a:pt x="0" y="10744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54963" y="3895750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110" y="204342"/>
            <a:ext cx="6352540" cy="125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List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Cambria"/>
              <a:cs typeface="Cambria"/>
            </a:endParaRPr>
          </a:p>
          <a:p>
            <a:pPr marL="220979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append()</a:t>
            </a:r>
            <a:r>
              <a:rPr sz="1800" spc="-8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appends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element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end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 </a:t>
            </a:r>
            <a:r>
              <a:rPr sz="1800" spc="-5" dirty="0">
                <a:latin typeface="Cambria"/>
                <a:cs typeface="Cambria"/>
              </a:rPr>
              <a:t>list</a:t>
            </a:r>
            <a:endParaRPr sz="1800">
              <a:latin typeface="Cambria"/>
              <a:cs typeface="Cambria"/>
            </a:endParaRPr>
          </a:p>
          <a:p>
            <a:pPr marL="220979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Syntax: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60" y="1142999"/>
            <a:ext cx="2435352" cy="4175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9360" y="2642616"/>
            <a:ext cx="5946647" cy="1469136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41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3B6"/>
                </a:solidFill>
              </a:rPr>
              <a:t>L</a:t>
            </a:r>
            <a:r>
              <a:rPr sz="1800" spc="5" dirty="0">
                <a:solidFill>
                  <a:srgbClr val="00A3B6"/>
                </a:solidFill>
              </a:rPr>
              <a:t>i</a:t>
            </a:r>
            <a:r>
              <a:rPr sz="1800" spc="-15" dirty="0">
                <a:solidFill>
                  <a:srgbClr val="00A3B6"/>
                </a:solidFill>
              </a:rPr>
              <a:t>s</a:t>
            </a:r>
            <a:r>
              <a:rPr sz="1800" dirty="0">
                <a:solidFill>
                  <a:srgbClr val="00A3B6"/>
                </a:solidFill>
              </a:rPr>
              <a:t>t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917447" y="3773423"/>
            <a:ext cx="1310640" cy="454659"/>
            <a:chOff x="917447" y="3773423"/>
            <a:chExt cx="1310640" cy="454659"/>
          </a:xfrm>
        </p:grpSpPr>
        <p:sp>
          <p:nvSpPr>
            <p:cNvPr id="4" name="object 4"/>
            <p:cNvSpPr/>
            <p:nvPr/>
          </p:nvSpPr>
          <p:spPr>
            <a:xfrm>
              <a:off x="929639" y="3785615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5">
                  <a:moveTo>
                    <a:pt x="1071372" y="0"/>
                  </a:moveTo>
                  <a:lnTo>
                    <a:pt x="1071372" y="107442"/>
                  </a:lnTo>
                  <a:lnTo>
                    <a:pt x="0" y="107442"/>
                  </a:lnTo>
                  <a:lnTo>
                    <a:pt x="0" y="322326"/>
                  </a:lnTo>
                  <a:lnTo>
                    <a:pt x="1071372" y="322326"/>
                  </a:lnTo>
                  <a:lnTo>
                    <a:pt x="1071372" y="429768"/>
                  </a:lnTo>
                  <a:lnTo>
                    <a:pt x="1286255" y="214884"/>
                  </a:lnTo>
                  <a:lnTo>
                    <a:pt x="1071372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9639" y="3785615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5">
                  <a:moveTo>
                    <a:pt x="0" y="107442"/>
                  </a:moveTo>
                  <a:lnTo>
                    <a:pt x="1071372" y="107442"/>
                  </a:lnTo>
                  <a:lnTo>
                    <a:pt x="1071372" y="0"/>
                  </a:lnTo>
                  <a:lnTo>
                    <a:pt x="1286255" y="214884"/>
                  </a:lnTo>
                  <a:lnTo>
                    <a:pt x="1071372" y="429768"/>
                  </a:lnTo>
                  <a:lnTo>
                    <a:pt x="1071372" y="322326"/>
                  </a:lnTo>
                  <a:lnTo>
                    <a:pt x="0" y="322326"/>
                  </a:lnTo>
                  <a:lnTo>
                    <a:pt x="0" y="10744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54963" y="3895750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593" y="884935"/>
            <a:ext cx="8112125" cy="208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33CCCC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800" spc="-80" dirty="0">
                <a:latin typeface="Cambria"/>
                <a:cs typeface="Cambria"/>
              </a:rPr>
              <a:t>To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insert a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new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list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item,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without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replacing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any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existing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values,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we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use</a:t>
            </a:r>
            <a:endParaRPr sz="1800">
              <a:latin typeface="Cambria"/>
              <a:cs typeface="Cambria"/>
            </a:endParaRPr>
          </a:p>
          <a:p>
            <a:pPr marL="368935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insert()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method.</a:t>
            </a:r>
            <a:endParaRPr sz="1800">
              <a:latin typeface="Cambria"/>
              <a:cs typeface="Cambria"/>
            </a:endParaRPr>
          </a:p>
          <a:p>
            <a:pPr marL="295910" indent="-283845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800" spc="-10" dirty="0">
                <a:latin typeface="Cambria"/>
                <a:cs typeface="Cambria"/>
              </a:rPr>
              <a:t>The </a:t>
            </a:r>
            <a:r>
              <a:rPr sz="1800" dirty="0">
                <a:latin typeface="Cambria"/>
                <a:cs typeface="Cambria"/>
              </a:rPr>
              <a:t>insert()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inserts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</a:t>
            </a:r>
            <a:r>
              <a:rPr sz="1800" spc="-10" dirty="0">
                <a:latin typeface="Cambria"/>
                <a:cs typeface="Cambria"/>
              </a:rPr>
              <a:t> item</a:t>
            </a:r>
            <a:r>
              <a:rPr sz="1800" dirty="0">
                <a:latin typeface="Cambria"/>
                <a:cs typeface="Cambria"/>
              </a:rPr>
              <a:t> at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specified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index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mbria"/>
                <a:cs typeface="Cambria"/>
              </a:rPr>
              <a:t>Syntax: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Cambria"/>
              <a:cs typeface="Cambria"/>
            </a:endParaRPr>
          </a:p>
          <a:p>
            <a:pPr marL="51244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ambria"/>
                <a:cs typeface="Cambria"/>
              </a:rPr>
              <a:t>Example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60" y="1856231"/>
            <a:ext cx="3334512" cy="54559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6104" y="2715767"/>
            <a:ext cx="6534911" cy="1642872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41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3B6"/>
                </a:solidFill>
              </a:rPr>
              <a:t>L</a:t>
            </a:r>
            <a:r>
              <a:rPr sz="1800" spc="5" dirty="0">
                <a:solidFill>
                  <a:srgbClr val="00A3B6"/>
                </a:solidFill>
              </a:rPr>
              <a:t>i</a:t>
            </a:r>
            <a:r>
              <a:rPr sz="1800" spc="-15" dirty="0">
                <a:solidFill>
                  <a:srgbClr val="00A3B6"/>
                </a:solidFill>
              </a:rPr>
              <a:t>s</a:t>
            </a:r>
            <a:r>
              <a:rPr sz="1800" dirty="0">
                <a:solidFill>
                  <a:srgbClr val="00A3B6"/>
                </a:solidFill>
              </a:rPr>
              <a:t>t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78916" y="2671394"/>
            <a:ext cx="927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mbria"/>
                <a:cs typeface="Cambria"/>
              </a:rPr>
              <a:t>E</a:t>
            </a:r>
            <a:r>
              <a:rPr sz="1800" b="1" spc="-35" dirty="0">
                <a:latin typeface="Cambria"/>
                <a:cs typeface="Cambria"/>
              </a:rPr>
              <a:t>x</a:t>
            </a:r>
            <a:r>
              <a:rPr sz="1800" b="1" spc="-5" dirty="0">
                <a:latin typeface="Cambria"/>
                <a:cs typeface="Cambria"/>
              </a:rPr>
              <a:t>ample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7680" y="3703320"/>
            <a:ext cx="1310640" cy="451484"/>
            <a:chOff x="487680" y="3703320"/>
            <a:chExt cx="1310640" cy="451484"/>
          </a:xfrm>
        </p:grpSpPr>
        <p:sp>
          <p:nvSpPr>
            <p:cNvPr id="5" name="object 5"/>
            <p:cNvSpPr/>
            <p:nvPr/>
          </p:nvSpPr>
          <p:spPr>
            <a:xfrm>
              <a:off x="499872" y="3715512"/>
              <a:ext cx="1286510" cy="426720"/>
            </a:xfrm>
            <a:custGeom>
              <a:avLst/>
              <a:gdLst/>
              <a:ahLst/>
              <a:cxnLst/>
              <a:rect l="l" t="t" r="r" b="b"/>
              <a:pathLst>
                <a:path w="1286510" h="426720">
                  <a:moveTo>
                    <a:pt x="1072896" y="0"/>
                  </a:moveTo>
                  <a:lnTo>
                    <a:pt x="1072896" y="106680"/>
                  </a:lnTo>
                  <a:lnTo>
                    <a:pt x="0" y="106680"/>
                  </a:lnTo>
                  <a:lnTo>
                    <a:pt x="0" y="320040"/>
                  </a:lnTo>
                  <a:lnTo>
                    <a:pt x="1072896" y="320040"/>
                  </a:lnTo>
                  <a:lnTo>
                    <a:pt x="1072896" y="426720"/>
                  </a:lnTo>
                  <a:lnTo>
                    <a:pt x="1286255" y="213359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9872" y="3715512"/>
              <a:ext cx="1286510" cy="426720"/>
            </a:xfrm>
            <a:custGeom>
              <a:avLst/>
              <a:gdLst/>
              <a:ahLst/>
              <a:cxnLst/>
              <a:rect l="l" t="t" r="r" b="b"/>
              <a:pathLst>
                <a:path w="1286510" h="426720">
                  <a:moveTo>
                    <a:pt x="0" y="106680"/>
                  </a:moveTo>
                  <a:lnTo>
                    <a:pt x="1072896" y="106680"/>
                  </a:lnTo>
                  <a:lnTo>
                    <a:pt x="1072896" y="0"/>
                  </a:lnTo>
                  <a:lnTo>
                    <a:pt x="1286255" y="213359"/>
                  </a:lnTo>
                  <a:lnTo>
                    <a:pt x="1072896" y="426720"/>
                  </a:lnTo>
                  <a:lnTo>
                    <a:pt x="1072896" y="320040"/>
                  </a:lnTo>
                  <a:lnTo>
                    <a:pt x="0" y="320040"/>
                  </a:lnTo>
                  <a:lnTo>
                    <a:pt x="0" y="10668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6109" y="3823817"/>
            <a:ext cx="5257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593" y="884935"/>
            <a:ext cx="80873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33CCCC"/>
              </a:buClr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extend()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adds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specified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list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elements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(or</a:t>
            </a:r>
            <a:r>
              <a:rPr sz="1800" spc="-5" dirty="0">
                <a:latin typeface="Cambria"/>
                <a:cs typeface="Cambria"/>
              </a:rPr>
              <a:t> any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iterable)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end</a:t>
            </a:r>
            <a:endParaRPr sz="1800">
              <a:latin typeface="Cambria"/>
              <a:cs typeface="Cambria"/>
            </a:endParaRPr>
          </a:p>
          <a:p>
            <a:pPr marL="26543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of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current </a:t>
            </a:r>
            <a:r>
              <a:rPr sz="1800" spc="-5" dirty="0">
                <a:latin typeface="Cambria"/>
                <a:cs typeface="Cambria"/>
              </a:rPr>
              <a:t>list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243840" indent="-231775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1800" spc="-10" dirty="0">
                <a:latin typeface="Cambria"/>
                <a:cs typeface="Cambria"/>
              </a:rPr>
              <a:t>Syntax: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1642872"/>
            <a:ext cx="2773679" cy="4541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9383" y="2572511"/>
            <a:ext cx="6781800" cy="1664208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41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3B6"/>
                </a:solidFill>
              </a:rPr>
              <a:t>L</a:t>
            </a:r>
            <a:r>
              <a:rPr sz="1800" spc="5" dirty="0">
                <a:solidFill>
                  <a:srgbClr val="00A3B6"/>
                </a:solidFill>
              </a:rPr>
              <a:t>i</a:t>
            </a:r>
            <a:r>
              <a:rPr sz="1800" spc="-15" dirty="0">
                <a:solidFill>
                  <a:srgbClr val="00A3B6"/>
                </a:solidFill>
              </a:rPr>
              <a:t>s</a:t>
            </a:r>
            <a:r>
              <a:rPr sz="1800" dirty="0">
                <a:solidFill>
                  <a:srgbClr val="00A3B6"/>
                </a:solidFill>
              </a:rPr>
              <a:t>t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78916" y="2671394"/>
            <a:ext cx="927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mbria"/>
                <a:cs typeface="Cambria"/>
              </a:rPr>
              <a:t>E</a:t>
            </a:r>
            <a:r>
              <a:rPr sz="1800" b="1" spc="-35" dirty="0">
                <a:latin typeface="Cambria"/>
                <a:cs typeface="Cambria"/>
              </a:rPr>
              <a:t>x</a:t>
            </a:r>
            <a:r>
              <a:rPr sz="1800" b="1" spc="-5" dirty="0">
                <a:latin typeface="Cambria"/>
                <a:cs typeface="Cambria"/>
              </a:rPr>
              <a:t>ample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7680" y="3703320"/>
            <a:ext cx="1310640" cy="451484"/>
            <a:chOff x="487680" y="3703320"/>
            <a:chExt cx="1310640" cy="451484"/>
          </a:xfrm>
        </p:grpSpPr>
        <p:sp>
          <p:nvSpPr>
            <p:cNvPr id="5" name="object 5"/>
            <p:cNvSpPr/>
            <p:nvPr/>
          </p:nvSpPr>
          <p:spPr>
            <a:xfrm>
              <a:off x="499872" y="3715512"/>
              <a:ext cx="1286510" cy="426720"/>
            </a:xfrm>
            <a:custGeom>
              <a:avLst/>
              <a:gdLst/>
              <a:ahLst/>
              <a:cxnLst/>
              <a:rect l="l" t="t" r="r" b="b"/>
              <a:pathLst>
                <a:path w="1286510" h="426720">
                  <a:moveTo>
                    <a:pt x="1072896" y="0"/>
                  </a:moveTo>
                  <a:lnTo>
                    <a:pt x="1072896" y="106680"/>
                  </a:lnTo>
                  <a:lnTo>
                    <a:pt x="0" y="106680"/>
                  </a:lnTo>
                  <a:lnTo>
                    <a:pt x="0" y="320040"/>
                  </a:lnTo>
                  <a:lnTo>
                    <a:pt x="1072896" y="320040"/>
                  </a:lnTo>
                  <a:lnTo>
                    <a:pt x="1072896" y="426720"/>
                  </a:lnTo>
                  <a:lnTo>
                    <a:pt x="1286255" y="213359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9872" y="3715512"/>
              <a:ext cx="1286510" cy="426720"/>
            </a:xfrm>
            <a:custGeom>
              <a:avLst/>
              <a:gdLst/>
              <a:ahLst/>
              <a:cxnLst/>
              <a:rect l="l" t="t" r="r" b="b"/>
              <a:pathLst>
                <a:path w="1286510" h="426720">
                  <a:moveTo>
                    <a:pt x="0" y="106680"/>
                  </a:moveTo>
                  <a:lnTo>
                    <a:pt x="1072896" y="106680"/>
                  </a:lnTo>
                  <a:lnTo>
                    <a:pt x="1072896" y="0"/>
                  </a:lnTo>
                  <a:lnTo>
                    <a:pt x="1286255" y="213359"/>
                  </a:lnTo>
                  <a:lnTo>
                    <a:pt x="1072896" y="426720"/>
                  </a:lnTo>
                  <a:lnTo>
                    <a:pt x="1072896" y="320040"/>
                  </a:lnTo>
                  <a:lnTo>
                    <a:pt x="0" y="320040"/>
                  </a:lnTo>
                  <a:lnTo>
                    <a:pt x="0" y="10668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6109" y="3823817"/>
            <a:ext cx="5257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593" y="884935"/>
            <a:ext cx="75291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33CCCC"/>
              </a:buClr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remove()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removes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first</a:t>
            </a:r>
            <a:r>
              <a:rPr sz="1800" spc="-5" dirty="0">
                <a:latin typeface="Cambria"/>
                <a:cs typeface="Cambria"/>
              </a:rPr>
              <a:t> occurrence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element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with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endParaRPr sz="1800">
              <a:latin typeface="Cambria"/>
              <a:cs typeface="Cambria"/>
            </a:endParaRPr>
          </a:p>
          <a:p>
            <a:pPr marL="26543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specified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value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243840" indent="-231775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1800" spc="-10" dirty="0">
                <a:latin typeface="Cambria"/>
                <a:cs typeface="Cambria"/>
              </a:rPr>
              <a:t>Syntax: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767" y="1712975"/>
            <a:ext cx="2362200" cy="3596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9383" y="2429255"/>
            <a:ext cx="6833616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41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3B6"/>
                </a:solidFill>
              </a:rPr>
              <a:t>L</a:t>
            </a:r>
            <a:r>
              <a:rPr sz="1800" spc="5" dirty="0">
                <a:solidFill>
                  <a:srgbClr val="00A3B6"/>
                </a:solidFill>
              </a:rPr>
              <a:t>i</a:t>
            </a:r>
            <a:r>
              <a:rPr sz="1800" spc="-15" dirty="0">
                <a:solidFill>
                  <a:srgbClr val="00A3B6"/>
                </a:solidFill>
              </a:rPr>
              <a:t>s</a:t>
            </a:r>
            <a:r>
              <a:rPr sz="1800" dirty="0">
                <a:solidFill>
                  <a:srgbClr val="00A3B6"/>
                </a:solidFill>
              </a:rPr>
              <a:t>t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987552" y="4273295"/>
            <a:ext cx="1310640" cy="454659"/>
            <a:chOff x="987552" y="4273295"/>
            <a:chExt cx="1310640" cy="454659"/>
          </a:xfrm>
        </p:grpSpPr>
        <p:sp>
          <p:nvSpPr>
            <p:cNvPr id="4" name="object 4"/>
            <p:cNvSpPr/>
            <p:nvPr/>
          </p:nvSpPr>
          <p:spPr>
            <a:xfrm>
              <a:off x="999744" y="4285487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5">
                  <a:moveTo>
                    <a:pt x="1071372" y="0"/>
                  </a:moveTo>
                  <a:lnTo>
                    <a:pt x="1071372" y="107442"/>
                  </a:lnTo>
                  <a:lnTo>
                    <a:pt x="0" y="107442"/>
                  </a:lnTo>
                  <a:lnTo>
                    <a:pt x="0" y="322326"/>
                  </a:lnTo>
                  <a:lnTo>
                    <a:pt x="1071372" y="322326"/>
                  </a:lnTo>
                  <a:lnTo>
                    <a:pt x="1071372" y="429768"/>
                  </a:lnTo>
                  <a:lnTo>
                    <a:pt x="1286256" y="214884"/>
                  </a:lnTo>
                  <a:lnTo>
                    <a:pt x="1071372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9744" y="4285487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5">
                  <a:moveTo>
                    <a:pt x="0" y="107442"/>
                  </a:moveTo>
                  <a:lnTo>
                    <a:pt x="1071372" y="107442"/>
                  </a:lnTo>
                  <a:lnTo>
                    <a:pt x="1071372" y="0"/>
                  </a:lnTo>
                  <a:lnTo>
                    <a:pt x="1286256" y="214884"/>
                  </a:lnTo>
                  <a:lnTo>
                    <a:pt x="1071372" y="429768"/>
                  </a:lnTo>
                  <a:lnTo>
                    <a:pt x="1071372" y="322326"/>
                  </a:lnTo>
                  <a:lnTo>
                    <a:pt x="0" y="322326"/>
                  </a:lnTo>
                  <a:lnTo>
                    <a:pt x="0" y="10744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26641" y="4395622"/>
            <a:ext cx="5245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593" y="884935"/>
            <a:ext cx="7740650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33CCCC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800" spc="-10" dirty="0">
                <a:latin typeface="Cambria"/>
                <a:cs typeface="Cambria"/>
              </a:rPr>
              <a:t>The </a:t>
            </a:r>
            <a:r>
              <a:rPr sz="1800" dirty="0">
                <a:latin typeface="Cambria"/>
                <a:cs typeface="Cambria"/>
              </a:rPr>
              <a:t>pop()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removes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element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at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specified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position.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CCCC"/>
              </a:buClr>
              <a:buFont typeface="Arial MT"/>
              <a:buChar char="•"/>
            </a:pPr>
            <a:endParaRPr sz="1800">
              <a:latin typeface="Cambria"/>
              <a:cs typeface="Cambria"/>
            </a:endParaRPr>
          </a:p>
          <a:p>
            <a:pPr marL="295910" indent="-283845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800" spc="-10" dirty="0">
                <a:latin typeface="Cambria"/>
                <a:cs typeface="Cambria"/>
              </a:rPr>
              <a:t>Syntax: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CCCC"/>
              </a:buClr>
              <a:buFont typeface="Arial MT"/>
              <a:buChar char="•"/>
            </a:pPr>
            <a:endParaRPr sz="1800">
              <a:latin typeface="Cambria"/>
              <a:cs typeface="Cambria"/>
            </a:endParaRPr>
          </a:p>
          <a:p>
            <a:pPr marL="295910" indent="-283845">
              <a:lnSpc>
                <a:spcPct val="100000"/>
              </a:lnSpc>
              <a:spcBef>
                <a:spcPts val="5"/>
              </a:spcBef>
              <a:buClr>
                <a:srgbClr val="33CCCC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800" dirty="0">
                <a:latin typeface="Cambria"/>
                <a:cs typeface="Cambria"/>
              </a:rPr>
              <a:t>pos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Optional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parameter,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 number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specifying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position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element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you</a:t>
            </a:r>
            <a:endParaRPr sz="1800">
              <a:latin typeface="Cambria"/>
              <a:cs typeface="Cambria"/>
            </a:endParaRPr>
          </a:p>
          <a:p>
            <a:pPr marL="265430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want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remove,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default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value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-1,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which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returns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last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item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Cambria"/>
              <a:cs typeface="Cambria"/>
            </a:endParaRPr>
          </a:p>
          <a:p>
            <a:pPr marL="512445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Example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1429511"/>
            <a:ext cx="1786127" cy="35661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2511" y="2859023"/>
            <a:ext cx="5714999" cy="20756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916" y="744981"/>
            <a:ext cx="7985125" cy="2372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0000"/>
                </a:solidFill>
                <a:latin typeface="Cambria"/>
                <a:cs typeface="Cambria"/>
              </a:rPr>
              <a:t>Using</a:t>
            </a:r>
            <a:r>
              <a:rPr sz="1400" b="1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mbria"/>
                <a:cs typeface="Cambria"/>
              </a:rPr>
              <a:t>from…import</a:t>
            </a:r>
            <a:r>
              <a:rPr sz="1400" b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mbria"/>
                <a:cs typeface="Cambria"/>
              </a:rPr>
              <a:t>statement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ambria"/>
                <a:cs typeface="Cambria"/>
              </a:rPr>
              <a:t>You</a:t>
            </a:r>
            <a:r>
              <a:rPr sz="1400" spc="2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can</a:t>
            </a:r>
            <a:r>
              <a:rPr sz="1400" spc="19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import</a:t>
            </a:r>
            <a:r>
              <a:rPr sz="1400" spc="2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18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specific</a:t>
            </a:r>
            <a:r>
              <a:rPr sz="1400" spc="2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function,</a:t>
            </a:r>
            <a:r>
              <a:rPr sz="1400" spc="2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class,</a:t>
            </a:r>
            <a:r>
              <a:rPr sz="1400" spc="204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or</a:t>
            </a:r>
            <a:r>
              <a:rPr sz="1400" spc="2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attribute</a:t>
            </a:r>
            <a:r>
              <a:rPr sz="1400" spc="19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from</a:t>
            </a:r>
            <a:r>
              <a:rPr sz="1400" spc="19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module</a:t>
            </a:r>
            <a:r>
              <a:rPr sz="1400" spc="19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rather</a:t>
            </a:r>
            <a:r>
              <a:rPr sz="1400" spc="2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than</a:t>
            </a:r>
            <a:r>
              <a:rPr sz="1400" spc="2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importing</a:t>
            </a:r>
            <a:r>
              <a:rPr sz="1400" spc="19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entire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mbria"/>
                <a:cs typeface="Cambria"/>
              </a:rPr>
              <a:t>module.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Follow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syntax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below,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5" dirty="0">
                <a:latin typeface="Cambria"/>
                <a:cs typeface="Cambria"/>
              </a:rPr>
              <a:t>from</a:t>
            </a:r>
            <a:r>
              <a:rPr sz="1400" b="1" spc="2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&lt;modulename&gt;</a:t>
            </a:r>
            <a:r>
              <a:rPr sz="1400" b="1" spc="10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import</a:t>
            </a:r>
            <a:r>
              <a:rPr sz="1400" b="1" spc="20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&lt;function&gt;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from</a:t>
            </a:r>
            <a:r>
              <a:rPr sz="1400" spc="-15" dirty="0">
                <a:latin typeface="Cambria"/>
                <a:cs typeface="Cambria"/>
              </a:rPr>
              <a:t> random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import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randint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randint(20,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100)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ambria"/>
                <a:cs typeface="Cambria"/>
              </a:rPr>
              <a:t>Output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mbria"/>
                <a:cs typeface="Cambria"/>
              </a:rPr>
              <a:t>69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7735" y="3306267"/>
            <a:ext cx="59563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latin typeface="Cambria"/>
                <a:cs typeface="Cambria"/>
              </a:rPr>
              <a:t>O</a:t>
            </a:r>
            <a:r>
              <a:rPr sz="1400" b="1" dirty="0">
                <a:latin typeface="Cambria"/>
                <a:cs typeface="Cambria"/>
              </a:rPr>
              <a:t>u</a:t>
            </a:r>
            <a:r>
              <a:rPr sz="1400" b="1" spc="-15" dirty="0">
                <a:latin typeface="Cambria"/>
                <a:cs typeface="Cambria"/>
              </a:rPr>
              <a:t>t</a:t>
            </a:r>
            <a:r>
              <a:rPr sz="1400" b="1" dirty="0">
                <a:latin typeface="Cambria"/>
                <a:cs typeface="Cambria"/>
              </a:rPr>
              <a:t>pu</a:t>
            </a:r>
            <a:r>
              <a:rPr sz="1400" b="1" spc="-5" dirty="0">
                <a:latin typeface="Cambria"/>
                <a:cs typeface="Cambria"/>
              </a:rPr>
              <a:t>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916" y="3306267"/>
            <a:ext cx="19577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from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math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import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pi, </a:t>
            </a:r>
            <a:r>
              <a:rPr sz="1400" spc="-5" dirty="0">
                <a:latin typeface="Cambria"/>
                <a:cs typeface="Cambria"/>
              </a:rPr>
              <a:t>sqrt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print(3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*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pi) 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print(sqrt(100))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7359" y="3733291"/>
            <a:ext cx="1525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mbria"/>
                <a:cs typeface="Cambria"/>
              </a:rPr>
              <a:t>9.42477796076938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10.0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916" y="4373676"/>
            <a:ext cx="7985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Cambria"/>
                <a:cs typeface="Cambria"/>
              </a:rPr>
              <a:t>Note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that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while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importing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from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module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in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this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45" dirty="0">
                <a:latin typeface="Cambria"/>
                <a:cs typeface="Cambria"/>
              </a:rPr>
              <a:t>way,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we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don’t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need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to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use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the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dot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operator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while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calling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or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using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attribute.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4642" y="98552"/>
            <a:ext cx="261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Python</a:t>
            </a:r>
            <a:r>
              <a:rPr sz="1800" spc="-3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Built-in</a:t>
            </a:r>
            <a:r>
              <a:rPr sz="1800" spc="-25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Modules.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41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3B6"/>
                </a:solidFill>
                <a:latin typeface="Cambria"/>
                <a:cs typeface="Cambria"/>
              </a:rPr>
              <a:t>L</a:t>
            </a:r>
            <a:r>
              <a:rPr sz="1800" b="1" spc="5" dirty="0">
                <a:solidFill>
                  <a:srgbClr val="00A3B6"/>
                </a:solidFill>
                <a:latin typeface="Cambria"/>
                <a:cs typeface="Cambria"/>
              </a:rPr>
              <a:t>i</a:t>
            </a:r>
            <a:r>
              <a:rPr sz="1800" b="1" spc="-15" dirty="0">
                <a:solidFill>
                  <a:srgbClr val="00A3B6"/>
                </a:solidFill>
                <a:latin typeface="Cambria"/>
                <a:cs typeface="Cambria"/>
              </a:rPr>
              <a:t>s</a:t>
            </a:r>
            <a:r>
              <a:rPr sz="1800" b="1" dirty="0">
                <a:solidFill>
                  <a:srgbClr val="00A3B6"/>
                </a:solidFill>
                <a:latin typeface="Cambria"/>
                <a:cs typeface="Cambria"/>
              </a:rPr>
              <a:t>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" y="1241882"/>
            <a:ext cx="927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mbria"/>
                <a:cs typeface="Cambria"/>
              </a:rPr>
              <a:t>E</a:t>
            </a:r>
            <a:r>
              <a:rPr sz="1800" b="1" spc="-35" dirty="0">
                <a:latin typeface="Cambria"/>
                <a:cs typeface="Cambria"/>
              </a:rPr>
              <a:t>x</a:t>
            </a:r>
            <a:r>
              <a:rPr sz="1800" b="1" spc="-5" dirty="0">
                <a:latin typeface="Cambria"/>
                <a:cs typeface="Cambria"/>
              </a:rPr>
              <a:t>am</a:t>
            </a:r>
            <a:r>
              <a:rPr sz="1800" b="1" dirty="0">
                <a:latin typeface="Cambria"/>
                <a:cs typeface="Cambria"/>
              </a:rPr>
              <a:t>p</a:t>
            </a:r>
            <a:r>
              <a:rPr sz="1800" b="1" spc="-5" dirty="0">
                <a:latin typeface="Cambria"/>
                <a:cs typeface="Cambria"/>
              </a:rPr>
              <a:t>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4320" y="2916935"/>
            <a:ext cx="1310640" cy="454659"/>
            <a:chOff x="274320" y="2916935"/>
            <a:chExt cx="1310640" cy="454659"/>
          </a:xfrm>
        </p:grpSpPr>
        <p:sp>
          <p:nvSpPr>
            <p:cNvPr id="5" name="object 5"/>
            <p:cNvSpPr/>
            <p:nvPr/>
          </p:nvSpPr>
          <p:spPr>
            <a:xfrm>
              <a:off x="286512" y="2929127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5">
                  <a:moveTo>
                    <a:pt x="1071372" y="0"/>
                  </a:moveTo>
                  <a:lnTo>
                    <a:pt x="1071372" y="107441"/>
                  </a:lnTo>
                  <a:lnTo>
                    <a:pt x="0" y="107441"/>
                  </a:lnTo>
                  <a:lnTo>
                    <a:pt x="0" y="322325"/>
                  </a:lnTo>
                  <a:lnTo>
                    <a:pt x="1071372" y="322325"/>
                  </a:lnTo>
                  <a:lnTo>
                    <a:pt x="1071372" y="429768"/>
                  </a:lnTo>
                  <a:lnTo>
                    <a:pt x="1286256" y="214883"/>
                  </a:lnTo>
                  <a:lnTo>
                    <a:pt x="1071372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512" y="2929127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5">
                  <a:moveTo>
                    <a:pt x="0" y="107441"/>
                  </a:moveTo>
                  <a:lnTo>
                    <a:pt x="1071372" y="107441"/>
                  </a:lnTo>
                  <a:lnTo>
                    <a:pt x="1071372" y="0"/>
                  </a:lnTo>
                  <a:lnTo>
                    <a:pt x="1286256" y="214883"/>
                  </a:lnTo>
                  <a:lnTo>
                    <a:pt x="1071372" y="429768"/>
                  </a:lnTo>
                  <a:lnTo>
                    <a:pt x="1071372" y="322325"/>
                  </a:lnTo>
                  <a:lnTo>
                    <a:pt x="0" y="322325"/>
                  </a:lnTo>
                  <a:lnTo>
                    <a:pt x="0" y="1074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1835" y="3038094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872" y="1213103"/>
            <a:ext cx="6793992" cy="2395728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41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3B6"/>
                </a:solidFill>
                <a:latin typeface="Cambria"/>
                <a:cs typeface="Cambria"/>
              </a:rPr>
              <a:t>L</a:t>
            </a:r>
            <a:r>
              <a:rPr sz="1800" b="1" spc="5" dirty="0">
                <a:solidFill>
                  <a:srgbClr val="00A3B6"/>
                </a:solidFill>
                <a:latin typeface="Cambria"/>
                <a:cs typeface="Cambria"/>
              </a:rPr>
              <a:t>i</a:t>
            </a:r>
            <a:r>
              <a:rPr sz="1800" b="1" spc="-15" dirty="0">
                <a:solidFill>
                  <a:srgbClr val="00A3B6"/>
                </a:solidFill>
                <a:latin typeface="Cambria"/>
                <a:cs typeface="Cambria"/>
              </a:rPr>
              <a:t>s</a:t>
            </a:r>
            <a:r>
              <a:rPr sz="1800" b="1" dirty="0">
                <a:solidFill>
                  <a:srgbClr val="00A3B6"/>
                </a:solidFill>
                <a:latin typeface="Cambria"/>
                <a:cs typeface="Cambria"/>
              </a:rPr>
              <a:t>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" y="1885569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mbria"/>
                <a:cs typeface="Cambria"/>
              </a:rPr>
              <a:t>E</a:t>
            </a:r>
            <a:r>
              <a:rPr sz="1800" b="1" spc="-35" dirty="0">
                <a:latin typeface="Cambria"/>
                <a:cs typeface="Cambria"/>
              </a:rPr>
              <a:t>x</a:t>
            </a:r>
            <a:r>
              <a:rPr sz="1800" b="1" spc="-5" dirty="0">
                <a:latin typeface="Cambria"/>
                <a:cs typeface="Cambria"/>
              </a:rPr>
              <a:t>a</a:t>
            </a:r>
            <a:r>
              <a:rPr sz="1800" b="1" dirty="0">
                <a:latin typeface="Cambria"/>
                <a:cs typeface="Cambria"/>
              </a:rPr>
              <a:t>mp</a:t>
            </a:r>
            <a:r>
              <a:rPr sz="1800" b="1" spc="-5" dirty="0">
                <a:latin typeface="Cambria"/>
                <a:cs typeface="Cambria"/>
              </a:rPr>
              <a:t>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4424" y="3273552"/>
            <a:ext cx="1310640" cy="454659"/>
            <a:chOff x="344424" y="3273552"/>
            <a:chExt cx="1310640" cy="454659"/>
          </a:xfrm>
        </p:grpSpPr>
        <p:sp>
          <p:nvSpPr>
            <p:cNvPr id="5" name="object 5"/>
            <p:cNvSpPr/>
            <p:nvPr/>
          </p:nvSpPr>
          <p:spPr>
            <a:xfrm>
              <a:off x="356616" y="3285744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5">
                  <a:moveTo>
                    <a:pt x="1071372" y="0"/>
                  </a:moveTo>
                  <a:lnTo>
                    <a:pt x="1071372" y="107441"/>
                  </a:lnTo>
                  <a:lnTo>
                    <a:pt x="0" y="107441"/>
                  </a:lnTo>
                  <a:lnTo>
                    <a:pt x="0" y="322325"/>
                  </a:lnTo>
                  <a:lnTo>
                    <a:pt x="1071372" y="322325"/>
                  </a:lnTo>
                  <a:lnTo>
                    <a:pt x="1071372" y="429767"/>
                  </a:lnTo>
                  <a:lnTo>
                    <a:pt x="1286256" y="214883"/>
                  </a:lnTo>
                  <a:lnTo>
                    <a:pt x="1071372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6616" y="3285744"/>
              <a:ext cx="1286510" cy="429895"/>
            </a:xfrm>
            <a:custGeom>
              <a:avLst/>
              <a:gdLst/>
              <a:ahLst/>
              <a:cxnLst/>
              <a:rect l="l" t="t" r="r" b="b"/>
              <a:pathLst>
                <a:path w="1286510" h="429895">
                  <a:moveTo>
                    <a:pt x="0" y="107441"/>
                  </a:moveTo>
                  <a:lnTo>
                    <a:pt x="1071372" y="107441"/>
                  </a:lnTo>
                  <a:lnTo>
                    <a:pt x="1071372" y="0"/>
                  </a:lnTo>
                  <a:lnTo>
                    <a:pt x="1286256" y="214883"/>
                  </a:lnTo>
                  <a:lnTo>
                    <a:pt x="1071372" y="429767"/>
                  </a:lnTo>
                  <a:lnTo>
                    <a:pt x="1071372" y="322325"/>
                  </a:lnTo>
                  <a:lnTo>
                    <a:pt x="0" y="322325"/>
                  </a:lnTo>
                  <a:lnTo>
                    <a:pt x="0" y="1074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3158" y="3394913"/>
            <a:ext cx="5257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3711" y="1051940"/>
            <a:ext cx="293370" cy="2686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1800" i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d</a:t>
            </a:r>
            <a:r>
              <a:rPr sz="1800" i="1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e</a:t>
            </a:r>
            <a:r>
              <a:rPr sz="1800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l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593" y="1027938"/>
            <a:ext cx="483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350" algn="l"/>
              </a:tabLst>
            </a:pPr>
            <a:r>
              <a:rPr sz="1800" spc="-10" dirty="0">
                <a:latin typeface="Cambria"/>
                <a:cs typeface="Cambria"/>
              </a:rPr>
              <a:t>The	</a:t>
            </a:r>
            <a:r>
              <a:rPr sz="1800" spc="-15" dirty="0">
                <a:latin typeface="Cambria"/>
                <a:cs typeface="Cambria"/>
              </a:rPr>
              <a:t>keyword </a:t>
            </a:r>
            <a:r>
              <a:rPr sz="1800" spc="-5" dirty="0">
                <a:latin typeface="Cambria"/>
                <a:cs typeface="Cambria"/>
              </a:rPr>
              <a:t>also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removes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specified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index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9383" y="1929383"/>
            <a:ext cx="6736080" cy="1761743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063" y="2703575"/>
            <a:ext cx="1167765" cy="451484"/>
            <a:chOff x="131063" y="2703575"/>
            <a:chExt cx="1167765" cy="451484"/>
          </a:xfrm>
        </p:grpSpPr>
        <p:sp>
          <p:nvSpPr>
            <p:cNvPr id="3" name="object 3"/>
            <p:cNvSpPr/>
            <p:nvPr/>
          </p:nvSpPr>
          <p:spPr>
            <a:xfrm>
              <a:off x="143255" y="2715767"/>
              <a:ext cx="1143000" cy="426720"/>
            </a:xfrm>
            <a:custGeom>
              <a:avLst/>
              <a:gdLst/>
              <a:ahLst/>
              <a:cxnLst/>
              <a:rect l="l" t="t" r="r" b="b"/>
              <a:pathLst>
                <a:path w="1143000" h="426719">
                  <a:moveTo>
                    <a:pt x="929640" y="0"/>
                  </a:moveTo>
                  <a:lnTo>
                    <a:pt x="929640" y="106680"/>
                  </a:lnTo>
                  <a:lnTo>
                    <a:pt x="0" y="106680"/>
                  </a:lnTo>
                  <a:lnTo>
                    <a:pt x="0" y="320039"/>
                  </a:lnTo>
                  <a:lnTo>
                    <a:pt x="929640" y="320039"/>
                  </a:lnTo>
                  <a:lnTo>
                    <a:pt x="929640" y="426719"/>
                  </a:lnTo>
                  <a:lnTo>
                    <a:pt x="1143000" y="213360"/>
                  </a:lnTo>
                  <a:lnTo>
                    <a:pt x="929640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255" y="2715767"/>
              <a:ext cx="1143000" cy="426720"/>
            </a:xfrm>
            <a:custGeom>
              <a:avLst/>
              <a:gdLst/>
              <a:ahLst/>
              <a:cxnLst/>
              <a:rect l="l" t="t" r="r" b="b"/>
              <a:pathLst>
                <a:path w="1143000" h="426719">
                  <a:moveTo>
                    <a:pt x="0" y="106680"/>
                  </a:moveTo>
                  <a:lnTo>
                    <a:pt x="929640" y="106680"/>
                  </a:lnTo>
                  <a:lnTo>
                    <a:pt x="929640" y="0"/>
                  </a:lnTo>
                  <a:lnTo>
                    <a:pt x="1143000" y="213360"/>
                  </a:lnTo>
                  <a:lnTo>
                    <a:pt x="929640" y="426719"/>
                  </a:lnTo>
                  <a:lnTo>
                    <a:pt x="929640" y="320039"/>
                  </a:lnTo>
                  <a:lnTo>
                    <a:pt x="0" y="320039"/>
                  </a:lnTo>
                  <a:lnTo>
                    <a:pt x="0" y="10668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98779" y="2823463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14" y="204342"/>
            <a:ext cx="5211445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List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226695">
              <a:lnSpc>
                <a:spcPct val="100000"/>
              </a:lnSpc>
              <a:spcBef>
                <a:spcPts val="1860"/>
              </a:spcBef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mbria"/>
                <a:cs typeface="Cambria"/>
              </a:rPr>
              <a:t>del</a:t>
            </a:r>
            <a:r>
              <a:rPr sz="1800" b="1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keyword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also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delete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list</a:t>
            </a:r>
            <a:r>
              <a:rPr sz="1800" spc="-10" dirty="0">
                <a:latin typeface="Cambria"/>
                <a:cs typeface="Cambria"/>
              </a:rPr>
              <a:t> completely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Example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511" y="1712975"/>
            <a:ext cx="7427976" cy="271272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41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3B6"/>
                </a:solidFill>
                <a:latin typeface="Cambria"/>
                <a:cs typeface="Cambria"/>
              </a:rPr>
              <a:t>L</a:t>
            </a:r>
            <a:r>
              <a:rPr sz="1800" b="1" spc="5" dirty="0">
                <a:solidFill>
                  <a:srgbClr val="00A3B6"/>
                </a:solidFill>
                <a:latin typeface="Cambria"/>
                <a:cs typeface="Cambria"/>
              </a:rPr>
              <a:t>i</a:t>
            </a:r>
            <a:r>
              <a:rPr sz="1800" b="1" spc="-15" dirty="0">
                <a:solidFill>
                  <a:srgbClr val="00A3B6"/>
                </a:solidFill>
                <a:latin typeface="Cambria"/>
                <a:cs typeface="Cambria"/>
              </a:rPr>
              <a:t>s</a:t>
            </a:r>
            <a:r>
              <a:rPr sz="1800" b="1" dirty="0">
                <a:solidFill>
                  <a:srgbClr val="00A3B6"/>
                </a:solidFill>
                <a:latin typeface="Cambria"/>
                <a:cs typeface="Cambria"/>
              </a:rPr>
              <a:t>t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7576" y="3486911"/>
            <a:ext cx="1167765" cy="454659"/>
            <a:chOff x="417576" y="3486911"/>
            <a:chExt cx="1167765" cy="454659"/>
          </a:xfrm>
        </p:grpSpPr>
        <p:sp>
          <p:nvSpPr>
            <p:cNvPr id="4" name="object 4"/>
            <p:cNvSpPr/>
            <p:nvPr/>
          </p:nvSpPr>
          <p:spPr>
            <a:xfrm>
              <a:off x="429768" y="3499103"/>
              <a:ext cx="1143000" cy="429895"/>
            </a:xfrm>
            <a:custGeom>
              <a:avLst/>
              <a:gdLst/>
              <a:ahLst/>
              <a:cxnLst/>
              <a:rect l="l" t="t" r="r" b="b"/>
              <a:pathLst>
                <a:path w="1143000" h="429895">
                  <a:moveTo>
                    <a:pt x="928116" y="0"/>
                  </a:moveTo>
                  <a:lnTo>
                    <a:pt x="928116" y="107442"/>
                  </a:lnTo>
                  <a:lnTo>
                    <a:pt x="0" y="107442"/>
                  </a:lnTo>
                  <a:lnTo>
                    <a:pt x="0" y="322326"/>
                  </a:lnTo>
                  <a:lnTo>
                    <a:pt x="928116" y="322326"/>
                  </a:lnTo>
                  <a:lnTo>
                    <a:pt x="928116" y="429768"/>
                  </a:lnTo>
                  <a:lnTo>
                    <a:pt x="1143000" y="214884"/>
                  </a:lnTo>
                  <a:lnTo>
                    <a:pt x="928116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9768" y="3499103"/>
              <a:ext cx="1143000" cy="429895"/>
            </a:xfrm>
            <a:custGeom>
              <a:avLst/>
              <a:gdLst/>
              <a:ahLst/>
              <a:cxnLst/>
              <a:rect l="l" t="t" r="r" b="b"/>
              <a:pathLst>
                <a:path w="1143000" h="429895">
                  <a:moveTo>
                    <a:pt x="0" y="107442"/>
                  </a:moveTo>
                  <a:lnTo>
                    <a:pt x="928116" y="107442"/>
                  </a:lnTo>
                  <a:lnTo>
                    <a:pt x="928116" y="0"/>
                  </a:lnTo>
                  <a:lnTo>
                    <a:pt x="1143000" y="214884"/>
                  </a:lnTo>
                  <a:lnTo>
                    <a:pt x="928116" y="429768"/>
                  </a:lnTo>
                  <a:lnTo>
                    <a:pt x="928116" y="322326"/>
                  </a:lnTo>
                  <a:lnTo>
                    <a:pt x="0" y="322326"/>
                  </a:lnTo>
                  <a:lnTo>
                    <a:pt x="0" y="10744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4682" y="3609847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593" y="1027938"/>
            <a:ext cx="5411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sz="1800" b="0" spc="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mbria"/>
                <a:cs typeface="Cambria"/>
              </a:rPr>
              <a:t>clear()</a:t>
            </a:r>
            <a:r>
              <a:rPr sz="1800" b="0" spc="-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Cambria"/>
                <a:cs typeface="Cambria"/>
              </a:rPr>
              <a:t>method </a:t>
            </a:r>
            <a:r>
              <a:rPr sz="1800" b="0" spc="-10" dirty="0">
                <a:solidFill>
                  <a:srgbClr val="000000"/>
                </a:solidFill>
                <a:latin typeface="Cambria"/>
                <a:cs typeface="Cambria"/>
              </a:rPr>
              <a:t>removes</a:t>
            </a:r>
            <a:r>
              <a:rPr sz="1800" b="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Cambria"/>
                <a:cs typeface="Cambria"/>
              </a:rPr>
              <a:t>all</a:t>
            </a:r>
            <a:r>
              <a:rPr sz="1800"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sz="1800"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Cambria"/>
                <a:cs typeface="Cambria"/>
              </a:rPr>
              <a:t>elements from</a:t>
            </a:r>
            <a:r>
              <a:rPr sz="1800" b="0" dirty="0">
                <a:solidFill>
                  <a:srgbClr val="000000"/>
                </a:solidFill>
                <a:latin typeface="Cambria"/>
                <a:cs typeface="Cambria"/>
              </a:rPr>
              <a:t> a</a:t>
            </a:r>
            <a:r>
              <a:rPr sz="1800"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Cambria"/>
                <a:cs typeface="Cambria"/>
              </a:rPr>
              <a:t>list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593" y="1576832"/>
            <a:ext cx="927735" cy="110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"/>
                <a:cs typeface="Cambria"/>
              </a:rPr>
              <a:t>Syntax: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1800" b="1" spc="-10" dirty="0">
                <a:latin typeface="Cambria"/>
                <a:cs typeface="Cambria"/>
              </a:rPr>
              <a:t>E</a:t>
            </a:r>
            <a:r>
              <a:rPr sz="1800" b="1" spc="-35" dirty="0">
                <a:latin typeface="Cambria"/>
                <a:cs typeface="Cambria"/>
              </a:rPr>
              <a:t>x</a:t>
            </a:r>
            <a:r>
              <a:rPr sz="1800" b="1" spc="-5" dirty="0">
                <a:latin typeface="Cambria"/>
                <a:cs typeface="Cambria"/>
              </a:rPr>
              <a:t>ample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60" y="1572767"/>
            <a:ext cx="1499616" cy="32308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6127" y="2215895"/>
            <a:ext cx="6321552" cy="1630679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41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3B6"/>
                </a:solidFill>
              </a:rPr>
              <a:t>L</a:t>
            </a:r>
            <a:r>
              <a:rPr sz="1800" spc="5" dirty="0">
                <a:solidFill>
                  <a:srgbClr val="00A3B6"/>
                </a:solidFill>
              </a:rPr>
              <a:t>i</a:t>
            </a:r>
            <a:r>
              <a:rPr sz="1800" spc="-15" dirty="0">
                <a:solidFill>
                  <a:srgbClr val="00A3B6"/>
                </a:solidFill>
              </a:rPr>
              <a:t>s</a:t>
            </a:r>
            <a:r>
              <a:rPr sz="1800" dirty="0">
                <a:solidFill>
                  <a:srgbClr val="00A3B6"/>
                </a:solidFill>
              </a:rPr>
              <a:t>t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7593" y="975868"/>
            <a:ext cx="6189980" cy="12604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180"/>
              </a:spcBef>
              <a:buClr>
                <a:srgbClr val="33CCCC"/>
              </a:buClr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sort() method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sorts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list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ascending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by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default.</a:t>
            </a:r>
            <a:endParaRPr sz="1800">
              <a:latin typeface="Cambria"/>
              <a:cs typeface="Cambria"/>
            </a:endParaRPr>
          </a:p>
          <a:p>
            <a:pPr marL="295910" indent="-283845">
              <a:lnSpc>
                <a:spcPct val="100000"/>
              </a:lnSpc>
              <a:spcBef>
                <a:spcPts val="1080"/>
              </a:spcBef>
              <a:buClr>
                <a:srgbClr val="33CCCC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800" spc="-55" dirty="0">
                <a:latin typeface="Cambria"/>
                <a:cs typeface="Cambria"/>
              </a:rPr>
              <a:t>You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also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make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 function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decide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sorting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criteria(s)</a:t>
            </a:r>
            <a:endParaRPr sz="1800">
              <a:latin typeface="Cambria"/>
              <a:cs typeface="Cambria"/>
            </a:endParaRPr>
          </a:p>
          <a:p>
            <a:pPr marL="295910" indent="-283845">
              <a:lnSpc>
                <a:spcPct val="100000"/>
              </a:lnSpc>
              <a:spcBef>
                <a:spcPts val="1080"/>
              </a:spcBef>
              <a:buClr>
                <a:srgbClr val="33CCCC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800" spc="-10" dirty="0">
                <a:latin typeface="Cambria"/>
                <a:cs typeface="Cambria"/>
              </a:rPr>
              <a:t>Syntax: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872" y="1929383"/>
            <a:ext cx="4998720" cy="338327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4789" y="2567939"/>
          <a:ext cx="8357870" cy="180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45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reverse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1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Optional.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reverse=True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will</a:t>
                      </a:r>
                      <a:r>
                        <a:rPr sz="18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sort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8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list</a:t>
                      </a:r>
                      <a:r>
                        <a:rPr sz="18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descending.</a:t>
                      </a:r>
                      <a:r>
                        <a:rPr sz="18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Default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is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reverse=False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87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key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Optional.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function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specify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sorting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criteria(s)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41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3B6"/>
                </a:solidFill>
                <a:latin typeface="Cambria"/>
                <a:cs typeface="Cambria"/>
              </a:rPr>
              <a:t>L</a:t>
            </a:r>
            <a:r>
              <a:rPr sz="1800" b="1" spc="5" dirty="0">
                <a:solidFill>
                  <a:srgbClr val="00A3B6"/>
                </a:solidFill>
                <a:latin typeface="Cambria"/>
                <a:cs typeface="Cambria"/>
              </a:rPr>
              <a:t>i</a:t>
            </a:r>
            <a:r>
              <a:rPr sz="1800" b="1" spc="-15" dirty="0">
                <a:solidFill>
                  <a:srgbClr val="00A3B6"/>
                </a:solidFill>
                <a:latin typeface="Cambria"/>
                <a:cs typeface="Cambria"/>
              </a:rPr>
              <a:t>s</a:t>
            </a:r>
            <a:r>
              <a:rPr sz="1800" b="1" dirty="0">
                <a:solidFill>
                  <a:srgbClr val="00A3B6"/>
                </a:solidFill>
                <a:latin typeface="Cambria"/>
                <a:cs typeface="Cambria"/>
              </a:rPr>
              <a:t>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" y="1602739"/>
            <a:ext cx="7251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5" dirty="0">
                <a:latin typeface="Cambria"/>
                <a:cs typeface="Cambria"/>
              </a:rPr>
              <a:t>E</a:t>
            </a:r>
            <a:r>
              <a:rPr sz="1400" b="1" spc="-45" dirty="0">
                <a:latin typeface="Cambria"/>
                <a:cs typeface="Cambria"/>
              </a:rPr>
              <a:t>x</a:t>
            </a:r>
            <a:r>
              <a:rPr sz="1400" b="1" spc="-10" dirty="0">
                <a:latin typeface="Cambria"/>
                <a:cs typeface="Cambria"/>
              </a:rPr>
              <a:t>a</a:t>
            </a:r>
            <a:r>
              <a:rPr sz="1400" b="1" spc="-5" dirty="0">
                <a:latin typeface="Cambria"/>
                <a:cs typeface="Cambria"/>
              </a:rPr>
              <a:t>mp</a:t>
            </a:r>
            <a:r>
              <a:rPr sz="1400" b="1" spc="-10" dirty="0">
                <a:latin typeface="Cambria"/>
                <a:cs typeface="Cambria"/>
              </a:rPr>
              <a:t>le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4424" y="2987039"/>
            <a:ext cx="1167765" cy="454659"/>
            <a:chOff x="344424" y="2987039"/>
            <a:chExt cx="1167765" cy="454659"/>
          </a:xfrm>
        </p:grpSpPr>
        <p:sp>
          <p:nvSpPr>
            <p:cNvPr id="5" name="object 5"/>
            <p:cNvSpPr/>
            <p:nvPr/>
          </p:nvSpPr>
          <p:spPr>
            <a:xfrm>
              <a:off x="356616" y="2999231"/>
              <a:ext cx="1143000" cy="429895"/>
            </a:xfrm>
            <a:custGeom>
              <a:avLst/>
              <a:gdLst/>
              <a:ahLst/>
              <a:cxnLst/>
              <a:rect l="l" t="t" r="r" b="b"/>
              <a:pathLst>
                <a:path w="1143000" h="429895">
                  <a:moveTo>
                    <a:pt x="928116" y="0"/>
                  </a:moveTo>
                  <a:lnTo>
                    <a:pt x="928116" y="107442"/>
                  </a:lnTo>
                  <a:lnTo>
                    <a:pt x="0" y="107442"/>
                  </a:lnTo>
                  <a:lnTo>
                    <a:pt x="0" y="322325"/>
                  </a:lnTo>
                  <a:lnTo>
                    <a:pt x="928116" y="322325"/>
                  </a:lnTo>
                  <a:lnTo>
                    <a:pt x="928116" y="429768"/>
                  </a:lnTo>
                  <a:lnTo>
                    <a:pt x="1143000" y="214884"/>
                  </a:lnTo>
                  <a:lnTo>
                    <a:pt x="928116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6616" y="2999231"/>
              <a:ext cx="1143000" cy="429895"/>
            </a:xfrm>
            <a:custGeom>
              <a:avLst/>
              <a:gdLst/>
              <a:ahLst/>
              <a:cxnLst/>
              <a:rect l="l" t="t" r="r" b="b"/>
              <a:pathLst>
                <a:path w="1143000" h="429895">
                  <a:moveTo>
                    <a:pt x="0" y="107442"/>
                  </a:moveTo>
                  <a:lnTo>
                    <a:pt x="928116" y="107442"/>
                  </a:lnTo>
                  <a:lnTo>
                    <a:pt x="928116" y="0"/>
                  </a:lnTo>
                  <a:lnTo>
                    <a:pt x="1143000" y="214884"/>
                  </a:lnTo>
                  <a:lnTo>
                    <a:pt x="928116" y="429768"/>
                  </a:lnTo>
                  <a:lnTo>
                    <a:pt x="928116" y="322325"/>
                  </a:lnTo>
                  <a:lnTo>
                    <a:pt x="0" y="322325"/>
                  </a:lnTo>
                  <a:lnTo>
                    <a:pt x="0" y="10744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3054" y="3109341"/>
            <a:ext cx="525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767" y="1572767"/>
            <a:ext cx="7373111" cy="1999487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9488" y="664462"/>
            <a:ext cx="4428744" cy="448055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9110" y="204342"/>
            <a:ext cx="1350010" cy="83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List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mbria"/>
              <a:cs typeface="Cambria"/>
            </a:endParaRPr>
          </a:p>
          <a:p>
            <a:pPr marL="434975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E</a:t>
            </a:r>
            <a:r>
              <a:rPr sz="1800" b="1" spc="-35" dirty="0">
                <a:latin typeface="Cambria"/>
                <a:cs typeface="Cambria"/>
              </a:rPr>
              <a:t>x</a:t>
            </a:r>
            <a:r>
              <a:rPr sz="1800" b="1" spc="-5" dirty="0">
                <a:latin typeface="Cambria"/>
                <a:cs typeface="Cambria"/>
              </a:rPr>
              <a:t>am</a:t>
            </a:r>
            <a:r>
              <a:rPr sz="1800" b="1" spc="5" dirty="0">
                <a:latin typeface="Cambria"/>
                <a:cs typeface="Cambria"/>
              </a:rPr>
              <a:t>p</a:t>
            </a:r>
            <a:r>
              <a:rPr sz="1800" b="1" spc="-5" dirty="0">
                <a:latin typeface="Cambria"/>
                <a:cs typeface="Cambria"/>
              </a:rPr>
              <a:t>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1040" y="3916679"/>
            <a:ext cx="1167765" cy="454659"/>
            <a:chOff x="701040" y="3916679"/>
            <a:chExt cx="1167765" cy="454659"/>
          </a:xfrm>
        </p:grpSpPr>
        <p:sp>
          <p:nvSpPr>
            <p:cNvPr id="5" name="object 5"/>
            <p:cNvSpPr/>
            <p:nvPr/>
          </p:nvSpPr>
          <p:spPr>
            <a:xfrm>
              <a:off x="713232" y="3928871"/>
              <a:ext cx="1143000" cy="429895"/>
            </a:xfrm>
            <a:custGeom>
              <a:avLst/>
              <a:gdLst/>
              <a:ahLst/>
              <a:cxnLst/>
              <a:rect l="l" t="t" r="r" b="b"/>
              <a:pathLst>
                <a:path w="1143000" h="429895">
                  <a:moveTo>
                    <a:pt x="928116" y="0"/>
                  </a:moveTo>
                  <a:lnTo>
                    <a:pt x="928116" y="107441"/>
                  </a:lnTo>
                  <a:lnTo>
                    <a:pt x="0" y="107441"/>
                  </a:lnTo>
                  <a:lnTo>
                    <a:pt x="0" y="322325"/>
                  </a:lnTo>
                  <a:lnTo>
                    <a:pt x="928116" y="322325"/>
                  </a:lnTo>
                  <a:lnTo>
                    <a:pt x="928116" y="429767"/>
                  </a:lnTo>
                  <a:lnTo>
                    <a:pt x="1143000" y="214883"/>
                  </a:lnTo>
                  <a:lnTo>
                    <a:pt x="928116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232" y="3928871"/>
              <a:ext cx="1143000" cy="429895"/>
            </a:xfrm>
            <a:custGeom>
              <a:avLst/>
              <a:gdLst/>
              <a:ahLst/>
              <a:cxnLst/>
              <a:rect l="l" t="t" r="r" b="b"/>
              <a:pathLst>
                <a:path w="1143000" h="429895">
                  <a:moveTo>
                    <a:pt x="0" y="107441"/>
                  </a:moveTo>
                  <a:lnTo>
                    <a:pt x="928116" y="107441"/>
                  </a:lnTo>
                  <a:lnTo>
                    <a:pt x="928116" y="0"/>
                  </a:lnTo>
                  <a:lnTo>
                    <a:pt x="1143000" y="214883"/>
                  </a:lnTo>
                  <a:lnTo>
                    <a:pt x="928116" y="429767"/>
                  </a:lnTo>
                  <a:lnTo>
                    <a:pt x="928116" y="322325"/>
                  </a:lnTo>
                  <a:lnTo>
                    <a:pt x="0" y="322325"/>
                  </a:lnTo>
                  <a:lnTo>
                    <a:pt x="0" y="1074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0584" y="4038701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93" y="2385517"/>
            <a:ext cx="927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mbria"/>
                <a:cs typeface="Cambria"/>
              </a:rPr>
              <a:t>E</a:t>
            </a:r>
            <a:r>
              <a:rPr sz="1800" b="1" spc="-35" dirty="0">
                <a:latin typeface="Cambria"/>
                <a:cs typeface="Cambria"/>
              </a:rPr>
              <a:t>x</a:t>
            </a:r>
            <a:r>
              <a:rPr sz="1800" b="1" spc="-5" dirty="0">
                <a:latin typeface="Cambria"/>
                <a:cs typeface="Cambria"/>
              </a:rPr>
              <a:t>ample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7576" y="3486911"/>
            <a:ext cx="1167765" cy="454659"/>
            <a:chOff x="417576" y="3486911"/>
            <a:chExt cx="1167765" cy="454659"/>
          </a:xfrm>
        </p:grpSpPr>
        <p:sp>
          <p:nvSpPr>
            <p:cNvPr id="4" name="object 4"/>
            <p:cNvSpPr/>
            <p:nvPr/>
          </p:nvSpPr>
          <p:spPr>
            <a:xfrm>
              <a:off x="429768" y="3499103"/>
              <a:ext cx="1143000" cy="429895"/>
            </a:xfrm>
            <a:custGeom>
              <a:avLst/>
              <a:gdLst/>
              <a:ahLst/>
              <a:cxnLst/>
              <a:rect l="l" t="t" r="r" b="b"/>
              <a:pathLst>
                <a:path w="1143000" h="429895">
                  <a:moveTo>
                    <a:pt x="928116" y="0"/>
                  </a:moveTo>
                  <a:lnTo>
                    <a:pt x="928116" y="107442"/>
                  </a:lnTo>
                  <a:lnTo>
                    <a:pt x="0" y="107442"/>
                  </a:lnTo>
                  <a:lnTo>
                    <a:pt x="0" y="322326"/>
                  </a:lnTo>
                  <a:lnTo>
                    <a:pt x="928116" y="322326"/>
                  </a:lnTo>
                  <a:lnTo>
                    <a:pt x="928116" y="429768"/>
                  </a:lnTo>
                  <a:lnTo>
                    <a:pt x="1143000" y="214884"/>
                  </a:lnTo>
                  <a:lnTo>
                    <a:pt x="928116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9768" y="3499103"/>
              <a:ext cx="1143000" cy="429895"/>
            </a:xfrm>
            <a:custGeom>
              <a:avLst/>
              <a:gdLst/>
              <a:ahLst/>
              <a:cxnLst/>
              <a:rect l="l" t="t" r="r" b="b"/>
              <a:pathLst>
                <a:path w="1143000" h="429895">
                  <a:moveTo>
                    <a:pt x="0" y="107442"/>
                  </a:moveTo>
                  <a:lnTo>
                    <a:pt x="928116" y="107442"/>
                  </a:lnTo>
                  <a:lnTo>
                    <a:pt x="928116" y="0"/>
                  </a:lnTo>
                  <a:lnTo>
                    <a:pt x="1143000" y="214884"/>
                  </a:lnTo>
                  <a:lnTo>
                    <a:pt x="928116" y="429768"/>
                  </a:lnTo>
                  <a:lnTo>
                    <a:pt x="928116" y="322326"/>
                  </a:lnTo>
                  <a:lnTo>
                    <a:pt x="0" y="322326"/>
                  </a:lnTo>
                  <a:lnTo>
                    <a:pt x="0" y="10744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4682" y="3609847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110" y="204342"/>
            <a:ext cx="56546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List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452755" indent="-232410">
              <a:lnSpc>
                <a:spcPct val="100000"/>
              </a:lnSpc>
              <a:spcBef>
                <a:spcPts val="1860"/>
              </a:spcBef>
              <a:buClr>
                <a:srgbClr val="33CCCC"/>
              </a:buClr>
              <a:buFont typeface="Arial MT"/>
              <a:buChar char="•"/>
              <a:tabLst>
                <a:tab pos="452755" algn="l"/>
                <a:tab pos="453390" algn="l"/>
              </a:tabLst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copy()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returns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 copy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 </a:t>
            </a:r>
            <a:r>
              <a:rPr sz="1800" dirty="0">
                <a:latin typeface="Cambria"/>
                <a:cs typeface="Cambria"/>
              </a:rPr>
              <a:t>specified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list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2286000"/>
            <a:ext cx="6288024" cy="1572768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41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3B6"/>
                </a:solidFill>
              </a:rPr>
              <a:t>L</a:t>
            </a:r>
            <a:r>
              <a:rPr sz="1800" spc="5" dirty="0">
                <a:solidFill>
                  <a:srgbClr val="00A3B6"/>
                </a:solidFill>
              </a:rPr>
              <a:t>i</a:t>
            </a:r>
            <a:r>
              <a:rPr sz="1800" spc="-15" dirty="0">
                <a:solidFill>
                  <a:srgbClr val="00A3B6"/>
                </a:solidFill>
              </a:rPr>
              <a:t>s</a:t>
            </a:r>
            <a:r>
              <a:rPr sz="1800" dirty="0">
                <a:solidFill>
                  <a:srgbClr val="00A3B6"/>
                </a:solidFill>
              </a:rPr>
              <a:t>t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417576" y="4130039"/>
            <a:ext cx="1167765" cy="454659"/>
            <a:chOff x="417576" y="4130039"/>
            <a:chExt cx="1167765" cy="454659"/>
          </a:xfrm>
        </p:grpSpPr>
        <p:sp>
          <p:nvSpPr>
            <p:cNvPr id="4" name="object 4"/>
            <p:cNvSpPr/>
            <p:nvPr/>
          </p:nvSpPr>
          <p:spPr>
            <a:xfrm>
              <a:off x="429768" y="4142231"/>
              <a:ext cx="1143000" cy="429895"/>
            </a:xfrm>
            <a:custGeom>
              <a:avLst/>
              <a:gdLst/>
              <a:ahLst/>
              <a:cxnLst/>
              <a:rect l="l" t="t" r="r" b="b"/>
              <a:pathLst>
                <a:path w="1143000" h="429895">
                  <a:moveTo>
                    <a:pt x="928116" y="0"/>
                  </a:moveTo>
                  <a:lnTo>
                    <a:pt x="928116" y="107441"/>
                  </a:lnTo>
                  <a:lnTo>
                    <a:pt x="0" y="107441"/>
                  </a:lnTo>
                  <a:lnTo>
                    <a:pt x="0" y="322325"/>
                  </a:lnTo>
                  <a:lnTo>
                    <a:pt x="928116" y="322325"/>
                  </a:lnTo>
                  <a:lnTo>
                    <a:pt x="928116" y="429767"/>
                  </a:lnTo>
                  <a:lnTo>
                    <a:pt x="1143000" y="214883"/>
                  </a:lnTo>
                  <a:lnTo>
                    <a:pt x="928116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9768" y="4142231"/>
              <a:ext cx="1143000" cy="429895"/>
            </a:xfrm>
            <a:custGeom>
              <a:avLst/>
              <a:gdLst/>
              <a:ahLst/>
              <a:cxnLst/>
              <a:rect l="l" t="t" r="r" b="b"/>
              <a:pathLst>
                <a:path w="1143000" h="429895">
                  <a:moveTo>
                    <a:pt x="0" y="107441"/>
                  </a:moveTo>
                  <a:lnTo>
                    <a:pt x="928116" y="107441"/>
                  </a:lnTo>
                  <a:lnTo>
                    <a:pt x="928116" y="0"/>
                  </a:lnTo>
                  <a:lnTo>
                    <a:pt x="1143000" y="214883"/>
                  </a:lnTo>
                  <a:lnTo>
                    <a:pt x="928116" y="429767"/>
                  </a:lnTo>
                  <a:lnTo>
                    <a:pt x="928116" y="322325"/>
                  </a:lnTo>
                  <a:lnTo>
                    <a:pt x="0" y="322325"/>
                  </a:lnTo>
                  <a:lnTo>
                    <a:pt x="0" y="1074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4682" y="4252671"/>
            <a:ext cx="5245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593" y="1027938"/>
            <a:ext cx="7914640" cy="165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 marR="5080" indent="-244475" algn="just">
              <a:lnSpc>
                <a:spcPct val="100000"/>
              </a:lnSpc>
              <a:spcBef>
                <a:spcPts val="100"/>
              </a:spcBef>
              <a:buClr>
                <a:srgbClr val="33CCCC"/>
              </a:buClr>
              <a:buFont typeface="Arial MT"/>
              <a:buChar char="•"/>
              <a:tabLst>
                <a:tab pos="244475" algn="l"/>
              </a:tabLst>
            </a:pPr>
            <a:r>
              <a:rPr sz="1800" spc="-55" dirty="0">
                <a:latin typeface="Cambria"/>
                <a:cs typeface="Cambria"/>
              </a:rPr>
              <a:t>You </a:t>
            </a:r>
            <a:r>
              <a:rPr sz="1800" dirty="0">
                <a:latin typeface="Cambria"/>
                <a:cs typeface="Cambria"/>
              </a:rPr>
              <a:t>cannot </a:t>
            </a:r>
            <a:r>
              <a:rPr sz="1800" spc="-5" dirty="0">
                <a:latin typeface="Cambria"/>
                <a:cs typeface="Cambria"/>
              </a:rPr>
              <a:t>copy </a:t>
            </a:r>
            <a:r>
              <a:rPr sz="1800" dirty="0">
                <a:latin typeface="Cambria"/>
                <a:cs typeface="Cambria"/>
              </a:rPr>
              <a:t>a </a:t>
            </a:r>
            <a:r>
              <a:rPr sz="1800" spc="-5" dirty="0">
                <a:latin typeface="Cambria"/>
                <a:cs typeface="Cambria"/>
              </a:rPr>
              <a:t>list </a:t>
            </a:r>
            <a:r>
              <a:rPr sz="1800" spc="-15" dirty="0">
                <a:latin typeface="Cambria"/>
                <a:cs typeface="Cambria"/>
              </a:rPr>
              <a:t>simply by </a:t>
            </a:r>
            <a:r>
              <a:rPr sz="1800" dirty="0">
                <a:latin typeface="Cambria"/>
                <a:cs typeface="Cambria"/>
              </a:rPr>
              <a:t>typing </a:t>
            </a:r>
            <a:r>
              <a:rPr sz="1800" spc="-5" dirty="0">
                <a:latin typeface="Cambria"/>
                <a:cs typeface="Cambria"/>
              </a:rPr>
              <a:t>list2 </a:t>
            </a:r>
            <a:r>
              <a:rPr sz="1800" dirty="0">
                <a:latin typeface="Cambria"/>
                <a:cs typeface="Cambria"/>
              </a:rPr>
              <a:t>= </a:t>
            </a:r>
            <a:r>
              <a:rPr sz="1800" spc="-5" dirty="0">
                <a:latin typeface="Cambria"/>
                <a:cs typeface="Cambria"/>
              </a:rPr>
              <a:t>list1, because: list2 will </a:t>
            </a:r>
            <a:r>
              <a:rPr sz="1800" spc="-15" dirty="0">
                <a:latin typeface="Cambria"/>
                <a:cs typeface="Cambria"/>
              </a:rPr>
              <a:t>only </a:t>
            </a:r>
            <a:r>
              <a:rPr sz="1800" spc="-5" dirty="0">
                <a:latin typeface="Cambria"/>
                <a:cs typeface="Cambria"/>
              </a:rPr>
              <a:t>be </a:t>
            </a:r>
            <a:r>
              <a:rPr sz="1800" dirty="0">
                <a:latin typeface="Cambria"/>
                <a:cs typeface="Cambria"/>
              </a:rPr>
              <a:t>a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reference </a:t>
            </a:r>
            <a:r>
              <a:rPr sz="1800" spc="-20" dirty="0">
                <a:latin typeface="Cambria"/>
                <a:cs typeface="Cambria"/>
              </a:rPr>
              <a:t>to </a:t>
            </a:r>
            <a:r>
              <a:rPr sz="1800" spc="-5" dirty="0">
                <a:latin typeface="Cambria"/>
                <a:cs typeface="Cambria"/>
              </a:rPr>
              <a:t>list1, </a:t>
            </a:r>
            <a:r>
              <a:rPr sz="1800" dirty="0">
                <a:latin typeface="Cambria"/>
                <a:cs typeface="Cambria"/>
              </a:rPr>
              <a:t>and </a:t>
            </a:r>
            <a:r>
              <a:rPr sz="1800" spc="-5" dirty="0">
                <a:latin typeface="Cambria"/>
                <a:cs typeface="Cambria"/>
              </a:rPr>
              <a:t>changes </a:t>
            </a:r>
            <a:r>
              <a:rPr sz="1800" dirty="0">
                <a:latin typeface="Cambria"/>
                <a:cs typeface="Cambria"/>
              </a:rPr>
              <a:t>made in </a:t>
            </a:r>
            <a:r>
              <a:rPr sz="1800" spc="-5" dirty="0">
                <a:latin typeface="Cambria"/>
                <a:cs typeface="Cambria"/>
              </a:rPr>
              <a:t>list1 will </a:t>
            </a:r>
            <a:r>
              <a:rPr sz="1800" spc="-10" dirty="0">
                <a:latin typeface="Cambria"/>
                <a:cs typeface="Cambria"/>
              </a:rPr>
              <a:t>automatically </a:t>
            </a:r>
            <a:r>
              <a:rPr sz="1800" spc="-5" dirty="0">
                <a:latin typeface="Cambria"/>
                <a:cs typeface="Cambria"/>
              </a:rPr>
              <a:t>also be </a:t>
            </a:r>
            <a:r>
              <a:rPr sz="1800" dirty="0">
                <a:latin typeface="Cambria"/>
                <a:cs typeface="Cambria"/>
              </a:rPr>
              <a:t>made in 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list2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1800" b="1" spc="-10" dirty="0">
                <a:latin typeface="Cambria"/>
                <a:cs typeface="Cambria"/>
              </a:rPr>
              <a:t>Example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9383" y="2286000"/>
            <a:ext cx="3678936" cy="231648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7576" y="4059935"/>
            <a:ext cx="1167765" cy="454659"/>
            <a:chOff x="417576" y="4059935"/>
            <a:chExt cx="1167765" cy="454659"/>
          </a:xfrm>
        </p:grpSpPr>
        <p:sp>
          <p:nvSpPr>
            <p:cNvPr id="3" name="object 3"/>
            <p:cNvSpPr/>
            <p:nvPr/>
          </p:nvSpPr>
          <p:spPr>
            <a:xfrm>
              <a:off x="429768" y="4072127"/>
              <a:ext cx="1143000" cy="429895"/>
            </a:xfrm>
            <a:custGeom>
              <a:avLst/>
              <a:gdLst/>
              <a:ahLst/>
              <a:cxnLst/>
              <a:rect l="l" t="t" r="r" b="b"/>
              <a:pathLst>
                <a:path w="1143000" h="429895">
                  <a:moveTo>
                    <a:pt x="928116" y="0"/>
                  </a:moveTo>
                  <a:lnTo>
                    <a:pt x="928116" y="107442"/>
                  </a:lnTo>
                  <a:lnTo>
                    <a:pt x="0" y="107442"/>
                  </a:lnTo>
                  <a:lnTo>
                    <a:pt x="0" y="322326"/>
                  </a:lnTo>
                  <a:lnTo>
                    <a:pt x="928116" y="322326"/>
                  </a:lnTo>
                  <a:lnTo>
                    <a:pt x="928116" y="429768"/>
                  </a:lnTo>
                  <a:lnTo>
                    <a:pt x="1143000" y="214884"/>
                  </a:lnTo>
                  <a:lnTo>
                    <a:pt x="928116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9768" y="4072127"/>
              <a:ext cx="1143000" cy="429895"/>
            </a:xfrm>
            <a:custGeom>
              <a:avLst/>
              <a:gdLst/>
              <a:ahLst/>
              <a:cxnLst/>
              <a:rect l="l" t="t" r="r" b="b"/>
              <a:pathLst>
                <a:path w="1143000" h="429895">
                  <a:moveTo>
                    <a:pt x="0" y="107442"/>
                  </a:moveTo>
                  <a:lnTo>
                    <a:pt x="928116" y="107442"/>
                  </a:lnTo>
                  <a:lnTo>
                    <a:pt x="928116" y="0"/>
                  </a:lnTo>
                  <a:lnTo>
                    <a:pt x="1143000" y="214884"/>
                  </a:lnTo>
                  <a:lnTo>
                    <a:pt x="928116" y="429768"/>
                  </a:lnTo>
                  <a:lnTo>
                    <a:pt x="928116" y="322326"/>
                  </a:lnTo>
                  <a:lnTo>
                    <a:pt x="0" y="322326"/>
                  </a:lnTo>
                  <a:lnTo>
                    <a:pt x="0" y="10744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84682" y="4181652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110" y="204342"/>
            <a:ext cx="1853564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List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452755" indent="-232410">
              <a:lnSpc>
                <a:spcPct val="100000"/>
              </a:lnSpc>
              <a:spcBef>
                <a:spcPts val="1860"/>
              </a:spcBef>
              <a:buClr>
                <a:srgbClr val="33CCCC"/>
              </a:buClr>
              <a:buFont typeface="Arial MT"/>
              <a:buChar char="•"/>
              <a:tabLst>
                <a:tab pos="452755" algn="l"/>
                <a:tab pos="453390" algn="l"/>
              </a:tabLst>
            </a:pPr>
            <a:r>
              <a:rPr sz="1800" spc="-10" dirty="0">
                <a:latin typeface="Cambria"/>
                <a:cs typeface="Cambria"/>
              </a:rPr>
              <a:t>Merge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two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list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mbria"/>
              <a:cs typeface="Cambria"/>
            </a:endParaRPr>
          </a:p>
          <a:p>
            <a:pPr marL="292100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Example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127" y="1856231"/>
            <a:ext cx="3404616" cy="27340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0079" y="2185797"/>
            <a:ext cx="762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mbria"/>
                <a:cs typeface="Cambria"/>
              </a:rPr>
              <a:t>Output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" y="2185797"/>
            <a:ext cx="19284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mbria"/>
                <a:cs typeface="Cambria"/>
              </a:rPr>
              <a:t>Example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from </a:t>
            </a:r>
            <a:r>
              <a:rPr sz="1800" spc="-5" dirty="0">
                <a:latin typeface="Cambria"/>
                <a:cs typeface="Cambria"/>
              </a:rPr>
              <a:t>math import </a:t>
            </a:r>
            <a:r>
              <a:rPr sz="1800" dirty="0">
                <a:latin typeface="Cambria"/>
                <a:cs typeface="Cambria"/>
              </a:rPr>
              <a:t>*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print(3 * pi) 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print(sqrt(100))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0079" y="2734817"/>
            <a:ext cx="204088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mbria"/>
                <a:cs typeface="Cambria"/>
              </a:rPr>
              <a:t>9.42477796076938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10.0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642" y="301193"/>
            <a:ext cx="7872730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3B6"/>
                </a:solidFill>
                <a:latin typeface="Cambria"/>
                <a:cs typeface="Cambria"/>
              </a:rPr>
              <a:t>Python</a:t>
            </a:r>
            <a:r>
              <a:rPr sz="1800" b="1" spc="-4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Built-in</a:t>
            </a:r>
            <a:r>
              <a:rPr sz="1800" b="1" spc="-30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Modules</a:t>
            </a:r>
            <a:endParaRPr sz="1800">
              <a:latin typeface="Cambria"/>
              <a:cs typeface="Cambria"/>
            </a:endParaRPr>
          </a:p>
          <a:p>
            <a:pPr marL="83820">
              <a:lnSpc>
                <a:spcPct val="100000"/>
              </a:lnSpc>
              <a:spcBef>
                <a:spcPts val="1870"/>
              </a:spcBef>
            </a:pPr>
            <a:r>
              <a:rPr sz="1800" spc="-5" dirty="0">
                <a:latin typeface="Cambria"/>
                <a:cs typeface="Cambria"/>
              </a:rPr>
              <a:t>Importing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everything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from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Python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module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mbria"/>
                <a:cs typeface="Cambria"/>
              </a:rPr>
              <a:t>If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we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need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import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everything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from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 </a:t>
            </a:r>
            <a:r>
              <a:rPr sz="1800" spc="-5" dirty="0">
                <a:latin typeface="Cambria"/>
                <a:cs typeface="Cambria"/>
              </a:rPr>
              <a:t>module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we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don’t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want</a:t>
            </a:r>
            <a:r>
              <a:rPr sz="1800" spc="-20" dirty="0">
                <a:latin typeface="Cambria"/>
                <a:cs typeface="Cambria"/>
              </a:rPr>
              <a:t> to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use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dot</a:t>
            </a:r>
            <a:endParaRPr sz="1800">
              <a:latin typeface="Cambria"/>
              <a:cs typeface="Cambria"/>
            </a:endParaRPr>
          </a:p>
          <a:p>
            <a:pPr marL="83820">
              <a:lnSpc>
                <a:spcPct val="100000"/>
              </a:lnSpc>
            </a:pPr>
            <a:r>
              <a:rPr sz="1800" spc="-25" dirty="0">
                <a:latin typeface="Cambria"/>
                <a:cs typeface="Cambria"/>
              </a:rPr>
              <a:t>operator,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do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this: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41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3B6"/>
                </a:solidFill>
              </a:rPr>
              <a:t>L</a:t>
            </a:r>
            <a:r>
              <a:rPr sz="1800" spc="5" dirty="0">
                <a:solidFill>
                  <a:srgbClr val="00A3B6"/>
                </a:solidFill>
              </a:rPr>
              <a:t>i</a:t>
            </a:r>
            <a:r>
              <a:rPr sz="1800" spc="-15" dirty="0">
                <a:solidFill>
                  <a:srgbClr val="00A3B6"/>
                </a:solidFill>
              </a:rPr>
              <a:t>s</a:t>
            </a:r>
            <a:r>
              <a:rPr sz="1800" dirty="0">
                <a:solidFill>
                  <a:srgbClr val="00A3B6"/>
                </a:solidFill>
              </a:rPr>
              <a:t>t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93495" y="2600325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mbria"/>
                <a:cs typeface="Cambria"/>
              </a:rPr>
              <a:t>E</a:t>
            </a:r>
            <a:r>
              <a:rPr sz="1800" b="1" spc="-35" dirty="0">
                <a:latin typeface="Cambria"/>
                <a:cs typeface="Cambria"/>
              </a:rPr>
              <a:t>x</a:t>
            </a:r>
            <a:r>
              <a:rPr sz="1800" b="1" spc="-5" dirty="0">
                <a:latin typeface="Cambria"/>
                <a:cs typeface="Cambria"/>
              </a:rPr>
              <a:t>am</a:t>
            </a:r>
            <a:r>
              <a:rPr sz="1800" b="1" spc="5" dirty="0">
                <a:latin typeface="Cambria"/>
                <a:cs typeface="Cambria"/>
              </a:rPr>
              <a:t>p</a:t>
            </a:r>
            <a:r>
              <a:rPr sz="1800" b="1" spc="-5" dirty="0">
                <a:latin typeface="Cambria"/>
                <a:cs typeface="Cambria"/>
              </a:rPr>
              <a:t>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191" y="3630167"/>
            <a:ext cx="1167765" cy="454659"/>
            <a:chOff x="774191" y="3630167"/>
            <a:chExt cx="1167765" cy="454659"/>
          </a:xfrm>
        </p:grpSpPr>
        <p:sp>
          <p:nvSpPr>
            <p:cNvPr id="5" name="object 5"/>
            <p:cNvSpPr/>
            <p:nvPr/>
          </p:nvSpPr>
          <p:spPr>
            <a:xfrm>
              <a:off x="786383" y="3642359"/>
              <a:ext cx="1143000" cy="429895"/>
            </a:xfrm>
            <a:custGeom>
              <a:avLst/>
              <a:gdLst/>
              <a:ahLst/>
              <a:cxnLst/>
              <a:rect l="l" t="t" r="r" b="b"/>
              <a:pathLst>
                <a:path w="1143000" h="429895">
                  <a:moveTo>
                    <a:pt x="928116" y="0"/>
                  </a:moveTo>
                  <a:lnTo>
                    <a:pt x="928116" y="107441"/>
                  </a:lnTo>
                  <a:lnTo>
                    <a:pt x="0" y="107441"/>
                  </a:lnTo>
                  <a:lnTo>
                    <a:pt x="0" y="322325"/>
                  </a:lnTo>
                  <a:lnTo>
                    <a:pt x="928116" y="322325"/>
                  </a:lnTo>
                  <a:lnTo>
                    <a:pt x="928116" y="429767"/>
                  </a:lnTo>
                  <a:lnTo>
                    <a:pt x="1142999" y="214883"/>
                  </a:lnTo>
                  <a:lnTo>
                    <a:pt x="928116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383" y="3642359"/>
              <a:ext cx="1143000" cy="429895"/>
            </a:xfrm>
            <a:custGeom>
              <a:avLst/>
              <a:gdLst/>
              <a:ahLst/>
              <a:cxnLst/>
              <a:rect l="l" t="t" r="r" b="b"/>
              <a:pathLst>
                <a:path w="1143000" h="429895">
                  <a:moveTo>
                    <a:pt x="0" y="107441"/>
                  </a:moveTo>
                  <a:lnTo>
                    <a:pt x="928116" y="107441"/>
                  </a:lnTo>
                  <a:lnTo>
                    <a:pt x="928116" y="0"/>
                  </a:lnTo>
                  <a:lnTo>
                    <a:pt x="1142999" y="214883"/>
                  </a:lnTo>
                  <a:lnTo>
                    <a:pt x="928116" y="429767"/>
                  </a:lnTo>
                  <a:lnTo>
                    <a:pt x="928116" y="322325"/>
                  </a:lnTo>
                  <a:lnTo>
                    <a:pt x="0" y="322325"/>
                  </a:lnTo>
                  <a:lnTo>
                    <a:pt x="0" y="1074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41908" y="3752799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593" y="1027938"/>
            <a:ext cx="77609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33CCCC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800" spc="-10" dirty="0">
                <a:latin typeface="Cambria"/>
                <a:cs typeface="Cambria"/>
              </a:rPr>
              <a:t>The </a:t>
            </a:r>
            <a:r>
              <a:rPr sz="1800" spc="-5" dirty="0">
                <a:latin typeface="Cambria"/>
                <a:cs typeface="Cambria"/>
              </a:rPr>
              <a:t>count()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returns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number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-5" dirty="0">
                <a:latin typeface="Cambria"/>
                <a:cs typeface="Cambria"/>
              </a:rPr>
              <a:t>elements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with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specified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value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CCCC"/>
              </a:buClr>
              <a:buFont typeface="Arial MT"/>
              <a:buChar char="•"/>
            </a:pPr>
            <a:endParaRPr sz="1800">
              <a:latin typeface="Cambria"/>
              <a:cs typeface="Cambria"/>
            </a:endParaRPr>
          </a:p>
          <a:p>
            <a:pPr marL="295910" indent="-283845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800" spc="-5" dirty="0">
                <a:latin typeface="Cambria"/>
                <a:cs typeface="Cambria"/>
              </a:rPr>
              <a:t>Syntax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1572767"/>
            <a:ext cx="2359152" cy="3383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0" y="2572511"/>
            <a:ext cx="5276088" cy="1423416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41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3B6"/>
                </a:solidFill>
              </a:rPr>
              <a:t>L</a:t>
            </a:r>
            <a:r>
              <a:rPr sz="1800" spc="5" dirty="0">
                <a:solidFill>
                  <a:srgbClr val="00A3B6"/>
                </a:solidFill>
              </a:rPr>
              <a:t>i</a:t>
            </a:r>
            <a:r>
              <a:rPr sz="1800" spc="-15" dirty="0">
                <a:solidFill>
                  <a:srgbClr val="00A3B6"/>
                </a:solidFill>
              </a:rPr>
              <a:t>s</a:t>
            </a:r>
            <a:r>
              <a:rPr sz="1800" dirty="0">
                <a:solidFill>
                  <a:srgbClr val="00A3B6"/>
                </a:solidFill>
              </a:rPr>
              <a:t>t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774191" y="3630167"/>
            <a:ext cx="1167765" cy="454659"/>
            <a:chOff x="774191" y="3630167"/>
            <a:chExt cx="1167765" cy="454659"/>
          </a:xfrm>
        </p:grpSpPr>
        <p:sp>
          <p:nvSpPr>
            <p:cNvPr id="4" name="object 4"/>
            <p:cNvSpPr/>
            <p:nvPr/>
          </p:nvSpPr>
          <p:spPr>
            <a:xfrm>
              <a:off x="786383" y="3642359"/>
              <a:ext cx="1143000" cy="429895"/>
            </a:xfrm>
            <a:custGeom>
              <a:avLst/>
              <a:gdLst/>
              <a:ahLst/>
              <a:cxnLst/>
              <a:rect l="l" t="t" r="r" b="b"/>
              <a:pathLst>
                <a:path w="1143000" h="429895">
                  <a:moveTo>
                    <a:pt x="928116" y="0"/>
                  </a:moveTo>
                  <a:lnTo>
                    <a:pt x="928116" y="107441"/>
                  </a:lnTo>
                  <a:lnTo>
                    <a:pt x="0" y="107441"/>
                  </a:lnTo>
                  <a:lnTo>
                    <a:pt x="0" y="322325"/>
                  </a:lnTo>
                  <a:lnTo>
                    <a:pt x="928116" y="322325"/>
                  </a:lnTo>
                  <a:lnTo>
                    <a:pt x="928116" y="429767"/>
                  </a:lnTo>
                  <a:lnTo>
                    <a:pt x="1142999" y="214883"/>
                  </a:lnTo>
                  <a:lnTo>
                    <a:pt x="928116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6383" y="3642359"/>
              <a:ext cx="1143000" cy="429895"/>
            </a:xfrm>
            <a:custGeom>
              <a:avLst/>
              <a:gdLst/>
              <a:ahLst/>
              <a:cxnLst/>
              <a:rect l="l" t="t" r="r" b="b"/>
              <a:pathLst>
                <a:path w="1143000" h="429895">
                  <a:moveTo>
                    <a:pt x="0" y="107441"/>
                  </a:moveTo>
                  <a:lnTo>
                    <a:pt x="928116" y="107441"/>
                  </a:lnTo>
                  <a:lnTo>
                    <a:pt x="928116" y="0"/>
                  </a:lnTo>
                  <a:lnTo>
                    <a:pt x="1142999" y="214883"/>
                  </a:lnTo>
                  <a:lnTo>
                    <a:pt x="928116" y="429767"/>
                  </a:lnTo>
                  <a:lnTo>
                    <a:pt x="928116" y="322325"/>
                  </a:lnTo>
                  <a:lnTo>
                    <a:pt x="0" y="322325"/>
                  </a:lnTo>
                  <a:lnTo>
                    <a:pt x="0" y="1074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41908" y="3752799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593" y="1027938"/>
            <a:ext cx="7960995" cy="1872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33CCCC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800" spc="-10" dirty="0">
                <a:latin typeface="Cambria"/>
                <a:cs typeface="Cambria"/>
              </a:rPr>
              <a:t>The </a:t>
            </a:r>
            <a:r>
              <a:rPr sz="1800" spc="-5" dirty="0">
                <a:latin typeface="Cambria"/>
                <a:cs typeface="Cambria"/>
              </a:rPr>
              <a:t>index()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returns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position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at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 </a:t>
            </a:r>
            <a:r>
              <a:rPr sz="1800" dirty="0">
                <a:latin typeface="Cambria"/>
                <a:cs typeface="Cambria"/>
              </a:rPr>
              <a:t>first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occurrence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specified</a:t>
            </a:r>
            <a:endParaRPr sz="1800">
              <a:latin typeface="Cambria"/>
              <a:cs typeface="Cambria"/>
            </a:endParaRPr>
          </a:p>
          <a:p>
            <a:pPr marL="368935">
              <a:lnSpc>
                <a:spcPct val="100000"/>
              </a:lnSpc>
            </a:pPr>
            <a:r>
              <a:rPr sz="1800" spc="-15" dirty="0">
                <a:latin typeface="Cambria"/>
                <a:cs typeface="Cambria"/>
              </a:rPr>
              <a:t>value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295910" indent="-283845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800" spc="-10" dirty="0">
                <a:latin typeface="Cambria"/>
                <a:cs typeface="Cambria"/>
              </a:rPr>
              <a:t>Syntax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298450">
              <a:lnSpc>
                <a:spcPct val="100000"/>
              </a:lnSpc>
              <a:spcBef>
                <a:spcPts val="1275"/>
              </a:spcBef>
            </a:pPr>
            <a:r>
              <a:rPr sz="1800" b="1" spc="-10" dirty="0">
                <a:latin typeface="Cambria"/>
                <a:cs typeface="Cambria"/>
              </a:rPr>
              <a:t>Example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767" y="1786127"/>
            <a:ext cx="2511552" cy="3444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5895" y="2572511"/>
            <a:ext cx="5340096" cy="1487424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93" y="2671394"/>
            <a:ext cx="927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mbria"/>
                <a:cs typeface="Cambria"/>
              </a:rPr>
              <a:t>E</a:t>
            </a:r>
            <a:r>
              <a:rPr sz="1800" b="1" spc="-35" dirty="0">
                <a:latin typeface="Cambria"/>
                <a:cs typeface="Cambria"/>
              </a:rPr>
              <a:t>x</a:t>
            </a:r>
            <a:r>
              <a:rPr sz="1800" b="1" spc="-5" dirty="0">
                <a:latin typeface="Cambria"/>
                <a:cs typeface="Cambria"/>
              </a:rPr>
              <a:t>ample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7783" y="3916679"/>
            <a:ext cx="1167765" cy="454659"/>
            <a:chOff x="557783" y="3916679"/>
            <a:chExt cx="1167765" cy="454659"/>
          </a:xfrm>
        </p:grpSpPr>
        <p:sp>
          <p:nvSpPr>
            <p:cNvPr id="4" name="object 4"/>
            <p:cNvSpPr/>
            <p:nvPr/>
          </p:nvSpPr>
          <p:spPr>
            <a:xfrm>
              <a:off x="569975" y="3928871"/>
              <a:ext cx="1143000" cy="429895"/>
            </a:xfrm>
            <a:custGeom>
              <a:avLst/>
              <a:gdLst/>
              <a:ahLst/>
              <a:cxnLst/>
              <a:rect l="l" t="t" r="r" b="b"/>
              <a:pathLst>
                <a:path w="1143000" h="429895">
                  <a:moveTo>
                    <a:pt x="928115" y="0"/>
                  </a:moveTo>
                  <a:lnTo>
                    <a:pt x="928115" y="107441"/>
                  </a:lnTo>
                  <a:lnTo>
                    <a:pt x="0" y="107441"/>
                  </a:lnTo>
                  <a:lnTo>
                    <a:pt x="0" y="322325"/>
                  </a:lnTo>
                  <a:lnTo>
                    <a:pt x="928115" y="322325"/>
                  </a:lnTo>
                  <a:lnTo>
                    <a:pt x="928115" y="429767"/>
                  </a:lnTo>
                  <a:lnTo>
                    <a:pt x="1143000" y="214883"/>
                  </a:lnTo>
                  <a:lnTo>
                    <a:pt x="928115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9975" y="3928871"/>
              <a:ext cx="1143000" cy="429895"/>
            </a:xfrm>
            <a:custGeom>
              <a:avLst/>
              <a:gdLst/>
              <a:ahLst/>
              <a:cxnLst/>
              <a:rect l="l" t="t" r="r" b="b"/>
              <a:pathLst>
                <a:path w="1143000" h="429895">
                  <a:moveTo>
                    <a:pt x="0" y="107441"/>
                  </a:moveTo>
                  <a:lnTo>
                    <a:pt x="928115" y="107441"/>
                  </a:lnTo>
                  <a:lnTo>
                    <a:pt x="928115" y="0"/>
                  </a:lnTo>
                  <a:lnTo>
                    <a:pt x="1143000" y="214883"/>
                  </a:lnTo>
                  <a:lnTo>
                    <a:pt x="928115" y="429767"/>
                  </a:lnTo>
                  <a:lnTo>
                    <a:pt x="928115" y="322325"/>
                  </a:lnTo>
                  <a:lnTo>
                    <a:pt x="0" y="322325"/>
                  </a:lnTo>
                  <a:lnTo>
                    <a:pt x="0" y="1074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7633" y="4038701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110" y="204342"/>
            <a:ext cx="602805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List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504190" indent="-283845">
              <a:lnSpc>
                <a:spcPct val="100000"/>
              </a:lnSpc>
              <a:spcBef>
                <a:spcPts val="1860"/>
              </a:spcBef>
              <a:buClr>
                <a:srgbClr val="33CCCC"/>
              </a:buClr>
              <a:buFont typeface="Arial MT"/>
              <a:buChar char="•"/>
              <a:tabLst>
                <a:tab pos="504190" algn="l"/>
                <a:tab pos="504825" algn="l"/>
              </a:tabLst>
            </a:pPr>
            <a:r>
              <a:rPr sz="1800" spc="-10" dirty="0">
                <a:latin typeface="Cambria"/>
                <a:cs typeface="Cambria"/>
              </a:rPr>
              <a:t>The reverse()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reverses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order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elements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CCCC"/>
              </a:buClr>
              <a:buFont typeface="Arial MT"/>
              <a:buChar char="•"/>
            </a:pPr>
            <a:endParaRPr sz="1800">
              <a:latin typeface="Cambria"/>
              <a:cs typeface="Cambria"/>
            </a:endParaRPr>
          </a:p>
          <a:p>
            <a:pPr marL="504190" indent="-283845">
              <a:lnSpc>
                <a:spcPct val="100000"/>
              </a:lnSpc>
              <a:spcBef>
                <a:spcPts val="5"/>
              </a:spcBef>
              <a:buClr>
                <a:srgbClr val="33CCCC"/>
              </a:buClr>
              <a:buFont typeface="Arial MT"/>
              <a:buChar char="•"/>
              <a:tabLst>
                <a:tab pos="504190" algn="l"/>
                <a:tab pos="504825" algn="l"/>
              </a:tabLst>
            </a:pPr>
            <a:r>
              <a:rPr sz="1800" spc="-5" dirty="0">
                <a:latin typeface="Cambria"/>
                <a:cs typeface="Cambria"/>
              </a:rPr>
              <a:t>Syntax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872" y="1572767"/>
            <a:ext cx="2008631" cy="3809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6127" y="2642616"/>
            <a:ext cx="7129272" cy="181356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0117" y="1872767"/>
            <a:ext cx="1539875" cy="714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0" spc="-120" dirty="0">
                <a:solidFill>
                  <a:srgbClr val="00A3B6"/>
                </a:solidFill>
              </a:rPr>
              <a:t>T</a:t>
            </a:r>
            <a:r>
              <a:rPr sz="4500" spc="5" dirty="0">
                <a:solidFill>
                  <a:srgbClr val="00A3B6"/>
                </a:solidFill>
              </a:rPr>
              <a:t>u</a:t>
            </a:r>
            <a:r>
              <a:rPr sz="4500" spc="-10" dirty="0">
                <a:solidFill>
                  <a:srgbClr val="00A3B6"/>
                </a:solidFill>
              </a:rPr>
              <a:t>p</a:t>
            </a:r>
            <a:r>
              <a:rPr sz="4500" dirty="0">
                <a:solidFill>
                  <a:srgbClr val="00A3B6"/>
                </a:solidFill>
              </a:rPr>
              <a:t>le</a:t>
            </a:r>
            <a:endParaRPr sz="45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63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T</a:t>
            </a:r>
            <a:r>
              <a:rPr sz="1800" spc="5" dirty="0">
                <a:solidFill>
                  <a:srgbClr val="00A3B6"/>
                </a:solidFill>
              </a:rPr>
              <a:t>u</a:t>
            </a:r>
            <a:r>
              <a:rPr sz="1800" dirty="0">
                <a:solidFill>
                  <a:srgbClr val="00A3B6"/>
                </a:solidFill>
              </a:rPr>
              <a:t>p</a:t>
            </a:r>
            <a:r>
              <a:rPr sz="1800" spc="-5" dirty="0">
                <a:solidFill>
                  <a:srgbClr val="00A3B6"/>
                </a:solidFill>
              </a:rPr>
              <a:t>le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6167" y="3072383"/>
            <a:ext cx="7037831" cy="19293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4642" y="689736"/>
            <a:ext cx="7894955" cy="27108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180"/>
              </a:spcBef>
              <a:buClr>
                <a:srgbClr val="33CCCC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800" spc="-15" dirty="0">
                <a:latin typeface="Cambria"/>
                <a:cs typeface="Cambria"/>
              </a:rPr>
              <a:t>Tuples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are</a:t>
            </a:r>
            <a:r>
              <a:rPr sz="1800" spc="-5" dirty="0">
                <a:latin typeface="Cambria"/>
                <a:cs typeface="Cambria"/>
              </a:rPr>
              <a:t> used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store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multiple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items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single</a:t>
            </a:r>
            <a:r>
              <a:rPr sz="1800" spc="-5" dirty="0">
                <a:latin typeface="Cambria"/>
                <a:cs typeface="Cambria"/>
              </a:rPr>
              <a:t> variable.</a:t>
            </a:r>
            <a:endParaRPr sz="1800">
              <a:latin typeface="Cambria"/>
              <a:cs typeface="Cambria"/>
            </a:endParaRPr>
          </a:p>
          <a:p>
            <a:pPr marL="295910" indent="-283845">
              <a:lnSpc>
                <a:spcPct val="100000"/>
              </a:lnSpc>
              <a:spcBef>
                <a:spcPts val="1085"/>
              </a:spcBef>
              <a:buClr>
                <a:srgbClr val="33CCCC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800" spc="-15" dirty="0">
                <a:latin typeface="Cambria"/>
                <a:cs typeface="Cambria"/>
              </a:rPr>
              <a:t>Tuple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4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built-in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Python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used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store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collections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data,</a:t>
            </a:r>
            <a:endParaRPr sz="1800">
              <a:latin typeface="Cambria"/>
              <a:cs typeface="Cambria"/>
            </a:endParaRPr>
          </a:p>
          <a:p>
            <a:pPr marL="3175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other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3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are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List,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Set,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Dictionary,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all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with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different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qualities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usage.</a:t>
            </a:r>
            <a:endParaRPr sz="1800">
              <a:latin typeface="Cambria"/>
              <a:cs typeface="Cambria"/>
            </a:endParaRPr>
          </a:p>
          <a:p>
            <a:pPr marL="295910" indent="-283845">
              <a:lnSpc>
                <a:spcPct val="100000"/>
              </a:lnSpc>
              <a:spcBef>
                <a:spcPts val="1080"/>
              </a:spcBef>
              <a:buClr>
                <a:srgbClr val="33CCCC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800" dirty="0">
                <a:latin typeface="Cambria"/>
                <a:cs typeface="Cambria"/>
              </a:rPr>
              <a:t>A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tuple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collection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which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ordered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unchangeable.</a:t>
            </a:r>
            <a:endParaRPr sz="1800">
              <a:latin typeface="Cambria"/>
              <a:cs typeface="Cambria"/>
            </a:endParaRPr>
          </a:p>
          <a:p>
            <a:pPr marL="295910" indent="-283845">
              <a:lnSpc>
                <a:spcPct val="100000"/>
              </a:lnSpc>
              <a:spcBef>
                <a:spcPts val="1085"/>
              </a:spcBef>
              <a:buClr>
                <a:srgbClr val="33CCCC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800" spc="-15" dirty="0">
                <a:latin typeface="Cambria"/>
                <a:cs typeface="Cambria"/>
              </a:rPr>
              <a:t>Tuples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are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written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with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round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brackets.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mbria"/>
              <a:cs typeface="Cambria"/>
            </a:endParaRPr>
          </a:p>
          <a:p>
            <a:pPr marL="44132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ambria"/>
                <a:cs typeface="Cambria"/>
              </a:rPr>
              <a:t>Example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1040" y="4346447"/>
            <a:ext cx="1167765" cy="451484"/>
            <a:chOff x="701040" y="4346447"/>
            <a:chExt cx="1167765" cy="451484"/>
          </a:xfrm>
        </p:grpSpPr>
        <p:sp>
          <p:nvSpPr>
            <p:cNvPr id="6" name="object 6"/>
            <p:cNvSpPr/>
            <p:nvPr/>
          </p:nvSpPr>
          <p:spPr>
            <a:xfrm>
              <a:off x="713232" y="4358639"/>
              <a:ext cx="1143000" cy="426720"/>
            </a:xfrm>
            <a:custGeom>
              <a:avLst/>
              <a:gdLst/>
              <a:ahLst/>
              <a:cxnLst/>
              <a:rect l="l" t="t" r="r" b="b"/>
              <a:pathLst>
                <a:path w="1143000" h="426720">
                  <a:moveTo>
                    <a:pt x="929640" y="0"/>
                  </a:moveTo>
                  <a:lnTo>
                    <a:pt x="929640" y="106680"/>
                  </a:lnTo>
                  <a:lnTo>
                    <a:pt x="0" y="106680"/>
                  </a:lnTo>
                  <a:lnTo>
                    <a:pt x="0" y="320040"/>
                  </a:lnTo>
                  <a:lnTo>
                    <a:pt x="929640" y="320040"/>
                  </a:lnTo>
                  <a:lnTo>
                    <a:pt x="929640" y="426720"/>
                  </a:lnTo>
                  <a:lnTo>
                    <a:pt x="1143000" y="213360"/>
                  </a:lnTo>
                  <a:lnTo>
                    <a:pt x="929640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3232" y="4358639"/>
              <a:ext cx="1143000" cy="426720"/>
            </a:xfrm>
            <a:custGeom>
              <a:avLst/>
              <a:gdLst/>
              <a:ahLst/>
              <a:cxnLst/>
              <a:rect l="l" t="t" r="r" b="b"/>
              <a:pathLst>
                <a:path w="1143000" h="426720">
                  <a:moveTo>
                    <a:pt x="0" y="106680"/>
                  </a:moveTo>
                  <a:lnTo>
                    <a:pt x="929640" y="106680"/>
                  </a:lnTo>
                  <a:lnTo>
                    <a:pt x="929640" y="0"/>
                  </a:lnTo>
                  <a:lnTo>
                    <a:pt x="1143000" y="213360"/>
                  </a:lnTo>
                  <a:lnTo>
                    <a:pt x="929640" y="426720"/>
                  </a:lnTo>
                  <a:lnTo>
                    <a:pt x="929640" y="320040"/>
                  </a:lnTo>
                  <a:lnTo>
                    <a:pt x="0" y="320040"/>
                  </a:lnTo>
                  <a:lnTo>
                    <a:pt x="0" y="10668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0584" y="4467555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5547995" cy="176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Tuple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mbria"/>
              <a:cs typeface="Cambria"/>
            </a:endParaRPr>
          </a:p>
          <a:p>
            <a:pPr marL="78105">
              <a:lnSpc>
                <a:spcPct val="100000"/>
              </a:lnSpc>
            </a:pPr>
            <a:r>
              <a:rPr sz="1800" spc="-15" dirty="0">
                <a:latin typeface="Cambria"/>
                <a:cs typeface="Cambria"/>
              </a:rPr>
              <a:t>Tuple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 </a:t>
            </a:r>
            <a:r>
              <a:rPr sz="1800" spc="-5" dirty="0">
                <a:latin typeface="Cambria"/>
                <a:cs typeface="Cambria"/>
              </a:rPr>
              <a:t>immutable.</a:t>
            </a:r>
            <a:r>
              <a:rPr sz="1800" spc="4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Member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item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not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change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value.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Cambria"/>
              <a:cs typeface="Cambria"/>
            </a:endParaRPr>
          </a:p>
          <a:p>
            <a:pPr marL="78105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Example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4233" y="2486977"/>
            <a:ext cx="1167765" cy="454659"/>
            <a:chOff x="344233" y="2486977"/>
            <a:chExt cx="1167765" cy="454659"/>
          </a:xfrm>
        </p:grpSpPr>
        <p:sp>
          <p:nvSpPr>
            <p:cNvPr id="4" name="object 4"/>
            <p:cNvSpPr/>
            <p:nvPr/>
          </p:nvSpPr>
          <p:spPr>
            <a:xfrm>
              <a:off x="356615" y="2499359"/>
              <a:ext cx="1143000" cy="429895"/>
            </a:xfrm>
            <a:custGeom>
              <a:avLst/>
              <a:gdLst/>
              <a:ahLst/>
              <a:cxnLst/>
              <a:rect l="l" t="t" r="r" b="b"/>
              <a:pathLst>
                <a:path w="1143000" h="429894">
                  <a:moveTo>
                    <a:pt x="928116" y="0"/>
                  </a:moveTo>
                  <a:lnTo>
                    <a:pt x="928116" y="107441"/>
                  </a:lnTo>
                  <a:lnTo>
                    <a:pt x="0" y="107441"/>
                  </a:lnTo>
                  <a:lnTo>
                    <a:pt x="0" y="322325"/>
                  </a:lnTo>
                  <a:lnTo>
                    <a:pt x="928116" y="322325"/>
                  </a:lnTo>
                  <a:lnTo>
                    <a:pt x="928116" y="429768"/>
                  </a:lnTo>
                  <a:lnTo>
                    <a:pt x="1143000" y="214883"/>
                  </a:lnTo>
                  <a:lnTo>
                    <a:pt x="928116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6615" y="2499359"/>
              <a:ext cx="1143000" cy="429895"/>
            </a:xfrm>
            <a:custGeom>
              <a:avLst/>
              <a:gdLst/>
              <a:ahLst/>
              <a:cxnLst/>
              <a:rect l="l" t="t" r="r" b="b"/>
              <a:pathLst>
                <a:path w="1143000" h="429894">
                  <a:moveTo>
                    <a:pt x="0" y="107441"/>
                  </a:moveTo>
                  <a:lnTo>
                    <a:pt x="928116" y="107441"/>
                  </a:lnTo>
                  <a:lnTo>
                    <a:pt x="928116" y="0"/>
                  </a:lnTo>
                  <a:lnTo>
                    <a:pt x="1143000" y="214883"/>
                  </a:lnTo>
                  <a:lnTo>
                    <a:pt x="928116" y="429768"/>
                  </a:lnTo>
                  <a:lnTo>
                    <a:pt x="928116" y="322325"/>
                  </a:lnTo>
                  <a:lnTo>
                    <a:pt x="0" y="322325"/>
                  </a:lnTo>
                  <a:lnTo>
                    <a:pt x="0" y="1074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3054" y="2609214"/>
            <a:ext cx="525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616" y="1642872"/>
            <a:ext cx="7476744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306895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Tuple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504190" indent="-283845">
              <a:lnSpc>
                <a:spcPct val="100000"/>
              </a:lnSpc>
              <a:spcBef>
                <a:spcPts val="1860"/>
              </a:spcBef>
              <a:buClr>
                <a:srgbClr val="33CCCC"/>
              </a:buClr>
              <a:buFont typeface="Arial MT"/>
              <a:buChar char="•"/>
              <a:tabLst>
                <a:tab pos="504190" algn="l"/>
                <a:tab pos="504825" algn="l"/>
              </a:tabLst>
            </a:pPr>
            <a:r>
              <a:rPr sz="1800" spc="-15" dirty="0">
                <a:latin typeface="Cambria"/>
                <a:cs typeface="Cambria"/>
              </a:rPr>
              <a:t>Tuple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with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Single </a:t>
            </a:r>
            <a:r>
              <a:rPr sz="1800" spc="-5" dirty="0">
                <a:latin typeface="Cambria"/>
                <a:cs typeface="Cambria"/>
              </a:rPr>
              <a:t>Element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CCCC"/>
              </a:buClr>
              <a:buFont typeface="Arial MT"/>
              <a:buChar char="•"/>
            </a:pPr>
            <a:endParaRPr sz="1800">
              <a:latin typeface="Cambria"/>
              <a:cs typeface="Cambria"/>
            </a:endParaRPr>
          </a:p>
          <a:p>
            <a:pPr marL="504190" indent="-283845">
              <a:lnSpc>
                <a:spcPct val="100000"/>
              </a:lnSpc>
              <a:spcBef>
                <a:spcPts val="5"/>
              </a:spcBef>
              <a:buClr>
                <a:srgbClr val="33CCCC"/>
              </a:buClr>
              <a:buFont typeface="Arial MT"/>
              <a:buChar char="•"/>
              <a:tabLst>
                <a:tab pos="504190" algn="l"/>
                <a:tab pos="504825" algn="l"/>
              </a:tabLst>
            </a:pPr>
            <a:r>
              <a:rPr sz="1800" spc="-15" dirty="0">
                <a:latin typeface="Cambria"/>
                <a:cs typeface="Cambria"/>
              </a:rPr>
              <a:t>Wrong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Approach: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593" y="3497656"/>
            <a:ext cx="2044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33CCCC"/>
              </a:buClr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latin typeface="Cambria"/>
                <a:cs typeface="Cambria"/>
              </a:rPr>
              <a:t>Correct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Approach: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9232" y="1499615"/>
            <a:ext cx="3572255" cy="1466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9127" y="3499103"/>
            <a:ext cx="4041648" cy="1466088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3127375" cy="83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3B6"/>
                </a:solidFill>
                <a:latin typeface="Cambria"/>
                <a:cs typeface="Cambria"/>
              </a:rPr>
              <a:t>Tuple:</a:t>
            </a:r>
            <a:r>
              <a:rPr sz="1800" b="1" spc="-55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Access</a:t>
            </a:r>
            <a:r>
              <a:rPr sz="1800" b="1" spc="5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Tuple</a:t>
            </a:r>
            <a:r>
              <a:rPr sz="1800" b="1" spc="-45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Elements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mbria"/>
              <a:cs typeface="Cambria"/>
            </a:endParaRPr>
          </a:p>
          <a:p>
            <a:pPr marL="433070" indent="-28448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433070" algn="l"/>
                <a:tab pos="433705" algn="l"/>
              </a:tabLst>
            </a:pPr>
            <a:r>
              <a:rPr sz="1800" spc="-5" dirty="0">
                <a:latin typeface="Cambria"/>
                <a:cs typeface="Cambria"/>
              </a:rPr>
              <a:t>It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similar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dirty="0">
                <a:latin typeface="Cambria"/>
                <a:cs typeface="Cambria"/>
              </a:rPr>
              <a:t> list.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1142999"/>
            <a:ext cx="7589520" cy="3736848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155270"/>
            <a:ext cx="842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3B6"/>
                </a:solidFill>
              </a:rPr>
              <a:t>Tu</a:t>
            </a:r>
            <a:r>
              <a:rPr sz="2400" spc="5" dirty="0">
                <a:solidFill>
                  <a:srgbClr val="00A3B6"/>
                </a:solidFill>
              </a:rPr>
              <a:t>p</a:t>
            </a:r>
            <a:r>
              <a:rPr sz="2400" spc="-5" dirty="0">
                <a:solidFill>
                  <a:srgbClr val="00A3B6"/>
                </a:solidFill>
              </a:rPr>
              <a:t>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35965" y="741933"/>
            <a:ext cx="5982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33CCCC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800" spc="-80" dirty="0">
                <a:latin typeface="Cambria"/>
                <a:cs typeface="Cambria"/>
              </a:rPr>
              <a:t>To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determine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specified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item</a:t>
            </a:r>
            <a:r>
              <a:rPr sz="1800" dirty="0">
                <a:latin typeface="Cambria"/>
                <a:cs typeface="Cambria"/>
              </a:rPr>
              <a:t> is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present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tuple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or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not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1786127"/>
            <a:ext cx="8583168" cy="2380488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155270"/>
            <a:ext cx="842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3B6"/>
                </a:solidFill>
              </a:rPr>
              <a:t>Tu</a:t>
            </a:r>
            <a:r>
              <a:rPr sz="2400" spc="5" dirty="0">
                <a:solidFill>
                  <a:srgbClr val="00A3B6"/>
                </a:solidFill>
              </a:rPr>
              <a:t>p</a:t>
            </a:r>
            <a:r>
              <a:rPr sz="2400" spc="-5" dirty="0">
                <a:solidFill>
                  <a:srgbClr val="00A3B6"/>
                </a:solidFill>
              </a:rPr>
              <a:t>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35965" y="741933"/>
            <a:ext cx="80784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33CCCC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800" spc="-5" dirty="0">
                <a:latin typeface="Cambria"/>
                <a:cs typeface="Cambria"/>
              </a:rPr>
              <a:t>When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we</a:t>
            </a:r>
            <a:r>
              <a:rPr sz="1800" spc="-10" dirty="0">
                <a:latin typeface="Cambria"/>
                <a:cs typeface="Cambria"/>
              </a:rPr>
              <a:t> create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tuple,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we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normally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assign</a:t>
            </a:r>
            <a:r>
              <a:rPr sz="1800" spc="-10" dirty="0">
                <a:latin typeface="Cambria"/>
                <a:cs typeface="Cambria"/>
              </a:rPr>
              <a:t> values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it.  </a:t>
            </a:r>
            <a:r>
              <a:rPr sz="1800" spc="-10" dirty="0">
                <a:latin typeface="Cambria"/>
                <a:cs typeface="Cambria"/>
              </a:rPr>
              <a:t>This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called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“Packing”</a:t>
            </a:r>
            <a:endParaRPr sz="1800">
              <a:latin typeface="Cambria"/>
              <a:cs typeface="Cambria"/>
            </a:endParaRPr>
          </a:p>
          <a:p>
            <a:pPr marL="36957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a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tuple</a:t>
            </a:r>
            <a:endParaRPr sz="1800">
              <a:latin typeface="Cambria"/>
              <a:cs typeface="Cambria"/>
            </a:endParaRPr>
          </a:p>
          <a:p>
            <a:pPr marL="295910" indent="-283845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800" spc="-5" dirty="0">
                <a:latin typeface="Cambria"/>
                <a:cs typeface="Cambria"/>
              </a:rPr>
              <a:t>In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Python,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we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are </a:t>
            </a:r>
            <a:r>
              <a:rPr sz="1800" spc="-5" dirty="0">
                <a:latin typeface="Cambria"/>
                <a:cs typeface="Cambria"/>
              </a:rPr>
              <a:t>also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allowed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extract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 values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back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into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variables.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This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endParaRPr sz="1800">
              <a:latin typeface="Cambria"/>
              <a:cs typeface="Cambria"/>
            </a:endParaRPr>
          </a:p>
          <a:p>
            <a:pPr marL="3175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called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“Unpacking”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255" y="2109215"/>
            <a:ext cx="6257544" cy="30358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301193"/>
            <a:ext cx="2567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3B6"/>
                </a:solidFill>
                <a:latin typeface="Cambria"/>
                <a:cs typeface="Cambria"/>
              </a:rPr>
              <a:t>Python</a:t>
            </a:r>
            <a:r>
              <a:rPr sz="1800" b="1" spc="-45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Built-in</a:t>
            </a:r>
            <a:r>
              <a:rPr sz="1800" b="1" spc="-35" dirty="0">
                <a:solidFill>
                  <a:srgbClr val="00A3B6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Modules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713230"/>
            <a:ext cx="6144768" cy="4306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155270"/>
            <a:ext cx="842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3B6"/>
                </a:solidFill>
              </a:rPr>
              <a:t>Tu</a:t>
            </a:r>
            <a:r>
              <a:rPr sz="2400" spc="5" dirty="0">
                <a:solidFill>
                  <a:srgbClr val="00A3B6"/>
                </a:solidFill>
              </a:rPr>
              <a:t>p</a:t>
            </a:r>
            <a:r>
              <a:rPr sz="2400" spc="-5" dirty="0">
                <a:solidFill>
                  <a:srgbClr val="00A3B6"/>
                </a:solidFill>
              </a:rPr>
              <a:t>le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856487"/>
            <a:ext cx="8695944" cy="3785616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155270"/>
            <a:ext cx="842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3B6"/>
                </a:solidFill>
              </a:rPr>
              <a:t>Tu</a:t>
            </a:r>
            <a:r>
              <a:rPr sz="2400" spc="5" dirty="0">
                <a:solidFill>
                  <a:srgbClr val="00A3B6"/>
                </a:solidFill>
              </a:rPr>
              <a:t>p</a:t>
            </a:r>
            <a:r>
              <a:rPr sz="2400" spc="-5" dirty="0">
                <a:solidFill>
                  <a:srgbClr val="00A3B6"/>
                </a:solidFill>
              </a:rPr>
              <a:t>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35965" y="741933"/>
            <a:ext cx="80867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 marR="5080" indent="-205104">
              <a:lnSpc>
                <a:spcPct val="100000"/>
              </a:lnSpc>
              <a:spcBef>
                <a:spcPts val="100"/>
              </a:spcBef>
              <a:buClr>
                <a:srgbClr val="33CCCC"/>
              </a:buClr>
              <a:buFont typeface="Arial MT"/>
              <a:buChar char="•"/>
              <a:tabLst>
                <a:tab pos="244475" algn="l"/>
                <a:tab pos="245110" algn="l"/>
              </a:tabLst>
            </a:pPr>
            <a:r>
              <a:rPr dirty="0"/>
              <a:t>	</a:t>
            </a:r>
            <a:r>
              <a:rPr sz="1800" spc="-5" dirty="0">
                <a:latin typeface="Cambria"/>
                <a:cs typeface="Cambria"/>
              </a:rPr>
              <a:t>If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asterisk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added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another</a:t>
            </a:r>
            <a:r>
              <a:rPr sz="1800" spc="-10" dirty="0">
                <a:latin typeface="Cambria"/>
                <a:cs typeface="Cambria"/>
              </a:rPr>
              <a:t> variable</a:t>
            </a:r>
            <a:r>
              <a:rPr sz="1800" spc="-5" dirty="0">
                <a:latin typeface="Cambria"/>
                <a:cs typeface="Cambria"/>
              </a:rPr>
              <a:t> name than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last,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Python will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assign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values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variable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until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number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-10" dirty="0">
                <a:latin typeface="Cambria"/>
                <a:cs typeface="Cambria"/>
              </a:rPr>
              <a:t>values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left </a:t>
            </a:r>
            <a:r>
              <a:rPr sz="1800" spc="-10" dirty="0">
                <a:latin typeface="Cambria"/>
                <a:cs typeface="Cambria"/>
              </a:rPr>
              <a:t>matches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number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variables</a:t>
            </a:r>
            <a:r>
              <a:rPr sz="1800" dirty="0">
                <a:latin typeface="Cambria"/>
                <a:cs typeface="Cambria"/>
              </a:rPr>
              <a:t> left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" y="1929383"/>
            <a:ext cx="8403336" cy="2785872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155270"/>
            <a:ext cx="4086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3B6"/>
                </a:solidFill>
              </a:rPr>
              <a:t>Tuple:</a:t>
            </a:r>
            <a:r>
              <a:rPr sz="2400" spc="-40" dirty="0">
                <a:solidFill>
                  <a:srgbClr val="00A3B6"/>
                </a:solidFill>
              </a:rPr>
              <a:t> </a:t>
            </a:r>
            <a:r>
              <a:rPr sz="2400" dirty="0">
                <a:solidFill>
                  <a:srgbClr val="00A3B6"/>
                </a:solidFill>
              </a:rPr>
              <a:t>Loop</a:t>
            </a:r>
            <a:r>
              <a:rPr sz="2400" spc="-10" dirty="0">
                <a:solidFill>
                  <a:srgbClr val="00A3B6"/>
                </a:solidFill>
              </a:rPr>
              <a:t> </a:t>
            </a:r>
            <a:r>
              <a:rPr sz="2400" spc="-5" dirty="0">
                <a:solidFill>
                  <a:srgbClr val="00A3B6"/>
                </a:solidFill>
              </a:rPr>
              <a:t>Through</a:t>
            </a:r>
            <a:r>
              <a:rPr sz="2400" spc="-35" dirty="0">
                <a:solidFill>
                  <a:srgbClr val="00A3B6"/>
                </a:solidFill>
              </a:rPr>
              <a:t> </a:t>
            </a:r>
            <a:r>
              <a:rPr sz="2400" dirty="0">
                <a:solidFill>
                  <a:srgbClr val="00A3B6"/>
                </a:solidFill>
              </a:rPr>
              <a:t>a</a:t>
            </a:r>
            <a:r>
              <a:rPr sz="2400" spc="5" dirty="0">
                <a:solidFill>
                  <a:srgbClr val="00A3B6"/>
                </a:solidFill>
              </a:rPr>
              <a:t> </a:t>
            </a:r>
            <a:r>
              <a:rPr sz="2400" spc="-5" dirty="0">
                <a:solidFill>
                  <a:srgbClr val="00A3B6"/>
                </a:solidFill>
              </a:rPr>
              <a:t>Tuple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55" y="1072895"/>
            <a:ext cx="3886200" cy="17129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8511" y="1142999"/>
            <a:ext cx="4062984" cy="18501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359" y="3142487"/>
            <a:ext cx="3813048" cy="200253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1691" y="741933"/>
            <a:ext cx="9931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1600" b="1" spc="-30" dirty="0">
                <a:solidFill>
                  <a:srgbClr val="FF0000"/>
                </a:solidFill>
                <a:latin typeface="Cambria"/>
                <a:cs typeface="Cambria"/>
              </a:rPr>
              <a:t>x</a:t>
            </a:r>
            <a:r>
              <a:rPr sz="1600" b="1" spc="-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1600" b="1" spc="15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1600" b="1" spc="-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1600" b="1" spc="5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1600" b="1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1600" b="1" spc="-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mbria"/>
                <a:cs typeface="Cambria"/>
              </a:rPr>
              <a:t>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0890" y="741933"/>
            <a:ext cx="9931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1600" b="1" spc="-30" dirty="0">
                <a:solidFill>
                  <a:srgbClr val="FF0000"/>
                </a:solidFill>
                <a:latin typeface="Cambria"/>
                <a:cs typeface="Cambria"/>
              </a:rPr>
              <a:t>x</a:t>
            </a:r>
            <a:r>
              <a:rPr sz="1600" b="1" spc="-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1600" b="1" spc="15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1600" b="1" spc="-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1600" b="1" spc="5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1600" b="1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1600" b="1" spc="-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691" y="2814269"/>
            <a:ext cx="99377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1600" b="1" spc="-25" dirty="0">
                <a:solidFill>
                  <a:srgbClr val="FF0000"/>
                </a:solidFill>
                <a:latin typeface="Cambria"/>
                <a:cs typeface="Cambria"/>
              </a:rPr>
              <a:t>x</a:t>
            </a:r>
            <a:r>
              <a:rPr sz="1600" b="1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1600" b="1" spc="10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1600" b="1" dirty="0">
                <a:solidFill>
                  <a:srgbClr val="FF0000"/>
                </a:solidFill>
                <a:latin typeface="Cambria"/>
                <a:cs typeface="Cambria"/>
              </a:rPr>
              <a:t>ple</a:t>
            </a:r>
            <a:r>
              <a:rPr sz="1600" b="1" spc="-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b="1" spc="5" dirty="0">
                <a:solidFill>
                  <a:srgbClr val="FF0000"/>
                </a:solidFill>
                <a:latin typeface="Cambria"/>
                <a:cs typeface="Cambria"/>
              </a:rPr>
              <a:t>3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32264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Tuple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ambria"/>
              <a:cs typeface="Cambria"/>
            </a:endParaRPr>
          </a:p>
          <a:p>
            <a:pPr marL="78105">
              <a:lnSpc>
                <a:spcPct val="100000"/>
              </a:lnSpc>
            </a:pPr>
            <a:r>
              <a:rPr sz="1600" dirty="0">
                <a:latin typeface="Cambria"/>
                <a:cs typeface="Cambria"/>
              </a:rPr>
              <a:t>Joining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two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tuples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using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‘+’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operator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1499615"/>
            <a:ext cx="4544567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25844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Tuple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ambria"/>
              <a:cs typeface="Cambria"/>
            </a:endParaRPr>
          </a:p>
          <a:p>
            <a:pPr marL="78105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E</a:t>
            </a:r>
            <a:r>
              <a:rPr sz="1600" spc="-10" dirty="0">
                <a:latin typeface="Cambria"/>
                <a:cs typeface="Cambria"/>
              </a:rPr>
              <a:t>f</a:t>
            </a:r>
            <a:r>
              <a:rPr sz="1600" spc="-35" dirty="0">
                <a:latin typeface="Cambria"/>
                <a:cs typeface="Cambria"/>
              </a:rPr>
              <a:t>f</a:t>
            </a:r>
            <a:r>
              <a:rPr sz="1600" spc="5" dirty="0">
                <a:latin typeface="Cambria"/>
                <a:cs typeface="Cambria"/>
              </a:rPr>
              <a:t>ec</a:t>
            </a:r>
            <a:r>
              <a:rPr sz="1600" dirty="0">
                <a:latin typeface="Cambria"/>
                <a:cs typeface="Cambria"/>
              </a:rPr>
              <a:t>t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</a:t>
            </a:r>
            <a:r>
              <a:rPr sz="1600" dirty="0">
                <a:latin typeface="Cambria"/>
                <a:cs typeface="Cambria"/>
              </a:rPr>
              <a:t>f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‘</a:t>
            </a:r>
            <a:r>
              <a:rPr sz="1600" spc="10" dirty="0">
                <a:latin typeface="Cambria"/>
                <a:cs typeface="Cambria"/>
              </a:rPr>
              <a:t>*</a:t>
            </a:r>
            <a:r>
              <a:rPr sz="1600" dirty="0">
                <a:latin typeface="Cambria"/>
                <a:cs typeface="Cambria"/>
              </a:rPr>
              <a:t>’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</a:t>
            </a:r>
            <a:r>
              <a:rPr sz="1600" spc="-10" dirty="0">
                <a:latin typeface="Cambria"/>
                <a:cs typeface="Cambria"/>
              </a:rPr>
              <a:t>p</a:t>
            </a:r>
            <a:r>
              <a:rPr sz="1600" spc="5" dirty="0">
                <a:latin typeface="Cambria"/>
                <a:cs typeface="Cambria"/>
              </a:rPr>
              <a:t>e</a:t>
            </a:r>
            <a:r>
              <a:rPr sz="1600" spc="-20" dirty="0">
                <a:latin typeface="Cambria"/>
                <a:cs typeface="Cambria"/>
              </a:rPr>
              <a:t>r</a:t>
            </a:r>
            <a:r>
              <a:rPr sz="1600" spc="5" dirty="0">
                <a:latin typeface="Cambria"/>
                <a:cs typeface="Cambria"/>
              </a:rPr>
              <a:t>a</a:t>
            </a:r>
            <a:r>
              <a:rPr sz="1600" spc="-20" dirty="0">
                <a:latin typeface="Cambria"/>
                <a:cs typeface="Cambria"/>
              </a:rPr>
              <a:t>t</a:t>
            </a:r>
            <a:r>
              <a:rPr sz="1600" spc="5" dirty="0">
                <a:latin typeface="Cambria"/>
                <a:cs typeface="Cambria"/>
              </a:rPr>
              <a:t>o</a:t>
            </a:r>
            <a:r>
              <a:rPr sz="1600" dirty="0">
                <a:latin typeface="Cambria"/>
                <a:cs typeface="Cambria"/>
              </a:rPr>
              <a:t>r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</a:t>
            </a:r>
            <a:r>
              <a:rPr sz="1600" dirty="0">
                <a:latin typeface="Cambria"/>
                <a:cs typeface="Cambria"/>
              </a:rPr>
              <a:t>n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</a:t>
            </a:r>
            <a:r>
              <a:rPr sz="1600" spc="-5" dirty="0">
                <a:latin typeface="Cambria"/>
                <a:cs typeface="Cambria"/>
              </a:rPr>
              <a:t>u</a:t>
            </a:r>
            <a:r>
              <a:rPr sz="1600" spc="-10" dirty="0">
                <a:latin typeface="Cambria"/>
                <a:cs typeface="Cambria"/>
              </a:rPr>
              <a:t>p</a:t>
            </a:r>
            <a:r>
              <a:rPr sz="1600" spc="-5" dirty="0">
                <a:latin typeface="Cambria"/>
                <a:cs typeface="Cambria"/>
              </a:rPr>
              <a:t>le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1572767"/>
            <a:ext cx="4824983" cy="2142743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63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T</a:t>
            </a:r>
            <a:r>
              <a:rPr sz="1800" b="1" spc="5" dirty="0">
                <a:solidFill>
                  <a:srgbClr val="00A3B6"/>
                </a:solidFill>
                <a:latin typeface="Cambria"/>
                <a:cs typeface="Cambria"/>
              </a:rPr>
              <a:t>u</a:t>
            </a:r>
            <a:r>
              <a:rPr sz="1800" b="1" dirty="0">
                <a:solidFill>
                  <a:srgbClr val="00A3B6"/>
                </a:solidFill>
                <a:latin typeface="Cambria"/>
                <a:cs typeface="Cambria"/>
              </a:rPr>
              <a:t>p</a:t>
            </a: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593" y="813003"/>
            <a:ext cx="1781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"/>
                <a:cs typeface="Cambria"/>
              </a:rPr>
              <a:t>Delete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tuple </a:t>
            </a:r>
            <a:r>
              <a:rPr sz="1800" spc="-5" dirty="0">
                <a:latin typeface="Cambria"/>
                <a:cs typeface="Cambria"/>
              </a:rPr>
              <a:t>using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7529" y="837564"/>
            <a:ext cx="293370" cy="2686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070"/>
              </a:lnSpc>
            </a:pPr>
            <a:r>
              <a:rPr sz="1800" i="1" spc="-1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1800" i="1" spc="-3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1800" i="1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7950" y="813003"/>
            <a:ext cx="881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mbria"/>
                <a:cs typeface="Cambria"/>
              </a:rPr>
              <a:t>k</a:t>
            </a:r>
            <a:r>
              <a:rPr sz="1800" spc="-20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y</a:t>
            </a:r>
            <a:r>
              <a:rPr sz="1800" spc="-25" dirty="0">
                <a:latin typeface="Cambria"/>
                <a:cs typeface="Cambria"/>
              </a:rPr>
              <a:t>w</a:t>
            </a:r>
            <a:r>
              <a:rPr sz="1800" dirty="0">
                <a:latin typeface="Cambria"/>
                <a:cs typeface="Cambria"/>
              </a:rPr>
              <a:t>o</a:t>
            </a:r>
            <a:r>
              <a:rPr sz="1800" spc="-25" dirty="0">
                <a:latin typeface="Cambria"/>
                <a:cs typeface="Cambria"/>
              </a:rPr>
              <a:t>r</a:t>
            </a:r>
            <a:r>
              <a:rPr sz="1800" dirty="0">
                <a:latin typeface="Cambria"/>
                <a:cs typeface="Cambria"/>
              </a:rPr>
              <a:t>d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1429511"/>
            <a:ext cx="8388096" cy="3142488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63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T</a:t>
            </a:r>
            <a:r>
              <a:rPr sz="1800" spc="5" dirty="0">
                <a:solidFill>
                  <a:srgbClr val="00A3B6"/>
                </a:solidFill>
              </a:rPr>
              <a:t>u</a:t>
            </a:r>
            <a:r>
              <a:rPr sz="1800" dirty="0">
                <a:solidFill>
                  <a:srgbClr val="00A3B6"/>
                </a:solidFill>
              </a:rPr>
              <a:t>p</a:t>
            </a:r>
            <a:r>
              <a:rPr sz="1800" spc="-5" dirty="0">
                <a:solidFill>
                  <a:srgbClr val="00A3B6"/>
                </a:solidFill>
              </a:rPr>
              <a:t>le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7593" y="813003"/>
            <a:ext cx="68789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33CCCC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index()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finds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first occurrence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specified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value.</a:t>
            </a:r>
            <a:endParaRPr sz="1800">
              <a:latin typeface="Cambria"/>
              <a:cs typeface="Cambria"/>
            </a:endParaRPr>
          </a:p>
          <a:p>
            <a:pPr marL="295910" indent="-283845">
              <a:lnSpc>
                <a:spcPct val="100000"/>
              </a:lnSpc>
              <a:spcBef>
                <a:spcPts val="5"/>
              </a:spcBef>
              <a:buClr>
                <a:srgbClr val="33CCCC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800" spc="-10" dirty="0">
                <a:latin typeface="Cambria"/>
                <a:cs typeface="Cambria"/>
              </a:rPr>
              <a:t>The </a:t>
            </a:r>
            <a:r>
              <a:rPr sz="1800" spc="-5" dirty="0">
                <a:latin typeface="Cambria"/>
                <a:cs typeface="Cambria"/>
              </a:rPr>
              <a:t>index()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raises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</a:t>
            </a:r>
            <a:r>
              <a:rPr sz="1800" spc="-10" dirty="0">
                <a:latin typeface="Cambria"/>
                <a:cs typeface="Cambria"/>
              </a:rPr>
              <a:t> exception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 </a:t>
            </a:r>
            <a:r>
              <a:rPr sz="1800" spc="-15" dirty="0">
                <a:latin typeface="Cambria"/>
                <a:cs typeface="Cambria"/>
              </a:rPr>
              <a:t>value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not </a:t>
            </a:r>
            <a:r>
              <a:rPr sz="1800" spc="-5" dirty="0">
                <a:latin typeface="Cambria"/>
                <a:cs typeface="Cambria"/>
              </a:rPr>
              <a:t>found.</a:t>
            </a:r>
            <a:endParaRPr sz="1800">
              <a:latin typeface="Cambria"/>
              <a:cs typeface="Cambria"/>
            </a:endParaRPr>
          </a:p>
          <a:p>
            <a:pPr marL="295910" indent="-283845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800" spc="-10" dirty="0">
                <a:latin typeface="Cambria"/>
                <a:cs typeface="Cambria"/>
              </a:rPr>
              <a:t>Syntax: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2785872"/>
            <a:ext cx="8583168" cy="1716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2872" y="1429511"/>
            <a:ext cx="2804160" cy="368808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63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T</a:t>
            </a:r>
            <a:r>
              <a:rPr sz="1800" spc="5" dirty="0">
                <a:solidFill>
                  <a:srgbClr val="00A3B6"/>
                </a:solidFill>
              </a:rPr>
              <a:t>u</a:t>
            </a:r>
            <a:r>
              <a:rPr sz="1800" dirty="0">
                <a:solidFill>
                  <a:srgbClr val="00A3B6"/>
                </a:solidFill>
              </a:rPr>
              <a:t>p</a:t>
            </a:r>
            <a:r>
              <a:rPr sz="1800" spc="-5" dirty="0">
                <a:solidFill>
                  <a:srgbClr val="00A3B6"/>
                </a:solidFill>
              </a:rPr>
              <a:t>le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7593" y="813003"/>
            <a:ext cx="81019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33CCCC"/>
              </a:buClr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count() method </a:t>
            </a:r>
            <a:r>
              <a:rPr sz="1800" spc="-10" dirty="0">
                <a:latin typeface="Cambria"/>
                <a:cs typeface="Cambria"/>
              </a:rPr>
              <a:t>returns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number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-5" dirty="0">
                <a:latin typeface="Cambria"/>
                <a:cs typeface="Cambria"/>
              </a:rPr>
              <a:t>times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specified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value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appears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10" dirty="0">
                <a:latin typeface="Cambria"/>
                <a:cs typeface="Cambria"/>
              </a:rPr>
              <a:t> the</a:t>
            </a:r>
            <a:endParaRPr sz="1800">
              <a:latin typeface="Cambria"/>
              <a:cs typeface="Cambria"/>
            </a:endParaRPr>
          </a:p>
          <a:p>
            <a:pPr marL="2654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mbria"/>
                <a:cs typeface="Cambria"/>
              </a:rPr>
              <a:t>tuple</a:t>
            </a:r>
            <a:endParaRPr sz="1800">
              <a:latin typeface="Cambria"/>
              <a:cs typeface="Cambria"/>
            </a:endParaRPr>
          </a:p>
          <a:p>
            <a:pPr marL="243840" indent="-231775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1800" spc="-10" dirty="0">
                <a:latin typeface="Cambria"/>
                <a:cs typeface="Cambria"/>
              </a:rPr>
              <a:t>Syntax: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872" y="1356359"/>
            <a:ext cx="2566416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6383" y="2286000"/>
            <a:ext cx="7013448" cy="1932432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63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T</a:t>
            </a:r>
            <a:r>
              <a:rPr sz="1800" spc="5" dirty="0">
                <a:solidFill>
                  <a:srgbClr val="00A3B6"/>
                </a:solidFill>
              </a:rPr>
              <a:t>u</a:t>
            </a:r>
            <a:r>
              <a:rPr sz="1800" dirty="0">
                <a:solidFill>
                  <a:srgbClr val="00A3B6"/>
                </a:solidFill>
              </a:rPr>
              <a:t>p</a:t>
            </a:r>
            <a:r>
              <a:rPr sz="1800" spc="-5" dirty="0">
                <a:solidFill>
                  <a:srgbClr val="00A3B6"/>
                </a:solidFill>
              </a:rPr>
              <a:t>le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7593" y="813003"/>
            <a:ext cx="8044180" cy="277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mbria"/>
                <a:cs typeface="Cambria"/>
              </a:rPr>
              <a:t>Advantages</a:t>
            </a:r>
            <a:r>
              <a:rPr sz="1800" b="1" spc="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of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Tuple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spc="-25" dirty="0">
                <a:latin typeface="Cambria"/>
                <a:cs typeface="Cambria"/>
              </a:rPr>
              <a:t>over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List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243840" indent="-231775">
              <a:lnSpc>
                <a:spcPct val="100000"/>
              </a:lnSpc>
              <a:spcBef>
                <a:spcPts val="5"/>
              </a:spcBef>
              <a:buClr>
                <a:srgbClr val="33CCCC"/>
              </a:buClr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latin typeface="Cambria"/>
                <a:cs typeface="Cambria"/>
              </a:rPr>
              <a:t>Since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tuples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are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immutable,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iterating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through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tuple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faster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than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with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list.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So</a:t>
            </a:r>
            <a:endParaRPr sz="1800">
              <a:latin typeface="Cambria"/>
              <a:cs typeface="Cambria"/>
            </a:endParaRPr>
          </a:p>
          <a:p>
            <a:pPr marL="216535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there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 a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slight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performance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boost.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192405" indent="-18034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193040" algn="l"/>
              </a:tabLst>
            </a:pPr>
            <a:r>
              <a:rPr sz="1800" spc="-15" dirty="0">
                <a:latin typeface="Cambria"/>
                <a:cs typeface="Cambria"/>
              </a:rPr>
              <a:t>Tuples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that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contain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immutable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elements</a:t>
            </a:r>
            <a:r>
              <a:rPr sz="1800" dirty="0">
                <a:latin typeface="Cambria"/>
                <a:cs typeface="Cambria"/>
              </a:rPr>
              <a:t> can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used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 </a:t>
            </a:r>
            <a:r>
              <a:rPr sz="1800" spc="-20" dirty="0">
                <a:latin typeface="Cambria"/>
                <a:cs typeface="Cambria"/>
              </a:rPr>
              <a:t>key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for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 </a:t>
            </a:r>
            <a:r>
              <a:rPr sz="1800" spc="-15" dirty="0">
                <a:latin typeface="Cambria"/>
                <a:cs typeface="Cambria"/>
              </a:rPr>
              <a:t>dictionary.</a:t>
            </a:r>
            <a:endParaRPr sz="1800">
              <a:latin typeface="Cambria"/>
              <a:cs typeface="Cambria"/>
            </a:endParaRPr>
          </a:p>
          <a:p>
            <a:pPr marL="216535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With</a:t>
            </a:r>
            <a:r>
              <a:rPr sz="1800" spc="-10" dirty="0">
                <a:latin typeface="Cambria"/>
                <a:cs typeface="Cambria"/>
              </a:rPr>
              <a:t> lists,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this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not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possible.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mbria"/>
              <a:cs typeface="Cambria"/>
            </a:endParaRPr>
          </a:p>
          <a:p>
            <a:pPr marL="192405" indent="-18034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193040" algn="l"/>
              </a:tabLst>
            </a:pPr>
            <a:r>
              <a:rPr sz="1800" spc="-5" dirty="0">
                <a:latin typeface="Cambria"/>
                <a:cs typeface="Cambria"/>
              </a:rPr>
              <a:t>If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you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have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that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doesn't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change,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implementing </a:t>
            </a:r>
            <a:r>
              <a:rPr sz="1800" dirty="0">
                <a:latin typeface="Cambria"/>
                <a:cs typeface="Cambria"/>
              </a:rPr>
              <a:t>it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tuple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will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guarantee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that</a:t>
            </a:r>
            <a:endParaRPr sz="1800">
              <a:latin typeface="Cambria"/>
              <a:cs typeface="Cambria"/>
            </a:endParaRPr>
          </a:p>
          <a:p>
            <a:pPr marL="216535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it</a:t>
            </a:r>
            <a:r>
              <a:rPr sz="1800" spc="-5" dirty="0">
                <a:latin typeface="Cambria"/>
                <a:cs typeface="Cambria"/>
              </a:rPr>
              <a:t> remains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write-protected.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7395" y="2022170"/>
            <a:ext cx="2138680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spc="5" dirty="0">
                <a:solidFill>
                  <a:srgbClr val="00A3B6"/>
                </a:solidFill>
              </a:rPr>
              <a:t>Di</a:t>
            </a:r>
            <a:r>
              <a:rPr sz="3400" spc="10" dirty="0">
                <a:solidFill>
                  <a:srgbClr val="00A3B6"/>
                </a:solidFill>
              </a:rPr>
              <a:t>c</a:t>
            </a:r>
            <a:r>
              <a:rPr sz="3400" spc="-5" dirty="0">
                <a:solidFill>
                  <a:srgbClr val="00A3B6"/>
                </a:solidFill>
              </a:rPr>
              <a:t>t</a:t>
            </a:r>
            <a:r>
              <a:rPr sz="3400" spc="5" dirty="0">
                <a:solidFill>
                  <a:srgbClr val="00A3B6"/>
                </a:solidFill>
              </a:rPr>
              <a:t>i</a:t>
            </a:r>
            <a:r>
              <a:rPr sz="3400" dirty="0">
                <a:solidFill>
                  <a:srgbClr val="00A3B6"/>
                </a:solidFill>
              </a:rPr>
              <a:t>ona</a:t>
            </a:r>
            <a:r>
              <a:rPr sz="3400" spc="15" dirty="0">
                <a:solidFill>
                  <a:srgbClr val="00A3B6"/>
                </a:solidFill>
              </a:rPr>
              <a:t>r</a:t>
            </a:r>
            <a:r>
              <a:rPr sz="3400" spc="5" dirty="0">
                <a:solidFill>
                  <a:srgbClr val="00A3B6"/>
                </a:solidFill>
              </a:rPr>
              <a:t>y</a:t>
            </a:r>
            <a:endParaRPr sz="3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93" y="959357"/>
            <a:ext cx="8045450" cy="19456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8227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Python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built-in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are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defined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as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functions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whose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functionality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is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pre-defined</a:t>
            </a:r>
            <a:r>
              <a:rPr sz="1400" spc="1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in </a:t>
            </a:r>
            <a:r>
              <a:rPr sz="1400" spc="-5" dirty="0">
                <a:latin typeface="Cambria"/>
                <a:cs typeface="Cambria"/>
              </a:rPr>
              <a:t> Python.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python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interpreter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has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several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that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are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always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present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for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use.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These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functions </a:t>
            </a:r>
            <a:r>
              <a:rPr sz="1400" spc="-29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are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known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as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Built-in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Functions.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mbria"/>
                <a:cs typeface="Cambria"/>
              </a:rPr>
              <a:t>Function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is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block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 code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written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to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carry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out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specified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task.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Functions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provide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better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modularity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and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high </a:t>
            </a:r>
            <a:r>
              <a:rPr sz="1400" spc="-15" dirty="0">
                <a:latin typeface="Cambria"/>
                <a:cs typeface="Cambria"/>
              </a:rPr>
              <a:t>degree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code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reusing.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356870" indent="-344805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400" spc="-50" dirty="0">
                <a:latin typeface="Cambria"/>
                <a:cs typeface="Cambria"/>
              </a:rPr>
              <a:t>You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can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Pass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Data(input)</a:t>
            </a:r>
            <a:r>
              <a:rPr sz="1400" spc="10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known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parameter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to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function</a:t>
            </a:r>
            <a:endParaRPr sz="1400">
              <a:latin typeface="Cambria"/>
              <a:cs typeface="Cambria"/>
            </a:endParaRPr>
          </a:p>
          <a:p>
            <a:pPr marL="356870" indent="-344805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400" spc="-5" dirty="0">
                <a:latin typeface="Cambria"/>
                <a:cs typeface="Cambria"/>
              </a:rPr>
              <a:t>A </a:t>
            </a:r>
            <a:r>
              <a:rPr sz="1400" spc="-10" dirty="0">
                <a:latin typeface="Cambria"/>
                <a:cs typeface="Cambria"/>
              </a:rPr>
              <a:t>Function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may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or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may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not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return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any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value(Output)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642" y="301193"/>
            <a:ext cx="270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3B6"/>
                </a:solidFill>
              </a:rPr>
              <a:t>Python</a:t>
            </a:r>
            <a:r>
              <a:rPr sz="1800" spc="-50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Built-in</a:t>
            </a:r>
            <a:r>
              <a:rPr sz="1800" spc="-45" dirty="0">
                <a:solidFill>
                  <a:srgbClr val="00A3B6"/>
                </a:solidFill>
              </a:rPr>
              <a:t> </a:t>
            </a:r>
            <a:r>
              <a:rPr sz="1800" spc="-5" dirty="0">
                <a:solidFill>
                  <a:srgbClr val="00A3B6"/>
                </a:solidFill>
              </a:rPr>
              <a:t>Functions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7997825" cy="488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Dictionary</a:t>
            </a:r>
            <a:endParaRPr sz="1800">
              <a:latin typeface="Cambria"/>
              <a:cs typeface="Cambria"/>
            </a:endParaRPr>
          </a:p>
          <a:p>
            <a:pPr marL="329565" indent="-180975">
              <a:lnSpc>
                <a:spcPct val="100000"/>
              </a:lnSpc>
              <a:spcBef>
                <a:spcPts val="1510"/>
              </a:spcBef>
              <a:buClr>
                <a:srgbClr val="33CCCC"/>
              </a:buClr>
              <a:buFont typeface="Arial MT"/>
              <a:buChar char="•"/>
              <a:tabLst>
                <a:tab pos="330200" algn="l"/>
              </a:tabLst>
            </a:pPr>
            <a:r>
              <a:rPr sz="1800" spc="-5" dirty="0">
                <a:latin typeface="Cambria"/>
                <a:cs typeface="Cambria"/>
              </a:rPr>
              <a:t>Python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Dictionary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used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store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10" dirty="0">
                <a:latin typeface="Cambria"/>
                <a:cs typeface="Cambria"/>
              </a:rPr>
              <a:t> key-value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pair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format.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CCCC"/>
              </a:buClr>
              <a:buFont typeface="Arial MT"/>
              <a:buChar char="•"/>
            </a:pPr>
            <a:endParaRPr sz="1800">
              <a:latin typeface="Cambria"/>
              <a:cs typeface="Cambria"/>
            </a:endParaRPr>
          </a:p>
          <a:p>
            <a:pPr marL="329565" indent="-180975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330200" algn="l"/>
              </a:tabLst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dictionary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-5" dirty="0">
                <a:latin typeface="Cambria"/>
                <a:cs typeface="Cambria"/>
              </a:rPr>
              <a:t> type</a:t>
            </a:r>
            <a:r>
              <a:rPr sz="1800" dirty="0">
                <a:latin typeface="Cambria"/>
                <a:cs typeface="Cambria"/>
              </a:rPr>
              <a:t> in</a:t>
            </a:r>
            <a:r>
              <a:rPr sz="1800" spc="-5" dirty="0">
                <a:latin typeface="Cambria"/>
                <a:cs typeface="Cambria"/>
              </a:rPr>
              <a:t> Python,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which</a:t>
            </a:r>
            <a:r>
              <a:rPr sz="1800" dirty="0">
                <a:latin typeface="Cambria"/>
                <a:cs typeface="Cambria"/>
              </a:rPr>
              <a:t> can</a:t>
            </a:r>
            <a:r>
              <a:rPr sz="1800" spc="-10" dirty="0">
                <a:latin typeface="Cambria"/>
                <a:cs typeface="Cambria"/>
              </a:rPr>
              <a:t> simulate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real-life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endParaRPr sz="1800">
              <a:latin typeface="Cambria"/>
              <a:cs typeface="Cambria"/>
            </a:endParaRPr>
          </a:p>
          <a:p>
            <a:pPr marL="353695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arrangement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where</a:t>
            </a:r>
            <a:r>
              <a:rPr sz="1800" spc="-5" dirty="0">
                <a:latin typeface="Cambria"/>
                <a:cs typeface="Cambria"/>
              </a:rPr>
              <a:t> some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specific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value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exists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for</a:t>
            </a:r>
            <a:r>
              <a:rPr sz="1800" spc="-5" dirty="0">
                <a:latin typeface="Cambria"/>
                <a:cs typeface="Cambria"/>
              </a:rPr>
              <a:t> some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particular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0" dirty="0">
                <a:latin typeface="Cambria"/>
                <a:cs typeface="Cambria"/>
              </a:rPr>
              <a:t>key.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mbria"/>
              <a:cs typeface="Cambria"/>
            </a:endParaRPr>
          </a:p>
          <a:p>
            <a:pPr marL="381000" indent="-23241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1800" spc="-5" dirty="0">
                <a:latin typeface="Cambria"/>
                <a:cs typeface="Cambria"/>
              </a:rPr>
              <a:t>It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mutable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data-structure.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CCCC"/>
              </a:buClr>
              <a:buFont typeface="Arial MT"/>
              <a:buChar char="•"/>
            </a:pPr>
            <a:endParaRPr sz="1800">
              <a:latin typeface="Cambria"/>
              <a:cs typeface="Cambria"/>
            </a:endParaRPr>
          </a:p>
          <a:p>
            <a:pPr marL="381000" indent="-23241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dictionary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defined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into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element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Keys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values.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3CCCC"/>
              </a:buClr>
              <a:buFont typeface="Arial MT"/>
              <a:buChar char="•"/>
            </a:pPr>
            <a:endParaRPr sz="1800">
              <a:latin typeface="Cambria"/>
              <a:cs typeface="Cambria"/>
            </a:endParaRPr>
          </a:p>
          <a:p>
            <a:pPr marL="381000" indent="-23241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1800" spc="-25" dirty="0">
                <a:latin typeface="Cambria"/>
                <a:cs typeface="Cambria"/>
              </a:rPr>
              <a:t>Keys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must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single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element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CCCC"/>
              </a:buClr>
              <a:buFont typeface="Arial MT"/>
              <a:buChar char="•"/>
            </a:pPr>
            <a:endParaRPr sz="1800">
              <a:latin typeface="Cambria"/>
              <a:cs typeface="Cambria"/>
            </a:endParaRPr>
          </a:p>
          <a:p>
            <a:pPr marL="381000" indent="-23241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1800" spc="-25" dirty="0">
                <a:latin typeface="Cambria"/>
                <a:cs typeface="Cambria"/>
              </a:rPr>
              <a:t>Value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any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such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list,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tuple,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integer,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etc.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CCCC"/>
              </a:buClr>
              <a:buFont typeface="Arial MT"/>
              <a:buChar char="•"/>
            </a:pPr>
            <a:endParaRPr sz="1800">
              <a:latin typeface="Cambria"/>
              <a:cs typeface="Cambria"/>
            </a:endParaRPr>
          </a:p>
          <a:p>
            <a:pPr marL="353695" marR="5080" indent="-205104">
              <a:lnSpc>
                <a:spcPct val="100000"/>
              </a:lnSpc>
              <a:spcBef>
                <a:spcPts val="5"/>
              </a:spcBef>
              <a:buClr>
                <a:srgbClr val="33CCCC"/>
              </a:buClr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dirty="0"/>
              <a:t>	</a:t>
            </a:r>
            <a:r>
              <a:rPr sz="1800" spc="-5" dirty="0">
                <a:latin typeface="Cambria"/>
                <a:cs typeface="Cambria"/>
              </a:rPr>
              <a:t>In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other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words,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we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10" dirty="0">
                <a:latin typeface="Cambria"/>
                <a:cs typeface="Cambria"/>
              </a:rPr>
              <a:t> say </a:t>
            </a:r>
            <a:r>
              <a:rPr sz="1800" spc="-5" dirty="0">
                <a:latin typeface="Cambria"/>
                <a:cs typeface="Cambria"/>
              </a:rPr>
              <a:t>that</a:t>
            </a:r>
            <a:r>
              <a:rPr sz="1800" dirty="0">
                <a:latin typeface="Cambria"/>
                <a:cs typeface="Cambria"/>
              </a:rPr>
              <a:t> a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dictionary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collection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key-value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pairs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where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value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</a:t>
            </a:r>
            <a:r>
              <a:rPr sz="1800" spc="-10" dirty="0">
                <a:latin typeface="Cambria"/>
                <a:cs typeface="Cambria"/>
              </a:rPr>
              <a:t> any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Python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object. </a:t>
            </a:r>
            <a:r>
              <a:rPr sz="1800" spc="-5" dirty="0">
                <a:latin typeface="Cambria"/>
                <a:cs typeface="Cambria"/>
              </a:rPr>
              <a:t>In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contrast,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keys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are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 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immutable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Python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object, i.e.,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Numbers,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string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7534275" cy="158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Dictionary</a:t>
            </a:r>
            <a:endParaRPr sz="1800">
              <a:latin typeface="Cambria"/>
              <a:cs typeface="Cambria"/>
            </a:endParaRPr>
          </a:p>
          <a:p>
            <a:pPr marL="231775" marR="5080" indent="-231775" algn="r">
              <a:lnSpc>
                <a:spcPts val="2150"/>
              </a:lnSpc>
              <a:spcBef>
                <a:spcPts val="1510"/>
              </a:spcBef>
              <a:buClr>
                <a:srgbClr val="33CCCC"/>
              </a:buClr>
              <a:buFont typeface="Arial MT"/>
              <a:buChar char="•"/>
              <a:tabLst>
                <a:tab pos="231775" algn="l"/>
                <a:tab pos="232410" algn="l"/>
              </a:tabLst>
            </a:pP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dictionary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 created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multiple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key-value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pairs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enclosed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endParaRPr sz="1800">
              <a:latin typeface="Times New Roman"/>
              <a:cs typeface="Times New Roman"/>
            </a:endParaRPr>
          </a:p>
          <a:p>
            <a:pPr marR="24765" algn="r">
              <a:lnSpc>
                <a:spcPts val="215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curly</a:t>
            </a:r>
            <a:r>
              <a:rPr sz="1800" spc="-5" dirty="0">
                <a:latin typeface="Times New Roman"/>
                <a:cs typeface="Times New Roman"/>
              </a:rPr>
              <a:t> brackets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{},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each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key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separated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its </a:t>
            </a:r>
            <a:r>
              <a:rPr sz="1800" spc="-5" dirty="0">
                <a:latin typeface="Times New Roman"/>
                <a:cs typeface="Times New Roman"/>
              </a:rPr>
              <a:t>value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colon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(:)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421005" indent="-272415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421005" algn="l"/>
                <a:tab pos="421640" algn="l"/>
              </a:tabLst>
            </a:pPr>
            <a:r>
              <a:rPr sz="1800" spc="-75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determine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how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many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items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dictionary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has,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DC133B"/>
                </a:solidFill>
                <a:latin typeface="Times New Roman"/>
                <a:cs typeface="Times New Roman"/>
              </a:rPr>
              <a:t>len()</a:t>
            </a:r>
            <a:r>
              <a:rPr sz="1800" spc="5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127" y="1999488"/>
            <a:ext cx="7053072" cy="2932176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7635875" cy="131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Dictionary</a:t>
            </a:r>
            <a:endParaRPr sz="1800">
              <a:latin typeface="Cambria"/>
              <a:cs typeface="Cambria"/>
            </a:endParaRPr>
          </a:p>
          <a:p>
            <a:pPr marL="381000" indent="-232410">
              <a:lnSpc>
                <a:spcPct val="100000"/>
              </a:lnSpc>
              <a:spcBef>
                <a:spcPts val="1510"/>
              </a:spcBef>
              <a:buClr>
                <a:srgbClr val="33CCCC"/>
              </a:buClr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1800" dirty="0">
                <a:latin typeface="Cambria"/>
                <a:cs typeface="Cambria"/>
              </a:rPr>
              <a:t>Dictionary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items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are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unordered,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changeable,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 does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not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allow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duplicates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CCCC"/>
              </a:buClr>
              <a:buFont typeface="Arial MT"/>
              <a:buChar char="•"/>
            </a:pPr>
            <a:endParaRPr sz="1800">
              <a:latin typeface="Cambria"/>
              <a:cs typeface="Cambria"/>
            </a:endParaRPr>
          </a:p>
          <a:p>
            <a:pPr marL="381000" indent="-23241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1800" dirty="0">
                <a:latin typeface="Cambria"/>
                <a:cs typeface="Cambria"/>
              </a:rPr>
              <a:t>Dictionary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items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referred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by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using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key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name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255" y="1712975"/>
            <a:ext cx="5282184" cy="321564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204342"/>
            <a:ext cx="7129780" cy="131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Dictionary</a:t>
            </a:r>
            <a:endParaRPr sz="1800">
              <a:latin typeface="Cambria"/>
              <a:cs typeface="Cambria"/>
            </a:endParaRPr>
          </a:p>
          <a:p>
            <a:pPr marL="433070" indent="-284480">
              <a:lnSpc>
                <a:spcPct val="100000"/>
              </a:lnSpc>
              <a:spcBef>
                <a:spcPts val="1510"/>
              </a:spcBef>
              <a:buClr>
                <a:srgbClr val="33CCCC"/>
              </a:buClr>
              <a:buFont typeface="Arial MT"/>
              <a:buChar char="•"/>
              <a:tabLst>
                <a:tab pos="433070" algn="l"/>
                <a:tab pos="433705" algn="l"/>
              </a:tabLst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get() method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returns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value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item</a:t>
            </a:r>
            <a:r>
              <a:rPr sz="1800" spc="-5" dirty="0">
                <a:latin typeface="Cambria"/>
                <a:cs typeface="Cambria"/>
              </a:rPr>
              <a:t> with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specified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key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CCCC"/>
              </a:buClr>
              <a:buFont typeface="Arial MT"/>
              <a:buChar char="•"/>
            </a:pPr>
            <a:endParaRPr sz="1800">
              <a:latin typeface="Cambria"/>
              <a:cs typeface="Cambria"/>
            </a:endParaRPr>
          </a:p>
          <a:p>
            <a:pPr marL="433070" indent="-28448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433070" algn="l"/>
                <a:tab pos="433705" algn="l"/>
              </a:tabLst>
            </a:pPr>
            <a:r>
              <a:rPr sz="1800" spc="-10" dirty="0">
                <a:latin typeface="Cambria"/>
                <a:cs typeface="Cambria"/>
              </a:rPr>
              <a:t>Syntax: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767" y="1213103"/>
            <a:ext cx="4657344" cy="359663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9102" y="1639188"/>
          <a:ext cx="7800974" cy="802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9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519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1066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Cambria"/>
                          <a:cs typeface="Cambria"/>
                        </a:rPr>
                        <a:t>keyname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5588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spc="-5" dirty="0">
                          <a:latin typeface="Cambria"/>
                          <a:cs typeface="Cambria"/>
                        </a:rPr>
                        <a:t>Required.</a:t>
                      </a:r>
                      <a:r>
                        <a:rPr sz="1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The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keyname</a:t>
                      </a:r>
                      <a:r>
                        <a:rPr sz="12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item</a:t>
                      </a:r>
                      <a:r>
                        <a:rPr sz="1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you</a:t>
                      </a:r>
                      <a:r>
                        <a:rPr sz="12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want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return the</a:t>
                      </a:r>
                      <a:r>
                        <a:rPr sz="12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value</a:t>
                      </a:r>
                      <a:r>
                        <a:rPr sz="1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from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5588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93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Cambria"/>
                          <a:cs typeface="Cambria"/>
                        </a:rPr>
                        <a:t>value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5588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Optional.</a:t>
                      </a:r>
                      <a:r>
                        <a:rPr sz="12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 value</a:t>
                      </a:r>
                      <a:r>
                        <a:rPr sz="1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return</a:t>
                      </a:r>
                      <a:r>
                        <a:rPr sz="12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if the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specified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key</a:t>
                      </a:r>
                      <a:r>
                        <a:rPr sz="12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does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not</a:t>
                      </a:r>
                      <a:r>
                        <a:rPr sz="12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exist.</a:t>
                      </a:r>
                      <a:r>
                        <a:rPr sz="12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Default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value</a:t>
                      </a:r>
                      <a:r>
                        <a:rPr sz="1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None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5588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2572511"/>
            <a:ext cx="7507224" cy="2444496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114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Dictionary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4642" y="956005"/>
            <a:ext cx="632714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33CCCC"/>
              </a:buClr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keys()</a:t>
            </a:r>
            <a:r>
              <a:rPr sz="1800" spc="-5" dirty="0">
                <a:latin typeface="Cambria"/>
                <a:cs typeface="Cambria"/>
              </a:rPr>
              <a:t> method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returns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view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object.</a:t>
            </a:r>
            <a:endParaRPr sz="1800">
              <a:latin typeface="Cambria"/>
              <a:cs typeface="Cambria"/>
            </a:endParaRPr>
          </a:p>
          <a:p>
            <a:pPr marL="243840" indent="-231775">
              <a:lnSpc>
                <a:spcPct val="100000"/>
              </a:lnSpc>
              <a:spcBef>
                <a:spcPts val="5"/>
              </a:spcBef>
              <a:buClr>
                <a:srgbClr val="33CCCC"/>
              </a:buClr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view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object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contains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keys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dictionary,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list.</a:t>
            </a:r>
            <a:endParaRPr sz="1800">
              <a:latin typeface="Cambria"/>
              <a:cs typeface="Cambria"/>
            </a:endParaRPr>
          </a:p>
          <a:p>
            <a:pPr marL="243840" indent="-231775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view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object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will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reflect </a:t>
            </a:r>
            <a:r>
              <a:rPr sz="1800" spc="-10" dirty="0">
                <a:latin typeface="Cambria"/>
                <a:cs typeface="Cambria"/>
              </a:rPr>
              <a:t>any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changes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done</a:t>
            </a:r>
            <a:r>
              <a:rPr sz="1800" spc="-20" dirty="0">
                <a:latin typeface="Cambria"/>
                <a:cs typeface="Cambria"/>
              </a:rPr>
              <a:t> to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dictionary</a:t>
            </a:r>
            <a:endParaRPr sz="1800">
              <a:latin typeface="Cambria"/>
              <a:cs typeface="Cambria"/>
            </a:endParaRPr>
          </a:p>
          <a:p>
            <a:pPr marL="243840" indent="-231775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latin typeface="Cambria"/>
                <a:cs typeface="Cambria"/>
              </a:rPr>
              <a:t>Syntax: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60" y="1856231"/>
            <a:ext cx="2124455" cy="3017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768" y="2356103"/>
            <a:ext cx="8010144" cy="2359152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114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Dictionary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4642" y="956005"/>
            <a:ext cx="632714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33CCCC"/>
              </a:buClr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values()</a:t>
            </a:r>
            <a:r>
              <a:rPr sz="1800" spc="-5" dirty="0">
                <a:latin typeface="Cambria"/>
                <a:cs typeface="Cambria"/>
              </a:rPr>
              <a:t> method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returns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view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object.</a:t>
            </a:r>
            <a:endParaRPr sz="1800">
              <a:latin typeface="Cambria"/>
              <a:cs typeface="Cambria"/>
            </a:endParaRPr>
          </a:p>
          <a:p>
            <a:pPr marL="243840" indent="-231775">
              <a:lnSpc>
                <a:spcPct val="100000"/>
              </a:lnSpc>
              <a:spcBef>
                <a:spcPts val="5"/>
              </a:spcBef>
              <a:buClr>
                <a:srgbClr val="33CCCC"/>
              </a:buClr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view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object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contains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values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dictionary,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list.</a:t>
            </a:r>
            <a:endParaRPr sz="1800">
              <a:latin typeface="Cambria"/>
              <a:cs typeface="Cambria"/>
            </a:endParaRPr>
          </a:p>
          <a:p>
            <a:pPr marL="243840" indent="-231775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view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object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will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reflect </a:t>
            </a:r>
            <a:r>
              <a:rPr sz="1800" spc="-10" dirty="0">
                <a:latin typeface="Cambria"/>
                <a:cs typeface="Cambria"/>
              </a:rPr>
              <a:t>any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changes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done</a:t>
            </a:r>
            <a:r>
              <a:rPr sz="1800" spc="-20" dirty="0">
                <a:latin typeface="Cambria"/>
                <a:cs typeface="Cambria"/>
              </a:rPr>
              <a:t> to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dictionary</a:t>
            </a:r>
            <a:endParaRPr sz="1800">
              <a:latin typeface="Cambria"/>
              <a:cs typeface="Cambria"/>
            </a:endParaRPr>
          </a:p>
          <a:p>
            <a:pPr marL="243840" indent="-231775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latin typeface="Cambria"/>
                <a:cs typeface="Cambria"/>
              </a:rPr>
              <a:t>Syntax: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60" y="1856231"/>
            <a:ext cx="2270760" cy="3078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615" y="2642616"/>
            <a:ext cx="7769352" cy="2215896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14" y="204342"/>
            <a:ext cx="7654290" cy="131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Dictionary</a:t>
            </a:r>
            <a:endParaRPr sz="1800">
              <a:latin typeface="Cambria"/>
              <a:cs typeface="Cambria"/>
            </a:endParaRPr>
          </a:p>
          <a:p>
            <a:pPr marL="244475" indent="-232410">
              <a:lnSpc>
                <a:spcPct val="100000"/>
              </a:lnSpc>
              <a:spcBef>
                <a:spcPts val="1510"/>
              </a:spcBef>
              <a:buClr>
                <a:srgbClr val="33CCCC"/>
              </a:buClr>
              <a:buFont typeface="Arial MT"/>
              <a:buChar char="•"/>
              <a:tabLst>
                <a:tab pos="244475" algn="l"/>
                <a:tab pos="245110" algn="l"/>
              </a:tabLst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items()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returns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view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object.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view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object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contains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key-</a:t>
            </a:r>
            <a:endParaRPr sz="1800">
              <a:latin typeface="Cambria"/>
              <a:cs typeface="Cambria"/>
            </a:endParaRPr>
          </a:p>
          <a:p>
            <a:pPr marL="265430">
              <a:lnSpc>
                <a:spcPct val="100000"/>
              </a:lnSpc>
            </a:pPr>
            <a:r>
              <a:rPr sz="1800" spc="-15" dirty="0">
                <a:latin typeface="Cambria"/>
                <a:cs typeface="Cambria"/>
              </a:rPr>
              <a:t>value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pairs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 </a:t>
            </a:r>
            <a:r>
              <a:rPr sz="1800" spc="-15" dirty="0">
                <a:latin typeface="Cambria"/>
                <a:cs typeface="Cambria"/>
              </a:rPr>
              <a:t>dictionary,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tuples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list.</a:t>
            </a:r>
            <a:endParaRPr sz="1800">
              <a:latin typeface="Cambria"/>
              <a:cs typeface="Cambria"/>
            </a:endParaRPr>
          </a:p>
          <a:p>
            <a:pPr marL="244475" indent="-23241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44475" algn="l"/>
                <a:tab pos="245110" algn="l"/>
              </a:tabLst>
            </a:pPr>
            <a:r>
              <a:rPr sz="1800" spc="-10" dirty="0">
                <a:latin typeface="Cambria"/>
                <a:cs typeface="Cambria"/>
              </a:rPr>
              <a:t>Syntax: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60" y="1213103"/>
            <a:ext cx="2410967" cy="3413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872" y="1688591"/>
            <a:ext cx="8189976" cy="3456431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14" y="204342"/>
            <a:ext cx="7534275" cy="76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Dictionary</a:t>
            </a:r>
            <a:endParaRPr sz="1800">
              <a:latin typeface="Cambria"/>
              <a:cs typeface="Cambria"/>
            </a:endParaRPr>
          </a:p>
          <a:p>
            <a:pPr marL="192405" indent="-180340">
              <a:lnSpc>
                <a:spcPct val="100000"/>
              </a:lnSpc>
              <a:spcBef>
                <a:spcPts val="1510"/>
              </a:spcBef>
              <a:buClr>
                <a:srgbClr val="33CCCC"/>
              </a:buClr>
              <a:buFont typeface="Arial MT"/>
              <a:buChar char="•"/>
              <a:tabLst>
                <a:tab pos="193040" algn="l"/>
              </a:tabLst>
            </a:pPr>
            <a:r>
              <a:rPr sz="1800" spc="-80" dirty="0">
                <a:latin typeface="Cambria"/>
                <a:cs typeface="Cambria"/>
              </a:rPr>
              <a:t>To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determine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specified</a:t>
            </a:r>
            <a:r>
              <a:rPr sz="1800" spc="-20" dirty="0">
                <a:latin typeface="Cambria"/>
                <a:cs typeface="Cambria"/>
              </a:rPr>
              <a:t> key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present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dictionary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use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15" dirty="0">
                <a:latin typeface="Cambria"/>
                <a:cs typeface="Cambria"/>
              </a:rPr>
              <a:t> keyword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1642872"/>
            <a:ext cx="8732520" cy="2398776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14" y="204342"/>
            <a:ext cx="7472680" cy="158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B6"/>
                </a:solidFill>
                <a:latin typeface="Cambria"/>
                <a:cs typeface="Cambria"/>
              </a:rPr>
              <a:t>Dictionary</a:t>
            </a:r>
            <a:endParaRPr sz="1800">
              <a:latin typeface="Cambria"/>
              <a:cs typeface="Cambria"/>
            </a:endParaRPr>
          </a:p>
          <a:p>
            <a:pPr marL="192405" indent="-180340">
              <a:lnSpc>
                <a:spcPct val="100000"/>
              </a:lnSpc>
              <a:spcBef>
                <a:spcPts val="1510"/>
              </a:spcBef>
              <a:buClr>
                <a:srgbClr val="33CCCC"/>
              </a:buClr>
              <a:buFont typeface="Arial MT"/>
              <a:buChar char="•"/>
              <a:tabLst>
                <a:tab pos="193040" algn="l"/>
              </a:tabLst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update()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 </a:t>
            </a:r>
            <a:r>
              <a:rPr sz="1800" dirty="0">
                <a:latin typeface="Cambria"/>
                <a:cs typeface="Cambria"/>
              </a:rPr>
              <a:t>inserts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specified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items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dictionary</a:t>
            </a:r>
            <a:endParaRPr sz="1800">
              <a:latin typeface="Cambria"/>
              <a:cs typeface="Cambria"/>
            </a:endParaRPr>
          </a:p>
          <a:p>
            <a:pPr marL="192405" indent="-18034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193040" algn="l"/>
              </a:tabLst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specified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items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5" dirty="0">
                <a:latin typeface="Cambria"/>
                <a:cs typeface="Cambria"/>
              </a:rPr>
              <a:t> be</a:t>
            </a:r>
            <a:r>
              <a:rPr sz="1800" dirty="0">
                <a:latin typeface="Cambria"/>
                <a:cs typeface="Cambria"/>
              </a:rPr>
              <a:t> a </a:t>
            </a:r>
            <a:r>
              <a:rPr sz="1800" spc="-15" dirty="0">
                <a:latin typeface="Cambria"/>
                <a:cs typeface="Cambria"/>
              </a:rPr>
              <a:t>dictionary,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or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iterable</a:t>
            </a:r>
            <a:r>
              <a:rPr sz="1800" dirty="0">
                <a:latin typeface="Cambria"/>
                <a:cs typeface="Cambria"/>
              </a:rPr>
              <a:t> object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with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key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value</a:t>
            </a:r>
            <a:endParaRPr sz="1800">
              <a:latin typeface="Cambria"/>
              <a:cs typeface="Cambria"/>
            </a:endParaRPr>
          </a:p>
          <a:p>
            <a:pPr marL="16510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pairs</a:t>
            </a:r>
            <a:endParaRPr sz="1800">
              <a:latin typeface="Cambria"/>
              <a:cs typeface="Cambria"/>
            </a:endParaRPr>
          </a:p>
          <a:p>
            <a:pPr marL="143510" indent="-131445">
              <a:lnSpc>
                <a:spcPct val="100000"/>
              </a:lnSpc>
              <a:spcBef>
                <a:spcPts val="5"/>
              </a:spcBef>
              <a:buClr>
                <a:srgbClr val="33CCCC"/>
              </a:buClr>
              <a:buFont typeface="Arial MT"/>
              <a:buChar char="•"/>
              <a:tabLst>
                <a:tab pos="144145" algn="l"/>
              </a:tabLst>
            </a:pPr>
            <a:r>
              <a:rPr sz="1800" spc="-5" dirty="0">
                <a:latin typeface="Cambria"/>
                <a:cs typeface="Cambria"/>
              </a:rPr>
              <a:t>Syntax: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60" y="1499615"/>
            <a:ext cx="3749040" cy="3535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2215895"/>
            <a:ext cx="6653783" cy="2328672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04342"/>
            <a:ext cx="114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3B6"/>
                </a:solidFill>
              </a:rPr>
              <a:t>Dictionary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35965" y="884936"/>
            <a:ext cx="6318885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05"/>
              </a:spcBef>
              <a:buClr>
                <a:srgbClr val="33CCCC"/>
              </a:buClr>
              <a:buFont typeface="Arial MT"/>
              <a:buChar char="•"/>
              <a:tabLst>
                <a:tab pos="259715" algn="l"/>
                <a:tab pos="260350" algn="l"/>
              </a:tabLst>
            </a:pPr>
            <a:r>
              <a:rPr sz="1600" spc="5" dirty="0">
                <a:latin typeface="Cambria"/>
                <a:cs typeface="Cambria"/>
              </a:rPr>
              <a:t>T</a:t>
            </a:r>
            <a:r>
              <a:rPr sz="1600" dirty="0">
                <a:latin typeface="Cambria"/>
                <a:cs typeface="Cambria"/>
              </a:rPr>
              <a:t>he</a:t>
            </a:r>
            <a:r>
              <a:rPr sz="1600" spc="-10" dirty="0">
                <a:latin typeface="Cambria"/>
                <a:cs typeface="Cambria"/>
              </a:rPr>
              <a:t> p</a:t>
            </a:r>
            <a:r>
              <a:rPr sz="1600" spc="5" dirty="0">
                <a:latin typeface="Cambria"/>
                <a:cs typeface="Cambria"/>
              </a:rPr>
              <a:t>o</a:t>
            </a:r>
            <a:r>
              <a:rPr sz="1600" spc="-10" dirty="0">
                <a:latin typeface="Cambria"/>
                <a:cs typeface="Cambria"/>
              </a:rPr>
              <a:t>p</a:t>
            </a:r>
            <a:r>
              <a:rPr sz="1600" spc="5" dirty="0">
                <a:latin typeface="Cambria"/>
                <a:cs typeface="Cambria"/>
              </a:rPr>
              <a:t>(</a:t>
            </a:r>
            <a:r>
              <a:rPr sz="1600" dirty="0">
                <a:latin typeface="Cambria"/>
                <a:cs typeface="Cambria"/>
              </a:rPr>
              <a:t>)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met</a:t>
            </a:r>
            <a:r>
              <a:rPr sz="1600" dirty="0">
                <a:latin typeface="Cambria"/>
                <a:cs typeface="Cambria"/>
              </a:rPr>
              <a:t>h</a:t>
            </a:r>
            <a:r>
              <a:rPr sz="1600" spc="10" dirty="0">
                <a:latin typeface="Cambria"/>
                <a:cs typeface="Cambria"/>
              </a:rPr>
              <a:t>o</a:t>
            </a:r>
            <a:r>
              <a:rPr sz="1600" dirty="0">
                <a:latin typeface="Cambria"/>
                <a:cs typeface="Cambria"/>
              </a:rPr>
              <a:t>d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r</a:t>
            </a:r>
            <a:r>
              <a:rPr sz="1600" spc="10" dirty="0">
                <a:latin typeface="Cambria"/>
                <a:cs typeface="Cambria"/>
              </a:rPr>
              <a:t>em</a:t>
            </a:r>
            <a:r>
              <a:rPr sz="1600" spc="-15" dirty="0">
                <a:latin typeface="Cambria"/>
                <a:cs typeface="Cambria"/>
              </a:rPr>
              <a:t>o</a:t>
            </a:r>
            <a:r>
              <a:rPr sz="1600" spc="-20" dirty="0">
                <a:latin typeface="Cambria"/>
                <a:cs typeface="Cambria"/>
              </a:rPr>
              <a:t>v</a:t>
            </a:r>
            <a:r>
              <a:rPr sz="1600" spc="5" dirty="0">
                <a:latin typeface="Cambria"/>
                <a:cs typeface="Cambria"/>
              </a:rPr>
              <a:t>e</a:t>
            </a:r>
            <a:r>
              <a:rPr sz="1600" dirty="0">
                <a:latin typeface="Cambria"/>
                <a:cs typeface="Cambria"/>
              </a:rPr>
              <a:t>s</a:t>
            </a:r>
            <a:r>
              <a:rPr sz="1600" spc="-9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</a:t>
            </a:r>
            <a:r>
              <a:rPr sz="1600" dirty="0">
                <a:latin typeface="Cambria"/>
                <a:cs typeface="Cambria"/>
              </a:rPr>
              <a:t>he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sp</a:t>
            </a:r>
            <a:r>
              <a:rPr sz="1600" spc="5" dirty="0">
                <a:latin typeface="Cambria"/>
                <a:cs typeface="Cambria"/>
              </a:rPr>
              <a:t>eci</a:t>
            </a:r>
            <a:r>
              <a:rPr sz="1600" spc="-10" dirty="0">
                <a:latin typeface="Cambria"/>
                <a:cs typeface="Cambria"/>
              </a:rPr>
              <a:t>f</a:t>
            </a:r>
            <a:r>
              <a:rPr sz="1600" spc="5" dirty="0">
                <a:latin typeface="Cambria"/>
                <a:cs typeface="Cambria"/>
              </a:rPr>
              <a:t>ie</a:t>
            </a:r>
            <a:r>
              <a:rPr sz="1600" dirty="0">
                <a:latin typeface="Cambria"/>
                <a:cs typeface="Cambria"/>
              </a:rPr>
              <a:t>d</a:t>
            </a:r>
            <a:r>
              <a:rPr sz="1600" spc="-9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</a:t>
            </a:r>
            <a:r>
              <a:rPr sz="1600" spc="-20" dirty="0">
                <a:latin typeface="Cambria"/>
                <a:cs typeface="Cambria"/>
              </a:rPr>
              <a:t>t</a:t>
            </a:r>
            <a:r>
              <a:rPr sz="1600" spc="5" dirty="0">
                <a:latin typeface="Cambria"/>
                <a:cs typeface="Cambria"/>
              </a:rPr>
              <a:t>em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f</a:t>
            </a:r>
            <a:r>
              <a:rPr sz="1600" spc="-20" dirty="0">
                <a:latin typeface="Cambria"/>
                <a:cs typeface="Cambria"/>
              </a:rPr>
              <a:t>r</a:t>
            </a:r>
            <a:r>
              <a:rPr sz="1600" spc="5" dirty="0">
                <a:latin typeface="Cambria"/>
                <a:cs typeface="Cambria"/>
              </a:rPr>
              <a:t>om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</a:t>
            </a:r>
            <a:r>
              <a:rPr sz="1600" dirty="0">
                <a:latin typeface="Cambria"/>
                <a:cs typeface="Cambria"/>
              </a:rPr>
              <a:t>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di</a:t>
            </a:r>
            <a:r>
              <a:rPr sz="1600" spc="15" dirty="0">
                <a:latin typeface="Cambria"/>
                <a:cs typeface="Cambria"/>
              </a:rPr>
              <a:t>c</a:t>
            </a:r>
            <a:r>
              <a:rPr sz="1600" spc="5" dirty="0">
                <a:latin typeface="Cambria"/>
                <a:cs typeface="Cambria"/>
              </a:rPr>
              <a:t>tio</a:t>
            </a:r>
            <a:r>
              <a:rPr sz="1600" spc="-10" dirty="0">
                <a:latin typeface="Cambria"/>
                <a:cs typeface="Cambria"/>
              </a:rPr>
              <a:t>n</a:t>
            </a:r>
            <a:r>
              <a:rPr sz="1600" spc="5" dirty="0">
                <a:latin typeface="Cambria"/>
                <a:cs typeface="Cambria"/>
              </a:rPr>
              <a:t>ar</a:t>
            </a:r>
            <a:r>
              <a:rPr sz="1600" dirty="0">
                <a:latin typeface="Cambria"/>
                <a:cs typeface="Cambria"/>
              </a:rPr>
              <a:t>y</a:t>
            </a:r>
            <a:endParaRPr sz="1600">
              <a:latin typeface="Cambria"/>
              <a:cs typeface="Cambria"/>
            </a:endParaRPr>
          </a:p>
          <a:p>
            <a:pPr marL="259715" indent="-247650">
              <a:lnSpc>
                <a:spcPct val="100000"/>
              </a:lnSpc>
              <a:buClr>
                <a:srgbClr val="33CCCC"/>
              </a:buClr>
              <a:buFont typeface="Arial MT"/>
              <a:buChar char="•"/>
              <a:tabLst>
                <a:tab pos="259715" algn="l"/>
                <a:tab pos="260350" algn="l"/>
              </a:tabLst>
            </a:pP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value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of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removed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item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return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value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of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pop()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method</a:t>
            </a:r>
            <a:endParaRPr sz="1600">
              <a:latin typeface="Cambria"/>
              <a:cs typeface="Cambria"/>
            </a:endParaRPr>
          </a:p>
          <a:p>
            <a:pPr marL="259715" indent="-247650">
              <a:lnSpc>
                <a:spcPct val="100000"/>
              </a:lnSpc>
              <a:spcBef>
                <a:spcPts val="5"/>
              </a:spcBef>
              <a:buClr>
                <a:srgbClr val="33CCCC"/>
              </a:buClr>
              <a:buFont typeface="Arial MT"/>
              <a:buChar char="•"/>
              <a:tabLst>
                <a:tab pos="259715" algn="l"/>
                <a:tab pos="260350" algn="l"/>
              </a:tabLst>
            </a:pPr>
            <a:r>
              <a:rPr sz="1600" spc="-5" dirty="0">
                <a:latin typeface="Cambria"/>
                <a:cs typeface="Cambria"/>
              </a:rPr>
              <a:t>Syntax: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60" y="1429511"/>
            <a:ext cx="3950208" cy="283463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0477" y="2139314"/>
          <a:ext cx="8644255" cy="1022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4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29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i="1" spc="-5" dirty="0">
                          <a:latin typeface="Cambria"/>
                          <a:cs typeface="Cambria"/>
                        </a:rPr>
                        <a:t>keyname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520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10" dirty="0">
                          <a:latin typeface="Cambria"/>
                          <a:cs typeface="Cambria"/>
                        </a:rPr>
                        <a:t>Required.</a:t>
                      </a:r>
                      <a:r>
                        <a:rPr sz="140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4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5" dirty="0">
                          <a:latin typeface="Cambria"/>
                          <a:cs typeface="Cambria"/>
                        </a:rPr>
                        <a:t>keyname</a:t>
                      </a:r>
                      <a:r>
                        <a:rPr sz="14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4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item</a:t>
                      </a:r>
                      <a:r>
                        <a:rPr sz="14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you</a:t>
                      </a:r>
                      <a:r>
                        <a:rPr sz="1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want</a:t>
                      </a:r>
                      <a:r>
                        <a:rPr sz="14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4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remove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520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7577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i="1" spc="-10" dirty="0">
                          <a:latin typeface="Cambria"/>
                          <a:cs typeface="Cambria"/>
                        </a:rPr>
                        <a:t>Defaultvalue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520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10" dirty="0">
                          <a:latin typeface="Cambria"/>
                          <a:cs typeface="Cambria"/>
                        </a:rPr>
                        <a:t>Optional.</a:t>
                      </a:r>
                      <a:r>
                        <a:rPr sz="14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4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value</a:t>
                      </a:r>
                      <a:r>
                        <a:rPr sz="14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 return</a:t>
                      </a:r>
                      <a:r>
                        <a:rPr sz="14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if</a:t>
                      </a:r>
                      <a:r>
                        <a:rPr sz="14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4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specified</a:t>
                      </a:r>
                      <a:r>
                        <a:rPr sz="14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5" dirty="0">
                          <a:latin typeface="Cambria"/>
                          <a:cs typeface="Cambria"/>
                        </a:rPr>
                        <a:t>key</a:t>
                      </a:r>
                      <a:r>
                        <a:rPr sz="140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do</a:t>
                      </a:r>
                      <a:r>
                        <a:rPr sz="14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exist.</a:t>
                      </a:r>
                      <a:r>
                        <a:rPr sz="14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If</a:t>
                      </a:r>
                      <a:r>
                        <a:rPr sz="1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this</a:t>
                      </a:r>
                      <a:r>
                        <a:rPr sz="1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parameter</a:t>
                      </a:r>
                      <a:r>
                        <a:rPr sz="14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4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specified,</a:t>
                      </a:r>
                      <a:r>
                        <a:rPr sz="14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and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4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no</a:t>
                      </a:r>
                      <a:r>
                        <a:rPr sz="14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item</a:t>
                      </a:r>
                      <a:r>
                        <a:rPr sz="14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with</a:t>
                      </a:r>
                      <a:r>
                        <a:rPr sz="14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4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specified</a:t>
                      </a:r>
                      <a:r>
                        <a:rPr sz="14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5" dirty="0">
                          <a:latin typeface="Cambria"/>
                          <a:cs typeface="Cambria"/>
                        </a:rPr>
                        <a:t>key</a:t>
                      </a:r>
                      <a:r>
                        <a:rPr sz="140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found,</a:t>
                      </a:r>
                      <a:r>
                        <a:rPr sz="14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an</a:t>
                      </a:r>
                      <a:r>
                        <a:rPr sz="14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error</a:t>
                      </a:r>
                      <a:r>
                        <a:rPr sz="14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4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10" dirty="0">
                          <a:latin typeface="Cambria"/>
                          <a:cs typeface="Cambria"/>
                        </a:rPr>
                        <a:t>raised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520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3365</TotalTime>
  <Words>4090</Words>
  <Application>Microsoft Office PowerPoint</Application>
  <PresentationFormat>Custom</PresentationFormat>
  <Paragraphs>680</Paragraphs>
  <Slides>113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9" baseType="lpstr">
      <vt:lpstr>Arial</vt:lpstr>
      <vt:lpstr>Arial MT</vt:lpstr>
      <vt:lpstr>Calibri</vt:lpstr>
      <vt:lpstr>Cambria</vt:lpstr>
      <vt:lpstr>Times New Roman</vt:lpstr>
      <vt:lpstr>Office Theme</vt:lpstr>
      <vt:lpstr>PowerPoint Presentation</vt:lpstr>
      <vt:lpstr>Organizing python codes using functions and Modules</vt:lpstr>
      <vt:lpstr>Python module import</vt:lpstr>
      <vt:lpstr>Python Modules</vt:lpstr>
      <vt:lpstr>Python Built-in Modules.</vt:lpstr>
      <vt:lpstr>Python Built-in Modules.</vt:lpstr>
      <vt:lpstr>PowerPoint Presentation</vt:lpstr>
      <vt:lpstr>PowerPoint Presentation</vt:lpstr>
      <vt:lpstr>Python Built-in Functions</vt:lpstr>
      <vt:lpstr>Python Built-in Functions</vt:lpstr>
      <vt:lpstr>PowerPoint Presentation</vt:lpstr>
      <vt:lpstr>User Defined Functions</vt:lpstr>
      <vt:lpstr>User Defined Functions</vt:lpstr>
      <vt:lpstr>User Defined Functions</vt:lpstr>
      <vt:lpstr>User Defined Functions</vt:lpstr>
      <vt:lpstr>PowerPoint Presentation</vt:lpstr>
      <vt:lpstr>PowerPoint Presentation</vt:lpstr>
      <vt:lpstr>User Defined Functions</vt:lpstr>
      <vt:lpstr>User Defined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Date Module</vt:lpstr>
      <vt:lpstr>PowerPoint Presentation</vt:lpstr>
      <vt:lpstr>Python datetime Module</vt:lpstr>
      <vt:lpstr>Python datetime Module</vt:lpstr>
      <vt:lpstr>PowerPoint Presentation</vt:lpstr>
      <vt:lpstr>PowerPoint Presentation</vt:lpstr>
      <vt:lpstr>PowerPoint Presentation</vt:lpstr>
      <vt:lpstr>Python String</vt:lpstr>
      <vt:lpstr>Python String</vt:lpstr>
      <vt:lpstr>PowerPoint Presentation</vt:lpstr>
      <vt:lpstr>Python Strings</vt:lpstr>
      <vt:lpstr>Python Strings</vt:lpstr>
      <vt:lpstr>Python Strings</vt:lpstr>
      <vt:lpstr>Python Strings</vt:lpstr>
      <vt:lpstr>Python Strings</vt:lpstr>
      <vt:lpstr>String Built-in functions</vt:lpstr>
      <vt:lpstr>String Built-in functions</vt:lpstr>
      <vt:lpstr>List</vt:lpstr>
      <vt:lpstr>List</vt:lpstr>
      <vt:lpstr>PowerPoint Presentation</vt:lpstr>
      <vt:lpstr>List</vt:lpstr>
      <vt:lpstr>PowerPoint Presentation</vt:lpstr>
      <vt:lpstr>PowerPoint Presentation</vt:lpstr>
      <vt:lpstr>PowerPoint Presentation</vt:lpstr>
      <vt:lpstr>List: Access List Items</vt:lpstr>
      <vt:lpstr>List: Access List Items</vt:lpstr>
      <vt:lpstr>List: Access List Items</vt:lpstr>
      <vt:lpstr>List: Membership Operator</vt:lpstr>
      <vt:lpstr>PowerPoint Presentation</vt:lpstr>
      <vt:lpstr>PowerPoint Presentation</vt:lpstr>
      <vt:lpstr>PowerPoint Presentation</vt:lpstr>
      <vt:lpstr>List</vt:lpstr>
      <vt:lpstr>List</vt:lpstr>
      <vt:lpstr>List</vt:lpstr>
      <vt:lpstr>List</vt:lpstr>
      <vt:lpstr>PowerPoint Presentation</vt:lpstr>
      <vt:lpstr>PowerPoint Presentation</vt:lpstr>
      <vt:lpstr>PowerPoint Presentation</vt:lpstr>
      <vt:lpstr>The clear() method removes all the elements from a list</vt:lpstr>
      <vt:lpstr>List</vt:lpstr>
      <vt:lpstr>PowerPoint Presentation</vt:lpstr>
      <vt:lpstr>PowerPoint Presentation</vt:lpstr>
      <vt:lpstr>PowerPoint Presentation</vt:lpstr>
      <vt:lpstr>List</vt:lpstr>
      <vt:lpstr>PowerPoint Presentation</vt:lpstr>
      <vt:lpstr>List</vt:lpstr>
      <vt:lpstr>List</vt:lpstr>
      <vt:lpstr>PowerPoint Presentation</vt:lpstr>
      <vt:lpstr>Tuple</vt:lpstr>
      <vt:lpstr>Tuple</vt:lpstr>
      <vt:lpstr>PowerPoint Presentation</vt:lpstr>
      <vt:lpstr>PowerPoint Presentation</vt:lpstr>
      <vt:lpstr>PowerPoint Presentation</vt:lpstr>
      <vt:lpstr>Tuple</vt:lpstr>
      <vt:lpstr>Tuple</vt:lpstr>
      <vt:lpstr>Tuple</vt:lpstr>
      <vt:lpstr>Tuple</vt:lpstr>
      <vt:lpstr>Tuple: Loop Through a Tuple</vt:lpstr>
      <vt:lpstr>PowerPoint Presentation</vt:lpstr>
      <vt:lpstr>PowerPoint Presentation</vt:lpstr>
      <vt:lpstr>PowerPoint Presentation</vt:lpstr>
      <vt:lpstr>Tuple</vt:lpstr>
      <vt:lpstr>Tuple</vt:lpstr>
      <vt:lpstr>Tuple</vt:lpstr>
      <vt:lpstr>Dictionary</vt:lpstr>
      <vt:lpstr>PowerPoint Presentation</vt:lpstr>
      <vt:lpstr>PowerPoint Presentation</vt:lpstr>
      <vt:lpstr>PowerPoint Presentation</vt:lpstr>
      <vt:lpstr>PowerPoint Presentation</vt:lpstr>
      <vt:lpstr>Dictionary</vt:lpstr>
      <vt:lpstr>Dictionary</vt:lpstr>
      <vt:lpstr>PowerPoint Presentation</vt:lpstr>
      <vt:lpstr>PowerPoint Presentation</vt:lpstr>
      <vt:lpstr>PowerPoint Presentation</vt:lpstr>
      <vt:lpstr>Dictionary</vt:lpstr>
      <vt:lpstr>A set is an unordered collection of items. Every set element is unique (no  duplicates) and must be immutable (cannot be changed).</vt:lpstr>
      <vt:lpstr>Creating Python Sets</vt:lpstr>
      <vt:lpstr>Creating Empty Sets is bit tricky</vt:lpstr>
      <vt:lpstr>Modifying a set in Python</vt:lpstr>
      <vt:lpstr>Removing elements from a set discard( ) and remove( )</vt:lpstr>
      <vt:lpstr>Removing elements from a set – pop( ) and clear( )</vt:lpstr>
      <vt:lpstr>Python Set Operations – union( )</vt:lpstr>
      <vt:lpstr>Python Set Operations – intersection( )</vt:lpstr>
      <vt:lpstr>Python Set Operations – intersection_update( )</vt:lpstr>
      <vt:lpstr>Python Set Operations – difference( )</vt:lpstr>
      <vt:lpstr>Python Set Operations – difference_update( )</vt:lpstr>
      <vt:lpstr>Python Set Operations – symmetric_difference( )</vt:lpstr>
      <vt:lpstr>Python Set Operations – isdisjoint()</vt:lpstr>
      <vt:lpstr>Python Set Operations – issubset()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 gondi</dc:creator>
  <cp:lastModifiedBy>Microsoft account</cp:lastModifiedBy>
  <cp:revision>4</cp:revision>
  <dcterms:created xsi:type="dcterms:W3CDTF">2024-07-23T05:54:14Z</dcterms:created>
  <dcterms:modified xsi:type="dcterms:W3CDTF">2024-09-03T03:40:48Z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2024-07-23T00:00:00Z</vt:filetime>
  </property>
</Properties>
</file>