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610" r:id="rId2"/>
    <p:sldId id="611" r:id="rId3"/>
    <p:sldId id="612" r:id="rId4"/>
    <p:sldId id="620" r:id="rId5"/>
    <p:sldId id="621" r:id="rId6"/>
    <p:sldId id="622" r:id="rId7"/>
    <p:sldId id="623" r:id="rId8"/>
    <p:sldId id="624" r:id="rId9"/>
    <p:sldId id="625" r:id="rId10"/>
    <p:sldId id="627" r:id="rId11"/>
    <p:sldId id="626" r:id="rId12"/>
    <p:sldId id="619" r:id="rId13"/>
    <p:sldId id="628" r:id="rId14"/>
    <p:sldId id="629" r:id="rId15"/>
    <p:sldId id="630" r:id="rId16"/>
    <p:sldId id="631" r:id="rId17"/>
    <p:sldId id="632" r:id="rId18"/>
    <p:sldId id="633" r:id="rId19"/>
    <p:sldId id="634" r:id="rId20"/>
    <p:sldId id="635" r:id="rId21"/>
    <p:sldId id="638" r:id="rId22"/>
    <p:sldId id="639" r:id="rId23"/>
    <p:sldId id="640" r:id="rId24"/>
    <p:sldId id="641" r:id="rId25"/>
    <p:sldId id="642" r:id="rId26"/>
    <p:sldId id="643" r:id="rId27"/>
    <p:sldId id="644" r:id="rId28"/>
    <p:sldId id="645" r:id="rId29"/>
    <p:sldId id="649" r:id="rId30"/>
    <p:sldId id="650" r:id="rId31"/>
    <p:sldId id="646" r:id="rId32"/>
    <p:sldId id="648" r:id="rId33"/>
    <p:sldId id="652" r:id="rId34"/>
    <p:sldId id="653" r:id="rId35"/>
    <p:sldId id="654" r:id="rId36"/>
    <p:sldId id="655" r:id="rId37"/>
    <p:sldId id="656" r:id="rId38"/>
    <p:sldId id="657" r:id="rId39"/>
    <p:sldId id="658" r:id="rId40"/>
    <p:sldId id="660" r:id="rId41"/>
    <p:sldId id="661" r:id="rId42"/>
    <p:sldId id="662" r:id="rId43"/>
    <p:sldId id="663" r:id="rId44"/>
    <p:sldId id="664" r:id="rId45"/>
    <p:sldId id="665" r:id="rId46"/>
    <p:sldId id="666" r:id="rId47"/>
    <p:sldId id="66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7EEB72-9F8A-4998-A950-359714B6C91F}">
          <p14:sldIdLst>
            <p14:sldId id="610"/>
            <p14:sldId id="611"/>
            <p14:sldId id="612"/>
            <p14:sldId id="620"/>
            <p14:sldId id="621"/>
            <p14:sldId id="622"/>
            <p14:sldId id="623"/>
            <p14:sldId id="624"/>
            <p14:sldId id="625"/>
            <p14:sldId id="627"/>
            <p14:sldId id="626"/>
            <p14:sldId id="619"/>
            <p14:sldId id="628"/>
            <p14:sldId id="629"/>
            <p14:sldId id="630"/>
            <p14:sldId id="631"/>
            <p14:sldId id="632"/>
            <p14:sldId id="633"/>
            <p14:sldId id="634"/>
            <p14:sldId id="635"/>
            <p14:sldId id="638"/>
            <p14:sldId id="639"/>
            <p14:sldId id="640"/>
            <p14:sldId id="641"/>
            <p14:sldId id="642"/>
            <p14:sldId id="643"/>
            <p14:sldId id="644"/>
            <p14:sldId id="645"/>
            <p14:sldId id="649"/>
            <p14:sldId id="650"/>
            <p14:sldId id="646"/>
            <p14:sldId id="648"/>
            <p14:sldId id="652"/>
            <p14:sldId id="653"/>
            <p14:sldId id="654"/>
            <p14:sldId id="655"/>
            <p14:sldId id="656"/>
            <p14:sldId id="657"/>
            <p14:sldId id="658"/>
            <p14:sldId id="660"/>
            <p14:sldId id="661"/>
            <p14:sldId id="662"/>
            <p14:sldId id="663"/>
            <p14:sldId id="664"/>
            <p14:sldId id="665"/>
            <p14:sldId id="666"/>
            <p14:sldId id="66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pak" initials="D" lastIdx="2" clrIdx="0">
    <p:extLst>
      <p:ext uri="{19B8F6BF-5375-455C-9EA6-DF929625EA0E}">
        <p15:presenceInfo xmlns:p15="http://schemas.microsoft.com/office/powerpoint/2012/main" userId="Dipa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D9E"/>
    <a:srgbClr val="000066"/>
    <a:srgbClr val="99CC00"/>
    <a:srgbClr val="FFFFCC"/>
    <a:srgbClr val="CCFFCC"/>
    <a:srgbClr val="CCFF99"/>
    <a:srgbClr val="FFFF66"/>
    <a:srgbClr val="FF9933"/>
    <a:srgbClr val="FFCC00"/>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autoAdjust="0"/>
  </p:normalViewPr>
  <p:slideViewPr>
    <p:cSldViewPr snapToGrid="0">
      <p:cViewPr varScale="1">
        <p:scale>
          <a:sx n="90" d="100"/>
          <a:sy n="90" d="100"/>
        </p:scale>
        <p:origin x="336" y="108"/>
      </p:cViewPr>
      <p:guideLst>
        <p:guide orient="horz" pos="2160"/>
        <p:guide pos="3840"/>
      </p:guideLst>
    </p:cSldViewPr>
  </p:slideViewPr>
  <p:outlineViewPr>
    <p:cViewPr>
      <p:scale>
        <a:sx n="33" d="100"/>
        <a:sy n="33" d="100"/>
      </p:scale>
      <p:origin x="0" y="30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AA366C-CD87-44FE-8C8E-69653BD92BCB}"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F0512B5E-4C85-40D3-80EC-BD6618DF66B4}">
      <dgm:prSet phldrT="[Text]"/>
      <dgm:spPr>
        <a:solidFill>
          <a:srgbClr val="0070C0"/>
        </a:solidFill>
      </dgm:spPr>
      <dgm:t>
        <a:bodyPr/>
        <a:lstStyle/>
        <a:p>
          <a:r>
            <a:rPr lang="en-US" dirty="0"/>
            <a:t>Large Sample </a:t>
          </a:r>
        </a:p>
      </dgm:t>
    </dgm:pt>
    <dgm:pt modelId="{A2660C8A-2282-4B2E-8EAB-E07656C8A957}" type="parTrans" cxnId="{2929DBD9-AC12-4D83-8BF8-79B1DA149AC8}">
      <dgm:prSet/>
      <dgm:spPr/>
      <dgm:t>
        <a:bodyPr/>
        <a:lstStyle/>
        <a:p>
          <a:endParaRPr lang="en-US"/>
        </a:p>
      </dgm:t>
    </dgm:pt>
    <dgm:pt modelId="{737DC2D9-A373-4E25-B8BA-8CBE60785A37}" type="sibTrans" cxnId="{2929DBD9-AC12-4D83-8BF8-79B1DA149AC8}">
      <dgm:prSet/>
      <dgm:spPr/>
      <dgm:t>
        <a:bodyPr/>
        <a:lstStyle/>
        <a:p>
          <a:endParaRPr lang="en-US"/>
        </a:p>
      </dgm:t>
    </dgm:pt>
    <dgm:pt modelId="{4EF3F277-B924-4409-960C-E8DD22E9EECF}">
      <dgm:prSet phldrT="[Text]" custT="1"/>
      <dgm:spPr/>
      <dgm:t>
        <a:bodyPr/>
        <a:lstStyle/>
        <a:p>
          <a:r>
            <a:rPr lang="en-US" sz="1800">
              <a:solidFill>
                <a:srgbClr val="FF0000"/>
              </a:solidFill>
              <a:latin typeface="Cambria Math" panose="02040503050406030204" pitchFamily="18" charset="0"/>
              <a:ea typeface="Cambria Math" panose="02040503050406030204" pitchFamily="18" charset="0"/>
            </a:rPr>
            <a:t> Single proportion</a:t>
          </a:r>
          <a:endParaRPr lang="en-US" sz="1800" dirty="0">
            <a:solidFill>
              <a:srgbClr val="FF0000"/>
            </a:solidFill>
            <a:latin typeface="Cambria Math" panose="02040503050406030204" pitchFamily="18" charset="0"/>
            <a:ea typeface="Cambria Math" panose="02040503050406030204" pitchFamily="18" charset="0"/>
          </a:endParaRPr>
        </a:p>
      </dgm:t>
    </dgm:pt>
    <dgm:pt modelId="{5DB94EE0-9D18-40A9-A7CA-BD54257E1834}" type="parTrans" cxnId="{7B7017C1-3768-4CDE-B8A7-706A79D80413}">
      <dgm:prSet/>
      <dgm:spPr/>
      <dgm:t>
        <a:bodyPr/>
        <a:lstStyle/>
        <a:p>
          <a:endParaRPr lang="en-US"/>
        </a:p>
      </dgm:t>
    </dgm:pt>
    <dgm:pt modelId="{553CE72C-7FB3-4005-994D-F17589031092}" type="sibTrans" cxnId="{7B7017C1-3768-4CDE-B8A7-706A79D80413}">
      <dgm:prSet/>
      <dgm:spPr/>
      <dgm:t>
        <a:bodyPr/>
        <a:lstStyle/>
        <a:p>
          <a:endParaRPr lang="en-US"/>
        </a:p>
      </dgm:t>
    </dgm:pt>
    <dgm:pt modelId="{DA7D4313-B506-4292-8EF2-766F9F0158E4}">
      <dgm:prSet phldrT="[Text]" custT="1"/>
      <dgm:spPr/>
      <dgm:t>
        <a:bodyPr/>
        <a:lstStyle/>
        <a:p>
          <a:r>
            <a:rPr lang="en-US" sz="1800">
              <a:solidFill>
                <a:srgbClr val="FF0000"/>
              </a:solidFill>
              <a:latin typeface="Cambria Math" panose="02040503050406030204" pitchFamily="18" charset="0"/>
              <a:ea typeface="Cambria Math" panose="02040503050406030204" pitchFamily="18" charset="0"/>
            </a:rPr>
            <a:t> Single mean</a:t>
          </a:r>
          <a:endParaRPr lang="en-US" sz="1800" dirty="0">
            <a:solidFill>
              <a:srgbClr val="FF0000"/>
            </a:solidFill>
            <a:latin typeface="Cambria Math" panose="02040503050406030204" pitchFamily="18" charset="0"/>
            <a:ea typeface="Cambria Math" panose="02040503050406030204" pitchFamily="18" charset="0"/>
          </a:endParaRPr>
        </a:p>
      </dgm:t>
    </dgm:pt>
    <dgm:pt modelId="{52F53BFB-21CE-4A2D-8AF1-8CB73A2F237D}" type="parTrans" cxnId="{2E0924F1-79B3-4D2D-B9D3-49F6C1536C3E}">
      <dgm:prSet/>
      <dgm:spPr/>
      <dgm:t>
        <a:bodyPr/>
        <a:lstStyle/>
        <a:p>
          <a:endParaRPr lang="en-US"/>
        </a:p>
      </dgm:t>
    </dgm:pt>
    <dgm:pt modelId="{AB891DCC-1CE7-473F-8739-6FC5666D13AF}" type="sibTrans" cxnId="{2E0924F1-79B3-4D2D-B9D3-49F6C1536C3E}">
      <dgm:prSet/>
      <dgm:spPr/>
      <dgm:t>
        <a:bodyPr/>
        <a:lstStyle/>
        <a:p>
          <a:endParaRPr lang="en-US"/>
        </a:p>
      </dgm:t>
    </dgm:pt>
    <dgm:pt modelId="{513A219E-4913-42B0-B7CE-0821E945CF55}">
      <dgm:prSet phldrT="[Text]"/>
      <dgm:spPr>
        <a:solidFill>
          <a:srgbClr val="0070C0"/>
        </a:solidFill>
      </dgm:spPr>
      <dgm:t>
        <a:bodyPr/>
        <a:lstStyle/>
        <a:p>
          <a:r>
            <a:rPr lang="en-US" dirty="0"/>
            <a:t>Small sample t-Test</a:t>
          </a:r>
        </a:p>
      </dgm:t>
    </dgm:pt>
    <dgm:pt modelId="{EB6F69E4-0215-44F5-A15F-31916418B03E}" type="parTrans" cxnId="{71D8E03B-5D33-443B-8FCD-7EE20FE463B9}">
      <dgm:prSet/>
      <dgm:spPr/>
      <dgm:t>
        <a:bodyPr/>
        <a:lstStyle/>
        <a:p>
          <a:endParaRPr lang="en-US"/>
        </a:p>
      </dgm:t>
    </dgm:pt>
    <dgm:pt modelId="{15E8EB36-C4A6-4799-AE41-92D92DDAC95C}" type="sibTrans" cxnId="{71D8E03B-5D33-443B-8FCD-7EE20FE463B9}">
      <dgm:prSet/>
      <dgm:spPr/>
      <dgm:t>
        <a:bodyPr/>
        <a:lstStyle/>
        <a:p>
          <a:endParaRPr lang="en-US"/>
        </a:p>
      </dgm:t>
    </dgm:pt>
    <dgm:pt modelId="{40E27592-1E10-41A8-A480-E12978C0AE04}">
      <dgm:prSet phldrT="[Text]"/>
      <dgm:spPr/>
      <dgm:t>
        <a:bodyPr/>
        <a:lstStyle/>
        <a:p>
          <a:r>
            <a:rPr lang="en-US" dirty="0">
              <a:solidFill>
                <a:schemeClr val="accent6">
                  <a:lumMod val="50000"/>
                </a:schemeClr>
              </a:solidFill>
              <a:latin typeface="Cambria Math" panose="02040503050406030204" pitchFamily="18" charset="0"/>
              <a:ea typeface="Cambria Math" panose="02040503050406030204" pitchFamily="18" charset="0"/>
            </a:rPr>
            <a:t>Single mean</a:t>
          </a:r>
        </a:p>
      </dgm:t>
    </dgm:pt>
    <dgm:pt modelId="{D60943D0-01DE-49AA-BF9B-B1DE3C4F9B66}" type="parTrans" cxnId="{72339A25-F5B5-4B3B-9C8D-3D6B8993723F}">
      <dgm:prSet/>
      <dgm:spPr/>
      <dgm:t>
        <a:bodyPr/>
        <a:lstStyle/>
        <a:p>
          <a:endParaRPr lang="en-US"/>
        </a:p>
      </dgm:t>
    </dgm:pt>
    <dgm:pt modelId="{C35D12F8-B81E-4FB3-A1C8-3B4216F33DEE}" type="sibTrans" cxnId="{72339A25-F5B5-4B3B-9C8D-3D6B8993723F}">
      <dgm:prSet/>
      <dgm:spPr/>
      <dgm:t>
        <a:bodyPr/>
        <a:lstStyle/>
        <a:p>
          <a:endParaRPr lang="en-US"/>
        </a:p>
      </dgm:t>
    </dgm:pt>
    <dgm:pt modelId="{121FE598-A99C-496F-9F60-202CCCE0A8F9}">
      <dgm:prSet phldrT="[Text]"/>
      <dgm:spPr/>
      <dgm:t>
        <a:bodyPr/>
        <a:lstStyle/>
        <a:p>
          <a:r>
            <a:rPr lang="en-US">
              <a:solidFill>
                <a:schemeClr val="accent6">
                  <a:lumMod val="50000"/>
                </a:schemeClr>
              </a:solidFill>
              <a:latin typeface="Cambria Math" panose="02040503050406030204" pitchFamily="18" charset="0"/>
              <a:ea typeface="Cambria Math" panose="02040503050406030204" pitchFamily="18" charset="0"/>
            </a:rPr>
            <a:t>Difference of means</a:t>
          </a:r>
          <a:endParaRPr lang="en-US" dirty="0">
            <a:solidFill>
              <a:schemeClr val="accent6">
                <a:lumMod val="50000"/>
              </a:schemeClr>
            </a:solidFill>
            <a:latin typeface="Cambria Math" panose="02040503050406030204" pitchFamily="18" charset="0"/>
            <a:ea typeface="Cambria Math" panose="02040503050406030204" pitchFamily="18" charset="0"/>
          </a:endParaRPr>
        </a:p>
      </dgm:t>
    </dgm:pt>
    <dgm:pt modelId="{16B79596-E246-4629-98DE-14D6D132BF17}" type="parTrans" cxnId="{ACB7A852-F8BB-4532-89D3-17BD8FCB5B28}">
      <dgm:prSet/>
      <dgm:spPr/>
      <dgm:t>
        <a:bodyPr/>
        <a:lstStyle/>
        <a:p>
          <a:endParaRPr lang="en-US"/>
        </a:p>
      </dgm:t>
    </dgm:pt>
    <dgm:pt modelId="{71114E7D-5A88-415B-A8D6-C2A30A66A30E}" type="sibTrans" cxnId="{ACB7A852-F8BB-4532-89D3-17BD8FCB5B28}">
      <dgm:prSet/>
      <dgm:spPr/>
      <dgm:t>
        <a:bodyPr/>
        <a:lstStyle/>
        <a:p>
          <a:endParaRPr lang="en-US"/>
        </a:p>
      </dgm:t>
    </dgm:pt>
    <dgm:pt modelId="{03AE5758-145A-477A-B56F-74275E3597D6}">
      <dgm:prSet phldrT="[Text]"/>
      <dgm:spPr>
        <a:solidFill>
          <a:srgbClr val="0070C0"/>
        </a:solidFill>
      </dgm:spPr>
      <dgm:t>
        <a:bodyPr/>
        <a:lstStyle/>
        <a:p>
          <a:r>
            <a:rPr lang="en-US" dirty="0"/>
            <a:t>F-Test</a:t>
          </a:r>
        </a:p>
      </dgm:t>
    </dgm:pt>
    <dgm:pt modelId="{F4ADC067-E958-45FD-8596-C3E87AE77370}" type="parTrans" cxnId="{72AEBE21-82F3-4C17-9F5B-12B60FD10060}">
      <dgm:prSet/>
      <dgm:spPr/>
      <dgm:t>
        <a:bodyPr/>
        <a:lstStyle/>
        <a:p>
          <a:endParaRPr lang="en-US"/>
        </a:p>
      </dgm:t>
    </dgm:pt>
    <dgm:pt modelId="{F395E759-8C78-47B2-9E01-0190CA0BE5EF}" type="sibTrans" cxnId="{72AEBE21-82F3-4C17-9F5B-12B60FD10060}">
      <dgm:prSet/>
      <dgm:spPr/>
      <dgm:t>
        <a:bodyPr/>
        <a:lstStyle/>
        <a:p>
          <a:endParaRPr lang="en-US"/>
        </a:p>
      </dgm:t>
    </dgm:pt>
    <dgm:pt modelId="{331DC396-2E00-4044-8604-DF9820A99E6A}">
      <dgm:prSet phldrT="[Text]"/>
      <dgm:spPr/>
      <dgm:t>
        <a:bodyPr/>
        <a:lstStyle/>
        <a:p>
          <a:r>
            <a:rPr lang="en-US">
              <a:solidFill>
                <a:schemeClr val="accent2">
                  <a:lumMod val="50000"/>
                </a:schemeClr>
              </a:solidFill>
              <a:latin typeface="Cambria Math" panose="02040503050406030204" pitchFamily="18" charset="0"/>
              <a:ea typeface="Cambria Math" panose="02040503050406030204" pitchFamily="18" charset="0"/>
            </a:rPr>
            <a:t>Ratio of Variances</a:t>
          </a:r>
          <a:endParaRPr lang="en-US" dirty="0">
            <a:solidFill>
              <a:schemeClr val="accent2">
                <a:lumMod val="50000"/>
              </a:schemeClr>
            </a:solidFill>
            <a:latin typeface="Cambria Math" panose="02040503050406030204" pitchFamily="18" charset="0"/>
            <a:ea typeface="Cambria Math" panose="02040503050406030204" pitchFamily="18" charset="0"/>
          </a:endParaRPr>
        </a:p>
      </dgm:t>
    </dgm:pt>
    <dgm:pt modelId="{545C7142-7319-401C-9047-1CE029982AFA}" type="parTrans" cxnId="{CE28C90F-F88B-4DB3-A8EF-283DB9BA4035}">
      <dgm:prSet/>
      <dgm:spPr/>
      <dgm:t>
        <a:bodyPr/>
        <a:lstStyle/>
        <a:p>
          <a:endParaRPr lang="en-US"/>
        </a:p>
      </dgm:t>
    </dgm:pt>
    <dgm:pt modelId="{5F20BBF2-879A-4D99-B73D-42EF6F54EB4B}" type="sibTrans" cxnId="{CE28C90F-F88B-4DB3-A8EF-283DB9BA4035}">
      <dgm:prSet/>
      <dgm:spPr/>
      <dgm:t>
        <a:bodyPr/>
        <a:lstStyle/>
        <a:p>
          <a:endParaRPr lang="en-US"/>
        </a:p>
      </dgm:t>
    </dgm:pt>
    <dgm:pt modelId="{70F5EBB9-F1C0-40C3-9FE7-3C8027A79FC8}">
      <dgm:prSet phldrT="[Text]"/>
      <dgm:spPr>
        <a:solidFill>
          <a:srgbClr val="0070C0"/>
        </a:solidFill>
      </dgm:spPr>
      <dgm:t>
        <a:bodyPr/>
        <a:lstStyle/>
        <a:p>
          <a:r>
            <a:rPr lang="el-GR" dirty="0"/>
            <a:t>χ</a:t>
          </a:r>
          <a:r>
            <a:rPr lang="en-US" baseline="30000" dirty="0"/>
            <a:t>2</a:t>
          </a:r>
          <a:r>
            <a:rPr lang="en-US" dirty="0"/>
            <a:t> – Test</a:t>
          </a:r>
          <a:endParaRPr lang="en-US" baseline="0" dirty="0"/>
        </a:p>
      </dgm:t>
    </dgm:pt>
    <dgm:pt modelId="{A01B8FFC-FA5E-4831-B883-A6ACE45855BB}" type="parTrans" cxnId="{11E9ED6E-2365-4D28-8766-3949179A07EB}">
      <dgm:prSet/>
      <dgm:spPr/>
      <dgm:t>
        <a:bodyPr/>
        <a:lstStyle/>
        <a:p>
          <a:endParaRPr lang="en-US"/>
        </a:p>
      </dgm:t>
    </dgm:pt>
    <dgm:pt modelId="{DF80A5B7-7D46-493F-B413-A9B8ABED946E}" type="sibTrans" cxnId="{11E9ED6E-2365-4D28-8766-3949179A07EB}">
      <dgm:prSet/>
      <dgm:spPr/>
      <dgm:t>
        <a:bodyPr/>
        <a:lstStyle/>
        <a:p>
          <a:endParaRPr lang="en-US"/>
        </a:p>
      </dgm:t>
    </dgm:pt>
    <dgm:pt modelId="{998A0C6B-7928-4384-B3A5-F52CDB3220AA}">
      <dgm:prSet phldrT="[Text]" custT="1"/>
      <dgm:spPr/>
      <dgm:t>
        <a:bodyPr/>
        <a:lstStyle/>
        <a:p>
          <a:r>
            <a:rPr lang="en-US" sz="1800">
              <a:solidFill>
                <a:srgbClr val="FF0000"/>
              </a:solidFill>
              <a:latin typeface="Cambria Math" panose="02040503050406030204" pitchFamily="18" charset="0"/>
              <a:ea typeface="Cambria Math" panose="02040503050406030204" pitchFamily="18" charset="0"/>
            </a:rPr>
            <a:t> Difference between     two proportion</a:t>
          </a:r>
          <a:endParaRPr lang="en-US" sz="1800" dirty="0">
            <a:solidFill>
              <a:srgbClr val="FF0000"/>
            </a:solidFill>
            <a:latin typeface="Cambria Math" panose="02040503050406030204" pitchFamily="18" charset="0"/>
            <a:ea typeface="Cambria Math" panose="02040503050406030204" pitchFamily="18" charset="0"/>
          </a:endParaRPr>
        </a:p>
      </dgm:t>
    </dgm:pt>
    <dgm:pt modelId="{6AC07EF1-A75F-4918-8AA9-E9FD41863541}" type="parTrans" cxnId="{AE559592-93C1-4890-A34D-1AE9113E8680}">
      <dgm:prSet/>
      <dgm:spPr/>
      <dgm:t>
        <a:bodyPr/>
        <a:lstStyle/>
        <a:p>
          <a:endParaRPr lang="en-US"/>
        </a:p>
      </dgm:t>
    </dgm:pt>
    <dgm:pt modelId="{F3E42EF6-AB70-4108-9F59-FCA83480D16B}" type="sibTrans" cxnId="{AE559592-93C1-4890-A34D-1AE9113E8680}">
      <dgm:prSet/>
      <dgm:spPr/>
      <dgm:t>
        <a:bodyPr/>
        <a:lstStyle/>
        <a:p>
          <a:endParaRPr lang="en-US"/>
        </a:p>
      </dgm:t>
    </dgm:pt>
    <dgm:pt modelId="{7DBF26CE-DC2D-4B8C-BFDE-3C38B9FDA950}">
      <dgm:prSet phldrT="[Text]" custT="1"/>
      <dgm:spPr/>
      <dgm:t>
        <a:bodyPr/>
        <a:lstStyle/>
        <a:p>
          <a:r>
            <a:rPr lang="en-US" sz="1800">
              <a:solidFill>
                <a:srgbClr val="FF0000"/>
              </a:solidFill>
              <a:latin typeface="Cambria Math" panose="02040503050406030204" pitchFamily="18" charset="0"/>
              <a:ea typeface="Cambria Math" panose="02040503050406030204" pitchFamily="18" charset="0"/>
            </a:rPr>
            <a:t> Difference between two means</a:t>
          </a:r>
          <a:endParaRPr lang="en-US" sz="1800" dirty="0">
            <a:solidFill>
              <a:srgbClr val="FF0000"/>
            </a:solidFill>
            <a:latin typeface="Cambria Math" panose="02040503050406030204" pitchFamily="18" charset="0"/>
            <a:ea typeface="Cambria Math" panose="02040503050406030204" pitchFamily="18" charset="0"/>
          </a:endParaRPr>
        </a:p>
      </dgm:t>
    </dgm:pt>
    <dgm:pt modelId="{A3BB4325-E800-4E06-8213-F5CE02570CB3}" type="parTrans" cxnId="{35BD575A-F65D-4D8B-9095-55DF0FE1B902}">
      <dgm:prSet/>
      <dgm:spPr/>
      <dgm:t>
        <a:bodyPr/>
        <a:lstStyle/>
        <a:p>
          <a:endParaRPr lang="en-US"/>
        </a:p>
      </dgm:t>
    </dgm:pt>
    <dgm:pt modelId="{B704C1B7-194F-4F9B-A2C3-7E6959EF5C5A}" type="sibTrans" cxnId="{35BD575A-F65D-4D8B-9095-55DF0FE1B902}">
      <dgm:prSet/>
      <dgm:spPr/>
      <dgm:t>
        <a:bodyPr/>
        <a:lstStyle/>
        <a:p>
          <a:endParaRPr lang="en-US"/>
        </a:p>
      </dgm:t>
    </dgm:pt>
    <dgm:pt modelId="{D12F6280-0B3F-46C0-91FA-3CBD924AD4F5}">
      <dgm:prSet phldrT="[Text]" custT="1"/>
      <dgm:spPr/>
      <dgm:t>
        <a:bodyPr/>
        <a:lstStyle/>
        <a:p>
          <a:r>
            <a:rPr lang="en-US" sz="1800">
              <a:solidFill>
                <a:srgbClr val="FF0000"/>
              </a:solidFill>
              <a:latin typeface="Cambria Math" panose="02040503050406030204" pitchFamily="18" charset="0"/>
              <a:ea typeface="Cambria Math" panose="02040503050406030204" pitchFamily="18" charset="0"/>
            </a:rPr>
            <a:t> Difference of standard deviations</a:t>
          </a:r>
          <a:endParaRPr lang="en-US" sz="1800" dirty="0">
            <a:solidFill>
              <a:srgbClr val="FF0000"/>
            </a:solidFill>
            <a:latin typeface="Cambria Math" panose="02040503050406030204" pitchFamily="18" charset="0"/>
            <a:ea typeface="Cambria Math" panose="02040503050406030204" pitchFamily="18" charset="0"/>
          </a:endParaRPr>
        </a:p>
      </dgm:t>
    </dgm:pt>
    <dgm:pt modelId="{2F74967D-E2D7-440C-B8A4-24B5ED385D37}" type="parTrans" cxnId="{B545DDA8-945F-4F8D-B8B8-E3722CBA0DEC}">
      <dgm:prSet/>
      <dgm:spPr/>
      <dgm:t>
        <a:bodyPr/>
        <a:lstStyle/>
        <a:p>
          <a:endParaRPr lang="en-US"/>
        </a:p>
      </dgm:t>
    </dgm:pt>
    <dgm:pt modelId="{359371CB-DAB2-4771-9338-1BF69CCF5403}" type="sibTrans" cxnId="{B545DDA8-945F-4F8D-B8B8-E3722CBA0DEC}">
      <dgm:prSet/>
      <dgm:spPr/>
      <dgm:t>
        <a:bodyPr/>
        <a:lstStyle/>
        <a:p>
          <a:endParaRPr lang="en-US"/>
        </a:p>
      </dgm:t>
    </dgm:pt>
    <dgm:pt modelId="{325DD36C-EBFD-4076-9BC1-0078FC338F90}">
      <dgm:prSet phldrT="[Text]"/>
      <dgm:spPr/>
      <dgm:t>
        <a:bodyPr/>
        <a:lstStyle/>
        <a:p>
          <a:r>
            <a:rPr lang="en-US">
              <a:solidFill>
                <a:schemeClr val="accent6">
                  <a:lumMod val="50000"/>
                </a:schemeClr>
              </a:solidFill>
              <a:latin typeface="Cambria Math" panose="02040503050406030204" pitchFamily="18" charset="0"/>
              <a:ea typeface="Cambria Math" panose="02040503050406030204" pitchFamily="18" charset="0"/>
            </a:rPr>
            <a:t>Correlation Coefficients</a:t>
          </a:r>
          <a:endParaRPr lang="en-US" dirty="0">
            <a:solidFill>
              <a:schemeClr val="accent6">
                <a:lumMod val="50000"/>
              </a:schemeClr>
            </a:solidFill>
            <a:latin typeface="Cambria Math" panose="02040503050406030204" pitchFamily="18" charset="0"/>
            <a:ea typeface="Cambria Math" panose="02040503050406030204" pitchFamily="18" charset="0"/>
          </a:endParaRPr>
        </a:p>
      </dgm:t>
    </dgm:pt>
    <dgm:pt modelId="{25D9E4F4-E4AB-499B-91CF-C49BBA16696B}" type="parTrans" cxnId="{C9AF2FFE-A423-4127-BA3A-BB358B637405}">
      <dgm:prSet/>
      <dgm:spPr/>
      <dgm:t>
        <a:bodyPr/>
        <a:lstStyle/>
        <a:p>
          <a:endParaRPr lang="en-US"/>
        </a:p>
      </dgm:t>
    </dgm:pt>
    <dgm:pt modelId="{A5BE0E1B-05E0-4122-83DA-839CD1970799}" type="sibTrans" cxnId="{C9AF2FFE-A423-4127-BA3A-BB358B637405}">
      <dgm:prSet/>
      <dgm:spPr/>
      <dgm:t>
        <a:bodyPr/>
        <a:lstStyle/>
        <a:p>
          <a:endParaRPr lang="en-US"/>
        </a:p>
      </dgm:t>
    </dgm:pt>
    <dgm:pt modelId="{1D6063AB-6E97-4E5D-94B3-957A916B254A}">
      <dgm:prSet phldrT="[Text]"/>
      <dgm:spPr/>
      <dgm:t>
        <a:bodyPr/>
        <a:lstStyle/>
        <a:p>
          <a:r>
            <a:rPr lang="en-US" baseline="0">
              <a:solidFill>
                <a:srgbClr val="6600CC"/>
              </a:solidFill>
              <a:latin typeface="Cambria Math" panose="02040503050406030204" pitchFamily="18" charset="0"/>
              <a:ea typeface="Cambria Math" panose="02040503050406030204" pitchFamily="18" charset="0"/>
            </a:rPr>
            <a:t>Goodness of Fit</a:t>
          </a:r>
          <a:endParaRPr lang="en-US" baseline="0" dirty="0">
            <a:solidFill>
              <a:srgbClr val="6600CC"/>
            </a:solidFill>
            <a:latin typeface="Cambria Math" panose="02040503050406030204" pitchFamily="18" charset="0"/>
            <a:ea typeface="Cambria Math" panose="02040503050406030204" pitchFamily="18" charset="0"/>
          </a:endParaRPr>
        </a:p>
      </dgm:t>
    </dgm:pt>
    <dgm:pt modelId="{D9378ADC-BA19-489A-95DD-22F6C8BBA7F5}" type="parTrans" cxnId="{BD7EF7C4-A190-4BB3-9A65-745FD6C0D1F7}">
      <dgm:prSet/>
      <dgm:spPr/>
      <dgm:t>
        <a:bodyPr/>
        <a:lstStyle/>
        <a:p>
          <a:endParaRPr lang="en-US"/>
        </a:p>
      </dgm:t>
    </dgm:pt>
    <dgm:pt modelId="{CD011934-4275-4679-95C7-5107AF83F5F0}" type="sibTrans" cxnId="{BD7EF7C4-A190-4BB3-9A65-745FD6C0D1F7}">
      <dgm:prSet/>
      <dgm:spPr/>
      <dgm:t>
        <a:bodyPr/>
        <a:lstStyle/>
        <a:p>
          <a:endParaRPr lang="en-US"/>
        </a:p>
      </dgm:t>
    </dgm:pt>
    <dgm:pt modelId="{A435C3ED-7E43-40D2-9BAB-2BC9A87981D3}">
      <dgm:prSet phldrT="[Text]"/>
      <dgm:spPr/>
      <dgm:t>
        <a:bodyPr/>
        <a:lstStyle/>
        <a:p>
          <a:r>
            <a:rPr lang="en-US" baseline="0" dirty="0">
              <a:solidFill>
                <a:srgbClr val="6600CC"/>
              </a:solidFill>
              <a:latin typeface="Cambria Math" panose="02040503050406030204" pitchFamily="18" charset="0"/>
              <a:ea typeface="Cambria Math" panose="02040503050406030204" pitchFamily="18" charset="0"/>
            </a:rPr>
            <a:t>Independence of Attributes</a:t>
          </a:r>
        </a:p>
      </dgm:t>
    </dgm:pt>
    <dgm:pt modelId="{2981E1D9-1989-439B-89A7-04BB0EA4B075}" type="parTrans" cxnId="{955A9778-DE69-4D5D-9E06-5301A285CCDA}">
      <dgm:prSet/>
      <dgm:spPr/>
      <dgm:t>
        <a:bodyPr/>
        <a:lstStyle/>
        <a:p>
          <a:endParaRPr lang="en-US"/>
        </a:p>
      </dgm:t>
    </dgm:pt>
    <dgm:pt modelId="{C9219036-35E8-4D2F-8217-8F1742FB391E}" type="sibTrans" cxnId="{955A9778-DE69-4D5D-9E06-5301A285CCDA}">
      <dgm:prSet/>
      <dgm:spPr/>
      <dgm:t>
        <a:bodyPr/>
        <a:lstStyle/>
        <a:p>
          <a:endParaRPr lang="en-US"/>
        </a:p>
      </dgm:t>
    </dgm:pt>
    <dgm:pt modelId="{22F9756E-8FC2-42B1-9EA4-CEA2F9FFA6B5}" type="pres">
      <dgm:prSet presAssocID="{54AA366C-CD87-44FE-8C8E-69653BD92BCB}" presName="composite" presStyleCnt="0">
        <dgm:presLayoutVars>
          <dgm:chMax val="5"/>
          <dgm:dir/>
          <dgm:animLvl val="ctr"/>
          <dgm:resizeHandles val="exact"/>
        </dgm:presLayoutVars>
      </dgm:prSet>
      <dgm:spPr/>
    </dgm:pt>
    <dgm:pt modelId="{58FB12D8-8843-484C-AE48-76ED66A07580}" type="pres">
      <dgm:prSet presAssocID="{54AA366C-CD87-44FE-8C8E-69653BD92BCB}" presName="cycle" presStyleCnt="0"/>
      <dgm:spPr/>
    </dgm:pt>
    <dgm:pt modelId="{00A37249-B453-4932-9CFA-BE9DEF75C139}" type="pres">
      <dgm:prSet presAssocID="{54AA366C-CD87-44FE-8C8E-69653BD92BCB}" presName="centerShape" presStyleCnt="0"/>
      <dgm:spPr/>
    </dgm:pt>
    <dgm:pt modelId="{DF38FE59-DFC2-4215-A735-A8495DD5DDD8}" type="pres">
      <dgm:prSet presAssocID="{54AA366C-CD87-44FE-8C8E-69653BD92BCB}" presName="connSite" presStyleLbl="node1" presStyleIdx="0" presStyleCnt="5"/>
      <dgm:spPr/>
    </dgm:pt>
    <dgm:pt modelId="{0CF2EF4B-4D7C-48EA-BA83-A3DB75524CD8}" type="pres">
      <dgm:prSet presAssocID="{54AA366C-CD87-44FE-8C8E-69653BD92BCB}" presName="visible" presStyleLbl="node1" presStyleIdx="0" presStyleCnt="5" custLinFactNeighborX="-24929" custLinFactNeighborY="9202"/>
      <dgm:spPr>
        <a:solidFill>
          <a:srgbClr val="0070C0"/>
        </a:solidFill>
      </dgm:spPr>
    </dgm:pt>
    <dgm:pt modelId="{369D3F53-7DAE-4C64-A45A-01ACC8E31044}" type="pres">
      <dgm:prSet presAssocID="{A2660C8A-2282-4B2E-8EAB-E07656C8A957}" presName="Name25" presStyleLbl="parChTrans1D1" presStyleIdx="0" presStyleCnt="4"/>
      <dgm:spPr/>
    </dgm:pt>
    <dgm:pt modelId="{08FC3261-1264-489E-8E9B-C57817FF83AB}" type="pres">
      <dgm:prSet presAssocID="{F0512B5E-4C85-40D3-80EC-BD6618DF66B4}" presName="node" presStyleCnt="0"/>
      <dgm:spPr/>
    </dgm:pt>
    <dgm:pt modelId="{6352EE6E-A41D-4AAC-A675-ED59993823EC}" type="pres">
      <dgm:prSet presAssocID="{F0512B5E-4C85-40D3-80EC-BD6618DF66B4}" presName="parentNode" presStyleLbl="node1" presStyleIdx="1" presStyleCnt="5" custScaleX="103609" custScaleY="106462" custLinFactNeighborX="69566" custLinFactNeighborY="8797">
        <dgm:presLayoutVars>
          <dgm:chMax val="1"/>
          <dgm:bulletEnabled val="1"/>
        </dgm:presLayoutVars>
      </dgm:prSet>
      <dgm:spPr/>
    </dgm:pt>
    <dgm:pt modelId="{50375E88-DAE8-4821-B10F-57E449B65072}" type="pres">
      <dgm:prSet presAssocID="{F0512B5E-4C85-40D3-80EC-BD6618DF66B4}" presName="childNode" presStyleLbl="revTx" presStyleIdx="0" presStyleCnt="4">
        <dgm:presLayoutVars>
          <dgm:bulletEnabled val="1"/>
        </dgm:presLayoutVars>
      </dgm:prSet>
      <dgm:spPr/>
    </dgm:pt>
    <dgm:pt modelId="{E995C783-1D5F-4606-827C-6A8218285B4D}" type="pres">
      <dgm:prSet presAssocID="{EB6F69E4-0215-44F5-A15F-31916418B03E}" presName="Name25" presStyleLbl="parChTrans1D1" presStyleIdx="1" presStyleCnt="4"/>
      <dgm:spPr/>
    </dgm:pt>
    <dgm:pt modelId="{88153494-A6F5-4BF8-A868-A5B5EBFAF67F}" type="pres">
      <dgm:prSet presAssocID="{513A219E-4913-42B0-B7CE-0821E945CF55}" presName="node" presStyleCnt="0"/>
      <dgm:spPr/>
    </dgm:pt>
    <dgm:pt modelId="{8597F408-4EC1-4542-B2F4-5EA7AC1FF763}" type="pres">
      <dgm:prSet presAssocID="{513A219E-4913-42B0-B7CE-0821E945CF55}" presName="parentNode" presStyleLbl="node1" presStyleIdx="2" presStyleCnt="5" custLinFactNeighborX="8467" custLinFactNeighborY="42485">
        <dgm:presLayoutVars>
          <dgm:chMax val="1"/>
          <dgm:bulletEnabled val="1"/>
        </dgm:presLayoutVars>
      </dgm:prSet>
      <dgm:spPr/>
    </dgm:pt>
    <dgm:pt modelId="{952D32C8-0656-4B8B-8E92-C9AF2387EA35}" type="pres">
      <dgm:prSet presAssocID="{513A219E-4913-42B0-B7CE-0821E945CF55}" presName="childNode" presStyleLbl="revTx" presStyleIdx="1" presStyleCnt="4">
        <dgm:presLayoutVars>
          <dgm:bulletEnabled val="1"/>
        </dgm:presLayoutVars>
      </dgm:prSet>
      <dgm:spPr/>
    </dgm:pt>
    <dgm:pt modelId="{73B90A29-B24A-421D-AD36-73B0CCD6423C}" type="pres">
      <dgm:prSet presAssocID="{F4ADC067-E958-45FD-8596-C3E87AE77370}" presName="Name25" presStyleLbl="parChTrans1D1" presStyleIdx="2" presStyleCnt="4"/>
      <dgm:spPr/>
    </dgm:pt>
    <dgm:pt modelId="{62732DA3-CD38-4B87-AAF7-727F33BDC56E}" type="pres">
      <dgm:prSet presAssocID="{03AE5758-145A-477A-B56F-74275E3597D6}" presName="node" presStyleCnt="0"/>
      <dgm:spPr/>
    </dgm:pt>
    <dgm:pt modelId="{1625485C-5CAD-427A-A5F8-CF0CBBCCBF85}" type="pres">
      <dgm:prSet presAssocID="{03AE5758-145A-477A-B56F-74275E3597D6}" presName="parentNode" presStyleLbl="node1" presStyleIdx="3" presStyleCnt="5" custScaleY="94155" custLinFactNeighborX="13024" custLinFactNeighborY="21090">
        <dgm:presLayoutVars>
          <dgm:chMax val="1"/>
          <dgm:bulletEnabled val="1"/>
        </dgm:presLayoutVars>
      </dgm:prSet>
      <dgm:spPr/>
    </dgm:pt>
    <dgm:pt modelId="{DCB482DF-05D8-4803-B506-7971EFE18FBB}" type="pres">
      <dgm:prSet presAssocID="{03AE5758-145A-477A-B56F-74275E3597D6}" presName="childNode" presStyleLbl="revTx" presStyleIdx="2" presStyleCnt="4">
        <dgm:presLayoutVars>
          <dgm:bulletEnabled val="1"/>
        </dgm:presLayoutVars>
      </dgm:prSet>
      <dgm:spPr/>
    </dgm:pt>
    <dgm:pt modelId="{5A664A06-5004-4D32-8A69-07B19DCB1ACB}" type="pres">
      <dgm:prSet presAssocID="{A01B8FFC-FA5E-4831-B883-A6ACE45855BB}" presName="Name25" presStyleLbl="parChTrans1D1" presStyleIdx="3" presStyleCnt="4"/>
      <dgm:spPr/>
    </dgm:pt>
    <dgm:pt modelId="{5315A328-CF75-44AC-9279-E2AB7E8F8207}" type="pres">
      <dgm:prSet presAssocID="{70F5EBB9-F1C0-40C3-9FE7-3C8027A79FC8}" presName="node" presStyleCnt="0"/>
      <dgm:spPr/>
    </dgm:pt>
    <dgm:pt modelId="{FEE28A1C-034F-481A-87D5-ACEA47A282CC}" type="pres">
      <dgm:prSet presAssocID="{70F5EBB9-F1C0-40C3-9FE7-3C8027A79FC8}" presName="parentNode" presStyleLbl="node1" presStyleIdx="4" presStyleCnt="5" custScaleX="102399" custScaleY="96747" custLinFactNeighborX="26044" custLinFactNeighborY="15728">
        <dgm:presLayoutVars>
          <dgm:chMax val="1"/>
          <dgm:bulletEnabled val="1"/>
        </dgm:presLayoutVars>
      </dgm:prSet>
      <dgm:spPr/>
    </dgm:pt>
    <dgm:pt modelId="{9C19D484-A927-4D75-9959-91DEBFFE8D5E}" type="pres">
      <dgm:prSet presAssocID="{70F5EBB9-F1C0-40C3-9FE7-3C8027A79FC8}" presName="childNode" presStyleLbl="revTx" presStyleIdx="3" presStyleCnt="4">
        <dgm:presLayoutVars>
          <dgm:bulletEnabled val="1"/>
        </dgm:presLayoutVars>
      </dgm:prSet>
      <dgm:spPr/>
    </dgm:pt>
  </dgm:ptLst>
  <dgm:cxnLst>
    <dgm:cxn modelId="{B7906204-AA91-4E55-A891-9359F7172C58}" type="presOf" srcId="{40E27592-1E10-41A8-A480-E12978C0AE04}" destId="{952D32C8-0656-4B8B-8E92-C9AF2387EA35}" srcOrd="0" destOrd="0" presId="urn:microsoft.com/office/officeart/2005/8/layout/radial2"/>
    <dgm:cxn modelId="{D1210708-7976-4F44-814F-5C332EB42589}" type="presOf" srcId="{331DC396-2E00-4044-8604-DF9820A99E6A}" destId="{DCB482DF-05D8-4803-B506-7971EFE18FBB}" srcOrd="0" destOrd="0" presId="urn:microsoft.com/office/officeart/2005/8/layout/radial2"/>
    <dgm:cxn modelId="{950C3C0B-AD9F-4D6E-9749-7BC107EF458E}" type="presOf" srcId="{121FE598-A99C-496F-9F60-202CCCE0A8F9}" destId="{952D32C8-0656-4B8B-8E92-C9AF2387EA35}" srcOrd="0" destOrd="1" presId="urn:microsoft.com/office/officeart/2005/8/layout/radial2"/>
    <dgm:cxn modelId="{CE28C90F-F88B-4DB3-A8EF-283DB9BA4035}" srcId="{03AE5758-145A-477A-B56F-74275E3597D6}" destId="{331DC396-2E00-4044-8604-DF9820A99E6A}" srcOrd="0" destOrd="0" parTransId="{545C7142-7319-401C-9047-1CE029982AFA}" sibTransId="{5F20BBF2-879A-4D99-B73D-42EF6F54EB4B}"/>
    <dgm:cxn modelId="{D4956112-D812-4C14-8C48-66C20304D91A}" type="presOf" srcId="{A435C3ED-7E43-40D2-9BAB-2BC9A87981D3}" destId="{9C19D484-A927-4D75-9959-91DEBFFE8D5E}" srcOrd="0" destOrd="1" presId="urn:microsoft.com/office/officeart/2005/8/layout/radial2"/>
    <dgm:cxn modelId="{72AEBE21-82F3-4C17-9F5B-12B60FD10060}" srcId="{54AA366C-CD87-44FE-8C8E-69653BD92BCB}" destId="{03AE5758-145A-477A-B56F-74275E3597D6}" srcOrd="2" destOrd="0" parTransId="{F4ADC067-E958-45FD-8596-C3E87AE77370}" sibTransId="{F395E759-8C78-47B2-9E01-0190CA0BE5EF}"/>
    <dgm:cxn modelId="{72339A25-F5B5-4B3B-9C8D-3D6B8993723F}" srcId="{513A219E-4913-42B0-B7CE-0821E945CF55}" destId="{40E27592-1E10-41A8-A480-E12978C0AE04}" srcOrd="0" destOrd="0" parTransId="{D60943D0-01DE-49AA-BF9B-B1DE3C4F9B66}" sibTransId="{C35D12F8-B81E-4FB3-A1C8-3B4216F33DEE}"/>
    <dgm:cxn modelId="{71D8E03B-5D33-443B-8FCD-7EE20FE463B9}" srcId="{54AA366C-CD87-44FE-8C8E-69653BD92BCB}" destId="{513A219E-4913-42B0-B7CE-0821E945CF55}" srcOrd="1" destOrd="0" parTransId="{EB6F69E4-0215-44F5-A15F-31916418B03E}" sibTransId="{15E8EB36-C4A6-4799-AE41-92D92DDAC95C}"/>
    <dgm:cxn modelId="{E5A21D5E-F6A6-4643-9B2F-5A1D585349F4}" type="presOf" srcId="{A2660C8A-2282-4B2E-8EAB-E07656C8A957}" destId="{369D3F53-7DAE-4C64-A45A-01ACC8E31044}" srcOrd="0" destOrd="0" presId="urn:microsoft.com/office/officeart/2005/8/layout/radial2"/>
    <dgm:cxn modelId="{87C9DB5E-F1E7-4D75-85D9-7DC56837A598}" type="presOf" srcId="{A01B8FFC-FA5E-4831-B883-A6ACE45855BB}" destId="{5A664A06-5004-4D32-8A69-07B19DCB1ACB}" srcOrd="0" destOrd="0" presId="urn:microsoft.com/office/officeart/2005/8/layout/radial2"/>
    <dgm:cxn modelId="{F41ECC46-75F7-4A54-A2BF-F7DF96519CDD}" type="presOf" srcId="{325DD36C-EBFD-4076-9BC1-0078FC338F90}" destId="{952D32C8-0656-4B8B-8E92-C9AF2387EA35}" srcOrd="0" destOrd="2" presId="urn:microsoft.com/office/officeart/2005/8/layout/radial2"/>
    <dgm:cxn modelId="{11E9ED6E-2365-4D28-8766-3949179A07EB}" srcId="{54AA366C-CD87-44FE-8C8E-69653BD92BCB}" destId="{70F5EBB9-F1C0-40C3-9FE7-3C8027A79FC8}" srcOrd="3" destOrd="0" parTransId="{A01B8FFC-FA5E-4831-B883-A6ACE45855BB}" sibTransId="{DF80A5B7-7D46-493F-B413-A9B8ABED946E}"/>
    <dgm:cxn modelId="{787E4272-8ACC-4334-B7B1-20E8BB5CA761}" type="presOf" srcId="{4EF3F277-B924-4409-960C-E8DD22E9EECF}" destId="{50375E88-DAE8-4821-B10F-57E449B65072}" srcOrd="0" destOrd="0" presId="urn:microsoft.com/office/officeart/2005/8/layout/radial2"/>
    <dgm:cxn modelId="{ACB7A852-F8BB-4532-89D3-17BD8FCB5B28}" srcId="{513A219E-4913-42B0-B7CE-0821E945CF55}" destId="{121FE598-A99C-496F-9F60-202CCCE0A8F9}" srcOrd="1" destOrd="0" parTransId="{16B79596-E246-4629-98DE-14D6D132BF17}" sibTransId="{71114E7D-5A88-415B-A8D6-C2A30A66A30E}"/>
    <dgm:cxn modelId="{955A9778-DE69-4D5D-9E06-5301A285CCDA}" srcId="{70F5EBB9-F1C0-40C3-9FE7-3C8027A79FC8}" destId="{A435C3ED-7E43-40D2-9BAB-2BC9A87981D3}" srcOrd="1" destOrd="0" parTransId="{2981E1D9-1989-439B-89A7-04BB0EA4B075}" sibTransId="{C9219036-35E8-4D2F-8217-8F1742FB391E}"/>
    <dgm:cxn modelId="{35BD575A-F65D-4D8B-9095-55DF0FE1B902}" srcId="{F0512B5E-4C85-40D3-80EC-BD6618DF66B4}" destId="{7DBF26CE-DC2D-4B8C-BFDE-3C38B9FDA950}" srcOrd="3" destOrd="0" parTransId="{A3BB4325-E800-4E06-8213-F5CE02570CB3}" sibTransId="{B704C1B7-194F-4F9B-A2C3-7E6959EF5C5A}"/>
    <dgm:cxn modelId="{89B56284-1724-41DA-A0E0-915C3E533155}" type="presOf" srcId="{513A219E-4913-42B0-B7CE-0821E945CF55}" destId="{8597F408-4EC1-4542-B2F4-5EA7AC1FF763}" srcOrd="0" destOrd="0" presId="urn:microsoft.com/office/officeart/2005/8/layout/radial2"/>
    <dgm:cxn modelId="{65288B84-4B11-4DAC-9FDB-8ECE996BBCEA}" type="presOf" srcId="{F4ADC067-E958-45FD-8596-C3E87AE77370}" destId="{73B90A29-B24A-421D-AD36-73B0CCD6423C}" srcOrd="0" destOrd="0" presId="urn:microsoft.com/office/officeart/2005/8/layout/radial2"/>
    <dgm:cxn modelId="{AE559592-93C1-4890-A34D-1AE9113E8680}" srcId="{F0512B5E-4C85-40D3-80EC-BD6618DF66B4}" destId="{998A0C6B-7928-4384-B3A5-F52CDB3220AA}" srcOrd="1" destOrd="0" parTransId="{6AC07EF1-A75F-4918-8AA9-E9FD41863541}" sibTransId="{F3E42EF6-AB70-4108-9F59-FCA83480D16B}"/>
    <dgm:cxn modelId="{3B3D1A9A-2C9F-4C41-B560-218ECBE5F9DA}" type="presOf" srcId="{70F5EBB9-F1C0-40C3-9FE7-3C8027A79FC8}" destId="{FEE28A1C-034F-481A-87D5-ACEA47A282CC}" srcOrd="0" destOrd="0" presId="urn:microsoft.com/office/officeart/2005/8/layout/radial2"/>
    <dgm:cxn modelId="{7345989F-8699-46D8-ACCB-1343BFB441BA}" type="presOf" srcId="{998A0C6B-7928-4384-B3A5-F52CDB3220AA}" destId="{50375E88-DAE8-4821-B10F-57E449B65072}" srcOrd="0" destOrd="1" presId="urn:microsoft.com/office/officeart/2005/8/layout/radial2"/>
    <dgm:cxn modelId="{406579A7-B2C1-4B3E-BF9E-B04E3147CBF4}" type="presOf" srcId="{D12F6280-0B3F-46C0-91FA-3CBD924AD4F5}" destId="{50375E88-DAE8-4821-B10F-57E449B65072}" srcOrd="0" destOrd="4" presId="urn:microsoft.com/office/officeart/2005/8/layout/radial2"/>
    <dgm:cxn modelId="{B545DDA8-945F-4F8D-B8B8-E3722CBA0DEC}" srcId="{F0512B5E-4C85-40D3-80EC-BD6618DF66B4}" destId="{D12F6280-0B3F-46C0-91FA-3CBD924AD4F5}" srcOrd="4" destOrd="0" parTransId="{2F74967D-E2D7-440C-B8A4-24B5ED385D37}" sibTransId="{359371CB-DAB2-4771-9338-1BF69CCF5403}"/>
    <dgm:cxn modelId="{7B7017C1-3768-4CDE-B8A7-706A79D80413}" srcId="{F0512B5E-4C85-40D3-80EC-BD6618DF66B4}" destId="{4EF3F277-B924-4409-960C-E8DD22E9EECF}" srcOrd="0" destOrd="0" parTransId="{5DB94EE0-9D18-40A9-A7CA-BD54257E1834}" sibTransId="{553CE72C-7FB3-4005-994D-F17589031092}"/>
    <dgm:cxn modelId="{BD7EF7C4-A190-4BB3-9A65-745FD6C0D1F7}" srcId="{70F5EBB9-F1C0-40C3-9FE7-3C8027A79FC8}" destId="{1D6063AB-6E97-4E5D-94B3-957A916B254A}" srcOrd="0" destOrd="0" parTransId="{D9378ADC-BA19-489A-95DD-22F6C8BBA7F5}" sibTransId="{CD011934-4275-4679-95C7-5107AF83F5F0}"/>
    <dgm:cxn modelId="{5B3AD1C9-7D31-4180-99A8-D792B108AD26}" type="presOf" srcId="{1D6063AB-6E97-4E5D-94B3-957A916B254A}" destId="{9C19D484-A927-4D75-9959-91DEBFFE8D5E}" srcOrd="0" destOrd="0" presId="urn:microsoft.com/office/officeart/2005/8/layout/radial2"/>
    <dgm:cxn modelId="{229B28D3-D154-457B-AC47-25A7E33F797D}" type="presOf" srcId="{7DBF26CE-DC2D-4B8C-BFDE-3C38B9FDA950}" destId="{50375E88-DAE8-4821-B10F-57E449B65072}" srcOrd="0" destOrd="3" presId="urn:microsoft.com/office/officeart/2005/8/layout/radial2"/>
    <dgm:cxn modelId="{D8F5BDD4-5494-4D3A-B5A7-E0D6A00E9D5D}" type="presOf" srcId="{03AE5758-145A-477A-B56F-74275E3597D6}" destId="{1625485C-5CAD-427A-A5F8-CF0CBBCCBF85}" srcOrd="0" destOrd="0" presId="urn:microsoft.com/office/officeart/2005/8/layout/radial2"/>
    <dgm:cxn modelId="{BBE6DDD5-9F8D-47E0-A8B5-3B2E5BF60A90}" type="presOf" srcId="{EB6F69E4-0215-44F5-A15F-31916418B03E}" destId="{E995C783-1D5F-4606-827C-6A8218285B4D}" srcOrd="0" destOrd="0" presId="urn:microsoft.com/office/officeart/2005/8/layout/radial2"/>
    <dgm:cxn modelId="{2929DBD9-AC12-4D83-8BF8-79B1DA149AC8}" srcId="{54AA366C-CD87-44FE-8C8E-69653BD92BCB}" destId="{F0512B5E-4C85-40D3-80EC-BD6618DF66B4}" srcOrd="0" destOrd="0" parTransId="{A2660C8A-2282-4B2E-8EAB-E07656C8A957}" sibTransId="{737DC2D9-A373-4E25-B8BA-8CBE60785A37}"/>
    <dgm:cxn modelId="{547414E2-FB2F-4FAA-85FF-6F621574AC49}" type="presOf" srcId="{F0512B5E-4C85-40D3-80EC-BD6618DF66B4}" destId="{6352EE6E-A41D-4AAC-A675-ED59993823EC}" srcOrd="0" destOrd="0" presId="urn:microsoft.com/office/officeart/2005/8/layout/radial2"/>
    <dgm:cxn modelId="{6190A9E6-D1D6-4A35-9DA8-6ADAAC6070CE}" type="presOf" srcId="{54AA366C-CD87-44FE-8C8E-69653BD92BCB}" destId="{22F9756E-8FC2-42B1-9EA4-CEA2F9FFA6B5}" srcOrd="0" destOrd="0" presId="urn:microsoft.com/office/officeart/2005/8/layout/radial2"/>
    <dgm:cxn modelId="{2E0924F1-79B3-4D2D-B9D3-49F6C1536C3E}" srcId="{F0512B5E-4C85-40D3-80EC-BD6618DF66B4}" destId="{DA7D4313-B506-4292-8EF2-766F9F0158E4}" srcOrd="2" destOrd="0" parTransId="{52F53BFB-21CE-4A2D-8AF1-8CB73A2F237D}" sibTransId="{AB891DCC-1CE7-473F-8739-6FC5666D13AF}"/>
    <dgm:cxn modelId="{65028CF6-B340-4545-8AC5-28D105FA675D}" type="presOf" srcId="{DA7D4313-B506-4292-8EF2-766F9F0158E4}" destId="{50375E88-DAE8-4821-B10F-57E449B65072}" srcOrd="0" destOrd="2" presId="urn:microsoft.com/office/officeart/2005/8/layout/radial2"/>
    <dgm:cxn modelId="{C9AF2FFE-A423-4127-BA3A-BB358B637405}" srcId="{513A219E-4913-42B0-B7CE-0821E945CF55}" destId="{325DD36C-EBFD-4076-9BC1-0078FC338F90}" srcOrd="2" destOrd="0" parTransId="{25D9E4F4-E4AB-499B-91CF-C49BBA16696B}" sibTransId="{A5BE0E1B-05E0-4122-83DA-839CD1970799}"/>
    <dgm:cxn modelId="{71B34F6B-D38A-477A-ADF9-FAFC127FABD1}" type="presParOf" srcId="{22F9756E-8FC2-42B1-9EA4-CEA2F9FFA6B5}" destId="{58FB12D8-8843-484C-AE48-76ED66A07580}" srcOrd="0" destOrd="0" presId="urn:microsoft.com/office/officeart/2005/8/layout/radial2"/>
    <dgm:cxn modelId="{9CD2903F-6CCE-4898-BC10-C6CDF405C4D8}" type="presParOf" srcId="{58FB12D8-8843-484C-AE48-76ED66A07580}" destId="{00A37249-B453-4932-9CFA-BE9DEF75C139}" srcOrd="0" destOrd="0" presId="urn:microsoft.com/office/officeart/2005/8/layout/radial2"/>
    <dgm:cxn modelId="{2D64A69C-FC44-4A0A-A80B-22D97ECF6F7B}" type="presParOf" srcId="{00A37249-B453-4932-9CFA-BE9DEF75C139}" destId="{DF38FE59-DFC2-4215-A735-A8495DD5DDD8}" srcOrd="0" destOrd="0" presId="urn:microsoft.com/office/officeart/2005/8/layout/radial2"/>
    <dgm:cxn modelId="{4EDE52ED-B485-467B-8793-22BD71FD2D52}" type="presParOf" srcId="{00A37249-B453-4932-9CFA-BE9DEF75C139}" destId="{0CF2EF4B-4D7C-48EA-BA83-A3DB75524CD8}" srcOrd="1" destOrd="0" presId="urn:microsoft.com/office/officeart/2005/8/layout/radial2"/>
    <dgm:cxn modelId="{FCB54F0D-BFF1-4D75-A35F-40A33DE6D8F6}" type="presParOf" srcId="{58FB12D8-8843-484C-AE48-76ED66A07580}" destId="{369D3F53-7DAE-4C64-A45A-01ACC8E31044}" srcOrd="1" destOrd="0" presId="urn:microsoft.com/office/officeart/2005/8/layout/radial2"/>
    <dgm:cxn modelId="{F4998CBE-3351-4239-89EF-DB4A36A62206}" type="presParOf" srcId="{58FB12D8-8843-484C-AE48-76ED66A07580}" destId="{08FC3261-1264-489E-8E9B-C57817FF83AB}" srcOrd="2" destOrd="0" presId="urn:microsoft.com/office/officeart/2005/8/layout/radial2"/>
    <dgm:cxn modelId="{FE52C427-8121-489E-9A3F-F2E85F69988D}" type="presParOf" srcId="{08FC3261-1264-489E-8E9B-C57817FF83AB}" destId="{6352EE6E-A41D-4AAC-A675-ED59993823EC}" srcOrd="0" destOrd="0" presId="urn:microsoft.com/office/officeart/2005/8/layout/radial2"/>
    <dgm:cxn modelId="{5ADE1059-AD1A-4CDE-B57C-63EDB163E213}" type="presParOf" srcId="{08FC3261-1264-489E-8E9B-C57817FF83AB}" destId="{50375E88-DAE8-4821-B10F-57E449B65072}" srcOrd="1" destOrd="0" presId="urn:microsoft.com/office/officeart/2005/8/layout/radial2"/>
    <dgm:cxn modelId="{A726AC1E-347C-4C28-869D-17A3F5E601DE}" type="presParOf" srcId="{58FB12D8-8843-484C-AE48-76ED66A07580}" destId="{E995C783-1D5F-4606-827C-6A8218285B4D}" srcOrd="3" destOrd="0" presId="urn:microsoft.com/office/officeart/2005/8/layout/radial2"/>
    <dgm:cxn modelId="{60D214EA-ECBC-4138-A622-C8A71D31B8C8}" type="presParOf" srcId="{58FB12D8-8843-484C-AE48-76ED66A07580}" destId="{88153494-A6F5-4BF8-A868-A5B5EBFAF67F}" srcOrd="4" destOrd="0" presId="urn:microsoft.com/office/officeart/2005/8/layout/radial2"/>
    <dgm:cxn modelId="{D75DF81E-847E-4C9D-AD23-8795DD1398A2}" type="presParOf" srcId="{88153494-A6F5-4BF8-A868-A5B5EBFAF67F}" destId="{8597F408-4EC1-4542-B2F4-5EA7AC1FF763}" srcOrd="0" destOrd="0" presId="urn:microsoft.com/office/officeart/2005/8/layout/radial2"/>
    <dgm:cxn modelId="{555227BD-8012-4EC4-81CB-AC13FEE22DBA}" type="presParOf" srcId="{88153494-A6F5-4BF8-A868-A5B5EBFAF67F}" destId="{952D32C8-0656-4B8B-8E92-C9AF2387EA35}" srcOrd="1" destOrd="0" presId="urn:microsoft.com/office/officeart/2005/8/layout/radial2"/>
    <dgm:cxn modelId="{25A64B4E-CC61-41DA-98AF-731682381D10}" type="presParOf" srcId="{58FB12D8-8843-484C-AE48-76ED66A07580}" destId="{73B90A29-B24A-421D-AD36-73B0CCD6423C}" srcOrd="5" destOrd="0" presId="urn:microsoft.com/office/officeart/2005/8/layout/radial2"/>
    <dgm:cxn modelId="{86DF88AE-DEED-4FE3-ACCA-7102080B67E9}" type="presParOf" srcId="{58FB12D8-8843-484C-AE48-76ED66A07580}" destId="{62732DA3-CD38-4B87-AAF7-727F33BDC56E}" srcOrd="6" destOrd="0" presId="urn:microsoft.com/office/officeart/2005/8/layout/radial2"/>
    <dgm:cxn modelId="{6AFC26DD-A8B1-4B00-A54F-E35A441B0157}" type="presParOf" srcId="{62732DA3-CD38-4B87-AAF7-727F33BDC56E}" destId="{1625485C-5CAD-427A-A5F8-CF0CBBCCBF85}" srcOrd="0" destOrd="0" presId="urn:microsoft.com/office/officeart/2005/8/layout/radial2"/>
    <dgm:cxn modelId="{F665C7B4-16DA-49C6-96CF-F67D56A018A3}" type="presParOf" srcId="{62732DA3-CD38-4B87-AAF7-727F33BDC56E}" destId="{DCB482DF-05D8-4803-B506-7971EFE18FBB}" srcOrd="1" destOrd="0" presId="urn:microsoft.com/office/officeart/2005/8/layout/radial2"/>
    <dgm:cxn modelId="{16669BA2-DF1E-4A13-A9BB-82EC58D03FF2}" type="presParOf" srcId="{58FB12D8-8843-484C-AE48-76ED66A07580}" destId="{5A664A06-5004-4D32-8A69-07B19DCB1ACB}" srcOrd="7" destOrd="0" presId="urn:microsoft.com/office/officeart/2005/8/layout/radial2"/>
    <dgm:cxn modelId="{DF064B30-574C-4EB7-A5CE-3C0344A7D3DC}" type="presParOf" srcId="{58FB12D8-8843-484C-AE48-76ED66A07580}" destId="{5315A328-CF75-44AC-9279-E2AB7E8F8207}" srcOrd="8" destOrd="0" presId="urn:microsoft.com/office/officeart/2005/8/layout/radial2"/>
    <dgm:cxn modelId="{6503738F-6F8E-4E44-98A9-F7CEAFFE74F1}" type="presParOf" srcId="{5315A328-CF75-44AC-9279-E2AB7E8F8207}" destId="{FEE28A1C-034F-481A-87D5-ACEA47A282CC}" srcOrd="0" destOrd="0" presId="urn:microsoft.com/office/officeart/2005/8/layout/radial2"/>
    <dgm:cxn modelId="{C59FB1F8-A34B-4C92-9187-AE9F9922A152}" type="presParOf" srcId="{5315A328-CF75-44AC-9279-E2AB7E8F8207}" destId="{9C19D484-A927-4D75-9959-91DEBFFE8D5E}"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AA366C-CD87-44FE-8C8E-69653BD92BCB}"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513A219E-4913-42B0-B7CE-0821E945CF55}">
      <dgm:prSet phldrT="[Text]"/>
      <dgm:spPr>
        <a:solidFill>
          <a:srgbClr val="0070C0"/>
        </a:solidFill>
      </dgm:spPr>
      <dgm:t>
        <a:bodyPr/>
        <a:lstStyle/>
        <a:p>
          <a:r>
            <a:rPr lang="en-US" dirty="0"/>
            <a:t>Small sample t-Test</a:t>
          </a:r>
        </a:p>
      </dgm:t>
    </dgm:pt>
    <dgm:pt modelId="{EB6F69E4-0215-44F5-A15F-31916418B03E}" type="parTrans" cxnId="{71D8E03B-5D33-443B-8FCD-7EE20FE463B9}">
      <dgm:prSet/>
      <dgm:spPr/>
      <dgm:t>
        <a:bodyPr/>
        <a:lstStyle/>
        <a:p>
          <a:endParaRPr lang="en-US"/>
        </a:p>
      </dgm:t>
    </dgm:pt>
    <dgm:pt modelId="{15E8EB36-C4A6-4799-AE41-92D92DDAC95C}" type="sibTrans" cxnId="{71D8E03B-5D33-443B-8FCD-7EE20FE463B9}">
      <dgm:prSet/>
      <dgm:spPr/>
      <dgm:t>
        <a:bodyPr/>
        <a:lstStyle/>
        <a:p>
          <a:endParaRPr lang="en-US"/>
        </a:p>
      </dgm:t>
    </dgm:pt>
    <dgm:pt modelId="{40E27592-1E10-41A8-A480-E12978C0AE04}">
      <dgm:prSet phldrT="[Text]"/>
      <dgm:spPr/>
      <dgm:t>
        <a:bodyPr/>
        <a:lstStyle/>
        <a:p>
          <a:r>
            <a:rPr lang="en-US" dirty="0">
              <a:solidFill>
                <a:schemeClr val="accent6">
                  <a:lumMod val="50000"/>
                </a:schemeClr>
              </a:solidFill>
              <a:latin typeface="Cambria Math" panose="02040503050406030204" pitchFamily="18" charset="0"/>
              <a:ea typeface="Cambria Math" panose="02040503050406030204" pitchFamily="18" charset="0"/>
            </a:rPr>
            <a:t>Single mean</a:t>
          </a:r>
        </a:p>
      </dgm:t>
    </dgm:pt>
    <dgm:pt modelId="{D60943D0-01DE-49AA-BF9B-B1DE3C4F9B66}" type="parTrans" cxnId="{72339A25-F5B5-4B3B-9C8D-3D6B8993723F}">
      <dgm:prSet/>
      <dgm:spPr/>
      <dgm:t>
        <a:bodyPr/>
        <a:lstStyle/>
        <a:p>
          <a:endParaRPr lang="en-US"/>
        </a:p>
      </dgm:t>
    </dgm:pt>
    <dgm:pt modelId="{C35D12F8-B81E-4FB3-A1C8-3B4216F33DEE}" type="sibTrans" cxnId="{72339A25-F5B5-4B3B-9C8D-3D6B8993723F}">
      <dgm:prSet/>
      <dgm:spPr/>
      <dgm:t>
        <a:bodyPr/>
        <a:lstStyle/>
        <a:p>
          <a:endParaRPr lang="en-US"/>
        </a:p>
      </dgm:t>
    </dgm:pt>
    <dgm:pt modelId="{121FE598-A99C-496F-9F60-202CCCE0A8F9}">
      <dgm:prSet phldrT="[Text]"/>
      <dgm:spPr/>
      <dgm:t>
        <a:bodyPr/>
        <a:lstStyle/>
        <a:p>
          <a:r>
            <a:rPr lang="en-US" dirty="0">
              <a:solidFill>
                <a:schemeClr val="accent6">
                  <a:lumMod val="50000"/>
                </a:schemeClr>
              </a:solidFill>
              <a:latin typeface="Cambria Math" panose="02040503050406030204" pitchFamily="18" charset="0"/>
              <a:ea typeface="Cambria Math" panose="02040503050406030204" pitchFamily="18" charset="0"/>
            </a:rPr>
            <a:t>Difference of means</a:t>
          </a:r>
        </a:p>
      </dgm:t>
    </dgm:pt>
    <dgm:pt modelId="{16B79596-E246-4629-98DE-14D6D132BF17}" type="parTrans" cxnId="{ACB7A852-F8BB-4532-89D3-17BD8FCB5B28}">
      <dgm:prSet/>
      <dgm:spPr/>
      <dgm:t>
        <a:bodyPr/>
        <a:lstStyle/>
        <a:p>
          <a:endParaRPr lang="en-US"/>
        </a:p>
      </dgm:t>
    </dgm:pt>
    <dgm:pt modelId="{71114E7D-5A88-415B-A8D6-C2A30A66A30E}" type="sibTrans" cxnId="{ACB7A852-F8BB-4532-89D3-17BD8FCB5B28}">
      <dgm:prSet/>
      <dgm:spPr/>
      <dgm:t>
        <a:bodyPr/>
        <a:lstStyle/>
        <a:p>
          <a:endParaRPr lang="en-US"/>
        </a:p>
      </dgm:t>
    </dgm:pt>
    <dgm:pt modelId="{03AE5758-145A-477A-B56F-74275E3597D6}">
      <dgm:prSet phldrT="[Text]"/>
      <dgm:spPr>
        <a:solidFill>
          <a:srgbClr val="0070C0"/>
        </a:solidFill>
      </dgm:spPr>
      <dgm:t>
        <a:bodyPr/>
        <a:lstStyle/>
        <a:p>
          <a:r>
            <a:rPr lang="en-US" dirty="0"/>
            <a:t>F-Test</a:t>
          </a:r>
        </a:p>
      </dgm:t>
    </dgm:pt>
    <dgm:pt modelId="{F4ADC067-E958-45FD-8596-C3E87AE77370}" type="parTrans" cxnId="{72AEBE21-82F3-4C17-9F5B-12B60FD10060}">
      <dgm:prSet/>
      <dgm:spPr/>
      <dgm:t>
        <a:bodyPr/>
        <a:lstStyle/>
        <a:p>
          <a:endParaRPr lang="en-US"/>
        </a:p>
      </dgm:t>
    </dgm:pt>
    <dgm:pt modelId="{F395E759-8C78-47B2-9E01-0190CA0BE5EF}" type="sibTrans" cxnId="{72AEBE21-82F3-4C17-9F5B-12B60FD10060}">
      <dgm:prSet/>
      <dgm:spPr/>
      <dgm:t>
        <a:bodyPr/>
        <a:lstStyle/>
        <a:p>
          <a:endParaRPr lang="en-US"/>
        </a:p>
      </dgm:t>
    </dgm:pt>
    <dgm:pt modelId="{331DC396-2E00-4044-8604-DF9820A99E6A}">
      <dgm:prSet phldrT="[Text]"/>
      <dgm:spPr/>
      <dgm:t>
        <a:bodyPr/>
        <a:lstStyle/>
        <a:p>
          <a:r>
            <a:rPr lang="en-US" dirty="0">
              <a:solidFill>
                <a:schemeClr val="accent2">
                  <a:lumMod val="50000"/>
                </a:schemeClr>
              </a:solidFill>
              <a:latin typeface="Cambria Math" panose="02040503050406030204" pitchFamily="18" charset="0"/>
              <a:ea typeface="Cambria Math" panose="02040503050406030204" pitchFamily="18" charset="0"/>
            </a:rPr>
            <a:t>Ratio of Variances</a:t>
          </a:r>
        </a:p>
      </dgm:t>
    </dgm:pt>
    <dgm:pt modelId="{545C7142-7319-401C-9047-1CE029982AFA}" type="parTrans" cxnId="{CE28C90F-F88B-4DB3-A8EF-283DB9BA4035}">
      <dgm:prSet/>
      <dgm:spPr/>
      <dgm:t>
        <a:bodyPr/>
        <a:lstStyle/>
        <a:p>
          <a:endParaRPr lang="en-US"/>
        </a:p>
      </dgm:t>
    </dgm:pt>
    <dgm:pt modelId="{5F20BBF2-879A-4D99-B73D-42EF6F54EB4B}" type="sibTrans" cxnId="{CE28C90F-F88B-4DB3-A8EF-283DB9BA4035}">
      <dgm:prSet/>
      <dgm:spPr/>
      <dgm:t>
        <a:bodyPr/>
        <a:lstStyle/>
        <a:p>
          <a:endParaRPr lang="en-US"/>
        </a:p>
      </dgm:t>
    </dgm:pt>
    <dgm:pt modelId="{70F5EBB9-F1C0-40C3-9FE7-3C8027A79FC8}">
      <dgm:prSet phldrT="[Text]"/>
      <dgm:spPr>
        <a:solidFill>
          <a:srgbClr val="0070C0"/>
        </a:solidFill>
      </dgm:spPr>
      <dgm:t>
        <a:bodyPr/>
        <a:lstStyle/>
        <a:p>
          <a:r>
            <a:rPr lang="el-GR" dirty="0"/>
            <a:t>χ</a:t>
          </a:r>
          <a:r>
            <a:rPr lang="en-US" baseline="30000" dirty="0"/>
            <a:t>2</a:t>
          </a:r>
          <a:r>
            <a:rPr lang="en-US" dirty="0"/>
            <a:t> – Test</a:t>
          </a:r>
          <a:endParaRPr lang="en-US" baseline="0" dirty="0"/>
        </a:p>
      </dgm:t>
    </dgm:pt>
    <dgm:pt modelId="{A01B8FFC-FA5E-4831-B883-A6ACE45855BB}" type="parTrans" cxnId="{11E9ED6E-2365-4D28-8766-3949179A07EB}">
      <dgm:prSet/>
      <dgm:spPr/>
      <dgm:t>
        <a:bodyPr/>
        <a:lstStyle/>
        <a:p>
          <a:endParaRPr lang="en-US"/>
        </a:p>
      </dgm:t>
    </dgm:pt>
    <dgm:pt modelId="{DF80A5B7-7D46-493F-B413-A9B8ABED946E}" type="sibTrans" cxnId="{11E9ED6E-2365-4D28-8766-3949179A07EB}">
      <dgm:prSet/>
      <dgm:spPr/>
      <dgm:t>
        <a:bodyPr/>
        <a:lstStyle/>
        <a:p>
          <a:endParaRPr lang="en-US"/>
        </a:p>
      </dgm:t>
    </dgm:pt>
    <dgm:pt modelId="{325DD36C-EBFD-4076-9BC1-0078FC338F90}">
      <dgm:prSet phldrT="[Text]"/>
      <dgm:spPr/>
      <dgm:t>
        <a:bodyPr/>
        <a:lstStyle/>
        <a:p>
          <a:r>
            <a:rPr lang="en-US" dirty="0">
              <a:solidFill>
                <a:schemeClr val="accent6">
                  <a:lumMod val="50000"/>
                </a:schemeClr>
              </a:solidFill>
              <a:latin typeface="Cambria Math" panose="02040503050406030204" pitchFamily="18" charset="0"/>
              <a:ea typeface="Cambria Math" panose="02040503050406030204" pitchFamily="18" charset="0"/>
            </a:rPr>
            <a:t>Correlation Coefficients</a:t>
          </a:r>
        </a:p>
      </dgm:t>
    </dgm:pt>
    <dgm:pt modelId="{25D9E4F4-E4AB-499B-91CF-C49BBA16696B}" type="parTrans" cxnId="{C9AF2FFE-A423-4127-BA3A-BB358B637405}">
      <dgm:prSet/>
      <dgm:spPr/>
      <dgm:t>
        <a:bodyPr/>
        <a:lstStyle/>
        <a:p>
          <a:endParaRPr lang="en-US"/>
        </a:p>
      </dgm:t>
    </dgm:pt>
    <dgm:pt modelId="{A5BE0E1B-05E0-4122-83DA-839CD1970799}" type="sibTrans" cxnId="{C9AF2FFE-A423-4127-BA3A-BB358B637405}">
      <dgm:prSet/>
      <dgm:spPr/>
      <dgm:t>
        <a:bodyPr/>
        <a:lstStyle/>
        <a:p>
          <a:endParaRPr lang="en-US"/>
        </a:p>
      </dgm:t>
    </dgm:pt>
    <dgm:pt modelId="{1D6063AB-6E97-4E5D-94B3-957A916B254A}">
      <dgm:prSet phldrT="[Text]"/>
      <dgm:spPr/>
      <dgm:t>
        <a:bodyPr/>
        <a:lstStyle/>
        <a:p>
          <a:r>
            <a:rPr lang="en-US" baseline="0" dirty="0">
              <a:solidFill>
                <a:srgbClr val="6600CC"/>
              </a:solidFill>
              <a:latin typeface="Cambria Math" panose="02040503050406030204" pitchFamily="18" charset="0"/>
              <a:ea typeface="Cambria Math" panose="02040503050406030204" pitchFamily="18" charset="0"/>
            </a:rPr>
            <a:t>Goodness of Fit</a:t>
          </a:r>
        </a:p>
      </dgm:t>
    </dgm:pt>
    <dgm:pt modelId="{D9378ADC-BA19-489A-95DD-22F6C8BBA7F5}" type="parTrans" cxnId="{BD7EF7C4-A190-4BB3-9A65-745FD6C0D1F7}">
      <dgm:prSet/>
      <dgm:spPr/>
      <dgm:t>
        <a:bodyPr/>
        <a:lstStyle/>
        <a:p>
          <a:endParaRPr lang="en-US"/>
        </a:p>
      </dgm:t>
    </dgm:pt>
    <dgm:pt modelId="{CD011934-4275-4679-95C7-5107AF83F5F0}" type="sibTrans" cxnId="{BD7EF7C4-A190-4BB3-9A65-745FD6C0D1F7}">
      <dgm:prSet/>
      <dgm:spPr/>
      <dgm:t>
        <a:bodyPr/>
        <a:lstStyle/>
        <a:p>
          <a:endParaRPr lang="en-US"/>
        </a:p>
      </dgm:t>
    </dgm:pt>
    <dgm:pt modelId="{A435C3ED-7E43-40D2-9BAB-2BC9A87981D3}">
      <dgm:prSet phldrT="[Text]"/>
      <dgm:spPr/>
      <dgm:t>
        <a:bodyPr/>
        <a:lstStyle/>
        <a:p>
          <a:r>
            <a:rPr lang="en-US" baseline="0" dirty="0">
              <a:solidFill>
                <a:srgbClr val="6600CC"/>
              </a:solidFill>
              <a:latin typeface="Cambria Math" panose="02040503050406030204" pitchFamily="18" charset="0"/>
              <a:ea typeface="Cambria Math" panose="02040503050406030204" pitchFamily="18" charset="0"/>
            </a:rPr>
            <a:t>Independence of Attributes</a:t>
          </a:r>
        </a:p>
      </dgm:t>
    </dgm:pt>
    <dgm:pt modelId="{2981E1D9-1989-439B-89A7-04BB0EA4B075}" type="parTrans" cxnId="{955A9778-DE69-4D5D-9E06-5301A285CCDA}">
      <dgm:prSet/>
      <dgm:spPr/>
      <dgm:t>
        <a:bodyPr/>
        <a:lstStyle/>
        <a:p>
          <a:endParaRPr lang="en-US"/>
        </a:p>
      </dgm:t>
    </dgm:pt>
    <dgm:pt modelId="{C9219036-35E8-4D2F-8217-8F1742FB391E}" type="sibTrans" cxnId="{955A9778-DE69-4D5D-9E06-5301A285CCDA}">
      <dgm:prSet/>
      <dgm:spPr/>
      <dgm:t>
        <a:bodyPr/>
        <a:lstStyle/>
        <a:p>
          <a:endParaRPr lang="en-US"/>
        </a:p>
      </dgm:t>
    </dgm:pt>
    <dgm:pt modelId="{22F9756E-8FC2-42B1-9EA4-CEA2F9FFA6B5}" type="pres">
      <dgm:prSet presAssocID="{54AA366C-CD87-44FE-8C8E-69653BD92BCB}" presName="composite" presStyleCnt="0">
        <dgm:presLayoutVars>
          <dgm:chMax val="5"/>
          <dgm:dir/>
          <dgm:animLvl val="ctr"/>
          <dgm:resizeHandles val="exact"/>
        </dgm:presLayoutVars>
      </dgm:prSet>
      <dgm:spPr/>
    </dgm:pt>
    <dgm:pt modelId="{58FB12D8-8843-484C-AE48-76ED66A07580}" type="pres">
      <dgm:prSet presAssocID="{54AA366C-CD87-44FE-8C8E-69653BD92BCB}" presName="cycle" presStyleCnt="0"/>
      <dgm:spPr/>
    </dgm:pt>
    <dgm:pt modelId="{00A37249-B453-4932-9CFA-BE9DEF75C139}" type="pres">
      <dgm:prSet presAssocID="{54AA366C-CD87-44FE-8C8E-69653BD92BCB}" presName="centerShape" presStyleCnt="0"/>
      <dgm:spPr/>
    </dgm:pt>
    <dgm:pt modelId="{DF38FE59-DFC2-4215-A735-A8495DD5DDD8}" type="pres">
      <dgm:prSet presAssocID="{54AA366C-CD87-44FE-8C8E-69653BD92BCB}" presName="connSite" presStyleLbl="node1" presStyleIdx="0" presStyleCnt="4"/>
      <dgm:spPr/>
    </dgm:pt>
    <dgm:pt modelId="{0CF2EF4B-4D7C-48EA-BA83-A3DB75524CD8}" type="pres">
      <dgm:prSet presAssocID="{54AA366C-CD87-44FE-8C8E-69653BD92BCB}" presName="visible" presStyleLbl="node1" presStyleIdx="0" presStyleCnt="4" custLinFactNeighborX="-24929" custLinFactNeighborY="9202"/>
      <dgm:spPr>
        <a:solidFill>
          <a:srgbClr val="0070C0"/>
        </a:solidFill>
      </dgm:spPr>
    </dgm:pt>
    <dgm:pt modelId="{E995C783-1D5F-4606-827C-6A8218285B4D}" type="pres">
      <dgm:prSet presAssocID="{EB6F69E4-0215-44F5-A15F-31916418B03E}" presName="Name25" presStyleLbl="parChTrans1D1" presStyleIdx="0" presStyleCnt="3"/>
      <dgm:spPr/>
    </dgm:pt>
    <dgm:pt modelId="{88153494-A6F5-4BF8-A868-A5B5EBFAF67F}" type="pres">
      <dgm:prSet presAssocID="{513A219E-4913-42B0-B7CE-0821E945CF55}" presName="node" presStyleCnt="0"/>
      <dgm:spPr/>
    </dgm:pt>
    <dgm:pt modelId="{8597F408-4EC1-4542-B2F4-5EA7AC1FF763}" type="pres">
      <dgm:prSet presAssocID="{513A219E-4913-42B0-B7CE-0821E945CF55}" presName="parentNode" presStyleLbl="node1" presStyleIdx="1" presStyleCnt="4" custLinFactNeighborX="8467" custLinFactNeighborY="42485">
        <dgm:presLayoutVars>
          <dgm:chMax val="1"/>
          <dgm:bulletEnabled val="1"/>
        </dgm:presLayoutVars>
      </dgm:prSet>
      <dgm:spPr/>
    </dgm:pt>
    <dgm:pt modelId="{952D32C8-0656-4B8B-8E92-C9AF2387EA35}" type="pres">
      <dgm:prSet presAssocID="{513A219E-4913-42B0-B7CE-0821E945CF55}" presName="childNode" presStyleLbl="revTx" presStyleIdx="0" presStyleCnt="3">
        <dgm:presLayoutVars>
          <dgm:bulletEnabled val="1"/>
        </dgm:presLayoutVars>
      </dgm:prSet>
      <dgm:spPr/>
    </dgm:pt>
    <dgm:pt modelId="{73B90A29-B24A-421D-AD36-73B0CCD6423C}" type="pres">
      <dgm:prSet presAssocID="{F4ADC067-E958-45FD-8596-C3E87AE77370}" presName="Name25" presStyleLbl="parChTrans1D1" presStyleIdx="1" presStyleCnt="3"/>
      <dgm:spPr/>
    </dgm:pt>
    <dgm:pt modelId="{62732DA3-CD38-4B87-AAF7-727F33BDC56E}" type="pres">
      <dgm:prSet presAssocID="{03AE5758-145A-477A-B56F-74275E3597D6}" presName="node" presStyleCnt="0"/>
      <dgm:spPr/>
    </dgm:pt>
    <dgm:pt modelId="{1625485C-5CAD-427A-A5F8-CF0CBBCCBF85}" type="pres">
      <dgm:prSet presAssocID="{03AE5758-145A-477A-B56F-74275E3597D6}" presName="parentNode" presStyleLbl="node1" presStyleIdx="2" presStyleCnt="4" custScaleY="94155" custLinFactNeighborX="9645" custLinFactNeighborY="25597">
        <dgm:presLayoutVars>
          <dgm:chMax val="1"/>
          <dgm:bulletEnabled val="1"/>
        </dgm:presLayoutVars>
      </dgm:prSet>
      <dgm:spPr/>
    </dgm:pt>
    <dgm:pt modelId="{DCB482DF-05D8-4803-B506-7971EFE18FBB}" type="pres">
      <dgm:prSet presAssocID="{03AE5758-145A-477A-B56F-74275E3597D6}" presName="childNode" presStyleLbl="revTx" presStyleIdx="1" presStyleCnt="3">
        <dgm:presLayoutVars>
          <dgm:bulletEnabled val="1"/>
        </dgm:presLayoutVars>
      </dgm:prSet>
      <dgm:spPr/>
    </dgm:pt>
    <dgm:pt modelId="{5A664A06-5004-4D32-8A69-07B19DCB1ACB}" type="pres">
      <dgm:prSet presAssocID="{A01B8FFC-FA5E-4831-B883-A6ACE45855BB}" presName="Name25" presStyleLbl="parChTrans1D1" presStyleIdx="2" presStyleCnt="3"/>
      <dgm:spPr/>
    </dgm:pt>
    <dgm:pt modelId="{5315A328-CF75-44AC-9279-E2AB7E8F8207}" type="pres">
      <dgm:prSet presAssocID="{70F5EBB9-F1C0-40C3-9FE7-3C8027A79FC8}" presName="node" presStyleCnt="0"/>
      <dgm:spPr/>
    </dgm:pt>
    <dgm:pt modelId="{FEE28A1C-034F-481A-87D5-ACEA47A282CC}" type="pres">
      <dgm:prSet presAssocID="{70F5EBB9-F1C0-40C3-9FE7-3C8027A79FC8}" presName="parentNode" presStyleLbl="node1" presStyleIdx="3" presStyleCnt="4" custScaleX="92804" custScaleY="87125" custLinFactNeighborX="26044" custLinFactNeighborY="15728">
        <dgm:presLayoutVars>
          <dgm:chMax val="1"/>
          <dgm:bulletEnabled val="1"/>
        </dgm:presLayoutVars>
      </dgm:prSet>
      <dgm:spPr/>
    </dgm:pt>
    <dgm:pt modelId="{9C19D484-A927-4D75-9959-91DEBFFE8D5E}" type="pres">
      <dgm:prSet presAssocID="{70F5EBB9-F1C0-40C3-9FE7-3C8027A79FC8}" presName="childNode" presStyleLbl="revTx" presStyleIdx="2" presStyleCnt="3">
        <dgm:presLayoutVars>
          <dgm:bulletEnabled val="1"/>
        </dgm:presLayoutVars>
      </dgm:prSet>
      <dgm:spPr/>
    </dgm:pt>
  </dgm:ptLst>
  <dgm:cxnLst>
    <dgm:cxn modelId="{A17E3808-37BB-49B2-87F0-BC65C6E2C8CF}" type="presOf" srcId="{1D6063AB-6E97-4E5D-94B3-957A916B254A}" destId="{9C19D484-A927-4D75-9959-91DEBFFE8D5E}" srcOrd="0" destOrd="0" presId="urn:microsoft.com/office/officeart/2005/8/layout/radial2"/>
    <dgm:cxn modelId="{CE28C90F-F88B-4DB3-A8EF-283DB9BA4035}" srcId="{03AE5758-145A-477A-B56F-74275E3597D6}" destId="{331DC396-2E00-4044-8604-DF9820A99E6A}" srcOrd="0" destOrd="0" parTransId="{545C7142-7319-401C-9047-1CE029982AFA}" sibTransId="{5F20BBF2-879A-4D99-B73D-42EF6F54EB4B}"/>
    <dgm:cxn modelId="{2BD9931E-D034-444F-97AA-3C376B1C1030}" type="presOf" srcId="{121FE598-A99C-496F-9F60-202CCCE0A8F9}" destId="{952D32C8-0656-4B8B-8E92-C9AF2387EA35}" srcOrd="0" destOrd="1" presId="urn:microsoft.com/office/officeart/2005/8/layout/radial2"/>
    <dgm:cxn modelId="{72AEBE21-82F3-4C17-9F5B-12B60FD10060}" srcId="{54AA366C-CD87-44FE-8C8E-69653BD92BCB}" destId="{03AE5758-145A-477A-B56F-74275E3597D6}" srcOrd="1" destOrd="0" parTransId="{F4ADC067-E958-45FD-8596-C3E87AE77370}" sibTransId="{F395E759-8C78-47B2-9E01-0190CA0BE5EF}"/>
    <dgm:cxn modelId="{72339A25-F5B5-4B3B-9C8D-3D6B8993723F}" srcId="{513A219E-4913-42B0-B7CE-0821E945CF55}" destId="{40E27592-1E10-41A8-A480-E12978C0AE04}" srcOrd="0" destOrd="0" parTransId="{D60943D0-01DE-49AA-BF9B-B1DE3C4F9B66}" sibTransId="{C35D12F8-B81E-4FB3-A1C8-3B4216F33DEE}"/>
    <dgm:cxn modelId="{1ED42127-39ED-4741-932D-7491873D4966}" type="presOf" srcId="{EB6F69E4-0215-44F5-A15F-31916418B03E}" destId="{E995C783-1D5F-4606-827C-6A8218285B4D}" srcOrd="0" destOrd="0" presId="urn:microsoft.com/office/officeart/2005/8/layout/radial2"/>
    <dgm:cxn modelId="{71D8E03B-5D33-443B-8FCD-7EE20FE463B9}" srcId="{54AA366C-CD87-44FE-8C8E-69653BD92BCB}" destId="{513A219E-4913-42B0-B7CE-0821E945CF55}" srcOrd="0" destOrd="0" parTransId="{EB6F69E4-0215-44F5-A15F-31916418B03E}" sibTransId="{15E8EB36-C4A6-4799-AE41-92D92DDAC95C}"/>
    <dgm:cxn modelId="{5995C563-6E2F-470E-A17C-31E668081569}" type="presOf" srcId="{F4ADC067-E958-45FD-8596-C3E87AE77370}" destId="{73B90A29-B24A-421D-AD36-73B0CCD6423C}" srcOrd="0" destOrd="0" presId="urn:microsoft.com/office/officeart/2005/8/layout/radial2"/>
    <dgm:cxn modelId="{42FE7169-6A01-4006-BB41-1C8C885B0C73}" type="presOf" srcId="{40E27592-1E10-41A8-A480-E12978C0AE04}" destId="{952D32C8-0656-4B8B-8E92-C9AF2387EA35}" srcOrd="0" destOrd="0" presId="urn:microsoft.com/office/officeart/2005/8/layout/radial2"/>
    <dgm:cxn modelId="{11E9ED6E-2365-4D28-8766-3949179A07EB}" srcId="{54AA366C-CD87-44FE-8C8E-69653BD92BCB}" destId="{70F5EBB9-F1C0-40C3-9FE7-3C8027A79FC8}" srcOrd="2" destOrd="0" parTransId="{A01B8FFC-FA5E-4831-B883-A6ACE45855BB}" sibTransId="{DF80A5B7-7D46-493F-B413-A9B8ABED946E}"/>
    <dgm:cxn modelId="{ACB7A852-F8BB-4532-89D3-17BD8FCB5B28}" srcId="{513A219E-4913-42B0-B7CE-0821E945CF55}" destId="{121FE598-A99C-496F-9F60-202CCCE0A8F9}" srcOrd="1" destOrd="0" parTransId="{16B79596-E246-4629-98DE-14D6D132BF17}" sibTransId="{71114E7D-5A88-415B-A8D6-C2A30A66A30E}"/>
    <dgm:cxn modelId="{955A9778-DE69-4D5D-9E06-5301A285CCDA}" srcId="{70F5EBB9-F1C0-40C3-9FE7-3C8027A79FC8}" destId="{A435C3ED-7E43-40D2-9BAB-2BC9A87981D3}" srcOrd="1" destOrd="0" parTransId="{2981E1D9-1989-439B-89A7-04BB0EA4B075}" sibTransId="{C9219036-35E8-4D2F-8217-8F1742FB391E}"/>
    <dgm:cxn modelId="{4A005759-B36E-4FD3-A368-3B749B0F2ED0}" type="presOf" srcId="{513A219E-4913-42B0-B7CE-0821E945CF55}" destId="{8597F408-4EC1-4542-B2F4-5EA7AC1FF763}" srcOrd="0" destOrd="0" presId="urn:microsoft.com/office/officeart/2005/8/layout/radial2"/>
    <dgm:cxn modelId="{734D9B93-7A58-4F5C-8259-DA25EE1D7169}" type="presOf" srcId="{03AE5758-145A-477A-B56F-74275E3597D6}" destId="{1625485C-5CAD-427A-A5F8-CF0CBBCCBF85}" srcOrd="0" destOrd="0" presId="urn:microsoft.com/office/officeart/2005/8/layout/radial2"/>
    <dgm:cxn modelId="{8F3E3DB0-27F6-4993-A88D-FA93560B94CF}" type="presOf" srcId="{54AA366C-CD87-44FE-8C8E-69653BD92BCB}" destId="{22F9756E-8FC2-42B1-9EA4-CEA2F9FFA6B5}" srcOrd="0" destOrd="0" presId="urn:microsoft.com/office/officeart/2005/8/layout/radial2"/>
    <dgm:cxn modelId="{2F7F2DB7-F329-4772-A1A6-BA49C6E8AB7E}" type="presOf" srcId="{A435C3ED-7E43-40D2-9BAB-2BC9A87981D3}" destId="{9C19D484-A927-4D75-9959-91DEBFFE8D5E}" srcOrd="0" destOrd="1" presId="urn:microsoft.com/office/officeart/2005/8/layout/radial2"/>
    <dgm:cxn modelId="{700F25B8-0502-4F1B-8AA8-A37120B29610}" type="presOf" srcId="{331DC396-2E00-4044-8604-DF9820A99E6A}" destId="{DCB482DF-05D8-4803-B506-7971EFE18FBB}" srcOrd="0" destOrd="0" presId="urn:microsoft.com/office/officeart/2005/8/layout/radial2"/>
    <dgm:cxn modelId="{7D8907C2-325B-49E4-B405-649AFF30502C}" type="presOf" srcId="{70F5EBB9-F1C0-40C3-9FE7-3C8027A79FC8}" destId="{FEE28A1C-034F-481A-87D5-ACEA47A282CC}" srcOrd="0" destOrd="0" presId="urn:microsoft.com/office/officeart/2005/8/layout/radial2"/>
    <dgm:cxn modelId="{BD7EF7C4-A190-4BB3-9A65-745FD6C0D1F7}" srcId="{70F5EBB9-F1C0-40C3-9FE7-3C8027A79FC8}" destId="{1D6063AB-6E97-4E5D-94B3-957A916B254A}" srcOrd="0" destOrd="0" parTransId="{D9378ADC-BA19-489A-95DD-22F6C8BBA7F5}" sibTransId="{CD011934-4275-4679-95C7-5107AF83F5F0}"/>
    <dgm:cxn modelId="{7F0873FB-1F14-40C8-BB67-4BAB0E87953B}" type="presOf" srcId="{325DD36C-EBFD-4076-9BC1-0078FC338F90}" destId="{952D32C8-0656-4B8B-8E92-C9AF2387EA35}" srcOrd="0" destOrd="2" presId="urn:microsoft.com/office/officeart/2005/8/layout/radial2"/>
    <dgm:cxn modelId="{C9AF2FFE-A423-4127-BA3A-BB358B637405}" srcId="{513A219E-4913-42B0-B7CE-0821E945CF55}" destId="{325DD36C-EBFD-4076-9BC1-0078FC338F90}" srcOrd="2" destOrd="0" parTransId="{25D9E4F4-E4AB-499B-91CF-C49BBA16696B}" sibTransId="{A5BE0E1B-05E0-4122-83DA-839CD1970799}"/>
    <dgm:cxn modelId="{C64914FF-9B3B-40A7-971D-32763DC2195A}" type="presOf" srcId="{A01B8FFC-FA5E-4831-B883-A6ACE45855BB}" destId="{5A664A06-5004-4D32-8A69-07B19DCB1ACB}" srcOrd="0" destOrd="0" presId="urn:microsoft.com/office/officeart/2005/8/layout/radial2"/>
    <dgm:cxn modelId="{11180AE9-146B-4EC2-89CE-0FF9AA7B531D}" type="presParOf" srcId="{22F9756E-8FC2-42B1-9EA4-CEA2F9FFA6B5}" destId="{58FB12D8-8843-484C-AE48-76ED66A07580}" srcOrd="0" destOrd="0" presId="urn:microsoft.com/office/officeart/2005/8/layout/radial2"/>
    <dgm:cxn modelId="{E58C238C-23A4-4BA3-914F-5EC5AE2C0843}" type="presParOf" srcId="{58FB12D8-8843-484C-AE48-76ED66A07580}" destId="{00A37249-B453-4932-9CFA-BE9DEF75C139}" srcOrd="0" destOrd="0" presId="urn:microsoft.com/office/officeart/2005/8/layout/radial2"/>
    <dgm:cxn modelId="{93C9A320-B5A8-486A-8437-9BEE1BBB53E5}" type="presParOf" srcId="{00A37249-B453-4932-9CFA-BE9DEF75C139}" destId="{DF38FE59-DFC2-4215-A735-A8495DD5DDD8}" srcOrd="0" destOrd="0" presId="urn:microsoft.com/office/officeart/2005/8/layout/radial2"/>
    <dgm:cxn modelId="{B3A81FC7-85BC-449C-A8F3-5E7B07088AFB}" type="presParOf" srcId="{00A37249-B453-4932-9CFA-BE9DEF75C139}" destId="{0CF2EF4B-4D7C-48EA-BA83-A3DB75524CD8}" srcOrd="1" destOrd="0" presId="urn:microsoft.com/office/officeart/2005/8/layout/radial2"/>
    <dgm:cxn modelId="{92C6495B-687A-4081-BB68-49B55FF0220F}" type="presParOf" srcId="{58FB12D8-8843-484C-AE48-76ED66A07580}" destId="{E995C783-1D5F-4606-827C-6A8218285B4D}" srcOrd="1" destOrd="0" presId="urn:microsoft.com/office/officeart/2005/8/layout/radial2"/>
    <dgm:cxn modelId="{2C0BD274-9493-4094-AC1C-4CCD76577A37}" type="presParOf" srcId="{58FB12D8-8843-484C-AE48-76ED66A07580}" destId="{88153494-A6F5-4BF8-A868-A5B5EBFAF67F}" srcOrd="2" destOrd="0" presId="urn:microsoft.com/office/officeart/2005/8/layout/radial2"/>
    <dgm:cxn modelId="{ADC8D0F1-AAA2-40C4-A5BE-C8FAEA801363}" type="presParOf" srcId="{88153494-A6F5-4BF8-A868-A5B5EBFAF67F}" destId="{8597F408-4EC1-4542-B2F4-5EA7AC1FF763}" srcOrd="0" destOrd="0" presId="urn:microsoft.com/office/officeart/2005/8/layout/radial2"/>
    <dgm:cxn modelId="{110DD138-35BE-4188-8F6D-2FF2802BFA14}" type="presParOf" srcId="{88153494-A6F5-4BF8-A868-A5B5EBFAF67F}" destId="{952D32C8-0656-4B8B-8E92-C9AF2387EA35}" srcOrd="1" destOrd="0" presId="urn:microsoft.com/office/officeart/2005/8/layout/radial2"/>
    <dgm:cxn modelId="{1B62E4CE-BD6E-4A2E-8948-FD1F1F6BA619}" type="presParOf" srcId="{58FB12D8-8843-484C-AE48-76ED66A07580}" destId="{73B90A29-B24A-421D-AD36-73B0CCD6423C}" srcOrd="3" destOrd="0" presId="urn:microsoft.com/office/officeart/2005/8/layout/radial2"/>
    <dgm:cxn modelId="{266A985B-7AFA-4118-83A8-B39CD0271FA6}" type="presParOf" srcId="{58FB12D8-8843-484C-AE48-76ED66A07580}" destId="{62732DA3-CD38-4B87-AAF7-727F33BDC56E}" srcOrd="4" destOrd="0" presId="urn:microsoft.com/office/officeart/2005/8/layout/radial2"/>
    <dgm:cxn modelId="{66F996E1-096B-43DD-9508-066ABA0E3833}" type="presParOf" srcId="{62732DA3-CD38-4B87-AAF7-727F33BDC56E}" destId="{1625485C-5CAD-427A-A5F8-CF0CBBCCBF85}" srcOrd="0" destOrd="0" presId="urn:microsoft.com/office/officeart/2005/8/layout/radial2"/>
    <dgm:cxn modelId="{3BF2370F-8DC9-4479-B4BE-60E86B24FD9B}" type="presParOf" srcId="{62732DA3-CD38-4B87-AAF7-727F33BDC56E}" destId="{DCB482DF-05D8-4803-B506-7971EFE18FBB}" srcOrd="1" destOrd="0" presId="urn:microsoft.com/office/officeart/2005/8/layout/radial2"/>
    <dgm:cxn modelId="{272EDC02-19E5-48F3-8C9C-C8AF058A90FE}" type="presParOf" srcId="{58FB12D8-8843-484C-AE48-76ED66A07580}" destId="{5A664A06-5004-4D32-8A69-07B19DCB1ACB}" srcOrd="5" destOrd="0" presId="urn:microsoft.com/office/officeart/2005/8/layout/radial2"/>
    <dgm:cxn modelId="{CCA862C5-E846-43C6-9DF2-2F0E8DDD66BA}" type="presParOf" srcId="{58FB12D8-8843-484C-AE48-76ED66A07580}" destId="{5315A328-CF75-44AC-9279-E2AB7E8F8207}" srcOrd="6" destOrd="0" presId="urn:microsoft.com/office/officeart/2005/8/layout/radial2"/>
    <dgm:cxn modelId="{20F6513C-C473-4370-B2DB-3906D75CB20C}" type="presParOf" srcId="{5315A328-CF75-44AC-9279-E2AB7E8F8207}" destId="{FEE28A1C-034F-481A-87D5-ACEA47A282CC}" srcOrd="0" destOrd="0" presId="urn:microsoft.com/office/officeart/2005/8/layout/radial2"/>
    <dgm:cxn modelId="{15C12747-9B9A-4007-BB8B-CF9390BC16E1}" type="presParOf" srcId="{5315A328-CF75-44AC-9279-E2AB7E8F8207}" destId="{9C19D484-A927-4D75-9959-91DEBFFE8D5E}"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64A06-5004-4D32-8A69-07B19DCB1ACB}">
      <dsp:nvSpPr>
        <dsp:cNvPr id="0" name=""/>
        <dsp:cNvSpPr/>
      </dsp:nvSpPr>
      <dsp:spPr>
        <a:xfrm rot="3319297">
          <a:off x="3037741" y="4612442"/>
          <a:ext cx="1336972" cy="44516"/>
        </a:xfrm>
        <a:custGeom>
          <a:avLst/>
          <a:gdLst/>
          <a:ahLst/>
          <a:cxnLst/>
          <a:rect l="0" t="0" r="0" b="0"/>
          <a:pathLst>
            <a:path>
              <a:moveTo>
                <a:pt x="0" y="22258"/>
              </a:moveTo>
              <a:lnTo>
                <a:pt x="1336972" y="2225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B90A29-B24A-421D-AD36-73B0CCD6423C}">
      <dsp:nvSpPr>
        <dsp:cNvPr id="0" name=""/>
        <dsp:cNvSpPr/>
      </dsp:nvSpPr>
      <dsp:spPr>
        <a:xfrm rot="1574224">
          <a:off x="3523693" y="3890459"/>
          <a:ext cx="1125288" cy="44516"/>
        </a:xfrm>
        <a:custGeom>
          <a:avLst/>
          <a:gdLst/>
          <a:ahLst/>
          <a:cxnLst/>
          <a:rect l="0" t="0" r="0" b="0"/>
          <a:pathLst>
            <a:path>
              <a:moveTo>
                <a:pt x="0" y="22258"/>
              </a:moveTo>
              <a:lnTo>
                <a:pt x="1125288" y="2225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95C783-1D5F-4606-827C-6A8218285B4D}">
      <dsp:nvSpPr>
        <dsp:cNvPr id="0" name=""/>
        <dsp:cNvSpPr/>
      </dsp:nvSpPr>
      <dsp:spPr>
        <a:xfrm rot="21155667">
          <a:off x="3578005" y="3068192"/>
          <a:ext cx="876606" cy="44516"/>
        </a:xfrm>
        <a:custGeom>
          <a:avLst/>
          <a:gdLst/>
          <a:ahLst/>
          <a:cxnLst/>
          <a:rect l="0" t="0" r="0" b="0"/>
          <a:pathLst>
            <a:path>
              <a:moveTo>
                <a:pt x="0" y="22258"/>
              </a:moveTo>
              <a:lnTo>
                <a:pt x="876606" y="2225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9D3F53-7DAE-4C64-A45A-01ACC8E31044}">
      <dsp:nvSpPr>
        <dsp:cNvPr id="0" name=""/>
        <dsp:cNvSpPr/>
      </dsp:nvSpPr>
      <dsp:spPr>
        <a:xfrm rot="18878410">
          <a:off x="3358429" y="1893074"/>
          <a:ext cx="1431790" cy="44516"/>
        </a:xfrm>
        <a:custGeom>
          <a:avLst/>
          <a:gdLst/>
          <a:ahLst/>
          <a:cxnLst/>
          <a:rect l="0" t="0" r="0" b="0"/>
          <a:pathLst>
            <a:path>
              <a:moveTo>
                <a:pt x="0" y="22258"/>
              </a:moveTo>
              <a:lnTo>
                <a:pt x="1431790" y="2225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F2EF4B-4D7C-48EA-BA83-A3DB75524CD8}">
      <dsp:nvSpPr>
        <dsp:cNvPr id="0" name=""/>
        <dsp:cNvSpPr/>
      </dsp:nvSpPr>
      <dsp:spPr>
        <a:xfrm>
          <a:off x="974382" y="2287200"/>
          <a:ext cx="2371784" cy="2371784"/>
        </a:xfrm>
        <a:prstGeom prst="ellipse">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52EE6E-A41D-4AAC-A675-ED59993823EC}">
      <dsp:nvSpPr>
        <dsp:cNvPr id="0" name=""/>
        <dsp:cNvSpPr/>
      </dsp:nvSpPr>
      <dsp:spPr>
        <a:xfrm>
          <a:off x="4365217" y="116715"/>
          <a:ext cx="1474429" cy="1515029"/>
        </a:xfrm>
        <a:prstGeom prst="ellipse">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Large Sample </a:t>
          </a:r>
        </a:p>
      </dsp:txBody>
      <dsp:txXfrm>
        <a:off x="4581142" y="338586"/>
        <a:ext cx="1042579" cy="1071287"/>
      </dsp:txXfrm>
    </dsp:sp>
    <dsp:sp modelId="{50375E88-DAE8-4821-B10F-57E449B65072}">
      <dsp:nvSpPr>
        <dsp:cNvPr id="0" name=""/>
        <dsp:cNvSpPr/>
      </dsp:nvSpPr>
      <dsp:spPr>
        <a:xfrm>
          <a:off x="5917755" y="116715"/>
          <a:ext cx="2211643" cy="151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00100">
            <a:lnSpc>
              <a:spcPct val="90000"/>
            </a:lnSpc>
            <a:spcBef>
              <a:spcPct val="0"/>
            </a:spcBef>
            <a:spcAft>
              <a:spcPct val="15000"/>
            </a:spcAft>
            <a:buChar char="•"/>
          </a:pPr>
          <a:r>
            <a:rPr lang="en-US" sz="1800" kern="1200">
              <a:solidFill>
                <a:srgbClr val="FF0000"/>
              </a:solidFill>
              <a:latin typeface="Cambria Math" panose="02040503050406030204" pitchFamily="18" charset="0"/>
              <a:ea typeface="Cambria Math" panose="02040503050406030204" pitchFamily="18" charset="0"/>
            </a:rPr>
            <a:t> Single proportion</a:t>
          </a:r>
          <a:endParaRPr lang="en-US" sz="1800" kern="1200" dirty="0">
            <a:solidFill>
              <a:srgbClr val="FF0000"/>
            </a:solidFill>
            <a:latin typeface="Cambria Math" panose="02040503050406030204" pitchFamily="18" charset="0"/>
            <a:ea typeface="Cambria Math" panose="02040503050406030204" pitchFamily="18" charset="0"/>
          </a:endParaRPr>
        </a:p>
        <a:p>
          <a:pPr marL="171450" lvl="1" indent="-171450" algn="l" defTabSz="800100">
            <a:lnSpc>
              <a:spcPct val="90000"/>
            </a:lnSpc>
            <a:spcBef>
              <a:spcPct val="0"/>
            </a:spcBef>
            <a:spcAft>
              <a:spcPct val="15000"/>
            </a:spcAft>
            <a:buChar char="•"/>
          </a:pPr>
          <a:r>
            <a:rPr lang="en-US" sz="1800" kern="1200">
              <a:solidFill>
                <a:srgbClr val="FF0000"/>
              </a:solidFill>
              <a:latin typeface="Cambria Math" panose="02040503050406030204" pitchFamily="18" charset="0"/>
              <a:ea typeface="Cambria Math" panose="02040503050406030204" pitchFamily="18" charset="0"/>
            </a:rPr>
            <a:t> Difference between     two proportion</a:t>
          </a:r>
          <a:endParaRPr lang="en-US" sz="1800" kern="1200" dirty="0">
            <a:solidFill>
              <a:srgbClr val="FF0000"/>
            </a:solidFill>
            <a:latin typeface="Cambria Math" panose="02040503050406030204" pitchFamily="18" charset="0"/>
            <a:ea typeface="Cambria Math" panose="02040503050406030204" pitchFamily="18" charset="0"/>
          </a:endParaRPr>
        </a:p>
        <a:p>
          <a:pPr marL="171450" lvl="1" indent="-171450" algn="l" defTabSz="800100">
            <a:lnSpc>
              <a:spcPct val="90000"/>
            </a:lnSpc>
            <a:spcBef>
              <a:spcPct val="0"/>
            </a:spcBef>
            <a:spcAft>
              <a:spcPct val="15000"/>
            </a:spcAft>
            <a:buChar char="•"/>
          </a:pPr>
          <a:r>
            <a:rPr lang="en-US" sz="1800" kern="1200">
              <a:solidFill>
                <a:srgbClr val="FF0000"/>
              </a:solidFill>
              <a:latin typeface="Cambria Math" panose="02040503050406030204" pitchFamily="18" charset="0"/>
              <a:ea typeface="Cambria Math" panose="02040503050406030204" pitchFamily="18" charset="0"/>
            </a:rPr>
            <a:t> Single mean</a:t>
          </a:r>
          <a:endParaRPr lang="en-US" sz="1800" kern="1200" dirty="0">
            <a:solidFill>
              <a:srgbClr val="FF0000"/>
            </a:solidFill>
            <a:latin typeface="Cambria Math" panose="02040503050406030204" pitchFamily="18" charset="0"/>
            <a:ea typeface="Cambria Math" panose="02040503050406030204" pitchFamily="18" charset="0"/>
          </a:endParaRPr>
        </a:p>
        <a:p>
          <a:pPr marL="171450" lvl="1" indent="-171450" algn="l" defTabSz="800100">
            <a:lnSpc>
              <a:spcPct val="90000"/>
            </a:lnSpc>
            <a:spcBef>
              <a:spcPct val="0"/>
            </a:spcBef>
            <a:spcAft>
              <a:spcPct val="15000"/>
            </a:spcAft>
            <a:buChar char="•"/>
          </a:pPr>
          <a:r>
            <a:rPr lang="en-US" sz="1800" kern="1200">
              <a:solidFill>
                <a:srgbClr val="FF0000"/>
              </a:solidFill>
              <a:latin typeface="Cambria Math" panose="02040503050406030204" pitchFamily="18" charset="0"/>
              <a:ea typeface="Cambria Math" panose="02040503050406030204" pitchFamily="18" charset="0"/>
            </a:rPr>
            <a:t> Difference between two means</a:t>
          </a:r>
          <a:endParaRPr lang="en-US" sz="1800" kern="1200" dirty="0">
            <a:solidFill>
              <a:srgbClr val="FF0000"/>
            </a:solidFill>
            <a:latin typeface="Cambria Math" panose="02040503050406030204" pitchFamily="18" charset="0"/>
            <a:ea typeface="Cambria Math" panose="02040503050406030204" pitchFamily="18" charset="0"/>
          </a:endParaRPr>
        </a:p>
        <a:p>
          <a:pPr marL="171450" lvl="1" indent="-171450" algn="l" defTabSz="800100">
            <a:lnSpc>
              <a:spcPct val="90000"/>
            </a:lnSpc>
            <a:spcBef>
              <a:spcPct val="0"/>
            </a:spcBef>
            <a:spcAft>
              <a:spcPct val="15000"/>
            </a:spcAft>
            <a:buChar char="•"/>
          </a:pPr>
          <a:r>
            <a:rPr lang="en-US" sz="1800" kern="1200">
              <a:solidFill>
                <a:srgbClr val="FF0000"/>
              </a:solidFill>
              <a:latin typeface="Cambria Math" panose="02040503050406030204" pitchFamily="18" charset="0"/>
              <a:ea typeface="Cambria Math" panose="02040503050406030204" pitchFamily="18" charset="0"/>
            </a:rPr>
            <a:t> Difference of standard deviations</a:t>
          </a:r>
          <a:endParaRPr lang="en-US" sz="1800" kern="1200" dirty="0">
            <a:solidFill>
              <a:srgbClr val="FF0000"/>
            </a:solidFill>
            <a:latin typeface="Cambria Math" panose="02040503050406030204" pitchFamily="18" charset="0"/>
            <a:ea typeface="Cambria Math" panose="02040503050406030204" pitchFamily="18" charset="0"/>
          </a:endParaRPr>
        </a:p>
      </dsp:txBody>
      <dsp:txXfrm>
        <a:off x="5917755" y="116715"/>
        <a:ext cx="2211643" cy="1515029"/>
      </dsp:txXfrm>
    </dsp:sp>
    <dsp:sp modelId="{8597F408-4EC1-4542-B2F4-5EA7AC1FF763}">
      <dsp:nvSpPr>
        <dsp:cNvPr id="0" name=""/>
        <dsp:cNvSpPr/>
      </dsp:nvSpPr>
      <dsp:spPr>
        <a:xfrm>
          <a:off x="4445020" y="2230711"/>
          <a:ext cx="1423070" cy="1423070"/>
        </a:xfrm>
        <a:prstGeom prst="ellipse">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Small sample t-Test</a:t>
          </a:r>
        </a:p>
      </dsp:txBody>
      <dsp:txXfrm>
        <a:off x="4653424" y="2439115"/>
        <a:ext cx="1006262" cy="1006262"/>
      </dsp:txXfrm>
    </dsp:sp>
    <dsp:sp modelId="{952D32C8-0656-4B8B-8E92-C9AF2387EA35}">
      <dsp:nvSpPr>
        <dsp:cNvPr id="0" name=""/>
        <dsp:cNvSpPr/>
      </dsp:nvSpPr>
      <dsp:spPr>
        <a:xfrm>
          <a:off x="6010397" y="2230711"/>
          <a:ext cx="2134605" cy="1423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solidFill>
                <a:schemeClr val="accent6">
                  <a:lumMod val="50000"/>
                </a:schemeClr>
              </a:solidFill>
              <a:latin typeface="Cambria Math" panose="02040503050406030204" pitchFamily="18" charset="0"/>
              <a:ea typeface="Cambria Math" panose="02040503050406030204" pitchFamily="18" charset="0"/>
            </a:rPr>
            <a:t>Single mean</a:t>
          </a:r>
        </a:p>
        <a:p>
          <a:pPr marL="171450" lvl="1" indent="-171450" algn="l" defTabSz="844550">
            <a:lnSpc>
              <a:spcPct val="90000"/>
            </a:lnSpc>
            <a:spcBef>
              <a:spcPct val="0"/>
            </a:spcBef>
            <a:spcAft>
              <a:spcPct val="15000"/>
            </a:spcAft>
            <a:buChar char="•"/>
          </a:pPr>
          <a:r>
            <a:rPr lang="en-US" sz="1900" kern="1200">
              <a:solidFill>
                <a:schemeClr val="accent6">
                  <a:lumMod val="50000"/>
                </a:schemeClr>
              </a:solidFill>
              <a:latin typeface="Cambria Math" panose="02040503050406030204" pitchFamily="18" charset="0"/>
              <a:ea typeface="Cambria Math" panose="02040503050406030204" pitchFamily="18" charset="0"/>
            </a:rPr>
            <a:t>Difference of means</a:t>
          </a:r>
          <a:endParaRPr lang="en-US" sz="1900" kern="1200" dirty="0">
            <a:solidFill>
              <a:schemeClr val="accent6">
                <a:lumMod val="50000"/>
              </a:schemeClr>
            </a:solidFill>
            <a:latin typeface="Cambria Math" panose="02040503050406030204" pitchFamily="18" charset="0"/>
            <a:ea typeface="Cambria Math" panose="02040503050406030204" pitchFamily="18" charset="0"/>
          </a:endParaRPr>
        </a:p>
        <a:p>
          <a:pPr marL="171450" lvl="1" indent="-171450" algn="l" defTabSz="844550">
            <a:lnSpc>
              <a:spcPct val="90000"/>
            </a:lnSpc>
            <a:spcBef>
              <a:spcPct val="0"/>
            </a:spcBef>
            <a:spcAft>
              <a:spcPct val="15000"/>
            </a:spcAft>
            <a:buChar char="•"/>
          </a:pPr>
          <a:r>
            <a:rPr lang="en-US" sz="1900" kern="1200">
              <a:solidFill>
                <a:schemeClr val="accent6">
                  <a:lumMod val="50000"/>
                </a:schemeClr>
              </a:solidFill>
              <a:latin typeface="Cambria Math" panose="02040503050406030204" pitchFamily="18" charset="0"/>
              <a:ea typeface="Cambria Math" panose="02040503050406030204" pitchFamily="18" charset="0"/>
            </a:rPr>
            <a:t>Correlation Coefficients</a:t>
          </a:r>
          <a:endParaRPr lang="en-US" sz="1900" kern="1200" dirty="0">
            <a:solidFill>
              <a:schemeClr val="accent6">
                <a:lumMod val="50000"/>
              </a:schemeClr>
            </a:solidFill>
            <a:latin typeface="Cambria Math" panose="02040503050406030204" pitchFamily="18" charset="0"/>
            <a:ea typeface="Cambria Math" panose="02040503050406030204" pitchFamily="18" charset="0"/>
          </a:endParaRPr>
        </a:p>
      </dsp:txBody>
      <dsp:txXfrm>
        <a:off x="6010397" y="2230711"/>
        <a:ext cx="2134605" cy="1423070"/>
      </dsp:txXfrm>
    </dsp:sp>
    <dsp:sp modelId="{1625485C-5CAD-427A-A5F8-CF0CBBCCBF85}">
      <dsp:nvSpPr>
        <dsp:cNvPr id="0" name=""/>
        <dsp:cNvSpPr/>
      </dsp:nvSpPr>
      <dsp:spPr>
        <a:xfrm>
          <a:off x="4509869" y="3802206"/>
          <a:ext cx="1423070" cy="1339892"/>
        </a:xfrm>
        <a:prstGeom prst="ellipse">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F-Test</a:t>
          </a:r>
        </a:p>
      </dsp:txBody>
      <dsp:txXfrm>
        <a:off x="4718273" y="3998429"/>
        <a:ext cx="1006262" cy="947446"/>
      </dsp:txXfrm>
    </dsp:sp>
    <dsp:sp modelId="{DCB482DF-05D8-4803-B506-7971EFE18FBB}">
      <dsp:nvSpPr>
        <dsp:cNvPr id="0" name=""/>
        <dsp:cNvSpPr/>
      </dsp:nvSpPr>
      <dsp:spPr>
        <a:xfrm>
          <a:off x="6075247" y="3802206"/>
          <a:ext cx="2134605" cy="133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44550">
            <a:lnSpc>
              <a:spcPct val="90000"/>
            </a:lnSpc>
            <a:spcBef>
              <a:spcPct val="0"/>
            </a:spcBef>
            <a:spcAft>
              <a:spcPct val="15000"/>
            </a:spcAft>
            <a:buChar char="•"/>
          </a:pPr>
          <a:r>
            <a:rPr lang="en-US" sz="1900" kern="1200">
              <a:solidFill>
                <a:schemeClr val="accent2">
                  <a:lumMod val="50000"/>
                </a:schemeClr>
              </a:solidFill>
              <a:latin typeface="Cambria Math" panose="02040503050406030204" pitchFamily="18" charset="0"/>
              <a:ea typeface="Cambria Math" panose="02040503050406030204" pitchFamily="18" charset="0"/>
            </a:rPr>
            <a:t>Ratio of Variances</a:t>
          </a:r>
          <a:endParaRPr lang="en-US" sz="1900" kern="1200" dirty="0">
            <a:solidFill>
              <a:schemeClr val="accent2">
                <a:lumMod val="50000"/>
              </a:schemeClr>
            </a:solidFill>
            <a:latin typeface="Cambria Math" panose="02040503050406030204" pitchFamily="18" charset="0"/>
            <a:ea typeface="Cambria Math" panose="02040503050406030204" pitchFamily="18" charset="0"/>
          </a:endParaRPr>
        </a:p>
      </dsp:txBody>
      <dsp:txXfrm>
        <a:off x="6075247" y="3802206"/>
        <a:ext cx="2134605" cy="1339892"/>
      </dsp:txXfrm>
    </dsp:sp>
    <dsp:sp modelId="{FEE28A1C-034F-481A-87D5-ACEA47A282CC}">
      <dsp:nvSpPr>
        <dsp:cNvPr id="0" name=""/>
        <dsp:cNvSpPr/>
      </dsp:nvSpPr>
      <dsp:spPr>
        <a:xfrm>
          <a:off x="3756630" y="5072249"/>
          <a:ext cx="1457210" cy="1376778"/>
        </a:xfrm>
        <a:prstGeom prst="ellipse">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l-GR" sz="2300" kern="1200" dirty="0"/>
            <a:t>χ</a:t>
          </a:r>
          <a:r>
            <a:rPr lang="en-US" sz="2300" kern="1200" baseline="30000" dirty="0"/>
            <a:t>2</a:t>
          </a:r>
          <a:r>
            <a:rPr lang="en-US" sz="2300" kern="1200" dirty="0"/>
            <a:t> – Test</a:t>
          </a:r>
          <a:endParaRPr lang="en-US" sz="2300" kern="1200" baseline="0" dirty="0"/>
        </a:p>
      </dsp:txBody>
      <dsp:txXfrm>
        <a:off x="3970033" y="5273873"/>
        <a:ext cx="1030404" cy="973530"/>
      </dsp:txXfrm>
    </dsp:sp>
    <dsp:sp modelId="{9C19D484-A927-4D75-9959-91DEBFFE8D5E}">
      <dsp:nvSpPr>
        <dsp:cNvPr id="0" name=""/>
        <dsp:cNvSpPr/>
      </dsp:nvSpPr>
      <dsp:spPr>
        <a:xfrm>
          <a:off x="5313473" y="5072249"/>
          <a:ext cx="2185815" cy="1376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44550">
            <a:lnSpc>
              <a:spcPct val="90000"/>
            </a:lnSpc>
            <a:spcBef>
              <a:spcPct val="0"/>
            </a:spcBef>
            <a:spcAft>
              <a:spcPct val="15000"/>
            </a:spcAft>
            <a:buChar char="•"/>
          </a:pPr>
          <a:r>
            <a:rPr lang="en-US" sz="1900" kern="1200" baseline="0">
              <a:solidFill>
                <a:srgbClr val="6600CC"/>
              </a:solidFill>
              <a:latin typeface="Cambria Math" panose="02040503050406030204" pitchFamily="18" charset="0"/>
              <a:ea typeface="Cambria Math" panose="02040503050406030204" pitchFamily="18" charset="0"/>
            </a:rPr>
            <a:t>Goodness of Fit</a:t>
          </a:r>
          <a:endParaRPr lang="en-US" sz="1900" kern="1200" baseline="0" dirty="0">
            <a:solidFill>
              <a:srgbClr val="6600CC"/>
            </a:solidFill>
            <a:latin typeface="Cambria Math" panose="02040503050406030204" pitchFamily="18" charset="0"/>
            <a:ea typeface="Cambria Math" panose="02040503050406030204" pitchFamily="18" charset="0"/>
          </a:endParaRPr>
        </a:p>
        <a:p>
          <a:pPr marL="171450" lvl="1" indent="-171450" algn="l" defTabSz="844550">
            <a:lnSpc>
              <a:spcPct val="90000"/>
            </a:lnSpc>
            <a:spcBef>
              <a:spcPct val="0"/>
            </a:spcBef>
            <a:spcAft>
              <a:spcPct val="15000"/>
            </a:spcAft>
            <a:buChar char="•"/>
          </a:pPr>
          <a:r>
            <a:rPr lang="en-US" sz="1900" kern="1200" baseline="0" dirty="0">
              <a:solidFill>
                <a:srgbClr val="6600CC"/>
              </a:solidFill>
              <a:latin typeface="Cambria Math" panose="02040503050406030204" pitchFamily="18" charset="0"/>
              <a:ea typeface="Cambria Math" panose="02040503050406030204" pitchFamily="18" charset="0"/>
            </a:rPr>
            <a:t>Independence of Attributes</a:t>
          </a:r>
        </a:p>
      </dsp:txBody>
      <dsp:txXfrm>
        <a:off x="5313473" y="5072249"/>
        <a:ext cx="2185815" cy="13767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64A06-5004-4D32-8A69-07B19DCB1ACB}">
      <dsp:nvSpPr>
        <dsp:cNvPr id="0" name=""/>
        <dsp:cNvSpPr/>
      </dsp:nvSpPr>
      <dsp:spPr>
        <a:xfrm rot="2295248">
          <a:off x="2984891" y="4593676"/>
          <a:ext cx="1577986" cy="58095"/>
        </a:xfrm>
        <a:custGeom>
          <a:avLst/>
          <a:gdLst/>
          <a:ahLst/>
          <a:cxnLst/>
          <a:rect l="0" t="0" r="0" b="0"/>
          <a:pathLst>
            <a:path>
              <a:moveTo>
                <a:pt x="0" y="29047"/>
              </a:moveTo>
              <a:lnTo>
                <a:pt x="1577986" y="2904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B90A29-B24A-421D-AD36-73B0CCD6423C}">
      <dsp:nvSpPr>
        <dsp:cNvPr id="0" name=""/>
        <dsp:cNvSpPr/>
      </dsp:nvSpPr>
      <dsp:spPr>
        <a:xfrm rot="495547">
          <a:off x="3147635" y="3500714"/>
          <a:ext cx="1287216" cy="58095"/>
        </a:xfrm>
        <a:custGeom>
          <a:avLst/>
          <a:gdLst/>
          <a:ahLst/>
          <a:cxnLst/>
          <a:rect l="0" t="0" r="0" b="0"/>
          <a:pathLst>
            <a:path>
              <a:moveTo>
                <a:pt x="0" y="29047"/>
              </a:moveTo>
              <a:lnTo>
                <a:pt x="1287216" y="2904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95C783-1D5F-4606-827C-6A8218285B4D}">
      <dsp:nvSpPr>
        <dsp:cNvPr id="0" name=""/>
        <dsp:cNvSpPr/>
      </dsp:nvSpPr>
      <dsp:spPr>
        <a:xfrm rot="19821584">
          <a:off x="3097940" y="2421527"/>
          <a:ext cx="861582" cy="58095"/>
        </a:xfrm>
        <a:custGeom>
          <a:avLst/>
          <a:gdLst/>
          <a:ahLst/>
          <a:cxnLst/>
          <a:rect l="0" t="0" r="0" b="0"/>
          <a:pathLst>
            <a:path>
              <a:moveTo>
                <a:pt x="0" y="29047"/>
              </a:moveTo>
              <a:lnTo>
                <a:pt x="861582" y="2904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F2EF4B-4D7C-48EA-BA83-A3DB75524CD8}">
      <dsp:nvSpPr>
        <dsp:cNvPr id="0" name=""/>
        <dsp:cNvSpPr/>
      </dsp:nvSpPr>
      <dsp:spPr>
        <a:xfrm>
          <a:off x="0" y="2017250"/>
          <a:ext cx="3095260" cy="3095260"/>
        </a:xfrm>
        <a:prstGeom prst="ellipse">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97F408-4EC1-4542-B2F4-5EA7AC1FF763}">
      <dsp:nvSpPr>
        <dsp:cNvPr id="0" name=""/>
        <dsp:cNvSpPr/>
      </dsp:nvSpPr>
      <dsp:spPr>
        <a:xfrm>
          <a:off x="3781646" y="849717"/>
          <a:ext cx="1857156" cy="1857156"/>
        </a:xfrm>
        <a:prstGeom prst="ellipse">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Small sample t-Test</a:t>
          </a:r>
        </a:p>
      </dsp:txBody>
      <dsp:txXfrm>
        <a:off x="4053620" y="1121691"/>
        <a:ext cx="1313208" cy="1313208"/>
      </dsp:txXfrm>
    </dsp:sp>
    <dsp:sp modelId="{952D32C8-0656-4B8B-8E92-C9AF2387EA35}">
      <dsp:nvSpPr>
        <dsp:cNvPr id="0" name=""/>
        <dsp:cNvSpPr/>
      </dsp:nvSpPr>
      <dsp:spPr>
        <a:xfrm>
          <a:off x="5824518" y="849717"/>
          <a:ext cx="2785734" cy="1857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solidFill>
                <a:schemeClr val="accent6">
                  <a:lumMod val="50000"/>
                </a:schemeClr>
              </a:solidFill>
              <a:latin typeface="Cambria Math" panose="02040503050406030204" pitchFamily="18" charset="0"/>
              <a:ea typeface="Cambria Math" panose="02040503050406030204" pitchFamily="18" charset="0"/>
            </a:rPr>
            <a:t>Single mean</a:t>
          </a:r>
        </a:p>
        <a:p>
          <a:pPr marL="228600" lvl="1" indent="-228600" algn="l" defTabSz="1111250">
            <a:lnSpc>
              <a:spcPct val="90000"/>
            </a:lnSpc>
            <a:spcBef>
              <a:spcPct val="0"/>
            </a:spcBef>
            <a:spcAft>
              <a:spcPct val="15000"/>
            </a:spcAft>
            <a:buChar char="•"/>
          </a:pPr>
          <a:r>
            <a:rPr lang="en-US" sz="2500" kern="1200" dirty="0">
              <a:solidFill>
                <a:schemeClr val="accent6">
                  <a:lumMod val="50000"/>
                </a:schemeClr>
              </a:solidFill>
              <a:latin typeface="Cambria Math" panose="02040503050406030204" pitchFamily="18" charset="0"/>
              <a:ea typeface="Cambria Math" panose="02040503050406030204" pitchFamily="18" charset="0"/>
            </a:rPr>
            <a:t>Difference of means</a:t>
          </a:r>
        </a:p>
        <a:p>
          <a:pPr marL="228600" lvl="1" indent="-228600" algn="l" defTabSz="1111250">
            <a:lnSpc>
              <a:spcPct val="90000"/>
            </a:lnSpc>
            <a:spcBef>
              <a:spcPct val="0"/>
            </a:spcBef>
            <a:spcAft>
              <a:spcPct val="15000"/>
            </a:spcAft>
            <a:buChar char="•"/>
          </a:pPr>
          <a:r>
            <a:rPr lang="en-US" sz="2500" kern="1200" dirty="0">
              <a:solidFill>
                <a:schemeClr val="accent6">
                  <a:lumMod val="50000"/>
                </a:schemeClr>
              </a:solidFill>
              <a:latin typeface="Cambria Math" panose="02040503050406030204" pitchFamily="18" charset="0"/>
              <a:ea typeface="Cambria Math" panose="02040503050406030204" pitchFamily="18" charset="0"/>
            </a:rPr>
            <a:t>Correlation Coefficients</a:t>
          </a:r>
        </a:p>
      </dsp:txBody>
      <dsp:txXfrm>
        <a:off x="5824518" y="849717"/>
        <a:ext cx="2785734" cy="1857156"/>
      </dsp:txXfrm>
    </dsp:sp>
    <dsp:sp modelId="{1625485C-5CAD-427A-A5F8-CF0CBBCCBF85}">
      <dsp:nvSpPr>
        <dsp:cNvPr id="0" name=""/>
        <dsp:cNvSpPr/>
      </dsp:nvSpPr>
      <dsp:spPr>
        <a:xfrm>
          <a:off x="4417334" y="2881128"/>
          <a:ext cx="1857156" cy="1748605"/>
        </a:xfrm>
        <a:prstGeom prst="ellipse">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F-Test</a:t>
          </a:r>
        </a:p>
      </dsp:txBody>
      <dsp:txXfrm>
        <a:off x="4689308" y="3137205"/>
        <a:ext cx="1313208" cy="1236451"/>
      </dsp:txXfrm>
    </dsp:sp>
    <dsp:sp modelId="{DCB482DF-05D8-4803-B506-7971EFE18FBB}">
      <dsp:nvSpPr>
        <dsp:cNvPr id="0" name=""/>
        <dsp:cNvSpPr/>
      </dsp:nvSpPr>
      <dsp:spPr>
        <a:xfrm>
          <a:off x="6460206" y="2881128"/>
          <a:ext cx="2785734" cy="174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solidFill>
                <a:schemeClr val="accent2">
                  <a:lumMod val="50000"/>
                </a:schemeClr>
              </a:solidFill>
              <a:latin typeface="Cambria Math" panose="02040503050406030204" pitchFamily="18" charset="0"/>
              <a:ea typeface="Cambria Math" panose="02040503050406030204" pitchFamily="18" charset="0"/>
            </a:rPr>
            <a:t>Ratio of Variances</a:t>
          </a:r>
        </a:p>
      </dsp:txBody>
      <dsp:txXfrm>
        <a:off x="6460206" y="2881128"/>
        <a:ext cx="2785734" cy="1748605"/>
      </dsp:txXfrm>
    </dsp:sp>
    <dsp:sp modelId="{FEE28A1C-034F-481A-87D5-ACEA47A282CC}">
      <dsp:nvSpPr>
        <dsp:cNvPr id="0" name=""/>
        <dsp:cNvSpPr/>
      </dsp:nvSpPr>
      <dsp:spPr>
        <a:xfrm>
          <a:off x="4191604" y="4822508"/>
          <a:ext cx="1723515" cy="1618047"/>
        </a:xfrm>
        <a:prstGeom prst="ellipse">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l-GR" sz="3000" kern="1200" dirty="0"/>
            <a:t>χ</a:t>
          </a:r>
          <a:r>
            <a:rPr lang="en-US" sz="3000" kern="1200" baseline="30000" dirty="0"/>
            <a:t>2</a:t>
          </a:r>
          <a:r>
            <a:rPr lang="en-US" sz="3000" kern="1200" dirty="0"/>
            <a:t> – Test</a:t>
          </a:r>
          <a:endParaRPr lang="en-US" sz="3000" kern="1200" baseline="0" dirty="0"/>
        </a:p>
      </dsp:txBody>
      <dsp:txXfrm>
        <a:off x="4444007" y="5059465"/>
        <a:ext cx="1218709" cy="1144133"/>
      </dsp:txXfrm>
    </dsp:sp>
    <dsp:sp modelId="{9C19D484-A927-4D75-9959-91DEBFFE8D5E}">
      <dsp:nvSpPr>
        <dsp:cNvPr id="0" name=""/>
        <dsp:cNvSpPr/>
      </dsp:nvSpPr>
      <dsp:spPr>
        <a:xfrm>
          <a:off x="6267886" y="4822508"/>
          <a:ext cx="2585273" cy="1618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111250">
            <a:lnSpc>
              <a:spcPct val="90000"/>
            </a:lnSpc>
            <a:spcBef>
              <a:spcPct val="0"/>
            </a:spcBef>
            <a:spcAft>
              <a:spcPct val="15000"/>
            </a:spcAft>
            <a:buChar char="•"/>
          </a:pPr>
          <a:r>
            <a:rPr lang="en-US" sz="2500" kern="1200" baseline="0" dirty="0">
              <a:solidFill>
                <a:srgbClr val="6600CC"/>
              </a:solidFill>
              <a:latin typeface="Cambria Math" panose="02040503050406030204" pitchFamily="18" charset="0"/>
              <a:ea typeface="Cambria Math" panose="02040503050406030204" pitchFamily="18" charset="0"/>
            </a:rPr>
            <a:t>Goodness of Fit</a:t>
          </a:r>
        </a:p>
        <a:p>
          <a:pPr marL="228600" lvl="1" indent="-228600" algn="l" defTabSz="1111250">
            <a:lnSpc>
              <a:spcPct val="90000"/>
            </a:lnSpc>
            <a:spcBef>
              <a:spcPct val="0"/>
            </a:spcBef>
            <a:spcAft>
              <a:spcPct val="15000"/>
            </a:spcAft>
            <a:buChar char="•"/>
          </a:pPr>
          <a:r>
            <a:rPr lang="en-US" sz="2500" kern="1200" baseline="0" dirty="0">
              <a:solidFill>
                <a:srgbClr val="6600CC"/>
              </a:solidFill>
              <a:latin typeface="Cambria Math" panose="02040503050406030204" pitchFamily="18" charset="0"/>
              <a:ea typeface="Cambria Math" panose="02040503050406030204" pitchFamily="18" charset="0"/>
            </a:rPr>
            <a:t>Independence of Attributes</a:t>
          </a:r>
        </a:p>
      </dsp:txBody>
      <dsp:txXfrm>
        <a:off x="6267886" y="4822508"/>
        <a:ext cx="2585273" cy="1618047"/>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1F304-4C5E-4E83-873A-0CBB652C836A}"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C5D22-382C-44A1-AEE4-7BD01DF12B16}" type="slidenum">
              <a:rPr lang="en-US" smtClean="0"/>
              <a:t>‹#›</a:t>
            </a:fld>
            <a:endParaRPr lang="en-US"/>
          </a:p>
        </p:txBody>
      </p:sp>
    </p:spTree>
    <p:extLst>
      <p:ext uri="{BB962C8B-B14F-4D97-AF65-F5344CB8AC3E}">
        <p14:creationId xmlns:p14="http://schemas.microsoft.com/office/powerpoint/2010/main" val="3252408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Header Placeholder 5"/>
          <p:cNvSpPr>
            <a:spLocks noGrp="1"/>
          </p:cNvSpPr>
          <p:nvPr>
            <p:ph type="hdr" sz="quarter" idx="12"/>
          </p:nvPr>
        </p:nvSpPr>
        <p:spPr/>
        <p:txBody>
          <a:bodyPr/>
          <a:lstStyle/>
          <a:p>
            <a:pPr>
              <a:defRPr/>
            </a:pPr>
            <a:r>
              <a:rPr lang="en-US">
                <a:solidFill>
                  <a:prstClr val="black"/>
                </a:solidFill>
              </a:rPr>
              <a:t>Some Special Probability Distributions</a:t>
            </a:r>
          </a:p>
        </p:txBody>
      </p:sp>
    </p:spTree>
    <p:extLst>
      <p:ext uri="{BB962C8B-B14F-4D97-AF65-F5344CB8AC3E}">
        <p14:creationId xmlns:p14="http://schemas.microsoft.com/office/powerpoint/2010/main" val="1830567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3"/>
            <a:ext cx="9141620"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2003"/>
            <a:ext cx="2925319"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7"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7"/>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A59344-BF8E-4D02-880F-B4CB88858D5D}" type="datetime2">
              <a:rPr lang="en-IN" smtClean="0">
                <a:solidFill>
                  <a:srgbClr val="000000">
                    <a:lumMod val="50000"/>
                    <a:lumOff val="50000"/>
                  </a:srgbClr>
                </a:solidFill>
              </a:rPr>
              <a:t>Monday, 06 November 2023</a:t>
            </a:fld>
            <a:endParaRPr lang="en-IN">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IN">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2700225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C7E574-8DC5-4BA0-9630-1BB149C525EB}" type="datetime2">
              <a:rPr lang="en-IN" smtClean="0">
                <a:solidFill>
                  <a:srgbClr val="000000">
                    <a:lumMod val="50000"/>
                    <a:lumOff val="50000"/>
                  </a:srgbClr>
                </a:solidFill>
              </a:rPr>
              <a:t>Monday, 06 November 2023</a:t>
            </a:fld>
            <a:endParaRPr lang="en-IN">
              <a:solidFill>
                <a:srgbClr val="000000">
                  <a:lumMod val="50000"/>
                  <a:lumOff val="50000"/>
                </a:srgbClr>
              </a:solidFill>
            </a:endParaRPr>
          </a:p>
        </p:txBody>
      </p:sp>
      <p:sp>
        <p:nvSpPr>
          <p:cNvPr id="8" name="Footer Placeholder 7"/>
          <p:cNvSpPr>
            <a:spLocks noGrp="1"/>
          </p:cNvSpPr>
          <p:nvPr>
            <p:ph type="ftr" sz="quarter" idx="11"/>
          </p:nvPr>
        </p:nvSpPr>
        <p:spPr/>
        <p:txBody>
          <a:bodyPr/>
          <a:lstStyle/>
          <a:p>
            <a:endParaRPr lang="en-IN">
              <a:solidFill>
                <a:srgbClr val="000000">
                  <a:lumMod val="50000"/>
                  <a:lumOff val="50000"/>
                </a:srgbClr>
              </a:solidFill>
            </a:endParaRPr>
          </a:p>
        </p:txBody>
      </p:sp>
      <p:sp>
        <p:nvSpPr>
          <p:cNvPr id="9" name="Slide Number Placeholder 8"/>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1157895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2" y="990600"/>
            <a:ext cx="2819401"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1"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4D2879-197A-4765-990C-2A55EFD5DD16}" type="datetime2">
              <a:rPr lang="en-IN" smtClean="0">
                <a:solidFill>
                  <a:srgbClr val="000000">
                    <a:lumMod val="50000"/>
                    <a:lumOff val="50000"/>
                  </a:srgbClr>
                </a:solidFill>
              </a:rPr>
              <a:t>Monday, 06 November 2023</a:t>
            </a:fld>
            <a:endParaRPr lang="en-IN">
              <a:solidFill>
                <a:srgbClr val="000000">
                  <a:lumMod val="50000"/>
                  <a:lumOff val="50000"/>
                </a:srgbClr>
              </a:solidFill>
            </a:endParaRPr>
          </a:p>
        </p:txBody>
      </p:sp>
      <p:sp>
        <p:nvSpPr>
          <p:cNvPr id="8" name="Footer Placeholder 7"/>
          <p:cNvSpPr>
            <a:spLocks noGrp="1"/>
          </p:cNvSpPr>
          <p:nvPr>
            <p:ph type="ftr" sz="quarter" idx="11"/>
          </p:nvPr>
        </p:nvSpPr>
        <p:spPr/>
        <p:txBody>
          <a:bodyPr/>
          <a:lstStyle/>
          <a:p>
            <a:endParaRPr lang="en-IN">
              <a:solidFill>
                <a:srgbClr val="000000">
                  <a:lumMod val="50000"/>
                  <a:lumOff val="50000"/>
                </a:srgbClr>
              </a:solidFill>
            </a:endParaRPr>
          </a:p>
        </p:txBody>
      </p:sp>
      <p:sp>
        <p:nvSpPr>
          <p:cNvPr id="9" name="Slide Number Placeholder 8"/>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379703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B41C4-5BC8-46B3-B821-125943A3913A}" type="datetime2">
              <a:rPr lang="en-IN" smtClean="0">
                <a:solidFill>
                  <a:srgbClr val="000000">
                    <a:lumMod val="50000"/>
                    <a:lumOff val="50000"/>
                  </a:srgbClr>
                </a:solidFill>
              </a:rPr>
              <a:t>Monday, 06 November 2023</a:t>
            </a:fld>
            <a:endParaRPr lang="en-IN">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IN">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2763662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1"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1"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EFFBD4-DA6F-47F5-B1A8-38FA9575A49D}" type="datetime2">
              <a:rPr lang="en-IN" smtClean="0">
                <a:solidFill>
                  <a:srgbClr val="000000">
                    <a:lumMod val="50000"/>
                    <a:lumOff val="50000"/>
                  </a:srgbClr>
                </a:solidFill>
              </a:rPr>
              <a:t>Monday, 06 November 2023</a:t>
            </a:fld>
            <a:endParaRPr lang="en-IN">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IN">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409065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3"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1"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2429BBD-00D5-4434-96B5-73A00BFB26BE}" type="datetime2">
              <a:rPr lang="en-IN" smtClean="0">
                <a:solidFill>
                  <a:srgbClr val="000000">
                    <a:lumMod val="50000"/>
                    <a:lumOff val="50000"/>
                  </a:srgbClr>
                </a:solidFill>
              </a:rPr>
              <a:t>Monday, 06 November 2023</a:t>
            </a:fld>
            <a:endParaRPr lang="en-IN">
              <a:solidFill>
                <a:srgbClr val="000000">
                  <a:lumMod val="50000"/>
                  <a:lumOff val="50000"/>
                </a:srgbClr>
              </a:solidFill>
            </a:endParaRPr>
          </a:p>
        </p:txBody>
      </p:sp>
      <p:sp>
        <p:nvSpPr>
          <p:cNvPr id="9" name="Footer Placeholder 8"/>
          <p:cNvSpPr>
            <a:spLocks noGrp="1"/>
          </p:cNvSpPr>
          <p:nvPr>
            <p:ph type="ftr" sz="quarter" idx="11"/>
          </p:nvPr>
        </p:nvSpPr>
        <p:spPr/>
        <p:txBody>
          <a:bodyPr/>
          <a:lstStyle/>
          <a:p>
            <a:endParaRPr lang="en-IN">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160406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3" y="1023587"/>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9"/>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0A0A1948-B3AA-456B-BE68-EDAB419F8F6C}" type="datetime2">
              <a:rPr lang="en-IN" smtClean="0">
                <a:solidFill>
                  <a:srgbClr val="000000">
                    <a:lumMod val="50000"/>
                    <a:lumOff val="50000"/>
                  </a:srgbClr>
                </a:solidFill>
              </a:rPr>
              <a:t>Monday, 06 November 2023</a:t>
            </a:fld>
            <a:endParaRPr lang="en-IN">
              <a:solidFill>
                <a:srgbClr val="000000">
                  <a:lumMod val="50000"/>
                  <a:lumOff val="50000"/>
                </a:srgbClr>
              </a:solidFill>
            </a:endParaRPr>
          </a:p>
        </p:txBody>
      </p:sp>
      <p:sp>
        <p:nvSpPr>
          <p:cNvPr id="11" name="Footer Placeholder 10"/>
          <p:cNvSpPr>
            <a:spLocks noGrp="1"/>
          </p:cNvSpPr>
          <p:nvPr>
            <p:ph type="ftr" sz="quarter" idx="11"/>
          </p:nvPr>
        </p:nvSpPr>
        <p:spPr/>
        <p:txBody>
          <a:bodyPr/>
          <a:lstStyle/>
          <a:p>
            <a:endParaRPr lang="en-IN">
              <a:solidFill>
                <a:srgbClr val="000000">
                  <a:lumMod val="50000"/>
                  <a:lumOff val="50000"/>
                </a:srgbClr>
              </a:solidFill>
            </a:endParaRPr>
          </a:p>
        </p:txBody>
      </p:sp>
      <p:sp>
        <p:nvSpPr>
          <p:cNvPr id="12" name="Slide Number Placeholder 11"/>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3907566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AB539C8B-8767-4B11-9E74-A53BDBAA622A}" type="datetime2">
              <a:rPr lang="en-IN" smtClean="0">
                <a:solidFill>
                  <a:srgbClr val="000000">
                    <a:lumMod val="50000"/>
                    <a:lumOff val="50000"/>
                  </a:srgbClr>
                </a:solidFill>
              </a:rPr>
              <a:t>Monday, 06 November 2023</a:t>
            </a:fld>
            <a:endParaRPr lang="en-IN">
              <a:solidFill>
                <a:srgbClr val="000000">
                  <a:lumMod val="50000"/>
                  <a:lumOff val="50000"/>
                </a:srgbClr>
              </a:solidFill>
            </a:endParaRPr>
          </a:p>
        </p:txBody>
      </p:sp>
      <p:sp>
        <p:nvSpPr>
          <p:cNvPr id="7" name="Footer Placeholder 6"/>
          <p:cNvSpPr>
            <a:spLocks noGrp="1"/>
          </p:cNvSpPr>
          <p:nvPr>
            <p:ph type="ftr" sz="quarter" idx="11"/>
          </p:nvPr>
        </p:nvSpPr>
        <p:spPr/>
        <p:txBody>
          <a:bodyPr/>
          <a:lstStyle/>
          <a:p>
            <a:endParaRPr lang="en-IN">
              <a:solidFill>
                <a:srgbClr val="000000">
                  <a:lumMod val="50000"/>
                  <a:lumOff val="50000"/>
                </a:srgbClr>
              </a:solidFill>
            </a:endParaRPr>
          </a:p>
        </p:txBody>
      </p:sp>
      <p:sp>
        <p:nvSpPr>
          <p:cNvPr id="8" name="Slide Number Placeholder 7"/>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384395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75CF265-E2B9-4F39-AAA3-E12573361F44}" type="datetime2">
              <a:rPr lang="en-IN" smtClean="0">
                <a:solidFill>
                  <a:srgbClr val="000000">
                    <a:lumMod val="50000"/>
                    <a:lumOff val="50000"/>
                  </a:srgbClr>
                </a:solidFill>
              </a:rPr>
              <a:t>Monday, 06 November 2023</a:t>
            </a:fld>
            <a:endParaRPr lang="en-IN">
              <a:solidFill>
                <a:srgbClr val="000000">
                  <a:lumMod val="50000"/>
                  <a:lumOff val="50000"/>
                </a:srgbClr>
              </a:solidFill>
            </a:endParaRPr>
          </a:p>
        </p:txBody>
      </p:sp>
      <p:sp>
        <p:nvSpPr>
          <p:cNvPr id="6" name="Footer Placeholder 5"/>
          <p:cNvSpPr>
            <a:spLocks noGrp="1"/>
          </p:cNvSpPr>
          <p:nvPr>
            <p:ph type="ftr" sz="quarter" idx="11"/>
          </p:nvPr>
        </p:nvSpPr>
        <p:spPr/>
        <p:txBody>
          <a:bodyPr/>
          <a:lstStyle/>
          <a:p>
            <a:endParaRPr lang="en-IN">
              <a:solidFill>
                <a:srgbClr val="000000">
                  <a:lumMod val="50000"/>
                  <a:lumOff val="50000"/>
                </a:srgbClr>
              </a:solidFill>
            </a:endParaRPr>
          </a:p>
        </p:txBody>
      </p:sp>
      <p:sp>
        <p:nvSpPr>
          <p:cNvPr id="7" name="Slide Number Placeholder 6"/>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4154913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3"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1"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3" y="3494178"/>
            <a:ext cx="2834640" cy="2321991"/>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9B12C70-767D-444E-96FF-5C58F197E404}" type="datetime2">
              <a:rPr lang="en-IN" smtClean="0">
                <a:solidFill>
                  <a:srgbClr val="000000">
                    <a:lumMod val="50000"/>
                    <a:lumOff val="50000"/>
                  </a:srgbClr>
                </a:solidFill>
              </a:rPr>
              <a:t>Monday, 06 November 2023</a:t>
            </a:fld>
            <a:endParaRPr lang="en-IN">
              <a:solidFill>
                <a:srgbClr val="000000">
                  <a:lumMod val="50000"/>
                  <a:lumOff val="50000"/>
                </a:srgbClr>
              </a:solidFill>
            </a:endParaRPr>
          </a:p>
        </p:txBody>
      </p:sp>
      <p:sp>
        <p:nvSpPr>
          <p:cNvPr id="9" name="Footer Placeholder 8"/>
          <p:cNvSpPr>
            <a:spLocks noGrp="1"/>
          </p:cNvSpPr>
          <p:nvPr>
            <p:ph type="ftr" sz="quarter" idx="11"/>
          </p:nvPr>
        </p:nvSpPr>
        <p:spPr/>
        <p:txBody>
          <a:bodyPr/>
          <a:lstStyle/>
          <a:p>
            <a:endParaRPr lang="en-IN">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3307127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3"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6" y="767419"/>
            <a:ext cx="8115231"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3"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EA460EA8-7DD7-49E7-AF87-47233C160613}" type="datetime2">
              <a:rPr lang="en-IN" smtClean="0">
                <a:solidFill>
                  <a:srgbClr val="000000">
                    <a:lumMod val="50000"/>
                    <a:lumOff val="50000"/>
                  </a:srgbClr>
                </a:solidFill>
              </a:rPr>
              <a:t>Monday, 06 November 2023</a:t>
            </a:fld>
            <a:endParaRPr lang="en-IN">
              <a:solidFill>
                <a:srgbClr val="000000">
                  <a:lumMod val="50000"/>
                  <a:lumOff val="50000"/>
                </a:srgbClr>
              </a:solidFill>
            </a:endParaRPr>
          </a:p>
        </p:txBody>
      </p:sp>
      <p:sp>
        <p:nvSpPr>
          <p:cNvPr id="9" name="Footer Placeholder 8"/>
          <p:cNvSpPr>
            <a:spLocks noGrp="1"/>
          </p:cNvSpPr>
          <p:nvPr>
            <p:ph type="ftr" sz="quarter" idx="11"/>
          </p:nvPr>
        </p:nvSpPr>
        <p:spPr>
          <a:xfrm>
            <a:off x="3499102" y="6356353"/>
            <a:ext cx="5911519" cy="365125"/>
          </a:xfrm>
        </p:spPr>
        <p:txBody>
          <a:bodyPr/>
          <a:lstStyle/>
          <a:p>
            <a:endParaRPr lang="en-IN">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977614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758952"/>
            <a:ext cx="3443591"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20" y="1123841"/>
            <a:ext cx="2947483"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5"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3"/>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defTabSz="457200"/>
            <a:fld id="{F2F3A74F-4196-42AA-9EF9-2997F2DC90BE}" type="datetime2">
              <a:rPr lang="en-IN" smtClean="0">
                <a:solidFill>
                  <a:srgbClr val="000000">
                    <a:lumMod val="50000"/>
                    <a:lumOff val="50000"/>
                  </a:srgbClr>
                </a:solidFill>
              </a:rPr>
              <a:pPr defTabSz="457200"/>
              <a:t>Monday, 06 November 2023</a:t>
            </a:fld>
            <a:endParaRPr lang="en-IN">
              <a:solidFill>
                <a:srgbClr val="000000">
                  <a:lumMod val="50000"/>
                  <a:lumOff val="50000"/>
                </a:srgbClr>
              </a:solidFill>
            </a:endParaRPr>
          </a:p>
        </p:txBody>
      </p:sp>
      <p:sp>
        <p:nvSpPr>
          <p:cNvPr id="5" name="Footer Placeholder 4"/>
          <p:cNvSpPr>
            <a:spLocks noGrp="1"/>
          </p:cNvSpPr>
          <p:nvPr>
            <p:ph type="ftr" sz="quarter" idx="3"/>
          </p:nvPr>
        </p:nvSpPr>
        <p:spPr>
          <a:xfrm>
            <a:off x="3869271" y="6356353"/>
            <a:ext cx="5911519"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defTabSz="457200"/>
            <a:endParaRPr lang="en-IN">
              <a:solidFill>
                <a:srgbClr val="000000">
                  <a:lumMod val="50000"/>
                  <a:lumOff val="50000"/>
                </a:srgbClr>
              </a:solidFill>
            </a:endParaRPr>
          </a:p>
        </p:txBody>
      </p:sp>
      <p:sp>
        <p:nvSpPr>
          <p:cNvPr id="6" name="Slide Number Placeholder 5"/>
          <p:cNvSpPr>
            <a:spLocks noGrp="1"/>
          </p:cNvSpPr>
          <p:nvPr>
            <p:ph type="sldNum" sz="quarter" idx="4"/>
          </p:nvPr>
        </p:nvSpPr>
        <p:spPr>
          <a:xfrm>
            <a:off x="10634141" y="6356353"/>
            <a:ext cx="1530927" cy="365125"/>
          </a:xfrm>
          <a:prstGeom prst="rect">
            <a:avLst/>
          </a:prstGeom>
        </p:spPr>
        <p:txBody>
          <a:bodyPr vert="horz" lIns="91440" tIns="45720" rIns="91440" bIns="45720" rtlCol="0" anchor="ctr"/>
          <a:lstStyle>
            <a:lvl1pPr algn="r">
              <a:defRPr sz="1200" b="1">
                <a:solidFill>
                  <a:schemeClr val="accent1"/>
                </a:solidFill>
              </a:defRPr>
            </a:lvl1pPr>
          </a:lstStyle>
          <a:p>
            <a:pPr defTabSz="457200"/>
            <a:fld id="{9C11CE39-2868-44A2-A0C6-827D458F7A8B}" type="slidenum">
              <a:rPr lang="en-IN" smtClean="0">
                <a:solidFill>
                  <a:srgbClr val="40BAD2"/>
                </a:solidFill>
              </a:rPr>
              <a:pPr defTabSz="457200"/>
              <a:t>‹#›</a:t>
            </a:fld>
            <a:endParaRPr lang="en-IN">
              <a:solidFill>
                <a:srgbClr val="40BAD2"/>
              </a:solidFill>
            </a:endParaRPr>
          </a:p>
        </p:txBody>
      </p:sp>
    </p:spTree>
    <p:extLst>
      <p:ext uri="{BB962C8B-B14F-4D97-AF65-F5344CB8AC3E}">
        <p14:creationId xmlns:p14="http://schemas.microsoft.com/office/powerpoint/2010/main" val="2514902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8.png"/><Relationship Id="rId9" Type="http://schemas.openxmlformats.org/officeDocument/2006/relationships/image" Target="../media/image35.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7.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19.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7.png"/><Relationship Id="rId7" Type="http://schemas.openxmlformats.org/officeDocument/2006/relationships/image" Target="../media/image70.png"/><Relationship Id="rId12" Type="http://schemas.openxmlformats.org/officeDocument/2006/relationships/image" Target="../media/image7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58.png"/><Relationship Id="rId10" Type="http://schemas.openxmlformats.org/officeDocument/2006/relationships/image" Target="../media/image73.png"/><Relationship Id="rId4" Type="http://schemas.openxmlformats.org/officeDocument/2006/relationships/image" Target="../media/image68.png"/><Relationship Id="rId9" Type="http://schemas.openxmlformats.org/officeDocument/2006/relationships/image" Target="../media/image7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s>
</file>

<file path=ppt/slides/_rels/slide2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7.xml"/><Relationship Id="rId6" Type="http://schemas.openxmlformats.org/officeDocument/2006/relationships/image" Target="../media/image102.png"/><Relationship Id="rId5" Type="http://schemas.openxmlformats.org/officeDocument/2006/relationships/image" Target="../media/image101.png"/><Relationship Id="rId10" Type="http://schemas.openxmlformats.org/officeDocument/2006/relationships/image" Target="../media/image106.png"/><Relationship Id="rId4" Type="http://schemas.openxmlformats.org/officeDocument/2006/relationships/image" Target="../media/image100.png"/><Relationship Id="rId9" Type="http://schemas.openxmlformats.org/officeDocument/2006/relationships/image" Target="../media/image105.png"/></Relationships>
</file>

<file path=ppt/slides/_rels/slide23.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image" Target="../media/image107.png"/><Relationship Id="rId1" Type="http://schemas.openxmlformats.org/officeDocument/2006/relationships/slideLayout" Target="../slideLayouts/slideLayout7.xml"/><Relationship Id="rId6" Type="http://schemas.openxmlformats.org/officeDocument/2006/relationships/image" Target="../media/image111.png"/><Relationship Id="rId5" Type="http://schemas.openxmlformats.org/officeDocument/2006/relationships/image" Target="../media/image110.png"/><Relationship Id="rId10" Type="http://schemas.openxmlformats.org/officeDocument/2006/relationships/image" Target="../media/image115.png"/><Relationship Id="rId4" Type="http://schemas.openxmlformats.org/officeDocument/2006/relationships/image" Target="../media/image109.png"/><Relationship Id="rId9" Type="http://schemas.openxmlformats.org/officeDocument/2006/relationships/image" Target="../media/image114.png"/></Relationships>
</file>

<file path=ppt/slides/_rels/slide24.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7.png"/><Relationship Id="rId7" Type="http://schemas.openxmlformats.org/officeDocument/2006/relationships/image" Target="../media/image121.png"/><Relationship Id="rId12" Type="http://schemas.openxmlformats.org/officeDocument/2006/relationships/image" Target="../media/image126.png"/><Relationship Id="rId2" Type="http://schemas.openxmlformats.org/officeDocument/2006/relationships/image" Target="../media/image116.png"/><Relationship Id="rId1" Type="http://schemas.openxmlformats.org/officeDocument/2006/relationships/slideLayout" Target="../slideLayouts/slideLayout7.xml"/><Relationship Id="rId6" Type="http://schemas.openxmlformats.org/officeDocument/2006/relationships/image" Target="../media/image120.png"/><Relationship Id="rId11" Type="http://schemas.openxmlformats.org/officeDocument/2006/relationships/image" Target="../media/image125.png"/><Relationship Id="rId5" Type="http://schemas.openxmlformats.org/officeDocument/2006/relationships/image" Target="../media/image119.png"/><Relationship Id="rId10" Type="http://schemas.openxmlformats.org/officeDocument/2006/relationships/image" Target="../media/image124.png"/><Relationship Id="rId4" Type="http://schemas.openxmlformats.org/officeDocument/2006/relationships/image" Target="../media/image118.png"/><Relationship Id="rId9" Type="http://schemas.openxmlformats.org/officeDocument/2006/relationships/image" Target="../media/image123.png"/></Relationships>
</file>

<file path=ppt/slides/_rels/slide25.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2" Type="http://schemas.openxmlformats.org/officeDocument/2006/relationships/image" Target="../media/image151.png"/><Relationship Id="rId1" Type="http://schemas.openxmlformats.org/officeDocument/2006/relationships/slideLayout" Target="../slideLayouts/slideLayout7.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5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8" Type="http://schemas.openxmlformats.org/officeDocument/2006/relationships/image" Target="../media/image167.png"/><Relationship Id="rId3" Type="http://schemas.openxmlformats.org/officeDocument/2006/relationships/image" Target="../media/image162.png"/><Relationship Id="rId7" Type="http://schemas.openxmlformats.org/officeDocument/2006/relationships/image" Target="../media/image166.png"/><Relationship Id="rId2" Type="http://schemas.openxmlformats.org/officeDocument/2006/relationships/image" Target="../media/image161.png"/><Relationship Id="rId1" Type="http://schemas.openxmlformats.org/officeDocument/2006/relationships/slideLayout" Target="../slideLayouts/slideLayout7.xml"/><Relationship Id="rId6" Type="http://schemas.openxmlformats.org/officeDocument/2006/relationships/image" Target="../media/image85.png"/><Relationship Id="rId11" Type="http://schemas.openxmlformats.org/officeDocument/2006/relationships/image" Target="../media/image170.png"/><Relationship Id="rId5" Type="http://schemas.openxmlformats.org/officeDocument/2006/relationships/image" Target="../media/image164.png"/><Relationship Id="rId10" Type="http://schemas.openxmlformats.org/officeDocument/2006/relationships/image" Target="../media/image86.png"/><Relationship Id="rId4" Type="http://schemas.openxmlformats.org/officeDocument/2006/relationships/image" Target="../media/image163.png"/><Relationship Id="rId9" Type="http://schemas.openxmlformats.org/officeDocument/2006/relationships/image" Target="../media/image168.png"/></Relationships>
</file>

<file path=ppt/slides/_rels/slide31.xml.rels><?xml version="1.0" encoding="UTF-8" standalone="yes"?>
<Relationships xmlns="http://schemas.openxmlformats.org/package/2006/relationships"><Relationship Id="rId8" Type="http://schemas.openxmlformats.org/officeDocument/2006/relationships/image" Target="../media/image137.png"/><Relationship Id="rId3" Type="http://schemas.openxmlformats.org/officeDocument/2006/relationships/image" Target="../media/image132.png"/><Relationship Id="rId7" Type="http://schemas.openxmlformats.org/officeDocument/2006/relationships/image" Target="../media/image136.png"/><Relationship Id="rId2" Type="http://schemas.openxmlformats.org/officeDocument/2006/relationships/image" Target="../media/image131.png"/><Relationship Id="rId1" Type="http://schemas.openxmlformats.org/officeDocument/2006/relationships/slideLayout" Target="../slideLayouts/slideLayout7.xml"/><Relationship Id="rId6" Type="http://schemas.openxmlformats.org/officeDocument/2006/relationships/image" Target="../media/image135.png"/><Relationship Id="rId11" Type="http://schemas.openxmlformats.org/officeDocument/2006/relationships/image" Target="../media/image140.png"/><Relationship Id="rId5" Type="http://schemas.openxmlformats.org/officeDocument/2006/relationships/image" Target="../media/image134.png"/><Relationship Id="rId10" Type="http://schemas.openxmlformats.org/officeDocument/2006/relationships/image" Target="../media/image139.png"/><Relationship Id="rId4" Type="http://schemas.openxmlformats.org/officeDocument/2006/relationships/image" Target="../media/image133.png"/><Relationship Id="rId9" Type="http://schemas.openxmlformats.org/officeDocument/2006/relationships/image" Target="../media/image138.png"/></Relationships>
</file>

<file path=ppt/slides/_rels/slide32.xml.rels><?xml version="1.0" encoding="UTF-8" standalone="yes"?>
<Relationships xmlns="http://schemas.openxmlformats.org/package/2006/relationships"><Relationship Id="rId8" Type="http://schemas.openxmlformats.org/officeDocument/2006/relationships/image" Target="../media/image147.png"/><Relationship Id="rId3" Type="http://schemas.openxmlformats.org/officeDocument/2006/relationships/image" Target="../media/image142.png"/><Relationship Id="rId7" Type="http://schemas.openxmlformats.org/officeDocument/2006/relationships/image" Target="../media/image146.png"/><Relationship Id="rId2" Type="http://schemas.openxmlformats.org/officeDocument/2006/relationships/image" Target="../media/image141.png"/><Relationship Id="rId1" Type="http://schemas.openxmlformats.org/officeDocument/2006/relationships/slideLayout" Target="../slideLayouts/slideLayout7.xml"/><Relationship Id="rId6" Type="http://schemas.openxmlformats.org/officeDocument/2006/relationships/image" Target="../media/image145.png"/><Relationship Id="rId11" Type="http://schemas.openxmlformats.org/officeDocument/2006/relationships/image" Target="../media/image150.png"/><Relationship Id="rId5" Type="http://schemas.openxmlformats.org/officeDocument/2006/relationships/image" Target="../media/image144.png"/><Relationship Id="rId10" Type="http://schemas.openxmlformats.org/officeDocument/2006/relationships/image" Target="../media/image149.png"/><Relationship Id="rId4" Type="http://schemas.openxmlformats.org/officeDocument/2006/relationships/image" Target="../media/image143.png"/><Relationship Id="rId9" Type="http://schemas.openxmlformats.org/officeDocument/2006/relationships/image" Target="../media/image148.png"/></Relationships>
</file>

<file path=ppt/slides/_rels/slide33.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83.png"/><Relationship Id="rId7" Type="http://schemas.openxmlformats.org/officeDocument/2006/relationships/image" Target="../media/image187.png"/><Relationship Id="rId2" Type="http://schemas.openxmlformats.org/officeDocument/2006/relationships/image" Target="../media/image180.png"/><Relationship Id="rId1" Type="http://schemas.openxmlformats.org/officeDocument/2006/relationships/slideLayout" Target="../slideLayouts/slideLayout7.xml"/><Relationship Id="rId6" Type="http://schemas.openxmlformats.org/officeDocument/2006/relationships/image" Target="../media/image186.png"/><Relationship Id="rId5" Type="http://schemas.openxmlformats.org/officeDocument/2006/relationships/image" Target="../media/image185.png"/><Relationship Id="rId4" Type="http://schemas.openxmlformats.org/officeDocument/2006/relationships/image" Target="../media/image184.png"/></Relationships>
</file>

<file path=ppt/slides/_rels/slide36.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8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93.png"/><Relationship Id="rId7" Type="http://schemas.openxmlformats.org/officeDocument/2006/relationships/image" Target="../media/image197.png"/><Relationship Id="rId2" Type="http://schemas.openxmlformats.org/officeDocument/2006/relationships/image" Target="../media/image192.png"/><Relationship Id="rId1" Type="http://schemas.openxmlformats.org/officeDocument/2006/relationships/slideLayout" Target="../slideLayouts/slideLayout7.xml"/><Relationship Id="rId6" Type="http://schemas.openxmlformats.org/officeDocument/2006/relationships/image" Target="../media/image196.png"/><Relationship Id="rId5" Type="http://schemas.openxmlformats.org/officeDocument/2006/relationships/image" Target="../media/image195.png"/><Relationship Id="rId4" Type="http://schemas.openxmlformats.org/officeDocument/2006/relationships/image" Target="../media/image19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image" Target="../media/image88.png"/><Relationship Id="rId1" Type="http://schemas.openxmlformats.org/officeDocument/2006/relationships/slideLayout" Target="../slideLayouts/slideLayout7.xml"/><Relationship Id="rId4" Type="http://schemas.openxmlformats.org/officeDocument/2006/relationships/image" Target="../media/image200.png"/></Relationships>
</file>

<file path=ppt/slides/_rels/slide41.xml.rels><?xml version="1.0" encoding="UTF-8" standalone="yes"?>
<Relationships xmlns="http://schemas.openxmlformats.org/package/2006/relationships"><Relationship Id="rId8" Type="http://schemas.openxmlformats.org/officeDocument/2006/relationships/image" Target="../media/image207.png"/><Relationship Id="rId3" Type="http://schemas.openxmlformats.org/officeDocument/2006/relationships/image" Target="../media/image202.png"/><Relationship Id="rId7" Type="http://schemas.openxmlformats.org/officeDocument/2006/relationships/image" Target="../media/image206.png"/><Relationship Id="rId2" Type="http://schemas.openxmlformats.org/officeDocument/2006/relationships/image" Target="../media/image201.png"/><Relationship Id="rId1" Type="http://schemas.openxmlformats.org/officeDocument/2006/relationships/slideLayout" Target="../slideLayouts/slideLayout7.xml"/><Relationship Id="rId6" Type="http://schemas.openxmlformats.org/officeDocument/2006/relationships/image" Target="../media/image205.png"/><Relationship Id="rId5" Type="http://schemas.openxmlformats.org/officeDocument/2006/relationships/image" Target="../media/image204.png"/><Relationship Id="rId4" Type="http://schemas.openxmlformats.org/officeDocument/2006/relationships/image" Target="../media/image203.png"/></Relationships>
</file>

<file path=ppt/slides/_rels/slide42.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image" Target="../media/image201.png"/><Relationship Id="rId1" Type="http://schemas.openxmlformats.org/officeDocument/2006/relationships/slideLayout" Target="../slideLayouts/slideLayout7.xml"/><Relationship Id="rId6" Type="http://schemas.openxmlformats.org/officeDocument/2006/relationships/image" Target="../media/image211.png"/><Relationship Id="rId5" Type="http://schemas.openxmlformats.org/officeDocument/2006/relationships/image" Target="../media/image210.png"/><Relationship Id="rId4" Type="http://schemas.openxmlformats.org/officeDocument/2006/relationships/image" Target="../media/image209.png"/></Relationships>
</file>

<file path=ppt/slides/_rels/slide43.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image" Target="../media/image212.png"/><Relationship Id="rId1" Type="http://schemas.openxmlformats.org/officeDocument/2006/relationships/slideLayout" Target="../slideLayouts/slideLayout7.xml"/><Relationship Id="rId6" Type="http://schemas.openxmlformats.org/officeDocument/2006/relationships/image" Target="../media/image216.png"/><Relationship Id="rId5" Type="http://schemas.openxmlformats.org/officeDocument/2006/relationships/image" Target="../media/image215.png"/><Relationship Id="rId4" Type="http://schemas.openxmlformats.org/officeDocument/2006/relationships/image" Target="../media/image214.png"/></Relationships>
</file>

<file path=ppt/slides/_rels/slide44.xml.rels><?xml version="1.0" encoding="UTF-8" standalone="yes"?>
<Relationships xmlns="http://schemas.openxmlformats.org/package/2006/relationships"><Relationship Id="rId3" Type="http://schemas.openxmlformats.org/officeDocument/2006/relationships/image" Target="../media/image218.png"/><Relationship Id="rId2" Type="http://schemas.openxmlformats.org/officeDocument/2006/relationships/image" Target="../media/image217.png"/><Relationship Id="rId1" Type="http://schemas.openxmlformats.org/officeDocument/2006/relationships/slideLayout" Target="../slideLayouts/slideLayout7.xml"/><Relationship Id="rId4" Type="http://schemas.openxmlformats.org/officeDocument/2006/relationships/image" Target="../media/image219.png"/></Relationships>
</file>

<file path=ppt/slides/_rels/slide45.xml.rels><?xml version="1.0" encoding="UTF-8" standalone="yes"?>
<Relationships xmlns="http://schemas.openxmlformats.org/package/2006/relationships"><Relationship Id="rId3" Type="http://schemas.openxmlformats.org/officeDocument/2006/relationships/image" Target="../media/image221.png"/><Relationship Id="rId7" Type="http://schemas.openxmlformats.org/officeDocument/2006/relationships/image" Target="../media/image225.png"/><Relationship Id="rId2" Type="http://schemas.openxmlformats.org/officeDocument/2006/relationships/image" Target="../media/image220.png"/><Relationship Id="rId1" Type="http://schemas.openxmlformats.org/officeDocument/2006/relationships/slideLayout" Target="../slideLayouts/slideLayout7.xml"/><Relationship Id="rId6" Type="http://schemas.openxmlformats.org/officeDocument/2006/relationships/image" Target="../media/image224.png"/><Relationship Id="rId5" Type="http://schemas.openxmlformats.org/officeDocument/2006/relationships/image" Target="../media/image223.png"/><Relationship Id="rId4" Type="http://schemas.openxmlformats.org/officeDocument/2006/relationships/image" Target="../media/image222.png"/></Relationships>
</file>

<file path=ppt/slides/_rels/slide46.xml.rels><?xml version="1.0" encoding="UTF-8" standalone="yes"?>
<Relationships xmlns="http://schemas.openxmlformats.org/package/2006/relationships"><Relationship Id="rId3" Type="http://schemas.openxmlformats.org/officeDocument/2006/relationships/image" Target="../media/image227.png"/><Relationship Id="rId2" Type="http://schemas.openxmlformats.org/officeDocument/2006/relationships/image" Target="../media/image226.png"/><Relationship Id="rId1" Type="http://schemas.openxmlformats.org/officeDocument/2006/relationships/slideLayout" Target="../slideLayouts/slideLayout7.xml"/><Relationship Id="rId4" Type="http://schemas.openxmlformats.org/officeDocument/2006/relationships/image" Target="../media/image228.png"/></Relationships>
</file>

<file path=ppt/slides/_rels/slide4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9.png"/><Relationship Id="rId1" Type="http://schemas.openxmlformats.org/officeDocument/2006/relationships/slideLayout" Target="../slideLayouts/slideLayout7.xml"/><Relationship Id="rId4" Type="http://schemas.openxmlformats.org/officeDocument/2006/relationships/image" Target="../media/image231.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0739" y="815931"/>
            <a:ext cx="2050853" cy="913313"/>
          </a:xfrm>
          <a:prstGeom prst="rect">
            <a:avLst/>
          </a:prstGeom>
        </p:spPr>
      </p:pic>
      <p:sp>
        <p:nvSpPr>
          <p:cNvPr id="5" name="TextBox 4"/>
          <p:cNvSpPr txBox="1"/>
          <p:nvPr/>
        </p:nvSpPr>
        <p:spPr>
          <a:xfrm>
            <a:off x="9444192" y="1775575"/>
            <a:ext cx="2057400" cy="338554"/>
          </a:xfrm>
          <a:prstGeom prst="rect">
            <a:avLst/>
          </a:prstGeom>
          <a:noFill/>
        </p:spPr>
        <p:txBody>
          <a:bodyPr wrap="square" rtlCol="0">
            <a:spAutoFit/>
          </a:bodyPr>
          <a:lstStyle/>
          <a:p>
            <a:pPr defTabSz="457200"/>
            <a:r>
              <a:rPr lang="en-IN" sz="1600" dirty="0">
                <a:solidFill>
                  <a:srgbClr val="0098A3"/>
                </a:solidFill>
                <a:latin typeface="CastleT" panose="020E0602050706020204" pitchFamily="34" charset="0"/>
              </a:rPr>
              <a:t>Department of CE-AI</a:t>
            </a:r>
          </a:p>
        </p:txBody>
      </p:sp>
      <p:sp>
        <p:nvSpPr>
          <p:cNvPr id="7" name="Subtitle 2"/>
          <p:cNvSpPr txBox="1">
            <a:spLocks/>
          </p:cNvSpPr>
          <p:nvPr/>
        </p:nvSpPr>
        <p:spPr>
          <a:xfrm>
            <a:off x="2326385" y="850509"/>
            <a:ext cx="5486400" cy="44794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buClr>
                <a:srgbClr val="40BAD2"/>
              </a:buClr>
            </a:pPr>
            <a:endParaRPr lang="en-IN" sz="7200" b="1" dirty="0">
              <a:solidFill>
                <a:srgbClr val="40BAD2">
                  <a:lumMod val="20000"/>
                  <a:lumOff val="80000"/>
                </a:srgbClr>
              </a:solidFill>
            </a:endParaRPr>
          </a:p>
        </p:txBody>
      </p:sp>
      <p:sp>
        <p:nvSpPr>
          <p:cNvPr id="12" name="TextBox 11"/>
          <p:cNvSpPr txBox="1"/>
          <p:nvPr/>
        </p:nvSpPr>
        <p:spPr>
          <a:xfrm>
            <a:off x="9444192" y="2427854"/>
            <a:ext cx="2057400" cy="2031325"/>
          </a:xfrm>
          <a:prstGeom prst="rect">
            <a:avLst/>
          </a:prstGeom>
          <a:noFill/>
        </p:spPr>
        <p:txBody>
          <a:bodyPr wrap="square" rtlCol="0">
            <a:spAutoFit/>
          </a:bodyPr>
          <a:lstStyle/>
          <a:p>
            <a:pPr defTabSz="457200"/>
            <a:r>
              <a:rPr lang="en-IN" dirty="0">
                <a:solidFill>
                  <a:srgbClr val="0098A3"/>
                </a:solidFill>
                <a:latin typeface="CastleT" panose="020E0602050706020204" pitchFamily="34" charset="0"/>
              </a:rPr>
              <a:t>Unit no:- 4 &amp; 5</a:t>
            </a:r>
            <a:endParaRPr lang="en-IN" dirty="0">
              <a:solidFill>
                <a:srgbClr val="000000"/>
              </a:solidFill>
              <a:latin typeface="CastleT" panose="020E0602050706020204" pitchFamily="34" charset="0"/>
            </a:endParaRPr>
          </a:p>
          <a:p>
            <a:pPr defTabSz="457200"/>
            <a:endParaRPr lang="en-IN" dirty="0">
              <a:solidFill>
                <a:srgbClr val="000000"/>
              </a:solidFill>
              <a:latin typeface="CastleT" panose="020E0602050706020204" pitchFamily="34" charset="0"/>
            </a:endParaRPr>
          </a:p>
          <a:p>
            <a:pPr defTabSz="457200"/>
            <a:r>
              <a:rPr lang="en-IN" dirty="0">
                <a:solidFill>
                  <a:srgbClr val="0098A3"/>
                </a:solidFill>
                <a:latin typeface="CastleT" panose="020E0602050706020204" pitchFamily="34" charset="0"/>
              </a:rPr>
              <a:t>Unit title: </a:t>
            </a:r>
          </a:p>
          <a:p>
            <a:pPr defTabSz="457200"/>
            <a:r>
              <a:rPr lang="en-IN" dirty="0">
                <a:solidFill>
                  <a:srgbClr val="000000"/>
                </a:solidFill>
                <a:latin typeface="CastleT" panose="020E0602050706020204" pitchFamily="34" charset="0"/>
              </a:rPr>
              <a:t>Hypothesis Testing</a:t>
            </a:r>
          </a:p>
          <a:p>
            <a:pPr defTabSz="457200"/>
            <a:endParaRPr lang="en-IN" dirty="0">
              <a:solidFill>
                <a:srgbClr val="000000"/>
              </a:solidFill>
              <a:latin typeface="CastleT" panose="020E0602050706020204" pitchFamily="34" charset="0"/>
            </a:endParaRPr>
          </a:p>
          <a:p>
            <a:pPr defTabSz="457200"/>
            <a:r>
              <a:rPr lang="en-IN" dirty="0">
                <a:solidFill>
                  <a:srgbClr val="0098A3"/>
                </a:solidFill>
                <a:latin typeface="CastleT" panose="020E0602050706020204" pitchFamily="34" charset="0"/>
              </a:rPr>
              <a:t>Subject name : </a:t>
            </a:r>
            <a:r>
              <a:rPr lang="en-IN" dirty="0">
                <a:solidFill>
                  <a:srgbClr val="000000"/>
                </a:solidFill>
                <a:latin typeface="CastleT" panose="020E0602050706020204" pitchFamily="34" charset="0"/>
              </a:rPr>
              <a:t>PS(01AI1301)</a:t>
            </a:r>
          </a:p>
        </p:txBody>
      </p:sp>
      <p:sp>
        <p:nvSpPr>
          <p:cNvPr id="8" name="Rectangle 7"/>
          <p:cNvSpPr/>
          <p:nvPr/>
        </p:nvSpPr>
        <p:spPr>
          <a:xfrm>
            <a:off x="1903836" y="815931"/>
            <a:ext cx="6298809" cy="1200329"/>
          </a:xfrm>
          <a:prstGeom prst="rect">
            <a:avLst/>
          </a:prstGeom>
        </p:spPr>
        <p:txBody>
          <a:bodyPr wrap="square">
            <a:spAutoFit/>
          </a:bodyPr>
          <a:lstStyle/>
          <a:p>
            <a:pPr defTabSz="457200"/>
            <a:endParaRPr lang="en-US" dirty="0">
              <a:solidFill>
                <a:srgbClr val="000000"/>
              </a:solidFill>
            </a:endParaRPr>
          </a:p>
          <a:p>
            <a:pPr defTabSz="457200"/>
            <a:endParaRPr lang="en-US" dirty="0">
              <a:solidFill>
                <a:srgbClr val="000000"/>
              </a:solidFill>
            </a:endParaRPr>
          </a:p>
          <a:p>
            <a:pPr defTabSz="457200"/>
            <a:endParaRPr lang="en-US" b="1" dirty="0">
              <a:solidFill>
                <a:srgbClr val="000000"/>
              </a:solidFill>
            </a:endParaRPr>
          </a:p>
          <a:p>
            <a:pPr defTabSz="457200"/>
            <a:endParaRPr lang="en-US" dirty="0">
              <a:solidFill>
                <a:srgbClr val="000000"/>
              </a:solidFill>
            </a:endParaRPr>
          </a:p>
        </p:txBody>
      </p:sp>
      <p:sp>
        <p:nvSpPr>
          <p:cNvPr id="5122" name="Rectangle 2"/>
          <p:cNvSpPr>
            <a:spLocks noChangeArrowheads="1"/>
          </p:cNvSpPr>
          <p:nvPr/>
        </p:nvSpPr>
        <p:spPr bwMode="auto">
          <a:xfrm>
            <a:off x="1524010" y="-18466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457200"/>
            <a:endParaRPr lang="en-US">
              <a:solidFill>
                <a:srgbClr val="000000"/>
              </a:solidFill>
            </a:endParaRPr>
          </a:p>
        </p:txBody>
      </p:sp>
      <p:sp>
        <p:nvSpPr>
          <p:cNvPr id="13" name="Rectangle 12"/>
          <p:cNvSpPr/>
          <p:nvPr/>
        </p:nvSpPr>
        <p:spPr>
          <a:xfrm>
            <a:off x="1165800" y="2084773"/>
            <a:ext cx="7176922" cy="1877437"/>
          </a:xfrm>
          <a:prstGeom prst="rect">
            <a:avLst/>
          </a:prstGeom>
        </p:spPr>
        <p:txBody>
          <a:bodyPr wrap="square">
            <a:spAutoFit/>
          </a:bodyPr>
          <a:lstStyle/>
          <a:p>
            <a:pPr defTabSz="457200"/>
            <a:r>
              <a:rPr lang="en-US" altLang="en-US" sz="4400" b="1" dirty="0">
                <a:solidFill>
                  <a:srgbClr val="FFFFFF"/>
                </a:solidFill>
                <a:latin typeface="Times New Roman" pitchFamily="18" charset="0"/>
                <a:cs typeface="Times New Roman" pitchFamily="18" charset="0"/>
              </a:rPr>
              <a:t>B. Tech. Sem : III (CE-AI) </a:t>
            </a:r>
          </a:p>
          <a:p>
            <a:pPr defTabSz="457200"/>
            <a:r>
              <a:rPr lang="en-US" altLang="en-US" sz="3600" b="1" dirty="0">
                <a:solidFill>
                  <a:srgbClr val="FFFFFF"/>
                </a:solidFill>
                <a:latin typeface="Times New Roman" pitchFamily="18" charset="0"/>
                <a:cs typeface="Times New Roman" pitchFamily="18" charset="0"/>
              </a:rPr>
              <a:t>Subject Name: </a:t>
            </a:r>
            <a:r>
              <a:rPr lang="en-US" sz="3600" dirty="0">
                <a:solidFill>
                  <a:srgbClr val="FFFFFF"/>
                </a:solidFill>
                <a:latin typeface="Times New Roman" pitchFamily="18" charset="0"/>
                <a:cs typeface="Times New Roman" pitchFamily="18" charset="0"/>
              </a:rPr>
              <a:t>Probability and  </a:t>
            </a:r>
          </a:p>
          <a:p>
            <a:pPr defTabSz="457200"/>
            <a:r>
              <a:rPr lang="en-US" sz="3600" dirty="0">
                <a:solidFill>
                  <a:srgbClr val="FFFFFF"/>
                </a:solidFill>
                <a:latin typeface="Times New Roman" pitchFamily="18" charset="0"/>
                <a:cs typeface="Times New Roman" pitchFamily="18" charset="0"/>
              </a:rPr>
              <a:t>                          Statistics</a:t>
            </a:r>
          </a:p>
        </p:txBody>
      </p:sp>
      <p:sp>
        <p:nvSpPr>
          <p:cNvPr id="10" name="TextBox 9"/>
          <p:cNvSpPr txBox="1"/>
          <p:nvPr/>
        </p:nvSpPr>
        <p:spPr>
          <a:xfrm>
            <a:off x="9450740" y="5013177"/>
            <a:ext cx="2568435" cy="646331"/>
          </a:xfrm>
          <a:prstGeom prst="rect">
            <a:avLst/>
          </a:prstGeom>
          <a:noFill/>
        </p:spPr>
        <p:txBody>
          <a:bodyPr wrap="square" rtlCol="0">
            <a:spAutoFit/>
          </a:bodyPr>
          <a:lstStyle/>
          <a:p>
            <a:pPr defTabSz="457200"/>
            <a:r>
              <a:rPr lang="en-IN" b="1" dirty="0">
                <a:solidFill>
                  <a:srgbClr val="000000"/>
                </a:solidFill>
              </a:rPr>
              <a:t>Instructor: </a:t>
            </a:r>
            <a:endParaRPr lang="en-US" b="1" dirty="0">
              <a:solidFill>
                <a:srgbClr val="000000"/>
              </a:solidFill>
            </a:endParaRPr>
          </a:p>
          <a:p>
            <a:pPr defTabSz="457200"/>
            <a:r>
              <a:rPr lang="en-US" dirty="0"/>
              <a:t>Prof. </a:t>
            </a:r>
            <a:r>
              <a:rPr lang="en-US" dirty="0" err="1"/>
              <a:t>Ladva</a:t>
            </a:r>
            <a:r>
              <a:rPr lang="en-US" dirty="0"/>
              <a:t> Vipul</a:t>
            </a:r>
            <a:endParaRPr lang="en-IN" dirty="0"/>
          </a:p>
        </p:txBody>
      </p:sp>
    </p:spTree>
    <p:extLst>
      <p:ext uri="{BB962C8B-B14F-4D97-AF65-F5344CB8AC3E}">
        <p14:creationId xmlns:p14="http://schemas.microsoft.com/office/powerpoint/2010/main" val="912527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2677656"/>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21</a:t>
            </a:r>
          </a:p>
          <a:p>
            <a:pPr algn="just"/>
            <a:r>
              <a:rPr lang="en-US" sz="2400" spc="100" dirty="0">
                <a:solidFill>
                  <a:srgbClr val="000000"/>
                </a:solidFill>
                <a:latin typeface="Calibri" pitchFamily="34" charset="0"/>
              </a:rPr>
              <a:t>A soap manufacturing company was distributing a particular brand of soap through a large number of retail shops. Before a heavy advertisement campaign, the mean sales per week per shop was 140 dozens. After the campaign, a sample </a:t>
            </a:r>
            <a:r>
              <a:rPr lang="en-US" sz="2400" spc="100">
                <a:solidFill>
                  <a:srgbClr val="000000"/>
                </a:solidFill>
                <a:latin typeface="Calibri" pitchFamily="34" charset="0"/>
              </a:rPr>
              <a:t>of 26 </a:t>
            </a:r>
            <a:r>
              <a:rPr lang="en-US" sz="2400" spc="100" dirty="0">
                <a:solidFill>
                  <a:srgbClr val="000000"/>
                </a:solidFill>
                <a:latin typeface="Calibri" pitchFamily="34" charset="0"/>
              </a:rPr>
              <a:t>shops was taken and the mean sales was found to be 147 dozens with standard deviation 16. Can you consider the advertisement effective?</a:t>
            </a:r>
          </a:p>
          <a:p>
            <a:pPr algn="just"/>
            <a:r>
              <a:rPr lang="en-US" sz="2400" b="1" spc="100" dirty="0">
                <a:solidFill>
                  <a:srgbClr val="000000"/>
                </a:solidFill>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994578" y="2333455"/>
                <a:ext cx="449852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a:rPr>
                        <m:t>𝑛</m:t>
                      </m:r>
                      <m:r>
                        <a:rPr lang="en-US" sz="2400" i="1" smtClean="0">
                          <a:solidFill>
                            <a:srgbClr val="000000"/>
                          </a:solidFill>
                          <a:latin typeface="Cambria Math"/>
                        </a:rPr>
                        <m:t> =26,</m:t>
                      </m:r>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a:rPr>
                            <m:t>𝑥</m:t>
                          </m:r>
                        </m:e>
                      </m:acc>
                      <m:r>
                        <a:rPr lang="en-US" sz="2400" i="1">
                          <a:solidFill>
                            <a:srgbClr val="000000"/>
                          </a:solidFill>
                          <a:latin typeface="Cambria Math"/>
                        </a:rPr>
                        <m:t>=</m:t>
                      </m:r>
                      <m:r>
                        <a:rPr lang="en-US" sz="2400" b="0" i="1" smtClean="0">
                          <a:solidFill>
                            <a:srgbClr val="000000"/>
                          </a:solidFill>
                          <a:latin typeface="Cambria Math"/>
                        </a:rPr>
                        <m:t>147 </m:t>
                      </m:r>
                      <m:r>
                        <a:rPr lang="en-US" sz="2400" b="0" i="1" smtClean="0">
                          <a:solidFill>
                            <a:srgbClr val="000000"/>
                          </a:solidFill>
                          <a:latin typeface="Cambria Math"/>
                        </a:rPr>
                        <m:t>𝑑𝑜𝑧𝑒𝑛𝑠</m:t>
                      </m:r>
                    </m:oMath>
                  </m:oMathPara>
                </a14:m>
                <a:endParaRPr lang="en-IN" sz="2400" dirty="0">
                  <a:solidFill>
                    <a:srgbClr val="0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994578" y="2333455"/>
                <a:ext cx="4498523" cy="461665"/>
              </a:xfrm>
              <a:prstGeom prst="rect">
                <a:avLst/>
              </a:prstGeom>
              <a:blipFill rotWithShape="1">
                <a:blip r:embed="rId2"/>
                <a:stretch>
                  <a:fillRect/>
                </a:stretch>
              </a:blipFill>
            </p:spPr>
            <p:txBody>
              <a:bodyPr/>
              <a:lstStyle/>
              <a:p>
                <a:r>
                  <a:rPr lang="en-IN">
                    <a:noFill/>
                  </a:rPr>
                  <a:t> </a:t>
                </a:r>
              </a:p>
            </p:txBody>
          </p:sp>
        </mc:Fallback>
      </mc:AlternateContent>
      <p:cxnSp>
        <p:nvCxnSpPr>
          <p:cNvPr id="8" name="Straight Connector 7"/>
          <p:cNvCxnSpPr/>
          <p:nvPr/>
        </p:nvCxnSpPr>
        <p:spPr>
          <a:xfrm>
            <a:off x="6397131" y="2052091"/>
            <a:ext cx="0" cy="4637019"/>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0" y="3291090"/>
                <a:ext cx="6397131" cy="830997"/>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r>
                      <a:rPr lang="en-US" sz="2400" i="1">
                        <a:solidFill>
                          <a:srgbClr val="000000"/>
                        </a:solidFill>
                        <a:latin typeface="Cambria Math"/>
                        <a:ea typeface="Cambria Math"/>
                      </a:rPr>
                      <m:t>𝜇</m:t>
                    </m:r>
                    <m:r>
                      <a:rPr lang="en-US" sz="2400" i="1">
                        <a:solidFill>
                          <a:srgbClr val="000000"/>
                        </a:solidFill>
                        <a:latin typeface="Cambria Math"/>
                        <a:ea typeface="Cambria Math"/>
                      </a:rPr>
                      <m:t> =140 </m:t>
                    </m:r>
                    <m:r>
                      <a:rPr lang="en-US" sz="2400" b="0" i="1" smtClean="0">
                        <a:solidFill>
                          <a:srgbClr val="000000"/>
                        </a:solidFill>
                        <a:latin typeface="Cambria Math"/>
                        <a:ea typeface="Cambria Math"/>
                      </a:rPr>
                      <m:t>𝑑𝑜𝑧𝑒𝑛𝑠</m:t>
                    </m:r>
                  </m:oMath>
                </a14:m>
                <a:r>
                  <a:rPr lang="en-US" sz="2400" spc="100" dirty="0">
                    <a:solidFill>
                      <a:srgbClr val="000000"/>
                    </a:solidFill>
                    <a:latin typeface="Calibri" pitchFamily="34" charset="0"/>
                  </a:rPr>
                  <a:t>, i.e. the advertisement is not effective.</a:t>
                </a:r>
              </a:p>
            </p:txBody>
          </p:sp>
        </mc:Choice>
        <mc:Fallback xmlns="">
          <p:sp>
            <p:nvSpPr>
              <p:cNvPr id="9" name="TextBox 8"/>
              <p:cNvSpPr txBox="1">
                <a:spLocks noRot="1" noChangeAspect="1" noMove="1" noResize="1" noEditPoints="1" noAdjustHandles="1" noChangeArrowheads="1" noChangeShapeType="1" noTextEdit="1"/>
              </p:cNvSpPr>
              <p:nvPr/>
            </p:nvSpPr>
            <p:spPr>
              <a:xfrm>
                <a:off x="0" y="3291090"/>
                <a:ext cx="6397131" cy="830997"/>
              </a:xfrm>
              <a:prstGeom prst="rect">
                <a:avLst/>
              </a:prstGeom>
              <a:blipFill rotWithShape="1">
                <a:blip r:embed="rId3"/>
                <a:stretch>
                  <a:fillRect l="-1430" t="-6618" r="-2193"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0" y="4122087"/>
                <a:ext cx="6397131" cy="830997"/>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r>
                      <a:rPr lang="en-US" sz="2400" i="1">
                        <a:solidFill>
                          <a:srgbClr val="000000"/>
                        </a:solidFill>
                        <a:latin typeface="Cambria Math"/>
                        <a:ea typeface="Cambria Math"/>
                      </a:rPr>
                      <m:t>𝜇</m:t>
                    </m:r>
                    <m:r>
                      <a:rPr lang="en-US" sz="2400" b="0" i="1" smtClean="0">
                        <a:solidFill>
                          <a:srgbClr val="000000"/>
                        </a:solidFill>
                        <a:latin typeface="Cambria Math"/>
                        <a:ea typeface="Cambria Math"/>
                      </a:rPr>
                      <m:t>&gt;140 </m:t>
                    </m:r>
                    <m:r>
                      <a:rPr lang="en-US" sz="2400" b="0" i="1" smtClean="0">
                        <a:solidFill>
                          <a:srgbClr val="000000"/>
                        </a:solidFill>
                        <a:latin typeface="Cambria Math"/>
                        <a:ea typeface="Cambria Math"/>
                      </a:rPr>
                      <m:t>𝑑𝑜𝑧𝑒𝑛𝑠</m:t>
                    </m:r>
                  </m:oMath>
                </a14:m>
                <a:r>
                  <a:rPr lang="en-IN" sz="2400" spc="100" dirty="0">
                    <a:solidFill>
                      <a:srgbClr val="000000"/>
                    </a:solidFill>
                    <a:latin typeface="Calibri" pitchFamily="34" charset="0"/>
                  </a:rPr>
                  <a:t>  (Right tailed test)</a:t>
                </a:r>
                <a:r>
                  <a:rPr lang="en-IN" dirty="0">
                    <a:solidFill>
                      <a:srgbClr val="000000"/>
                    </a:solidFill>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0" y="4122087"/>
                <a:ext cx="6397131" cy="830997"/>
              </a:xfrm>
              <a:prstGeom prst="rect">
                <a:avLst/>
              </a:prstGeom>
              <a:blipFill>
                <a:blip r:embed="rId4"/>
                <a:stretch>
                  <a:fillRect l="-1525" t="-6569" b="-1532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4549" y="4953084"/>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4549" y="4953084"/>
                <a:ext cx="4965590" cy="461665"/>
              </a:xfrm>
              <a:prstGeom prst="rect">
                <a:avLst/>
              </a:prstGeom>
              <a:blipFill rotWithShape="1">
                <a:blip r:embed="rId5"/>
                <a:stretch>
                  <a:fillRect l="-1966" t="-10667" b="-30667"/>
                </a:stretch>
              </a:blipFill>
            </p:spPr>
            <p:txBody>
              <a:bodyPr/>
              <a:lstStyle/>
              <a:p>
                <a:r>
                  <a:rPr lang="en-IN">
                    <a:noFill/>
                  </a:rPr>
                  <a:t> </a:t>
                </a:r>
              </a:p>
            </p:txBody>
          </p:sp>
        </mc:Fallback>
      </mc:AlternateContent>
      <p:sp>
        <p:nvSpPr>
          <p:cNvPr id="12" name="TextBox 11"/>
          <p:cNvSpPr txBox="1"/>
          <p:nvPr/>
        </p:nvSpPr>
        <p:spPr>
          <a:xfrm>
            <a:off x="89954" y="5360474"/>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6741524" y="2052091"/>
                <a:ext cx="18819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solidFill>
                                <a:srgbClr val="000000"/>
                              </a:solidFill>
                              <a:latin typeface="Cambria Math" panose="02040503050406030204" pitchFamily="18" charset="0"/>
                            </a:rPr>
                          </m:ctrlPr>
                        </m:dPr>
                        <m:e>
                          <m:r>
                            <a:rPr lang="en-US" sz="2400" b="0" i="1" smtClean="0">
                              <a:solidFill>
                                <a:srgbClr val="000000"/>
                              </a:solidFill>
                              <a:latin typeface="Cambria Math"/>
                            </a:rPr>
                            <m:t>𝑡</m:t>
                          </m:r>
                        </m:e>
                      </m:d>
                      <m:r>
                        <a:rPr lang="en-US" sz="2400" i="1" smtClean="0">
                          <a:solidFill>
                            <a:srgbClr val="000000"/>
                          </a:solidFill>
                          <a:latin typeface="Cambria Math"/>
                        </a:rPr>
                        <m:t>=</m:t>
                      </m:r>
                      <m:r>
                        <a:rPr lang="en-US" sz="2400" b="0" i="1" smtClean="0">
                          <a:solidFill>
                            <a:srgbClr val="000000"/>
                          </a:solidFill>
                          <a:latin typeface="Cambria Math"/>
                        </a:rPr>
                        <m:t>2.1875</m:t>
                      </m:r>
                    </m:oMath>
                  </m:oMathPara>
                </a14:m>
                <a:endParaRPr lang="en-IN" sz="2400" dirty="0">
                  <a:solidFill>
                    <a:srgbClr val="0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741524" y="2052091"/>
                <a:ext cx="1881990" cy="461665"/>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446190" y="2564288"/>
                <a:ext cx="5807424"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   </a:t>
                </a:r>
                <a14:m>
                  <m:oMath xmlns:m="http://schemas.openxmlformats.org/officeDocument/2006/math">
                    <m:r>
                      <a:rPr lang="en-US" sz="2400" i="1">
                        <a:solidFill>
                          <a:srgbClr val="000000"/>
                        </a:solidFill>
                        <a:latin typeface="Cambria Math"/>
                      </a:rPr>
                      <m:t>𝑣</m:t>
                    </m:r>
                    <m:r>
                      <a:rPr lang="en-US" sz="2400" i="1">
                        <a:solidFill>
                          <a:srgbClr val="000000"/>
                        </a:solidFill>
                        <a:latin typeface="Cambria Math"/>
                      </a:rPr>
                      <m:t>=</m:t>
                    </m:r>
                    <m:r>
                      <a:rPr lang="en-US" sz="2400" i="1">
                        <a:solidFill>
                          <a:srgbClr val="000000"/>
                        </a:solidFill>
                        <a:latin typeface="Cambria Math"/>
                      </a:rPr>
                      <m:t>𝑛</m:t>
                    </m:r>
                    <m:r>
                      <a:rPr lang="en-US" sz="2400" i="1">
                        <a:solidFill>
                          <a:srgbClr val="000000"/>
                        </a:solidFill>
                        <a:latin typeface="Cambria Math"/>
                      </a:rPr>
                      <m:t>−1=26−1=25</m:t>
                    </m:r>
                  </m:oMath>
                </a14:m>
                <a:endParaRPr lang="en-IN" sz="2400" dirty="0">
                  <a:solidFill>
                    <a:srgbClr val="000000"/>
                  </a:solidFill>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446190" y="2564288"/>
                <a:ext cx="5807424" cy="461665"/>
              </a:xfrm>
              <a:prstGeom prst="rect">
                <a:avLst/>
              </a:prstGeom>
              <a:blipFill rotWithShape="1">
                <a:blip r:embed="rId7"/>
                <a:stretch>
                  <a:fillRect l="-1574" t="-10667" b="-30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446190" y="3878514"/>
                <a:ext cx="5794871" cy="1938992"/>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14:m>
                  <m:oMath xmlns:m="http://schemas.openxmlformats.org/officeDocument/2006/math">
                    <m:d>
                      <m:dPr>
                        <m:begChr m:val="|"/>
                        <m:endChr m:val="|"/>
                        <m:ctrlPr>
                          <a:rPr lang="en-US" sz="2400" i="1" spc="100" smtClean="0">
                            <a:solidFill>
                              <a:srgbClr val="000000"/>
                            </a:solidFill>
                            <a:latin typeface="Cambria Math" panose="02040503050406030204" pitchFamily="18" charset="0"/>
                          </a:rPr>
                        </m:ctrlPr>
                      </m:dPr>
                      <m:e>
                        <m:r>
                          <a:rPr lang="en-US" sz="2400" b="0" i="1" spc="100" smtClean="0">
                            <a:solidFill>
                              <a:srgbClr val="000000"/>
                            </a:solidFill>
                            <a:latin typeface="Cambria Math"/>
                          </a:rPr>
                          <m:t>𝑡</m:t>
                        </m:r>
                      </m:e>
                    </m:d>
                    <m:r>
                      <a:rPr lang="en-US" sz="2400" i="1" spc="100" smtClean="0">
                        <a:solidFill>
                          <a:srgbClr val="000000"/>
                        </a:solidFill>
                        <a:latin typeface="Cambria Math"/>
                        <a:ea typeface="Cambria Math"/>
                      </a:rPr>
                      <m:t>&gt;</m:t>
                    </m:r>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a:rPr>
                          <m:t>𝑡</m:t>
                        </m:r>
                      </m:e>
                      <m:sub>
                        <m:r>
                          <a:rPr lang="en-US" sz="2400" i="1">
                            <a:solidFill>
                              <a:srgbClr val="000000"/>
                            </a:solidFill>
                            <a:latin typeface="Cambria Math"/>
                          </a:rPr>
                          <m:t>0.0</m:t>
                        </m:r>
                        <m:r>
                          <a:rPr lang="en-US" sz="2400" b="0" i="1" smtClean="0">
                            <a:solidFill>
                              <a:srgbClr val="000000"/>
                            </a:solidFill>
                            <a:latin typeface="Cambria Math"/>
                          </a:rPr>
                          <m:t>5</m:t>
                        </m:r>
                      </m:sub>
                    </m:sSub>
                  </m:oMath>
                </a14:m>
                <a:r>
                  <a:rPr lang="en-IN" sz="2400" spc="100" dirty="0">
                    <a:solidFill>
                      <a:srgbClr val="000000"/>
                    </a:solidFill>
                    <a:latin typeface="Calibri" pitchFamily="34" charset="0"/>
                  </a:rPr>
                  <a:t>, the null </a:t>
                </a:r>
              </a:p>
              <a:p>
                <a:pPr algn="just"/>
                <a:r>
                  <a:rPr lang="en-IN" sz="2400" spc="100" dirty="0">
                    <a:solidFill>
                      <a:srgbClr val="000000"/>
                    </a:solidFill>
                    <a:latin typeface="Calibri" pitchFamily="34" charset="0"/>
                  </a:rPr>
                  <a:t>        hypothesis is rejected at 5% level  of </a:t>
                </a:r>
              </a:p>
              <a:p>
                <a:pPr algn="just"/>
                <a:r>
                  <a:rPr lang="en-IN" sz="2400" spc="100" dirty="0">
                    <a:solidFill>
                      <a:srgbClr val="000000"/>
                    </a:solidFill>
                    <a:latin typeface="Calibri" pitchFamily="34" charset="0"/>
                  </a:rPr>
                  <a:t>        significance. i.e., the advertisement </a:t>
                </a:r>
              </a:p>
              <a:p>
                <a:pPr algn="just"/>
                <a:r>
                  <a:rPr lang="en-IN" sz="2400" spc="100" dirty="0">
                    <a:solidFill>
                      <a:srgbClr val="000000"/>
                    </a:solidFill>
                    <a:latin typeface="Calibri" pitchFamily="34" charset="0"/>
                  </a:rPr>
                  <a:t>        is effective.</a:t>
                </a:r>
              </a:p>
            </p:txBody>
          </p:sp>
        </mc:Choice>
        <mc:Fallback xmlns="">
          <p:sp>
            <p:nvSpPr>
              <p:cNvPr id="16" name="TextBox 15"/>
              <p:cNvSpPr txBox="1">
                <a:spLocks noRot="1" noChangeAspect="1" noMove="1" noResize="1" noEditPoints="1" noAdjustHandles="1" noChangeArrowheads="1" noChangeShapeType="1" noTextEdit="1"/>
              </p:cNvSpPr>
              <p:nvPr/>
            </p:nvSpPr>
            <p:spPr>
              <a:xfrm>
                <a:off x="6446190" y="3878514"/>
                <a:ext cx="5794871" cy="1938992"/>
              </a:xfrm>
              <a:prstGeom prst="rect">
                <a:avLst/>
              </a:prstGeom>
              <a:blipFill rotWithShape="1">
                <a:blip r:embed="rId8"/>
                <a:stretch>
                  <a:fillRect l="-1577" t="-2516" r="-1367" b="-62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42265" y="2790427"/>
                <a:ext cx="54031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a:rPr>
                        <m:t>𝑠</m:t>
                      </m:r>
                      <m:r>
                        <a:rPr lang="en-US" sz="2400" b="0" i="1" smtClean="0">
                          <a:solidFill>
                            <a:srgbClr val="000000"/>
                          </a:solidFill>
                          <a:latin typeface="Cambria Math"/>
                        </a:rPr>
                        <m:t>=16 </m:t>
                      </m:r>
                      <m:r>
                        <a:rPr lang="en-US" sz="2400" b="0" i="1" smtClean="0">
                          <a:solidFill>
                            <a:srgbClr val="000000"/>
                          </a:solidFill>
                          <a:latin typeface="Cambria Math"/>
                        </a:rPr>
                        <m:t>𝑑𝑜𝑧𝑒𝑛𝑠</m:t>
                      </m:r>
                      <m:r>
                        <a:rPr lang="en-US" sz="2400" b="0" i="1" smtClean="0">
                          <a:solidFill>
                            <a:srgbClr val="000000"/>
                          </a:solidFill>
                          <a:latin typeface="Cambria Math"/>
                          <a:ea typeface="Cambria Math"/>
                        </a:rPr>
                        <m:t>, </m:t>
                      </m:r>
                      <m:r>
                        <a:rPr lang="en-US" sz="2400" b="0" i="1" smtClean="0">
                          <a:solidFill>
                            <a:srgbClr val="000000"/>
                          </a:solidFill>
                          <a:latin typeface="Cambria Math"/>
                          <a:ea typeface="Cambria Math"/>
                        </a:rPr>
                        <m:t>𝜇</m:t>
                      </m:r>
                      <m:r>
                        <a:rPr lang="en-US" sz="2400" b="0" i="1" smtClean="0">
                          <a:solidFill>
                            <a:srgbClr val="000000"/>
                          </a:solidFill>
                          <a:latin typeface="Cambria Math"/>
                          <a:ea typeface="Cambria Math"/>
                        </a:rPr>
                        <m:t>=140 </m:t>
                      </m:r>
                      <m:r>
                        <a:rPr lang="en-US" sz="2400" b="0" i="1" smtClean="0">
                          <a:solidFill>
                            <a:srgbClr val="000000"/>
                          </a:solidFill>
                          <a:latin typeface="Cambria Math"/>
                          <a:ea typeface="Cambria Math"/>
                        </a:rPr>
                        <m:t>𝑑𝑜𝑧𝑒𝑛𝑠</m:t>
                      </m:r>
                      <m:r>
                        <a:rPr lang="en-US" sz="2400" i="1" smtClean="0">
                          <a:solidFill>
                            <a:srgbClr val="000000"/>
                          </a:solidFill>
                          <a:latin typeface="Cambria Math"/>
                          <a:ea typeface="Cambria Math"/>
                        </a:rPr>
                        <m:t> </m:t>
                      </m:r>
                    </m:oMath>
                  </m:oMathPara>
                </a14:m>
                <a:endParaRPr lang="en-IN" sz="2400" dirty="0">
                  <a:solidFill>
                    <a:srgbClr val="0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42265" y="2790427"/>
                <a:ext cx="5403151" cy="461665"/>
              </a:xfrm>
              <a:prstGeom prst="rect">
                <a:avLst/>
              </a:prstGeom>
              <a:blipFill rotWithShape="1">
                <a:blip r:embed="rId9"/>
                <a:stretch>
                  <a:fillRect b="-9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72058" y="5822139"/>
                <a:ext cx="5794871" cy="103586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i="1" smtClean="0">
                          <a:solidFill>
                            <a:srgbClr val="000000"/>
                          </a:solidFill>
                          <a:latin typeface="Cambria Math"/>
                        </a:rPr>
                        <m:t>     </m:t>
                      </m:r>
                      <m:r>
                        <a:rPr lang="en-US" sz="2000" b="0" i="1" smtClean="0">
                          <a:solidFill>
                            <a:srgbClr val="000000"/>
                          </a:solidFill>
                          <a:latin typeface="Cambria Math"/>
                        </a:rPr>
                        <m:t>𝑡</m:t>
                      </m:r>
                      <m:r>
                        <a:rPr lang="en-US" sz="2000" i="1" smtClean="0">
                          <a:solidFill>
                            <a:srgbClr val="000000"/>
                          </a:solidFill>
                          <a:latin typeface="Cambria Math"/>
                        </a:rPr>
                        <m:t>= </m:t>
                      </m:r>
                      <m:f>
                        <m:fPr>
                          <m:ctrlPr>
                            <a:rPr lang="en-US" sz="2000" i="1" smtClean="0">
                              <a:solidFill>
                                <a:srgbClr val="000000"/>
                              </a:solidFill>
                              <a:latin typeface="Cambria Math" panose="02040503050406030204" pitchFamily="18" charset="0"/>
                            </a:rPr>
                          </m:ctrlPr>
                        </m:fPr>
                        <m:num>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a:rPr>
                                <m:t>𝑥</m:t>
                              </m:r>
                            </m:e>
                          </m:acc>
                          <m:r>
                            <a:rPr lang="en-US" sz="2000" i="1" smtClean="0">
                              <a:solidFill>
                                <a:srgbClr val="000000"/>
                              </a:solidFill>
                              <a:latin typeface="Cambria Math"/>
                            </a:rPr>
                            <m:t>−</m:t>
                          </m:r>
                          <m:r>
                            <a:rPr lang="en-US" sz="2000" i="1" smtClean="0">
                              <a:solidFill>
                                <a:srgbClr val="000000"/>
                              </a:solidFill>
                              <a:latin typeface="Cambria Math"/>
                              <a:ea typeface="Cambria Math"/>
                            </a:rPr>
                            <m:t>𝜇</m:t>
                          </m:r>
                        </m:num>
                        <m:den>
                          <m:d>
                            <m:dPr>
                              <m:ctrlPr>
                                <a:rPr lang="en-US" sz="2000" i="1" smtClean="0">
                                  <a:solidFill>
                                    <a:srgbClr val="000000"/>
                                  </a:solidFill>
                                  <a:latin typeface="Cambria Math" panose="02040503050406030204" pitchFamily="18" charset="0"/>
                                </a:rPr>
                              </m:ctrlPr>
                            </m:dPr>
                            <m:e>
                              <m:f>
                                <m:fPr>
                                  <m:ctrlPr>
                                    <a:rPr lang="en-US" sz="2000" i="1">
                                      <a:solidFill>
                                        <a:srgbClr val="000000"/>
                                      </a:solidFill>
                                      <a:latin typeface="Cambria Math" panose="02040503050406030204" pitchFamily="18" charset="0"/>
                                      <a:ea typeface="Cambria Math"/>
                                    </a:rPr>
                                  </m:ctrlPr>
                                </m:fPr>
                                <m:num>
                                  <m:r>
                                    <a:rPr lang="en-US" sz="2000" i="1">
                                      <a:solidFill>
                                        <a:srgbClr val="000000"/>
                                      </a:solidFill>
                                      <a:latin typeface="Cambria Math"/>
                                      <a:ea typeface="Cambria Math"/>
                                    </a:rPr>
                                    <m:t>𝑠</m:t>
                                  </m:r>
                                </m:num>
                                <m:den>
                                  <m:rad>
                                    <m:radPr>
                                      <m:degHide m:val="on"/>
                                      <m:ctrlPr>
                                        <a:rPr lang="en-US" sz="2000" i="1">
                                          <a:solidFill>
                                            <a:srgbClr val="000000"/>
                                          </a:solidFill>
                                          <a:latin typeface="Cambria Math" panose="02040503050406030204" pitchFamily="18" charset="0"/>
                                          <a:ea typeface="Cambria Math"/>
                                        </a:rPr>
                                      </m:ctrlPr>
                                    </m:radPr>
                                    <m:deg/>
                                    <m:e>
                                      <m:r>
                                        <a:rPr lang="en-US" sz="2000" i="1">
                                          <a:solidFill>
                                            <a:srgbClr val="000000"/>
                                          </a:solidFill>
                                          <a:latin typeface="Cambria Math"/>
                                          <a:ea typeface="Cambria Math"/>
                                        </a:rPr>
                                        <m:t>𝑛</m:t>
                                      </m:r>
                                      <m:r>
                                        <a:rPr lang="en-US" sz="2000" i="1">
                                          <a:solidFill>
                                            <a:srgbClr val="000000"/>
                                          </a:solidFill>
                                          <a:latin typeface="Cambria Math"/>
                                          <a:ea typeface="Cambria Math"/>
                                        </a:rPr>
                                        <m:t>−1</m:t>
                                      </m:r>
                                    </m:e>
                                  </m:rad>
                                </m:den>
                              </m:f>
                            </m:e>
                          </m:d>
                        </m:den>
                      </m:f>
                      <m:r>
                        <a:rPr lang="en-US" sz="2000" i="1" smtClean="0">
                          <a:solidFill>
                            <a:srgbClr val="000000"/>
                          </a:solidFill>
                          <a:latin typeface="Cambria Math"/>
                        </a:rPr>
                        <m:t>=</m:t>
                      </m:r>
                      <m:f>
                        <m:fPr>
                          <m:ctrlPr>
                            <a:rPr lang="en-US" sz="2000" i="1" smtClean="0">
                              <a:solidFill>
                                <a:srgbClr val="000000"/>
                              </a:solidFill>
                              <a:latin typeface="Cambria Math" panose="02040503050406030204" pitchFamily="18" charset="0"/>
                            </a:rPr>
                          </m:ctrlPr>
                        </m:fPr>
                        <m:num>
                          <m:r>
                            <a:rPr lang="en-US" sz="2000" b="0" i="1" smtClean="0">
                              <a:solidFill>
                                <a:srgbClr val="000000"/>
                              </a:solidFill>
                              <a:latin typeface="Cambria Math"/>
                            </a:rPr>
                            <m:t>147</m:t>
                          </m:r>
                          <m:r>
                            <a:rPr lang="en-US" sz="2000" i="1" smtClean="0">
                              <a:solidFill>
                                <a:srgbClr val="000000"/>
                              </a:solidFill>
                              <a:latin typeface="Cambria Math"/>
                            </a:rPr>
                            <m:t>−</m:t>
                          </m:r>
                          <m:r>
                            <a:rPr lang="en-US" sz="2000" b="0" i="1" smtClean="0">
                              <a:solidFill>
                                <a:srgbClr val="000000"/>
                              </a:solidFill>
                              <a:latin typeface="Cambria Math"/>
                            </a:rPr>
                            <m:t>140</m:t>
                          </m:r>
                        </m:num>
                        <m:den>
                          <m:d>
                            <m:dPr>
                              <m:ctrlPr>
                                <a:rPr lang="en-US" sz="2000" i="1" smtClean="0">
                                  <a:solidFill>
                                    <a:srgbClr val="000000"/>
                                  </a:solidFill>
                                  <a:latin typeface="Cambria Math" panose="02040503050406030204" pitchFamily="18" charset="0"/>
                                </a:rPr>
                              </m:ctrlPr>
                            </m:dPr>
                            <m:e>
                              <m:f>
                                <m:fPr>
                                  <m:ctrlPr>
                                    <a:rPr lang="en-US" sz="2000" i="1" smtClean="0">
                                      <a:solidFill>
                                        <a:srgbClr val="000000"/>
                                      </a:solidFill>
                                      <a:latin typeface="Cambria Math" panose="02040503050406030204" pitchFamily="18" charset="0"/>
                                    </a:rPr>
                                  </m:ctrlPr>
                                </m:fPr>
                                <m:num>
                                  <m:r>
                                    <a:rPr lang="en-US" sz="2000" b="0" i="1" smtClean="0">
                                      <a:solidFill>
                                        <a:srgbClr val="000000"/>
                                      </a:solidFill>
                                      <a:latin typeface="Cambria Math"/>
                                    </a:rPr>
                                    <m:t>16</m:t>
                                  </m:r>
                                </m:num>
                                <m:den>
                                  <m:rad>
                                    <m:radPr>
                                      <m:degHide m:val="on"/>
                                      <m:ctrlPr>
                                        <a:rPr lang="en-US" sz="2000" i="1" smtClean="0">
                                          <a:solidFill>
                                            <a:srgbClr val="000000"/>
                                          </a:solidFill>
                                          <a:latin typeface="Cambria Math" panose="02040503050406030204" pitchFamily="18" charset="0"/>
                                        </a:rPr>
                                      </m:ctrlPr>
                                    </m:radPr>
                                    <m:deg/>
                                    <m:e>
                                      <m:r>
                                        <a:rPr lang="en-US" sz="2000" b="0" i="1" smtClean="0">
                                          <a:solidFill>
                                            <a:srgbClr val="000000"/>
                                          </a:solidFill>
                                          <a:latin typeface="Cambria Math"/>
                                        </a:rPr>
                                        <m:t>26−1</m:t>
                                      </m:r>
                                    </m:e>
                                  </m:rad>
                                </m:den>
                              </m:f>
                            </m:e>
                          </m:d>
                        </m:den>
                      </m:f>
                      <m:r>
                        <a:rPr lang="en-US" sz="2000" i="1" smtClean="0">
                          <a:solidFill>
                            <a:srgbClr val="000000"/>
                          </a:solidFill>
                          <a:latin typeface="Cambria Math"/>
                        </a:rPr>
                        <m:t>=</m:t>
                      </m:r>
                      <m:r>
                        <a:rPr lang="en-US" sz="2000" b="0" i="1" smtClean="0">
                          <a:solidFill>
                            <a:srgbClr val="000000"/>
                          </a:solidFill>
                          <a:latin typeface="Cambria Math"/>
                        </a:rPr>
                        <m:t>2.1875</m:t>
                      </m:r>
                    </m:oMath>
                  </m:oMathPara>
                </a14:m>
                <a:endParaRPr lang="en-IN" sz="2000" dirty="0">
                  <a:solidFill>
                    <a:srgbClr val="0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72058" y="5822139"/>
                <a:ext cx="5794871" cy="1035861"/>
              </a:xfrm>
              <a:prstGeom prst="rect">
                <a:avLst/>
              </a:prstGeom>
              <a:blipFill rotWithShape="1">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923314" y="3200172"/>
                <a:ext cx="312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a:rPr>
                            <m:t>𝑡</m:t>
                          </m:r>
                        </m:e>
                        <m:sub>
                          <m:r>
                            <a:rPr lang="en-US" sz="2400" b="0" i="1" smtClean="0">
                              <a:latin typeface="Cambria Math"/>
                            </a:rPr>
                            <m:t>0.05</m:t>
                          </m:r>
                        </m:sub>
                      </m:sSub>
                      <m:d>
                        <m:dPr>
                          <m:ctrlPr>
                            <a:rPr lang="en-IN" sz="2400" i="1" smtClean="0">
                              <a:latin typeface="Cambria Math" panose="02040503050406030204" pitchFamily="18" charset="0"/>
                            </a:rPr>
                          </m:ctrlPr>
                        </m:dPr>
                        <m:e>
                          <m:r>
                            <a:rPr lang="en-US" sz="2400" b="0" i="1" smtClean="0">
                              <a:latin typeface="Cambria Math"/>
                            </a:rPr>
                            <m:t>𝑣</m:t>
                          </m:r>
                          <m:r>
                            <a:rPr lang="en-US" sz="2400" b="0" i="1" smtClean="0">
                              <a:latin typeface="Cambria Math"/>
                            </a:rPr>
                            <m:t>=25</m:t>
                          </m:r>
                        </m:e>
                      </m:d>
                      <m:r>
                        <a:rPr lang="en-US" sz="2400" b="0" i="1" smtClean="0">
                          <a:latin typeface="Cambria Math"/>
                        </a:rPr>
                        <m:t>=1.708</m:t>
                      </m:r>
                    </m:oMath>
                  </m:oMathPara>
                </a14:m>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6923314" y="3200172"/>
                <a:ext cx="3125279" cy="461665"/>
              </a:xfrm>
              <a:prstGeom prst="rect">
                <a:avLst/>
              </a:prstGeom>
              <a:blipFill rotWithShape="1">
                <a:blip r:embed="rId11"/>
                <a:stretch>
                  <a:fillRect b="-1316"/>
                </a:stretch>
              </a:blipFill>
            </p:spPr>
            <p:txBody>
              <a:bodyPr/>
              <a:lstStyle/>
              <a:p>
                <a:r>
                  <a:rPr lang="en-IN">
                    <a:noFill/>
                  </a:rPr>
                  <a:t> </a:t>
                </a:r>
              </a:p>
            </p:txBody>
          </p:sp>
        </mc:Fallback>
      </mc:AlternateContent>
    </p:spTree>
    <p:extLst>
      <p:ext uri="{BB962C8B-B14F-4D97-AF65-F5344CB8AC3E}">
        <p14:creationId xmlns:p14="http://schemas.microsoft.com/office/powerpoint/2010/main" val="332617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1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wipe(left)">
                                      <p:cBhvr>
                                        <p:cTn id="39" dur="10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10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1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10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Effect transition="in" filter="wipe(left)">
                                      <p:cBhvr>
                                        <p:cTn id="59" dur="1000"/>
                                        <p:tgtEl>
                                          <p:spTgt spid="17">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10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left)">
                                      <p:cBhvr>
                                        <p:cTn id="69" dur="1000"/>
                                        <p:tgtEl>
                                          <p:spTgt spid="1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wipe(left)">
                                      <p:cBhvr>
                                        <p:cTn id="74" dur="1000"/>
                                        <p:tgtEl>
                                          <p:spTgt spid="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left)">
                                      <p:cBhvr>
                                        <p:cTn id="7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4" grpId="0"/>
      <p:bldP spid="15" grpId="0"/>
      <p:bldP spid="16" grpId="0"/>
      <p:bldP spid="6"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1938992"/>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22</a:t>
            </a:r>
          </a:p>
          <a:p>
            <a:pPr algn="just"/>
            <a:r>
              <a:rPr lang="en-US" sz="2400" spc="100" dirty="0">
                <a:solidFill>
                  <a:srgbClr val="000000"/>
                </a:solidFill>
                <a:latin typeface="Calibri" pitchFamily="34" charset="0"/>
              </a:rPr>
              <a:t>The mean lifetime of a sample of 25 bulbs is found as 1550 hours with a SD of 120 hours. The company manufacturing the bulbs claims that the average life of their bulbs is  1600 hours. Is the claim acceptance at 5% level of significance?</a:t>
            </a:r>
          </a:p>
          <a:p>
            <a:pPr algn="just"/>
            <a:r>
              <a:rPr lang="en-US" sz="2400" b="1" spc="100" dirty="0">
                <a:solidFill>
                  <a:srgbClr val="000000"/>
                </a:solidFill>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933404" y="1880253"/>
                <a:ext cx="449852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a:rPr>
                        <m:t>𝑛</m:t>
                      </m:r>
                      <m:r>
                        <a:rPr lang="en-US" sz="2400" i="1" smtClean="0">
                          <a:solidFill>
                            <a:srgbClr val="000000"/>
                          </a:solidFill>
                          <a:latin typeface="Cambria Math"/>
                        </a:rPr>
                        <m:t> =25,</m:t>
                      </m:r>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a:rPr>
                            <m:t>𝑥</m:t>
                          </m:r>
                        </m:e>
                      </m:acc>
                      <m:r>
                        <a:rPr lang="en-US" sz="2400" i="1">
                          <a:solidFill>
                            <a:srgbClr val="000000"/>
                          </a:solidFill>
                          <a:latin typeface="Cambria Math"/>
                        </a:rPr>
                        <m:t>=</m:t>
                      </m:r>
                      <m:r>
                        <a:rPr lang="en-US" sz="2400" b="0" i="1" smtClean="0">
                          <a:solidFill>
                            <a:srgbClr val="000000"/>
                          </a:solidFill>
                          <a:latin typeface="Cambria Math"/>
                        </a:rPr>
                        <m:t>1550 </m:t>
                      </m:r>
                      <m:r>
                        <a:rPr lang="en-US" sz="2400" b="0" i="1" smtClean="0">
                          <a:solidFill>
                            <a:srgbClr val="000000"/>
                          </a:solidFill>
                          <a:latin typeface="Cambria Math"/>
                        </a:rPr>
                        <m:t>h𝑜𝑢𝑟𝑠</m:t>
                      </m:r>
                    </m:oMath>
                  </m:oMathPara>
                </a14:m>
                <a:endParaRPr lang="en-IN" sz="2400" dirty="0">
                  <a:solidFill>
                    <a:srgbClr val="0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933404" y="1880253"/>
                <a:ext cx="4498523" cy="461665"/>
              </a:xfrm>
              <a:prstGeom prst="rect">
                <a:avLst/>
              </a:prstGeom>
              <a:blipFill rotWithShape="1">
                <a:blip r:embed="rId2"/>
                <a:stretch>
                  <a:fillRect/>
                </a:stretch>
              </a:blipFill>
            </p:spPr>
            <p:txBody>
              <a:bodyPr/>
              <a:lstStyle/>
              <a:p>
                <a:r>
                  <a:rPr lang="en-IN">
                    <a:noFill/>
                  </a:rPr>
                  <a:t> </a:t>
                </a:r>
              </a:p>
            </p:txBody>
          </p:sp>
        </mc:Fallback>
      </mc:AlternateContent>
      <p:cxnSp>
        <p:nvCxnSpPr>
          <p:cNvPr id="8" name="Straight Connector 7"/>
          <p:cNvCxnSpPr/>
          <p:nvPr/>
        </p:nvCxnSpPr>
        <p:spPr>
          <a:xfrm>
            <a:off x="6397131" y="2052091"/>
            <a:ext cx="0" cy="4637019"/>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0" y="2795121"/>
                <a:ext cx="6397131" cy="830997"/>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r>
                      <a:rPr lang="en-US" sz="2400" i="1">
                        <a:solidFill>
                          <a:srgbClr val="000000"/>
                        </a:solidFill>
                        <a:latin typeface="Cambria Math"/>
                        <a:ea typeface="Cambria Math"/>
                      </a:rPr>
                      <m:t>𝜇</m:t>
                    </m:r>
                    <m:r>
                      <a:rPr lang="en-US" sz="2400" i="1">
                        <a:solidFill>
                          <a:srgbClr val="000000"/>
                        </a:solidFill>
                        <a:latin typeface="Cambria Math"/>
                        <a:ea typeface="Cambria Math"/>
                      </a:rPr>
                      <m:t> =1600 </m:t>
                    </m:r>
                    <m:r>
                      <a:rPr lang="en-US" sz="2400" b="0" i="1" smtClean="0">
                        <a:solidFill>
                          <a:srgbClr val="000000"/>
                        </a:solidFill>
                        <a:latin typeface="Cambria Math"/>
                        <a:ea typeface="Cambria Math"/>
                      </a:rPr>
                      <m:t>h𝑜𝑢𝑟𝑠</m:t>
                    </m:r>
                  </m:oMath>
                </a14:m>
                <a:r>
                  <a:rPr lang="en-US" sz="2400" spc="100" dirty="0">
                    <a:solidFill>
                      <a:srgbClr val="000000"/>
                    </a:solidFill>
                    <a:latin typeface="Calibri" pitchFamily="34" charset="0"/>
                  </a:rPr>
                  <a:t>, i.e. the average life of bulbs is 1600 hours.</a:t>
                </a:r>
              </a:p>
            </p:txBody>
          </p:sp>
        </mc:Choice>
        <mc:Fallback xmlns="">
          <p:sp>
            <p:nvSpPr>
              <p:cNvPr id="9" name="TextBox 8"/>
              <p:cNvSpPr txBox="1">
                <a:spLocks noRot="1" noChangeAspect="1" noMove="1" noResize="1" noEditPoints="1" noAdjustHandles="1" noChangeArrowheads="1" noChangeShapeType="1" noTextEdit="1"/>
              </p:cNvSpPr>
              <p:nvPr/>
            </p:nvSpPr>
            <p:spPr>
              <a:xfrm>
                <a:off x="0" y="2795121"/>
                <a:ext cx="6397131" cy="830997"/>
              </a:xfrm>
              <a:prstGeom prst="rect">
                <a:avLst/>
              </a:prstGeom>
              <a:blipFill rotWithShape="1">
                <a:blip r:embed="rId3"/>
                <a:stretch>
                  <a:fillRect l="-1430" t="-6618" r="-2288"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0" y="3661837"/>
                <a:ext cx="6397131" cy="830997"/>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r>
                      <a:rPr lang="en-US" sz="2400" i="1">
                        <a:solidFill>
                          <a:srgbClr val="000000"/>
                        </a:solidFill>
                        <a:latin typeface="Cambria Math"/>
                        <a:ea typeface="Cambria Math"/>
                      </a:rPr>
                      <m:t>𝜇</m:t>
                    </m:r>
                    <m:r>
                      <a:rPr lang="en-US" sz="2400" b="0" i="1" smtClean="0">
                        <a:solidFill>
                          <a:srgbClr val="000000"/>
                        </a:solidFill>
                        <a:latin typeface="Cambria Math"/>
                        <a:ea typeface="Cambria Math"/>
                      </a:rPr>
                      <m:t>&lt;1600 </m:t>
                    </m:r>
                    <m:r>
                      <a:rPr lang="en-US" sz="2400" b="0" i="1" smtClean="0">
                        <a:solidFill>
                          <a:srgbClr val="000000"/>
                        </a:solidFill>
                        <a:latin typeface="Cambria Math"/>
                        <a:ea typeface="Cambria Math"/>
                      </a:rPr>
                      <m:t>h𝑜𝑢𝑟𝑠</m:t>
                    </m:r>
                  </m:oMath>
                </a14:m>
                <a:r>
                  <a:rPr lang="en-IN" sz="2400" spc="100" dirty="0">
                    <a:solidFill>
                      <a:srgbClr val="000000"/>
                    </a:solidFill>
                    <a:latin typeface="Calibri" pitchFamily="34" charset="0"/>
                  </a:rPr>
                  <a:t>  (One tailed test)</a:t>
                </a:r>
                <a:r>
                  <a:rPr lang="en-IN" dirty="0">
                    <a:solidFill>
                      <a:srgbClr val="000000"/>
                    </a:solidFill>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0" y="3661837"/>
                <a:ext cx="6397131" cy="830997"/>
              </a:xfrm>
              <a:prstGeom prst="rect">
                <a:avLst/>
              </a:prstGeom>
              <a:blipFill rotWithShape="1">
                <a:blip r:embed="rId4"/>
                <a:stretch>
                  <a:fillRect l="-1430" t="-6618"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4549" y="4617177"/>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4549" y="4617177"/>
                <a:ext cx="4965590" cy="461665"/>
              </a:xfrm>
              <a:prstGeom prst="rect">
                <a:avLst/>
              </a:prstGeom>
              <a:blipFill rotWithShape="1">
                <a:blip r:embed="rId5"/>
                <a:stretch>
                  <a:fillRect l="-1966" t="-10526" b="-28947"/>
                </a:stretch>
              </a:blipFill>
            </p:spPr>
            <p:txBody>
              <a:bodyPr/>
              <a:lstStyle/>
              <a:p>
                <a:r>
                  <a:rPr lang="en-IN">
                    <a:noFill/>
                  </a:rPr>
                  <a:t> </a:t>
                </a:r>
              </a:p>
            </p:txBody>
          </p:sp>
        </mc:Fallback>
      </mc:AlternateContent>
      <p:sp>
        <p:nvSpPr>
          <p:cNvPr id="12" name="TextBox 11"/>
          <p:cNvSpPr txBox="1"/>
          <p:nvPr/>
        </p:nvSpPr>
        <p:spPr>
          <a:xfrm>
            <a:off x="89954" y="5173030"/>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6741524" y="2052091"/>
                <a:ext cx="15421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solidFill>
                                <a:srgbClr val="000000"/>
                              </a:solidFill>
                              <a:latin typeface="Cambria Math" panose="02040503050406030204" pitchFamily="18" charset="0"/>
                            </a:rPr>
                          </m:ctrlPr>
                        </m:dPr>
                        <m:e>
                          <m:r>
                            <a:rPr lang="en-US" sz="2400" b="0" i="1" smtClean="0">
                              <a:solidFill>
                                <a:srgbClr val="000000"/>
                              </a:solidFill>
                              <a:latin typeface="Cambria Math"/>
                            </a:rPr>
                            <m:t>𝑡</m:t>
                          </m:r>
                        </m:e>
                      </m:d>
                      <m:r>
                        <a:rPr lang="en-US" sz="2400" i="1" smtClean="0">
                          <a:solidFill>
                            <a:srgbClr val="000000"/>
                          </a:solidFill>
                          <a:latin typeface="Cambria Math"/>
                        </a:rPr>
                        <m:t>=</m:t>
                      </m:r>
                      <m:r>
                        <a:rPr lang="en-US" sz="2400" b="0" i="1" smtClean="0">
                          <a:solidFill>
                            <a:srgbClr val="000000"/>
                          </a:solidFill>
                          <a:latin typeface="Cambria Math"/>
                        </a:rPr>
                        <m:t>2.04</m:t>
                      </m:r>
                    </m:oMath>
                  </m:oMathPara>
                </a14:m>
                <a:endParaRPr lang="en-IN" sz="2400" dirty="0">
                  <a:solidFill>
                    <a:srgbClr val="0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741524" y="2052091"/>
                <a:ext cx="1542153" cy="461665"/>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446190" y="2564288"/>
                <a:ext cx="5807424"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   </a:t>
                </a:r>
                <a14:m>
                  <m:oMath xmlns:m="http://schemas.openxmlformats.org/officeDocument/2006/math">
                    <m:r>
                      <a:rPr lang="en-US" sz="2400" i="1">
                        <a:solidFill>
                          <a:srgbClr val="000000"/>
                        </a:solidFill>
                        <a:latin typeface="Cambria Math"/>
                      </a:rPr>
                      <m:t>𝑣</m:t>
                    </m:r>
                    <m:r>
                      <a:rPr lang="en-US" sz="2400" i="1">
                        <a:solidFill>
                          <a:srgbClr val="000000"/>
                        </a:solidFill>
                        <a:latin typeface="Cambria Math"/>
                      </a:rPr>
                      <m:t>=</m:t>
                    </m:r>
                    <m:r>
                      <a:rPr lang="en-US" sz="2400" i="1">
                        <a:solidFill>
                          <a:srgbClr val="000000"/>
                        </a:solidFill>
                        <a:latin typeface="Cambria Math"/>
                      </a:rPr>
                      <m:t>𝑛</m:t>
                    </m:r>
                    <m:r>
                      <a:rPr lang="en-US" sz="2400" i="1">
                        <a:solidFill>
                          <a:srgbClr val="000000"/>
                        </a:solidFill>
                        <a:latin typeface="Cambria Math"/>
                      </a:rPr>
                      <m:t>−1=25−1=24</m:t>
                    </m:r>
                  </m:oMath>
                </a14:m>
                <a:endParaRPr lang="en-IN" sz="2400" dirty="0">
                  <a:solidFill>
                    <a:srgbClr val="000000"/>
                  </a:solidFill>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446190" y="2564288"/>
                <a:ext cx="5807424" cy="461665"/>
              </a:xfrm>
              <a:prstGeom prst="rect">
                <a:avLst/>
              </a:prstGeom>
              <a:blipFill rotWithShape="1">
                <a:blip r:embed="rId7"/>
                <a:stretch>
                  <a:fillRect l="-1574" t="-10667" b="-30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446190" y="3878514"/>
                <a:ext cx="5794871" cy="2308324"/>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14:m>
                  <m:oMath xmlns:m="http://schemas.openxmlformats.org/officeDocument/2006/math">
                    <m:d>
                      <m:dPr>
                        <m:begChr m:val="|"/>
                        <m:endChr m:val="|"/>
                        <m:ctrlPr>
                          <a:rPr lang="en-US" sz="2400" i="1" spc="100" smtClean="0">
                            <a:solidFill>
                              <a:srgbClr val="000000"/>
                            </a:solidFill>
                            <a:latin typeface="Cambria Math" panose="02040503050406030204" pitchFamily="18" charset="0"/>
                          </a:rPr>
                        </m:ctrlPr>
                      </m:dPr>
                      <m:e>
                        <m:r>
                          <a:rPr lang="en-US" sz="2400" b="0" i="1" spc="100" smtClean="0">
                            <a:solidFill>
                              <a:srgbClr val="000000"/>
                            </a:solidFill>
                            <a:latin typeface="Cambria Math"/>
                          </a:rPr>
                          <m:t>𝑡</m:t>
                        </m:r>
                      </m:e>
                    </m:d>
                    <m:r>
                      <a:rPr lang="en-US" sz="2400" i="1" spc="100" smtClean="0">
                        <a:solidFill>
                          <a:srgbClr val="000000"/>
                        </a:solidFill>
                        <a:latin typeface="Cambria Math"/>
                        <a:ea typeface="Cambria Math"/>
                      </a:rPr>
                      <m:t>&gt;</m:t>
                    </m:r>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a:rPr>
                          <m:t>𝑡</m:t>
                        </m:r>
                      </m:e>
                      <m:sub>
                        <m:r>
                          <a:rPr lang="en-US" sz="2400" i="1">
                            <a:solidFill>
                              <a:srgbClr val="000000"/>
                            </a:solidFill>
                            <a:latin typeface="Cambria Math"/>
                          </a:rPr>
                          <m:t>0.0</m:t>
                        </m:r>
                        <m:r>
                          <a:rPr lang="en-US" sz="2400" b="0" i="1" smtClean="0">
                            <a:solidFill>
                              <a:srgbClr val="000000"/>
                            </a:solidFill>
                            <a:latin typeface="Cambria Math"/>
                          </a:rPr>
                          <m:t>5</m:t>
                        </m:r>
                      </m:sub>
                    </m:sSub>
                  </m:oMath>
                </a14:m>
                <a:r>
                  <a:rPr lang="en-IN" sz="2400" spc="100" dirty="0">
                    <a:solidFill>
                      <a:srgbClr val="000000"/>
                    </a:solidFill>
                    <a:latin typeface="Calibri" pitchFamily="34" charset="0"/>
                  </a:rPr>
                  <a:t>, the null </a:t>
                </a:r>
              </a:p>
              <a:p>
                <a:pPr algn="just"/>
                <a:r>
                  <a:rPr lang="en-IN" sz="2400" spc="100" dirty="0">
                    <a:solidFill>
                      <a:srgbClr val="000000"/>
                    </a:solidFill>
                    <a:latin typeface="Calibri" pitchFamily="34" charset="0"/>
                  </a:rPr>
                  <a:t>        hypothesis is rejected at 5% level  of </a:t>
                </a:r>
              </a:p>
              <a:p>
                <a:pPr algn="just"/>
                <a:r>
                  <a:rPr lang="en-IN" sz="2400" spc="100" dirty="0">
                    <a:solidFill>
                      <a:srgbClr val="000000"/>
                    </a:solidFill>
                    <a:latin typeface="Calibri" pitchFamily="34" charset="0"/>
                  </a:rPr>
                  <a:t>        significance. i.e., the average life of </a:t>
                </a:r>
              </a:p>
              <a:p>
                <a:pPr algn="just"/>
                <a:r>
                  <a:rPr lang="en-IN" sz="2400" spc="100" dirty="0">
                    <a:solidFill>
                      <a:srgbClr val="000000"/>
                    </a:solidFill>
                    <a:latin typeface="Calibri" pitchFamily="34" charset="0"/>
                  </a:rPr>
                  <a:t>        bulbs is less than 1600 hours and </a:t>
                </a:r>
              </a:p>
              <a:p>
                <a:pPr algn="just"/>
                <a:r>
                  <a:rPr lang="en-IN" sz="2400" spc="100" dirty="0">
                    <a:solidFill>
                      <a:srgbClr val="000000"/>
                    </a:solidFill>
                    <a:latin typeface="Calibri" pitchFamily="34" charset="0"/>
                  </a:rPr>
                  <a:t>        the claim is unacceptable.</a:t>
                </a:r>
              </a:p>
            </p:txBody>
          </p:sp>
        </mc:Choice>
        <mc:Fallback xmlns="">
          <p:sp>
            <p:nvSpPr>
              <p:cNvPr id="16" name="TextBox 15"/>
              <p:cNvSpPr txBox="1">
                <a:spLocks noRot="1" noChangeAspect="1" noMove="1" noResize="1" noEditPoints="1" noAdjustHandles="1" noChangeArrowheads="1" noChangeShapeType="1" noTextEdit="1"/>
              </p:cNvSpPr>
              <p:nvPr/>
            </p:nvSpPr>
            <p:spPr>
              <a:xfrm>
                <a:off x="6446190" y="3878514"/>
                <a:ext cx="5794871" cy="2308324"/>
              </a:xfrm>
              <a:prstGeom prst="rect">
                <a:avLst/>
              </a:prstGeom>
              <a:blipFill rotWithShape="1">
                <a:blip r:embed="rId8"/>
                <a:stretch>
                  <a:fillRect l="-1577" t="-2111" r="-1367" b="-501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42265" y="2333456"/>
                <a:ext cx="54031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a:rPr>
                        <m:t>𝑠</m:t>
                      </m:r>
                      <m:r>
                        <a:rPr lang="en-US" sz="2400" b="0" i="1" smtClean="0">
                          <a:solidFill>
                            <a:srgbClr val="000000"/>
                          </a:solidFill>
                          <a:latin typeface="Cambria Math"/>
                        </a:rPr>
                        <m:t>=120 </m:t>
                      </m:r>
                      <m:r>
                        <a:rPr lang="en-US" sz="2400" b="0" i="1" smtClean="0">
                          <a:solidFill>
                            <a:srgbClr val="000000"/>
                          </a:solidFill>
                          <a:latin typeface="Cambria Math"/>
                        </a:rPr>
                        <m:t>h𝑜𝑢𝑟𝑠</m:t>
                      </m:r>
                      <m:r>
                        <a:rPr lang="en-US" sz="2400" b="0" i="1" smtClean="0">
                          <a:solidFill>
                            <a:srgbClr val="000000"/>
                          </a:solidFill>
                          <a:latin typeface="Cambria Math"/>
                          <a:ea typeface="Cambria Math"/>
                        </a:rPr>
                        <m:t>, </m:t>
                      </m:r>
                      <m:r>
                        <a:rPr lang="en-US" sz="2400" b="0" i="1" smtClean="0">
                          <a:solidFill>
                            <a:srgbClr val="000000"/>
                          </a:solidFill>
                          <a:latin typeface="Cambria Math"/>
                          <a:ea typeface="Cambria Math"/>
                        </a:rPr>
                        <m:t>𝜇</m:t>
                      </m:r>
                      <m:r>
                        <a:rPr lang="en-US" sz="2400" b="0" i="1" smtClean="0">
                          <a:solidFill>
                            <a:srgbClr val="000000"/>
                          </a:solidFill>
                          <a:latin typeface="Cambria Math"/>
                          <a:ea typeface="Cambria Math"/>
                        </a:rPr>
                        <m:t>=1600 </m:t>
                      </m:r>
                      <m:r>
                        <a:rPr lang="en-US" sz="2400" b="0" i="1" smtClean="0">
                          <a:solidFill>
                            <a:srgbClr val="000000"/>
                          </a:solidFill>
                          <a:latin typeface="Cambria Math"/>
                          <a:ea typeface="Cambria Math"/>
                        </a:rPr>
                        <m:t>h𝑜𝑢𝑟𝑠</m:t>
                      </m:r>
                      <m:r>
                        <a:rPr lang="en-US" sz="2400" i="1" smtClean="0">
                          <a:solidFill>
                            <a:srgbClr val="000000"/>
                          </a:solidFill>
                          <a:latin typeface="Cambria Math"/>
                          <a:ea typeface="Cambria Math"/>
                        </a:rPr>
                        <m:t> </m:t>
                      </m:r>
                    </m:oMath>
                  </m:oMathPara>
                </a14:m>
                <a:endParaRPr lang="en-IN" sz="2400" dirty="0">
                  <a:solidFill>
                    <a:srgbClr val="0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42265" y="2333456"/>
                <a:ext cx="5403151" cy="461665"/>
              </a:xfrm>
              <a:prstGeom prst="rect">
                <a:avLst/>
              </a:prstGeom>
              <a:blipFill rotWithShape="1">
                <a:blip r:embed="rId9"/>
                <a:stretch>
                  <a:fillRect b="-78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01129" y="5686288"/>
                <a:ext cx="5794871" cy="103586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i="1" smtClean="0">
                          <a:solidFill>
                            <a:srgbClr val="000000"/>
                          </a:solidFill>
                          <a:latin typeface="Cambria Math"/>
                        </a:rPr>
                        <m:t>     </m:t>
                      </m:r>
                      <m:r>
                        <a:rPr lang="en-US" sz="2000" b="0" i="1" smtClean="0">
                          <a:solidFill>
                            <a:srgbClr val="000000"/>
                          </a:solidFill>
                          <a:latin typeface="Cambria Math"/>
                        </a:rPr>
                        <m:t>𝑡</m:t>
                      </m:r>
                      <m:r>
                        <a:rPr lang="en-US" sz="2000" i="1" smtClean="0">
                          <a:solidFill>
                            <a:srgbClr val="000000"/>
                          </a:solidFill>
                          <a:latin typeface="Cambria Math"/>
                        </a:rPr>
                        <m:t>= </m:t>
                      </m:r>
                      <m:f>
                        <m:fPr>
                          <m:ctrlPr>
                            <a:rPr lang="en-US" sz="2000" i="1" smtClean="0">
                              <a:solidFill>
                                <a:srgbClr val="000000"/>
                              </a:solidFill>
                              <a:latin typeface="Cambria Math" panose="02040503050406030204" pitchFamily="18" charset="0"/>
                            </a:rPr>
                          </m:ctrlPr>
                        </m:fPr>
                        <m:num>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a:rPr>
                                <m:t>𝑥</m:t>
                              </m:r>
                            </m:e>
                          </m:acc>
                          <m:r>
                            <a:rPr lang="en-US" sz="2000" i="1" smtClean="0">
                              <a:solidFill>
                                <a:srgbClr val="000000"/>
                              </a:solidFill>
                              <a:latin typeface="Cambria Math"/>
                            </a:rPr>
                            <m:t>−</m:t>
                          </m:r>
                          <m:r>
                            <a:rPr lang="en-US" sz="2000" i="1" smtClean="0">
                              <a:solidFill>
                                <a:srgbClr val="000000"/>
                              </a:solidFill>
                              <a:latin typeface="Cambria Math"/>
                              <a:ea typeface="Cambria Math"/>
                            </a:rPr>
                            <m:t>𝜇</m:t>
                          </m:r>
                        </m:num>
                        <m:den>
                          <m:d>
                            <m:dPr>
                              <m:ctrlPr>
                                <a:rPr lang="en-US" sz="2000" i="1" smtClean="0">
                                  <a:solidFill>
                                    <a:srgbClr val="000000"/>
                                  </a:solidFill>
                                  <a:latin typeface="Cambria Math" panose="02040503050406030204" pitchFamily="18" charset="0"/>
                                </a:rPr>
                              </m:ctrlPr>
                            </m:dPr>
                            <m:e>
                              <m:f>
                                <m:fPr>
                                  <m:ctrlPr>
                                    <a:rPr lang="en-US" sz="2000" i="1">
                                      <a:solidFill>
                                        <a:srgbClr val="000000"/>
                                      </a:solidFill>
                                      <a:latin typeface="Cambria Math" panose="02040503050406030204" pitchFamily="18" charset="0"/>
                                      <a:ea typeface="Cambria Math"/>
                                    </a:rPr>
                                  </m:ctrlPr>
                                </m:fPr>
                                <m:num>
                                  <m:r>
                                    <a:rPr lang="en-US" sz="2000" i="1">
                                      <a:solidFill>
                                        <a:srgbClr val="000000"/>
                                      </a:solidFill>
                                      <a:latin typeface="Cambria Math"/>
                                      <a:ea typeface="Cambria Math"/>
                                    </a:rPr>
                                    <m:t>𝑠</m:t>
                                  </m:r>
                                </m:num>
                                <m:den>
                                  <m:rad>
                                    <m:radPr>
                                      <m:degHide m:val="on"/>
                                      <m:ctrlPr>
                                        <a:rPr lang="en-US" sz="2000" i="1">
                                          <a:solidFill>
                                            <a:srgbClr val="000000"/>
                                          </a:solidFill>
                                          <a:latin typeface="Cambria Math" panose="02040503050406030204" pitchFamily="18" charset="0"/>
                                          <a:ea typeface="Cambria Math"/>
                                        </a:rPr>
                                      </m:ctrlPr>
                                    </m:radPr>
                                    <m:deg/>
                                    <m:e>
                                      <m:r>
                                        <a:rPr lang="en-US" sz="2000" i="1">
                                          <a:solidFill>
                                            <a:srgbClr val="000000"/>
                                          </a:solidFill>
                                          <a:latin typeface="Cambria Math"/>
                                          <a:ea typeface="Cambria Math"/>
                                        </a:rPr>
                                        <m:t>𝑛</m:t>
                                      </m:r>
                                      <m:r>
                                        <a:rPr lang="en-US" sz="2000" i="1">
                                          <a:solidFill>
                                            <a:srgbClr val="000000"/>
                                          </a:solidFill>
                                          <a:latin typeface="Cambria Math"/>
                                          <a:ea typeface="Cambria Math"/>
                                        </a:rPr>
                                        <m:t>−1</m:t>
                                      </m:r>
                                    </m:e>
                                  </m:rad>
                                </m:den>
                              </m:f>
                            </m:e>
                          </m:d>
                        </m:den>
                      </m:f>
                      <m:r>
                        <a:rPr lang="en-US" sz="2000" i="1" smtClean="0">
                          <a:solidFill>
                            <a:srgbClr val="000000"/>
                          </a:solidFill>
                          <a:latin typeface="Cambria Math"/>
                        </a:rPr>
                        <m:t>=</m:t>
                      </m:r>
                      <m:f>
                        <m:fPr>
                          <m:ctrlPr>
                            <a:rPr lang="en-US" sz="2000" i="1" smtClean="0">
                              <a:solidFill>
                                <a:srgbClr val="000000"/>
                              </a:solidFill>
                              <a:latin typeface="Cambria Math" panose="02040503050406030204" pitchFamily="18" charset="0"/>
                            </a:rPr>
                          </m:ctrlPr>
                        </m:fPr>
                        <m:num>
                          <m:r>
                            <a:rPr lang="en-US" sz="2000" b="0" i="1" smtClean="0">
                              <a:solidFill>
                                <a:srgbClr val="000000"/>
                              </a:solidFill>
                              <a:latin typeface="Cambria Math"/>
                            </a:rPr>
                            <m:t>1550</m:t>
                          </m:r>
                          <m:r>
                            <a:rPr lang="en-US" sz="2000" i="1" smtClean="0">
                              <a:solidFill>
                                <a:srgbClr val="000000"/>
                              </a:solidFill>
                              <a:latin typeface="Cambria Math"/>
                            </a:rPr>
                            <m:t>−</m:t>
                          </m:r>
                          <m:r>
                            <a:rPr lang="en-US" sz="2000" b="0" i="1" smtClean="0">
                              <a:solidFill>
                                <a:srgbClr val="000000"/>
                              </a:solidFill>
                              <a:latin typeface="Cambria Math"/>
                            </a:rPr>
                            <m:t>1600</m:t>
                          </m:r>
                        </m:num>
                        <m:den>
                          <m:d>
                            <m:dPr>
                              <m:ctrlPr>
                                <a:rPr lang="en-US" sz="2000" i="1" smtClean="0">
                                  <a:solidFill>
                                    <a:srgbClr val="000000"/>
                                  </a:solidFill>
                                  <a:latin typeface="Cambria Math" panose="02040503050406030204" pitchFamily="18" charset="0"/>
                                </a:rPr>
                              </m:ctrlPr>
                            </m:dPr>
                            <m:e>
                              <m:f>
                                <m:fPr>
                                  <m:ctrlPr>
                                    <a:rPr lang="en-US" sz="2000" i="1" smtClean="0">
                                      <a:solidFill>
                                        <a:srgbClr val="000000"/>
                                      </a:solidFill>
                                      <a:latin typeface="Cambria Math" panose="02040503050406030204" pitchFamily="18" charset="0"/>
                                    </a:rPr>
                                  </m:ctrlPr>
                                </m:fPr>
                                <m:num>
                                  <m:r>
                                    <a:rPr lang="en-US" sz="2000" b="0" i="1" smtClean="0">
                                      <a:solidFill>
                                        <a:srgbClr val="000000"/>
                                      </a:solidFill>
                                      <a:latin typeface="Cambria Math"/>
                                    </a:rPr>
                                    <m:t>120</m:t>
                                  </m:r>
                                </m:num>
                                <m:den>
                                  <m:rad>
                                    <m:radPr>
                                      <m:degHide m:val="on"/>
                                      <m:ctrlPr>
                                        <a:rPr lang="en-US" sz="2000" i="1" smtClean="0">
                                          <a:solidFill>
                                            <a:srgbClr val="000000"/>
                                          </a:solidFill>
                                          <a:latin typeface="Cambria Math" panose="02040503050406030204" pitchFamily="18" charset="0"/>
                                        </a:rPr>
                                      </m:ctrlPr>
                                    </m:radPr>
                                    <m:deg/>
                                    <m:e>
                                      <m:r>
                                        <a:rPr lang="en-US" sz="2000" b="0" i="1" smtClean="0">
                                          <a:solidFill>
                                            <a:srgbClr val="000000"/>
                                          </a:solidFill>
                                          <a:latin typeface="Cambria Math"/>
                                        </a:rPr>
                                        <m:t>25−1</m:t>
                                      </m:r>
                                    </m:e>
                                  </m:rad>
                                </m:den>
                              </m:f>
                            </m:e>
                          </m:d>
                        </m:den>
                      </m:f>
                      <m:r>
                        <a:rPr lang="en-US" sz="2000" i="1" smtClean="0">
                          <a:solidFill>
                            <a:srgbClr val="000000"/>
                          </a:solidFill>
                          <a:latin typeface="Cambria Math"/>
                        </a:rPr>
                        <m:t>=</m:t>
                      </m:r>
                      <m:r>
                        <a:rPr lang="en-US" sz="2000" b="0" i="1" smtClean="0">
                          <a:solidFill>
                            <a:srgbClr val="000000"/>
                          </a:solidFill>
                          <a:latin typeface="Cambria Math"/>
                        </a:rPr>
                        <m:t>−2.04</m:t>
                      </m:r>
                    </m:oMath>
                  </m:oMathPara>
                </a14:m>
                <a:endParaRPr lang="en-IN" sz="2000" dirty="0">
                  <a:solidFill>
                    <a:srgbClr val="0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01129" y="5686288"/>
                <a:ext cx="5794871" cy="1035861"/>
              </a:xfrm>
              <a:prstGeom prst="rect">
                <a:avLst/>
              </a:prstGeom>
              <a:blipFill rotWithShape="1">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923314" y="3200172"/>
                <a:ext cx="312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a:rPr>
                            <m:t>𝑡</m:t>
                          </m:r>
                        </m:e>
                        <m:sub>
                          <m:r>
                            <a:rPr lang="en-US" sz="2400" b="0" i="1" smtClean="0">
                              <a:latin typeface="Cambria Math"/>
                            </a:rPr>
                            <m:t>0.05</m:t>
                          </m:r>
                        </m:sub>
                      </m:sSub>
                      <m:d>
                        <m:dPr>
                          <m:ctrlPr>
                            <a:rPr lang="en-IN" sz="2400" i="1" smtClean="0">
                              <a:latin typeface="Cambria Math" panose="02040503050406030204" pitchFamily="18" charset="0"/>
                            </a:rPr>
                          </m:ctrlPr>
                        </m:dPr>
                        <m:e>
                          <m:r>
                            <a:rPr lang="en-US" sz="2400" b="0" i="1" smtClean="0">
                              <a:latin typeface="Cambria Math"/>
                            </a:rPr>
                            <m:t>𝑣</m:t>
                          </m:r>
                          <m:r>
                            <a:rPr lang="en-US" sz="2400" b="0" i="1" smtClean="0">
                              <a:latin typeface="Cambria Math"/>
                            </a:rPr>
                            <m:t>=24</m:t>
                          </m:r>
                        </m:e>
                      </m:d>
                      <m:r>
                        <a:rPr lang="en-US" sz="2400" b="0" i="1" smtClean="0">
                          <a:latin typeface="Cambria Math"/>
                        </a:rPr>
                        <m:t>=1.711</m:t>
                      </m:r>
                    </m:oMath>
                  </m:oMathPara>
                </a14:m>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6923314" y="3200172"/>
                <a:ext cx="3125279" cy="461665"/>
              </a:xfrm>
              <a:prstGeom prst="rect">
                <a:avLst/>
              </a:prstGeom>
              <a:blipFill rotWithShape="1">
                <a:blip r:embed="rId11"/>
                <a:stretch>
                  <a:fillRect b="-1316"/>
                </a:stretch>
              </a:blipFill>
            </p:spPr>
            <p:txBody>
              <a:bodyPr/>
              <a:lstStyle/>
              <a:p>
                <a:r>
                  <a:rPr lang="en-IN">
                    <a:noFill/>
                  </a:rPr>
                  <a:t> </a:t>
                </a:r>
              </a:p>
            </p:txBody>
          </p:sp>
        </mc:Fallback>
      </mc:AlternateContent>
    </p:spTree>
    <p:extLst>
      <p:ext uri="{BB962C8B-B14F-4D97-AF65-F5344CB8AC3E}">
        <p14:creationId xmlns:p14="http://schemas.microsoft.com/office/powerpoint/2010/main" val="267101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1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wipe(left)">
                                      <p:cBhvr>
                                        <p:cTn id="39" dur="10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10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1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10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Effect transition="in" filter="wipe(left)">
                                      <p:cBhvr>
                                        <p:cTn id="59" dur="1000"/>
                                        <p:tgtEl>
                                          <p:spTgt spid="17">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10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left)">
                                      <p:cBhvr>
                                        <p:cTn id="69" dur="1000"/>
                                        <p:tgtEl>
                                          <p:spTgt spid="1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wipe(left)">
                                      <p:cBhvr>
                                        <p:cTn id="74" dur="1000"/>
                                        <p:tgtEl>
                                          <p:spTgt spid="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left)">
                                      <p:cBhvr>
                                        <p:cTn id="7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4" grpId="0"/>
      <p:bldP spid="15" grpId="0"/>
      <p:bldP spid="16" grpId="0"/>
      <p:bldP spid="6"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2308324"/>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23</a:t>
            </a:r>
          </a:p>
          <a:p>
            <a:pPr algn="just"/>
            <a:r>
              <a:rPr lang="en-US" sz="2400" spc="100" dirty="0">
                <a:solidFill>
                  <a:srgbClr val="000000"/>
                </a:solidFill>
                <a:latin typeface="Calibri" pitchFamily="34" charset="0"/>
              </a:rPr>
              <a:t>A machinist is making engine parts with axle diameter of 0.7 cm. A random sample of 10 parts shows a mean diameter of 0.742 cm with a standard deviation of 0.04 cm. Compute the statistic you would use to test whether work is meeting the specification at 0.05% level of significance.</a:t>
            </a:r>
          </a:p>
          <a:p>
            <a:pPr algn="just"/>
            <a:r>
              <a:rPr lang="en-US" sz="2400" b="1" spc="100" dirty="0">
                <a:solidFill>
                  <a:srgbClr val="000000"/>
                </a:solidFill>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933404" y="2190363"/>
                <a:ext cx="449852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a:rPr>
                        <m:t>𝑛</m:t>
                      </m:r>
                      <m:r>
                        <a:rPr lang="en-US" sz="2400" i="1" smtClean="0">
                          <a:solidFill>
                            <a:srgbClr val="000000"/>
                          </a:solidFill>
                          <a:latin typeface="Cambria Math"/>
                        </a:rPr>
                        <m:t> =10,</m:t>
                      </m:r>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a:rPr>
                            <m:t>𝑥</m:t>
                          </m:r>
                        </m:e>
                      </m:acc>
                      <m:r>
                        <a:rPr lang="en-US" sz="2400" i="1">
                          <a:solidFill>
                            <a:srgbClr val="000000"/>
                          </a:solidFill>
                          <a:latin typeface="Cambria Math"/>
                        </a:rPr>
                        <m:t>=</m:t>
                      </m:r>
                      <m:r>
                        <a:rPr lang="en-US" sz="2400" b="0" i="1" smtClean="0">
                          <a:solidFill>
                            <a:srgbClr val="000000"/>
                          </a:solidFill>
                          <a:latin typeface="Cambria Math"/>
                        </a:rPr>
                        <m:t>0.742 </m:t>
                      </m:r>
                      <m:r>
                        <a:rPr lang="en-US" sz="2400" b="0" i="1" smtClean="0">
                          <a:solidFill>
                            <a:srgbClr val="000000"/>
                          </a:solidFill>
                          <a:latin typeface="Cambria Math"/>
                        </a:rPr>
                        <m:t>𝑐𝑚</m:t>
                      </m:r>
                    </m:oMath>
                  </m:oMathPara>
                </a14:m>
                <a:endParaRPr lang="en-IN" sz="2400" dirty="0">
                  <a:solidFill>
                    <a:srgbClr val="0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933404" y="2190363"/>
                <a:ext cx="4498523" cy="461665"/>
              </a:xfrm>
              <a:prstGeom prst="rect">
                <a:avLst/>
              </a:prstGeom>
              <a:blipFill rotWithShape="1">
                <a:blip r:embed="rId2"/>
                <a:stretch>
                  <a:fillRect/>
                </a:stretch>
              </a:blipFill>
            </p:spPr>
            <p:txBody>
              <a:bodyPr/>
              <a:lstStyle/>
              <a:p>
                <a:r>
                  <a:rPr lang="en-IN">
                    <a:noFill/>
                  </a:rPr>
                  <a:t> </a:t>
                </a:r>
              </a:p>
            </p:txBody>
          </p:sp>
        </mc:Fallback>
      </mc:AlternateContent>
      <p:cxnSp>
        <p:nvCxnSpPr>
          <p:cNvPr id="8" name="Straight Connector 7"/>
          <p:cNvCxnSpPr/>
          <p:nvPr/>
        </p:nvCxnSpPr>
        <p:spPr>
          <a:xfrm>
            <a:off x="6397129" y="2041922"/>
            <a:ext cx="0" cy="464718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0" y="3118784"/>
                <a:ext cx="6397131" cy="830997"/>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r>
                      <a:rPr lang="en-US" sz="2400" i="1">
                        <a:solidFill>
                          <a:srgbClr val="000000"/>
                        </a:solidFill>
                        <a:latin typeface="Cambria Math"/>
                        <a:ea typeface="Cambria Math"/>
                      </a:rPr>
                      <m:t>𝜇</m:t>
                    </m:r>
                    <m:r>
                      <a:rPr lang="en-US" sz="2400" i="1">
                        <a:solidFill>
                          <a:srgbClr val="000000"/>
                        </a:solidFill>
                        <a:latin typeface="Cambria Math"/>
                        <a:ea typeface="Cambria Math"/>
                      </a:rPr>
                      <m:t> =0.7 </m:t>
                    </m:r>
                    <m:r>
                      <a:rPr lang="en-US" sz="2400" b="0" i="1" smtClean="0">
                        <a:solidFill>
                          <a:srgbClr val="000000"/>
                        </a:solidFill>
                        <a:latin typeface="Cambria Math"/>
                        <a:ea typeface="Cambria Math"/>
                      </a:rPr>
                      <m:t>𝑐𝑚</m:t>
                    </m:r>
                  </m:oMath>
                </a14:m>
                <a:r>
                  <a:rPr lang="en-US" sz="2400" spc="100" dirty="0">
                    <a:solidFill>
                      <a:srgbClr val="000000"/>
                    </a:solidFill>
                    <a:latin typeface="Calibri" pitchFamily="34" charset="0"/>
                  </a:rPr>
                  <a:t>, i.e. the </a:t>
                </a:r>
              </a:p>
              <a:p>
                <a:r>
                  <a:rPr lang="en-US" sz="2400" spc="100" dirty="0">
                    <a:solidFill>
                      <a:srgbClr val="000000"/>
                    </a:solidFill>
                    <a:latin typeface="Calibri" pitchFamily="34" charset="0"/>
                  </a:rPr>
                  <a:t>      product is meeting the specification.</a:t>
                </a:r>
              </a:p>
            </p:txBody>
          </p:sp>
        </mc:Choice>
        <mc:Fallback xmlns="">
          <p:sp>
            <p:nvSpPr>
              <p:cNvPr id="9" name="TextBox 8"/>
              <p:cNvSpPr txBox="1">
                <a:spLocks noRot="1" noChangeAspect="1" noMove="1" noResize="1" noEditPoints="1" noAdjustHandles="1" noChangeArrowheads="1" noChangeShapeType="1" noTextEdit="1"/>
              </p:cNvSpPr>
              <p:nvPr/>
            </p:nvSpPr>
            <p:spPr>
              <a:xfrm>
                <a:off x="0" y="3118784"/>
                <a:ext cx="6397131" cy="830997"/>
              </a:xfrm>
              <a:prstGeom prst="rect">
                <a:avLst/>
              </a:prstGeom>
              <a:blipFill rotWithShape="1">
                <a:blip r:embed="rId3"/>
                <a:stretch>
                  <a:fillRect l="-1430" t="-6618" r="-95"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3754" y="4036799"/>
                <a:ext cx="6337239" cy="830997"/>
              </a:xfrm>
              <a:prstGeom prst="rect">
                <a:avLst/>
              </a:prstGeom>
              <a:noFill/>
            </p:spPr>
            <p:txBody>
              <a:bodyPr wrap="square" rtlCol="0">
                <a:spAutoFit/>
              </a:bodyPr>
              <a:lstStyle/>
              <a:p>
                <a:r>
                  <a:rPr lang="en-US" sz="2400" spc="100" dirty="0">
                    <a:solidFill>
                      <a:srgbClr val="000000"/>
                    </a:solidFill>
                    <a:latin typeface="Calibri" pitchFamily="34" charset="0"/>
                  </a:rPr>
                  <a:t>(ii)  </a:t>
                </a: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r>
                      <a:rPr lang="en-US" sz="2400" i="1">
                        <a:solidFill>
                          <a:srgbClr val="000000"/>
                        </a:solidFill>
                        <a:latin typeface="Cambria Math"/>
                        <a:ea typeface="Cambria Math"/>
                      </a:rPr>
                      <m:t>𝜇</m:t>
                    </m:r>
                    <m:r>
                      <a:rPr lang="en-US" sz="2400" i="1" smtClean="0">
                        <a:solidFill>
                          <a:srgbClr val="000000"/>
                        </a:solidFill>
                        <a:latin typeface="Cambria Math"/>
                        <a:ea typeface="Cambria Math"/>
                      </a:rPr>
                      <m:t>≠</m:t>
                    </m:r>
                    <m:r>
                      <a:rPr lang="en-US" sz="2400" b="0" i="1" smtClean="0">
                        <a:solidFill>
                          <a:srgbClr val="000000"/>
                        </a:solidFill>
                        <a:latin typeface="Cambria Math"/>
                        <a:ea typeface="Cambria Math"/>
                      </a:rPr>
                      <m:t>0.7 </m:t>
                    </m:r>
                    <m:r>
                      <a:rPr lang="en-US" sz="2400" b="0" i="1" smtClean="0">
                        <a:solidFill>
                          <a:srgbClr val="000000"/>
                        </a:solidFill>
                        <a:latin typeface="Cambria Math"/>
                        <a:ea typeface="Cambria Math"/>
                      </a:rPr>
                      <m:t>𝑐𝑚</m:t>
                    </m:r>
                  </m:oMath>
                </a14:m>
                <a:endParaRPr lang="en-IN" sz="2400" spc="100" dirty="0">
                  <a:solidFill>
                    <a:srgbClr val="000000"/>
                  </a:solidFill>
                  <a:latin typeface="Calibri" pitchFamily="34" charset="0"/>
                </a:endParaRPr>
              </a:p>
              <a:p>
                <a:r>
                  <a:rPr lang="en-IN" sz="2400" spc="100" dirty="0">
                    <a:solidFill>
                      <a:srgbClr val="000000"/>
                    </a:solidFill>
                    <a:latin typeface="Calibri" pitchFamily="34" charset="0"/>
                  </a:rPr>
                  <a:t>      (Two tailed test)</a:t>
                </a:r>
                <a:r>
                  <a:rPr lang="en-IN" dirty="0">
                    <a:solidFill>
                      <a:srgbClr val="000000"/>
                    </a:solidFill>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13754" y="4036799"/>
                <a:ext cx="6337239" cy="830997"/>
              </a:xfrm>
              <a:prstGeom prst="rect">
                <a:avLst/>
              </a:prstGeom>
              <a:blipFill rotWithShape="1">
                <a:blip r:embed="rId4"/>
                <a:stretch>
                  <a:fillRect l="-1442" t="-5839" b="-1532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4488" y="4867796"/>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4488" y="4867796"/>
                <a:ext cx="4965590" cy="461665"/>
              </a:xfrm>
              <a:prstGeom prst="rect">
                <a:avLst/>
              </a:prstGeom>
              <a:blipFill rotWithShape="1">
                <a:blip r:embed="rId5"/>
                <a:stretch>
                  <a:fillRect l="-1966" t="-10667" b="-30667"/>
                </a:stretch>
              </a:blipFill>
            </p:spPr>
            <p:txBody>
              <a:bodyPr/>
              <a:lstStyle/>
              <a:p>
                <a:r>
                  <a:rPr lang="en-IN">
                    <a:noFill/>
                  </a:rPr>
                  <a:t> </a:t>
                </a:r>
              </a:p>
            </p:txBody>
          </p:sp>
        </mc:Fallback>
      </mc:AlternateContent>
      <p:sp>
        <p:nvSpPr>
          <p:cNvPr id="12" name="TextBox 11"/>
          <p:cNvSpPr txBox="1"/>
          <p:nvPr/>
        </p:nvSpPr>
        <p:spPr>
          <a:xfrm>
            <a:off x="89954" y="5355841"/>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6741524" y="2052091"/>
                <a:ext cx="15421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solidFill>
                                <a:srgbClr val="000000"/>
                              </a:solidFill>
                              <a:latin typeface="Cambria Math" panose="02040503050406030204" pitchFamily="18" charset="0"/>
                            </a:rPr>
                          </m:ctrlPr>
                        </m:dPr>
                        <m:e>
                          <m:r>
                            <a:rPr lang="en-US" sz="2400" b="0" i="1" smtClean="0">
                              <a:solidFill>
                                <a:srgbClr val="000000"/>
                              </a:solidFill>
                              <a:latin typeface="Cambria Math"/>
                            </a:rPr>
                            <m:t>𝑡</m:t>
                          </m:r>
                        </m:e>
                      </m:d>
                      <m:r>
                        <a:rPr lang="en-US" sz="2400" i="1" smtClean="0">
                          <a:solidFill>
                            <a:srgbClr val="000000"/>
                          </a:solidFill>
                          <a:latin typeface="Cambria Math"/>
                        </a:rPr>
                        <m:t>=</m:t>
                      </m:r>
                      <m:r>
                        <a:rPr lang="en-US" sz="2400" b="0" i="1" smtClean="0">
                          <a:solidFill>
                            <a:srgbClr val="000000"/>
                          </a:solidFill>
                          <a:latin typeface="Cambria Math"/>
                        </a:rPr>
                        <m:t>3</m:t>
                      </m:r>
                      <m:r>
                        <a:rPr lang="en-US" sz="2400" i="1" smtClean="0">
                          <a:solidFill>
                            <a:srgbClr val="000000"/>
                          </a:solidFill>
                          <a:latin typeface="Cambria Math"/>
                        </a:rPr>
                        <m:t>.15</m:t>
                      </m:r>
                    </m:oMath>
                  </m:oMathPara>
                </a14:m>
                <a:endParaRPr lang="en-IN" sz="2400" dirty="0">
                  <a:solidFill>
                    <a:srgbClr val="0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741524" y="2052091"/>
                <a:ext cx="1542153" cy="461665"/>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397131" y="2657119"/>
                <a:ext cx="5637505"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   </a:t>
                </a:r>
                <a14:m>
                  <m:oMath xmlns:m="http://schemas.openxmlformats.org/officeDocument/2006/math">
                    <m:r>
                      <a:rPr lang="en-US" sz="2400" i="1">
                        <a:solidFill>
                          <a:srgbClr val="000000"/>
                        </a:solidFill>
                        <a:latin typeface="Cambria Math"/>
                      </a:rPr>
                      <m:t>𝑣</m:t>
                    </m:r>
                    <m:r>
                      <a:rPr lang="en-US" sz="2400" i="1">
                        <a:solidFill>
                          <a:srgbClr val="000000"/>
                        </a:solidFill>
                        <a:latin typeface="Cambria Math"/>
                      </a:rPr>
                      <m:t>=</m:t>
                    </m:r>
                    <m:r>
                      <a:rPr lang="en-US" sz="2400" i="1">
                        <a:solidFill>
                          <a:srgbClr val="000000"/>
                        </a:solidFill>
                        <a:latin typeface="Cambria Math"/>
                      </a:rPr>
                      <m:t>𝑛</m:t>
                    </m:r>
                    <m:r>
                      <a:rPr lang="en-US" sz="2400" i="1">
                        <a:solidFill>
                          <a:srgbClr val="000000"/>
                        </a:solidFill>
                        <a:latin typeface="Cambria Math"/>
                      </a:rPr>
                      <m:t>−1=10−1=9</m:t>
                    </m:r>
                  </m:oMath>
                </a14:m>
                <a:endParaRPr lang="en-IN" sz="2400" dirty="0">
                  <a:solidFill>
                    <a:srgbClr val="000000"/>
                  </a:solidFill>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397131" y="2657119"/>
                <a:ext cx="5637505" cy="461665"/>
              </a:xfrm>
              <a:prstGeom prst="rect">
                <a:avLst/>
              </a:prstGeom>
              <a:blipFill rotWithShape="1">
                <a:blip r:embed="rId7"/>
                <a:stretch>
                  <a:fillRect l="-1622"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397131" y="3917096"/>
                <a:ext cx="5794871" cy="1938992"/>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14:m>
                  <m:oMath xmlns:m="http://schemas.openxmlformats.org/officeDocument/2006/math">
                    <m:d>
                      <m:dPr>
                        <m:begChr m:val="|"/>
                        <m:endChr m:val="|"/>
                        <m:ctrlPr>
                          <a:rPr lang="en-US" sz="2400" i="1" spc="100" smtClean="0">
                            <a:solidFill>
                              <a:srgbClr val="000000"/>
                            </a:solidFill>
                            <a:latin typeface="Cambria Math" panose="02040503050406030204" pitchFamily="18" charset="0"/>
                          </a:rPr>
                        </m:ctrlPr>
                      </m:dPr>
                      <m:e>
                        <m:r>
                          <a:rPr lang="en-US" sz="2400" b="0" i="1" spc="100" smtClean="0">
                            <a:solidFill>
                              <a:srgbClr val="000000"/>
                            </a:solidFill>
                            <a:latin typeface="Cambria Math"/>
                          </a:rPr>
                          <m:t>𝑡</m:t>
                        </m:r>
                      </m:e>
                    </m:d>
                    <m:r>
                      <a:rPr lang="en-US" sz="2400" i="1" spc="100" smtClean="0">
                        <a:solidFill>
                          <a:srgbClr val="000000"/>
                        </a:solidFill>
                        <a:latin typeface="Cambria Math"/>
                        <a:ea typeface="Cambria Math"/>
                      </a:rPr>
                      <m:t>&gt;</m:t>
                    </m:r>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a:rPr>
                          <m:t>𝑡</m:t>
                        </m:r>
                      </m:e>
                      <m:sub>
                        <m:r>
                          <a:rPr lang="en-US" sz="2400" i="1">
                            <a:solidFill>
                              <a:srgbClr val="000000"/>
                            </a:solidFill>
                            <a:latin typeface="Cambria Math"/>
                          </a:rPr>
                          <m:t>0.0</m:t>
                        </m:r>
                        <m:r>
                          <a:rPr lang="en-US" sz="2400" b="0" i="1" smtClean="0">
                            <a:solidFill>
                              <a:srgbClr val="000000"/>
                            </a:solidFill>
                            <a:latin typeface="Cambria Math"/>
                          </a:rPr>
                          <m:t>5</m:t>
                        </m:r>
                      </m:sub>
                    </m:sSub>
                  </m:oMath>
                </a14:m>
                <a:r>
                  <a:rPr lang="en-IN" sz="2400" spc="100" dirty="0">
                    <a:solidFill>
                      <a:srgbClr val="000000"/>
                    </a:solidFill>
                    <a:latin typeface="Calibri" pitchFamily="34" charset="0"/>
                  </a:rPr>
                  <a:t>, the null </a:t>
                </a:r>
              </a:p>
              <a:p>
                <a:pPr algn="just"/>
                <a:r>
                  <a:rPr lang="en-IN" sz="2400" spc="100" dirty="0">
                    <a:solidFill>
                      <a:srgbClr val="000000"/>
                    </a:solidFill>
                    <a:latin typeface="Calibri" pitchFamily="34" charset="0"/>
                  </a:rPr>
                  <a:t>        hypothesis is rejected at 5% level  of </a:t>
                </a:r>
              </a:p>
              <a:p>
                <a:pPr algn="just"/>
                <a:r>
                  <a:rPr lang="en-IN" sz="2400" spc="100" dirty="0">
                    <a:solidFill>
                      <a:srgbClr val="000000"/>
                    </a:solidFill>
                    <a:latin typeface="Calibri" pitchFamily="34" charset="0"/>
                  </a:rPr>
                  <a:t>        significance. i.e., The product is not </a:t>
                </a:r>
              </a:p>
              <a:p>
                <a:pPr algn="just"/>
                <a:r>
                  <a:rPr lang="en-IN" sz="2400" spc="100" dirty="0">
                    <a:solidFill>
                      <a:srgbClr val="000000"/>
                    </a:solidFill>
                    <a:latin typeface="Calibri" pitchFamily="34" charset="0"/>
                  </a:rPr>
                  <a:t>        meeting the specification.</a:t>
                </a:r>
              </a:p>
            </p:txBody>
          </p:sp>
        </mc:Choice>
        <mc:Fallback xmlns="">
          <p:sp>
            <p:nvSpPr>
              <p:cNvPr id="16" name="TextBox 15"/>
              <p:cNvSpPr txBox="1">
                <a:spLocks noRot="1" noChangeAspect="1" noMove="1" noResize="1" noEditPoints="1" noAdjustHandles="1" noChangeArrowheads="1" noChangeShapeType="1" noTextEdit="1"/>
              </p:cNvSpPr>
              <p:nvPr/>
            </p:nvSpPr>
            <p:spPr>
              <a:xfrm>
                <a:off x="6397131" y="3917096"/>
                <a:ext cx="5794871" cy="1938992"/>
              </a:xfrm>
              <a:prstGeom prst="rect">
                <a:avLst/>
              </a:prstGeom>
              <a:blipFill rotWithShape="1">
                <a:blip r:embed="rId8"/>
                <a:stretch>
                  <a:fillRect l="-1577" t="-2516" r="-1367" b="-62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42265" y="2613701"/>
                <a:ext cx="54031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a:rPr>
                        <m:t>𝑠</m:t>
                      </m:r>
                      <m:r>
                        <a:rPr lang="en-US" sz="2400" i="1" smtClean="0">
                          <a:solidFill>
                            <a:srgbClr val="000000"/>
                          </a:solidFill>
                          <a:latin typeface="Cambria Math"/>
                        </a:rPr>
                        <m:t> =0.04 </m:t>
                      </m:r>
                      <m:r>
                        <a:rPr lang="en-US" sz="2400" b="0" i="1" smtClean="0">
                          <a:solidFill>
                            <a:srgbClr val="000000"/>
                          </a:solidFill>
                          <a:latin typeface="Cambria Math"/>
                          <a:ea typeface="Cambria Math"/>
                        </a:rPr>
                        <m:t>𝑐𝑚</m:t>
                      </m:r>
                      <m:r>
                        <a:rPr lang="en-US" sz="2400" b="0" i="1" smtClean="0">
                          <a:solidFill>
                            <a:srgbClr val="000000"/>
                          </a:solidFill>
                          <a:latin typeface="Cambria Math"/>
                          <a:ea typeface="Cambria Math"/>
                        </a:rPr>
                        <m:t>, </m:t>
                      </m:r>
                      <m:r>
                        <a:rPr lang="en-US" sz="2400" b="0" i="1" smtClean="0">
                          <a:solidFill>
                            <a:srgbClr val="000000"/>
                          </a:solidFill>
                          <a:latin typeface="Cambria Math"/>
                          <a:ea typeface="Cambria Math"/>
                        </a:rPr>
                        <m:t>𝜇</m:t>
                      </m:r>
                      <m:r>
                        <a:rPr lang="en-US" sz="2400" b="0" i="1" smtClean="0">
                          <a:solidFill>
                            <a:srgbClr val="000000"/>
                          </a:solidFill>
                          <a:latin typeface="Cambria Math"/>
                          <a:ea typeface="Cambria Math"/>
                        </a:rPr>
                        <m:t>=0.7 </m:t>
                      </m:r>
                      <m:r>
                        <a:rPr lang="en-US" sz="2400" b="0" i="1" smtClean="0">
                          <a:solidFill>
                            <a:srgbClr val="000000"/>
                          </a:solidFill>
                          <a:latin typeface="Cambria Math"/>
                          <a:ea typeface="Cambria Math"/>
                        </a:rPr>
                        <m:t>𝑐𝑚</m:t>
                      </m:r>
                      <m:r>
                        <a:rPr lang="en-US" sz="2400" i="1" smtClean="0">
                          <a:solidFill>
                            <a:srgbClr val="000000"/>
                          </a:solidFill>
                          <a:latin typeface="Cambria Math"/>
                          <a:ea typeface="Cambria Math"/>
                        </a:rPr>
                        <m:t> </m:t>
                      </m:r>
                    </m:oMath>
                  </m:oMathPara>
                </a14:m>
                <a:endParaRPr lang="en-IN" sz="2400" dirty="0">
                  <a:solidFill>
                    <a:srgbClr val="0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42265" y="2613701"/>
                <a:ext cx="5403151" cy="461665"/>
              </a:xfrm>
              <a:prstGeom prst="rect">
                <a:avLst/>
              </a:prstGeom>
              <a:blipFill rotWithShape="1">
                <a:blip r:embed="rId9"/>
                <a:stretch>
                  <a:fillRect b="-9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01129" y="5817506"/>
                <a:ext cx="5794871" cy="100642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i="1" smtClean="0">
                          <a:solidFill>
                            <a:srgbClr val="000000"/>
                          </a:solidFill>
                          <a:latin typeface="Cambria Math"/>
                        </a:rPr>
                        <m:t>     </m:t>
                      </m:r>
                      <m:r>
                        <a:rPr lang="en-US" sz="2000" b="0" i="1" smtClean="0">
                          <a:solidFill>
                            <a:srgbClr val="000000"/>
                          </a:solidFill>
                          <a:latin typeface="Cambria Math"/>
                        </a:rPr>
                        <m:t>𝑡</m:t>
                      </m:r>
                      <m:r>
                        <a:rPr lang="en-US" sz="2000" i="1" smtClean="0">
                          <a:solidFill>
                            <a:srgbClr val="000000"/>
                          </a:solidFill>
                          <a:latin typeface="Cambria Math"/>
                        </a:rPr>
                        <m:t>= </m:t>
                      </m:r>
                      <m:f>
                        <m:fPr>
                          <m:ctrlPr>
                            <a:rPr lang="en-US" sz="2000" i="1" smtClean="0">
                              <a:solidFill>
                                <a:srgbClr val="000000"/>
                              </a:solidFill>
                              <a:latin typeface="Cambria Math" panose="02040503050406030204" pitchFamily="18" charset="0"/>
                            </a:rPr>
                          </m:ctrlPr>
                        </m:fPr>
                        <m:num>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a:rPr>
                                <m:t>𝑥</m:t>
                              </m:r>
                            </m:e>
                          </m:acc>
                          <m:r>
                            <a:rPr lang="en-US" sz="2000" i="1" smtClean="0">
                              <a:solidFill>
                                <a:srgbClr val="000000"/>
                              </a:solidFill>
                              <a:latin typeface="Cambria Math"/>
                            </a:rPr>
                            <m:t>−</m:t>
                          </m:r>
                          <m:r>
                            <a:rPr lang="en-US" sz="2000" i="1" smtClean="0">
                              <a:solidFill>
                                <a:srgbClr val="000000"/>
                              </a:solidFill>
                              <a:latin typeface="Cambria Math"/>
                              <a:ea typeface="Cambria Math"/>
                            </a:rPr>
                            <m:t>𝜇</m:t>
                          </m:r>
                        </m:num>
                        <m:den>
                          <m:d>
                            <m:dPr>
                              <m:ctrlPr>
                                <a:rPr lang="en-US" sz="2000" i="1" smtClean="0">
                                  <a:solidFill>
                                    <a:srgbClr val="000000"/>
                                  </a:solidFill>
                                  <a:latin typeface="Cambria Math" panose="02040503050406030204" pitchFamily="18" charset="0"/>
                                </a:rPr>
                              </m:ctrlPr>
                            </m:dPr>
                            <m:e>
                              <m:f>
                                <m:fPr>
                                  <m:ctrlPr>
                                    <a:rPr lang="en-US" sz="2000" i="1">
                                      <a:solidFill>
                                        <a:srgbClr val="000000"/>
                                      </a:solidFill>
                                      <a:latin typeface="Cambria Math" panose="02040503050406030204" pitchFamily="18" charset="0"/>
                                      <a:ea typeface="Cambria Math"/>
                                    </a:rPr>
                                  </m:ctrlPr>
                                </m:fPr>
                                <m:num>
                                  <m:r>
                                    <a:rPr lang="en-US" sz="2000" i="1">
                                      <a:solidFill>
                                        <a:srgbClr val="000000"/>
                                      </a:solidFill>
                                      <a:latin typeface="Cambria Math"/>
                                      <a:ea typeface="Cambria Math"/>
                                    </a:rPr>
                                    <m:t>𝑠</m:t>
                                  </m:r>
                                </m:num>
                                <m:den>
                                  <m:rad>
                                    <m:radPr>
                                      <m:degHide m:val="on"/>
                                      <m:ctrlPr>
                                        <a:rPr lang="en-US" sz="2000" i="1">
                                          <a:solidFill>
                                            <a:srgbClr val="000000"/>
                                          </a:solidFill>
                                          <a:latin typeface="Cambria Math" panose="02040503050406030204" pitchFamily="18" charset="0"/>
                                          <a:ea typeface="Cambria Math"/>
                                        </a:rPr>
                                      </m:ctrlPr>
                                    </m:radPr>
                                    <m:deg/>
                                    <m:e>
                                      <m:r>
                                        <a:rPr lang="en-US" sz="2000" i="1">
                                          <a:solidFill>
                                            <a:srgbClr val="000000"/>
                                          </a:solidFill>
                                          <a:latin typeface="Cambria Math"/>
                                          <a:ea typeface="Cambria Math"/>
                                        </a:rPr>
                                        <m:t>𝑛</m:t>
                                      </m:r>
                                      <m:r>
                                        <a:rPr lang="en-US" sz="2000" i="1">
                                          <a:solidFill>
                                            <a:srgbClr val="000000"/>
                                          </a:solidFill>
                                          <a:latin typeface="Cambria Math"/>
                                          <a:ea typeface="Cambria Math"/>
                                        </a:rPr>
                                        <m:t>−1</m:t>
                                      </m:r>
                                    </m:e>
                                  </m:rad>
                                </m:den>
                              </m:f>
                            </m:e>
                          </m:d>
                        </m:den>
                      </m:f>
                      <m:r>
                        <a:rPr lang="en-US" sz="2000" i="1" smtClean="0">
                          <a:solidFill>
                            <a:srgbClr val="000000"/>
                          </a:solidFill>
                          <a:latin typeface="Cambria Math"/>
                        </a:rPr>
                        <m:t>=</m:t>
                      </m:r>
                      <m:f>
                        <m:fPr>
                          <m:ctrlPr>
                            <a:rPr lang="en-US" sz="2000" i="1" smtClean="0">
                              <a:solidFill>
                                <a:srgbClr val="000000"/>
                              </a:solidFill>
                              <a:latin typeface="Cambria Math" panose="02040503050406030204" pitchFamily="18" charset="0"/>
                            </a:rPr>
                          </m:ctrlPr>
                        </m:fPr>
                        <m:num>
                          <m:r>
                            <a:rPr lang="en-US" sz="2000" b="0" i="1" smtClean="0">
                              <a:solidFill>
                                <a:srgbClr val="000000"/>
                              </a:solidFill>
                              <a:latin typeface="Cambria Math"/>
                            </a:rPr>
                            <m:t>0.742</m:t>
                          </m:r>
                          <m:r>
                            <a:rPr lang="en-US" sz="2000" i="1" smtClean="0">
                              <a:solidFill>
                                <a:srgbClr val="000000"/>
                              </a:solidFill>
                              <a:latin typeface="Cambria Math"/>
                            </a:rPr>
                            <m:t>−</m:t>
                          </m:r>
                          <m:r>
                            <a:rPr lang="en-US" sz="2000" b="0" i="1" smtClean="0">
                              <a:solidFill>
                                <a:srgbClr val="000000"/>
                              </a:solidFill>
                              <a:latin typeface="Cambria Math"/>
                            </a:rPr>
                            <m:t>0.7</m:t>
                          </m:r>
                        </m:num>
                        <m:den>
                          <m:d>
                            <m:dPr>
                              <m:ctrlPr>
                                <a:rPr lang="en-US" sz="2000" i="1" smtClean="0">
                                  <a:solidFill>
                                    <a:srgbClr val="000000"/>
                                  </a:solidFill>
                                  <a:latin typeface="Cambria Math" panose="02040503050406030204" pitchFamily="18" charset="0"/>
                                </a:rPr>
                              </m:ctrlPr>
                            </m:dPr>
                            <m:e>
                              <m:f>
                                <m:fPr>
                                  <m:ctrlPr>
                                    <a:rPr lang="en-US" sz="2000" i="1" smtClean="0">
                                      <a:solidFill>
                                        <a:srgbClr val="000000"/>
                                      </a:solidFill>
                                      <a:latin typeface="Cambria Math" panose="02040503050406030204" pitchFamily="18" charset="0"/>
                                    </a:rPr>
                                  </m:ctrlPr>
                                </m:fPr>
                                <m:num>
                                  <m:r>
                                    <a:rPr lang="en-US" sz="2000" b="0" i="1" smtClean="0">
                                      <a:solidFill>
                                        <a:srgbClr val="000000"/>
                                      </a:solidFill>
                                      <a:latin typeface="Cambria Math"/>
                                    </a:rPr>
                                    <m:t>0.04</m:t>
                                  </m:r>
                                </m:num>
                                <m:den>
                                  <m:rad>
                                    <m:radPr>
                                      <m:degHide m:val="on"/>
                                      <m:ctrlPr>
                                        <a:rPr lang="en-US" sz="2000" i="1" smtClean="0">
                                          <a:solidFill>
                                            <a:srgbClr val="000000"/>
                                          </a:solidFill>
                                          <a:latin typeface="Cambria Math" panose="02040503050406030204" pitchFamily="18" charset="0"/>
                                        </a:rPr>
                                      </m:ctrlPr>
                                    </m:radPr>
                                    <m:deg/>
                                    <m:e>
                                      <m:r>
                                        <a:rPr lang="en-US" sz="2000" b="0" i="1" smtClean="0">
                                          <a:solidFill>
                                            <a:srgbClr val="000000"/>
                                          </a:solidFill>
                                          <a:latin typeface="Cambria Math"/>
                                        </a:rPr>
                                        <m:t>10−1</m:t>
                                      </m:r>
                                    </m:e>
                                  </m:rad>
                                </m:den>
                              </m:f>
                            </m:e>
                          </m:d>
                        </m:den>
                      </m:f>
                      <m:r>
                        <a:rPr lang="en-US" sz="2000" i="1" smtClean="0">
                          <a:solidFill>
                            <a:srgbClr val="000000"/>
                          </a:solidFill>
                          <a:latin typeface="Cambria Math"/>
                        </a:rPr>
                        <m:t>=</m:t>
                      </m:r>
                      <m:r>
                        <a:rPr lang="en-US" sz="2000" b="0" i="1" smtClean="0">
                          <a:solidFill>
                            <a:srgbClr val="000000"/>
                          </a:solidFill>
                          <a:latin typeface="Cambria Math"/>
                        </a:rPr>
                        <m:t>3</m:t>
                      </m:r>
                      <m:r>
                        <a:rPr lang="en-US" sz="2000" i="1" smtClean="0">
                          <a:solidFill>
                            <a:srgbClr val="000000"/>
                          </a:solidFill>
                          <a:latin typeface="Cambria Math"/>
                        </a:rPr>
                        <m:t>.15</m:t>
                      </m:r>
                    </m:oMath>
                  </m:oMathPara>
                </a14:m>
                <a:endParaRPr lang="en-IN" sz="2000" dirty="0">
                  <a:solidFill>
                    <a:srgbClr val="0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01129" y="5817506"/>
                <a:ext cx="5794871" cy="1006429"/>
              </a:xfrm>
              <a:prstGeom prst="rect">
                <a:avLst/>
              </a:prstGeom>
              <a:blipFill rotWithShape="1">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923314" y="3200172"/>
                <a:ext cx="29553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a:rPr>
                            <m:t>𝑡</m:t>
                          </m:r>
                        </m:e>
                        <m:sub>
                          <m:r>
                            <a:rPr lang="en-US" sz="2400" b="0" i="1" smtClean="0">
                              <a:latin typeface="Cambria Math"/>
                            </a:rPr>
                            <m:t>0.05</m:t>
                          </m:r>
                        </m:sub>
                      </m:sSub>
                      <m:d>
                        <m:dPr>
                          <m:ctrlPr>
                            <a:rPr lang="en-IN" sz="2400" i="1" smtClean="0">
                              <a:latin typeface="Cambria Math" panose="02040503050406030204" pitchFamily="18" charset="0"/>
                            </a:rPr>
                          </m:ctrlPr>
                        </m:dPr>
                        <m:e>
                          <m:r>
                            <a:rPr lang="en-US" sz="2400" b="0" i="1" smtClean="0">
                              <a:latin typeface="Cambria Math"/>
                            </a:rPr>
                            <m:t>𝑣</m:t>
                          </m:r>
                          <m:r>
                            <a:rPr lang="en-US" sz="2400" b="0" i="1" smtClean="0">
                              <a:latin typeface="Cambria Math"/>
                            </a:rPr>
                            <m:t>=9</m:t>
                          </m:r>
                        </m:e>
                      </m:d>
                      <m:r>
                        <a:rPr lang="en-US" sz="2400" b="0" i="1" smtClean="0">
                          <a:latin typeface="Cambria Math"/>
                        </a:rPr>
                        <m:t>=2.262</m:t>
                      </m:r>
                    </m:oMath>
                  </m:oMathPara>
                </a14:m>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6923314" y="3200172"/>
                <a:ext cx="2955361" cy="461665"/>
              </a:xfrm>
              <a:prstGeom prst="rect">
                <a:avLst/>
              </a:prstGeom>
              <a:blipFill rotWithShape="1">
                <a:blip r:embed="rId11"/>
                <a:stretch>
                  <a:fillRect b="-1316"/>
                </a:stretch>
              </a:blipFill>
            </p:spPr>
            <p:txBody>
              <a:bodyPr/>
              <a:lstStyle/>
              <a:p>
                <a:r>
                  <a:rPr lang="en-IN">
                    <a:noFill/>
                  </a:rPr>
                  <a:t> </a:t>
                </a:r>
              </a:p>
            </p:txBody>
          </p:sp>
        </mc:Fallback>
      </mc:AlternateContent>
    </p:spTree>
    <p:extLst>
      <p:ext uri="{BB962C8B-B14F-4D97-AF65-F5344CB8AC3E}">
        <p14:creationId xmlns:p14="http://schemas.microsoft.com/office/powerpoint/2010/main" val="2184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1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wipe(left)">
                                      <p:cBhvr>
                                        <p:cTn id="39" dur="10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9">
                                            <p:txEl>
                                              <p:pRg st="1" end="1"/>
                                            </p:txEl>
                                          </p:spTgt>
                                        </p:tgtEl>
                                        <p:attrNameLst>
                                          <p:attrName>style.visibility</p:attrName>
                                        </p:attrNameLst>
                                      </p:cBhvr>
                                      <p:to>
                                        <p:strVal val="visible"/>
                                      </p:to>
                                    </p:set>
                                    <p:animEffect transition="in" filter="wipe(left)">
                                      <p:cBhvr>
                                        <p:cTn id="44" dur="1000"/>
                                        <p:tgtEl>
                                          <p:spTgt spid="9">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10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10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10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7">
                                            <p:txEl>
                                              <p:pRg st="0" end="0"/>
                                            </p:txEl>
                                          </p:spTgt>
                                        </p:tgtEl>
                                        <p:attrNameLst>
                                          <p:attrName>style.visibility</p:attrName>
                                        </p:attrNameLst>
                                      </p:cBhvr>
                                      <p:to>
                                        <p:strVal val="visible"/>
                                      </p:to>
                                    </p:set>
                                    <p:animEffect transition="in" filter="wipe(left)">
                                      <p:cBhvr>
                                        <p:cTn id="64" dur="1000"/>
                                        <p:tgtEl>
                                          <p:spTgt spid="17">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left)">
                                      <p:cBhvr>
                                        <p:cTn id="69" dur="1000"/>
                                        <p:tgtEl>
                                          <p:spTgt spid="1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wipe(left)">
                                      <p:cBhvr>
                                        <p:cTn id="74" dur="1000"/>
                                        <p:tgtEl>
                                          <p:spTgt spid="1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left)">
                                      <p:cBhvr>
                                        <p:cTn id="79" dur="1000"/>
                                        <p:tgtEl>
                                          <p:spTgt spid="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4" grpId="0"/>
      <p:bldP spid="15" grpId="0"/>
      <p:bldP spid="16" grpId="0"/>
      <p:bldP spid="6"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2308324"/>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24</a:t>
            </a:r>
          </a:p>
          <a:p>
            <a:pPr algn="just"/>
            <a:r>
              <a:rPr lang="en-US" sz="2400" spc="100" dirty="0">
                <a:solidFill>
                  <a:srgbClr val="000000"/>
                </a:solidFill>
                <a:latin typeface="Calibri" pitchFamily="34" charset="0"/>
              </a:rPr>
              <a:t>A random sample of 10 boys had the following IQs:</a:t>
            </a:r>
          </a:p>
          <a:p>
            <a:pPr algn="just"/>
            <a:r>
              <a:rPr lang="en-US" sz="2400" spc="100" dirty="0">
                <a:solidFill>
                  <a:srgbClr val="000000"/>
                </a:solidFill>
                <a:latin typeface="Calibri" pitchFamily="34" charset="0"/>
              </a:rPr>
              <a:t>70,120,110,101,88,83,95,98,107 and100.</a:t>
            </a:r>
          </a:p>
          <a:p>
            <a:pPr marL="457200" indent="-457200" algn="just">
              <a:buAutoNum type="alphaLcParenBoth"/>
            </a:pPr>
            <a:r>
              <a:rPr lang="en-US" sz="2400" spc="100" dirty="0">
                <a:solidFill>
                  <a:srgbClr val="000000"/>
                </a:solidFill>
                <a:latin typeface="Calibri" pitchFamily="34" charset="0"/>
              </a:rPr>
              <a:t>Do these data support the assumption of a population mean IQ of 100?</a:t>
            </a:r>
          </a:p>
          <a:p>
            <a:pPr marL="457200" indent="-457200" algn="just">
              <a:buAutoNum type="alphaLcParenBoth"/>
            </a:pPr>
            <a:r>
              <a:rPr lang="en-US" sz="2400" spc="100" dirty="0">
                <a:solidFill>
                  <a:srgbClr val="000000"/>
                </a:solidFill>
                <a:latin typeface="Calibri" pitchFamily="34" charset="0"/>
              </a:rPr>
              <a:t> Find 95% confidence limits for the mean IQ.</a:t>
            </a:r>
          </a:p>
          <a:p>
            <a:pPr algn="just"/>
            <a:r>
              <a:rPr lang="en-US" sz="2400" b="1" spc="100" dirty="0">
                <a:solidFill>
                  <a:srgbClr val="000000"/>
                </a:solidFill>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546336" y="1930337"/>
                <a:ext cx="4498523"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a:rPr>
                        <m:t>𝑛</m:t>
                      </m:r>
                      <m:r>
                        <a:rPr lang="en-US" sz="2400" i="1" smtClean="0">
                          <a:solidFill>
                            <a:srgbClr val="000000"/>
                          </a:solidFill>
                          <a:latin typeface="Cambria Math"/>
                        </a:rPr>
                        <m:t> =10,</m:t>
                      </m:r>
                    </m:oMath>
                  </m:oMathPara>
                </a14:m>
                <a:endParaRPr lang="en-US" sz="2400" i="1" dirty="0">
                  <a:solidFill>
                    <a:srgbClr val="000000"/>
                  </a:solidFill>
                  <a:latin typeface="Cambria Math"/>
                </a:endParaRPr>
              </a:p>
              <a:p>
                <a:pPr/>
                <a14:m>
                  <m:oMathPara xmlns:m="http://schemas.openxmlformats.org/officeDocument/2006/math">
                    <m:oMathParaPr>
                      <m:jc m:val="centerGroup"/>
                    </m:oMathParaPr>
                    <m:oMath xmlns:m="http://schemas.openxmlformats.org/officeDocument/2006/math">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a:rPr>
                            <m:t>𝑥</m:t>
                          </m:r>
                        </m:e>
                      </m:acc>
                      <m:r>
                        <a:rPr lang="en-US" sz="2400" i="1">
                          <a:solidFill>
                            <a:srgbClr val="000000"/>
                          </a:solidFill>
                          <a:latin typeface="Cambria Math"/>
                        </a:rPr>
                        <m:t>=</m:t>
                      </m:r>
                      <m:r>
                        <a:rPr lang="en-US" sz="2400" b="0" i="1" smtClean="0">
                          <a:solidFill>
                            <a:srgbClr val="000000"/>
                          </a:solidFill>
                          <a:latin typeface="Cambria Math"/>
                        </a:rPr>
                        <m:t>97.2,</m:t>
                      </m:r>
                      <m:r>
                        <a:rPr lang="en-US" sz="2400" b="0" i="1" smtClean="0">
                          <a:solidFill>
                            <a:srgbClr val="000000"/>
                          </a:solidFill>
                          <a:latin typeface="Cambria Math"/>
                        </a:rPr>
                        <m:t>𝑠</m:t>
                      </m:r>
                      <m:r>
                        <a:rPr lang="en-US" sz="2400" b="0" i="1" smtClean="0">
                          <a:solidFill>
                            <a:srgbClr val="000000"/>
                          </a:solidFill>
                          <a:latin typeface="Cambria Math"/>
                        </a:rPr>
                        <m:t>=13.54</m:t>
                      </m:r>
                    </m:oMath>
                  </m:oMathPara>
                </a14:m>
                <a:endParaRPr lang="en-IN" sz="2400" dirty="0">
                  <a:solidFill>
                    <a:srgbClr val="0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46336" y="1930337"/>
                <a:ext cx="4498523" cy="830997"/>
              </a:xfrm>
              <a:prstGeom prst="rect">
                <a:avLst/>
              </a:prstGeom>
              <a:blipFill rotWithShape="1">
                <a:blip r:embed="rId2"/>
                <a:stretch>
                  <a:fillRect/>
                </a:stretch>
              </a:blipFill>
            </p:spPr>
            <p:txBody>
              <a:bodyPr/>
              <a:lstStyle/>
              <a:p>
                <a:r>
                  <a:rPr lang="en-IN">
                    <a:noFill/>
                  </a:rPr>
                  <a:t> </a:t>
                </a:r>
              </a:p>
            </p:txBody>
          </p:sp>
        </mc:Fallback>
      </mc:AlternateContent>
      <p:cxnSp>
        <p:nvCxnSpPr>
          <p:cNvPr id="8" name="Straight Connector 7"/>
          <p:cNvCxnSpPr/>
          <p:nvPr/>
        </p:nvCxnSpPr>
        <p:spPr>
          <a:xfrm>
            <a:off x="6397131" y="2052091"/>
            <a:ext cx="0" cy="4637019"/>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0" y="2761334"/>
                <a:ext cx="6397131" cy="830997"/>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r>
                      <a:rPr lang="en-US" sz="2400" i="1">
                        <a:solidFill>
                          <a:srgbClr val="000000"/>
                        </a:solidFill>
                        <a:latin typeface="Cambria Math"/>
                        <a:ea typeface="Cambria Math"/>
                      </a:rPr>
                      <m:t>𝜇</m:t>
                    </m:r>
                    <m:r>
                      <a:rPr lang="en-US" sz="2400" i="1">
                        <a:solidFill>
                          <a:srgbClr val="000000"/>
                        </a:solidFill>
                        <a:latin typeface="Cambria Math"/>
                        <a:ea typeface="Cambria Math"/>
                      </a:rPr>
                      <m:t> =100 </m:t>
                    </m:r>
                  </m:oMath>
                </a14:m>
                <a:r>
                  <a:rPr lang="en-US" sz="2400" spc="100" dirty="0">
                    <a:solidFill>
                      <a:srgbClr val="000000"/>
                    </a:solidFill>
                    <a:latin typeface="Calibri" pitchFamily="34" charset="0"/>
                  </a:rPr>
                  <a:t>, i.e. the population has mean IQ of 100.</a:t>
                </a:r>
              </a:p>
            </p:txBody>
          </p:sp>
        </mc:Choice>
        <mc:Fallback xmlns="">
          <p:sp>
            <p:nvSpPr>
              <p:cNvPr id="9" name="TextBox 8"/>
              <p:cNvSpPr txBox="1">
                <a:spLocks noRot="1" noChangeAspect="1" noMove="1" noResize="1" noEditPoints="1" noAdjustHandles="1" noChangeArrowheads="1" noChangeShapeType="1" noTextEdit="1"/>
              </p:cNvSpPr>
              <p:nvPr/>
            </p:nvSpPr>
            <p:spPr>
              <a:xfrm>
                <a:off x="0" y="2761334"/>
                <a:ext cx="6397131" cy="830997"/>
              </a:xfrm>
              <a:prstGeom prst="rect">
                <a:avLst/>
              </a:prstGeom>
              <a:blipFill rotWithShape="1">
                <a:blip r:embed="rId3"/>
                <a:stretch>
                  <a:fillRect l="-1430" t="-6618"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0" y="3592331"/>
                <a:ext cx="6397131" cy="830997"/>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r>
                      <a:rPr lang="en-US" sz="2400" i="1">
                        <a:solidFill>
                          <a:srgbClr val="000000"/>
                        </a:solidFill>
                        <a:latin typeface="Cambria Math"/>
                        <a:ea typeface="Cambria Math"/>
                      </a:rPr>
                      <m:t>𝜇</m:t>
                    </m:r>
                    <m:r>
                      <a:rPr lang="en-US" sz="2400" i="1">
                        <a:solidFill>
                          <a:srgbClr val="000000"/>
                        </a:solidFill>
                        <a:latin typeface="Cambria Math"/>
                        <a:ea typeface="Cambria Math"/>
                      </a:rPr>
                      <m:t>≠100</m:t>
                    </m:r>
                  </m:oMath>
                </a14:m>
                <a:r>
                  <a:rPr lang="en-IN" sz="2400" spc="100" dirty="0">
                    <a:solidFill>
                      <a:srgbClr val="000000"/>
                    </a:solidFill>
                    <a:latin typeface="Calibri" pitchFamily="34" charset="0"/>
                  </a:rPr>
                  <a:t>  (Two tailed test)</a:t>
                </a:r>
                <a:r>
                  <a:rPr lang="en-IN" dirty="0">
                    <a:solidFill>
                      <a:srgbClr val="000000"/>
                    </a:solidFill>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0" y="3592331"/>
                <a:ext cx="6397131" cy="830997"/>
              </a:xfrm>
              <a:prstGeom prst="rect">
                <a:avLst/>
              </a:prstGeom>
              <a:blipFill rotWithShape="1">
                <a:blip r:embed="rId4"/>
                <a:stretch>
                  <a:fillRect l="-1430" t="-6569" b="-1532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0" y="4439461"/>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0" y="4439461"/>
                <a:ext cx="4965590" cy="461665"/>
              </a:xfrm>
              <a:prstGeom prst="rect">
                <a:avLst/>
              </a:prstGeom>
              <a:blipFill rotWithShape="1">
                <a:blip r:embed="rId5"/>
                <a:stretch>
                  <a:fillRect l="-1840" t="-10526" b="-28947"/>
                </a:stretch>
              </a:blipFill>
            </p:spPr>
            <p:txBody>
              <a:bodyPr/>
              <a:lstStyle/>
              <a:p>
                <a:r>
                  <a:rPr lang="en-IN">
                    <a:noFill/>
                  </a:rPr>
                  <a:t> </a:t>
                </a:r>
              </a:p>
            </p:txBody>
          </p:sp>
        </mc:Fallback>
      </mc:AlternateContent>
      <p:sp>
        <p:nvSpPr>
          <p:cNvPr id="12" name="TextBox 11"/>
          <p:cNvSpPr txBox="1"/>
          <p:nvPr/>
        </p:nvSpPr>
        <p:spPr>
          <a:xfrm>
            <a:off x="0" y="4901125"/>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544395" y="6325968"/>
                <a:ext cx="15421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solidFill>
                                <a:srgbClr val="000000"/>
                              </a:solidFill>
                              <a:latin typeface="Cambria Math" panose="02040503050406030204" pitchFamily="18" charset="0"/>
                            </a:rPr>
                          </m:ctrlPr>
                        </m:dPr>
                        <m:e>
                          <m:r>
                            <a:rPr lang="en-US" sz="2400" b="0" i="1" smtClean="0">
                              <a:solidFill>
                                <a:srgbClr val="000000"/>
                              </a:solidFill>
                              <a:latin typeface="Cambria Math"/>
                            </a:rPr>
                            <m:t>𝑡</m:t>
                          </m:r>
                        </m:e>
                      </m:d>
                      <m:r>
                        <a:rPr lang="en-US" sz="2400" i="1" smtClean="0">
                          <a:solidFill>
                            <a:srgbClr val="000000"/>
                          </a:solidFill>
                          <a:latin typeface="Cambria Math"/>
                        </a:rPr>
                        <m:t>=</m:t>
                      </m:r>
                      <m:r>
                        <a:rPr lang="en-US" sz="2400" b="0" i="1" smtClean="0">
                          <a:solidFill>
                            <a:srgbClr val="000000"/>
                          </a:solidFill>
                          <a:latin typeface="Cambria Math"/>
                        </a:rPr>
                        <m:t>0.62</m:t>
                      </m:r>
                    </m:oMath>
                  </m:oMathPara>
                </a14:m>
                <a:endParaRPr lang="en-IN" sz="2400" dirty="0">
                  <a:solidFill>
                    <a:srgbClr val="0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544395" y="6325968"/>
                <a:ext cx="1542153" cy="461665"/>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446190" y="1884170"/>
                <a:ext cx="5637505"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   </a:t>
                </a:r>
                <a14:m>
                  <m:oMath xmlns:m="http://schemas.openxmlformats.org/officeDocument/2006/math">
                    <m:r>
                      <a:rPr lang="en-US" sz="2400" i="1">
                        <a:solidFill>
                          <a:srgbClr val="000000"/>
                        </a:solidFill>
                        <a:latin typeface="Cambria Math"/>
                      </a:rPr>
                      <m:t>𝑣</m:t>
                    </m:r>
                    <m:r>
                      <a:rPr lang="en-US" sz="2400" i="1">
                        <a:solidFill>
                          <a:srgbClr val="000000"/>
                        </a:solidFill>
                        <a:latin typeface="Cambria Math"/>
                      </a:rPr>
                      <m:t>=</m:t>
                    </m:r>
                    <m:r>
                      <a:rPr lang="en-US" sz="2400" i="1">
                        <a:solidFill>
                          <a:srgbClr val="000000"/>
                        </a:solidFill>
                        <a:latin typeface="Cambria Math"/>
                      </a:rPr>
                      <m:t>𝑛</m:t>
                    </m:r>
                    <m:r>
                      <a:rPr lang="en-US" sz="2400" i="1">
                        <a:solidFill>
                          <a:srgbClr val="000000"/>
                        </a:solidFill>
                        <a:latin typeface="Cambria Math"/>
                      </a:rPr>
                      <m:t>−1=10−1=9</m:t>
                    </m:r>
                  </m:oMath>
                </a14:m>
                <a:endParaRPr lang="en-IN" sz="2400" dirty="0">
                  <a:solidFill>
                    <a:srgbClr val="000000"/>
                  </a:solidFill>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446190" y="1884170"/>
                <a:ext cx="5637505" cy="461665"/>
              </a:xfrm>
              <a:prstGeom prst="rect">
                <a:avLst/>
              </a:prstGeom>
              <a:blipFill rotWithShape="1">
                <a:blip r:embed="rId7"/>
                <a:stretch>
                  <a:fillRect l="-1622"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393460" y="2813506"/>
                <a:ext cx="5794871" cy="1938992"/>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14:m>
                  <m:oMath xmlns:m="http://schemas.openxmlformats.org/officeDocument/2006/math">
                    <m:d>
                      <m:dPr>
                        <m:begChr m:val="|"/>
                        <m:endChr m:val="|"/>
                        <m:ctrlPr>
                          <a:rPr lang="en-US" sz="2400" i="1" spc="100" smtClean="0">
                            <a:solidFill>
                              <a:srgbClr val="000000"/>
                            </a:solidFill>
                            <a:latin typeface="Cambria Math" panose="02040503050406030204" pitchFamily="18" charset="0"/>
                          </a:rPr>
                        </m:ctrlPr>
                      </m:dPr>
                      <m:e>
                        <m:r>
                          <a:rPr lang="en-US" sz="2400" b="0" i="1" spc="100" smtClean="0">
                            <a:solidFill>
                              <a:srgbClr val="000000"/>
                            </a:solidFill>
                            <a:latin typeface="Cambria Math"/>
                          </a:rPr>
                          <m:t>𝑡</m:t>
                        </m:r>
                      </m:e>
                    </m:d>
                    <m:r>
                      <a:rPr lang="en-US" sz="2400" b="0" i="1" spc="100" smtClean="0">
                        <a:solidFill>
                          <a:srgbClr val="000000"/>
                        </a:solidFill>
                        <a:latin typeface="Cambria Math"/>
                      </a:rPr>
                      <m:t>&lt;</m:t>
                    </m:r>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a:rPr>
                          <m:t>𝑡</m:t>
                        </m:r>
                      </m:e>
                      <m:sub>
                        <m:r>
                          <a:rPr lang="en-US" sz="2400" i="1">
                            <a:solidFill>
                              <a:srgbClr val="000000"/>
                            </a:solidFill>
                            <a:latin typeface="Cambria Math"/>
                          </a:rPr>
                          <m:t>0.0</m:t>
                        </m:r>
                        <m:r>
                          <a:rPr lang="en-US" sz="2400" b="0" i="1" smtClean="0">
                            <a:solidFill>
                              <a:srgbClr val="000000"/>
                            </a:solidFill>
                            <a:latin typeface="Cambria Math"/>
                          </a:rPr>
                          <m:t>5</m:t>
                        </m:r>
                      </m:sub>
                    </m:sSub>
                  </m:oMath>
                </a14:m>
                <a:r>
                  <a:rPr lang="en-IN" sz="2400" spc="100" dirty="0">
                    <a:solidFill>
                      <a:srgbClr val="000000"/>
                    </a:solidFill>
                    <a:latin typeface="Calibri" pitchFamily="34" charset="0"/>
                  </a:rPr>
                  <a:t>, the null </a:t>
                </a:r>
              </a:p>
              <a:p>
                <a:pPr algn="just"/>
                <a:r>
                  <a:rPr lang="en-IN" sz="2400" spc="100" dirty="0">
                    <a:solidFill>
                      <a:srgbClr val="000000"/>
                    </a:solidFill>
                    <a:latin typeface="Calibri" pitchFamily="34" charset="0"/>
                  </a:rPr>
                  <a:t>        hypothesis is accepted at 5% level  </a:t>
                </a:r>
              </a:p>
              <a:p>
                <a:pPr algn="just"/>
                <a:r>
                  <a:rPr lang="en-IN" sz="2400" spc="100" dirty="0">
                    <a:solidFill>
                      <a:srgbClr val="000000"/>
                    </a:solidFill>
                    <a:latin typeface="Calibri" pitchFamily="34" charset="0"/>
                  </a:rPr>
                  <a:t>        of significance. i.e., population has </a:t>
                </a:r>
              </a:p>
              <a:p>
                <a:pPr algn="just"/>
                <a:r>
                  <a:rPr lang="en-IN" sz="2400" spc="100" dirty="0">
                    <a:solidFill>
                      <a:srgbClr val="000000"/>
                    </a:solidFill>
                    <a:latin typeface="Calibri" pitchFamily="34" charset="0"/>
                  </a:rPr>
                  <a:t>        mean IQ of 100.</a:t>
                </a:r>
              </a:p>
            </p:txBody>
          </p:sp>
        </mc:Choice>
        <mc:Fallback xmlns="">
          <p:sp>
            <p:nvSpPr>
              <p:cNvPr id="16" name="TextBox 15"/>
              <p:cNvSpPr txBox="1">
                <a:spLocks noRot="1" noChangeAspect="1" noMove="1" noResize="1" noEditPoints="1" noAdjustHandles="1" noChangeArrowheads="1" noChangeShapeType="1" noTextEdit="1"/>
              </p:cNvSpPr>
              <p:nvPr/>
            </p:nvSpPr>
            <p:spPr>
              <a:xfrm>
                <a:off x="6393460" y="2813506"/>
                <a:ext cx="5794871" cy="1938992"/>
              </a:xfrm>
              <a:prstGeom prst="rect">
                <a:avLst/>
              </a:prstGeom>
              <a:blipFill rotWithShape="1">
                <a:blip r:embed="rId8"/>
                <a:stretch>
                  <a:fillRect l="-1684" t="-2516" b="-62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39316" y="5362791"/>
                <a:ext cx="5794871" cy="103586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i="1" smtClean="0">
                          <a:solidFill>
                            <a:srgbClr val="000000"/>
                          </a:solidFill>
                          <a:latin typeface="Cambria Math"/>
                        </a:rPr>
                        <m:t>     </m:t>
                      </m:r>
                      <m:r>
                        <a:rPr lang="en-US" sz="2000" b="0" i="1" smtClean="0">
                          <a:solidFill>
                            <a:srgbClr val="000000"/>
                          </a:solidFill>
                          <a:latin typeface="Cambria Math"/>
                        </a:rPr>
                        <m:t>𝑡</m:t>
                      </m:r>
                      <m:r>
                        <a:rPr lang="en-US" sz="2000" i="1" smtClean="0">
                          <a:solidFill>
                            <a:srgbClr val="000000"/>
                          </a:solidFill>
                          <a:latin typeface="Cambria Math"/>
                        </a:rPr>
                        <m:t>= </m:t>
                      </m:r>
                      <m:f>
                        <m:fPr>
                          <m:ctrlPr>
                            <a:rPr lang="en-US" sz="2000" i="1" smtClean="0">
                              <a:solidFill>
                                <a:srgbClr val="000000"/>
                              </a:solidFill>
                              <a:latin typeface="Cambria Math" panose="02040503050406030204" pitchFamily="18" charset="0"/>
                            </a:rPr>
                          </m:ctrlPr>
                        </m:fPr>
                        <m:num>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a:rPr>
                                <m:t>𝑥</m:t>
                              </m:r>
                            </m:e>
                          </m:acc>
                          <m:r>
                            <a:rPr lang="en-US" sz="2000" i="1" smtClean="0">
                              <a:solidFill>
                                <a:srgbClr val="000000"/>
                              </a:solidFill>
                              <a:latin typeface="Cambria Math"/>
                            </a:rPr>
                            <m:t>−</m:t>
                          </m:r>
                          <m:r>
                            <a:rPr lang="en-US" sz="2000" i="1" smtClean="0">
                              <a:solidFill>
                                <a:srgbClr val="000000"/>
                              </a:solidFill>
                              <a:latin typeface="Cambria Math"/>
                              <a:ea typeface="Cambria Math"/>
                            </a:rPr>
                            <m:t>𝜇</m:t>
                          </m:r>
                        </m:num>
                        <m:den>
                          <m:d>
                            <m:dPr>
                              <m:ctrlPr>
                                <a:rPr lang="en-US" sz="2000" i="1" smtClean="0">
                                  <a:solidFill>
                                    <a:srgbClr val="000000"/>
                                  </a:solidFill>
                                  <a:latin typeface="Cambria Math" panose="02040503050406030204" pitchFamily="18" charset="0"/>
                                </a:rPr>
                              </m:ctrlPr>
                            </m:dPr>
                            <m:e>
                              <m:f>
                                <m:fPr>
                                  <m:ctrlPr>
                                    <a:rPr lang="en-US" sz="2000" i="1">
                                      <a:solidFill>
                                        <a:srgbClr val="000000"/>
                                      </a:solidFill>
                                      <a:latin typeface="Cambria Math" panose="02040503050406030204" pitchFamily="18" charset="0"/>
                                      <a:ea typeface="Cambria Math"/>
                                    </a:rPr>
                                  </m:ctrlPr>
                                </m:fPr>
                                <m:num>
                                  <m:r>
                                    <a:rPr lang="en-US" sz="2000" i="1">
                                      <a:solidFill>
                                        <a:srgbClr val="000000"/>
                                      </a:solidFill>
                                      <a:latin typeface="Cambria Math"/>
                                      <a:ea typeface="Cambria Math"/>
                                    </a:rPr>
                                    <m:t>𝑠</m:t>
                                  </m:r>
                                </m:num>
                                <m:den>
                                  <m:rad>
                                    <m:radPr>
                                      <m:degHide m:val="on"/>
                                      <m:ctrlPr>
                                        <a:rPr lang="en-US" sz="2000" i="1">
                                          <a:solidFill>
                                            <a:srgbClr val="000000"/>
                                          </a:solidFill>
                                          <a:latin typeface="Cambria Math" panose="02040503050406030204" pitchFamily="18" charset="0"/>
                                          <a:ea typeface="Cambria Math"/>
                                        </a:rPr>
                                      </m:ctrlPr>
                                    </m:radPr>
                                    <m:deg/>
                                    <m:e>
                                      <m:r>
                                        <a:rPr lang="en-US" sz="2000" i="1">
                                          <a:solidFill>
                                            <a:srgbClr val="000000"/>
                                          </a:solidFill>
                                          <a:latin typeface="Cambria Math"/>
                                          <a:ea typeface="Cambria Math"/>
                                        </a:rPr>
                                        <m:t>𝑛</m:t>
                                      </m:r>
                                      <m:r>
                                        <a:rPr lang="en-US" sz="2000" i="1">
                                          <a:solidFill>
                                            <a:srgbClr val="000000"/>
                                          </a:solidFill>
                                          <a:latin typeface="Cambria Math"/>
                                          <a:ea typeface="Cambria Math"/>
                                        </a:rPr>
                                        <m:t>−1</m:t>
                                      </m:r>
                                    </m:e>
                                  </m:rad>
                                </m:den>
                              </m:f>
                            </m:e>
                          </m:d>
                        </m:den>
                      </m:f>
                      <m:r>
                        <a:rPr lang="en-US" sz="2000" i="1" smtClean="0">
                          <a:solidFill>
                            <a:srgbClr val="000000"/>
                          </a:solidFill>
                          <a:latin typeface="Cambria Math"/>
                        </a:rPr>
                        <m:t>=</m:t>
                      </m:r>
                      <m:f>
                        <m:fPr>
                          <m:ctrlPr>
                            <a:rPr lang="en-US" sz="2000" i="1" smtClean="0">
                              <a:solidFill>
                                <a:srgbClr val="000000"/>
                              </a:solidFill>
                              <a:latin typeface="Cambria Math" panose="02040503050406030204" pitchFamily="18" charset="0"/>
                            </a:rPr>
                          </m:ctrlPr>
                        </m:fPr>
                        <m:num>
                          <m:r>
                            <a:rPr lang="en-US" sz="2000" b="0" i="1" smtClean="0">
                              <a:solidFill>
                                <a:srgbClr val="000000"/>
                              </a:solidFill>
                              <a:latin typeface="Cambria Math"/>
                            </a:rPr>
                            <m:t>97.2</m:t>
                          </m:r>
                          <m:r>
                            <a:rPr lang="en-US" sz="2000" i="1" smtClean="0">
                              <a:solidFill>
                                <a:srgbClr val="000000"/>
                              </a:solidFill>
                              <a:latin typeface="Cambria Math"/>
                            </a:rPr>
                            <m:t>−</m:t>
                          </m:r>
                          <m:r>
                            <a:rPr lang="en-US" sz="2000" b="0" i="1" smtClean="0">
                              <a:solidFill>
                                <a:srgbClr val="000000"/>
                              </a:solidFill>
                              <a:latin typeface="Cambria Math"/>
                            </a:rPr>
                            <m:t>100</m:t>
                          </m:r>
                        </m:num>
                        <m:den>
                          <m:d>
                            <m:dPr>
                              <m:ctrlPr>
                                <a:rPr lang="en-US" sz="2000" i="1" smtClean="0">
                                  <a:solidFill>
                                    <a:srgbClr val="000000"/>
                                  </a:solidFill>
                                  <a:latin typeface="Cambria Math" panose="02040503050406030204" pitchFamily="18" charset="0"/>
                                </a:rPr>
                              </m:ctrlPr>
                            </m:dPr>
                            <m:e>
                              <m:f>
                                <m:fPr>
                                  <m:ctrlPr>
                                    <a:rPr lang="en-US" sz="2000" i="1" smtClean="0">
                                      <a:solidFill>
                                        <a:srgbClr val="000000"/>
                                      </a:solidFill>
                                      <a:latin typeface="Cambria Math" panose="02040503050406030204" pitchFamily="18" charset="0"/>
                                    </a:rPr>
                                  </m:ctrlPr>
                                </m:fPr>
                                <m:num>
                                  <m:r>
                                    <a:rPr lang="en-US" sz="2000" b="0" i="1" smtClean="0">
                                      <a:solidFill>
                                        <a:srgbClr val="000000"/>
                                      </a:solidFill>
                                      <a:latin typeface="Cambria Math"/>
                                    </a:rPr>
                                    <m:t>13.54</m:t>
                                  </m:r>
                                </m:num>
                                <m:den>
                                  <m:rad>
                                    <m:radPr>
                                      <m:degHide m:val="on"/>
                                      <m:ctrlPr>
                                        <a:rPr lang="en-US" sz="2000" i="1" smtClean="0">
                                          <a:solidFill>
                                            <a:srgbClr val="000000"/>
                                          </a:solidFill>
                                          <a:latin typeface="Cambria Math" panose="02040503050406030204" pitchFamily="18" charset="0"/>
                                        </a:rPr>
                                      </m:ctrlPr>
                                    </m:radPr>
                                    <m:deg/>
                                    <m:e>
                                      <m:r>
                                        <a:rPr lang="en-US" sz="2000" b="0" i="1" smtClean="0">
                                          <a:solidFill>
                                            <a:srgbClr val="000000"/>
                                          </a:solidFill>
                                          <a:latin typeface="Cambria Math"/>
                                        </a:rPr>
                                        <m:t>10−1</m:t>
                                      </m:r>
                                    </m:e>
                                  </m:rad>
                                </m:den>
                              </m:f>
                            </m:e>
                          </m:d>
                        </m:den>
                      </m:f>
                      <m:r>
                        <a:rPr lang="en-US" sz="2000" i="1" smtClean="0">
                          <a:solidFill>
                            <a:srgbClr val="000000"/>
                          </a:solidFill>
                          <a:latin typeface="Cambria Math"/>
                        </a:rPr>
                        <m:t>=</m:t>
                      </m:r>
                      <m:r>
                        <a:rPr lang="en-US" sz="2000" b="0" i="1" smtClean="0">
                          <a:solidFill>
                            <a:srgbClr val="000000"/>
                          </a:solidFill>
                          <a:latin typeface="Cambria Math"/>
                        </a:rPr>
                        <m:t>−0.62</m:t>
                      </m:r>
                    </m:oMath>
                  </m:oMathPara>
                </a14:m>
                <a:endParaRPr lang="en-IN" sz="2000" dirty="0">
                  <a:solidFill>
                    <a:srgbClr val="0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39316" y="5362791"/>
                <a:ext cx="5794871" cy="1035861"/>
              </a:xfrm>
              <a:prstGeom prst="rect">
                <a:avLst/>
              </a:prstGeom>
              <a:blipFill rotWithShape="1">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720114" y="2351841"/>
                <a:ext cx="29553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a:rPr>
                            <m:t>𝑡</m:t>
                          </m:r>
                        </m:e>
                        <m:sub>
                          <m:r>
                            <a:rPr lang="en-US" sz="2400" b="0" i="1" smtClean="0">
                              <a:latin typeface="Cambria Math"/>
                            </a:rPr>
                            <m:t>0.05</m:t>
                          </m:r>
                        </m:sub>
                      </m:sSub>
                      <m:d>
                        <m:dPr>
                          <m:ctrlPr>
                            <a:rPr lang="en-IN" sz="2400" i="1" smtClean="0">
                              <a:latin typeface="Cambria Math" panose="02040503050406030204" pitchFamily="18" charset="0"/>
                            </a:rPr>
                          </m:ctrlPr>
                        </m:dPr>
                        <m:e>
                          <m:r>
                            <a:rPr lang="en-US" sz="2400" b="0" i="1" smtClean="0">
                              <a:latin typeface="Cambria Math"/>
                            </a:rPr>
                            <m:t>𝑣</m:t>
                          </m:r>
                          <m:r>
                            <a:rPr lang="en-US" sz="2400" b="0" i="1" smtClean="0">
                              <a:latin typeface="Cambria Math"/>
                            </a:rPr>
                            <m:t>=9</m:t>
                          </m:r>
                        </m:e>
                      </m:d>
                      <m:r>
                        <a:rPr lang="en-US" sz="2400" b="0" i="1" smtClean="0">
                          <a:latin typeface="Cambria Math"/>
                        </a:rPr>
                        <m:t>=2.262</m:t>
                      </m:r>
                    </m:oMath>
                  </m:oMathPara>
                </a14:m>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6720114" y="2351841"/>
                <a:ext cx="2955361" cy="461665"/>
              </a:xfrm>
              <a:prstGeom prst="rect">
                <a:avLst/>
              </a:prstGeom>
              <a:blipFill rotWithShape="1">
                <a:blip r:embed="rId10"/>
                <a:stretch>
                  <a:fillRect b="-131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366319" y="4557497"/>
                <a:ext cx="5794871" cy="2232000"/>
              </a:xfrm>
              <a:prstGeom prst="rect">
                <a:avLst/>
              </a:prstGeom>
              <a:noFill/>
            </p:spPr>
            <p:txBody>
              <a:bodyPr wrap="square" rtlCol="0">
                <a:spAutoFit/>
              </a:bodyPr>
              <a:lstStyle/>
              <a:p>
                <a:r>
                  <a:rPr lang="en-US" sz="2400" dirty="0">
                    <a:latin typeface="Calibri" pitchFamily="34" charset="0"/>
                  </a:rPr>
                  <a:t>95% confidence limits </a:t>
                </a:r>
                <a14:m>
                  <m:oMath xmlns:m="http://schemas.openxmlformats.org/officeDocument/2006/math">
                    <m:r>
                      <a:rPr lang="en-US" sz="2400" b="0" i="1" smtClean="0">
                        <a:latin typeface="Cambria Math"/>
                      </a:rPr>
                      <m:t>=</m:t>
                    </m:r>
                    <m:acc>
                      <m:accPr>
                        <m:chr m:val="̅"/>
                        <m:ctrlPr>
                          <a:rPr lang="en-US" sz="2400" b="0" i="1" smtClean="0">
                            <a:latin typeface="Cambria Math" panose="02040503050406030204" pitchFamily="18" charset="0"/>
                          </a:rPr>
                        </m:ctrlPr>
                      </m:accPr>
                      <m:e>
                        <m:r>
                          <a:rPr lang="en-US" sz="2400" b="0" i="1" smtClean="0">
                            <a:latin typeface="Cambria Math"/>
                          </a:rPr>
                          <m:t>𝑥</m:t>
                        </m:r>
                      </m:e>
                    </m:acc>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𝑡</m:t>
                        </m:r>
                      </m:e>
                      <m:sub>
                        <m:r>
                          <a:rPr lang="en-US" sz="2400" b="0" i="1" smtClean="0">
                            <a:latin typeface="Cambria Math"/>
                            <a:ea typeface="Cambria Math"/>
                          </a:rPr>
                          <m:t>0.05</m:t>
                        </m:r>
                      </m:sub>
                    </m:sSub>
                    <m:d>
                      <m:dPr>
                        <m:ctrlPr>
                          <a:rPr lang="en-US" sz="2400" b="0" i="1" smtClean="0">
                            <a:latin typeface="Cambria Math" panose="02040503050406030204" pitchFamily="18" charset="0"/>
                            <a:ea typeface="Cambria Math"/>
                          </a:rPr>
                        </m:ctrlPr>
                      </m:dPr>
                      <m:e>
                        <m:f>
                          <m:fPr>
                            <m:ctrlPr>
                              <a:rPr lang="en-US" sz="2400" b="0" i="1" smtClean="0">
                                <a:latin typeface="Cambria Math" panose="02040503050406030204" pitchFamily="18" charset="0"/>
                                <a:ea typeface="Cambria Math"/>
                              </a:rPr>
                            </m:ctrlPr>
                          </m:fPr>
                          <m:num>
                            <m:r>
                              <a:rPr lang="en-US" sz="2400" b="0" i="1" smtClean="0">
                                <a:latin typeface="Cambria Math"/>
                                <a:ea typeface="Cambria Math"/>
                              </a:rPr>
                              <m:t>𝑠</m:t>
                            </m:r>
                          </m:num>
                          <m:den>
                            <m:rad>
                              <m:radPr>
                                <m:degHide m:val="on"/>
                                <m:ctrlPr>
                                  <a:rPr lang="en-US" sz="2400" b="0" i="1" smtClean="0">
                                    <a:latin typeface="Cambria Math" panose="02040503050406030204" pitchFamily="18" charset="0"/>
                                    <a:ea typeface="Cambria Math"/>
                                  </a:rPr>
                                </m:ctrlPr>
                              </m:radPr>
                              <m:deg/>
                              <m:e>
                                <m:r>
                                  <a:rPr lang="en-US" sz="2400" b="0" i="1" smtClean="0">
                                    <a:latin typeface="Cambria Math"/>
                                    <a:ea typeface="Cambria Math"/>
                                  </a:rPr>
                                  <m:t>𝑛</m:t>
                                </m:r>
                                <m:r>
                                  <a:rPr lang="en-US" sz="2400" b="0" i="1" smtClean="0">
                                    <a:latin typeface="Cambria Math"/>
                                    <a:ea typeface="Cambria Math"/>
                                  </a:rPr>
                                  <m:t>−1</m:t>
                                </m:r>
                              </m:e>
                            </m:rad>
                          </m:den>
                        </m:f>
                      </m:e>
                    </m:d>
                  </m:oMath>
                </a14:m>
                <a:endParaRPr lang="en-US" sz="2400" b="0" i="1" dirty="0">
                  <a:latin typeface="Cambria Math"/>
                  <a:ea typeface="Cambria Math"/>
                </a:endParaRPr>
              </a:p>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                                =97.2±2.262</m:t>
                      </m:r>
                      <m:d>
                        <m:dPr>
                          <m:ctrlPr>
                            <a:rPr lang="en-US" sz="2400" i="1">
                              <a:latin typeface="Cambria Math" panose="02040503050406030204" pitchFamily="18" charset="0"/>
                              <a:ea typeface="Cambria Math"/>
                            </a:rPr>
                          </m:ctrlPr>
                        </m:dPr>
                        <m:e>
                          <m:f>
                            <m:fPr>
                              <m:ctrlPr>
                                <a:rPr lang="en-US" sz="2400" i="1">
                                  <a:latin typeface="Cambria Math" panose="02040503050406030204" pitchFamily="18" charset="0"/>
                                  <a:ea typeface="Cambria Math"/>
                                </a:rPr>
                              </m:ctrlPr>
                            </m:fPr>
                            <m:num>
                              <m:r>
                                <a:rPr lang="en-US" sz="2400" b="0" i="1" smtClean="0">
                                  <a:latin typeface="Cambria Math"/>
                                  <a:ea typeface="Cambria Math"/>
                                </a:rPr>
                                <m:t>13.54</m:t>
                              </m:r>
                            </m:num>
                            <m:den>
                              <m:rad>
                                <m:radPr>
                                  <m:degHide m:val="on"/>
                                  <m:ctrlPr>
                                    <a:rPr lang="en-US" sz="2400" i="1">
                                      <a:latin typeface="Cambria Math" panose="02040503050406030204" pitchFamily="18" charset="0"/>
                                      <a:ea typeface="Cambria Math"/>
                                    </a:rPr>
                                  </m:ctrlPr>
                                </m:radPr>
                                <m:deg/>
                                <m:e>
                                  <m:r>
                                    <a:rPr lang="en-US" sz="2400" b="0" i="1" smtClean="0">
                                      <a:latin typeface="Cambria Math"/>
                                      <a:ea typeface="Cambria Math"/>
                                    </a:rPr>
                                    <m:t>10</m:t>
                                  </m:r>
                                  <m:r>
                                    <a:rPr lang="en-US" sz="2400" i="1">
                                      <a:latin typeface="Cambria Math"/>
                                      <a:ea typeface="Cambria Math"/>
                                    </a:rPr>
                                    <m:t>−1</m:t>
                                  </m:r>
                                </m:e>
                              </m:rad>
                            </m:den>
                          </m:f>
                        </m:e>
                      </m:d>
                    </m:oMath>
                  </m:oMathPara>
                </a14:m>
                <a:endParaRPr lang="en-US" sz="2400" i="1" dirty="0">
                  <a:latin typeface="Cambria Math"/>
                  <a:ea typeface="Cambria Math"/>
                </a:endParaRPr>
              </a:p>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           =97.2±10.21</m:t>
                      </m:r>
                    </m:oMath>
                  </m:oMathPara>
                </a14:m>
                <a:endParaRPr lang="en-US" sz="2400" b="0" i="1" dirty="0">
                  <a:latin typeface="Cambria Math"/>
                  <a:ea typeface="Cambria Math"/>
                </a:endParaRPr>
              </a:p>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               =87 </m:t>
                      </m:r>
                      <m:r>
                        <a:rPr lang="en-US" sz="2400" b="0" i="1" smtClean="0">
                          <a:latin typeface="Cambria Math"/>
                          <a:ea typeface="Cambria Math"/>
                        </a:rPr>
                        <m:t>𝑎𝑛𝑑</m:t>
                      </m:r>
                      <m:r>
                        <a:rPr lang="en-US" sz="2400" b="0" i="1" smtClean="0">
                          <a:latin typeface="Cambria Math"/>
                          <a:ea typeface="Cambria Math"/>
                        </a:rPr>
                        <m:t> 107.41</m:t>
                      </m:r>
                    </m:oMath>
                  </m:oMathPara>
                </a14:m>
                <a:endParaRPr lang="en-US" sz="2400" b="0" dirty="0">
                  <a:latin typeface="Calibri" pitchFamily="34" charset="0"/>
                  <a:ea typeface="Cambria Math"/>
                </a:endParaRPr>
              </a:p>
              <a:p>
                <a:endParaRPr lang="en-IN" sz="2400" dirty="0">
                  <a:latin typeface="Calibri"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366319" y="4557497"/>
                <a:ext cx="5794871" cy="2232000"/>
              </a:xfrm>
              <a:prstGeom prst="rect">
                <a:avLst/>
              </a:prstGeom>
              <a:blipFill rotWithShape="1">
                <a:blip r:embed="rId11"/>
                <a:stretch>
                  <a:fillRect l="-1577"/>
                </a:stretch>
              </a:blipFill>
            </p:spPr>
            <p:txBody>
              <a:bodyPr/>
              <a:lstStyle/>
              <a:p>
                <a:r>
                  <a:rPr lang="en-IN">
                    <a:noFill/>
                  </a:rPr>
                  <a:t> </a:t>
                </a:r>
              </a:p>
            </p:txBody>
          </p:sp>
        </mc:Fallback>
      </mc:AlternateContent>
    </p:spTree>
    <p:extLst>
      <p:ext uri="{BB962C8B-B14F-4D97-AF65-F5344CB8AC3E}">
        <p14:creationId xmlns:p14="http://schemas.microsoft.com/office/powerpoint/2010/main" val="354018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1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10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10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10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9">
                                            <p:txEl>
                                              <p:pRg st="0" end="0"/>
                                            </p:txEl>
                                          </p:spTgt>
                                        </p:tgtEl>
                                        <p:attrNameLst>
                                          <p:attrName>style.visibility</p:attrName>
                                        </p:attrNameLst>
                                      </p:cBhvr>
                                      <p:to>
                                        <p:strVal val="visible"/>
                                      </p:to>
                                    </p:set>
                                    <p:animEffect transition="in" filter="wipe(left)">
                                      <p:cBhvr>
                                        <p:cTn id="49" dur="1000"/>
                                        <p:tgtEl>
                                          <p:spTgt spid="9">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10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left)">
                                      <p:cBhvr>
                                        <p:cTn id="59" dur="10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left)">
                                      <p:cBhvr>
                                        <p:cTn id="64" dur="10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wipe(left)">
                                      <p:cBhvr>
                                        <p:cTn id="69" dur="1000"/>
                                        <p:tgtEl>
                                          <p:spTgt spid="17">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1000"/>
                                        <p:tgtEl>
                                          <p:spTgt spid="1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wipe(left)">
                                      <p:cBhvr>
                                        <p:cTn id="79" dur="10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
                                        </p:tgtEl>
                                        <p:attrNameLst>
                                          <p:attrName>style.visibility</p:attrName>
                                        </p:attrNameLst>
                                      </p:cBhvr>
                                      <p:to>
                                        <p:strVal val="visible"/>
                                      </p:to>
                                    </p:set>
                                    <p:animEffect transition="in" filter="wipe(left)">
                                      <p:cBhvr>
                                        <p:cTn id="84" dur="1000"/>
                                        <p:tgtEl>
                                          <p:spTgt spid="3"/>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wipe(left)">
                                      <p:cBhvr>
                                        <p:cTn id="89" dur="10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5"/>
                                        </p:tgtEl>
                                        <p:attrNameLst>
                                          <p:attrName>style.visibility</p:attrName>
                                        </p:attrNameLst>
                                      </p:cBhvr>
                                      <p:to>
                                        <p:strVal val="visible"/>
                                      </p:to>
                                    </p:set>
                                    <p:animEffect transition="in" filter="wipe(left)">
                                      <p:cBhvr>
                                        <p:cTn id="9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4" grpId="0"/>
      <p:bldP spid="15" grpId="0"/>
      <p:bldP spid="16" grpId="0"/>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1938992"/>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25</a:t>
            </a:r>
          </a:p>
          <a:p>
            <a:pPr algn="just"/>
            <a:r>
              <a:rPr lang="en-US" sz="2400" spc="100" dirty="0">
                <a:solidFill>
                  <a:srgbClr val="000000"/>
                </a:solidFill>
                <a:latin typeface="Calibri" pitchFamily="34" charset="0"/>
              </a:rPr>
              <a:t>The heights of 10 males of a given locality are found to be 175,168,155,170,152,170,175,160,160 and 165 cm. Based on this sample, find the 95% confidence limits for the heights of males in that locality.</a:t>
            </a:r>
          </a:p>
          <a:p>
            <a:pPr algn="just"/>
            <a:r>
              <a:rPr lang="en-US" sz="2400" b="1" spc="100" dirty="0">
                <a:solidFill>
                  <a:srgbClr val="000000"/>
                </a:solidFill>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2795597" y="1900415"/>
                <a:ext cx="4498523"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a:rPr>
                        <m:t>𝑛</m:t>
                      </m:r>
                      <m:r>
                        <a:rPr lang="en-US" sz="2400" i="1" smtClean="0">
                          <a:solidFill>
                            <a:srgbClr val="000000"/>
                          </a:solidFill>
                          <a:latin typeface="Cambria Math"/>
                        </a:rPr>
                        <m:t> =10,</m:t>
                      </m:r>
                    </m:oMath>
                  </m:oMathPara>
                </a14:m>
                <a:endParaRPr lang="en-US" sz="2400" i="1" dirty="0">
                  <a:solidFill>
                    <a:srgbClr val="000000"/>
                  </a:solidFill>
                  <a:latin typeface="Cambria Math"/>
                </a:endParaRPr>
              </a:p>
              <a:p>
                <a:pPr/>
                <a14:m>
                  <m:oMathPara xmlns:m="http://schemas.openxmlformats.org/officeDocument/2006/math">
                    <m:oMathParaPr>
                      <m:jc m:val="centerGroup"/>
                    </m:oMathParaPr>
                    <m:oMath xmlns:m="http://schemas.openxmlformats.org/officeDocument/2006/math">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a:rPr>
                            <m:t>𝑥</m:t>
                          </m:r>
                        </m:e>
                      </m:acc>
                      <m:r>
                        <a:rPr lang="en-US" sz="2400" i="1">
                          <a:solidFill>
                            <a:srgbClr val="000000"/>
                          </a:solidFill>
                          <a:latin typeface="Cambria Math"/>
                        </a:rPr>
                        <m:t>=</m:t>
                      </m:r>
                      <m:r>
                        <a:rPr lang="en-US" sz="2400" b="0" i="1" smtClean="0">
                          <a:solidFill>
                            <a:srgbClr val="000000"/>
                          </a:solidFill>
                          <a:latin typeface="Cambria Math"/>
                        </a:rPr>
                        <m:t>165,</m:t>
                      </m:r>
                      <m:r>
                        <a:rPr lang="en-US" sz="2400" b="0" i="1" smtClean="0">
                          <a:solidFill>
                            <a:srgbClr val="000000"/>
                          </a:solidFill>
                          <a:latin typeface="Cambria Math"/>
                        </a:rPr>
                        <m:t>𝑠</m:t>
                      </m:r>
                      <m:r>
                        <a:rPr lang="en-US" sz="2400" b="0" i="1" smtClean="0">
                          <a:solidFill>
                            <a:srgbClr val="000000"/>
                          </a:solidFill>
                          <a:latin typeface="Cambria Math"/>
                        </a:rPr>
                        <m:t>=7.6</m:t>
                      </m:r>
                    </m:oMath>
                  </m:oMathPara>
                </a14:m>
                <a:endParaRPr lang="en-IN" sz="2400" dirty="0">
                  <a:solidFill>
                    <a:srgbClr val="0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95597" y="1900415"/>
                <a:ext cx="4498523" cy="830997"/>
              </a:xfrm>
              <a:prstGeom prst="rect">
                <a:avLst/>
              </a:prstGeom>
              <a:blipFill rotWithShape="1">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019933" y="2772656"/>
                <a:ext cx="3531031" cy="461665"/>
              </a:xfrm>
              <a:prstGeom prst="rect">
                <a:avLst/>
              </a:prstGeom>
              <a:noFill/>
            </p:spPr>
            <p:txBody>
              <a:bodyPr wrap="none" rtlCol="0">
                <a:spAutoFit/>
              </a:bodyPr>
              <a:lstStyle/>
              <a:p>
                <a:r>
                  <a:rPr lang="en-US" sz="2400" b="1" dirty="0">
                    <a:solidFill>
                      <a:srgbClr val="000000"/>
                    </a:solidFill>
                    <a:latin typeface="Calibri" pitchFamily="34" charset="0"/>
                  </a:rPr>
                  <a:t>   </a:t>
                </a:r>
                <a14:m>
                  <m:oMath xmlns:m="http://schemas.openxmlformats.org/officeDocument/2006/math">
                    <m:r>
                      <a:rPr lang="en-US" sz="2400" i="1">
                        <a:solidFill>
                          <a:srgbClr val="000000"/>
                        </a:solidFill>
                        <a:latin typeface="Cambria Math"/>
                      </a:rPr>
                      <m:t>𝑣</m:t>
                    </m:r>
                    <m:r>
                      <a:rPr lang="en-US" sz="2400" i="1">
                        <a:solidFill>
                          <a:srgbClr val="000000"/>
                        </a:solidFill>
                        <a:latin typeface="Cambria Math"/>
                      </a:rPr>
                      <m:t>=</m:t>
                    </m:r>
                    <m:r>
                      <a:rPr lang="en-US" sz="2400" i="1">
                        <a:solidFill>
                          <a:srgbClr val="000000"/>
                        </a:solidFill>
                        <a:latin typeface="Cambria Math"/>
                      </a:rPr>
                      <m:t>𝑛</m:t>
                    </m:r>
                    <m:r>
                      <a:rPr lang="en-US" sz="2400" i="1">
                        <a:solidFill>
                          <a:srgbClr val="000000"/>
                        </a:solidFill>
                        <a:latin typeface="Cambria Math"/>
                      </a:rPr>
                      <m:t>−1=10−1=9</m:t>
                    </m:r>
                  </m:oMath>
                </a14:m>
                <a:endParaRPr lang="en-IN" sz="2400" dirty="0">
                  <a:solidFill>
                    <a:srgbClr val="000000"/>
                  </a:solidFill>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019933" y="2772656"/>
                <a:ext cx="3531031" cy="461665"/>
              </a:xfrm>
              <a:prstGeom prst="rect">
                <a:avLst/>
              </a:prstGeom>
              <a:blipFill rotWithShape="1">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568667" y="3531411"/>
                <a:ext cx="4952381" cy="461665"/>
              </a:xfrm>
              <a:prstGeom prst="rect">
                <a:avLst/>
              </a:prstGeom>
              <a:noFill/>
            </p:spPr>
            <p:txBody>
              <a:bodyPr wrap="none" rtlCol="0">
                <a:spAutoFit/>
              </a:bodyPr>
              <a:lstStyle/>
              <a:p>
                <a14:m>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a:rPr>
                          <m:t>𝑡</m:t>
                        </m:r>
                      </m:e>
                      <m:sub>
                        <m:r>
                          <a:rPr lang="en-US" sz="2400" b="0" i="1" smtClean="0">
                            <a:latin typeface="Cambria Math"/>
                          </a:rPr>
                          <m:t>0.05</m:t>
                        </m:r>
                      </m:sub>
                    </m:sSub>
                    <m:d>
                      <m:dPr>
                        <m:ctrlPr>
                          <a:rPr lang="en-IN" sz="2400" i="1" smtClean="0">
                            <a:latin typeface="Cambria Math" panose="02040503050406030204" pitchFamily="18" charset="0"/>
                          </a:rPr>
                        </m:ctrlPr>
                      </m:dPr>
                      <m:e>
                        <m:r>
                          <a:rPr lang="en-US" sz="2400" b="0" i="1" smtClean="0">
                            <a:latin typeface="Cambria Math"/>
                          </a:rPr>
                          <m:t>𝑣</m:t>
                        </m:r>
                        <m:r>
                          <a:rPr lang="en-US" sz="2400" b="0" i="1" smtClean="0">
                            <a:latin typeface="Cambria Math"/>
                          </a:rPr>
                          <m:t>=9</m:t>
                        </m:r>
                      </m:e>
                    </m:d>
                    <m:r>
                      <a:rPr lang="en-US" sz="2400" b="0" i="1" smtClean="0">
                        <a:latin typeface="Cambria Math"/>
                      </a:rPr>
                      <m:t>=2.262</m:t>
                    </m:r>
                  </m:oMath>
                </a14:m>
                <a:r>
                  <a:rPr lang="en-IN" sz="2400" dirty="0"/>
                  <a:t>(Two tailed test)</a:t>
                </a:r>
              </a:p>
            </p:txBody>
          </p:sp>
        </mc:Choice>
        <mc:Fallback xmlns="">
          <p:sp>
            <p:nvSpPr>
              <p:cNvPr id="3" name="TextBox 2"/>
              <p:cNvSpPr txBox="1">
                <a:spLocks noRot="1" noChangeAspect="1" noMove="1" noResize="1" noEditPoints="1" noAdjustHandles="1" noChangeArrowheads="1" noChangeShapeType="1" noTextEdit="1"/>
              </p:cNvSpPr>
              <p:nvPr/>
            </p:nvSpPr>
            <p:spPr>
              <a:xfrm>
                <a:off x="2568667" y="3531411"/>
                <a:ext cx="4952381" cy="461665"/>
              </a:xfrm>
              <a:prstGeom prst="rect">
                <a:avLst/>
              </a:prstGeom>
              <a:blipFill rotWithShape="1">
                <a:blip r:embed="rId4"/>
                <a:stretch>
                  <a:fillRect t="-10526" r="-738"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67556" y="3993076"/>
                <a:ext cx="11745044" cy="2707216"/>
              </a:xfrm>
              <a:prstGeom prst="rect">
                <a:avLst/>
              </a:prstGeom>
              <a:noFill/>
            </p:spPr>
            <p:txBody>
              <a:bodyPr wrap="square" rtlCol="0">
                <a:spAutoFit/>
              </a:bodyPr>
              <a:lstStyle/>
              <a:p>
                <a:r>
                  <a:rPr lang="en-US" sz="2400" dirty="0">
                    <a:latin typeface="Calibri" pitchFamily="34" charset="0"/>
                  </a:rPr>
                  <a:t>The 95% confidence limits for </a:t>
                </a:r>
                <a14:m>
                  <m:oMath xmlns:m="http://schemas.openxmlformats.org/officeDocument/2006/math">
                    <m:r>
                      <a:rPr lang="en-US" sz="2400" i="1" smtClean="0">
                        <a:latin typeface="Cambria Math"/>
                        <a:ea typeface="Cambria Math"/>
                      </a:rPr>
                      <m:t>𝜇</m:t>
                    </m:r>
                  </m:oMath>
                </a14:m>
                <a:r>
                  <a:rPr lang="en-US" sz="2400" dirty="0">
                    <a:latin typeface="Calibri" pitchFamily="34" charset="0"/>
                  </a:rPr>
                  <a:t> are       </a:t>
                </a:r>
              </a:p>
              <a:p>
                <a:r>
                  <a:rPr lang="en-US" sz="2400" dirty="0">
                    <a:latin typeface="Calibri" pitchFamily="34" charset="0"/>
                  </a:rPr>
                  <a:t>                                  </a:t>
                </a:r>
                <a14:m>
                  <m:oMath xmlns:m="http://schemas.openxmlformats.org/officeDocument/2006/math">
                    <m:d>
                      <m:dPr>
                        <m:begChr m:val="["/>
                        <m:endChr m:val="]"/>
                        <m:ctrlPr>
                          <a:rPr lang="en-US" sz="2400" b="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b="0" i="1" smtClean="0">
                                <a:latin typeface="Cambria Math"/>
                              </a:rPr>
                              <m:t> </m:t>
                            </m:r>
                            <m:r>
                              <a:rPr lang="en-US" sz="2400" i="1">
                                <a:latin typeface="Cambria Math"/>
                              </a:rPr>
                              <m:t>𝑥</m:t>
                            </m:r>
                          </m:e>
                        </m:acc>
                        <m:r>
                          <a:rPr lang="en-US" sz="2400" b="0" i="1" smtClean="0">
                            <a:latin typeface="Cambria Math"/>
                          </a:rPr>
                          <m:t>−</m:t>
                        </m:r>
                        <m:sSub>
                          <m:sSubPr>
                            <m:ctrlPr>
                              <a:rPr lang="en-US" sz="2400" i="1">
                                <a:latin typeface="Cambria Math" panose="02040503050406030204" pitchFamily="18" charset="0"/>
                                <a:ea typeface="Cambria Math"/>
                              </a:rPr>
                            </m:ctrlPr>
                          </m:sSubPr>
                          <m:e>
                            <m:r>
                              <a:rPr lang="en-US" sz="2400" i="1">
                                <a:latin typeface="Cambria Math"/>
                                <a:ea typeface="Cambria Math"/>
                              </a:rPr>
                              <m:t>𝑡</m:t>
                            </m:r>
                          </m:e>
                          <m:sub>
                            <m:r>
                              <a:rPr lang="en-US" sz="2400" i="1">
                                <a:latin typeface="Cambria Math"/>
                                <a:ea typeface="Cambria Math"/>
                              </a:rPr>
                              <m:t>0.05</m:t>
                            </m:r>
                          </m:sub>
                        </m:sSub>
                        <m:d>
                          <m:dPr>
                            <m:ctrlPr>
                              <a:rPr lang="en-US" sz="2400" i="1">
                                <a:latin typeface="Cambria Math" panose="02040503050406030204" pitchFamily="18" charset="0"/>
                                <a:ea typeface="Cambria Math"/>
                              </a:rPr>
                            </m:ctrlPr>
                          </m:dPr>
                          <m:e>
                            <m:f>
                              <m:fPr>
                                <m:ctrlPr>
                                  <a:rPr lang="en-US" sz="2400" i="1">
                                    <a:latin typeface="Cambria Math" panose="02040503050406030204" pitchFamily="18" charset="0"/>
                                    <a:ea typeface="Cambria Math"/>
                                  </a:rPr>
                                </m:ctrlPr>
                              </m:fPr>
                              <m:num>
                                <m:r>
                                  <a:rPr lang="en-US" sz="2400" i="1">
                                    <a:latin typeface="Cambria Math"/>
                                    <a:ea typeface="Cambria Math"/>
                                  </a:rPr>
                                  <m:t>𝑠</m:t>
                                </m:r>
                              </m:num>
                              <m:den>
                                <m:rad>
                                  <m:radPr>
                                    <m:degHide m:val="on"/>
                                    <m:ctrlPr>
                                      <a:rPr lang="en-US" sz="2400" i="1">
                                        <a:latin typeface="Cambria Math" panose="02040503050406030204" pitchFamily="18" charset="0"/>
                                        <a:ea typeface="Cambria Math"/>
                                      </a:rPr>
                                    </m:ctrlPr>
                                  </m:radPr>
                                  <m:deg/>
                                  <m:e>
                                    <m:r>
                                      <a:rPr lang="en-US" sz="2400" i="1">
                                        <a:latin typeface="Cambria Math"/>
                                        <a:ea typeface="Cambria Math"/>
                                      </a:rPr>
                                      <m:t>𝑛</m:t>
                                    </m:r>
                                    <m:r>
                                      <a:rPr lang="en-US" sz="2400" i="1">
                                        <a:latin typeface="Cambria Math"/>
                                        <a:ea typeface="Cambria Math"/>
                                      </a:rPr>
                                      <m:t>−1</m:t>
                                    </m:r>
                                  </m:e>
                                </m:rad>
                              </m:den>
                            </m:f>
                          </m:e>
                        </m:d>
                        <m:r>
                          <a:rPr lang="en-US" sz="2400" b="0" i="1" smtClean="0">
                            <a:latin typeface="Cambria Math"/>
                            <a:ea typeface="Cambria Math"/>
                          </a:rPr>
                          <m:t>,  </m:t>
                        </m:r>
                        <m:acc>
                          <m:accPr>
                            <m:chr m:val="̅"/>
                            <m:ctrlPr>
                              <a:rPr lang="en-US" sz="2400" i="1">
                                <a:latin typeface="Cambria Math" panose="02040503050406030204" pitchFamily="18" charset="0"/>
                              </a:rPr>
                            </m:ctrlPr>
                          </m:accPr>
                          <m:e>
                            <m:r>
                              <a:rPr lang="en-US" sz="2400" i="1">
                                <a:latin typeface="Cambria Math"/>
                              </a:rPr>
                              <m:t>𝑥</m:t>
                            </m:r>
                          </m:e>
                        </m:acc>
                        <m:r>
                          <a:rPr lang="en-US" sz="2400" b="0" i="1" smtClean="0">
                            <a:latin typeface="Cambria Math"/>
                          </a:rPr>
                          <m:t>+</m:t>
                        </m:r>
                        <m:sSub>
                          <m:sSubPr>
                            <m:ctrlPr>
                              <a:rPr lang="en-US" sz="2400" i="1">
                                <a:latin typeface="Cambria Math" panose="02040503050406030204" pitchFamily="18" charset="0"/>
                                <a:ea typeface="Cambria Math"/>
                              </a:rPr>
                            </m:ctrlPr>
                          </m:sSubPr>
                          <m:e>
                            <m:r>
                              <a:rPr lang="en-US" sz="2400" i="1">
                                <a:latin typeface="Cambria Math"/>
                                <a:ea typeface="Cambria Math"/>
                              </a:rPr>
                              <m:t>𝑡</m:t>
                            </m:r>
                          </m:e>
                          <m:sub>
                            <m:r>
                              <a:rPr lang="en-US" sz="2400" i="1">
                                <a:latin typeface="Cambria Math"/>
                                <a:ea typeface="Cambria Math"/>
                              </a:rPr>
                              <m:t>0.05</m:t>
                            </m:r>
                          </m:sub>
                        </m:sSub>
                        <m:d>
                          <m:dPr>
                            <m:ctrlPr>
                              <a:rPr lang="en-US" sz="2400" i="1">
                                <a:latin typeface="Cambria Math" panose="02040503050406030204" pitchFamily="18" charset="0"/>
                                <a:ea typeface="Cambria Math"/>
                              </a:rPr>
                            </m:ctrlPr>
                          </m:dPr>
                          <m:e>
                            <m:f>
                              <m:fPr>
                                <m:ctrlPr>
                                  <a:rPr lang="en-US" sz="2400" i="1">
                                    <a:latin typeface="Cambria Math" panose="02040503050406030204" pitchFamily="18" charset="0"/>
                                    <a:ea typeface="Cambria Math"/>
                                  </a:rPr>
                                </m:ctrlPr>
                              </m:fPr>
                              <m:num>
                                <m:r>
                                  <a:rPr lang="en-US" sz="2400" i="1">
                                    <a:latin typeface="Cambria Math"/>
                                    <a:ea typeface="Cambria Math"/>
                                  </a:rPr>
                                  <m:t>𝑠</m:t>
                                </m:r>
                              </m:num>
                              <m:den>
                                <m:rad>
                                  <m:radPr>
                                    <m:degHide m:val="on"/>
                                    <m:ctrlPr>
                                      <a:rPr lang="en-US" sz="2400" i="1">
                                        <a:latin typeface="Cambria Math" panose="02040503050406030204" pitchFamily="18" charset="0"/>
                                        <a:ea typeface="Cambria Math"/>
                                      </a:rPr>
                                    </m:ctrlPr>
                                  </m:radPr>
                                  <m:deg/>
                                  <m:e>
                                    <m:r>
                                      <a:rPr lang="en-US" sz="2400" i="1">
                                        <a:latin typeface="Cambria Math"/>
                                        <a:ea typeface="Cambria Math"/>
                                      </a:rPr>
                                      <m:t>𝑛</m:t>
                                    </m:r>
                                    <m:r>
                                      <a:rPr lang="en-US" sz="2400" i="1">
                                        <a:latin typeface="Cambria Math"/>
                                        <a:ea typeface="Cambria Math"/>
                                      </a:rPr>
                                      <m:t>−1</m:t>
                                    </m:r>
                                  </m:e>
                                </m:rad>
                              </m:den>
                            </m:f>
                          </m:e>
                        </m:d>
                        <m:r>
                          <a:rPr lang="en-US" sz="2400" b="0" i="1" smtClean="0">
                            <a:latin typeface="Cambria Math"/>
                            <a:ea typeface="Cambria Math"/>
                          </a:rPr>
                          <m:t> </m:t>
                        </m:r>
                      </m:e>
                    </m:d>
                  </m:oMath>
                </a14:m>
                <a:endParaRPr lang="en-US" sz="2400" b="0" dirty="0">
                  <a:latin typeface="Calibri" pitchFamily="34" charset="0"/>
                  <a:ea typeface="Cambria Math"/>
                </a:endParaRPr>
              </a:p>
              <a:p>
                <a:r>
                  <a:rPr lang="en-US" sz="2400" dirty="0">
                    <a:latin typeface="Calibri" pitchFamily="34" charset="0"/>
                    <a:ea typeface="Cambria Math"/>
                  </a:rPr>
                  <a:t>i.e.,                           </a:t>
                </a:r>
                <a14:m>
                  <m:oMath xmlns:m="http://schemas.openxmlformats.org/officeDocument/2006/math">
                    <m:d>
                      <m:dPr>
                        <m:begChr m:val="["/>
                        <m:endChr m:val="]"/>
                        <m:ctrlPr>
                          <a:rPr lang="en-US" sz="2400" i="1">
                            <a:latin typeface="Cambria Math" panose="02040503050406030204" pitchFamily="18" charset="0"/>
                          </a:rPr>
                        </m:ctrlPr>
                      </m:dPr>
                      <m:e>
                        <m:r>
                          <a:rPr lang="en-US" sz="2400" b="0" i="1" smtClean="0">
                            <a:latin typeface="Cambria Math"/>
                          </a:rPr>
                          <m:t>  165</m:t>
                        </m:r>
                        <m:r>
                          <a:rPr lang="en-US" sz="2400" i="1">
                            <a:latin typeface="Cambria Math"/>
                          </a:rPr>
                          <m:t>−</m:t>
                        </m:r>
                        <m:f>
                          <m:fPr>
                            <m:ctrlPr>
                              <a:rPr lang="en-US" sz="2400" i="1" smtClean="0">
                                <a:latin typeface="Cambria Math" panose="02040503050406030204" pitchFamily="18" charset="0"/>
                              </a:rPr>
                            </m:ctrlPr>
                          </m:fPr>
                          <m:num>
                            <m:r>
                              <a:rPr lang="en-US" sz="2400" b="0" i="1" smtClean="0">
                                <a:latin typeface="Cambria Math"/>
                              </a:rPr>
                              <m:t>2.262</m:t>
                            </m:r>
                            <m:d>
                              <m:dPr>
                                <m:ctrlPr>
                                  <a:rPr lang="en-US" sz="2400" b="0" i="1" smtClean="0">
                                    <a:latin typeface="Cambria Math" panose="02040503050406030204" pitchFamily="18" charset="0"/>
                                  </a:rPr>
                                </m:ctrlPr>
                              </m:dPr>
                              <m:e>
                                <m:r>
                                  <a:rPr lang="en-US" sz="2400" b="0" i="1" smtClean="0">
                                    <a:latin typeface="Cambria Math"/>
                                  </a:rPr>
                                  <m:t>7.6</m:t>
                                </m:r>
                              </m:e>
                            </m:d>
                          </m:num>
                          <m:den>
                            <m:rad>
                              <m:radPr>
                                <m:degHide m:val="on"/>
                                <m:ctrlPr>
                                  <a:rPr lang="en-US" sz="2400" i="1" smtClean="0">
                                    <a:latin typeface="Cambria Math" panose="02040503050406030204" pitchFamily="18" charset="0"/>
                                  </a:rPr>
                                </m:ctrlPr>
                              </m:radPr>
                              <m:deg/>
                              <m:e>
                                <m:r>
                                  <a:rPr lang="en-US" sz="2400" b="0" i="1" smtClean="0">
                                    <a:latin typeface="Cambria Math"/>
                                  </a:rPr>
                                  <m:t>10−1</m:t>
                                </m:r>
                              </m:e>
                            </m:rad>
                          </m:den>
                        </m:f>
                        <m:r>
                          <a:rPr lang="en-US" sz="2400" i="1">
                            <a:latin typeface="Cambria Math"/>
                            <a:ea typeface="Cambria Math"/>
                          </a:rPr>
                          <m:t>,</m:t>
                        </m:r>
                        <m:r>
                          <a:rPr lang="en-US" sz="2400" b="0" i="1" smtClean="0">
                            <a:latin typeface="Cambria Math"/>
                            <a:ea typeface="Cambria Math"/>
                          </a:rPr>
                          <m:t>  </m:t>
                        </m:r>
                        <m:r>
                          <a:rPr lang="en-US" sz="2400" i="1">
                            <a:latin typeface="Cambria Math"/>
                          </a:rPr>
                          <m:t>165</m:t>
                        </m:r>
                        <m:r>
                          <a:rPr lang="en-US" sz="2400" b="0" i="1" smtClean="0">
                            <a:latin typeface="Cambria Math"/>
                          </a:rPr>
                          <m:t>+</m:t>
                        </m:r>
                        <m:f>
                          <m:fPr>
                            <m:ctrlPr>
                              <a:rPr lang="en-US" sz="2400" i="1">
                                <a:latin typeface="Cambria Math" panose="02040503050406030204" pitchFamily="18" charset="0"/>
                              </a:rPr>
                            </m:ctrlPr>
                          </m:fPr>
                          <m:num>
                            <m:r>
                              <a:rPr lang="en-US" sz="2400" i="1">
                                <a:latin typeface="Cambria Math"/>
                              </a:rPr>
                              <m:t>2.262</m:t>
                            </m:r>
                            <m:d>
                              <m:dPr>
                                <m:ctrlPr>
                                  <a:rPr lang="en-US" sz="2400" i="1">
                                    <a:latin typeface="Cambria Math" panose="02040503050406030204" pitchFamily="18" charset="0"/>
                                  </a:rPr>
                                </m:ctrlPr>
                              </m:dPr>
                              <m:e>
                                <m:r>
                                  <a:rPr lang="en-US" sz="2400" i="1">
                                    <a:latin typeface="Cambria Math"/>
                                  </a:rPr>
                                  <m:t>7.6</m:t>
                                </m:r>
                              </m:e>
                            </m:d>
                          </m:num>
                          <m:den>
                            <m:rad>
                              <m:radPr>
                                <m:degHide m:val="on"/>
                                <m:ctrlPr>
                                  <a:rPr lang="en-US" sz="2400" i="1">
                                    <a:latin typeface="Cambria Math" panose="02040503050406030204" pitchFamily="18" charset="0"/>
                                  </a:rPr>
                                </m:ctrlPr>
                              </m:radPr>
                              <m:deg/>
                              <m:e>
                                <m:r>
                                  <a:rPr lang="en-US" sz="2400" i="1">
                                    <a:latin typeface="Cambria Math"/>
                                  </a:rPr>
                                  <m:t>10−1</m:t>
                                </m:r>
                              </m:e>
                            </m:rad>
                          </m:den>
                        </m:f>
                        <m:r>
                          <a:rPr lang="en-US" sz="2400" b="0" i="1" smtClean="0">
                            <a:latin typeface="Cambria Math"/>
                          </a:rPr>
                          <m:t>  </m:t>
                        </m:r>
                      </m:e>
                    </m:d>
                  </m:oMath>
                </a14:m>
                <a:endParaRPr lang="en-US" sz="2400" b="0" dirty="0">
                  <a:latin typeface="Calibri" pitchFamily="34" charset="0"/>
                  <a:ea typeface="Cambria Math"/>
                </a:endParaRPr>
              </a:p>
              <a:p>
                <a:r>
                  <a:rPr lang="en-US" sz="2400" dirty="0">
                    <a:latin typeface="Calibri" pitchFamily="34" charset="0"/>
                    <a:ea typeface="Cambria Math"/>
                  </a:rPr>
                  <a:t>i.e.,                            </a:t>
                </a:r>
                <a14:m>
                  <m:oMath xmlns:m="http://schemas.openxmlformats.org/officeDocument/2006/math">
                    <m:d>
                      <m:dPr>
                        <m:begChr m:val="["/>
                        <m:endChr m:val="]"/>
                        <m:ctrlPr>
                          <a:rPr lang="en-US" sz="2400" i="1" smtClean="0">
                            <a:latin typeface="Cambria Math" panose="02040503050406030204" pitchFamily="18" charset="0"/>
                            <a:ea typeface="Cambria Math"/>
                          </a:rPr>
                        </m:ctrlPr>
                      </m:dPr>
                      <m:e>
                        <m:r>
                          <a:rPr lang="en-US" sz="2400" b="0" i="1" smtClean="0">
                            <a:latin typeface="Cambria Math"/>
                            <a:ea typeface="Cambria Math"/>
                          </a:rPr>
                          <m:t> 159.27,  170.73  </m:t>
                        </m:r>
                      </m:e>
                    </m:d>
                  </m:oMath>
                </a14:m>
                <a:endParaRPr lang="en-US" sz="2400" b="0" dirty="0">
                  <a:latin typeface="Calibri" pitchFamily="34" charset="0"/>
                  <a:ea typeface="Cambria Math"/>
                </a:endParaRPr>
              </a:p>
              <a:p>
                <a:r>
                  <a:rPr lang="en-US" sz="2400" dirty="0">
                    <a:latin typeface="Calibri" pitchFamily="34" charset="0"/>
                    <a:ea typeface="Cambria Math"/>
                  </a:rPr>
                  <a:t>i.e., the height of males  in the locality are to be in limits 159.27 cm and 170.73 cm.</a:t>
                </a:r>
                <a:endParaRPr lang="en-US" sz="2400" b="0" dirty="0">
                  <a:latin typeface="Calibri" pitchFamily="34" charset="0"/>
                  <a:ea typeface="Cambria Math"/>
                </a:endParaRPr>
              </a:p>
              <a:p>
                <a:endParaRPr lang="en-IN" sz="2400" dirty="0">
                  <a:latin typeface="Calibri"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67556" y="3993076"/>
                <a:ext cx="11745044" cy="2707216"/>
              </a:xfrm>
              <a:prstGeom prst="rect">
                <a:avLst/>
              </a:prstGeom>
              <a:blipFill rotWithShape="1">
                <a:blip r:embed="rId5"/>
                <a:stretch>
                  <a:fillRect l="-778" t="-1802"/>
                </a:stretch>
              </a:blipFill>
            </p:spPr>
            <p:txBody>
              <a:bodyPr/>
              <a:lstStyle/>
              <a:p>
                <a:r>
                  <a:rPr lang="en-IN">
                    <a:noFill/>
                  </a:rPr>
                  <a:t> </a:t>
                </a:r>
              </a:p>
            </p:txBody>
          </p:sp>
        </mc:Fallback>
      </mc:AlternateContent>
      <p:sp>
        <p:nvSpPr>
          <p:cNvPr id="6" name="TextBox 5"/>
          <p:cNvSpPr txBox="1"/>
          <p:nvPr/>
        </p:nvSpPr>
        <p:spPr>
          <a:xfrm>
            <a:off x="200895" y="3199943"/>
            <a:ext cx="2085105" cy="461665"/>
          </a:xfrm>
          <a:prstGeom prst="rect">
            <a:avLst/>
          </a:prstGeom>
          <a:noFill/>
        </p:spPr>
        <p:txBody>
          <a:bodyPr wrap="square" rtlCol="0">
            <a:spAutoFit/>
          </a:bodyPr>
          <a:lstStyle/>
          <a:p>
            <a:r>
              <a:rPr lang="en-US" sz="2400" dirty="0"/>
              <a:t>From </a:t>
            </a:r>
            <a:r>
              <a:rPr lang="en-US" sz="2400" i="1" dirty="0"/>
              <a:t>t- </a:t>
            </a:r>
            <a:r>
              <a:rPr lang="en-US" sz="2400" dirty="0"/>
              <a:t>table</a:t>
            </a:r>
            <a:r>
              <a:rPr lang="en-US" dirty="0"/>
              <a:t> </a:t>
            </a:r>
            <a:endParaRPr lang="en-IN" dirty="0"/>
          </a:p>
        </p:txBody>
      </p:sp>
    </p:spTree>
    <p:extLst>
      <p:ext uri="{BB962C8B-B14F-4D97-AF65-F5344CB8AC3E}">
        <p14:creationId xmlns:p14="http://schemas.microsoft.com/office/powerpoint/2010/main" val="70646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1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wipe(left)">
                                      <p:cBhvr>
                                        <p:cTn id="42" dur="1000"/>
                                        <p:tgtEl>
                                          <p:spTgt spid="5">
                                            <p:txEl>
                                              <p:pRg st="0" end="0"/>
                                            </p:txEl>
                                          </p:spTgt>
                                        </p:tgtEl>
                                      </p:cBhvr>
                                    </p:animEffect>
                                  </p:childTnLst>
                                </p:cTn>
                              </p:par>
                              <p:par>
                                <p:cTn id="43" presetID="22" presetClass="entr" presetSubtype="8" fill="hold" nodeType="with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animEffect transition="in" filter="wipe(left)">
                                      <p:cBhvr>
                                        <p:cTn id="45" dur="1000"/>
                                        <p:tgtEl>
                                          <p:spTgt spid="5">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5">
                                            <p:txEl>
                                              <p:pRg st="2" end="2"/>
                                            </p:txEl>
                                          </p:spTgt>
                                        </p:tgtEl>
                                        <p:attrNameLst>
                                          <p:attrName>style.visibility</p:attrName>
                                        </p:attrNameLst>
                                      </p:cBhvr>
                                      <p:to>
                                        <p:strVal val="visible"/>
                                      </p:to>
                                    </p:set>
                                    <p:animEffect transition="in" filter="wipe(left)">
                                      <p:cBhvr>
                                        <p:cTn id="50" dur="1000"/>
                                        <p:tgtEl>
                                          <p:spTgt spid="5">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animEffect transition="in" filter="wipe(left)">
                                      <p:cBhvr>
                                        <p:cTn id="55" dur="1000"/>
                                        <p:tgtEl>
                                          <p:spTgt spid="5">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5">
                                            <p:txEl>
                                              <p:pRg st="4" end="4"/>
                                            </p:txEl>
                                          </p:spTgt>
                                        </p:tgtEl>
                                        <p:attrNameLst>
                                          <p:attrName>style.visibility</p:attrName>
                                        </p:attrNameLst>
                                      </p:cBhvr>
                                      <p:to>
                                        <p:strVal val="visible"/>
                                      </p:to>
                                    </p:set>
                                    <p:animEffect transition="in" filter="wipe(left)">
                                      <p:cBhvr>
                                        <p:cTn id="60"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3"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1152000"/>
          </a:xfrm>
          <a:prstGeom prst="rect">
            <a:avLst/>
          </a:prstGeom>
          <a:solidFill>
            <a:srgbClr val="002060"/>
          </a:solidFill>
          <a:ln>
            <a:solidFill>
              <a:schemeClr val="accent1">
                <a:lumMod val="60000"/>
                <a:lumOff val="40000"/>
              </a:schemeClr>
            </a:solidFill>
          </a:ln>
        </p:spPr>
        <p:txBody>
          <a:bodyPr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i="1" spc="100" dirty="0">
                <a:solidFill>
                  <a:schemeClr val="bg1"/>
                </a:solidFill>
              </a:rPr>
              <a:t>t</a:t>
            </a:r>
            <a:r>
              <a:rPr lang="en-US" spc="100" dirty="0">
                <a:solidFill>
                  <a:schemeClr val="bg1"/>
                </a:solidFill>
              </a:rPr>
              <a:t>-TEST: TEST OF SIGNIFICANCE FOR DIFFERENCE OF  MEANS</a:t>
            </a:r>
            <a:endParaRPr lang="en-IN" spc="100" dirty="0">
              <a:solidFill>
                <a:schemeClr val="bg1"/>
              </a:solidFill>
            </a:endParaRPr>
          </a:p>
        </p:txBody>
      </p:sp>
      <mc:AlternateContent xmlns:mc="http://schemas.openxmlformats.org/markup-compatibility/2006" xmlns:a14="http://schemas.microsoft.com/office/drawing/2010/main">
        <mc:Choice Requires="a14">
          <p:sp>
            <p:nvSpPr>
              <p:cNvPr id="3" name="TextBox 2"/>
              <p:cNvSpPr txBox="1"/>
              <p:nvPr/>
            </p:nvSpPr>
            <p:spPr>
              <a:xfrm>
                <a:off x="-1" y="1151998"/>
                <a:ext cx="12204000" cy="5784148"/>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spc="100" dirty="0">
                    <a:latin typeface="Calibri" pitchFamily="34" charset="0"/>
                  </a:rPr>
                  <a:t>Let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𝑥</m:t>
                        </m:r>
                      </m:e>
                      <m:sub>
                        <m:r>
                          <a:rPr lang="en-US" sz="2400" b="0" i="1" spc="100" smtClean="0">
                            <a:latin typeface="Cambria Math"/>
                          </a:rPr>
                          <m:t>1</m:t>
                        </m:r>
                      </m:sub>
                    </m:sSub>
                    <m:r>
                      <a:rPr lang="en-US" sz="2400" b="0" i="1" spc="100" smtClean="0">
                        <a:latin typeface="Cambria Math"/>
                      </a:rPr>
                      <m:t>,</m:t>
                    </m:r>
                    <m:sSub>
                      <m:sSubPr>
                        <m:ctrlPr>
                          <a:rPr lang="en-US" sz="2400" i="1" spc="100" smtClean="0">
                            <a:latin typeface="Cambria Math" panose="02040503050406030204" pitchFamily="18" charset="0"/>
                          </a:rPr>
                        </m:ctrlPr>
                      </m:sSubPr>
                      <m:e>
                        <m:r>
                          <a:rPr lang="en-US" sz="2400" b="0" i="1" spc="100" smtClean="0">
                            <a:latin typeface="Cambria Math"/>
                          </a:rPr>
                          <m:t>𝑥</m:t>
                        </m:r>
                      </m:e>
                      <m:sub>
                        <m:r>
                          <a:rPr lang="en-US" sz="2400" b="0" i="1" spc="100" smtClean="0">
                            <a:latin typeface="Cambria Math"/>
                          </a:rPr>
                          <m:t>2</m:t>
                        </m:r>
                      </m:sub>
                    </m:sSub>
                    <m:r>
                      <a:rPr lang="en-US" sz="2400" b="0" i="1" spc="100" smtClean="0">
                        <a:latin typeface="Cambria Math"/>
                      </a:rPr>
                      <m:t>,….,</m:t>
                    </m:r>
                  </m:oMath>
                </a14:m>
                <a:r>
                  <a:rPr lang="en-US" sz="2400" spc="100" dirty="0"/>
                  <a:t>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𝑥</m:t>
                        </m:r>
                      </m:e>
                      <m:sub>
                        <m:r>
                          <a:rPr lang="en-US" sz="2400" b="0" i="1" spc="100" smtClean="0">
                            <a:latin typeface="Cambria Math"/>
                          </a:rPr>
                          <m:t>𝑛</m:t>
                        </m:r>
                      </m:sub>
                    </m:sSub>
                  </m:oMath>
                </a14:m>
                <a:r>
                  <a:rPr lang="en-US" sz="2400" spc="100" dirty="0">
                    <a:latin typeface="Calibri" pitchFamily="34" charset="0"/>
                  </a:rPr>
                  <a:t> and </a:t>
                </a:r>
                <a14:m>
                  <m:oMath xmlns:m="http://schemas.openxmlformats.org/officeDocument/2006/math">
                    <m:sSub>
                      <m:sSubPr>
                        <m:ctrlPr>
                          <a:rPr lang="en-US" sz="2400" i="1" spc="100">
                            <a:latin typeface="Cambria Math" panose="02040503050406030204" pitchFamily="18" charset="0"/>
                          </a:rPr>
                        </m:ctrlPr>
                      </m:sSubPr>
                      <m:e>
                        <m:r>
                          <a:rPr lang="en-US" sz="2400" b="0" i="1" spc="100" smtClean="0">
                            <a:latin typeface="Cambria Math"/>
                          </a:rPr>
                          <m:t>𝑦</m:t>
                        </m:r>
                      </m:e>
                      <m:sub>
                        <m:r>
                          <a:rPr lang="en-US" sz="2400" i="1" spc="100">
                            <a:latin typeface="Cambria Math"/>
                          </a:rPr>
                          <m:t>1</m:t>
                        </m:r>
                      </m:sub>
                    </m:sSub>
                    <m:r>
                      <a:rPr lang="en-US" sz="2400" i="1" spc="100">
                        <a:latin typeface="Cambria Math"/>
                      </a:rPr>
                      <m:t>,</m:t>
                    </m:r>
                    <m:sSub>
                      <m:sSubPr>
                        <m:ctrlPr>
                          <a:rPr lang="en-US" sz="2400" i="1" spc="100">
                            <a:latin typeface="Cambria Math" panose="02040503050406030204" pitchFamily="18" charset="0"/>
                          </a:rPr>
                        </m:ctrlPr>
                      </m:sSubPr>
                      <m:e>
                        <m:r>
                          <a:rPr lang="en-US" sz="2400" b="0" i="1" spc="100" smtClean="0">
                            <a:latin typeface="Cambria Math"/>
                          </a:rPr>
                          <m:t>𝑦</m:t>
                        </m:r>
                      </m:e>
                      <m:sub>
                        <m:r>
                          <a:rPr lang="en-US" sz="2400" i="1" spc="100">
                            <a:latin typeface="Cambria Math"/>
                          </a:rPr>
                          <m:t>2</m:t>
                        </m:r>
                      </m:sub>
                    </m:sSub>
                    <m:r>
                      <a:rPr lang="en-US" sz="2400" i="1" spc="100">
                        <a:latin typeface="Cambria Math"/>
                      </a:rPr>
                      <m:t>,…,</m:t>
                    </m:r>
                  </m:oMath>
                </a14:m>
                <a:r>
                  <a:rPr lang="en-US" sz="2400" spc="100" dirty="0"/>
                  <a:t> </a:t>
                </a:r>
                <a14:m>
                  <m:oMath xmlns:m="http://schemas.openxmlformats.org/officeDocument/2006/math">
                    <m:sSub>
                      <m:sSubPr>
                        <m:ctrlPr>
                          <a:rPr lang="en-US" sz="2400" i="1" spc="100">
                            <a:latin typeface="Cambria Math" panose="02040503050406030204" pitchFamily="18" charset="0"/>
                          </a:rPr>
                        </m:ctrlPr>
                      </m:sSubPr>
                      <m:e>
                        <m:r>
                          <a:rPr lang="en-US" sz="2400" b="0" i="1" spc="100" smtClean="0">
                            <a:latin typeface="Cambria Math"/>
                          </a:rPr>
                          <m:t>𝑦</m:t>
                        </m:r>
                      </m:e>
                      <m:sub>
                        <m:r>
                          <a:rPr lang="en-US" sz="2400" i="1" spc="100">
                            <a:latin typeface="Cambria Math"/>
                          </a:rPr>
                          <m:t>𝑛</m:t>
                        </m:r>
                      </m:sub>
                    </m:sSub>
                    <m:r>
                      <a:rPr lang="en-US" sz="2400" i="1" spc="100">
                        <a:latin typeface="Cambria Math"/>
                      </a:rPr>
                      <m:t> </m:t>
                    </m:r>
                  </m:oMath>
                </a14:m>
                <a:r>
                  <a:rPr lang="en-US" sz="2400" spc="100" dirty="0">
                    <a:latin typeface="Calibri" pitchFamily="34" charset="0"/>
                  </a:rPr>
                  <a:t>be two independent samples of sizes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𝑛</m:t>
                        </m:r>
                      </m:e>
                      <m:sub>
                        <m:r>
                          <a:rPr lang="en-US" sz="2400" b="0" i="1" spc="100" smtClean="0">
                            <a:latin typeface="Cambria Math"/>
                          </a:rPr>
                          <m:t>1</m:t>
                        </m:r>
                      </m:sub>
                    </m:sSub>
                  </m:oMath>
                </a14:m>
                <a:r>
                  <a:rPr lang="en-US" sz="2400" spc="100" dirty="0">
                    <a:latin typeface="Calibri" pitchFamily="34" charset="0"/>
                  </a:rPr>
                  <a:t> and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𝑛</m:t>
                        </m:r>
                      </m:e>
                      <m:sub>
                        <m:r>
                          <a:rPr lang="en-US" sz="2400" b="0" i="1" spc="100" smtClean="0">
                            <a:latin typeface="Cambria Math"/>
                          </a:rPr>
                          <m:t>2</m:t>
                        </m:r>
                      </m:sub>
                    </m:sSub>
                    <m:r>
                      <a:rPr lang="en-US" sz="2400" i="1" spc="100">
                        <a:latin typeface="Cambria Math"/>
                      </a:rPr>
                      <m:t> </m:t>
                    </m:r>
                  </m:oMath>
                </a14:m>
                <a:r>
                  <a:rPr lang="en-US" sz="2400" spc="100" dirty="0">
                    <a:latin typeface="Calibri" pitchFamily="34" charset="0"/>
                  </a:rPr>
                  <a:t> </a:t>
                </a:r>
                <a14:m>
                  <m:oMath xmlns:m="http://schemas.openxmlformats.org/officeDocument/2006/math">
                    <m:d>
                      <m:dPr>
                        <m:ctrlPr>
                          <a:rPr lang="en-US" sz="2400" i="1" spc="100" dirty="0" smtClean="0">
                            <a:latin typeface="Cambria Math" panose="02040503050406030204" pitchFamily="18" charset="0"/>
                          </a:rPr>
                        </m:ctrlPr>
                      </m:dPr>
                      <m:e>
                        <m:sSub>
                          <m:sSubPr>
                            <m:ctrlPr>
                              <a:rPr lang="en-US" sz="2400" i="1" spc="100" dirty="0" smtClean="0">
                                <a:latin typeface="Cambria Math" panose="02040503050406030204" pitchFamily="18" charset="0"/>
                              </a:rPr>
                            </m:ctrlPr>
                          </m:sSubPr>
                          <m:e>
                            <m:r>
                              <a:rPr lang="en-US" sz="2400" b="0" i="1" spc="100" dirty="0" smtClean="0">
                                <a:latin typeface="Cambria Math"/>
                              </a:rPr>
                              <m:t>𝑛</m:t>
                            </m:r>
                          </m:e>
                          <m:sub>
                            <m:r>
                              <a:rPr lang="en-US" sz="2400" b="0" i="1" spc="100" dirty="0" smtClean="0">
                                <a:latin typeface="Cambria Math"/>
                              </a:rPr>
                              <m:t>1</m:t>
                            </m:r>
                          </m:sub>
                        </m:sSub>
                        <m:r>
                          <a:rPr lang="en-US" sz="2400" i="1" spc="100" dirty="0" smtClean="0">
                            <a:latin typeface="Cambria Math"/>
                            <a:ea typeface="Cambria Math"/>
                          </a:rPr>
                          <m:t>≤</m:t>
                        </m:r>
                        <m:r>
                          <a:rPr lang="en-US" sz="2400" b="0" i="1" spc="100" dirty="0" smtClean="0">
                            <a:latin typeface="Cambria Math"/>
                            <a:ea typeface="Cambria Math"/>
                          </a:rPr>
                          <m:t>30,</m:t>
                        </m:r>
                        <m:sSub>
                          <m:sSubPr>
                            <m:ctrlPr>
                              <a:rPr lang="en-US" sz="2400" b="0" i="1" spc="100" dirty="0" smtClean="0">
                                <a:latin typeface="Cambria Math" panose="02040503050406030204" pitchFamily="18" charset="0"/>
                                <a:ea typeface="Cambria Math"/>
                              </a:rPr>
                            </m:ctrlPr>
                          </m:sSubPr>
                          <m:e>
                            <m:r>
                              <a:rPr lang="en-US" sz="2400" b="0" i="1" spc="100" dirty="0" smtClean="0">
                                <a:latin typeface="Cambria Math"/>
                                <a:ea typeface="Cambria Math"/>
                              </a:rPr>
                              <m:t>𝑛</m:t>
                            </m:r>
                          </m:e>
                          <m:sub>
                            <m:r>
                              <a:rPr lang="en-US" sz="2400" b="0" i="1" spc="100" dirty="0" smtClean="0">
                                <a:latin typeface="Cambria Math"/>
                                <a:ea typeface="Cambria Math"/>
                              </a:rPr>
                              <m:t>2</m:t>
                            </m:r>
                          </m:sub>
                        </m:sSub>
                        <m:r>
                          <a:rPr lang="en-US" sz="2400" b="0" i="1" spc="100" dirty="0" smtClean="0">
                            <a:latin typeface="Cambria Math"/>
                            <a:ea typeface="Cambria Math"/>
                          </a:rPr>
                          <m:t>≤30</m:t>
                        </m:r>
                      </m:e>
                    </m:d>
                  </m:oMath>
                </a14:m>
                <a:r>
                  <a:rPr lang="en-US" sz="2400" spc="100" dirty="0">
                    <a:latin typeface="Calibri" pitchFamily="34" charset="0"/>
                  </a:rPr>
                  <a:t> with means </a:t>
                </a:r>
                <a14:m>
                  <m:oMath xmlns:m="http://schemas.openxmlformats.org/officeDocument/2006/math">
                    <m:acc>
                      <m:accPr>
                        <m:chr m:val="̅"/>
                        <m:ctrlPr>
                          <a:rPr lang="en-US" sz="2400" i="1" spc="100" smtClean="0">
                            <a:latin typeface="Cambria Math" panose="02040503050406030204" pitchFamily="18" charset="0"/>
                          </a:rPr>
                        </m:ctrlPr>
                      </m:accPr>
                      <m:e>
                        <m:r>
                          <a:rPr lang="en-US" sz="2400" b="0" i="1" spc="100" smtClean="0">
                            <a:latin typeface="Cambria Math"/>
                          </a:rPr>
                          <m:t>𝑥</m:t>
                        </m:r>
                      </m:e>
                    </m:acc>
                  </m:oMath>
                </a14:m>
                <a:r>
                  <a:rPr lang="en-US" sz="2400" spc="100" dirty="0">
                    <a:latin typeface="Calibri" pitchFamily="34" charset="0"/>
                  </a:rPr>
                  <a:t> and </a:t>
                </a:r>
                <a14:m>
                  <m:oMath xmlns:m="http://schemas.openxmlformats.org/officeDocument/2006/math">
                    <m:acc>
                      <m:accPr>
                        <m:chr m:val="̅"/>
                        <m:ctrlPr>
                          <a:rPr lang="en-US" sz="2400" i="1" spc="100">
                            <a:latin typeface="Cambria Math" panose="02040503050406030204" pitchFamily="18" charset="0"/>
                          </a:rPr>
                        </m:ctrlPr>
                      </m:accPr>
                      <m:e>
                        <m:r>
                          <a:rPr lang="en-US" sz="2400" b="0" i="1" spc="100" smtClean="0">
                            <a:latin typeface="Cambria Math"/>
                          </a:rPr>
                          <m:t>𝑦</m:t>
                        </m:r>
                      </m:e>
                    </m:acc>
                  </m:oMath>
                </a14:m>
                <a:r>
                  <a:rPr lang="en-US" sz="2400" spc="100" dirty="0">
                    <a:latin typeface="Calibri" pitchFamily="34" charset="0"/>
                  </a:rPr>
                  <a:t> and standard deviations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𝑠</m:t>
                        </m:r>
                      </m:e>
                      <m:sub>
                        <m:r>
                          <a:rPr lang="en-US" sz="2400" b="0" i="1" spc="100" smtClean="0">
                            <a:latin typeface="Cambria Math"/>
                          </a:rPr>
                          <m:t>1</m:t>
                        </m:r>
                      </m:sub>
                    </m:sSub>
                  </m:oMath>
                </a14:m>
                <a:r>
                  <a:rPr lang="en-US" sz="2400" spc="100" dirty="0">
                    <a:latin typeface="Calibri" pitchFamily="34" charset="0"/>
                  </a:rPr>
                  <a:t> and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𝑠</m:t>
                        </m:r>
                      </m:e>
                      <m:sub>
                        <m:r>
                          <a:rPr lang="en-US" sz="2400" b="0" i="1" spc="100" smtClean="0">
                            <a:latin typeface="Cambria Math"/>
                          </a:rPr>
                          <m:t>2</m:t>
                        </m:r>
                      </m:sub>
                    </m:sSub>
                    <m:r>
                      <a:rPr lang="en-US" sz="2400" i="1" spc="100">
                        <a:latin typeface="Cambria Math"/>
                      </a:rPr>
                      <m:t> </m:t>
                    </m:r>
                  </m:oMath>
                </a14:m>
                <a:r>
                  <a:rPr lang="en-US" sz="2400" spc="100" dirty="0">
                    <a:latin typeface="Calibri" pitchFamily="34" charset="0"/>
                  </a:rPr>
                  <a:t>from a normal population with means </a:t>
                </a:r>
                <a14:m>
                  <m:oMath xmlns:m="http://schemas.openxmlformats.org/officeDocument/2006/math">
                    <m:sSub>
                      <m:sSubPr>
                        <m:ctrlPr>
                          <a:rPr lang="en-US" sz="2400" i="1" spc="100" smtClean="0">
                            <a:latin typeface="Cambria Math" panose="02040503050406030204" pitchFamily="18" charset="0"/>
                          </a:rPr>
                        </m:ctrlPr>
                      </m:sSubPr>
                      <m:e>
                        <m:r>
                          <a:rPr lang="en-US" sz="2400" i="1" spc="100" smtClean="0">
                            <a:latin typeface="Cambria Math"/>
                            <a:ea typeface="Cambria Math"/>
                          </a:rPr>
                          <m:t>𝜇</m:t>
                        </m:r>
                      </m:e>
                      <m:sub>
                        <m:r>
                          <a:rPr lang="en-US" sz="2400" b="0" i="1" spc="100" smtClean="0">
                            <a:latin typeface="Cambria Math"/>
                          </a:rPr>
                          <m:t>1</m:t>
                        </m:r>
                      </m:sub>
                    </m:sSub>
                  </m:oMath>
                </a14:m>
                <a:r>
                  <a:rPr lang="en-US" sz="2400" spc="100" dirty="0">
                    <a:latin typeface="Calibri" pitchFamily="34" charset="0"/>
                  </a:rPr>
                  <a:t> and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ea typeface="Cambria Math"/>
                          </a:rPr>
                          <m:t>𝜇</m:t>
                        </m:r>
                      </m:e>
                      <m:sub>
                        <m:r>
                          <a:rPr lang="en-US" sz="2400" b="0" i="1" spc="100" smtClean="0">
                            <a:latin typeface="Cambria Math"/>
                            <a:ea typeface="Cambria Math"/>
                          </a:rPr>
                          <m:t>2</m:t>
                        </m:r>
                      </m:sub>
                    </m:sSub>
                  </m:oMath>
                </a14:m>
                <a:r>
                  <a:rPr lang="en-US" sz="2400" spc="100" dirty="0">
                    <a:latin typeface="Calibri" pitchFamily="34" charset="0"/>
                  </a:rPr>
                  <a:t> and same standard deviations. The student’s </a:t>
                </a:r>
                <a:r>
                  <a:rPr lang="en-US" sz="2400" i="1" spc="100" dirty="0">
                    <a:latin typeface="Calibri" pitchFamily="34" charset="0"/>
                  </a:rPr>
                  <a:t>t</a:t>
                </a:r>
                <a:r>
                  <a:rPr lang="en-US" sz="2400" spc="100" dirty="0">
                    <a:latin typeface="Calibri" pitchFamily="34" charset="0"/>
                  </a:rPr>
                  <a:t> statistics is given by</a:t>
                </a:r>
              </a:p>
              <a:p>
                <a:pPr algn="just"/>
                <a:r>
                  <a:rPr lang="en-US" sz="2400" b="0" spc="100" dirty="0"/>
                  <a:t>                           </a:t>
                </a:r>
                <a14:m>
                  <m:oMath xmlns:m="http://schemas.openxmlformats.org/officeDocument/2006/math">
                    <m:r>
                      <a:rPr lang="en-US" sz="2400" b="0" i="0" spc="100" smtClean="0">
                        <a:latin typeface="Cambria Math"/>
                      </a:rPr>
                      <m:t>   </m:t>
                    </m:r>
                    <m:r>
                      <a:rPr lang="en-US" sz="2400" b="0" i="1" spc="100" smtClean="0">
                        <a:latin typeface="Cambria Math"/>
                      </a:rPr>
                      <m:t>𝑡</m:t>
                    </m:r>
                    <m:r>
                      <a:rPr lang="en-US" sz="2400" b="0" i="1" spc="100" smtClean="0">
                        <a:latin typeface="Cambria Math"/>
                      </a:rPr>
                      <m:t>=</m:t>
                    </m:r>
                    <m:f>
                      <m:fPr>
                        <m:ctrlPr>
                          <a:rPr lang="en-US" sz="2400" b="0" i="1" spc="100" smtClean="0">
                            <a:latin typeface="Cambria Math" panose="02040503050406030204" pitchFamily="18" charset="0"/>
                          </a:rPr>
                        </m:ctrlPr>
                      </m:fPr>
                      <m:num>
                        <m:acc>
                          <m:accPr>
                            <m:chr m:val="̅"/>
                            <m:ctrlPr>
                              <a:rPr lang="en-US" sz="2400" b="0" i="1" spc="100" smtClean="0">
                                <a:latin typeface="Cambria Math" panose="02040503050406030204" pitchFamily="18" charset="0"/>
                              </a:rPr>
                            </m:ctrlPr>
                          </m:accPr>
                          <m:e>
                            <m:r>
                              <a:rPr lang="en-US" sz="2400" b="0" i="1" spc="100" smtClean="0">
                                <a:latin typeface="Cambria Math"/>
                              </a:rPr>
                              <m:t>𝑥</m:t>
                            </m:r>
                          </m:e>
                        </m:acc>
                        <m:r>
                          <a:rPr lang="en-US" sz="2400" b="0" i="1" spc="100" smtClean="0">
                            <a:latin typeface="Cambria Math"/>
                          </a:rPr>
                          <m:t>−</m:t>
                        </m:r>
                        <m:acc>
                          <m:accPr>
                            <m:chr m:val="̅"/>
                            <m:ctrlPr>
                              <a:rPr lang="en-US" sz="2400" b="0" i="1" spc="100" smtClean="0">
                                <a:latin typeface="Cambria Math" panose="02040503050406030204" pitchFamily="18" charset="0"/>
                              </a:rPr>
                            </m:ctrlPr>
                          </m:accPr>
                          <m:e>
                            <m:r>
                              <a:rPr lang="en-US" sz="2400" b="0" i="1" spc="100" smtClean="0">
                                <a:latin typeface="Cambria Math"/>
                              </a:rPr>
                              <m:t>𝑦</m:t>
                            </m:r>
                          </m:e>
                        </m:acc>
                      </m:num>
                      <m:den>
                        <m:r>
                          <a:rPr lang="en-US" sz="2400" b="0" i="1" spc="100" smtClean="0">
                            <a:latin typeface="Cambria Math"/>
                            <a:ea typeface="Cambria Math"/>
                          </a:rPr>
                          <m:t>𝑠</m:t>
                        </m:r>
                        <m:r>
                          <a:rPr lang="en-US" sz="2400" b="0" i="1" spc="100" smtClean="0">
                            <a:latin typeface="Cambria Math"/>
                            <a:ea typeface="Cambria Math"/>
                          </a:rPr>
                          <m:t> </m:t>
                        </m:r>
                        <m:rad>
                          <m:radPr>
                            <m:degHide m:val="on"/>
                            <m:ctrlPr>
                              <a:rPr lang="en-US" sz="2400" b="0" i="1" spc="100" smtClean="0">
                                <a:latin typeface="Cambria Math" panose="02040503050406030204" pitchFamily="18" charset="0"/>
                                <a:ea typeface="Cambria Math"/>
                              </a:rPr>
                            </m:ctrlPr>
                          </m:radPr>
                          <m:deg/>
                          <m:e>
                            <m:f>
                              <m:fPr>
                                <m:ctrlPr>
                                  <a:rPr lang="en-US" sz="2400" b="0" i="1" spc="100" smtClean="0">
                                    <a:latin typeface="Cambria Math" panose="02040503050406030204" pitchFamily="18" charset="0"/>
                                    <a:ea typeface="Cambria Math"/>
                                  </a:rPr>
                                </m:ctrlPr>
                              </m:fPr>
                              <m:num>
                                <m:r>
                                  <a:rPr lang="en-US" sz="2400" b="0" i="1" spc="100" smtClean="0">
                                    <a:latin typeface="Cambria Math"/>
                                    <a:ea typeface="Cambria Math"/>
                                  </a:rPr>
                                  <m:t>1</m:t>
                                </m:r>
                              </m:num>
                              <m:den>
                                <m:sSub>
                                  <m:sSubPr>
                                    <m:ctrlPr>
                                      <a:rPr lang="en-US" sz="2400" b="0" i="1" spc="100" smtClean="0">
                                        <a:latin typeface="Cambria Math" panose="02040503050406030204" pitchFamily="18" charset="0"/>
                                        <a:ea typeface="Cambria Math"/>
                                      </a:rPr>
                                    </m:ctrlPr>
                                  </m:sSubPr>
                                  <m:e>
                                    <m:r>
                                      <a:rPr lang="en-US" sz="2400" b="0" i="1" spc="100" smtClean="0">
                                        <a:latin typeface="Cambria Math"/>
                                        <a:ea typeface="Cambria Math"/>
                                      </a:rPr>
                                      <m:t>𝑛</m:t>
                                    </m:r>
                                  </m:e>
                                  <m:sub>
                                    <m:r>
                                      <a:rPr lang="en-US" sz="2400" b="0" i="1" spc="100" smtClean="0">
                                        <a:latin typeface="Cambria Math"/>
                                        <a:ea typeface="Cambria Math"/>
                                      </a:rPr>
                                      <m:t>1</m:t>
                                    </m:r>
                                  </m:sub>
                                </m:sSub>
                              </m:den>
                            </m:f>
                            <m:r>
                              <a:rPr lang="en-US" sz="2400" b="0" i="1" spc="100" smtClean="0">
                                <a:latin typeface="Cambria Math"/>
                                <a:ea typeface="Cambria Math"/>
                              </a:rPr>
                              <m:t>+</m:t>
                            </m:r>
                            <m:f>
                              <m:fPr>
                                <m:ctrlPr>
                                  <a:rPr lang="en-US" sz="2400" i="1" spc="100">
                                    <a:latin typeface="Cambria Math" panose="02040503050406030204" pitchFamily="18" charset="0"/>
                                    <a:ea typeface="Cambria Math"/>
                                  </a:rPr>
                                </m:ctrlPr>
                              </m:fPr>
                              <m:num>
                                <m:r>
                                  <a:rPr lang="en-US" sz="2400" i="1" spc="100">
                                    <a:latin typeface="Cambria Math"/>
                                    <a:ea typeface="Cambria Math"/>
                                  </a:rPr>
                                  <m:t>1</m:t>
                                </m:r>
                              </m:num>
                              <m:den>
                                <m:sSub>
                                  <m:sSubPr>
                                    <m:ctrlPr>
                                      <a:rPr lang="en-US" sz="2400" i="1" spc="100">
                                        <a:latin typeface="Cambria Math" panose="02040503050406030204" pitchFamily="18" charset="0"/>
                                        <a:ea typeface="Cambria Math"/>
                                      </a:rPr>
                                    </m:ctrlPr>
                                  </m:sSubPr>
                                  <m:e>
                                    <m:r>
                                      <a:rPr lang="en-US" sz="2400" i="1" spc="100">
                                        <a:latin typeface="Cambria Math"/>
                                        <a:ea typeface="Cambria Math"/>
                                      </a:rPr>
                                      <m:t>𝑛</m:t>
                                    </m:r>
                                  </m:e>
                                  <m:sub>
                                    <m:r>
                                      <a:rPr lang="en-US" sz="2400" b="0" i="1" spc="100" smtClean="0">
                                        <a:latin typeface="Cambria Math"/>
                                        <a:ea typeface="Cambria Math"/>
                                      </a:rPr>
                                      <m:t>2</m:t>
                                    </m:r>
                                  </m:sub>
                                </m:sSub>
                              </m:den>
                            </m:f>
                          </m:e>
                        </m:rad>
                      </m:den>
                    </m:f>
                  </m:oMath>
                </a14:m>
                <a:r>
                  <a:rPr lang="en-US" sz="2400" spc="100" dirty="0">
                    <a:latin typeface="Calibri" pitchFamily="34" charset="0"/>
                  </a:rPr>
                  <a:t>  with </a:t>
                </a:r>
                <a14:m>
                  <m:oMath xmlns:m="http://schemas.openxmlformats.org/officeDocument/2006/math">
                    <m:r>
                      <a:rPr lang="en-US" sz="2400" b="0" i="1" spc="100" smtClean="0">
                        <a:latin typeface="Cambria Math"/>
                      </a:rPr>
                      <m:t>𝑣</m:t>
                    </m:r>
                    <m:r>
                      <a:rPr lang="en-US" sz="2400" b="0" i="1" spc="100" smtClean="0">
                        <a:latin typeface="Cambria Math"/>
                      </a:rPr>
                      <m:t>=</m:t>
                    </m:r>
                    <m:sSub>
                      <m:sSubPr>
                        <m:ctrlPr>
                          <a:rPr lang="en-US" sz="2400" b="0" i="1" spc="100" smtClean="0">
                            <a:latin typeface="Cambria Math" panose="02040503050406030204" pitchFamily="18" charset="0"/>
                          </a:rPr>
                        </m:ctrlPr>
                      </m:sSubPr>
                      <m:e>
                        <m:r>
                          <a:rPr lang="en-US" sz="2400" b="0" i="1" spc="100" smtClean="0">
                            <a:latin typeface="Cambria Math"/>
                          </a:rPr>
                          <m:t>𝑛</m:t>
                        </m:r>
                      </m:e>
                      <m:sub>
                        <m:r>
                          <a:rPr lang="en-US" sz="2400" b="0" i="1" spc="100" smtClean="0">
                            <a:latin typeface="Cambria Math"/>
                          </a:rPr>
                          <m:t>1</m:t>
                        </m:r>
                      </m:sub>
                    </m:sSub>
                    <m:r>
                      <a:rPr lang="en-US" sz="2400" b="0" i="1" spc="100" smtClean="0">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b="0" i="1" spc="100" smtClean="0">
                            <a:latin typeface="Cambria Math"/>
                          </a:rPr>
                          <m:t>2</m:t>
                        </m:r>
                      </m:sub>
                    </m:sSub>
                    <m:r>
                      <a:rPr lang="en-US" sz="2400" b="0" i="1" spc="100" smtClean="0">
                        <a:latin typeface="Cambria Math"/>
                      </a:rPr>
                      <m:t>−2</m:t>
                    </m:r>
                  </m:oMath>
                </a14:m>
                <a:endParaRPr lang="en-US" sz="2400" spc="100" dirty="0">
                  <a:latin typeface="Calibri" pitchFamily="34" charset="0"/>
                </a:endParaRPr>
              </a:p>
              <a:p>
                <a:pPr algn="just"/>
                <a:r>
                  <a:rPr lang="en-US" sz="2400" spc="100" dirty="0">
                    <a:latin typeface="Calibri" pitchFamily="34" charset="0"/>
                  </a:rPr>
                  <a:t>Where  </a:t>
                </a:r>
                <a14:m>
                  <m:oMath xmlns:m="http://schemas.openxmlformats.org/officeDocument/2006/math">
                    <m:acc>
                      <m:accPr>
                        <m:chr m:val="̅"/>
                        <m:ctrlPr>
                          <a:rPr lang="en-US" sz="2400" i="1" spc="100" smtClean="0">
                            <a:latin typeface="Cambria Math" panose="02040503050406030204" pitchFamily="18" charset="0"/>
                          </a:rPr>
                        </m:ctrlPr>
                      </m:accPr>
                      <m:e>
                        <m:r>
                          <a:rPr lang="en-US" sz="2400" b="0" i="1" spc="100" smtClean="0">
                            <a:latin typeface="Cambria Math"/>
                          </a:rPr>
                          <m:t>𝑥</m:t>
                        </m:r>
                      </m:e>
                    </m:acc>
                    <m:r>
                      <a:rPr lang="en-US" sz="2400" b="0" i="1" spc="100" smtClean="0">
                        <a:latin typeface="Cambria Math"/>
                      </a:rPr>
                      <m:t>=</m:t>
                    </m:r>
                    <m:f>
                      <m:fPr>
                        <m:ctrlPr>
                          <a:rPr lang="en-US" sz="2400" b="0" i="1" spc="100" smtClean="0">
                            <a:latin typeface="Cambria Math" panose="02040503050406030204" pitchFamily="18" charset="0"/>
                          </a:rPr>
                        </m:ctrlPr>
                      </m:fPr>
                      <m:num>
                        <m:nary>
                          <m:naryPr>
                            <m:chr m:val="∑"/>
                            <m:subHide m:val="on"/>
                            <m:supHide m:val="on"/>
                            <m:ctrlPr>
                              <a:rPr lang="en-US" sz="2400" b="0" i="1" spc="100" smtClean="0">
                                <a:latin typeface="Cambria Math" panose="02040503050406030204" pitchFamily="18" charset="0"/>
                              </a:rPr>
                            </m:ctrlPr>
                          </m:naryPr>
                          <m:sub/>
                          <m:sup/>
                          <m:e>
                            <m:sSub>
                              <m:sSubPr>
                                <m:ctrlPr>
                                  <a:rPr lang="en-US" sz="2400" b="0" i="1" spc="100" smtClean="0">
                                    <a:latin typeface="Cambria Math" panose="02040503050406030204" pitchFamily="18" charset="0"/>
                                  </a:rPr>
                                </m:ctrlPr>
                              </m:sSubPr>
                              <m:e>
                                <m:r>
                                  <a:rPr lang="en-US" sz="2400" b="0" i="1" spc="100" smtClean="0">
                                    <a:latin typeface="Cambria Math"/>
                                  </a:rPr>
                                  <m:t>𝑥</m:t>
                                </m:r>
                              </m:e>
                              <m:sub>
                                <m:r>
                                  <a:rPr lang="en-US" sz="2400" b="0" i="1" spc="100" smtClean="0">
                                    <a:latin typeface="Cambria Math"/>
                                  </a:rPr>
                                  <m:t>𝑖</m:t>
                                </m:r>
                              </m:sub>
                            </m:sSub>
                          </m:e>
                        </m:nary>
                      </m:num>
                      <m:den>
                        <m:sSub>
                          <m:sSubPr>
                            <m:ctrlPr>
                              <a:rPr lang="en-US" sz="2400" b="0" i="1" spc="100" smtClean="0">
                                <a:latin typeface="Cambria Math" panose="02040503050406030204" pitchFamily="18" charset="0"/>
                              </a:rPr>
                            </m:ctrlPr>
                          </m:sSubPr>
                          <m:e>
                            <m:r>
                              <a:rPr lang="en-US" sz="2400" b="0" i="1" spc="100" smtClean="0">
                                <a:latin typeface="Cambria Math"/>
                              </a:rPr>
                              <m:t>𝑛</m:t>
                            </m:r>
                          </m:e>
                          <m:sub>
                            <m:r>
                              <a:rPr lang="en-US" sz="2400" b="0" i="1" spc="100" smtClean="0">
                                <a:latin typeface="Cambria Math"/>
                              </a:rPr>
                              <m:t>1</m:t>
                            </m:r>
                          </m:sub>
                        </m:sSub>
                      </m:den>
                    </m:f>
                  </m:oMath>
                </a14:m>
                <a:r>
                  <a:rPr lang="en-US" sz="2400" spc="100" dirty="0">
                    <a:latin typeface="Calibri" pitchFamily="34" charset="0"/>
                  </a:rPr>
                  <a:t> and </a:t>
                </a:r>
                <a14:m>
                  <m:oMath xmlns:m="http://schemas.openxmlformats.org/officeDocument/2006/math">
                    <m:acc>
                      <m:accPr>
                        <m:chr m:val="̅"/>
                        <m:ctrlPr>
                          <a:rPr lang="en-US" sz="2400" i="1" spc="100">
                            <a:latin typeface="Cambria Math" panose="02040503050406030204" pitchFamily="18" charset="0"/>
                          </a:rPr>
                        </m:ctrlPr>
                      </m:accPr>
                      <m:e>
                        <m:r>
                          <a:rPr lang="en-US" sz="2400" b="0" i="1" spc="100" smtClean="0">
                            <a:latin typeface="Cambria Math"/>
                          </a:rPr>
                          <m:t>𝑦</m:t>
                        </m:r>
                      </m:e>
                    </m:acc>
                    <m:r>
                      <a:rPr lang="en-US" sz="2400" i="1" spc="100">
                        <a:latin typeface="Cambria Math"/>
                      </a:rPr>
                      <m:t>=</m:t>
                    </m:r>
                    <m:f>
                      <m:fPr>
                        <m:ctrlPr>
                          <a:rPr lang="en-US" sz="2400" i="1" spc="100">
                            <a:latin typeface="Cambria Math" panose="02040503050406030204" pitchFamily="18" charset="0"/>
                          </a:rPr>
                        </m:ctrlPr>
                      </m:fPr>
                      <m:num>
                        <m:nary>
                          <m:naryPr>
                            <m:chr m:val="∑"/>
                            <m:subHide m:val="on"/>
                            <m:supHide m:val="on"/>
                            <m:ctrlPr>
                              <a:rPr lang="en-US" sz="2400" i="1" spc="100">
                                <a:latin typeface="Cambria Math" panose="02040503050406030204" pitchFamily="18" charset="0"/>
                              </a:rPr>
                            </m:ctrlPr>
                          </m:naryPr>
                          <m:sub/>
                          <m:sup/>
                          <m:e>
                            <m:sSub>
                              <m:sSubPr>
                                <m:ctrlPr>
                                  <a:rPr lang="en-US" sz="2400" i="1" spc="100">
                                    <a:latin typeface="Cambria Math" panose="02040503050406030204" pitchFamily="18" charset="0"/>
                                  </a:rPr>
                                </m:ctrlPr>
                              </m:sSubPr>
                              <m:e>
                                <m:r>
                                  <a:rPr lang="en-US" sz="2400" b="0" i="1" spc="100" smtClean="0">
                                    <a:latin typeface="Cambria Math"/>
                                  </a:rPr>
                                  <m:t>𝑦</m:t>
                                </m:r>
                              </m:e>
                              <m:sub>
                                <m:r>
                                  <a:rPr lang="en-US" sz="2400" b="0" i="1" spc="100" smtClean="0">
                                    <a:latin typeface="Cambria Math"/>
                                  </a:rPr>
                                  <m:t>𝑖</m:t>
                                </m:r>
                              </m:sub>
                            </m:sSub>
                          </m:e>
                        </m:nary>
                      </m:num>
                      <m:den>
                        <m:sSub>
                          <m:sSubPr>
                            <m:ctrlPr>
                              <a:rPr lang="en-US" sz="2400" i="1" spc="100">
                                <a:latin typeface="Cambria Math" panose="02040503050406030204" pitchFamily="18" charset="0"/>
                              </a:rPr>
                            </m:ctrlPr>
                          </m:sSubPr>
                          <m:e>
                            <m:r>
                              <a:rPr lang="en-US" sz="2400" i="1" spc="100">
                                <a:latin typeface="Cambria Math"/>
                              </a:rPr>
                              <m:t>𝑛</m:t>
                            </m:r>
                          </m:e>
                          <m:sub>
                            <m:r>
                              <a:rPr lang="en-US" sz="2400" b="0" i="1" spc="100" smtClean="0">
                                <a:latin typeface="Cambria Math"/>
                              </a:rPr>
                              <m:t>2</m:t>
                            </m:r>
                          </m:sub>
                        </m:sSub>
                      </m:den>
                    </m:f>
                  </m:oMath>
                </a14:m>
                <a:r>
                  <a:rPr lang="en-US" sz="2400" spc="100" dirty="0">
                    <a:latin typeface="Calibri" pitchFamily="34" charset="0"/>
                  </a:rPr>
                  <a:t>  and </a:t>
                </a:r>
                <a14:m>
                  <m:oMath xmlns:m="http://schemas.openxmlformats.org/officeDocument/2006/math">
                    <m:r>
                      <a:rPr lang="en-US" sz="2400" b="0" i="1" spc="100" smtClean="0">
                        <a:latin typeface="Cambria Math"/>
                      </a:rPr>
                      <m:t>𝑠</m:t>
                    </m:r>
                    <m:r>
                      <a:rPr lang="en-US" sz="2400" b="0" i="1" spc="100" smtClean="0">
                        <a:latin typeface="Cambria Math"/>
                      </a:rPr>
                      <m:t>=</m:t>
                    </m:r>
                    <m:rad>
                      <m:radPr>
                        <m:degHide m:val="on"/>
                        <m:ctrlPr>
                          <a:rPr lang="en-US" sz="2400" b="0" i="1" spc="100" smtClean="0">
                            <a:latin typeface="Cambria Math" panose="02040503050406030204" pitchFamily="18" charset="0"/>
                          </a:rPr>
                        </m:ctrlPr>
                      </m:radPr>
                      <m:deg/>
                      <m:e>
                        <m:f>
                          <m:fPr>
                            <m:ctrlPr>
                              <a:rPr lang="en-US" sz="2400" b="0" i="1" spc="100" smtClean="0">
                                <a:latin typeface="Cambria Math" panose="02040503050406030204" pitchFamily="18" charset="0"/>
                              </a:rPr>
                            </m:ctrlPr>
                          </m:fPr>
                          <m:num>
                            <m:nary>
                              <m:naryPr>
                                <m:chr m:val="∑"/>
                                <m:subHide m:val="on"/>
                                <m:supHide m:val="on"/>
                                <m:ctrlPr>
                                  <a:rPr lang="en-US" sz="2400" b="0" i="1" spc="100" smtClean="0">
                                    <a:latin typeface="Cambria Math" panose="02040503050406030204" pitchFamily="18" charset="0"/>
                                  </a:rPr>
                                </m:ctrlPr>
                              </m:naryPr>
                              <m:sub/>
                              <m:sup/>
                              <m:e>
                                <m:sSup>
                                  <m:sSupPr>
                                    <m:ctrlPr>
                                      <a:rPr lang="en-US" sz="2400" b="0" i="1" spc="100" smtClean="0">
                                        <a:latin typeface="Cambria Math" panose="02040503050406030204" pitchFamily="18" charset="0"/>
                                      </a:rPr>
                                    </m:ctrlPr>
                                  </m:sSupPr>
                                  <m:e>
                                    <m:d>
                                      <m:dPr>
                                        <m:ctrlPr>
                                          <a:rPr lang="en-US" sz="2400" b="0" i="1" spc="100" smtClean="0">
                                            <a:latin typeface="Cambria Math" panose="02040503050406030204" pitchFamily="18" charset="0"/>
                                          </a:rPr>
                                        </m:ctrlPr>
                                      </m:dPr>
                                      <m:e>
                                        <m:r>
                                          <a:rPr lang="en-US" sz="2400" b="0" i="1" spc="100" smtClean="0">
                                            <a:latin typeface="Cambria Math"/>
                                          </a:rPr>
                                          <m:t>𝑥</m:t>
                                        </m:r>
                                        <m:r>
                                          <a:rPr lang="en-US" sz="2400" b="0" i="1" spc="100" smtClean="0">
                                            <a:latin typeface="Cambria Math"/>
                                          </a:rPr>
                                          <m:t>−</m:t>
                                        </m:r>
                                        <m:acc>
                                          <m:accPr>
                                            <m:chr m:val="̅"/>
                                            <m:ctrlPr>
                                              <a:rPr lang="en-US" sz="2400" b="0" i="1" spc="100" smtClean="0">
                                                <a:latin typeface="Cambria Math" panose="02040503050406030204" pitchFamily="18" charset="0"/>
                                              </a:rPr>
                                            </m:ctrlPr>
                                          </m:accPr>
                                          <m:e>
                                            <m:r>
                                              <a:rPr lang="en-US" sz="2400" b="0" i="1" spc="100" smtClean="0">
                                                <a:latin typeface="Cambria Math"/>
                                              </a:rPr>
                                              <m:t>𝑥</m:t>
                                            </m:r>
                                          </m:e>
                                        </m:acc>
                                      </m:e>
                                    </m:d>
                                  </m:e>
                                  <m:sup>
                                    <m:r>
                                      <a:rPr lang="en-US" sz="2400" b="0" i="1" spc="100" smtClean="0">
                                        <a:latin typeface="Cambria Math"/>
                                      </a:rPr>
                                      <m:t>2</m:t>
                                    </m:r>
                                  </m:sup>
                                </m:sSup>
                              </m:e>
                            </m:nary>
                            <m:r>
                              <a:rPr lang="en-US" sz="2400" b="0" i="1" spc="100" smtClean="0">
                                <a:latin typeface="Cambria Math"/>
                              </a:rPr>
                              <m:t>+</m:t>
                            </m:r>
                            <m:nary>
                              <m:naryPr>
                                <m:chr m:val="∑"/>
                                <m:subHide m:val="on"/>
                                <m:supHide m:val="on"/>
                                <m:ctrlPr>
                                  <a:rPr lang="en-US" sz="2400" i="1" spc="100">
                                    <a:latin typeface="Cambria Math" panose="02040503050406030204" pitchFamily="18" charset="0"/>
                                  </a:rPr>
                                </m:ctrlPr>
                              </m:naryPr>
                              <m:sub/>
                              <m:sup/>
                              <m:e>
                                <m:sSup>
                                  <m:sSupPr>
                                    <m:ctrlPr>
                                      <a:rPr lang="en-US" sz="2400" i="1" spc="100">
                                        <a:latin typeface="Cambria Math" panose="02040503050406030204" pitchFamily="18" charset="0"/>
                                      </a:rPr>
                                    </m:ctrlPr>
                                  </m:sSupPr>
                                  <m:e>
                                    <m:d>
                                      <m:dPr>
                                        <m:ctrlPr>
                                          <a:rPr lang="en-US" sz="2400" i="1" spc="100">
                                            <a:latin typeface="Cambria Math" panose="02040503050406030204" pitchFamily="18" charset="0"/>
                                          </a:rPr>
                                        </m:ctrlPr>
                                      </m:dPr>
                                      <m:e>
                                        <m:r>
                                          <a:rPr lang="en-US" sz="2400" b="0" i="1" spc="100" smtClean="0">
                                            <a:latin typeface="Cambria Math"/>
                                          </a:rPr>
                                          <m:t>𝑦</m:t>
                                        </m:r>
                                        <m:r>
                                          <a:rPr lang="en-US" sz="2400" i="1" spc="100">
                                            <a:latin typeface="Cambria Math"/>
                                          </a:rPr>
                                          <m:t>−</m:t>
                                        </m:r>
                                        <m:acc>
                                          <m:accPr>
                                            <m:chr m:val="̅"/>
                                            <m:ctrlPr>
                                              <a:rPr lang="en-US" sz="2400" i="1" spc="100">
                                                <a:latin typeface="Cambria Math" panose="02040503050406030204" pitchFamily="18" charset="0"/>
                                              </a:rPr>
                                            </m:ctrlPr>
                                          </m:accPr>
                                          <m:e>
                                            <m:r>
                                              <a:rPr lang="en-US" sz="2400" b="0" i="1" spc="100" smtClean="0">
                                                <a:latin typeface="Cambria Math"/>
                                              </a:rPr>
                                              <m:t>𝑦</m:t>
                                            </m:r>
                                          </m:e>
                                        </m:acc>
                                      </m:e>
                                    </m:d>
                                  </m:e>
                                  <m:sup>
                                    <m:r>
                                      <a:rPr lang="en-US" sz="2400" i="1" spc="100">
                                        <a:latin typeface="Cambria Math"/>
                                      </a:rPr>
                                      <m:t>2</m:t>
                                    </m:r>
                                  </m:sup>
                                </m:sSup>
                              </m:e>
                            </m:nary>
                          </m:num>
                          <m:den>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r>
                              <a:rPr lang="en-US" sz="2400" i="1" spc="100">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2</m:t>
                                </m:r>
                              </m:sub>
                            </m:sSub>
                            <m:r>
                              <a:rPr lang="en-US" sz="2400" i="1" spc="100">
                                <a:latin typeface="Cambria Math"/>
                              </a:rPr>
                              <m:t>−2</m:t>
                            </m:r>
                          </m:den>
                        </m:f>
                      </m:e>
                    </m:rad>
                  </m:oMath>
                </a14:m>
                <a:endParaRPr lang="en-US" sz="2400" spc="100" dirty="0">
                  <a:latin typeface="Calibri" pitchFamily="34" charset="0"/>
                </a:endParaRPr>
              </a:p>
              <a:p>
                <a:pPr algn="just"/>
                <a:endParaRPr lang="en-US" sz="2400" spc="100" dirty="0">
                  <a:latin typeface="Calibri" pitchFamily="34" charset="0"/>
                </a:endParaRPr>
              </a:p>
              <a:p>
                <a:pPr algn="just"/>
                <a:r>
                  <a:rPr lang="en-US" sz="2400" spc="100" dirty="0">
                    <a:latin typeface="Calibri" pitchFamily="34" charset="0"/>
                  </a:rPr>
                  <a:t>In terms of standard deviations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𝑠</m:t>
                        </m:r>
                      </m:e>
                      <m:sub>
                        <m:r>
                          <a:rPr lang="en-US" sz="2400" b="0" i="1" spc="100" smtClean="0">
                            <a:latin typeface="Cambria Math"/>
                          </a:rPr>
                          <m:t>1</m:t>
                        </m:r>
                      </m:sub>
                    </m:sSub>
                  </m:oMath>
                </a14:m>
                <a:r>
                  <a:rPr lang="en-US" sz="2400" spc="100" dirty="0">
                    <a:latin typeface="Calibri" pitchFamily="34" charset="0"/>
                  </a:rPr>
                  <a:t> and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𝑠</m:t>
                        </m:r>
                      </m:e>
                      <m:sub>
                        <m:r>
                          <a:rPr lang="en-US" sz="2400" b="0" i="1" spc="100" smtClean="0">
                            <a:latin typeface="Cambria Math"/>
                          </a:rPr>
                          <m:t>2</m:t>
                        </m:r>
                      </m:sub>
                    </m:sSub>
                  </m:oMath>
                </a14:m>
                <a:endParaRPr lang="en-US" sz="2400" spc="100" dirty="0">
                  <a:latin typeface="Calibri" pitchFamily="34" charset="0"/>
                </a:endParaRPr>
              </a:p>
              <a:p>
                <a:pPr algn="just"/>
                <a14:m>
                  <m:oMathPara xmlns:m="http://schemas.openxmlformats.org/officeDocument/2006/math">
                    <m:oMathParaPr>
                      <m:jc m:val="centerGroup"/>
                    </m:oMathParaPr>
                    <m:oMath xmlns:m="http://schemas.openxmlformats.org/officeDocument/2006/math">
                      <m:r>
                        <a:rPr lang="en-US" sz="2400" i="1" spc="100">
                          <a:latin typeface="Cambria Math"/>
                        </a:rPr>
                        <m:t>𝑡</m:t>
                      </m:r>
                      <m:r>
                        <a:rPr lang="en-US" sz="2400" i="1" spc="100">
                          <a:latin typeface="Cambria Math"/>
                        </a:rPr>
                        <m:t>=</m:t>
                      </m:r>
                      <m:f>
                        <m:fPr>
                          <m:ctrlPr>
                            <a:rPr lang="en-US" sz="2400" i="1" spc="100">
                              <a:latin typeface="Cambria Math" panose="02040503050406030204" pitchFamily="18" charset="0"/>
                            </a:rPr>
                          </m:ctrlPr>
                        </m:fPr>
                        <m:num>
                          <m:acc>
                            <m:accPr>
                              <m:chr m:val="̅"/>
                              <m:ctrlPr>
                                <a:rPr lang="en-US" sz="2400" i="1" spc="100">
                                  <a:latin typeface="Cambria Math" panose="02040503050406030204" pitchFamily="18" charset="0"/>
                                </a:rPr>
                              </m:ctrlPr>
                            </m:accPr>
                            <m:e>
                              <m:r>
                                <a:rPr lang="en-US" sz="2400" i="1" spc="100">
                                  <a:latin typeface="Cambria Math"/>
                                </a:rPr>
                                <m:t>𝑥</m:t>
                              </m:r>
                            </m:e>
                          </m:acc>
                          <m:r>
                            <a:rPr lang="en-US" sz="2400" i="1" spc="100">
                              <a:latin typeface="Cambria Math"/>
                            </a:rPr>
                            <m:t>−</m:t>
                          </m:r>
                          <m:acc>
                            <m:accPr>
                              <m:chr m:val="̅"/>
                              <m:ctrlPr>
                                <a:rPr lang="en-US" sz="2400" i="1" spc="100">
                                  <a:latin typeface="Cambria Math" panose="02040503050406030204" pitchFamily="18" charset="0"/>
                                </a:rPr>
                              </m:ctrlPr>
                            </m:accPr>
                            <m:e>
                              <m:r>
                                <a:rPr lang="en-US" sz="2400" i="1" spc="100">
                                  <a:latin typeface="Cambria Math"/>
                                </a:rPr>
                                <m:t>𝑦</m:t>
                              </m:r>
                            </m:e>
                          </m:acc>
                        </m:num>
                        <m:den>
                          <m:r>
                            <a:rPr lang="en-US" sz="2400" i="1" spc="100">
                              <a:latin typeface="Cambria Math"/>
                              <a:ea typeface="Cambria Math"/>
                            </a:rPr>
                            <m:t>𝑠</m:t>
                          </m:r>
                          <m:r>
                            <a:rPr lang="en-US" sz="2400" i="1" spc="100">
                              <a:latin typeface="Cambria Math"/>
                              <a:ea typeface="Cambria Math"/>
                            </a:rPr>
                            <m:t> </m:t>
                          </m:r>
                          <m:rad>
                            <m:radPr>
                              <m:degHide m:val="on"/>
                              <m:ctrlPr>
                                <a:rPr lang="en-US" sz="2400" i="1" spc="100">
                                  <a:latin typeface="Cambria Math" panose="02040503050406030204" pitchFamily="18" charset="0"/>
                                  <a:ea typeface="Cambria Math"/>
                                </a:rPr>
                              </m:ctrlPr>
                            </m:radPr>
                            <m:deg/>
                            <m:e>
                              <m:f>
                                <m:fPr>
                                  <m:ctrlPr>
                                    <a:rPr lang="en-US" sz="2400" i="1" spc="100">
                                      <a:latin typeface="Cambria Math" panose="02040503050406030204" pitchFamily="18" charset="0"/>
                                      <a:ea typeface="Cambria Math"/>
                                    </a:rPr>
                                  </m:ctrlPr>
                                </m:fPr>
                                <m:num>
                                  <m:r>
                                    <a:rPr lang="en-US" sz="2400" i="1" spc="100">
                                      <a:latin typeface="Cambria Math"/>
                                      <a:ea typeface="Cambria Math"/>
                                    </a:rPr>
                                    <m:t>1</m:t>
                                  </m:r>
                                </m:num>
                                <m:den>
                                  <m:sSub>
                                    <m:sSubPr>
                                      <m:ctrlPr>
                                        <a:rPr lang="en-US" sz="2400" i="1" spc="100">
                                          <a:latin typeface="Cambria Math" panose="02040503050406030204" pitchFamily="18" charset="0"/>
                                          <a:ea typeface="Cambria Math"/>
                                        </a:rPr>
                                      </m:ctrlPr>
                                    </m:sSubPr>
                                    <m:e>
                                      <m:r>
                                        <a:rPr lang="en-US" sz="2400" i="1" spc="100">
                                          <a:latin typeface="Cambria Math"/>
                                          <a:ea typeface="Cambria Math"/>
                                        </a:rPr>
                                        <m:t>𝑛</m:t>
                                      </m:r>
                                    </m:e>
                                    <m:sub>
                                      <m:r>
                                        <a:rPr lang="en-US" sz="2400" i="1" spc="100">
                                          <a:latin typeface="Cambria Math"/>
                                          <a:ea typeface="Cambria Math"/>
                                        </a:rPr>
                                        <m:t>1</m:t>
                                      </m:r>
                                    </m:sub>
                                  </m:sSub>
                                </m:den>
                              </m:f>
                              <m:r>
                                <a:rPr lang="en-US" sz="2400" i="1" spc="100">
                                  <a:latin typeface="Cambria Math"/>
                                  <a:ea typeface="Cambria Math"/>
                                </a:rPr>
                                <m:t>+</m:t>
                              </m:r>
                              <m:f>
                                <m:fPr>
                                  <m:ctrlPr>
                                    <a:rPr lang="en-US" sz="2400" i="1" spc="100">
                                      <a:latin typeface="Cambria Math" panose="02040503050406030204" pitchFamily="18" charset="0"/>
                                      <a:ea typeface="Cambria Math"/>
                                    </a:rPr>
                                  </m:ctrlPr>
                                </m:fPr>
                                <m:num>
                                  <m:r>
                                    <a:rPr lang="en-US" sz="2400" i="1" spc="100">
                                      <a:latin typeface="Cambria Math"/>
                                      <a:ea typeface="Cambria Math"/>
                                    </a:rPr>
                                    <m:t>1</m:t>
                                  </m:r>
                                </m:num>
                                <m:den>
                                  <m:sSub>
                                    <m:sSubPr>
                                      <m:ctrlPr>
                                        <a:rPr lang="en-US" sz="2400" i="1" spc="100">
                                          <a:latin typeface="Cambria Math" panose="02040503050406030204" pitchFamily="18" charset="0"/>
                                          <a:ea typeface="Cambria Math"/>
                                        </a:rPr>
                                      </m:ctrlPr>
                                    </m:sSubPr>
                                    <m:e>
                                      <m:r>
                                        <a:rPr lang="en-US" sz="2400" i="1" spc="100">
                                          <a:latin typeface="Cambria Math"/>
                                          <a:ea typeface="Cambria Math"/>
                                        </a:rPr>
                                        <m:t>𝑛</m:t>
                                      </m:r>
                                    </m:e>
                                    <m:sub>
                                      <m:r>
                                        <a:rPr lang="en-US" sz="2400" i="1" spc="100">
                                          <a:latin typeface="Cambria Math"/>
                                          <a:ea typeface="Cambria Math"/>
                                        </a:rPr>
                                        <m:t>2</m:t>
                                      </m:r>
                                    </m:sub>
                                  </m:sSub>
                                </m:den>
                              </m:f>
                            </m:e>
                          </m:rad>
                        </m:den>
                      </m:f>
                    </m:oMath>
                  </m:oMathPara>
                </a14:m>
                <a:endParaRPr lang="en-US" sz="2400" spc="100" dirty="0">
                  <a:latin typeface="Calibri" pitchFamily="34" charset="0"/>
                </a:endParaRPr>
              </a:p>
              <a:p>
                <a:pPr algn="just"/>
                <a:r>
                  <a:rPr lang="en-US" sz="2400" spc="100" dirty="0">
                    <a:latin typeface="Calibri" pitchFamily="34" charset="0"/>
                  </a:rPr>
                  <a:t>Where </a:t>
                </a:r>
                <a14:m>
                  <m:oMath xmlns:m="http://schemas.openxmlformats.org/officeDocument/2006/math">
                    <m:r>
                      <a:rPr lang="en-US" sz="2400" i="1" spc="100">
                        <a:latin typeface="Cambria Math"/>
                      </a:rPr>
                      <m:t>𝑠</m:t>
                    </m:r>
                    <m:r>
                      <a:rPr lang="en-US" sz="2400" i="1" spc="100">
                        <a:latin typeface="Cambria Math"/>
                      </a:rPr>
                      <m:t>=</m:t>
                    </m:r>
                    <m:rad>
                      <m:radPr>
                        <m:degHide m:val="on"/>
                        <m:ctrlPr>
                          <a:rPr lang="en-US" sz="2400" i="1" spc="100">
                            <a:latin typeface="Cambria Math" panose="02040503050406030204" pitchFamily="18" charset="0"/>
                          </a:rPr>
                        </m:ctrlPr>
                      </m:radPr>
                      <m:deg/>
                      <m:e>
                        <m:f>
                          <m:fPr>
                            <m:ctrlPr>
                              <a:rPr lang="en-US" sz="2400" i="1" spc="100" smtClean="0">
                                <a:latin typeface="Cambria Math" panose="02040503050406030204" pitchFamily="18" charset="0"/>
                              </a:rPr>
                            </m:ctrlPr>
                          </m:fPr>
                          <m:num>
                            <m:sSub>
                              <m:sSubPr>
                                <m:ctrlPr>
                                  <a:rPr lang="en-US" sz="2400" i="1" spc="100">
                                    <a:latin typeface="Cambria Math" panose="02040503050406030204" pitchFamily="18" charset="0"/>
                                  </a:rPr>
                                </m:ctrlPr>
                              </m:sSubPr>
                              <m:e>
                                <m:r>
                                  <a:rPr lang="en-US" sz="2400" i="1" spc="100">
                                    <a:latin typeface="Cambria Math"/>
                                  </a:rPr>
                                  <m:t>𝑛</m:t>
                                </m:r>
                              </m:e>
                              <m:sub>
                                <m:r>
                                  <a:rPr lang="en-US" sz="2400" b="0" i="1" spc="100" smtClean="0">
                                    <a:latin typeface="Cambria Math"/>
                                  </a:rPr>
                                  <m:t>1</m:t>
                                </m:r>
                              </m:sub>
                            </m:sSub>
                            <m:sSubSup>
                              <m:sSubSupPr>
                                <m:ctrlPr>
                                  <a:rPr lang="en-US" sz="2400" i="1" spc="100">
                                    <a:latin typeface="Cambria Math" panose="02040503050406030204" pitchFamily="18" charset="0"/>
                                  </a:rPr>
                                </m:ctrlPr>
                              </m:sSubSupPr>
                              <m:e>
                                <m:r>
                                  <a:rPr lang="en-US" sz="2400" i="1" spc="100">
                                    <a:latin typeface="Cambria Math"/>
                                  </a:rPr>
                                  <m:t>𝑠</m:t>
                                </m:r>
                              </m:e>
                              <m:sub>
                                <m:r>
                                  <a:rPr lang="en-US" sz="2400" b="0" i="1" spc="100" smtClean="0">
                                    <a:latin typeface="Cambria Math"/>
                                  </a:rPr>
                                  <m:t>1</m:t>
                                </m:r>
                              </m:sub>
                              <m:sup>
                                <m:r>
                                  <a:rPr lang="en-US" sz="2400" i="1" spc="100">
                                    <a:latin typeface="Cambria Math"/>
                                  </a:rPr>
                                  <m:t>2</m:t>
                                </m:r>
                              </m:sup>
                            </m:sSubSup>
                            <m:r>
                              <a:rPr lang="en-US" sz="2400" i="1" spc="100">
                                <a:latin typeface="Cambria Math"/>
                              </a:rPr>
                              <m:t>+</m:t>
                            </m:r>
                            <m:sSub>
                              <m:sSubPr>
                                <m:ctrlPr>
                                  <a:rPr lang="en-US" sz="2400" i="1" spc="100" smtClean="0">
                                    <a:latin typeface="Cambria Math" panose="02040503050406030204" pitchFamily="18" charset="0"/>
                                  </a:rPr>
                                </m:ctrlPr>
                              </m:sSubPr>
                              <m:e>
                                <m:r>
                                  <a:rPr lang="en-US" sz="2400" b="0" i="1" spc="100" smtClean="0">
                                    <a:latin typeface="Cambria Math"/>
                                  </a:rPr>
                                  <m:t>𝑛</m:t>
                                </m:r>
                              </m:e>
                              <m:sub>
                                <m:r>
                                  <a:rPr lang="en-US" sz="2400" b="0" i="1" spc="100" smtClean="0">
                                    <a:latin typeface="Cambria Math"/>
                                  </a:rPr>
                                  <m:t>2</m:t>
                                </m:r>
                              </m:sub>
                            </m:sSub>
                            <m:sSubSup>
                              <m:sSubSupPr>
                                <m:ctrlPr>
                                  <a:rPr lang="en-US" sz="2400" i="1" spc="100" smtClean="0">
                                    <a:latin typeface="Cambria Math" panose="02040503050406030204" pitchFamily="18" charset="0"/>
                                  </a:rPr>
                                </m:ctrlPr>
                              </m:sSubSupPr>
                              <m:e>
                                <m:r>
                                  <a:rPr lang="en-US" sz="2400" b="0" i="1" spc="100" smtClean="0">
                                    <a:latin typeface="Cambria Math"/>
                                  </a:rPr>
                                  <m:t>𝑠</m:t>
                                </m:r>
                              </m:e>
                              <m:sub>
                                <m:r>
                                  <a:rPr lang="en-US" sz="2400" b="0" i="1" spc="100" smtClean="0">
                                    <a:latin typeface="Cambria Math"/>
                                  </a:rPr>
                                  <m:t>2</m:t>
                                </m:r>
                              </m:sub>
                              <m:sup>
                                <m:r>
                                  <a:rPr lang="en-US" sz="2400" b="0" i="1" spc="100" smtClean="0">
                                    <a:latin typeface="Cambria Math"/>
                                  </a:rPr>
                                  <m:t>2</m:t>
                                </m:r>
                              </m:sup>
                            </m:sSubSup>
                          </m:num>
                          <m:den>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r>
                              <a:rPr lang="en-US" sz="2400" i="1" spc="100">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2</m:t>
                                </m:r>
                              </m:sub>
                            </m:sSub>
                            <m:r>
                              <a:rPr lang="en-US" sz="2400" i="1" spc="100">
                                <a:latin typeface="Cambria Math"/>
                              </a:rPr>
                              <m:t>−2</m:t>
                            </m:r>
                          </m:den>
                        </m:f>
                      </m:e>
                    </m:rad>
                  </m:oMath>
                </a14:m>
                <a:r>
                  <a:rPr lang="en-US" sz="2400" spc="100" dirty="0">
                    <a:latin typeface="Calibri" pitchFamily="34" charset="0"/>
                  </a:rPr>
                  <a:t> and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𝑠</m:t>
                        </m:r>
                      </m:e>
                      <m:sub>
                        <m:r>
                          <a:rPr lang="en-US" sz="2400" b="0" i="1" spc="100" smtClean="0">
                            <a:latin typeface="Cambria Math"/>
                          </a:rPr>
                          <m:t>1</m:t>
                        </m:r>
                      </m:sub>
                    </m:sSub>
                    <m:r>
                      <a:rPr lang="en-US" sz="2400" i="1" spc="100">
                        <a:latin typeface="Cambria Math"/>
                      </a:rPr>
                      <m:t>=</m:t>
                    </m:r>
                    <m:rad>
                      <m:radPr>
                        <m:degHide m:val="on"/>
                        <m:ctrlPr>
                          <a:rPr lang="en-US" sz="2400" i="1" spc="100">
                            <a:latin typeface="Cambria Math" panose="02040503050406030204" pitchFamily="18" charset="0"/>
                          </a:rPr>
                        </m:ctrlPr>
                      </m:radPr>
                      <m:deg/>
                      <m:e>
                        <m:f>
                          <m:fPr>
                            <m:ctrlPr>
                              <a:rPr lang="en-US" sz="2400" i="1" spc="100">
                                <a:latin typeface="Cambria Math" panose="02040503050406030204" pitchFamily="18" charset="0"/>
                              </a:rPr>
                            </m:ctrlPr>
                          </m:fPr>
                          <m:num>
                            <m:nary>
                              <m:naryPr>
                                <m:chr m:val="∑"/>
                                <m:subHide m:val="on"/>
                                <m:supHide m:val="on"/>
                                <m:ctrlPr>
                                  <a:rPr lang="en-US" sz="2400" i="1" spc="100">
                                    <a:latin typeface="Cambria Math" panose="02040503050406030204" pitchFamily="18" charset="0"/>
                                  </a:rPr>
                                </m:ctrlPr>
                              </m:naryPr>
                              <m:sub/>
                              <m:sup/>
                              <m:e>
                                <m:sSup>
                                  <m:sSupPr>
                                    <m:ctrlPr>
                                      <a:rPr lang="en-US" sz="2400" i="1" spc="100">
                                        <a:latin typeface="Cambria Math" panose="02040503050406030204" pitchFamily="18" charset="0"/>
                                      </a:rPr>
                                    </m:ctrlPr>
                                  </m:sSupPr>
                                  <m:e>
                                    <m:d>
                                      <m:dPr>
                                        <m:ctrlPr>
                                          <a:rPr lang="en-US" sz="2400" i="1" spc="100">
                                            <a:latin typeface="Cambria Math" panose="02040503050406030204" pitchFamily="18" charset="0"/>
                                          </a:rPr>
                                        </m:ctrlPr>
                                      </m:dPr>
                                      <m:e>
                                        <m:r>
                                          <a:rPr lang="en-US" sz="2400" i="1" spc="100">
                                            <a:latin typeface="Cambria Math"/>
                                          </a:rPr>
                                          <m:t>𝑥</m:t>
                                        </m:r>
                                        <m:r>
                                          <a:rPr lang="en-US" sz="2400" i="1" spc="100">
                                            <a:latin typeface="Cambria Math"/>
                                          </a:rPr>
                                          <m:t>−</m:t>
                                        </m:r>
                                        <m:acc>
                                          <m:accPr>
                                            <m:chr m:val="̅"/>
                                            <m:ctrlPr>
                                              <a:rPr lang="en-US" sz="2400" i="1" spc="100">
                                                <a:latin typeface="Cambria Math" panose="02040503050406030204" pitchFamily="18" charset="0"/>
                                              </a:rPr>
                                            </m:ctrlPr>
                                          </m:accPr>
                                          <m:e>
                                            <m:r>
                                              <a:rPr lang="en-US" sz="2400" i="1" spc="100">
                                                <a:latin typeface="Cambria Math"/>
                                              </a:rPr>
                                              <m:t>𝑥</m:t>
                                            </m:r>
                                          </m:e>
                                        </m:acc>
                                      </m:e>
                                    </m:d>
                                  </m:e>
                                  <m:sup>
                                    <m:r>
                                      <a:rPr lang="en-US" sz="2400" i="1" spc="100">
                                        <a:latin typeface="Cambria Math"/>
                                      </a:rPr>
                                      <m:t>2</m:t>
                                    </m:r>
                                  </m:sup>
                                </m:sSup>
                              </m:e>
                            </m:nary>
                          </m:num>
                          <m:den>
                            <m:sSub>
                              <m:sSubPr>
                                <m:ctrlPr>
                                  <a:rPr lang="en-US" sz="2400" i="1" spc="100" smtClean="0">
                                    <a:latin typeface="Cambria Math" panose="02040503050406030204" pitchFamily="18" charset="0"/>
                                  </a:rPr>
                                </m:ctrlPr>
                              </m:sSubPr>
                              <m:e>
                                <m:r>
                                  <a:rPr lang="en-US" sz="2400" i="1" spc="100">
                                    <a:latin typeface="Cambria Math"/>
                                  </a:rPr>
                                  <m:t>𝑛</m:t>
                                </m:r>
                              </m:e>
                              <m:sub>
                                <m:r>
                                  <a:rPr lang="en-US" sz="2400" i="1" spc="100">
                                    <a:latin typeface="Cambria Math"/>
                                  </a:rPr>
                                  <m:t>1</m:t>
                                </m:r>
                              </m:sub>
                            </m:sSub>
                          </m:den>
                        </m:f>
                      </m:e>
                    </m:rad>
                  </m:oMath>
                </a14:m>
                <a:r>
                  <a:rPr lang="en-US" sz="2400" spc="100" dirty="0">
                    <a:latin typeface="Calibri" pitchFamily="34" charset="0"/>
                  </a:rPr>
                  <a:t> ,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𝑠</m:t>
                        </m:r>
                      </m:e>
                      <m:sub>
                        <m:r>
                          <a:rPr lang="en-US" sz="2400" b="0" i="1" spc="100" smtClean="0">
                            <a:latin typeface="Cambria Math"/>
                          </a:rPr>
                          <m:t>2</m:t>
                        </m:r>
                      </m:sub>
                    </m:sSub>
                    <m:r>
                      <a:rPr lang="en-US" sz="2400" i="1" spc="100">
                        <a:latin typeface="Cambria Math"/>
                      </a:rPr>
                      <m:t>=</m:t>
                    </m:r>
                    <m:rad>
                      <m:radPr>
                        <m:degHide m:val="on"/>
                        <m:ctrlPr>
                          <a:rPr lang="en-US" sz="2400" i="1" spc="100">
                            <a:latin typeface="Cambria Math" panose="02040503050406030204" pitchFamily="18" charset="0"/>
                          </a:rPr>
                        </m:ctrlPr>
                      </m:radPr>
                      <m:deg/>
                      <m:e>
                        <m:f>
                          <m:fPr>
                            <m:ctrlPr>
                              <a:rPr lang="en-US" sz="2400" i="1" spc="100">
                                <a:latin typeface="Cambria Math" panose="02040503050406030204" pitchFamily="18" charset="0"/>
                              </a:rPr>
                            </m:ctrlPr>
                          </m:fPr>
                          <m:num>
                            <m:nary>
                              <m:naryPr>
                                <m:chr m:val="∑"/>
                                <m:subHide m:val="on"/>
                                <m:supHide m:val="on"/>
                                <m:ctrlPr>
                                  <a:rPr lang="en-US" sz="2400" i="1" spc="100">
                                    <a:latin typeface="Cambria Math" panose="02040503050406030204" pitchFamily="18" charset="0"/>
                                  </a:rPr>
                                </m:ctrlPr>
                              </m:naryPr>
                              <m:sub/>
                              <m:sup/>
                              <m:e>
                                <m:sSup>
                                  <m:sSupPr>
                                    <m:ctrlPr>
                                      <a:rPr lang="en-US" sz="2400" i="1" spc="100">
                                        <a:latin typeface="Cambria Math" panose="02040503050406030204" pitchFamily="18" charset="0"/>
                                      </a:rPr>
                                    </m:ctrlPr>
                                  </m:sSupPr>
                                  <m:e>
                                    <m:d>
                                      <m:dPr>
                                        <m:ctrlPr>
                                          <a:rPr lang="en-US" sz="2400" i="1" spc="100">
                                            <a:latin typeface="Cambria Math" panose="02040503050406030204" pitchFamily="18" charset="0"/>
                                          </a:rPr>
                                        </m:ctrlPr>
                                      </m:dPr>
                                      <m:e>
                                        <m:r>
                                          <a:rPr lang="en-US" sz="2400" b="0" i="1" spc="100" smtClean="0">
                                            <a:latin typeface="Cambria Math"/>
                                          </a:rPr>
                                          <m:t>𝑦</m:t>
                                        </m:r>
                                        <m:r>
                                          <a:rPr lang="en-US" sz="2400" i="1" spc="100">
                                            <a:latin typeface="Cambria Math"/>
                                          </a:rPr>
                                          <m:t>−</m:t>
                                        </m:r>
                                        <m:acc>
                                          <m:accPr>
                                            <m:chr m:val="̅"/>
                                            <m:ctrlPr>
                                              <a:rPr lang="en-US" sz="2400" i="1" spc="100">
                                                <a:latin typeface="Cambria Math" panose="02040503050406030204" pitchFamily="18" charset="0"/>
                                              </a:rPr>
                                            </m:ctrlPr>
                                          </m:accPr>
                                          <m:e>
                                            <m:r>
                                              <a:rPr lang="en-US" sz="2400" b="0" i="1" spc="100" smtClean="0">
                                                <a:latin typeface="Cambria Math"/>
                                              </a:rPr>
                                              <m:t>𝑦</m:t>
                                            </m:r>
                                          </m:e>
                                        </m:acc>
                                      </m:e>
                                    </m:d>
                                  </m:e>
                                  <m:sup>
                                    <m:r>
                                      <a:rPr lang="en-US" sz="2400" i="1" spc="100">
                                        <a:latin typeface="Cambria Math"/>
                                      </a:rPr>
                                      <m:t>2</m:t>
                                    </m:r>
                                  </m:sup>
                                </m:sSup>
                              </m:e>
                            </m:nary>
                          </m:num>
                          <m:den>
                            <m:sSub>
                              <m:sSubPr>
                                <m:ctrlPr>
                                  <a:rPr lang="en-US" sz="2400" i="1" spc="100">
                                    <a:latin typeface="Cambria Math" panose="02040503050406030204" pitchFamily="18" charset="0"/>
                                  </a:rPr>
                                </m:ctrlPr>
                              </m:sSubPr>
                              <m:e>
                                <m:r>
                                  <a:rPr lang="en-US" sz="2400" i="1" spc="100">
                                    <a:latin typeface="Cambria Math"/>
                                  </a:rPr>
                                  <m:t>𝑛</m:t>
                                </m:r>
                              </m:e>
                              <m:sub>
                                <m:r>
                                  <a:rPr lang="en-US" sz="2400" b="0" i="1" spc="100" smtClean="0">
                                    <a:latin typeface="Cambria Math"/>
                                  </a:rPr>
                                  <m:t>2</m:t>
                                </m:r>
                              </m:sub>
                            </m:sSub>
                          </m:den>
                        </m:f>
                      </m:e>
                    </m:rad>
                  </m:oMath>
                </a14:m>
                <a:endParaRPr lang="en-US" sz="2400" spc="100" dirty="0">
                  <a:latin typeface="Calibri"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 y="1151998"/>
                <a:ext cx="12204000" cy="5784148"/>
              </a:xfrm>
              <a:prstGeom prst="rect">
                <a:avLst/>
              </a:prstGeom>
              <a:blipFill rotWithShape="1">
                <a:blip r:embed="rId2"/>
                <a:stretch>
                  <a:fillRect l="-699" t="-736" r="-699"/>
                </a:stretch>
              </a:blipFill>
              <a:ln>
                <a:solidFill>
                  <a:schemeClr val="accent3">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34844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1152000"/>
          </a:xfrm>
          <a:prstGeom prst="rect">
            <a:avLst/>
          </a:prstGeom>
          <a:solidFill>
            <a:srgbClr val="002060"/>
          </a:solidFill>
          <a:ln>
            <a:solidFill>
              <a:schemeClr val="accent1">
                <a:lumMod val="60000"/>
                <a:lumOff val="40000"/>
              </a:schemeClr>
            </a:solidFill>
          </a:ln>
        </p:spPr>
        <p:txBody>
          <a:bodyPr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i="1" spc="100" dirty="0">
                <a:solidFill>
                  <a:schemeClr val="bg1"/>
                </a:solidFill>
              </a:rPr>
              <a:t>t</a:t>
            </a:r>
            <a:r>
              <a:rPr lang="en-US" spc="100" dirty="0">
                <a:solidFill>
                  <a:schemeClr val="bg1"/>
                </a:solidFill>
              </a:rPr>
              <a:t>-TEST: TEST OF SIGNIFICANCE FOR DIFFERENCE OF  MEANS</a:t>
            </a:r>
            <a:endParaRPr lang="en-IN" spc="100" dirty="0">
              <a:solidFill>
                <a:schemeClr val="bg1"/>
              </a:solidFill>
            </a:endParaRPr>
          </a:p>
        </p:txBody>
      </p:sp>
      <mc:AlternateContent xmlns:mc="http://schemas.openxmlformats.org/markup-compatibility/2006" xmlns:a14="http://schemas.microsoft.com/office/drawing/2010/main">
        <mc:Choice Requires="a14">
          <p:sp>
            <p:nvSpPr>
              <p:cNvPr id="3" name="TextBox 2"/>
              <p:cNvSpPr txBox="1"/>
              <p:nvPr/>
            </p:nvSpPr>
            <p:spPr>
              <a:xfrm>
                <a:off x="-1" y="1151998"/>
                <a:ext cx="12204000" cy="5671361"/>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b="1" spc="100" dirty="0">
                    <a:latin typeface="Calibri" pitchFamily="34" charset="0"/>
                  </a:rPr>
                  <a:t>Note:</a:t>
                </a:r>
              </a:p>
              <a:p>
                <a:pPr marL="457200" indent="-457200" algn="just">
                  <a:buAutoNum type="arabicPeriod"/>
                </a:pPr>
                <a:r>
                  <a:rPr lang="en-US" sz="2400" spc="100" dirty="0">
                    <a:latin typeface="Calibri" pitchFamily="34" charset="0"/>
                  </a:rPr>
                  <a:t>If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r>
                      <a:rPr lang="en-US" sz="2400" b="0" i="1" spc="100" smtClean="0">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2</m:t>
                        </m:r>
                      </m:sub>
                    </m:sSub>
                    <m:r>
                      <a:rPr lang="en-US" sz="2400" b="0" i="1" spc="100" smtClean="0">
                        <a:latin typeface="Cambria Math"/>
                      </a:rPr>
                      <m:t>=</m:t>
                    </m:r>
                    <m:r>
                      <a:rPr lang="en-US" sz="2400" b="0" i="1" spc="100" smtClean="0">
                        <a:latin typeface="Cambria Math"/>
                      </a:rPr>
                      <m:t>𝑛</m:t>
                    </m:r>
                  </m:oMath>
                </a14:m>
                <a:r>
                  <a:rPr lang="en-US" sz="2400" spc="100" dirty="0">
                    <a:latin typeface="Calibri" pitchFamily="34" charset="0"/>
                  </a:rPr>
                  <a:t> and the samples are independent, i.e., the observations in the two samples are not all related then test statistic is given by</a:t>
                </a:r>
              </a:p>
              <a:p>
                <a:pPr algn="just"/>
                <a:r>
                  <a:rPr lang="en-US" sz="2400" spc="100" dirty="0">
                    <a:latin typeface="Calibri" pitchFamily="34" charset="0"/>
                  </a:rPr>
                  <a:t>                                                                  </a:t>
                </a:r>
                <a14:m>
                  <m:oMath xmlns:m="http://schemas.openxmlformats.org/officeDocument/2006/math">
                    <m:r>
                      <a:rPr lang="en-US" sz="2400" b="0" i="1" spc="100" smtClean="0">
                        <a:latin typeface="Cambria Math"/>
                      </a:rPr>
                      <m:t>𝑡</m:t>
                    </m:r>
                    <m:r>
                      <a:rPr lang="en-US" sz="2400" b="0" i="1" spc="100" smtClean="0">
                        <a:latin typeface="Cambria Math"/>
                      </a:rPr>
                      <m:t>=</m:t>
                    </m:r>
                    <m:rad>
                      <m:radPr>
                        <m:degHide m:val="on"/>
                        <m:ctrlPr>
                          <a:rPr lang="en-US" sz="2400" i="1" spc="100">
                            <a:latin typeface="Cambria Math" panose="02040503050406030204" pitchFamily="18" charset="0"/>
                          </a:rPr>
                        </m:ctrlPr>
                      </m:radPr>
                      <m:deg/>
                      <m:e>
                        <m:f>
                          <m:fPr>
                            <m:ctrlPr>
                              <a:rPr lang="en-US" sz="2400" i="1" spc="100">
                                <a:latin typeface="Cambria Math" panose="02040503050406030204" pitchFamily="18" charset="0"/>
                              </a:rPr>
                            </m:ctrlPr>
                          </m:fPr>
                          <m:num>
                            <m:sSubSup>
                              <m:sSubSupPr>
                                <m:ctrlPr>
                                  <a:rPr lang="en-US" sz="2400" i="1" spc="100" smtClean="0">
                                    <a:latin typeface="Cambria Math" panose="02040503050406030204" pitchFamily="18" charset="0"/>
                                  </a:rPr>
                                </m:ctrlPr>
                              </m:sSubSupPr>
                              <m:e>
                                <m:r>
                                  <a:rPr lang="en-US" sz="2400" i="1" spc="100">
                                    <a:latin typeface="Cambria Math"/>
                                  </a:rPr>
                                  <m:t>𝑠</m:t>
                                </m:r>
                              </m:e>
                              <m:sub>
                                <m:r>
                                  <a:rPr lang="en-US" sz="2400" i="1" spc="100">
                                    <a:latin typeface="Cambria Math"/>
                                  </a:rPr>
                                  <m:t>1</m:t>
                                </m:r>
                              </m:sub>
                              <m:sup>
                                <m:r>
                                  <a:rPr lang="en-US" sz="2400" i="1" spc="100">
                                    <a:latin typeface="Cambria Math"/>
                                  </a:rPr>
                                  <m:t>2</m:t>
                                </m:r>
                              </m:sup>
                            </m:sSubSup>
                            <m:r>
                              <a:rPr lang="en-US" sz="2400" i="1" spc="100">
                                <a:latin typeface="Cambria Math"/>
                              </a:rPr>
                              <m:t>+</m:t>
                            </m:r>
                            <m:sSubSup>
                              <m:sSubSupPr>
                                <m:ctrlPr>
                                  <a:rPr lang="en-US" sz="2400" i="1" spc="100">
                                    <a:latin typeface="Cambria Math" panose="02040503050406030204" pitchFamily="18" charset="0"/>
                                  </a:rPr>
                                </m:ctrlPr>
                              </m:sSubSupPr>
                              <m:e>
                                <m:r>
                                  <a:rPr lang="en-US" sz="2400" i="1" spc="100">
                                    <a:latin typeface="Cambria Math"/>
                                  </a:rPr>
                                  <m:t>𝑠</m:t>
                                </m:r>
                              </m:e>
                              <m:sub>
                                <m:r>
                                  <a:rPr lang="en-US" sz="2400" i="1" spc="100">
                                    <a:latin typeface="Cambria Math"/>
                                  </a:rPr>
                                  <m:t>2</m:t>
                                </m:r>
                              </m:sub>
                              <m:sup>
                                <m:r>
                                  <a:rPr lang="en-US" sz="2400" i="1" spc="100">
                                    <a:latin typeface="Cambria Math"/>
                                  </a:rPr>
                                  <m:t>2</m:t>
                                </m:r>
                              </m:sup>
                            </m:sSubSup>
                          </m:num>
                          <m:den>
                            <m:r>
                              <a:rPr lang="en-US" sz="2400" b="0" i="1" spc="100" smtClean="0">
                                <a:latin typeface="Cambria Math"/>
                              </a:rPr>
                              <m:t>𝑛</m:t>
                            </m:r>
                            <m:r>
                              <a:rPr lang="en-US" sz="2400" i="1" spc="100">
                                <a:latin typeface="Cambria Math"/>
                              </a:rPr>
                              <m:t>−</m:t>
                            </m:r>
                            <m:r>
                              <a:rPr lang="en-US" sz="2400" b="0" i="1" spc="100" smtClean="0">
                                <a:latin typeface="Cambria Math"/>
                              </a:rPr>
                              <m:t>1</m:t>
                            </m:r>
                          </m:den>
                        </m:f>
                      </m:e>
                    </m:rad>
                  </m:oMath>
                </a14:m>
                <a:r>
                  <a:rPr lang="en-US" sz="2400" spc="100" dirty="0">
                    <a:latin typeface="Calibri" pitchFamily="34" charset="0"/>
                  </a:rPr>
                  <a:t> with </a:t>
                </a:r>
                <a14:m>
                  <m:oMath xmlns:m="http://schemas.openxmlformats.org/officeDocument/2006/math">
                    <m:r>
                      <a:rPr lang="en-US" sz="2400" i="1" spc="100">
                        <a:latin typeface="Cambria Math"/>
                      </a:rPr>
                      <m:t>𝑣</m:t>
                    </m:r>
                    <m:r>
                      <a:rPr lang="en-US" sz="2400" i="1" spc="100">
                        <a:latin typeface="Cambria Math"/>
                      </a:rPr>
                      <m:t>=2</m:t>
                    </m:r>
                    <m:r>
                      <a:rPr lang="en-US" sz="2400" b="0" i="1" spc="100" smtClean="0">
                        <a:latin typeface="Cambria Math"/>
                      </a:rPr>
                      <m:t>𝑛</m:t>
                    </m:r>
                    <m:r>
                      <a:rPr lang="en-US" sz="2400" i="1" spc="100">
                        <a:latin typeface="Cambria Math"/>
                      </a:rPr>
                      <m:t>−2</m:t>
                    </m:r>
                  </m:oMath>
                </a14:m>
                <a:endParaRPr lang="en-US" sz="2400" spc="100" dirty="0">
                  <a:latin typeface="Calibri" pitchFamily="34" charset="0"/>
                </a:endParaRPr>
              </a:p>
              <a:p>
                <a:pPr marL="457200" indent="-457200" algn="just">
                  <a:buAutoNum type="arabicPeriod" startAt="2"/>
                </a:pPr>
                <a:r>
                  <a:rPr lang="en-US" sz="2400" spc="100" dirty="0">
                    <a:latin typeface="Calibri" pitchFamily="34" charset="0"/>
                  </a:rPr>
                  <a:t>If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r>
                      <a:rPr lang="en-US" sz="2400" i="1" spc="100">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2</m:t>
                        </m:r>
                      </m:sub>
                    </m:sSub>
                    <m:r>
                      <a:rPr lang="en-US" sz="2400" i="1" spc="100">
                        <a:latin typeface="Cambria Math"/>
                      </a:rPr>
                      <m:t>=</m:t>
                    </m:r>
                    <m:r>
                      <a:rPr lang="en-US" sz="2400" i="1" spc="100">
                        <a:latin typeface="Cambria Math"/>
                      </a:rPr>
                      <m:t>𝑛</m:t>
                    </m:r>
                  </m:oMath>
                </a14:m>
                <a:r>
                  <a:rPr lang="en-US" sz="2400" spc="100" dirty="0">
                    <a:latin typeface="Calibri" pitchFamily="34" charset="0"/>
                  </a:rPr>
                  <a:t> and if the pairs of values of </a:t>
                </a:r>
                <a14:m>
                  <m:oMath xmlns:m="http://schemas.openxmlformats.org/officeDocument/2006/math">
                    <m:r>
                      <a:rPr lang="en-US" sz="2400" b="0" i="1" spc="100" smtClean="0">
                        <a:latin typeface="Cambria Math"/>
                      </a:rPr>
                      <m:t>𝑥</m:t>
                    </m:r>
                  </m:oMath>
                </a14:m>
                <a:r>
                  <a:rPr lang="en-US" sz="2400" spc="100" dirty="0">
                    <a:latin typeface="Calibri" pitchFamily="34" charset="0"/>
                  </a:rPr>
                  <a:t> and </a:t>
                </a:r>
                <a14:m>
                  <m:oMath xmlns:m="http://schemas.openxmlformats.org/officeDocument/2006/math">
                    <m:r>
                      <a:rPr lang="en-US" sz="2400" b="0" i="1" spc="100" smtClean="0">
                        <a:latin typeface="Cambria Math"/>
                      </a:rPr>
                      <m:t>𝑦</m:t>
                    </m:r>
                  </m:oMath>
                </a14:m>
                <a:r>
                  <a:rPr lang="en-US" sz="2400" spc="100" dirty="0">
                    <a:latin typeface="Calibri" pitchFamily="34" charset="0"/>
                  </a:rPr>
                  <a:t> are associated or correlated in some way (or not independent), the above formula for testing of hypothesis cannot be used.</a:t>
                </a:r>
              </a:p>
              <a:p>
                <a:pPr algn="just"/>
                <a:r>
                  <a:rPr lang="en-US" sz="2400" spc="100" dirty="0">
                    <a:latin typeface="Calibri" pitchFamily="34" charset="0"/>
                  </a:rPr>
                  <a:t>     Let</a:t>
                </a:r>
                <a:r>
                  <a:rPr lang="en-US" sz="2400" b="1" spc="100" dirty="0">
                    <a:latin typeface="Calibri" pitchFamily="34" charset="0"/>
                  </a:rPr>
                  <a:t>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𝑑</m:t>
                        </m:r>
                      </m:e>
                      <m:sub>
                        <m:r>
                          <a:rPr lang="en-US" sz="2400" b="0" i="1" spc="100" smtClean="0">
                            <a:latin typeface="Cambria Math"/>
                          </a:rPr>
                          <m:t>𝑖</m:t>
                        </m:r>
                      </m:sub>
                    </m:sSub>
                    <m:r>
                      <a:rPr lang="en-US" sz="2400" b="0" i="1" spc="100" smtClean="0">
                        <a:latin typeface="Cambria Math"/>
                      </a:rPr>
                      <m:t>=</m:t>
                    </m:r>
                    <m:sSub>
                      <m:sSubPr>
                        <m:ctrlPr>
                          <a:rPr lang="en-US" sz="2400" i="1" spc="100">
                            <a:latin typeface="Cambria Math" panose="02040503050406030204" pitchFamily="18" charset="0"/>
                          </a:rPr>
                        </m:ctrlPr>
                      </m:sSubPr>
                      <m:e>
                        <m:r>
                          <a:rPr lang="en-US" sz="2400" b="0" i="1" spc="100" smtClean="0">
                            <a:latin typeface="Cambria Math"/>
                          </a:rPr>
                          <m:t>𝑥</m:t>
                        </m:r>
                      </m:e>
                      <m:sub>
                        <m:r>
                          <a:rPr lang="en-US" sz="2400" i="1" spc="100">
                            <a:latin typeface="Cambria Math"/>
                          </a:rPr>
                          <m:t>𝑖</m:t>
                        </m:r>
                      </m:sub>
                    </m:sSub>
                  </m:oMath>
                </a14:m>
                <a:r>
                  <a:rPr lang="en-US" sz="2400" spc="100" dirty="0">
                    <a:latin typeface="Calibri" pitchFamily="34" charset="0"/>
                  </a:rPr>
                  <a:t>-</a:t>
                </a:r>
                <a14:m>
                  <m:oMath xmlns:m="http://schemas.openxmlformats.org/officeDocument/2006/math">
                    <m:sSub>
                      <m:sSubPr>
                        <m:ctrlPr>
                          <a:rPr lang="en-US" sz="2400" i="1" spc="100">
                            <a:latin typeface="Cambria Math" panose="02040503050406030204" pitchFamily="18" charset="0"/>
                          </a:rPr>
                        </m:ctrlPr>
                      </m:sSubPr>
                      <m:e>
                        <m:r>
                          <a:rPr lang="en-US" sz="2400" b="0" i="1" spc="100" smtClean="0">
                            <a:latin typeface="Cambria Math"/>
                          </a:rPr>
                          <m:t>𝑦</m:t>
                        </m:r>
                      </m:e>
                      <m:sub>
                        <m:r>
                          <a:rPr lang="en-US" sz="2400" i="1" spc="100">
                            <a:latin typeface="Cambria Math"/>
                          </a:rPr>
                          <m:t>𝑖</m:t>
                        </m:r>
                      </m:sub>
                    </m:sSub>
                  </m:oMath>
                </a14:m>
                <a:r>
                  <a:rPr lang="en-US" sz="2400" spc="100" dirty="0">
                    <a:latin typeface="Calibri" pitchFamily="34" charset="0"/>
                  </a:rPr>
                  <a:t> denote the difference (with proper sign) in the values of </a:t>
                </a:r>
                <a14:m>
                  <m:oMath xmlns:m="http://schemas.openxmlformats.org/officeDocument/2006/math">
                    <m:r>
                      <a:rPr lang="en-US" sz="2400" i="1" spc="100">
                        <a:latin typeface="Cambria Math"/>
                      </a:rPr>
                      <m:t>𝑥</m:t>
                    </m:r>
                  </m:oMath>
                </a14:m>
                <a:r>
                  <a:rPr lang="en-US" sz="2400" spc="100" dirty="0">
                    <a:latin typeface="Calibri" pitchFamily="34" charset="0"/>
                  </a:rPr>
                  <a:t> and </a:t>
                </a:r>
                <a14:m>
                  <m:oMath xmlns:m="http://schemas.openxmlformats.org/officeDocument/2006/math">
                    <m:r>
                      <a:rPr lang="en-US" sz="2400" i="1" spc="100">
                        <a:latin typeface="Cambria Math"/>
                      </a:rPr>
                      <m:t>𝑦</m:t>
                    </m:r>
                  </m:oMath>
                </a14:m>
                <a:r>
                  <a:rPr lang="en-US" sz="2400" spc="100" dirty="0">
                    <a:latin typeface="Calibri" pitchFamily="34" charset="0"/>
                  </a:rPr>
                  <a:t> for </a:t>
                </a:r>
              </a:p>
              <a:p>
                <a:pPr algn="just"/>
                <a:r>
                  <a:rPr lang="en-US" sz="2400" spc="100" dirty="0">
                    <a:latin typeface="Calibri" pitchFamily="34" charset="0"/>
                  </a:rPr>
                  <a:t>     the </a:t>
                </a:r>
                <a14:m>
                  <m:oMath xmlns:m="http://schemas.openxmlformats.org/officeDocument/2006/math">
                    <m:sSup>
                      <m:sSupPr>
                        <m:ctrlPr>
                          <a:rPr lang="en-US" sz="2400" i="1" spc="100" smtClean="0">
                            <a:latin typeface="Cambria Math" panose="02040503050406030204" pitchFamily="18" charset="0"/>
                          </a:rPr>
                        </m:ctrlPr>
                      </m:sSupPr>
                      <m:e>
                        <m:r>
                          <a:rPr lang="en-US" sz="2400" b="0" i="1" spc="100" smtClean="0">
                            <a:latin typeface="Cambria Math"/>
                          </a:rPr>
                          <m:t>𝑖</m:t>
                        </m:r>
                      </m:e>
                      <m:sup>
                        <m:r>
                          <a:rPr lang="en-US" sz="2400" b="0" i="1" spc="100" smtClean="0">
                            <a:latin typeface="Cambria Math"/>
                          </a:rPr>
                          <m:t>𝑡h</m:t>
                        </m:r>
                      </m:sup>
                    </m:sSup>
                  </m:oMath>
                </a14:m>
                <a:r>
                  <a:rPr lang="en-US" sz="2400" spc="100" dirty="0">
                    <a:latin typeface="Calibri" pitchFamily="34" charset="0"/>
                  </a:rPr>
                  <a:t> pair</a:t>
                </a:r>
                <a14:m>
                  <m:oMath xmlns:m="http://schemas.openxmlformats.org/officeDocument/2006/math">
                    <m:d>
                      <m:dPr>
                        <m:ctrlPr>
                          <a:rPr lang="en-US" sz="2400" i="1" spc="100" smtClean="0">
                            <a:latin typeface="Cambria Math" panose="02040503050406030204" pitchFamily="18" charset="0"/>
                          </a:rPr>
                        </m:ctrlPr>
                      </m:dPr>
                      <m:e>
                        <m:r>
                          <a:rPr lang="en-US" sz="2400" b="0" i="1" spc="100" smtClean="0">
                            <a:latin typeface="Cambria Math"/>
                          </a:rPr>
                          <m:t>𝑖</m:t>
                        </m:r>
                        <m:r>
                          <a:rPr lang="en-US" sz="2400" b="0" i="1" spc="100" smtClean="0">
                            <a:latin typeface="Cambria Math"/>
                          </a:rPr>
                          <m:t>=1,2,…,</m:t>
                        </m:r>
                        <m:r>
                          <a:rPr lang="en-US" sz="2400" b="0" i="1" spc="100" smtClean="0">
                            <a:latin typeface="Cambria Math"/>
                          </a:rPr>
                          <m:t>𝑛</m:t>
                        </m:r>
                      </m:e>
                    </m:d>
                  </m:oMath>
                </a14:m>
                <a:r>
                  <a:rPr lang="en-US" sz="2400" spc="100" dirty="0">
                    <a:latin typeface="Calibri" pitchFamily="34" charset="0"/>
                  </a:rPr>
                  <a:t>.</a:t>
                </a:r>
              </a:p>
              <a:p>
                <a:pPr algn="just"/>
                <a:r>
                  <a:rPr lang="en-US" sz="2400" spc="100" dirty="0">
                    <a:latin typeface="Calibri" pitchFamily="34" charset="0"/>
                  </a:rPr>
                  <a:t>     The test statistics is given by</a:t>
                </a:r>
              </a:p>
              <a:p>
                <a:pPr algn="just"/>
                <a:r>
                  <a:rPr lang="en-US" sz="2400" b="0" spc="100" dirty="0"/>
                  <a:t>                                       </a:t>
                </a:r>
                <a14:m>
                  <m:oMath xmlns:m="http://schemas.openxmlformats.org/officeDocument/2006/math">
                    <m:r>
                      <a:rPr lang="en-US" sz="2400" b="0" i="1" spc="100" smtClean="0">
                        <a:latin typeface="Cambria Math"/>
                      </a:rPr>
                      <m:t>𝑡</m:t>
                    </m:r>
                    <m:r>
                      <a:rPr lang="en-US" sz="2400" b="0" i="1" spc="100" smtClean="0">
                        <a:latin typeface="Cambria Math"/>
                      </a:rPr>
                      <m:t>=</m:t>
                    </m:r>
                    <m:f>
                      <m:fPr>
                        <m:ctrlPr>
                          <a:rPr lang="en-US" sz="2400" b="0" i="1" spc="100" smtClean="0">
                            <a:latin typeface="Cambria Math" panose="02040503050406030204" pitchFamily="18" charset="0"/>
                          </a:rPr>
                        </m:ctrlPr>
                      </m:fPr>
                      <m:num>
                        <m:acc>
                          <m:accPr>
                            <m:chr m:val="̅"/>
                            <m:ctrlPr>
                              <a:rPr lang="en-US" sz="2400" b="0" i="1" spc="100" smtClean="0">
                                <a:latin typeface="Cambria Math" panose="02040503050406030204" pitchFamily="18" charset="0"/>
                              </a:rPr>
                            </m:ctrlPr>
                          </m:accPr>
                          <m:e>
                            <m:r>
                              <a:rPr lang="en-US" sz="2400" b="0" i="1" spc="100" smtClean="0">
                                <a:latin typeface="Cambria Math"/>
                              </a:rPr>
                              <m:t>𝑑</m:t>
                            </m:r>
                          </m:e>
                        </m:acc>
                      </m:num>
                      <m:den>
                        <m:d>
                          <m:dPr>
                            <m:ctrlPr>
                              <a:rPr lang="en-US" sz="2400" b="0" i="1" spc="100" smtClean="0">
                                <a:latin typeface="Cambria Math" panose="02040503050406030204" pitchFamily="18" charset="0"/>
                              </a:rPr>
                            </m:ctrlPr>
                          </m:dPr>
                          <m:e>
                            <m:f>
                              <m:fPr>
                                <m:ctrlPr>
                                  <a:rPr lang="en-US" sz="2400" b="0" i="1" spc="100" smtClean="0">
                                    <a:latin typeface="Cambria Math" panose="02040503050406030204" pitchFamily="18" charset="0"/>
                                  </a:rPr>
                                </m:ctrlPr>
                              </m:fPr>
                              <m:num>
                                <m:r>
                                  <a:rPr lang="en-US" sz="2400" b="0" i="1" spc="100" smtClean="0">
                                    <a:latin typeface="Cambria Math"/>
                                  </a:rPr>
                                  <m:t>𝑠</m:t>
                                </m:r>
                              </m:num>
                              <m:den>
                                <m:rad>
                                  <m:radPr>
                                    <m:degHide m:val="on"/>
                                    <m:ctrlPr>
                                      <a:rPr lang="en-US" sz="2400" b="0" i="1" spc="100" smtClean="0">
                                        <a:latin typeface="Cambria Math" panose="02040503050406030204" pitchFamily="18" charset="0"/>
                                      </a:rPr>
                                    </m:ctrlPr>
                                  </m:radPr>
                                  <m:deg/>
                                  <m:e>
                                    <m:r>
                                      <a:rPr lang="en-US" sz="2400" b="0" i="1" spc="100" smtClean="0">
                                        <a:latin typeface="Cambria Math"/>
                                      </a:rPr>
                                      <m:t>𝑛</m:t>
                                    </m:r>
                                    <m:r>
                                      <a:rPr lang="en-US" sz="2400" b="0" i="1" spc="100" smtClean="0">
                                        <a:latin typeface="Cambria Math"/>
                                      </a:rPr>
                                      <m:t>−1</m:t>
                                    </m:r>
                                  </m:e>
                                </m:rad>
                              </m:den>
                            </m:f>
                          </m:e>
                        </m:d>
                      </m:den>
                    </m:f>
                  </m:oMath>
                </a14:m>
                <a:r>
                  <a:rPr lang="en-US" sz="2400" spc="100" dirty="0">
                    <a:latin typeface="Calibri" pitchFamily="34" charset="0"/>
                  </a:rPr>
                  <a:t> with </a:t>
                </a:r>
                <a14:m>
                  <m:oMath xmlns:m="http://schemas.openxmlformats.org/officeDocument/2006/math">
                    <m:r>
                      <a:rPr lang="en-US" sz="2400" i="1" spc="100">
                        <a:latin typeface="Cambria Math"/>
                      </a:rPr>
                      <m:t>𝑣</m:t>
                    </m:r>
                    <m:r>
                      <a:rPr lang="en-US" sz="2400" i="1" spc="100">
                        <a:latin typeface="Cambria Math"/>
                      </a:rPr>
                      <m:t>=</m:t>
                    </m:r>
                    <m:r>
                      <a:rPr lang="en-US" sz="2400" i="1" spc="100">
                        <a:latin typeface="Cambria Math"/>
                      </a:rPr>
                      <m:t>𝑛</m:t>
                    </m:r>
                    <m:r>
                      <a:rPr lang="en-US" sz="2400" i="1" spc="100">
                        <a:latin typeface="Cambria Math"/>
                      </a:rPr>
                      <m:t>−1</m:t>
                    </m:r>
                  </m:oMath>
                </a14:m>
                <a:endParaRPr lang="en-US" sz="2400" spc="100" dirty="0">
                  <a:latin typeface="Calibri" pitchFamily="34" charset="0"/>
                </a:endParaRPr>
              </a:p>
              <a:p>
                <a:pPr algn="just"/>
                <a:r>
                  <a:rPr lang="en-US" sz="2400" spc="100" dirty="0">
                    <a:latin typeface="Calibri" pitchFamily="34" charset="0"/>
                  </a:rPr>
                  <a:t>     where </a:t>
                </a:r>
                <a14:m>
                  <m:oMath xmlns:m="http://schemas.openxmlformats.org/officeDocument/2006/math">
                    <m:acc>
                      <m:accPr>
                        <m:chr m:val="̅"/>
                        <m:ctrlPr>
                          <a:rPr lang="en-US" sz="2400" i="1" spc="100">
                            <a:latin typeface="Cambria Math" panose="02040503050406030204" pitchFamily="18" charset="0"/>
                          </a:rPr>
                        </m:ctrlPr>
                      </m:accPr>
                      <m:e>
                        <m:r>
                          <a:rPr lang="en-US" sz="2400" i="1" spc="100">
                            <a:latin typeface="Cambria Math"/>
                          </a:rPr>
                          <m:t>𝑑</m:t>
                        </m:r>
                      </m:e>
                    </m:acc>
                  </m:oMath>
                </a14:m>
                <a:r>
                  <a:rPr lang="en-US" sz="2400" spc="100" dirty="0">
                    <a:latin typeface="Calibri" pitchFamily="34" charset="0"/>
                  </a:rPr>
                  <a:t> and </a:t>
                </a:r>
                <a14:m>
                  <m:oMath xmlns:m="http://schemas.openxmlformats.org/officeDocument/2006/math">
                    <m:r>
                      <a:rPr lang="en-US" sz="2400" i="1" spc="100">
                        <a:latin typeface="Cambria Math"/>
                      </a:rPr>
                      <m:t>𝑠</m:t>
                    </m:r>
                  </m:oMath>
                </a14:m>
                <a:r>
                  <a:rPr lang="en-US" sz="2400" spc="100" dirty="0">
                    <a:latin typeface="Calibri" pitchFamily="34" charset="0"/>
                  </a:rPr>
                  <a:t> denote the mean and standard deviation of the difference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𝑑</m:t>
                        </m:r>
                      </m:e>
                      <m:sub>
                        <m:r>
                          <a:rPr lang="en-US" sz="2400" b="0" i="1" spc="100" smtClean="0">
                            <a:latin typeface="Cambria Math"/>
                          </a:rPr>
                          <m:t>𝑖</m:t>
                        </m:r>
                      </m:sub>
                    </m:sSub>
                  </m:oMath>
                </a14:m>
                <a:r>
                  <a:rPr lang="en-US" sz="2400" spc="100" dirty="0">
                    <a:latin typeface="Calibri" pitchFamily="34" charset="0"/>
                  </a:rPr>
                  <a:t> respectively, </a:t>
                </a:r>
              </a:p>
            </p:txBody>
          </p:sp>
        </mc:Choice>
        <mc:Fallback xmlns="">
          <p:sp>
            <p:nvSpPr>
              <p:cNvPr id="3" name="TextBox 2"/>
              <p:cNvSpPr txBox="1">
                <a:spLocks noRot="1" noChangeAspect="1" noMove="1" noResize="1" noEditPoints="1" noAdjustHandles="1" noChangeArrowheads="1" noChangeShapeType="1" noTextEdit="1"/>
              </p:cNvSpPr>
              <p:nvPr/>
            </p:nvSpPr>
            <p:spPr>
              <a:xfrm>
                <a:off x="-1" y="1151998"/>
                <a:ext cx="12204000" cy="5671361"/>
              </a:xfrm>
              <a:prstGeom prst="rect">
                <a:avLst/>
              </a:prstGeom>
              <a:blipFill rotWithShape="1">
                <a:blip r:embed="rId2"/>
                <a:stretch>
                  <a:fillRect l="-699" t="-751" r="-699" b="-1395"/>
                </a:stretch>
              </a:blipFill>
              <a:ln>
                <a:solidFill>
                  <a:schemeClr val="accent3">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335131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1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1152000"/>
          </a:xfrm>
          <a:prstGeom prst="rect">
            <a:avLst/>
          </a:prstGeom>
          <a:solidFill>
            <a:srgbClr val="002060"/>
          </a:solidFill>
          <a:ln>
            <a:solidFill>
              <a:schemeClr val="accent1">
                <a:lumMod val="60000"/>
                <a:lumOff val="40000"/>
              </a:schemeClr>
            </a:solidFill>
          </a:ln>
        </p:spPr>
        <p:txBody>
          <a:bodyPr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i="1" spc="100" dirty="0">
                <a:solidFill>
                  <a:schemeClr val="bg1"/>
                </a:solidFill>
              </a:rPr>
              <a:t>t</a:t>
            </a:r>
            <a:r>
              <a:rPr lang="en-US" spc="100" dirty="0">
                <a:solidFill>
                  <a:schemeClr val="bg1"/>
                </a:solidFill>
              </a:rPr>
              <a:t>-TEST: TEST OF SIGNIFICANCE FOR DIFFERENCE OF  MEANS</a:t>
            </a:r>
            <a:endParaRPr lang="en-IN" spc="100" dirty="0">
              <a:solidFill>
                <a:schemeClr val="bg1"/>
              </a:solidFill>
            </a:endParaRPr>
          </a:p>
        </p:txBody>
      </p:sp>
      <mc:AlternateContent xmlns:mc="http://schemas.openxmlformats.org/markup-compatibility/2006" xmlns:a14="http://schemas.microsoft.com/office/drawing/2010/main">
        <mc:Choice Requires="a14">
          <p:sp>
            <p:nvSpPr>
              <p:cNvPr id="3" name="TextBox 2"/>
              <p:cNvSpPr txBox="1"/>
              <p:nvPr/>
            </p:nvSpPr>
            <p:spPr>
              <a:xfrm>
                <a:off x="-1" y="1151998"/>
                <a:ext cx="12204000" cy="5827557"/>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spc="100" dirty="0">
                    <a:latin typeface="Calibri" pitchFamily="34" charset="0"/>
                  </a:rPr>
                  <a:t>     i.e.,     </a:t>
                </a:r>
                <a14:m>
                  <m:oMath xmlns:m="http://schemas.openxmlformats.org/officeDocument/2006/math">
                    <m:acc>
                      <m:accPr>
                        <m:chr m:val="̅"/>
                        <m:ctrlPr>
                          <a:rPr lang="en-US" sz="2400" i="1" spc="100" smtClean="0">
                            <a:latin typeface="Cambria Math" panose="02040503050406030204" pitchFamily="18" charset="0"/>
                          </a:rPr>
                        </m:ctrlPr>
                      </m:accPr>
                      <m:e>
                        <m:r>
                          <a:rPr lang="en-US" sz="2400" b="0" i="1" spc="100" smtClean="0">
                            <a:latin typeface="Cambria Math"/>
                          </a:rPr>
                          <m:t>𝑑</m:t>
                        </m:r>
                      </m:e>
                    </m:acc>
                    <m:r>
                      <a:rPr lang="en-US" sz="2400" b="0" i="1" spc="100" smtClean="0">
                        <a:latin typeface="Cambria Math"/>
                      </a:rPr>
                      <m:t>=</m:t>
                    </m:r>
                    <m:f>
                      <m:fPr>
                        <m:ctrlPr>
                          <a:rPr lang="en-US" sz="2400" b="0" i="1" spc="100" smtClean="0">
                            <a:latin typeface="Cambria Math" panose="02040503050406030204" pitchFamily="18" charset="0"/>
                          </a:rPr>
                        </m:ctrlPr>
                      </m:fPr>
                      <m:num>
                        <m:nary>
                          <m:naryPr>
                            <m:chr m:val="∑"/>
                            <m:subHide m:val="on"/>
                            <m:supHide m:val="on"/>
                            <m:ctrlPr>
                              <a:rPr lang="en-US" sz="2400" b="0" i="1" spc="100" smtClean="0">
                                <a:latin typeface="Cambria Math" panose="02040503050406030204" pitchFamily="18" charset="0"/>
                              </a:rPr>
                            </m:ctrlPr>
                          </m:naryPr>
                          <m:sub/>
                          <m:sup/>
                          <m:e>
                            <m:sSub>
                              <m:sSubPr>
                                <m:ctrlPr>
                                  <a:rPr lang="en-US" sz="2400" b="0" i="1" spc="100" smtClean="0">
                                    <a:latin typeface="Cambria Math" panose="02040503050406030204" pitchFamily="18" charset="0"/>
                                  </a:rPr>
                                </m:ctrlPr>
                              </m:sSubPr>
                              <m:e>
                                <m:r>
                                  <a:rPr lang="en-US" sz="2400" b="0" i="1" spc="100" smtClean="0">
                                    <a:latin typeface="Cambria Math"/>
                                  </a:rPr>
                                  <m:t>𝑑</m:t>
                                </m:r>
                              </m:e>
                              <m:sub>
                                <m:r>
                                  <a:rPr lang="en-US" sz="2400" b="0" i="1" spc="100" smtClean="0">
                                    <a:latin typeface="Cambria Math"/>
                                  </a:rPr>
                                  <m:t>𝑖</m:t>
                                </m:r>
                              </m:sub>
                            </m:sSub>
                          </m:e>
                        </m:nary>
                      </m:num>
                      <m:den>
                        <m:r>
                          <a:rPr lang="en-US" sz="2400" b="0" i="1" spc="100" smtClean="0">
                            <a:latin typeface="Cambria Math"/>
                          </a:rPr>
                          <m:t>𝑛</m:t>
                        </m:r>
                      </m:den>
                    </m:f>
                  </m:oMath>
                </a14:m>
                <a:r>
                  <a:rPr lang="en-US" sz="2400" spc="100" dirty="0">
                    <a:latin typeface="Calibri" pitchFamily="34" charset="0"/>
                  </a:rPr>
                  <a:t> and </a:t>
                </a:r>
                <a14:m>
                  <m:oMath xmlns:m="http://schemas.openxmlformats.org/officeDocument/2006/math">
                    <m:r>
                      <a:rPr lang="en-US" sz="2400" b="0" i="1" spc="100" smtClean="0">
                        <a:latin typeface="Cambria Math"/>
                      </a:rPr>
                      <m:t>𝑠</m:t>
                    </m:r>
                    <m:r>
                      <a:rPr lang="en-US" sz="2400" b="0" i="1" spc="100" smtClean="0">
                        <a:latin typeface="Cambria Math"/>
                      </a:rPr>
                      <m:t>=</m:t>
                    </m:r>
                    <m:rad>
                      <m:radPr>
                        <m:degHide m:val="on"/>
                        <m:ctrlPr>
                          <a:rPr lang="en-US" sz="2400" b="0" i="1" spc="100" smtClean="0">
                            <a:latin typeface="Cambria Math" panose="02040503050406030204" pitchFamily="18" charset="0"/>
                          </a:rPr>
                        </m:ctrlPr>
                      </m:radPr>
                      <m:deg/>
                      <m:e>
                        <m:f>
                          <m:fPr>
                            <m:ctrlPr>
                              <a:rPr lang="en-US" sz="2400" b="0" i="1" spc="100" smtClean="0">
                                <a:latin typeface="Cambria Math" panose="02040503050406030204" pitchFamily="18" charset="0"/>
                              </a:rPr>
                            </m:ctrlPr>
                          </m:fPr>
                          <m:num>
                            <m:nary>
                              <m:naryPr>
                                <m:chr m:val="∑"/>
                                <m:subHide m:val="on"/>
                                <m:supHide m:val="on"/>
                                <m:ctrlPr>
                                  <a:rPr lang="en-US" sz="2400" b="0" i="1" spc="100" smtClean="0">
                                    <a:latin typeface="Cambria Math" panose="02040503050406030204" pitchFamily="18" charset="0"/>
                                  </a:rPr>
                                </m:ctrlPr>
                              </m:naryPr>
                              <m:sub/>
                              <m:sup/>
                              <m:e>
                                <m:sSup>
                                  <m:sSupPr>
                                    <m:ctrlPr>
                                      <a:rPr lang="en-US" sz="2400" b="0" i="1" spc="100" smtClean="0">
                                        <a:latin typeface="Cambria Math" panose="02040503050406030204" pitchFamily="18" charset="0"/>
                                      </a:rPr>
                                    </m:ctrlPr>
                                  </m:sSupPr>
                                  <m:e>
                                    <m:d>
                                      <m:dPr>
                                        <m:ctrlPr>
                                          <a:rPr lang="en-US" sz="2400" b="0" i="1" spc="100" smtClean="0">
                                            <a:latin typeface="Cambria Math" panose="02040503050406030204" pitchFamily="18" charset="0"/>
                                          </a:rPr>
                                        </m:ctrlPr>
                                      </m:dPr>
                                      <m:e>
                                        <m:sSub>
                                          <m:sSubPr>
                                            <m:ctrlPr>
                                              <a:rPr lang="en-US" sz="2400" b="0" i="1" spc="100" smtClean="0">
                                                <a:latin typeface="Cambria Math" panose="02040503050406030204" pitchFamily="18" charset="0"/>
                                              </a:rPr>
                                            </m:ctrlPr>
                                          </m:sSubPr>
                                          <m:e>
                                            <m:r>
                                              <a:rPr lang="en-US" sz="2400" b="0" i="1" spc="100" smtClean="0">
                                                <a:latin typeface="Cambria Math"/>
                                              </a:rPr>
                                              <m:t>𝑑</m:t>
                                            </m:r>
                                          </m:e>
                                          <m:sub>
                                            <m:r>
                                              <a:rPr lang="en-US" sz="2400" b="0" i="1" spc="100" smtClean="0">
                                                <a:latin typeface="Cambria Math"/>
                                              </a:rPr>
                                              <m:t>𝑖</m:t>
                                            </m:r>
                                          </m:sub>
                                        </m:sSub>
                                        <m:r>
                                          <a:rPr lang="en-US" sz="2400" b="0" i="1" spc="100" smtClean="0">
                                            <a:latin typeface="Cambria Math"/>
                                          </a:rPr>
                                          <m:t>−</m:t>
                                        </m:r>
                                        <m:acc>
                                          <m:accPr>
                                            <m:chr m:val="̅"/>
                                            <m:ctrlPr>
                                              <a:rPr lang="en-US" sz="2400" b="0" i="1" spc="100" smtClean="0">
                                                <a:latin typeface="Cambria Math" panose="02040503050406030204" pitchFamily="18" charset="0"/>
                                              </a:rPr>
                                            </m:ctrlPr>
                                          </m:accPr>
                                          <m:e>
                                            <m:r>
                                              <a:rPr lang="en-US" sz="2400" b="0" i="1" spc="100" smtClean="0">
                                                <a:latin typeface="Cambria Math"/>
                                              </a:rPr>
                                              <m:t>𝑑</m:t>
                                            </m:r>
                                          </m:e>
                                        </m:acc>
                                      </m:e>
                                    </m:d>
                                  </m:e>
                                  <m:sup>
                                    <m:r>
                                      <a:rPr lang="en-US" sz="2400" b="0" i="1" spc="100" smtClean="0">
                                        <a:latin typeface="Cambria Math"/>
                                      </a:rPr>
                                      <m:t>2</m:t>
                                    </m:r>
                                  </m:sup>
                                </m:sSup>
                              </m:e>
                            </m:nary>
                          </m:num>
                          <m:den>
                            <m:r>
                              <a:rPr lang="en-US" sz="2400" b="0" i="1" spc="100" smtClean="0">
                                <a:latin typeface="Cambria Math"/>
                              </a:rPr>
                              <m:t>𝑛</m:t>
                            </m:r>
                          </m:den>
                        </m:f>
                      </m:e>
                    </m:rad>
                    <m:r>
                      <a:rPr lang="en-US" sz="2400" b="0" i="1" spc="100" smtClean="0">
                        <a:latin typeface="Cambria Math"/>
                      </a:rPr>
                      <m:t>=</m:t>
                    </m:r>
                    <m:f>
                      <m:fPr>
                        <m:ctrlPr>
                          <a:rPr lang="en-US" sz="2400" b="0" i="1" spc="100" smtClean="0">
                            <a:latin typeface="Cambria Math" panose="02040503050406030204" pitchFamily="18" charset="0"/>
                          </a:rPr>
                        </m:ctrlPr>
                      </m:fPr>
                      <m:num>
                        <m:nary>
                          <m:naryPr>
                            <m:chr m:val="∑"/>
                            <m:subHide m:val="on"/>
                            <m:supHide m:val="on"/>
                            <m:ctrlPr>
                              <a:rPr lang="en-US" sz="2400" b="0" i="1" spc="100" smtClean="0">
                                <a:latin typeface="Cambria Math" panose="02040503050406030204" pitchFamily="18" charset="0"/>
                              </a:rPr>
                            </m:ctrlPr>
                          </m:naryPr>
                          <m:sub/>
                          <m:sup/>
                          <m:e>
                            <m:sSubSup>
                              <m:sSubSupPr>
                                <m:ctrlPr>
                                  <a:rPr lang="en-US" sz="2400" b="0" i="1" spc="100" smtClean="0">
                                    <a:latin typeface="Cambria Math" panose="02040503050406030204" pitchFamily="18" charset="0"/>
                                  </a:rPr>
                                </m:ctrlPr>
                              </m:sSubSupPr>
                              <m:e>
                                <m:r>
                                  <a:rPr lang="en-US" sz="2400" b="0" i="1" spc="100" smtClean="0">
                                    <a:latin typeface="Cambria Math"/>
                                  </a:rPr>
                                  <m:t>𝑑</m:t>
                                </m:r>
                              </m:e>
                              <m:sub>
                                <m:r>
                                  <a:rPr lang="en-US" sz="2400" b="0" i="1" spc="100" smtClean="0">
                                    <a:latin typeface="Cambria Math"/>
                                  </a:rPr>
                                  <m:t>𝑖</m:t>
                                </m:r>
                              </m:sub>
                              <m:sup>
                                <m:r>
                                  <a:rPr lang="en-US" sz="2400" b="0" i="1" spc="100" smtClean="0">
                                    <a:latin typeface="Cambria Math"/>
                                  </a:rPr>
                                  <m:t> 2</m:t>
                                </m:r>
                              </m:sup>
                            </m:sSubSup>
                          </m:e>
                        </m:nary>
                      </m:num>
                      <m:den>
                        <m:r>
                          <a:rPr lang="en-US" sz="2400" b="0" i="1" spc="100" smtClean="0">
                            <a:latin typeface="Cambria Math"/>
                          </a:rPr>
                          <m:t>𝑛</m:t>
                        </m:r>
                      </m:den>
                    </m:f>
                    <m:r>
                      <a:rPr lang="en-US" sz="2400" b="0" i="1" spc="100" smtClean="0">
                        <a:latin typeface="Cambria Math"/>
                      </a:rPr>
                      <m:t>−</m:t>
                    </m:r>
                    <m:sSup>
                      <m:sSupPr>
                        <m:ctrlPr>
                          <a:rPr lang="en-US" sz="2400" b="0" i="1" spc="100" smtClean="0">
                            <a:latin typeface="Cambria Math" panose="02040503050406030204" pitchFamily="18" charset="0"/>
                          </a:rPr>
                        </m:ctrlPr>
                      </m:sSupPr>
                      <m:e>
                        <m:d>
                          <m:dPr>
                            <m:ctrlPr>
                              <a:rPr lang="en-US" sz="2400" b="0" i="1" spc="100" smtClean="0">
                                <a:latin typeface="Cambria Math" panose="02040503050406030204" pitchFamily="18" charset="0"/>
                              </a:rPr>
                            </m:ctrlPr>
                          </m:dPr>
                          <m:e>
                            <m:f>
                              <m:fPr>
                                <m:ctrlPr>
                                  <a:rPr lang="en-US" sz="2400" b="0" i="1" spc="100" smtClean="0">
                                    <a:latin typeface="Cambria Math" panose="02040503050406030204" pitchFamily="18" charset="0"/>
                                  </a:rPr>
                                </m:ctrlPr>
                              </m:fPr>
                              <m:num>
                                <m:nary>
                                  <m:naryPr>
                                    <m:chr m:val="∑"/>
                                    <m:subHide m:val="on"/>
                                    <m:supHide m:val="on"/>
                                    <m:ctrlPr>
                                      <a:rPr lang="en-US" sz="2400" b="0" i="1" spc="100" smtClean="0">
                                        <a:latin typeface="Cambria Math" panose="02040503050406030204" pitchFamily="18" charset="0"/>
                                      </a:rPr>
                                    </m:ctrlPr>
                                  </m:naryPr>
                                  <m:sub/>
                                  <m:sup/>
                                  <m:e>
                                    <m:sSub>
                                      <m:sSubPr>
                                        <m:ctrlPr>
                                          <a:rPr lang="en-US" sz="2400" b="0" i="1" spc="100" smtClean="0">
                                            <a:latin typeface="Cambria Math" panose="02040503050406030204" pitchFamily="18" charset="0"/>
                                          </a:rPr>
                                        </m:ctrlPr>
                                      </m:sSubPr>
                                      <m:e>
                                        <m:r>
                                          <a:rPr lang="en-US" sz="2400" b="0" i="1" spc="100" smtClean="0">
                                            <a:latin typeface="Cambria Math"/>
                                          </a:rPr>
                                          <m:t>𝑑</m:t>
                                        </m:r>
                                      </m:e>
                                      <m:sub>
                                        <m:r>
                                          <a:rPr lang="en-US" sz="2400" b="0" i="1" spc="100" smtClean="0">
                                            <a:latin typeface="Cambria Math"/>
                                          </a:rPr>
                                          <m:t>𝑖</m:t>
                                        </m:r>
                                      </m:sub>
                                    </m:sSub>
                                  </m:e>
                                </m:nary>
                              </m:num>
                              <m:den>
                                <m:r>
                                  <a:rPr lang="en-US" sz="2400" b="0" i="1" spc="100" smtClean="0">
                                    <a:latin typeface="Cambria Math"/>
                                  </a:rPr>
                                  <m:t>𝑛</m:t>
                                </m:r>
                              </m:den>
                            </m:f>
                          </m:e>
                        </m:d>
                      </m:e>
                      <m:sup>
                        <m:r>
                          <a:rPr lang="en-US" sz="2400" b="0" i="1" spc="100" smtClean="0">
                            <a:latin typeface="Cambria Math"/>
                          </a:rPr>
                          <m:t>2</m:t>
                        </m:r>
                      </m:sup>
                    </m:sSup>
                  </m:oMath>
                </a14:m>
                <a:endParaRPr lang="en-US" sz="2400" spc="100" dirty="0">
                  <a:latin typeface="Calibri" pitchFamily="34" charset="0"/>
                </a:endParaRPr>
              </a:p>
              <a:p>
                <a:pPr algn="just"/>
                <a:endParaRPr lang="en-US" sz="2400" b="1" spc="100" dirty="0">
                  <a:latin typeface="Calibri" pitchFamily="34" charset="0"/>
                </a:endParaRPr>
              </a:p>
              <a:p>
                <a:pPr algn="just"/>
                <a:r>
                  <a:rPr lang="en-US" sz="2400" spc="100" dirty="0">
                    <a:latin typeface="Calibri" pitchFamily="34" charset="0"/>
                  </a:rPr>
                  <a:t>3.  Confidence  Limit</a:t>
                </a:r>
              </a:p>
              <a:p>
                <a:pPr algn="just"/>
                <a:r>
                  <a:rPr lang="en-US" sz="2400" spc="100" dirty="0">
                    <a:latin typeface="Calibri" pitchFamily="34" charset="0"/>
                  </a:rPr>
                  <a:t>     (i) 95% confidence limits </a:t>
                </a:r>
                <a14:m>
                  <m:oMath xmlns:m="http://schemas.openxmlformats.org/officeDocument/2006/math">
                    <m:r>
                      <a:rPr lang="en-US" sz="2400" b="0" i="1" spc="100" smtClean="0">
                        <a:latin typeface="Cambria Math"/>
                      </a:rPr>
                      <m:t>=</m:t>
                    </m:r>
                    <m:d>
                      <m:dPr>
                        <m:ctrlPr>
                          <a:rPr lang="en-US" sz="2400" b="0" i="1" spc="100" smtClean="0">
                            <a:latin typeface="Cambria Math" panose="02040503050406030204" pitchFamily="18" charset="0"/>
                          </a:rPr>
                        </m:ctrlPr>
                      </m:dPr>
                      <m:e>
                        <m:acc>
                          <m:accPr>
                            <m:chr m:val="̅"/>
                            <m:ctrlPr>
                              <a:rPr lang="en-US" sz="2400" i="1" spc="100">
                                <a:latin typeface="Cambria Math" panose="02040503050406030204" pitchFamily="18" charset="0"/>
                              </a:rPr>
                            </m:ctrlPr>
                          </m:accPr>
                          <m:e>
                            <m:r>
                              <a:rPr lang="en-US" sz="2400" i="1" spc="100">
                                <a:latin typeface="Cambria Math"/>
                              </a:rPr>
                              <m:t>𝑥</m:t>
                            </m:r>
                          </m:e>
                        </m:acc>
                        <m:r>
                          <a:rPr lang="en-US" sz="2400" b="0" i="1" spc="100" smtClean="0">
                            <a:latin typeface="Cambria Math"/>
                          </a:rPr>
                          <m:t>−</m:t>
                        </m:r>
                        <m:acc>
                          <m:accPr>
                            <m:chr m:val="̅"/>
                            <m:ctrlPr>
                              <a:rPr lang="en-US" sz="2400" i="1" spc="100">
                                <a:latin typeface="Cambria Math" panose="02040503050406030204" pitchFamily="18" charset="0"/>
                              </a:rPr>
                            </m:ctrlPr>
                          </m:accPr>
                          <m:e>
                            <m:r>
                              <a:rPr lang="en-US" sz="2400" b="0" i="1" spc="100" smtClean="0">
                                <a:latin typeface="Cambria Math"/>
                              </a:rPr>
                              <m:t>𝑦</m:t>
                            </m:r>
                          </m:e>
                        </m:acc>
                      </m:e>
                    </m:d>
                    <m:r>
                      <a:rPr lang="en-US" sz="2400" b="0" i="1" spc="100" smtClean="0">
                        <a:latin typeface="Cambria Math"/>
                        <a:ea typeface="Cambria Math"/>
                      </a:rPr>
                      <m:t>±</m:t>
                    </m:r>
                    <m:sSub>
                      <m:sSubPr>
                        <m:ctrlPr>
                          <a:rPr lang="en-US" sz="2400" b="0" i="1" spc="100" smtClean="0">
                            <a:latin typeface="Cambria Math" panose="02040503050406030204" pitchFamily="18" charset="0"/>
                            <a:ea typeface="Cambria Math"/>
                          </a:rPr>
                        </m:ctrlPr>
                      </m:sSubPr>
                      <m:e>
                        <m:r>
                          <a:rPr lang="en-US" sz="2400" b="0" i="1" spc="100" smtClean="0">
                            <a:latin typeface="Cambria Math"/>
                            <a:ea typeface="Cambria Math"/>
                          </a:rPr>
                          <m:t>𝑡</m:t>
                        </m:r>
                      </m:e>
                      <m:sub>
                        <m:r>
                          <a:rPr lang="en-US" sz="2400" b="0" i="1" spc="100" smtClean="0">
                            <a:latin typeface="Cambria Math"/>
                            <a:ea typeface="Cambria Math"/>
                          </a:rPr>
                          <m:t>0.05</m:t>
                        </m:r>
                      </m:sub>
                    </m:sSub>
                    <m:d>
                      <m:dPr>
                        <m:ctrlPr>
                          <a:rPr lang="en-US" sz="2400" b="0" i="1" spc="100" smtClean="0">
                            <a:latin typeface="Cambria Math" panose="02040503050406030204" pitchFamily="18" charset="0"/>
                            <a:ea typeface="Cambria Math"/>
                          </a:rPr>
                        </m:ctrlPr>
                      </m:dPr>
                      <m:e>
                        <m:f>
                          <m:fPr>
                            <m:ctrlPr>
                              <a:rPr lang="en-US" sz="2400" b="0" i="1" spc="100" smtClean="0">
                                <a:latin typeface="Cambria Math" panose="02040503050406030204" pitchFamily="18" charset="0"/>
                                <a:ea typeface="Cambria Math"/>
                              </a:rPr>
                            </m:ctrlPr>
                          </m:fPr>
                          <m:num>
                            <m:r>
                              <a:rPr lang="en-US" sz="2400" b="0" i="1" spc="100" smtClean="0">
                                <a:latin typeface="Cambria Math"/>
                                <a:ea typeface="Cambria Math"/>
                              </a:rPr>
                              <m:t>1</m:t>
                            </m:r>
                          </m:num>
                          <m:den>
                            <m:r>
                              <a:rPr lang="en-US" sz="2400" i="1" spc="100">
                                <a:latin typeface="Cambria Math"/>
                                <a:ea typeface="Cambria Math"/>
                              </a:rPr>
                              <m:t>𝑠</m:t>
                            </m:r>
                            <m:r>
                              <a:rPr lang="en-US" sz="2400" i="1" spc="100">
                                <a:latin typeface="Cambria Math"/>
                                <a:ea typeface="Cambria Math"/>
                              </a:rPr>
                              <m:t> </m:t>
                            </m:r>
                            <m:rad>
                              <m:radPr>
                                <m:degHide m:val="on"/>
                                <m:ctrlPr>
                                  <a:rPr lang="en-US" sz="2400" i="1" spc="100">
                                    <a:latin typeface="Cambria Math" panose="02040503050406030204" pitchFamily="18" charset="0"/>
                                    <a:ea typeface="Cambria Math"/>
                                  </a:rPr>
                                </m:ctrlPr>
                              </m:radPr>
                              <m:deg/>
                              <m:e>
                                <m:f>
                                  <m:fPr>
                                    <m:ctrlPr>
                                      <a:rPr lang="en-US" sz="2400" i="1" spc="100">
                                        <a:latin typeface="Cambria Math" panose="02040503050406030204" pitchFamily="18" charset="0"/>
                                        <a:ea typeface="Cambria Math"/>
                                      </a:rPr>
                                    </m:ctrlPr>
                                  </m:fPr>
                                  <m:num>
                                    <m:r>
                                      <a:rPr lang="en-US" sz="2400" i="1" spc="100">
                                        <a:latin typeface="Cambria Math"/>
                                        <a:ea typeface="Cambria Math"/>
                                      </a:rPr>
                                      <m:t>1</m:t>
                                    </m:r>
                                  </m:num>
                                  <m:den>
                                    <m:sSub>
                                      <m:sSubPr>
                                        <m:ctrlPr>
                                          <a:rPr lang="en-US" sz="2400" i="1" spc="100">
                                            <a:latin typeface="Cambria Math" panose="02040503050406030204" pitchFamily="18" charset="0"/>
                                            <a:ea typeface="Cambria Math"/>
                                          </a:rPr>
                                        </m:ctrlPr>
                                      </m:sSubPr>
                                      <m:e>
                                        <m:r>
                                          <a:rPr lang="en-US" sz="2400" i="1" spc="100">
                                            <a:latin typeface="Cambria Math"/>
                                            <a:ea typeface="Cambria Math"/>
                                          </a:rPr>
                                          <m:t>𝑛</m:t>
                                        </m:r>
                                      </m:e>
                                      <m:sub>
                                        <m:r>
                                          <a:rPr lang="en-US" sz="2400" i="1" spc="100">
                                            <a:latin typeface="Cambria Math"/>
                                            <a:ea typeface="Cambria Math"/>
                                          </a:rPr>
                                          <m:t>1</m:t>
                                        </m:r>
                                      </m:sub>
                                    </m:sSub>
                                  </m:den>
                                </m:f>
                                <m:r>
                                  <a:rPr lang="en-US" sz="2400" i="1" spc="100">
                                    <a:latin typeface="Cambria Math"/>
                                    <a:ea typeface="Cambria Math"/>
                                  </a:rPr>
                                  <m:t>+</m:t>
                                </m:r>
                                <m:f>
                                  <m:fPr>
                                    <m:ctrlPr>
                                      <a:rPr lang="en-US" sz="2400" i="1" spc="100">
                                        <a:latin typeface="Cambria Math" panose="02040503050406030204" pitchFamily="18" charset="0"/>
                                        <a:ea typeface="Cambria Math"/>
                                      </a:rPr>
                                    </m:ctrlPr>
                                  </m:fPr>
                                  <m:num>
                                    <m:r>
                                      <a:rPr lang="en-US" sz="2400" i="1" spc="100">
                                        <a:latin typeface="Cambria Math"/>
                                        <a:ea typeface="Cambria Math"/>
                                      </a:rPr>
                                      <m:t>1</m:t>
                                    </m:r>
                                  </m:num>
                                  <m:den>
                                    <m:sSub>
                                      <m:sSubPr>
                                        <m:ctrlPr>
                                          <a:rPr lang="en-US" sz="2400" i="1" spc="100">
                                            <a:latin typeface="Cambria Math" panose="02040503050406030204" pitchFamily="18" charset="0"/>
                                            <a:ea typeface="Cambria Math"/>
                                          </a:rPr>
                                        </m:ctrlPr>
                                      </m:sSubPr>
                                      <m:e>
                                        <m:r>
                                          <a:rPr lang="en-US" sz="2400" i="1" spc="100">
                                            <a:latin typeface="Cambria Math"/>
                                            <a:ea typeface="Cambria Math"/>
                                          </a:rPr>
                                          <m:t>𝑛</m:t>
                                        </m:r>
                                      </m:e>
                                      <m:sub>
                                        <m:r>
                                          <a:rPr lang="en-US" sz="2400" i="1" spc="100">
                                            <a:latin typeface="Cambria Math"/>
                                            <a:ea typeface="Cambria Math"/>
                                          </a:rPr>
                                          <m:t>2</m:t>
                                        </m:r>
                                      </m:sub>
                                    </m:sSub>
                                  </m:den>
                                </m:f>
                              </m:e>
                            </m:rad>
                          </m:den>
                        </m:f>
                      </m:e>
                    </m:d>
                  </m:oMath>
                </a14:m>
                <a:endParaRPr lang="en-US" sz="2400" spc="100" dirty="0">
                  <a:latin typeface="Calibri" pitchFamily="34" charset="0"/>
                </a:endParaRPr>
              </a:p>
              <a:p>
                <a:pPr algn="just"/>
                <a:r>
                  <a:rPr lang="en-US" sz="2400" spc="100" dirty="0">
                    <a:latin typeface="Calibri" pitchFamily="34" charset="0"/>
                  </a:rPr>
                  <a:t>          where </a:t>
                </a:r>
                <a14:m>
                  <m:oMath xmlns:m="http://schemas.openxmlformats.org/officeDocument/2006/math">
                    <m:sSub>
                      <m:sSubPr>
                        <m:ctrlPr>
                          <a:rPr lang="en-US" sz="2400" i="1" spc="100">
                            <a:latin typeface="Cambria Math" panose="02040503050406030204" pitchFamily="18" charset="0"/>
                            <a:ea typeface="Cambria Math"/>
                          </a:rPr>
                        </m:ctrlPr>
                      </m:sSubPr>
                      <m:e>
                        <m:r>
                          <a:rPr lang="en-US" sz="2400" i="1" spc="100">
                            <a:latin typeface="Cambria Math"/>
                            <a:ea typeface="Cambria Math"/>
                          </a:rPr>
                          <m:t>𝑡</m:t>
                        </m:r>
                      </m:e>
                      <m:sub>
                        <m:r>
                          <a:rPr lang="en-US" sz="2400" i="1" spc="100">
                            <a:latin typeface="Cambria Math"/>
                            <a:ea typeface="Cambria Math"/>
                          </a:rPr>
                          <m:t>0.05</m:t>
                        </m:r>
                      </m:sub>
                    </m:sSub>
                  </m:oMath>
                </a14:m>
                <a:r>
                  <a:rPr lang="en-US" sz="2400" spc="100" dirty="0">
                    <a:latin typeface="Calibri" pitchFamily="34" charset="0"/>
                  </a:rPr>
                  <a:t> is the 5% critical value of </a:t>
                </a:r>
                <a:r>
                  <a:rPr lang="en-US" sz="2400" i="1" spc="100" dirty="0">
                    <a:latin typeface="Calibri" pitchFamily="34" charset="0"/>
                  </a:rPr>
                  <a:t>t </a:t>
                </a:r>
                <a:r>
                  <a:rPr lang="en-US" sz="2400" spc="100" dirty="0">
                    <a:latin typeface="Calibri" pitchFamily="34" charset="0"/>
                  </a:rPr>
                  <a:t>for  </a:t>
                </a:r>
                <a14:m>
                  <m:oMath xmlns:m="http://schemas.openxmlformats.org/officeDocument/2006/math">
                    <m:r>
                      <a:rPr lang="en-US" sz="2400" i="1" spc="100">
                        <a:latin typeface="Cambria Math"/>
                      </a:rPr>
                      <m:t>𝑣</m:t>
                    </m:r>
                    <m:r>
                      <a:rPr lang="en-US" sz="2400" i="1" spc="100">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r>
                      <a:rPr lang="en-US" sz="2400" i="1" spc="100">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2</m:t>
                        </m:r>
                      </m:sub>
                    </m:sSub>
                    <m:r>
                      <a:rPr lang="en-US" sz="2400" i="1" spc="100">
                        <a:latin typeface="Cambria Math"/>
                      </a:rPr>
                      <m:t>−2</m:t>
                    </m:r>
                  </m:oMath>
                </a14:m>
                <a:r>
                  <a:rPr lang="en-US" sz="2400" spc="100" dirty="0">
                    <a:latin typeface="Calibri" pitchFamily="34" charset="0"/>
                  </a:rPr>
                  <a:t> degree of freedom for </a:t>
                </a:r>
              </a:p>
              <a:p>
                <a:pPr algn="just"/>
                <a:r>
                  <a:rPr lang="en-US" sz="2400" spc="100" dirty="0">
                    <a:latin typeface="Calibri" pitchFamily="34" charset="0"/>
                  </a:rPr>
                  <a:t>          a two tailed test.</a:t>
                </a:r>
              </a:p>
              <a:p>
                <a:pPr algn="just"/>
                <a:r>
                  <a:rPr lang="en-US" sz="2400" spc="100" dirty="0">
                    <a:latin typeface="Calibri" pitchFamily="34" charset="0"/>
                  </a:rPr>
                  <a:t>    (ii) 99% confidence limits </a:t>
                </a:r>
                <a14:m>
                  <m:oMath xmlns:m="http://schemas.openxmlformats.org/officeDocument/2006/math">
                    <m:r>
                      <a:rPr lang="en-US" sz="2400" i="1" spc="100">
                        <a:latin typeface="Cambria Math"/>
                      </a:rPr>
                      <m:t>=</m:t>
                    </m:r>
                    <m:d>
                      <m:dPr>
                        <m:ctrlPr>
                          <a:rPr lang="en-US" sz="2400" i="1" spc="100">
                            <a:latin typeface="Cambria Math" panose="02040503050406030204" pitchFamily="18" charset="0"/>
                          </a:rPr>
                        </m:ctrlPr>
                      </m:dPr>
                      <m:e>
                        <m:acc>
                          <m:accPr>
                            <m:chr m:val="̅"/>
                            <m:ctrlPr>
                              <a:rPr lang="en-US" sz="2400" i="1" spc="100">
                                <a:latin typeface="Cambria Math" panose="02040503050406030204" pitchFamily="18" charset="0"/>
                              </a:rPr>
                            </m:ctrlPr>
                          </m:accPr>
                          <m:e>
                            <m:r>
                              <a:rPr lang="en-US" sz="2400" i="1" spc="100">
                                <a:latin typeface="Cambria Math"/>
                              </a:rPr>
                              <m:t>𝑥</m:t>
                            </m:r>
                          </m:e>
                        </m:acc>
                        <m:r>
                          <a:rPr lang="en-US" sz="2400" i="1" spc="100">
                            <a:latin typeface="Cambria Math"/>
                          </a:rPr>
                          <m:t>−</m:t>
                        </m:r>
                        <m:acc>
                          <m:accPr>
                            <m:chr m:val="̅"/>
                            <m:ctrlPr>
                              <a:rPr lang="en-US" sz="2400" i="1" spc="100">
                                <a:latin typeface="Cambria Math" panose="02040503050406030204" pitchFamily="18" charset="0"/>
                              </a:rPr>
                            </m:ctrlPr>
                          </m:accPr>
                          <m:e>
                            <m:r>
                              <a:rPr lang="en-US" sz="2400" i="1" spc="100">
                                <a:latin typeface="Cambria Math"/>
                              </a:rPr>
                              <m:t>𝑦</m:t>
                            </m:r>
                          </m:e>
                        </m:acc>
                      </m:e>
                    </m:d>
                    <m:r>
                      <a:rPr lang="en-US" sz="2400" i="1" spc="100">
                        <a:latin typeface="Cambria Math"/>
                        <a:ea typeface="Cambria Math"/>
                      </a:rPr>
                      <m:t>±</m:t>
                    </m:r>
                    <m:sSub>
                      <m:sSubPr>
                        <m:ctrlPr>
                          <a:rPr lang="en-US" sz="2400" i="1" spc="100">
                            <a:latin typeface="Cambria Math" panose="02040503050406030204" pitchFamily="18" charset="0"/>
                            <a:ea typeface="Cambria Math"/>
                          </a:rPr>
                        </m:ctrlPr>
                      </m:sSubPr>
                      <m:e>
                        <m:r>
                          <a:rPr lang="en-US" sz="2400" i="1" spc="100">
                            <a:latin typeface="Cambria Math"/>
                            <a:ea typeface="Cambria Math"/>
                          </a:rPr>
                          <m:t>𝑡</m:t>
                        </m:r>
                      </m:e>
                      <m:sub>
                        <m:r>
                          <a:rPr lang="en-US" sz="2400" i="1" spc="100">
                            <a:latin typeface="Cambria Math"/>
                            <a:ea typeface="Cambria Math"/>
                          </a:rPr>
                          <m:t>0.0</m:t>
                        </m:r>
                        <m:r>
                          <a:rPr lang="en-US" sz="2400" b="0" i="1" spc="100" smtClean="0">
                            <a:latin typeface="Cambria Math"/>
                            <a:ea typeface="Cambria Math"/>
                          </a:rPr>
                          <m:t>1</m:t>
                        </m:r>
                      </m:sub>
                    </m:sSub>
                    <m:d>
                      <m:dPr>
                        <m:ctrlPr>
                          <a:rPr lang="en-US" sz="2400" i="1" spc="100">
                            <a:latin typeface="Cambria Math" panose="02040503050406030204" pitchFamily="18" charset="0"/>
                            <a:ea typeface="Cambria Math"/>
                          </a:rPr>
                        </m:ctrlPr>
                      </m:dPr>
                      <m:e>
                        <m:f>
                          <m:fPr>
                            <m:ctrlPr>
                              <a:rPr lang="en-US" sz="2400" i="1" spc="100">
                                <a:latin typeface="Cambria Math" panose="02040503050406030204" pitchFamily="18" charset="0"/>
                                <a:ea typeface="Cambria Math"/>
                              </a:rPr>
                            </m:ctrlPr>
                          </m:fPr>
                          <m:num>
                            <m:r>
                              <a:rPr lang="en-US" sz="2400" i="1" spc="100">
                                <a:latin typeface="Cambria Math"/>
                                <a:ea typeface="Cambria Math"/>
                              </a:rPr>
                              <m:t>1</m:t>
                            </m:r>
                          </m:num>
                          <m:den>
                            <m:r>
                              <a:rPr lang="en-US" sz="2400" i="1" spc="100">
                                <a:latin typeface="Cambria Math"/>
                                <a:ea typeface="Cambria Math"/>
                              </a:rPr>
                              <m:t>𝑠</m:t>
                            </m:r>
                            <m:r>
                              <a:rPr lang="en-US" sz="2400" i="1" spc="100">
                                <a:latin typeface="Cambria Math"/>
                                <a:ea typeface="Cambria Math"/>
                              </a:rPr>
                              <m:t> </m:t>
                            </m:r>
                            <m:rad>
                              <m:radPr>
                                <m:degHide m:val="on"/>
                                <m:ctrlPr>
                                  <a:rPr lang="en-US" sz="2400" i="1" spc="100">
                                    <a:latin typeface="Cambria Math" panose="02040503050406030204" pitchFamily="18" charset="0"/>
                                    <a:ea typeface="Cambria Math"/>
                                  </a:rPr>
                                </m:ctrlPr>
                              </m:radPr>
                              <m:deg/>
                              <m:e>
                                <m:f>
                                  <m:fPr>
                                    <m:ctrlPr>
                                      <a:rPr lang="en-US" sz="2400" i="1" spc="100">
                                        <a:latin typeface="Cambria Math" panose="02040503050406030204" pitchFamily="18" charset="0"/>
                                        <a:ea typeface="Cambria Math"/>
                                      </a:rPr>
                                    </m:ctrlPr>
                                  </m:fPr>
                                  <m:num>
                                    <m:r>
                                      <a:rPr lang="en-US" sz="2400" i="1" spc="100">
                                        <a:latin typeface="Cambria Math"/>
                                        <a:ea typeface="Cambria Math"/>
                                      </a:rPr>
                                      <m:t>1</m:t>
                                    </m:r>
                                  </m:num>
                                  <m:den>
                                    <m:sSub>
                                      <m:sSubPr>
                                        <m:ctrlPr>
                                          <a:rPr lang="en-US" sz="2400" i="1" spc="100">
                                            <a:latin typeface="Cambria Math" panose="02040503050406030204" pitchFamily="18" charset="0"/>
                                            <a:ea typeface="Cambria Math"/>
                                          </a:rPr>
                                        </m:ctrlPr>
                                      </m:sSubPr>
                                      <m:e>
                                        <m:r>
                                          <a:rPr lang="en-US" sz="2400" i="1" spc="100">
                                            <a:latin typeface="Cambria Math"/>
                                            <a:ea typeface="Cambria Math"/>
                                          </a:rPr>
                                          <m:t>𝑛</m:t>
                                        </m:r>
                                      </m:e>
                                      <m:sub>
                                        <m:r>
                                          <a:rPr lang="en-US" sz="2400" i="1" spc="100">
                                            <a:latin typeface="Cambria Math"/>
                                            <a:ea typeface="Cambria Math"/>
                                          </a:rPr>
                                          <m:t>1</m:t>
                                        </m:r>
                                      </m:sub>
                                    </m:sSub>
                                  </m:den>
                                </m:f>
                                <m:r>
                                  <a:rPr lang="en-US" sz="2400" i="1" spc="100">
                                    <a:latin typeface="Cambria Math"/>
                                    <a:ea typeface="Cambria Math"/>
                                  </a:rPr>
                                  <m:t>+</m:t>
                                </m:r>
                                <m:f>
                                  <m:fPr>
                                    <m:ctrlPr>
                                      <a:rPr lang="en-US" sz="2400" i="1" spc="100">
                                        <a:latin typeface="Cambria Math" panose="02040503050406030204" pitchFamily="18" charset="0"/>
                                        <a:ea typeface="Cambria Math"/>
                                      </a:rPr>
                                    </m:ctrlPr>
                                  </m:fPr>
                                  <m:num>
                                    <m:r>
                                      <a:rPr lang="en-US" sz="2400" i="1" spc="100">
                                        <a:latin typeface="Cambria Math"/>
                                        <a:ea typeface="Cambria Math"/>
                                      </a:rPr>
                                      <m:t>1</m:t>
                                    </m:r>
                                  </m:num>
                                  <m:den>
                                    <m:sSub>
                                      <m:sSubPr>
                                        <m:ctrlPr>
                                          <a:rPr lang="en-US" sz="2400" i="1" spc="100">
                                            <a:latin typeface="Cambria Math" panose="02040503050406030204" pitchFamily="18" charset="0"/>
                                            <a:ea typeface="Cambria Math"/>
                                          </a:rPr>
                                        </m:ctrlPr>
                                      </m:sSubPr>
                                      <m:e>
                                        <m:r>
                                          <a:rPr lang="en-US" sz="2400" i="1" spc="100">
                                            <a:latin typeface="Cambria Math"/>
                                            <a:ea typeface="Cambria Math"/>
                                          </a:rPr>
                                          <m:t>𝑛</m:t>
                                        </m:r>
                                      </m:e>
                                      <m:sub>
                                        <m:r>
                                          <a:rPr lang="en-US" sz="2400" i="1" spc="100">
                                            <a:latin typeface="Cambria Math"/>
                                            <a:ea typeface="Cambria Math"/>
                                          </a:rPr>
                                          <m:t>2</m:t>
                                        </m:r>
                                      </m:sub>
                                    </m:sSub>
                                  </m:den>
                                </m:f>
                              </m:e>
                            </m:rad>
                          </m:den>
                        </m:f>
                      </m:e>
                    </m:d>
                  </m:oMath>
                </a14:m>
                <a:endParaRPr lang="en-US" sz="2400" spc="100" dirty="0">
                  <a:latin typeface="Calibri" pitchFamily="34" charset="0"/>
                </a:endParaRPr>
              </a:p>
              <a:p>
                <a:pPr algn="just"/>
                <a:r>
                  <a:rPr lang="en-US" sz="2400" spc="100" dirty="0">
                    <a:latin typeface="Calibri" pitchFamily="34" charset="0"/>
                  </a:rPr>
                  <a:t>          where </a:t>
                </a:r>
                <a14:m>
                  <m:oMath xmlns:m="http://schemas.openxmlformats.org/officeDocument/2006/math">
                    <m:sSub>
                      <m:sSubPr>
                        <m:ctrlPr>
                          <a:rPr lang="en-US" sz="2400" i="1" spc="100">
                            <a:latin typeface="Cambria Math" panose="02040503050406030204" pitchFamily="18" charset="0"/>
                            <a:ea typeface="Cambria Math"/>
                          </a:rPr>
                        </m:ctrlPr>
                      </m:sSubPr>
                      <m:e>
                        <m:r>
                          <a:rPr lang="en-US" sz="2400" i="1" spc="100">
                            <a:latin typeface="Cambria Math"/>
                            <a:ea typeface="Cambria Math"/>
                          </a:rPr>
                          <m:t>𝑡</m:t>
                        </m:r>
                      </m:e>
                      <m:sub>
                        <m:r>
                          <a:rPr lang="en-US" sz="2400" i="1" spc="100">
                            <a:latin typeface="Cambria Math"/>
                            <a:ea typeface="Cambria Math"/>
                          </a:rPr>
                          <m:t>0.01</m:t>
                        </m:r>
                      </m:sub>
                    </m:sSub>
                  </m:oMath>
                </a14:m>
                <a:r>
                  <a:rPr lang="en-US" sz="2400" spc="100" dirty="0">
                    <a:latin typeface="Calibri" pitchFamily="34" charset="0"/>
                  </a:rPr>
                  <a:t> is the  1% critical value of t for </a:t>
                </a:r>
                <a14:m>
                  <m:oMath xmlns:m="http://schemas.openxmlformats.org/officeDocument/2006/math">
                    <m:r>
                      <a:rPr lang="en-US" sz="2400" i="1" spc="100">
                        <a:latin typeface="Cambria Math"/>
                      </a:rPr>
                      <m:t>𝑣</m:t>
                    </m:r>
                    <m:r>
                      <a:rPr lang="en-US" sz="2400" i="1" spc="100">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r>
                      <a:rPr lang="en-US" sz="2400" i="1" spc="100">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2</m:t>
                        </m:r>
                      </m:sub>
                    </m:sSub>
                    <m:r>
                      <a:rPr lang="en-US" sz="2400" i="1" spc="100">
                        <a:latin typeface="Cambria Math"/>
                      </a:rPr>
                      <m:t>−2 </m:t>
                    </m:r>
                  </m:oMath>
                </a14:m>
                <a:r>
                  <a:rPr lang="en-US" sz="2400" spc="100" dirty="0">
                    <a:latin typeface="Calibri" pitchFamily="34" charset="0"/>
                  </a:rPr>
                  <a:t> degree of freedom for </a:t>
                </a:r>
              </a:p>
              <a:p>
                <a:pPr algn="just"/>
                <a:r>
                  <a:rPr lang="en-US" sz="2400" spc="100" dirty="0">
                    <a:latin typeface="Calibri" pitchFamily="34" charset="0"/>
                  </a:rPr>
                  <a:t>          a two tailed test.</a:t>
                </a: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 y="1151998"/>
                <a:ext cx="12204000" cy="5827557"/>
              </a:xfrm>
              <a:prstGeom prst="rect">
                <a:avLst/>
              </a:prstGeom>
              <a:blipFill rotWithShape="1">
                <a:blip r:embed="rId2"/>
                <a:stretch>
                  <a:fillRect l="-699" r="-599"/>
                </a:stretch>
              </a:blipFill>
              <a:ln>
                <a:solidFill>
                  <a:schemeClr val="accent3">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423638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left)">
                                      <p:cBhvr>
                                        <p:cTn id="4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1938992"/>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26</a:t>
            </a:r>
          </a:p>
          <a:p>
            <a:pPr algn="just"/>
            <a:r>
              <a:rPr lang="en-US" sz="2400" spc="100" dirty="0">
                <a:solidFill>
                  <a:srgbClr val="000000"/>
                </a:solidFill>
                <a:latin typeface="Calibri" pitchFamily="34" charset="0"/>
              </a:rPr>
              <a:t>The means of two random samples of size 9 and 7 are 196.42 and 198.82 respectively. The sum of squares of the deviation from the mean are 26.94 and 18.73 respectively. Can the sample be considered to have been drawn from the same population?</a:t>
            </a:r>
          </a:p>
          <a:p>
            <a:pPr algn="just"/>
            <a:r>
              <a:rPr lang="en-US" sz="2400" b="1" spc="100" dirty="0">
                <a:solidFill>
                  <a:srgbClr val="000000"/>
                </a:solidFill>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810843" y="1764556"/>
                <a:ext cx="4498523" cy="863634"/>
              </a:xfrm>
              <a:prstGeom prst="rect">
                <a:avLst/>
              </a:prstGeom>
              <a:noFill/>
            </p:spPr>
            <p:txBody>
              <a:bodyPr wrap="square" rtlCol="0">
                <a:spAutoFit/>
              </a:bodyPr>
              <a:lstStyle/>
              <a:p>
                <a14:m>
                  <m:oMath xmlns:m="http://schemas.openxmlformats.org/officeDocument/2006/math">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a:rPr>
                          <m:t>𝑛</m:t>
                        </m:r>
                      </m:e>
                      <m:sub>
                        <m:r>
                          <a:rPr lang="en-US" sz="2400" b="0" i="1" smtClean="0">
                            <a:solidFill>
                              <a:srgbClr val="000000"/>
                            </a:solidFill>
                            <a:latin typeface="Cambria Math"/>
                          </a:rPr>
                          <m:t>1</m:t>
                        </m:r>
                      </m:sub>
                    </m:sSub>
                    <m:r>
                      <a:rPr lang="en-US" sz="2400" i="1" smtClean="0">
                        <a:solidFill>
                          <a:srgbClr val="000000"/>
                        </a:solidFill>
                        <a:latin typeface="Cambria Math"/>
                      </a:rPr>
                      <m:t> =</m:t>
                    </m:r>
                    <m:r>
                      <a:rPr lang="en-US" sz="2400" b="0" i="1" smtClean="0">
                        <a:solidFill>
                          <a:srgbClr val="000000"/>
                        </a:solidFill>
                        <a:latin typeface="Cambria Math"/>
                      </a:rPr>
                      <m:t>9</m:t>
                    </m:r>
                    <m:r>
                      <a:rPr lang="en-US" sz="2400" i="1" smtClean="0">
                        <a:solidFill>
                          <a:srgbClr val="000000"/>
                        </a:solidFill>
                        <a:latin typeface="Cambria Math"/>
                      </a:rPr>
                      <m:t>,</m:t>
                    </m:r>
                  </m:oMath>
                </a14:m>
                <a:r>
                  <a:rPr lang="en-US" sz="2400" dirty="0">
                    <a:solidFill>
                      <a:srgbClr val="000000"/>
                    </a:solidFill>
                  </a:rPr>
                  <a:t> </a:t>
                </a:r>
                <a14:m>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a:rPr>
                          <m:t>𝑛</m:t>
                        </m:r>
                      </m:e>
                      <m:sub>
                        <m:r>
                          <a:rPr lang="en-US" sz="2400" b="0" i="1" smtClean="0">
                            <a:solidFill>
                              <a:srgbClr val="000000"/>
                            </a:solidFill>
                            <a:latin typeface="Cambria Math"/>
                          </a:rPr>
                          <m:t>2</m:t>
                        </m:r>
                      </m:sub>
                    </m:sSub>
                    <m:r>
                      <a:rPr lang="en-US" sz="2400" i="1">
                        <a:solidFill>
                          <a:srgbClr val="000000"/>
                        </a:solidFill>
                        <a:latin typeface="Cambria Math"/>
                      </a:rPr>
                      <m:t> =</m:t>
                    </m:r>
                    <m:r>
                      <a:rPr lang="en-US" sz="2400" b="0" i="1" smtClean="0">
                        <a:solidFill>
                          <a:srgbClr val="000000"/>
                        </a:solidFill>
                        <a:latin typeface="Cambria Math"/>
                      </a:rPr>
                      <m:t>7</m:t>
                    </m:r>
                  </m:oMath>
                </a14:m>
                <a:endParaRPr lang="en-US" sz="2400" i="1" dirty="0">
                  <a:solidFill>
                    <a:srgbClr val="000000"/>
                  </a:solidFill>
                  <a:latin typeface="Cambria Math"/>
                </a:endParaRPr>
              </a:p>
              <a:p>
                <a:pPr/>
                <a14:m>
                  <m:oMathPara xmlns:m="http://schemas.openxmlformats.org/officeDocument/2006/math">
                    <m:oMathParaPr>
                      <m:jc m:val="centerGroup"/>
                    </m:oMathParaPr>
                    <m:oMath xmlns:m="http://schemas.openxmlformats.org/officeDocument/2006/math">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a:rPr>
                            <m:t>𝑥</m:t>
                          </m:r>
                        </m:e>
                      </m:acc>
                      <m:r>
                        <a:rPr lang="en-US" sz="2400" i="1">
                          <a:solidFill>
                            <a:srgbClr val="000000"/>
                          </a:solidFill>
                          <a:latin typeface="Cambria Math"/>
                        </a:rPr>
                        <m:t>=</m:t>
                      </m:r>
                      <m:r>
                        <a:rPr lang="en-US" sz="2400" b="0" i="1" smtClean="0">
                          <a:solidFill>
                            <a:srgbClr val="000000"/>
                          </a:solidFill>
                          <a:latin typeface="Cambria Math"/>
                        </a:rPr>
                        <m:t>196.42,</m:t>
                      </m:r>
                      <m:acc>
                        <m:accPr>
                          <m:chr m:val="̅"/>
                          <m:ctrlPr>
                            <a:rPr lang="en-US" sz="2400" i="1">
                              <a:solidFill>
                                <a:srgbClr val="000000"/>
                              </a:solidFill>
                              <a:latin typeface="Cambria Math" panose="02040503050406030204" pitchFamily="18" charset="0"/>
                            </a:rPr>
                          </m:ctrlPr>
                        </m:accPr>
                        <m:e>
                          <m:r>
                            <a:rPr lang="en-US" sz="2400" b="0" i="1" smtClean="0">
                              <a:solidFill>
                                <a:srgbClr val="000000"/>
                              </a:solidFill>
                              <a:latin typeface="Cambria Math"/>
                            </a:rPr>
                            <m:t>𝑦</m:t>
                          </m:r>
                        </m:e>
                      </m:acc>
                      <m:r>
                        <a:rPr lang="en-US" sz="2400" b="0" i="1" smtClean="0">
                          <a:solidFill>
                            <a:srgbClr val="000000"/>
                          </a:solidFill>
                          <a:latin typeface="Cambria Math"/>
                        </a:rPr>
                        <m:t>=198.82 </m:t>
                      </m:r>
                    </m:oMath>
                  </m:oMathPara>
                </a14:m>
                <a:endParaRPr lang="en-US" sz="2400" b="0" dirty="0">
                  <a:solidFill>
                    <a:srgbClr val="0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10843" y="1764556"/>
                <a:ext cx="4498523" cy="863634"/>
              </a:xfrm>
              <a:prstGeom prst="rect">
                <a:avLst/>
              </a:prstGeom>
              <a:blipFill rotWithShape="1">
                <a:blip r:embed="rId2"/>
                <a:stretch>
                  <a:fillRect b="-704"/>
                </a:stretch>
              </a:blipFill>
            </p:spPr>
            <p:txBody>
              <a:bodyPr/>
              <a:lstStyle/>
              <a:p>
                <a:r>
                  <a:rPr lang="en-IN">
                    <a:noFill/>
                  </a:rPr>
                  <a:t> </a:t>
                </a:r>
              </a:p>
            </p:txBody>
          </p:sp>
        </mc:Fallback>
      </mc:AlternateContent>
      <p:cxnSp>
        <p:nvCxnSpPr>
          <p:cNvPr id="8" name="Straight Connector 7"/>
          <p:cNvCxnSpPr/>
          <p:nvPr/>
        </p:nvCxnSpPr>
        <p:spPr>
          <a:xfrm>
            <a:off x="6096000" y="2013265"/>
            <a:ext cx="36961" cy="4675845"/>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24211" y="4212224"/>
                <a:ext cx="6071789" cy="1200329"/>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ea typeface="Cambria Math"/>
                          </a:rPr>
                          <m:t>𝜇</m:t>
                        </m:r>
                      </m:e>
                      <m:sub>
                        <m:r>
                          <a:rPr lang="en-US" sz="2400" b="0" i="1" spc="100" smtClean="0">
                            <a:solidFill>
                              <a:srgbClr val="000000"/>
                            </a:solidFill>
                            <a:latin typeface="Cambria Math"/>
                          </a:rPr>
                          <m:t>1</m:t>
                        </m:r>
                      </m:sub>
                    </m:sSub>
                    <m:r>
                      <a:rPr lang="en-US" sz="2400" b="0" i="1" spc="100" smtClean="0">
                        <a:solidFill>
                          <a:srgbClr val="000000"/>
                        </a:solidFill>
                        <a:latin typeface="Cambria Math"/>
                      </a:rPr>
                      <m:t>=</m:t>
                    </m:r>
                    <m:sSub>
                      <m:sSubPr>
                        <m:ctrlPr>
                          <a:rPr lang="en-US" sz="2400" i="1" spc="100">
                            <a:solidFill>
                              <a:srgbClr val="000000"/>
                            </a:solidFill>
                            <a:latin typeface="Cambria Math" panose="02040503050406030204" pitchFamily="18" charset="0"/>
                          </a:rPr>
                        </m:ctrlPr>
                      </m:sSubPr>
                      <m:e>
                        <m:r>
                          <a:rPr lang="en-US" sz="2400" i="1" spc="100">
                            <a:solidFill>
                              <a:srgbClr val="000000"/>
                            </a:solidFill>
                            <a:latin typeface="Cambria Math"/>
                            <a:ea typeface="Cambria Math"/>
                          </a:rPr>
                          <m:t>𝜇</m:t>
                        </m:r>
                      </m:e>
                      <m:sub>
                        <m:r>
                          <a:rPr lang="en-US" sz="2400" b="0" i="1" spc="100" smtClean="0">
                            <a:solidFill>
                              <a:srgbClr val="000000"/>
                            </a:solidFill>
                            <a:latin typeface="Cambria Math"/>
                            <a:ea typeface="Cambria Math"/>
                          </a:rPr>
                          <m:t>2</m:t>
                        </m:r>
                      </m:sub>
                    </m:sSub>
                  </m:oMath>
                </a14:m>
                <a:r>
                  <a:rPr lang="en-US" sz="2400" spc="100" dirty="0">
                    <a:solidFill>
                      <a:srgbClr val="000000"/>
                    </a:solidFill>
                    <a:latin typeface="Calibri" pitchFamily="34" charset="0"/>
                  </a:rPr>
                  <a:t>, i.e., the samples are drawn from the population..</a:t>
                </a:r>
              </a:p>
            </p:txBody>
          </p:sp>
        </mc:Choice>
        <mc:Fallback xmlns="">
          <p:sp>
            <p:nvSpPr>
              <p:cNvPr id="9" name="TextBox 8"/>
              <p:cNvSpPr txBox="1">
                <a:spLocks noRot="1" noChangeAspect="1" noMove="1" noResize="1" noEditPoints="1" noAdjustHandles="1" noChangeArrowheads="1" noChangeShapeType="1" noTextEdit="1"/>
              </p:cNvSpPr>
              <p:nvPr/>
            </p:nvSpPr>
            <p:spPr>
              <a:xfrm>
                <a:off x="24211" y="4212224"/>
                <a:ext cx="6071789" cy="1200329"/>
              </a:xfrm>
              <a:prstGeom prst="rect">
                <a:avLst/>
              </a:prstGeom>
              <a:blipFill rotWithShape="1">
                <a:blip r:embed="rId3"/>
                <a:stretch>
                  <a:fillRect l="-1606" t="-4569" b="-1066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7778" y="5603758"/>
                <a:ext cx="6046389" cy="830997"/>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ea typeface="Cambria Math"/>
                          </a:rPr>
                          <m:t>𝜇</m:t>
                        </m:r>
                      </m:e>
                      <m:sub>
                        <m:r>
                          <a:rPr lang="en-US" sz="2400" b="0" i="1" spc="100" smtClean="0">
                            <a:solidFill>
                              <a:srgbClr val="000000"/>
                            </a:solidFill>
                            <a:latin typeface="Cambria Math"/>
                          </a:rPr>
                          <m:t>1</m:t>
                        </m:r>
                      </m:sub>
                    </m:sSub>
                    <m:r>
                      <a:rPr lang="en-US" sz="2400" i="1" spc="100">
                        <a:solidFill>
                          <a:srgbClr val="000000"/>
                        </a:solidFill>
                        <a:latin typeface="Cambria Math"/>
                        <a:ea typeface="Cambria Math"/>
                      </a:rPr>
                      <m:t>≠</m:t>
                    </m:r>
                    <m:sSub>
                      <m:sSubPr>
                        <m:ctrlPr>
                          <a:rPr lang="en-US" sz="2400" i="1" spc="100">
                            <a:solidFill>
                              <a:srgbClr val="000000"/>
                            </a:solidFill>
                            <a:latin typeface="Cambria Math" panose="02040503050406030204" pitchFamily="18" charset="0"/>
                          </a:rPr>
                        </m:ctrlPr>
                      </m:sSubPr>
                      <m:e>
                        <m:r>
                          <a:rPr lang="en-US" sz="2400" i="1" spc="100">
                            <a:solidFill>
                              <a:srgbClr val="000000"/>
                            </a:solidFill>
                            <a:latin typeface="Cambria Math"/>
                            <a:ea typeface="Cambria Math"/>
                          </a:rPr>
                          <m:t>𝜇</m:t>
                        </m:r>
                      </m:e>
                      <m:sub>
                        <m:r>
                          <a:rPr lang="en-US" sz="2400" b="0" i="1" spc="100" smtClean="0">
                            <a:solidFill>
                              <a:srgbClr val="000000"/>
                            </a:solidFill>
                            <a:latin typeface="Cambria Math"/>
                            <a:ea typeface="Cambria Math"/>
                          </a:rPr>
                          <m:t>2</m:t>
                        </m:r>
                      </m:sub>
                    </m:sSub>
                  </m:oMath>
                </a14:m>
                <a:r>
                  <a:rPr lang="en-IN" sz="2400" spc="100" dirty="0">
                    <a:solidFill>
                      <a:srgbClr val="000000"/>
                    </a:solidFill>
                    <a:latin typeface="Calibri" pitchFamily="34" charset="0"/>
                  </a:rPr>
                  <a:t>(Two tailed test)</a:t>
                </a:r>
                <a:r>
                  <a:rPr lang="en-IN" dirty="0">
                    <a:solidFill>
                      <a:srgbClr val="000000"/>
                    </a:solidFill>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27778" y="5603758"/>
                <a:ext cx="6046389" cy="830997"/>
              </a:xfrm>
              <a:prstGeom prst="rect">
                <a:avLst/>
              </a:prstGeom>
              <a:blipFill rotWithShape="1">
                <a:blip r:embed="rId4"/>
                <a:stretch>
                  <a:fillRect l="-1512" t="-6569" b="-1532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9611" y="6436542"/>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9611" y="6436542"/>
                <a:ext cx="4965590" cy="461665"/>
              </a:xfrm>
              <a:prstGeom prst="rect">
                <a:avLst/>
              </a:prstGeom>
              <a:blipFill rotWithShape="1">
                <a:blip r:embed="rId5"/>
                <a:stretch>
                  <a:fillRect l="-1840" t="-10526" b="-28947"/>
                </a:stretch>
              </a:blipFill>
            </p:spPr>
            <p:txBody>
              <a:bodyPr/>
              <a:lstStyle/>
              <a:p>
                <a:r>
                  <a:rPr lang="en-IN">
                    <a:noFill/>
                  </a:rPr>
                  <a:t> </a:t>
                </a:r>
              </a:p>
            </p:txBody>
          </p:sp>
        </mc:Fallback>
      </mc:AlternateContent>
      <p:sp>
        <p:nvSpPr>
          <p:cNvPr id="12" name="TextBox 11"/>
          <p:cNvSpPr txBox="1"/>
          <p:nvPr/>
        </p:nvSpPr>
        <p:spPr>
          <a:xfrm>
            <a:off x="6177346" y="1965541"/>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6314776" y="3261217"/>
                <a:ext cx="18819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solidFill>
                                <a:srgbClr val="000000"/>
                              </a:solidFill>
                              <a:latin typeface="Cambria Math" panose="02040503050406030204" pitchFamily="18" charset="0"/>
                            </a:rPr>
                          </m:ctrlPr>
                        </m:dPr>
                        <m:e>
                          <m:r>
                            <a:rPr lang="en-US" sz="2400" b="0" i="1" smtClean="0">
                              <a:solidFill>
                                <a:srgbClr val="000000"/>
                              </a:solidFill>
                              <a:latin typeface="Cambria Math"/>
                            </a:rPr>
                            <m:t>𝑡</m:t>
                          </m:r>
                        </m:e>
                      </m:d>
                      <m:r>
                        <a:rPr lang="en-US" sz="2400" i="1" smtClean="0">
                          <a:solidFill>
                            <a:srgbClr val="000000"/>
                          </a:solidFill>
                          <a:latin typeface="Cambria Math"/>
                        </a:rPr>
                        <m:t>=</m:t>
                      </m:r>
                      <m:r>
                        <a:rPr lang="en-US" sz="2400" b="0" i="1" smtClean="0">
                          <a:solidFill>
                            <a:srgbClr val="000000"/>
                          </a:solidFill>
                          <a:latin typeface="Cambria Math"/>
                        </a:rPr>
                        <m:t>2.6368</m:t>
                      </m:r>
                    </m:oMath>
                  </m:oMathPara>
                </a14:m>
                <a:endParaRPr lang="en-IN" sz="2400" dirty="0">
                  <a:solidFill>
                    <a:srgbClr val="0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314776" y="3261217"/>
                <a:ext cx="1881990" cy="461665"/>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132961" y="3681556"/>
                <a:ext cx="5429500"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   </a:t>
                </a:r>
                <a14:m>
                  <m:oMath xmlns:m="http://schemas.openxmlformats.org/officeDocument/2006/math">
                    <m:r>
                      <a:rPr lang="en-US" sz="2400" i="1">
                        <a:solidFill>
                          <a:srgbClr val="000000"/>
                        </a:solidFill>
                        <a:latin typeface="Cambria Math"/>
                      </a:rPr>
                      <m:t>𝑣</m:t>
                    </m:r>
                    <m:r>
                      <a:rPr lang="en-US" sz="2400" i="1">
                        <a:solidFill>
                          <a:srgbClr val="000000"/>
                        </a:solidFill>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r>
                      <a:rPr lang="en-US" sz="2400" i="1" spc="100">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2</m:t>
                        </m:r>
                      </m:sub>
                    </m:sSub>
                    <m:r>
                      <a:rPr lang="en-US" sz="2400" i="1" spc="100">
                        <a:latin typeface="Cambria Math"/>
                      </a:rPr>
                      <m:t>−2</m:t>
                    </m:r>
                    <m:r>
                      <a:rPr lang="en-US" sz="2400" i="1">
                        <a:solidFill>
                          <a:srgbClr val="000000"/>
                        </a:solidFill>
                        <a:latin typeface="Cambria Math"/>
                      </a:rPr>
                      <m:t>=1</m:t>
                    </m:r>
                    <m:r>
                      <a:rPr lang="en-US" sz="2400" b="0" i="1" smtClean="0">
                        <a:solidFill>
                          <a:srgbClr val="000000"/>
                        </a:solidFill>
                        <a:latin typeface="Cambria Math"/>
                      </a:rPr>
                      <m:t>4</m:t>
                    </m:r>
                  </m:oMath>
                </a14:m>
                <a:endParaRPr lang="en-IN" sz="2400" dirty="0">
                  <a:solidFill>
                    <a:srgbClr val="000000"/>
                  </a:solidFill>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132961" y="3681556"/>
                <a:ext cx="5429500" cy="461665"/>
              </a:xfrm>
              <a:prstGeom prst="rect">
                <a:avLst/>
              </a:prstGeom>
              <a:blipFill rotWithShape="1">
                <a:blip r:embed="rId7"/>
                <a:stretch>
                  <a:fillRect l="-1684"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132961" y="4567487"/>
                <a:ext cx="5976686" cy="1938992"/>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14:m>
                  <m:oMath xmlns:m="http://schemas.openxmlformats.org/officeDocument/2006/math">
                    <m:d>
                      <m:dPr>
                        <m:begChr m:val="|"/>
                        <m:endChr m:val="|"/>
                        <m:ctrlPr>
                          <a:rPr lang="en-US" sz="2400" i="1" spc="100" smtClean="0">
                            <a:solidFill>
                              <a:srgbClr val="000000"/>
                            </a:solidFill>
                            <a:latin typeface="Cambria Math" panose="02040503050406030204" pitchFamily="18" charset="0"/>
                          </a:rPr>
                        </m:ctrlPr>
                      </m:dPr>
                      <m:e>
                        <m:r>
                          <a:rPr lang="en-US" sz="2400" b="0" i="1" spc="100" smtClean="0">
                            <a:solidFill>
                              <a:srgbClr val="000000"/>
                            </a:solidFill>
                            <a:latin typeface="Cambria Math"/>
                          </a:rPr>
                          <m:t>𝑡</m:t>
                        </m:r>
                      </m:e>
                    </m:d>
                    <m:r>
                      <a:rPr lang="en-US" sz="2400" b="0" i="1" spc="100" smtClean="0">
                        <a:solidFill>
                          <a:srgbClr val="000000"/>
                        </a:solidFill>
                        <a:latin typeface="Cambria Math"/>
                      </a:rPr>
                      <m:t>&gt;</m:t>
                    </m:r>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a:rPr>
                          <m:t>𝑡</m:t>
                        </m:r>
                      </m:e>
                      <m:sub>
                        <m:r>
                          <a:rPr lang="en-US" sz="2400" i="1">
                            <a:solidFill>
                              <a:srgbClr val="000000"/>
                            </a:solidFill>
                            <a:latin typeface="Cambria Math"/>
                          </a:rPr>
                          <m:t>0.0</m:t>
                        </m:r>
                        <m:r>
                          <a:rPr lang="en-US" sz="2400" b="0" i="1" smtClean="0">
                            <a:solidFill>
                              <a:srgbClr val="000000"/>
                            </a:solidFill>
                            <a:latin typeface="Cambria Math"/>
                          </a:rPr>
                          <m:t>5</m:t>
                        </m:r>
                      </m:sub>
                    </m:sSub>
                  </m:oMath>
                </a14:m>
                <a:r>
                  <a:rPr lang="en-IN" sz="2400" spc="100" dirty="0">
                    <a:solidFill>
                      <a:srgbClr val="000000"/>
                    </a:solidFill>
                    <a:latin typeface="Calibri" pitchFamily="34" charset="0"/>
                  </a:rPr>
                  <a:t>, the null </a:t>
                </a:r>
              </a:p>
              <a:p>
                <a:pPr algn="just"/>
                <a:r>
                  <a:rPr lang="en-IN" sz="2400" spc="100" dirty="0">
                    <a:solidFill>
                      <a:srgbClr val="000000"/>
                    </a:solidFill>
                    <a:latin typeface="Calibri" pitchFamily="34" charset="0"/>
                  </a:rPr>
                  <a:t>        hypothesis is rejected at 5% level  </a:t>
                </a:r>
              </a:p>
              <a:p>
                <a:pPr algn="just"/>
                <a:r>
                  <a:rPr lang="en-IN" sz="2400" spc="100" dirty="0">
                    <a:solidFill>
                      <a:srgbClr val="000000"/>
                    </a:solidFill>
                    <a:latin typeface="Calibri" pitchFamily="34" charset="0"/>
                  </a:rPr>
                  <a:t>        of significance.  i. e. , the samples are </a:t>
                </a:r>
              </a:p>
              <a:p>
                <a:pPr algn="just"/>
                <a:r>
                  <a:rPr lang="en-IN" sz="2400" spc="100" dirty="0">
                    <a:solidFill>
                      <a:srgbClr val="000000"/>
                    </a:solidFill>
                    <a:latin typeface="Calibri" pitchFamily="34" charset="0"/>
                  </a:rPr>
                  <a:t>        not drawn from the same population.</a:t>
                </a:r>
              </a:p>
            </p:txBody>
          </p:sp>
        </mc:Choice>
        <mc:Fallback xmlns="">
          <p:sp>
            <p:nvSpPr>
              <p:cNvPr id="16" name="TextBox 15"/>
              <p:cNvSpPr txBox="1">
                <a:spLocks noRot="1" noChangeAspect="1" noMove="1" noResize="1" noEditPoints="1" noAdjustHandles="1" noChangeArrowheads="1" noChangeShapeType="1" noTextEdit="1"/>
              </p:cNvSpPr>
              <p:nvPr/>
            </p:nvSpPr>
            <p:spPr>
              <a:xfrm>
                <a:off x="6132961" y="4567487"/>
                <a:ext cx="5976686" cy="1938992"/>
              </a:xfrm>
              <a:prstGeom prst="rect">
                <a:avLst/>
              </a:prstGeom>
              <a:blipFill rotWithShape="1">
                <a:blip r:embed="rId8"/>
                <a:stretch>
                  <a:fillRect l="-1531" t="-2516" r="-1020" b="-62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304952" y="2328762"/>
                <a:ext cx="5794871" cy="107984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i="1" spc="100" smtClean="0">
                          <a:latin typeface="Cambria Math"/>
                        </a:rPr>
                        <m:t>𝑡</m:t>
                      </m:r>
                      <m:r>
                        <a:rPr lang="en-US" sz="2000" i="1" spc="100" smtClean="0">
                          <a:latin typeface="Cambria Math"/>
                        </a:rPr>
                        <m:t>=</m:t>
                      </m:r>
                      <m:f>
                        <m:fPr>
                          <m:ctrlPr>
                            <a:rPr lang="en-US" sz="2000" i="1" spc="100">
                              <a:latin typeface="Cambria Math" panose="02040503050406030204" pitchFamily="18" charset="0"/>
                            </a:rPr>
                          </m:ctrlPr>
                        </m:fPr>
                        <m:num>
                          <m:acc>
                            <m:accPr>
                              <m:chr m:val="̅"/>
                              <m:ctrlPr>
                                <a:rPr lang="en-US" sz="2000" i="1" spc="100">
                                  <a:latin typeface="Cambria Math" panose="02040503050406030204" pitchFamily="18" charset="0"/>
                                </a:rPr>
                              </m:ctrlPr>
                            </m:accPr>
                            <m:e>
                              <m:r>
                                <a:rPr lang="en-US" sz="2000" i="1" spc="100">
                                  <a:latin typeface="Cambria Math"/>
                                </a:rPr>
                                <m:t>𝑥</m:t>
                              </m:r>
                            </m:e>
                          </m:acc>
                          <m:r>
                            <a:rPr lang="en-US" sz="2000" i="1" spc="100">
                              <a:latin typeface="Cambria Math"/>
                            </a:rPr>
                            <m:t>−</m:t>
                          </m:r>
                          <m:acc>
                            <m:accPr>
                              <m:chr m:val="̅"/>
                              <m:ctrlPr>
                                <a:rPr lang="en-US" sz="2000" i="1" spc="100">
                                  <a:latin typeface="Cambria Math" panose="02040503050406030204" pitchFamily="18" charset="0"/>
                                </a:rPr>
                              </m:ctrlPr>
                            </m:accPr>
                            <m:e>
                              <m:r>
                                <a:rPr lang="en-US" sz="2000" i="1" spc="100">
                                  <a:latin typeface="Cambria Math"/>
                                </a:rPr>
                                <m:t>𝑦</m:t>
                              </m:r>
                            </m:e>
                          </m:acc>
                        </m:num>
                        <m:den>
                          <m:r>
                            <a:rPr lang="en-US" sz="2000" i="1" spc="100">
                              <a:latin typeface="Cambria Math"/>
                              <a:ea typeface="Cambria Math"/>
                            </a:rPr>
                            <m:t>𝑠</m:t>
                          </m:r>
                          <m:r>
                            <a:rPr lang="en-US" sz="2000" i="1" spc="100">
                              <a:latin typeface="Cambria Math"/>
                              <a:ea typeface="Cambria Math"/>
                            </a:rPr>
                            <m:t> </m:t>
                          </m:r>
                          <m:rad>
                            <m:radPr>
                              <m:degHide m:val="on"/>
                              <m:ctrlPr>
                                <a:rPr lang="en-US" sz="2000" i="1" spc="100">
                                  <a:latin typeface="Cambria Math" panose="02040503050406030204" pitchFamily="18" charset="0"/>
                                  <a:ea typeface="Cambria Math"/>
                                </a:rPr>
                              </m:ctrlPr>
                            </m:radPr>
                            <m:deg/>
                            <m:e>
                              <m:f>
                                <m:fPr>
                                  <m:ctrlPr>
                                    <a:rPr lang="en-US" sz="2000" i="1" spc="100">
                                      <a:latin typeface="Cambria Math" panose="02040503050406030204" pitchFamily="18" charset="0"/>
                                      <a:ea typeface="Cambria Math"/>
                                    </a:rPr>
                                  </m:ctrlPr>
                                </m:fPr>
                                <m:num>
                                  <m:r>
                                    <a:rPr lang="en-US" sz="2000" i="1" spc="100">
                                      <a:latin typeface="Cambria Math"/>
                                      <a:ea typeface="Cambria Math"/>
                                    </a:rPr>
                                    <m:t>1</m:t>
                                  </m:r>
                                </m:num>
                                <m:den>
                                  <m:sSub>
                                    <m:sSubPr>
                                      <m:ctrlPr>
                                        <a:rPr lang="en-US" sz="2000" i="1" spc="100">
                                          <a:latin typeface="Cambria Math" panose="02040503050406030204" pitchFamily="18" charset="0"/>
                                          <a:ea typeface="Cambria Math"/>
                                        </a:rPr>
                                      </m:ctrlPr>
                                    </m:sSubPr>
                                    <m:e>
                                      <m:r>
                                        <a:rPr lang="en-US" sz="2000" i="1" spc="100">
                                          <a:latin typeface="Cambria Math"/>
                                          <a:ea typeface="Cambria Math"/>
                                        </a:rPr>
                                        <m:t>𝑛</m:t>
                                      </m:r>
                                    </m:e>
                                    <m:sub>
                                      <m:r>
                                        <a:rPr lang="en-US" sz="2000" i="1" spc="100">
                                          <a:latin typeface="Cambria Math"/>
                                          <a:ea typeface="Cambria Math"/>
                                        </a:rPr>
                                        <m:t>1</m:t>
                                      </m:r>
                                    </m:sub>
                                  </m:sSub>
                                </m:den>
                              </m:f>
                              <m:r>
                                <a:rPr lang="en-US" sz="2000" i="1" spc="100">
                                  <a:latin typeface="Cambria Math"/>
                                  <a:ea typeface="Cambria Math"/>
                                </a:rPr>
                                <m:t>+</m:t>
                              </m:r>
                              <m:f>
                                <m:fPr>
                                  <m:ctrlPr>
                                    <a:rPr lang="en-US" sz="2000" i="1" spc="100">
                                      <a:latin typeface="Cambria Math" panose="02040503050406030204" pitchFamily="18" charset="0"/>
                                      <a:ea typeface="Cambria Math"/>
                                    </a:rPr>
                                  </m:ctrlPr>
                                </m:fPr>
                                <m:num>
                                  <m:r>
                                    <a:rPr lang="en-US" sz="2000" i="1" spc="100">
                                      <a:latin typeface="Cambria Math"/>
                                      <a:ea typeface="Cambria Math"/>
                                    </a:rPr>
                                    <m:t>1</m:t>
                                  </m:r>
                                </m:num>
                                <m:den>
                                  <m:sSub>
                                    <m:sSubPr>
                                      <m:ctrlPr>
                                        <a:rPr lang="en-US" sz="2000" i="1" spc="100">
                                          <a:latin typeface="Cambria Math" panose="02040503050406030204" pitchFamily="18" charset="0"/>
                                          <a:ea typeface="Cambria Math"/>
                                        </a:rPr>
                                      </m:ctrlPr>
                                    </m:sSubPr>
                                    <m:e>
                                      <m:r>
                                        <a:rPr lang="en-US" sz="2000" i="1" spc="100">
                                          <a:latin typeface="Cambria Math"/>
                                          <a:ea typeface="Cambria Math"/>
                                        </a:rPr>
                                        <m:t>𝑛</m:t>
                                      </m:r>
                                    </m:e>
                                    <m:sub>
                                      <m:r>
                                        <a:rPr lang="en-US" sz="2000" i="1" spc="100">
                                          <a:latin typeface="Cambria Math"/>
                                          <a:ea typeface="Cambria Math"/>
                                        </a:rPr>
                                        <m:t>2</m:t>
                                      </m:r>
                                    </m:sub>
                                  </m:sSub>
                                </m:den>
                              </m:f>
                            </m:e>
                          </m:rad>
                        </m:den>
                      </m:f>
                      <m:r>
                        <a:rPr lang="en-US" sz="2000" i="1" smtClean="0">
                          <a:solidFill>
                            <a:srgbClr val="000000"/>
                          </a:solidFill>
                          <a:latin typeface="Cambria Math"/>
                        </a:rPr>
                        <m:t>=</m:t>
                      </m:r>
                      <m:f>
                        <m:fPr>
                          <m:ctrlPr>
                            <a:rPr lang="en-US" sz="2000" i="1" smtClean="0">
                              <a:solidFill>
                                <a:srgbClr val="000000"/>
                              </a:solidFill>
                              <a:latin typeface="Cambria Math" panose="02040503050406030204" pitchFamily="18" charset="0"/>
                            </a:rPr>
                          </m:ctrlPr>
                        </m:fPr>
                        <m:num>
                          <m:r>
                            <a:rPr lang="en-US" sz="2000" b="0" i="1" smtClean="0">
                              <a:solidFill>
                                <a:srgbClr val="000000"/>
                              </a:solidFill>
                              <a:latin typeface="Cambria Math"/>
                            </a:rPr>
                            <m:t>196.42−198.82</m:t>
                          </m:r>
                        </m:num>
                        <m:den>
                          <m:r>
                            <a:rPr lang="en-US" sz="2000" b="0" i="1" smtClean="0">
                              <a:solidFill>
                                <a:srgbClr val="000000"/>
                              </a:solidFill>
                              <a:latin typeface="Cambria Math"/>
                            </a:rPr>
                            <m:t>1.8061 </m:t>
                          </m:r>
                          <m:rad>
                            <m:radPr>
                              <m:degHide m:val="on"/>
                              <m:ctrlPr>
                                <a:rPr lang="en-US" sz="2000" b="0" i="1" smtClean="0">
                                  <a:solidFill>
                                    <a:srgbClr val="000000"/>
                                  </a:solidFill>
                                  <a:latin typeface="Cambria Math" panose="02040503050406030204" pitchFamily="18" charset="0"/>
                                </a:rPr>
                              </m:ctrlPr>
                            </m:radPr>
                            <m:deg/>
                            <m:e>
                              <m:f>
                                <m:fPr>
                                  <m:ctrlPr>
                                    <a:rPr lang="en-US" sz="2000" b="0" i="1" smtClean="0">
                                      <a:solidFill>
                                        <a:srgbClr val="000000"/>
                                      </a:solidFill>
                                      <a:latin typeface="Cambria Math" panose="02040503050406030204" pitchFamily="18" charset="0"/>
                                    </a:rPr>
                                  </m:ctrlPr>
                                </m:fPr>
                                <m:num>
                                  <m:r>
                                    <a:rPr lang="en-US" sz="2000" b="0" i="1" smtClean="0">
                                      <a:solidFill>
                                        <a:srgbClr val="000000"/>
                                      </a:solidFill>
                                      <a:latin typeface="Cambria Math"/>
                                    </a:rPr>
                                    <m:t>1</m:t>
                                  </m:r>
                                </m:num>
                                <m:den>
                                  <m:r>
                                    <a:rPr lang="en-US" sz="2000" b="0" i="1" smtClean="0">
                                      <a:solidFill>
                                        <a:srgbClr val="000000"/>
                                      </a:solidFill>
                                      <a:latin typeface="Cambria Math"/>
                                    </a:rPr>
                                    <m:t>9</m:t>
                                  </m:r>
                                </m:den>
                              </m:f>
                              <m:r>
                                <a:rPr lang="en-US" sz="2000" b="0" i="1" smtClean="0">
                                  <a:solidFill>
                                    <a:srgbClr val="000000"/>
                                  </a:solidFill>
                                  <a:latin typeface="Cambria Math"/>
                                </a:rPr>
                                <m:t>+</m:t>
                              </m:r>
                              <m:f>
                                <m:fPr>
                                  <m:ctrlPr>
                                    <a:rPr lang="en-US" sz="2000" i="1">
                                      <a:solidFill>
                                        <a:srgbClr val="000000"/>
                                      </a:solidFill>
                                      <a:latin typeface="Cambria Math" panose="02040503050406030204" pitchFamily="18" charset="0"/>
                                    </a:rPr>
                                  </m:ctrlPr>
                                </m:fPr>
                                <m:num>
                                  <m:r>
                                    <a:rPr lang="en-US" sz="2000" i="1">
                                      <a:solidFill>
                                        <a:srgbClr val="000000"/>
                                      </a:solidFill>
                                      <a:latin typeface="Cambria Math"/>
                                    </a:rPr>
                                    <m:t>1</m:t>
                                  </m:r>
                                </m:num>
                                <m:den>
                                  <m:r>
                                    <a:rPr lang="en-US" sz="2000" b="0" i="1" smtClean="0">
                                      <a:solidFill>
                                        <a:srgbClr val="000000"/>
                                      </a:solidFill>
                                      <a:latin typeface="Cambria Math"/>
                                    </a:rPr>
                                    <m:t>7</m:t>
                                  </m:r>
                                </m:den>
                              </m:f>
                            </m:e>
                          </m:rad>
                        </m:den>
                      </m:f>
                      <m:r>
                        <a:rPr lang="en-US" sz="2000" i="1" smtClean="0">
                          <a:solidFill>
                            <a:srgbClr val="000000"/>
                          </a:solidFill>
                          <a:latin typeface="Cambria Math"/>
                        </a:rPr>
                        <m:t>=</m:t>
                      </m:r>
                      <m:r>
                        <a:rPr lang="en-US" sz="2000" b="0" i="1" smtClean="0">
                          <a:solidFill>
                            <a:srgbClr val="000000"/>
                          </a:solidFill>
                          <a:latin typeface="Cambria Math"/>
                        </a:rPr>
                        <m:t>−2.6368</m:t>
                      </m:r>
                    </m:oMath>
                  </m:oMathPara>
                </a14:m>
                <a:endParaRPr lang="en-IN" sz="2000" dirty="0">
                  <a:solidFill>
                    <a:srgbClr val="0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304952" y="2328762"/>
                <a:ext cx="5794871" cy="1079847"/>
              </a:xfrm>
              <a:prstGeom prst="rect">
                <a:avLst/>
              </a:prstGeom>
              <a:blipFill rotWithShape="1">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451732" y="4191001"/>
                <a:ext cx="312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a:rPr>
                            <m:t>𝑡</m:t>
                          </m:r>
                        </m:e>
                        <m:sub>
                          <m:r>
                            <a:rPr lang="en-US" sz="2400" b="0" i="1" smtClean="0">
                              <a:latin typeface="Cambria Math"/>
                            </a:rPr>
                            <m:t>0.05</m:t>
                          </m:r>
                        </m:sub>
                      </m:sSub>
                      <m:d>
                        <m:dPr>
                          <m:ctrlPr>
                            <a:rPr lang="en-IN" sz="2400" i="1" smtClean="0">
                              <a:latin typeface="Cambria Math" panose="02040503050406030204" pitchFamily="18" charset="0"/>
                            </a:rPr>
                          </m:ctrlPr>
                        </m:dPr>
                        <m:e>
                          <m:r>
                            <a:rPr lang="en-US" sz="2400" b="0" i="1" smtClean="0">
                              <a:latin typeface="Cambria Math"/>
                            </a:rPr>
                            <m:t>𝑣</m:t>
                          </m:r>
                          <m:r>
                            <a:rPr lang="en-US" sz="2400" b="0" i="1" smtClean="0">
                              <a:latin typeface="Cambria Math"/>
                            </a:rPr>
                            <m:t>=14</m:t>
                          </m:r>
                        </m:e>
                      </m:d>
                      <m:r>
                        <a:rPr lang="en-US" sz="2400" b="0" i="1" smtClean="0">
                          <a:latin typeface="Cambria Math"/>
                        </a:rPr>
                        <m:t>=2.145</m:t>
                      </m:r>
                    </m:oMath>
                  </m:oMathPara>
                </a14:m>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6451732" y="4191001"/>
                <a:ext cx="3125279" cy="461665"/>
              </a:xfrm>
              <a:prstGeom prst="rect">
                <a:avLst/>
              </a:prstGeom>
              <a:blipFill rotWithShape="1">
                <a:blip r:embed="rId10"/>
                <a:stretch>
                  <a:fillRect b="-1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73018" y="2407362"/>
                <a:ext cx="5687519" cy="9866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400" b="0" i="1" smtClean="0">
                              <a:latin typeface="Cambria Math" panose="02040503050406030204" pitchFamily="18" charset="0"/>
                            </a:rPr>
                          </m:ctrlPr>
                        </m:naryPr>
                        <m:sub/>
                        <m:sup/>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a:rPr>
                                    <m:t>𝑥</m:t>
                                  </m:r>
                                  <m:r>
                                    <a:rPr lang="en-US" sz="2400" b="0" i="1" smtClean="0">
                                      <a:latin typeface="Cambria Math"/>
                                    </a:rPr>
                                    <m:t>−</m:t>
                                  </m:r>
                                  <m:acc>
                                    <m:accPr>
                                      <m:chr m:val="̅"/>
                                      <m:ctrlPr>
                                        <a:rPr lang="en-US" sz="2400" b="0" i="1" smtClean="0">
                                          <a:latin typeface="Cambria Math" panose="02040503050406030204" pitchFamily="18" charset="0"/>
                                        </a:rPr>
                                      </m:ctrlPr>
                                    </m:accPr>
                                    <m:e>
                                      <m:r>
                                        <a:rPr lang="en-US" sz="2400" b="0" i="1" smtClean="0">
                                          <a:latin typeface="Cambria Math"/>
                                        </a:rPr>
                                        <m:t>𝑥</m:t>
                                      </m:r>
                                    </m:e>
                                  </m:acc>
                                </m:e>
                              </m:d>
                            </m:e>
                            <m:sup>
                              <m:r>
                                <a:rPr lang="en-US" sz="2400" b="0" i="1" smtClean="0">
                                  <a:latin typeface="Cambria Math"/>
                                </a:rPr>
                                <m:t>2</m:t>
                              </m:r>
                            </m:sup>
                          </m:sSup>
                        </m:e>
                      </m:nary>
                      <m:r>
                        <a:rPr lang="en-US" sz="2400" b="0" i="1" smtClean="0">
                          <a:latin typeface="Cambria Math"/>
                        </a:rPr>
                        <m:t>=26.94,</m:t>
                      </m:r>
                      <m:nary>
                        <m:naryPr>
                          <m:chr m:val="∑"/>
                          <m:subHide m:val="on"/>
                          <m:supHide m:val="on"/>
                          <m:ctrlPr>
                            <a:rPr lang="en-US" sz="2400" i="1">
                              <a:latin typeface="Cambria Math" panose="02040503050406030204" pitchFamily="18" charset="0"/>
                            </a:rPr>
                          </m:ctrlPr>
                        </m:naryPr>
                        <m:sub/>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b="0" i="1" smtClean="0">
                                      <a:latin typeface="Cambria Math"/>
                                    </a:rPr>
                                    <m:t>𝑦</m:t>
                                  </m:r>
                                  <m:r>
                                    <a:rPr lang="en-US" sz="2400" i="1">
                                      <a:latin typeface="Cambria Math"/>
                                    </a:rPr>
                                    <m:t>−</m:t>
                                  </m:r>
                                  <m:acc>
                                    <m:accPr>
                                      <m:chr m:val="̅"/>
                                      <m:ctrlPr>
                                        <a:rPr lang="en-US" sz="2400" i="1">
                                          <a:latin typeface="Cambria Math" panose="02040503050406030204" pitchFamily="18" charset="0"/>
                                        </a:rPr>
                                      </m:ctrlPr>
                                    </m:accPr>
                                    <m:e>
                                      <m:r>
                                        <a:rPr lang="en-US" sz="2400" b="0" i="1" smtClean="0">
                                          <a:latin typeface="Cambria Math"/>
                                        </a:rPr>
                                        <m:t>𝑦</m:t>
                                      </m:r>
                                    </m:e>
                                  </m:acc>
                                </m:e>
                              </m:d>
                            </m:e>
                            <m:sup>
                              <m:r>
                                <a:rPr lang="en-US" sz="2400" i="1">
                                  <a:latin typeface="Cambria Math"/>
                                </a:rPr>
                                <m:t>2</m:t>
                              </m:r>
                            </m:sup>
                          </m:sSup>
                        </m:e>
                      </m:nary>
                      <m:r>
                        <a:rPr lang="en-US" sz="2400" i="1">
                          <a:latin typeface="Cambria Math"/>
                        </a:rPr>
                        <m:t>=</m:t>
                      </m:r>
                      <m:r>
                        <a:rPr lang="en-US" sz="2400" b="0" i="1" smtClean="0">
                          <a:latin typeface="Cambria Math"/>
                        </a:rPr>
                        <m:t>18.73</m:t>
                      </m:r>
                    </m:oMath>
                  </m:oMathPara>
                </a14:m>
                <a:endParaRPr lang="en-IN"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373018" y="2407362"/>
                <a:ext cx="5687519" cy="986680"/>
              </a:xfrm>
              <a:prstGeom prst="rect">
                <a:avLst/>
              </a:prstGeom>
              <a:blipFill rotWithShape="1">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652" y="3321788"/>
                <a:ext cx="5955348" cy="9209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pc="100" smtClean="0">
                          <a:latin typeface="Cambria Math"/>
                        </a:rPr>
                        <m:t>𝑠</m:t>
                      </m:r>
                      <m:r>
                        <a:rPr lang="en-US" i="1" spc="100" smtClean="0">
                          <a:latin typeface="Cambria Math"/>
                        </a:rPr>
                        <m:t>=</m:t>
                      </m:r>
                      <m:rad>
                        <m:radPr>
                          <m:degHide m:val="on"/>
                          <m:ctrlPr>
                            <a:rPr lang="en-US" i="1" spc="100">
                              <a:latin typeface="Cambria Math" panose="02040503050406030204" pitchFamily="18" charset="0"/>
                            </a:rPr>
                          </m:ctrlPr>
                        </m:radPr>
                        <m:deg/>
                        <m:e>
                          <m:f>
                            <m:fPr>
                              <m:ctrlPr>
                                <a:rPr lang="en-US" i="1" spc="100">
                                  <a:latin typeface="Cambria Math" panose="02040503050406030204" pitchFamily="18" charset="0"/>
                                </a:rPr>
                              </m:ctrlPr>
                            </m:fPr>
                            <m:num>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a:rPr>
                                            <m:t>𝑥</m:t>
                                          </m:r>
                                          <m:r>
                                            <a:rPr lang="en-US" i="1">
                                              <a:latin typeface="Cambria Math"/>
                                            </a:rPr>
                                            <m:t>−</m:t>
                                          </m:r>
                                          <m:acc>
                                            <m:accPr>
                                              <m:chr m:val="̅"/>
                                              <m:ctrlPr>
                                                <a:rPr lang="en-US" i="1">
                                                  <a:latin typeface="Cambria Math" panose="02040503050406030204" pitchFamily="18" charset="0"/>
                                                </a:rPr>
                                              </m:ctrlPr>
                                            </m:accPr>
                                            <m:e>
                                              <m:r>
                                                <a:rPr lang="en-US" i="1">
                                                  <a:latin typeface="Cambria Math"/>
                                                </a:rPr>
                                                <m:t>𝑥</m:t>
                                              </m:r>
                                            </m:e>
                                          </m:acc>
                                        </m:e>
                                      </m:d>
                                    </m:e>
                                    <m:sup>
                                      <m:r>
                                        <a:rPr lang="en-US" i="1">
                                          <a:latin typeface="Cambria Math"/>
                                        </a:rPr>
                                        <m:t>2</m:t>
                                      </m:r>
                                    </m:sup>
                                  </m:sSup>
                                </m:e>
                              </m:nary>
                              <m:r>
                                <a:rPr lang="en-US" i="1" spc="100">
                                  <a:latin typeface="Cambria Math"/>
                                </a:rPr>
                                <m:t>+</m:t>
                              </m:r>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a:rPr>
                                            <m:t>𝑦</m:t>
                                          </m:r>
                                          <m:r>
                                            <a:rPr lang="en-US" i="1">
                                              <a:latin typeface="Cambria Math"/>
                                            </a:rPr>
                                            <m:t>−</m:t>
                                          </m:r>
                                          <m:acc>
                                            <m:accPr>
                                              <m:chr m:val="̅"/>
                                              <m:ctrlPr>
                                                <a:rPr lang="en-US" i="1">
                                                  <a:latin typeface="Cambria Math" panose="02040503050406030204" pitchFamily="18" charset="0"/>
                                                </a:rPr>
                                              </m:ctrlPr>
                                            </m:accPr>
                                            <m:e>
                                              <m:r>
                                                <a:rPr lang="en-US" i="1">
                                                  <a:latin typeface="Cambria Math"/>
                                                </a:rPr>
                                                <m:t>𝑦</m:t>
                                              </m:r>
                                            </m:e>
                                          </m:acc>
                                        </m:e>
                                      </m:d>
                                    </m:e>
                                    <m:sup>
                                      <m:r>
                                        <a:rPr lang="en-US" i="1">
                                          <a:latin typeface="Cambria Math"/>
                                        </a:rPr>
                                        <m:t>2</m:t>
                                      </m:r>
                                    </m:sup>
                                  </m:sSup>
                                </m:e>
                              </m:nary>
                            </m:num>
                            <m:den>
                              <m:sSub>
                                <m:sSubPr>
                                  <m:ctrlPr>
                                    <a:rPr lang="en-US" i="1" spc="100">
                                      <a:latin typeface="Cambria Math" panose="02040503050406030204" pitchFamily="18" charset="0"/>
                                    </a:rPr>
                                  </m:ctrlPr>
                                </m:sSubPr>
                                <m:e>
                                  <m:r>
                                    <a:rPr lang="en-US" i="1" spc="100">
                                      <a:latin typeface="Cambria Math"/>
                                    </a:rPr>
                                    <m:t>𝑛</m:t>
                                  </m:r>
                                </m:e>
                                <m:sub>
                                  <m:r>
                                    <a:rPr lang="en-US" i="1" spc="100">
                                      <a:latin typeface="Cambria Math"/>
                                    </a:rPr>
                                    <m:t>1</m:t>
                                  </m:r>
                                </m:sub>
                              </m:sSub>
                              <m:r>
                                <a:rPr lang="en-US" i="1" spc="100">
                                  <a:latin typeface="Cambria Math"/>
                                </a:rPr>
                                <m:t>+</m:t>
                              </m:r>
                              <m:sSub>
                                <m:sSubPr>
                                  <m:ctrlPr>
                                    <a:rPr lang="en-US" i="1" spc="100">
                                      <a:latin typeface="Cambria Math" panose="02040503050406030204" pitchFamily="18" charset="0"/>
                                    </a:rPr>
                                  </m:ctrlPr>
                                </m:sSubPr>
                                <m:e>
                                  <m:r>
                                    <a:rPr lang="en-US" i="1" spc="100">
                                      <a:latin typeface="Cambria Math"/>
                                    </a:rPr>
                                    <m:t>𝑛</m:t>
                                  </m:r>
                                </m:e>
                                <m:sub>
                                  <m:r>
                                    <a:rPr lang="en-US" i="1" spc="100">
                                      <a:latin typeface="Cambria Math"/>
                                    </a:rPr>
                                    <m:t>2</m:t>
                                  </m:r>
                                </m:sub>
                              </m:sSub>
                              <m:r>
                                <a:rPr lang="en-US" i="1" spc="100">
                                  <a:latin typeface="Cambria Math"/>
                                </a:rPr>
                                <m:t>−2</m:t>
                              </m:r>
                            </m:den>
                          </m:f>
                        </m:e>
                      </m:rad>
                      <m:r>
                        <a:rPr lang="en-US" b="0" i="1" smtClean="0">
                          <a:latin typeface="Cambria Math"/>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a:rPr>
                                <m:t>26.94+18.73</m:t>
                              </m:r>
                            </m:num>
                            <m:den>
                              <m:r>
                                <a:rPr lang="en-US" b="0" i="1" smtClean="0">
                                  <a:latin typeface="Cambria Math"/>
                                </a:rPr>
                                <m:t>9+7</m:t>
                              </m:r>
                              <m:r>
                                <a:rPr lang="en-US" i="1" spc="100">
                                  <a:latin typeface="Cambria Math"/>
                                </a:rPr>
                                <m:t>−2</m:t>
                              </m:r>
                            </m:den>
                          </m:f>
                        </m:e>
                      </m:rad>
                      <m:r>
                        <a:rPr lang="en-US" b="0" i="1" spc="100" smtClean="0">
                          <a:latin typeface="Cambria Math"/>
                        </a:rPr>
                        <m:t>=1.806</m:t>
                      </m:r>
                    </m:oMath>
                  </m:oMathPara>
                </a14:m>
                <a:endParaRPr lang="en-IN" dirty="0"/>
              </a:p>
            </p:txBody>
          </p:sp>
        </mc:Choice>
        <mc:Fallback xmlns="">
          <p:sp>
            <p:nvSpPr>
              <p:cNvPr id="13" name="TextBox 12"/>
              <p:cNvSpPr txBox="1">
                <a:spLocks noRot="1" noChangeAspect="1" noMove="1" noResize="1" noEditPoints="1" noAdjustHandles="1" noChangeArrowheads="1" noChangeShapeType="1" noTextEdit="1"/>
              </p:cNvSpPr>
              <p:nvPr/>
            </p:nvSpPr>
            <p:spPr>
              <a:xfrm>
                <a:off x="-1652" y="3321788"/>
                <a:ext cx="5955348" cy="920958"/>
              </a:xfrm>
              <a:prstGeom prst="rect">
                <a:avLst/>
              </a:prstGeom>
              <a:blipFill rotWithShape="1">
                <a:blip r:embed="rId1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38845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1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10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9">
                                            <p:txEl>
                                              <p:pRg st="0" end="0"/>
                                            </p:txEl>
                                          </p:spTgt>
                                        </p:tgtEl>
                                        <p:attrNameLst>
                                          <p:attrName>style.visibility</p:attrName>
                                        </p:attrNameLst>
                                      </p:cBhvr>
                                      <p:to>
                                        <p:strVal val="visible"/>
                                      </p:to>
                                    </p:set>
                                    <p:animEffect transition="in" filter="wipe(left)">
                                      <p:cBhvr>
                                        <p:cTn id="44" dur="1000"/>
                                        <p:tgtEl>
                                          <p:spTgt spid="9">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10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10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10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7">
                                            <p:txEl>
                                              <p:pRg st="0" end="0"/>
                                            </p:txEl>
                                          </p:spTgt>
                                        </p:tgtEl>
                                        <p:attrNameLst>
                                          <p:attrName>style.visibility</p:attrName>
                                        </p:attrNameLst>
                                      </p:cBhvr>
                                      <p:to>
                                        <p:strVal val="visible"/>
                                      </p:to>
                                    </p:set>
                                    <p:animEffect transition="in" filter="wipe(left)">
                                      <p:cBhvr>
                                        <p:cTn id="64" dur="1000"/>
                                        <p:tgtEl>
                                          <p:spTgt spid="17">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left)">
                                      <p:cBhvr>
                                        <p:cTn id="69" dur="1000"/>
                                        <p:tgtEl>
                                          <p:spTgt spid="1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wipe(left)">
                                      <p:cBhvr>
                                        <p:cTn id="74" dur="1000"/>
                                        <p:tgtEl>
                                          <p:spTgt spid="1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left)">
                                      <p:cBhvr>
                                        <p:cTn id="79" dur="1000"/>
                                        <p:tgtEl>
                                          <p:spTgt spid="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4" grpId="0"/>
      <p:bldP spid="15" grpId="0"/>
      <p:bldP spid="16" grpId="0"/>
      <p:bldP spid="3" grpId="0"/>
      <p:bldP spid="6"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2308324"/>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27</a:t>
            </a:r>
          </a:p>
          <a:p>
            <a:pPr algn="just"/>
            <a:r>
              <a:rPr lang="en-US" sz="2400" spc="100" dirty="0">
                <a:solidFill>
                  <a:srgbClr val="000000"/>
                </a:solidFill>
                <a:latin typeface="Calibri" pitchFamily="34" charset="0"/>
              </a:rPr>
              <a:t>The mean height and SD height of 8 randomly chosen soldiers are 166.9 cm and 8.29 cm respectively. The corresponding values of 6 randomly chosen sailors are 170.3 cm and 8.50 cm respectively. Based on this data, can we conclude that soldiers are, in general, shorter than sailors ?</a:t>
            </a:r>
          </a:p>
          <a:p>
            <a:pPr algn="just"/>
            <a:r>
              <a:rPr lang="en-US" sz="2400" b="1" spc="100" dirty="0">
                <a:solidFill>
                  <a:srgbClr val="000000"/>
                </a:solidFill>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621757" y="2103496"/>
                <a:ext cx="4498523" cy="863634"/>
              </a:xfrm>
              <a:prstGeom prst="rect">
                <a:avLst/>
              </a:prstGeom>
              <a:noFill/>
            </p:spPr>
            <p:txBody>
              <a:bodyPr wrap="square" rtlCol="0">
                <a:spAutoFit/>
              </a:bodyPr>
              <a:lstStyle/>
              <a:p>
                <a14:m>
                  <m:oMath xmlns:m="http://schemas.openxmlformats.org/officeDocument/2006/math">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a:rPr>
                          <m:t>𝑛</m:t>
                        </m:r>
                      </m:e>
                      <m:sub>
                        <m:r>
                          <a:rPr lang="en-US" sz="2400" b="0" i="1" smtClean="0">
                            <a:solidFill>
                              <a:srgbClr val="000000"/>
                            </a:solidFill>
                            <a:latin typeface="Cambria Math"/>
                          </a:rPr>
                          <m:t>1</m:t>
                        </m:r>
                      </m:sub>
                    </m:sSub>
                    <m:r>
                      <a:rPr lang="en-US" sz="2400" i="1" smtClean="0">
                        <a:solidFill>
                          <a:srgbClr val="000000"/>
                        </a:solidFill>
                        <a:latin typeface="Cambria Math"/>
                      </a:rPr>
                      <m:t> =</m:t>
                    </m:r>
                    <m:r>
                      <a:rPr lang="en-US" sz="2400" b="0" i="1" smtClean="0">
                        <a:solidFill>
                          <a:srgbClr val="000000"/>
                        </a:solidFill>
                        <a:latin typeface="Cambria Math"/>
                      </a:rPr>
                      <m:t>8</m:t>
                    </m:r>
                    <m:r>
                      <a:rPr lang="en-US" sz="2400" i="1" smtClean="0">
                        <a:solidFill>
                          <a:srgbClr val="000000"/>
                        </a:solidFill>
                        <a:latin typeface="Cambria Math"/>
                      </a:rPr>
                      <m:t>,</m:t>
                    </m:r>
                  </m:oMath>
                </a14:m>
                <a:r>
                  <a:rPr lang="en-US" sz="2400" dirty="0">
                    <a:solidFill>
                      <a:srgbClr val="000000"/>
                    </a:solidFill>
                  </a:rPr>
                  <a:t> </a:t>
                </a:r>
                <a14:m>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a:rPr>
                          <m:t>𝑛</m:t>
                        </m:r>
                      </m:e>
                      <m:sub>
                        <m:r>
                          <a:rPr lang="en-US" sz="2400" b="0" i="1" smtClean="0">
                            <a:solidFill>
                              <a:srgbClr val="000000"/>
                            </a:solidFill>
                            <a:latin typeface="Cambria Math"/>
                          </a:rPr>
                          <m:t>2</m:t>
                        </m:r>
                      </m:sub>
                    </m:sSub>
                    <m:r>
                      <a:rPr lang="en-US" sz="2400" i="1">
                        <a:solidFill>
                          <a:srgbClr val="000000"/>
                        </a:solidFill>
                        <a:latin typeface="Cambria Math"/>
                      </a:rPr>
                      <m:t> =</m:t>
                    </m:r>
                    <m:r>
                      <a:rPr lang="en-US" sz="2400" b="0" i="1" smtClean="0">
                        <a:solidFill>
                          <a:srgbClr val="000000"/>
                        </a:solidFill>
                        <a:latin typeface="Cambria Math"/>
                      </a:rPr>
                      <m:t>6</m:t>
                    </m:r>
                  </m:oMath>
                </a14:m>
                <a:endParaRPr lang="en-US" sz="2400" i="1" dirty="0">
                  <a:solidFill>
                    <a:srgbClr val="000000"/>
                  </a:solidFill>
                  <a:latin typeface="Cambria Math"/>
                </a:endParaRPr>
              </a:p>
              <a:p>
                <a:pPr/>
                <a14:m>
                  <m:oMathPara xmlns:m="http://schemas.openxmlformats.org/officeDocument/2006/math">
                    <m:oMathParaPr>
                      <m:jc m:val="centerGroup"/>
                    </m:oMathParaPr>
                    <m:oMath xmlns:m="http://schemas.openxmlformats.org/officeDocument/2006/math">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a:rPr>
                            <m:t>𝑥</m:t>
                          </m:r>
                        </m:e>
                      </m:acc>
                      <m:r>
                        <a:rPr lang="en-US" sz="2400" i="1">
                          <a:solidFill>
                            <a:srgbClr val="000000"/>
                          </a:solidFill>
                          <a:latin typeface="Cambria Math" panose="02040503050406030204" pitchFamily="18" charset="0"/>
                        </a:rPr>
                        <m:t> </m:t>
                      </m:r>
                      <m:r>
                        <a:rPr lang="en-US" sz="2400" i="1">
                          <a:solidFill>
                            <a:srgbClr val="000000"/>
                          </a:solidFill>
                          <a:latin typeface="Cambria Math"/>
                        </a:rPr>
                        <m:t>=</m:t>
                      </m:r>
                      <m:r>
                        <a:rPr lang="en-US" sz="2400" b="0" i="1" smtClean="0">
                          <a:solidFill>
                            <a:srgbClr val="000000"/>
                          </a:solidFill>
                          <a:latin typeface="Cambria Math"/>
                        </a:rPr>
                        <m:t>166.9 </m:t>
                      </m:r>
                      <m:r>
                        <a:rPr lang="en-US" sz="2400" b="0" i="1" smtClean="0">
                          <a:solidFill>
                            <a:srgbClr val="000000"/>
                          </a:solidFill>
                          <a:latin typeface="Cambria Math"/>
                        </a:rPr>
                        <m:t>𝑐𝑚</m:t>
                      </m:r>
                      <m:r>
                        <a:rPr lang="en-US" sz="2400" b="0" i="1" smtClean="0">
                          <a:solidFill>
                            <a:srgbClr val="000000"/>
                          </a:solidFill>
                          <a:latin typeface="Cambria Math"/>
                        </a:rPr>
                        <m:t>,</m:t>
                      </m:r>
                      <m:acc>
                        <m:accPr>
                          <m:chr m:val="̅"/>
                          <m:ctrlPr>
                            <a:rPr lang="en-US" sz="2400" i="1">
                              <a:solidFill>
                                <a:srgbClr val="000000"/>
                              </a:solidFill>
                              <a:latin typeface="Cambria Math" panose="02040503050406030204" pitchFamily="18" charset="0"/>
                            </a:rPr>
                          </m:ctrlPr>
                        </m:accPr>
                        <m:e>
                          <m:r>
                            <a:rPr lang="en-IN" sz="2400" b="0" i="1" smtClean="0">
                              <a:solidFill>
                                <a:srgbClr val="000000"/>
                              </a:solidFill>
                              <a:latin typeface="Cambria Math" panose="02040503050406030204" pitchFamily="18" charset="0"/>
                            </a:rPr>
                            <m:t>𝑦</m:t>
                          </m:r>
                        </m:e>
                      </m:acc>
                      <m:r>
                        <a:rPr lang="en-US" sz="2400" b="0" i="1" smtClean="0">
                          <a:solidFill>
                            <a:srgbClr val="000000"/>
                          </a:solidFill>
                          <a:latin typeface="Cambria Math"/>
                        </a:rPr>
                        <m:t>=170.3 </m:t>
                      </m:r>
                      <m:r>
                        <a:rPr lang="en-US" sz="2400" b="0" i="1" smtClean="0">
                          <a:solidFill>
                            <a:srgbClr val="000000"/>
                          </a:solidFill>
                          <a:latin typeface="Cambria Math"/>
                        </a:rPr>
                        <m:t>𝑐𝑚</m:t>
                      </m:r>
                    </m:oMath>
                  </m:oMathPara>
                </a14:m>
                <a:endParaRPr lang="en-US" sz="2400" b="0" dirty="0">
                  <a:solidFill>
                    <a:srgbClr val="0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21757" y="2103496"/>
                <a:ext cx="4498523" cy="863634"/>
              </a:xfrm>
              <a:prstGeom prst="rect">
                <a:avLst/>
              </a:prstGeom>
              <a:blipFill>
                <a:blip r:embed="rId2"/>
                <a:stretch>
                  <a:fillRect b="-1408"/>
                </a:stretch>
              </a:blipFill>
            </p:spPr>
            <p:txBody>
              <a:bodyPr/>
              <a:lstStyle/>
              <a:p>
                <a:r>
                  <a:rPr lang="en-IN">
                    <a:noFill/>
                  </a:rPr>
                  <a:t> </a:t>
                </a:r>
              </a:p>
            </p:txBody>
          </p:sp>
        </mc:Fallback>
      </mc:AlternateContent>
      <p:cxnSp>
        <p:nvCxnSpPr>
          <p:cNvPr id="8" name="Straight Connector 7"/>
          <p:cNvCxnSpPr/>
          <p:nvPr/>
        </p:nvCxnSpPr>
        <p:spPr>
          <a:xfrm>
            <a:off x="6096000" y="2013265"/>
            <a:ext cx="36961" cy="4675845"/>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24211" y="4212224"/>
                <a:ext cx="6071789" cy="1569660"/>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ea typeface="Cambria Math"/>
                          </a:rPr>
                          <m:t>𝜇</m:t>
                        </m:r>
                      </m:e>
                      <m:sub>
                        <m:r>
                          <a:rPr lang="en-US" sz="2400" b="0" i="1" spc="100" smtClean="0">
                            <a:solidFill>
                              <a:srgbClr val="000000"/>
                            </a:solidFill>
                            <a:latin typeface="Cambria Math"/>
                          </a:rPr>
                          <m:t>1</m:t>
                        </m:r>
                      </m:sub>
                    </m:sSub>
                    <m:r>
                      <a:rPr lang="en-US" sz="2400" b="0" i="1" spc="100" smtClean="0">
                        <a:solidFill>
                          <a:srgbClr val="000000"/>
                        </a:solidFill>
                        <a:latin typeface="Cambria Math"/>
                      </a:rPr>
                      <m:t>=</m:t>
                    </m:r>
                    <m:sSub>
                      <m:sSubPr>
                        <m:ctrlPr>
                          <a:rPr lang="en-US" sz="2400" i="1" spc="100">
                            <a:solidFill>
                              <a:srgbClr val="000000"/>
                            </a:solidFill>
                            <a:latin typeface="Cambria Math" panose="02040503050406030204" pitchFamily="18" charset="0"/>
                          </a:rPr>
                        </m:ctrlPr>
                      </m:sSubPr>
                      <m:e>
                        <m:r>
                          <a:rPr lang="en-US" sz="2400" i="1" spc="100">
                            <a:solidFill>
                              <a:srgbClr val="000000"/>
                            </a:solidFill>
                            <a:latin typeface="Cambria Math"/>
                            <a:ea typeface="Cambria Math"/>
                          </a:rPr>
                          <m:t>𝜇</m:t>
                        </m:r>
                      </m:e>
                      <m:sub>
                        <m:r>
                          <a:rPr lang="en-US" sz="2400" b="0" i="1" spc="100" smtClean="0">
                            <a:solidFill>
                              <a:srgbClr val="000000"/>
                            </a:solidFill>
                            <a:latin typeface="Cambria Math"/>
                            <a:ea typeface="Cambria Math"/>
                          </a:rPr>
                          <m:t>2</m:t>
                        </m:r>
                      </m:sub>
                    </m:sSub>
                  </m:oMath>
                </a14:m>
                <a:r>
                  <a:rPr lang="en-US" sz="2400" spc="100" dirty="0">
                    <a:solidFill>
                      <a:srgbClr val="000000"/>
                    </a:solidFill>
                    <a:latin typeface="Calibri" pitchFamily="34" charset="0"/>
                  </a:rPr>
                  <a:t>, i.e., there is no significant difference between the heights of soldiers and sailors.</a:t>
                </a:r>
              </a:p>
            </p:txBody>
          </p:sp>
        </mc:Choice>
        <mc:Fallback xmlns="">
          <p:sp>
            <p:nvSpPr>
              <p:cNvPr id="9" name="TextBox 8"/>
              <p:cNvSpPr txBox="1">
                <a:spLocks noRot="1" noChangeAspect="1" noMove="1" noResize="1" noEditPoints="1" noAdjustHandles="1" noChangeArrowheads="1" noChangeShapeType="1" noTextEdit="1"/>
              </p:cNvSpPr>
              <p:nvPr/>
            </p:nvSpPr>
            <p:spPr>
              <a:xfrm>
                <a:off x="24211" y="4212224"/>
                <a:ext cx="6071789" cy="1569660"/>
              </a:xfrm>
              <a:prstGeom prst="rect">
                <a:avLst/>
              </a:prstGeom>
              <a:blipFill rotWithShape="1">
                <a:blip r:embed="rId3"/>
                <a:stretch>
                  <a:fillRect l="-1606" t="-3502" b="-81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7778" y="5603758"/>
                <a:ext cx="6046389" cy="830997"/>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ea typeface="Cambria Math"/>
                          </a:rPr>
                          <m:t>𝜇</m:t>
                        </m:r>
                      </m:e>
                      <m:sub>
                        <m:r>
                          <a:rPr lang="en-US" sz="2400" b="0" i="1" spc="100" smtClean="0">
                            <a:solidFill>
                              <a:srgbClr val="000000"/>
                            </a:solidFill>
                            <a:latin typeface="Cambria Math"/>
                          </a:rPr>
                          <m:t>1</m:t>
                        </m:r>
                      </m:sub>
                    </m:sSub>
                    <m:r>
                      <a:rPr lang="en-US" sz="2400" b="0" i="1" spc="100" smtClean="0">
                        <a:solidFill>
                          <a:srgbClr val="000000"/>
                        </a:solidFill>
                        <a:latin typeface="Cambria Math"/>
                      </a:rPr>
                      <m:t>&lt;</m:t>
                    </m:r>
                    <m:sSub>
                      <m:sSubPr>
                        <m:ctrlPr>
                          <a:rPr lang="en-US" sz="2400" i="1" spc="100">
                            <a:solidFill>
                              <a:srgbClr val="000000"/>
                            </a:solidFill>
                            <a:latin typeface="Cambria Math" panose="02040503050406030204" pitchFamily="18" charset="0"/>
                          </a:rPr>
                        </m:ctrlPr>
                      </m:sSubPr>
                      <m:e>
                        <m:r>
                          <a:rPr lang="en-US" sz="2400" i="1" spc="100">
                            <a:solidFill>
                              <a:srgbClr val="000000"/>
                            </a:solidFill>
                            <a:latin typeface="Cambria Math"/>
                            <a:ea typeface="Cambria Math"/>
                          </a:rPr>
                          <m:t>𝜇</m:t>
                        </m:r>
                      </m:e>
                      <m:sub>
                        <m:r>
                          <a:rPr lang="en-US" sz="2400" b="0" i="1" spc="100" smtClean="0">
                            <a:solidFill>
                              <a:srgbClr val="000000"/>
                            </a:solidFill>
                            <a:latin typeface="Cambria Math"/>
                            <a:ea typeface="Cambria Math"/>
                          </a:rPr>
                          <m:t>2</m:t>
                        </m:r>
                      </m:sub>
                    </m:sSub>
                  </m:oMath>
                </a14:m>
                <a:r>
                  <a:rPr lang="en-IN" sz="2400" spc="100" dirty="0">
                    <a:solidFill>
                      <a:srgbClr val="000000"/>
                    </a:solidFill>
                    <a:latin typeface="Calibri" pitchFamily="34" charset="0"/>
                  </a:rPr>
                  <a:t>(One tailed test)</a:t>
                </a:r>
                <a:r>
                  <a:rPr lang="en-IN" dirty="0">
                    <a:solidFill>
                      <a:srgbClr val="000000"/>
                    </a:solidFill>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27778" y="5603758"/>
                <a:ext cx="6046389" cy="830997"/>
              </a:xfrm>
              <a:prstGeom prst="rect">
                <a:avLst/>
              </a:prstGeom>
              <a:blipFill rotWithShape="1">
                <a:blip r:embed="rId4"/>
                <a:stretch>
                  <a:fillRect l="-1512" t="-6569" b="-1532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9611" y="6436542"/>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9611" y="6436542"/>
                <a:ext cx="4965590" cy="461665"/>
              </a:xfrm>
              <a:prstGeom prst="rect">
                <a:avLst/>
              </a:prstGeom>
              <a:blipFill rotWithShape="1">
                <a:blip r:embed="rId5"/>
                <a:stretch>
                  <a:fillRect l="-1840" t="-10526" b="-28947"/>
                </a:stretch>
              </a:blipFill>
            </p:spPr>
            <p:txBody>
              <a:bodyPr/>
              <a:lstStyle/>
              <a:p>
                <a:r>
                  <a:rPr lang="en-IN">
                    <a:noFill/>
                  </a:rPr>
                  <a:t> </a:t>
                </a:r>
              </a:p>
            </p:txBody>
          </p:sp>
        </mc:Fallback>
      </mc:AlternateContent>
      <p:sp>
        <p:nvSpPr>
          <p:cNvPr id="12" name="TextBox 11"/>
          <p:cNvSpPr txBox="1"/>
          <p:nvPr/>
        </p:nvSpPr>
        <p:spPr>
          <a:xfrm>
            <a:off x="6177346" y="1965541"/>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6314776" y="3261217"/>
                <a:ext cx="171207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solidFill>
                                <a:srgbClr val="000000"/>
                              </a:solidFill>
                              <a:latin typeface="Cambria Math" panose="02040503050406030204" pitchFamily="18" charset="0"/>
                            </a:rPr>
                          </m:ctrlPr>
                        </m:dPr>
                        <m:e>
                          <m:r>
                            <a:rPr lang="en-US" sz="2400" b="0" i="1" smtClean="0">
                              <a:solidFill>
                                <a:srgbClr val="000000"/>
                              </a:solidFill>
                              <a:latin typeface="Cambria Math"/>
                            </a:rPr>
                            <m:t>𝑡</m:t>
                          </m:r>
                        </m:e>
                      </m:d>
                      <m:r>
                        <a:rPr lang="en-US" sz="2400" i="1" smtClean="0">
                          <a:solidFill>
                            <a:srgbClr val="000000"/>
                          </a:solidFill>
                          <a:latin typeface="Cambria Math"/>
                        </a:rPr>
                        <m:t>=</m:t>
                      </m:r>
                      <m:r>
                        <a:rPr lang="en-US" sz="2400" b="0" i="1" smtClean="0">
                          <a:solidFill>
                            <a:srgbClr val="000000"/>
                          </a:solidFill>
                          <a:latin typeface="Cambria Math"/>
                        </a:rPr>
                        <m:t>0.696</m:t>
                      </m:r>
                    </m:oMath>
                  </m:oMathPara>
                </a14:m>
                <a:endParaRPr lang="en-IN" sz="2400" dirty="0">
                  <a:solidFill>
                    <a:srgbClr val="0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314776" y="3261217"/>
                <a:ext cx="1712072" cy="461665"/>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132961" y="3681556"/>
                <a:ext cx="5429500"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   </a:t>
                </a:r>
                <a14:m>
                  <m:oMath xmlns:m="http://schemas.openxmlformats.org/officeDocument/2006/math">
                    <m:r>
                      <a:rPr lang="en-US" sz="2400" i="1">
                        <a:solidFill>
                          <a:srgbClr val="000000"/>
                        </a:solidFill>
                        <a:latin typeface="Cambria Math"/>
                      </a:rPr>
                      <m:t>𝑣</m:t>
                    </m:r>
                    <m:r>
                      <a:rPr lang="en-US" sz="2400" i="1">
                        <a:solidFill>
                          <a:srgbClr val="000000"/>
                        </a:solidFill>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r>
                      <a:rPr lang="en-US" sz="2400" i="1" spc="100">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2</m:t>
                        </m:r>
                      </m:sub>
                    </m:sSub>
                    <m:r>
                      <a:rPr lang="en-US" sz="2400" i="1" spc="100">
                        <a:latin typeface="Cambria Math"/>
                      </a:rPr>
                      <m:t>−2</m:t>
                    </m:r>
                    <m:r>
                      <a:rPr lang="en-US" sz="2400" i="1">
                        <a:solidFill>
                          <a:srgbClr val="000000"/>
                        </a:solidFill>
                        <a:latin typeface="Cambria Math"/>
                      </a:rPr>
                      <m:t>=1</m:t>
                    </m:r>
                    <m:r>
                      <a:rPr lang="en-US" sz="2400" b="0" i="1" smtClean="0">
                        <a:solidFill>
                          <a:srgbClr val="000000"/>
                        </a:solidFill>
                        <a:latin typeface="Cambria Math"/>
                      </a:rPr>
                      <m:t>2</m:t>
                    </m:r>
                  </m:oMath>
                </a14:m>
                <a:endParaRPr lang="en-IN" sz="2400" dirty="0">
                  <a:solidFill>
                    <a:srgbClr val="000000"/>
                  </a:solidFill>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132961" y="3681556"/>
                <a:ext cx="5429500" cy="461665"/>
              </a:xfrm>
              <a:prstGeom prst="rect">
                <a:avLst/>
              </a:prstGeom>
              <a:blipFill rotWithShape="1">
                <a:blip r:embed="rId7"/>
                <a:stretch>
                  <a:fillRect l="-1684"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132961" y="4567487"/>
                <a:ext cx="5976686" cy="2308324"/>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14:m>
                  <m:oMath xmlns:m="http://schemas.openxmlformats.org/officeDocument/2006/math">
                    <m:d>
                      <m:dPr>
                        <m:begChr m:val="|"/>
                        <m:endChr m:val="|"/>
                        <m:ctrlPr>
                          <a:rPr lang="en-US" sz="2400" i="1" spc="100" smtClean="0">
                            <a:solidFill>
                              <a:srgbClr val="000000"/>
                            </a:solidFill>
                            <a:latin typeface="Cambria Math" panose="02040503050406030204" pitchFamily="18" charset="0"/>
                          </a:rPr>
                        </m:ctrlPr>
                      </m:dPr>
                      <m:e>
                        <m:r>
                          <a:rPr lang="en-US" sz="2400" b="0" i="1" spc="100" smtClean="0">
                            <a:solidFill>
                              <a:srgbClr val="000000"/>
                            </a:solidFill>
                            <a:latin typeface="Cambria Math"/>
                          </a:rPr>
                          <m:t>𝑡</m:t>
                        </m:r>
                      </m:e>
                    </m:d>
                    <m:r>
                      <a:rPr lang="en-US" sz="2400" b="0" i="1" spc="100" smtClean="0">
                        <a:solidFill>
                          <a:srgbClr val="000000"/>
                        </a:solidFill>
                        <a:latin typeface="Cambria Math"/>
                      </a:rPr>
                      <m:t>&lt;</m:t>
                    </m:r>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a:rPr>
                          <m:t>𝑡</m:t>
                        </m:r>
                      </m:e>
                      <m:sub>
                        <m:r>
                          <a:rPr lang="en-US" sz="2400" i="1">
                            <a:solidFill>
                              <a:srgbClr val="000000"/>
                            </a:solidFill>
                            <a:latin typeface="Cambria Math"/>
                          </a:rPr>
                          <m:t>0.0</m:t>
                        </m:r>
                        <m:r>
                          <a:rPr lang="en-US" sz="2400" b="0" i="1" smtClean="0">
                            <a:solidFill>
                              <a:srgbClr val="000000"/>
                            </a:solidFill>
                            <a:latin typeface="Cambria Math"/>
                          </a:rPr>
                          <m:t>5</m:t>
                        </m:r>
                      </m:sub>
                    </m:sSub>
                  </m:oMath>
                </a14:m>
                <a:r>
                  <a:rPr lang="en-IN" sz="2400" spc="100" dirty="0">
                    <a:solidFill>
                      <a:srgbClr val="000000"/>
                    </a:solidFill>
                    <a:latin typeface="Calibri" pitchFamily="34" charset="0"/>
                  </a:rPr>
                  <a:t>, the null </a:t>
                </a:r>
              </a:p>
              <a:p>
                <a:pPr algn="just"/>
                <a:r>
                  <a:rPr lang="en-IN" sz="2400" spc="100" dirty="0">
                    <a:solidFill>
                      <a:srgbClr val="000000"/>
                    </a:solidFill>
                    <a:latin typeface="Calibri" pitchFamily="34" charset="0"/>
                  </a:rPr>
                  <a:t>        hypothesis is accepted at 5% level  </a:t>
                </a:r>
              </a:p>
              <a:p>
                <a:pPr algn="just"/>
                <a:r>
                  <a:rPr lang="en-IN" sz="2400" spc="100" dirty="0">
                    <a:solidFill>
                      <a:srgbClr val="000000"/>
                    </a:solidFill>
                    <a:latin typeface="Calibri" pitchFamily="34" charset="0"/>
                  </a:rPr>
                  <a:t>        of significance.  i. e. ,We cannot </a:t>
                </a:r>
              </a:p>
              <a:p>
                <a:pPr algn="just"/>
                <a:r>
                  <a:rPr lang="en-IN" sz="2400" spc="100" dirty="0">
                    <a:solidFill>
                      <a:srgbClr val="000000"/>
                    </a:solidFill>
                    <a:latin typeface="Calibri" pitchFamily="34" charset="0"/>
                  </a:rPr>
                  <a:t>        conclude that sailors are, in general, </a:t>
                </a:r>
              </a:p>
              <a:p>
                <a:pPr algn="just"/>
                <a:r>
                  <a:rPr lang="en-IN" sz="2400" spc="100" dirty="0">
                    <a:solidFill>
                      <a:srgbClr val="000000"/>
                    </a:solidFill>
                    <a:latin typeface="Calibri" pitchFamily="34" charset="0"/>
                  </a:rPr>
                  <a:t>        shorter than sailors  .</a:t>
                </a:r>
              </a:p>
            </p:txBody>
          </p:sp>
        </mc:Choice>
        <mc:Fallback xmlns="">
          <p:sp>
            <p:nvSpPr>
              <p:cNvPr id="16" name="TextBox 15"/>
              <p:cNvSpPr txBox="1">
                <a:spLocks noRot="1" noChangeAspect="1" noMove="1" noResize="1" noEditPoints="1" noAdjustHandles="1" noChangeArrowheads="1" noChangeShapeType="1" noTextEdit="1"/>
              </p:cNvSpPr>
              <p:nvPr/>
            </p:nvSpPr>
            <p:spPr>
              <a:xfrm>
                <a:off x="6132961" y="4567487"/>
                <a:ext cx="5976686" cy="2308324"/>
              </a:xfrm>
              <a:prstGeom prst="rect">
                <a:avLst/>
              </a:prstGeom>
              <a:blipFill rotWithShape="1">
                <a:blip r:embed="rId8"/>
                <a:stretch>
                  <a:fillRect l="-1531" t="-2111" b="-501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304952" y="2328762"/>
                <a:ext cx="5794871" cy="107984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i="1" spc="100" smtClean="0">
                          <a:latin typeface="Cambria Math"/>
                        </a:rPr>
                        <m:t>𝑡</m:t>
                      </m:r>
                      <m:r>
                        <a:rPr lang="en-US" sz="2000" i="1" spc="100" smtClean="0">
                          <a:latin typeface="Cambria Math"/>
                        </a:rPr>
                        <m:t>=</m:t>
                      </m:r>
                      <m:f>
                        <m:fPr>
                          <m:ctrlPr>
                            <a:rPr lang="en-US" sz="2000" i="1" spc="100">
                              <a:latin typeface="Cambria Math" panose="02040503050406030204" pitchFamily="18" charset="0"/>
                            </a:rPr>
                          </m:ctrlPr>
                        </m:fPr>
                        <m:num>
                          <m:acc>
                            <m:accPr>
                              <m:chr m:val="̅"/>
                              <m:ctrlPr>
                                <a:rPr lang="en-US" sz="2000" i="1" spc="100">
                                  <a:latin typeface="Cambria Math" panose="02040503050406030204" pitchFamily="18" charset="0"/>
                                </a:rPr>
                              </m:ctrlPr>
                            </m:accPr>
                            <m:e>
                              <m:r>
                                <a:rPr lang="en-US" sz="2000" i="1" spc="100">
                                  <a:latin typeface="Cambria Math"/>
                                </a:rPr>
                                <m:t>𝑥</m:t>
                              </m:r>
                            </m:e>
                          </m:acc>
                          <m:r>
                            <a:rPr lang="en-US" sz="2000" i="1" spc="100">
                              <a:latin typeface="Cambria Math"/>
                            </a:rPr>
                            <m:t>−</m:t>
                          </m:r>
                          <m:acc>
                            <m:accPr>
                              <m:chr m:val="̅"/>
                              <m:ctrlPr>
                                <a:rPr lang="en-US" sz="2000" i="1" spc="100">
                                  <a:latin typeface="Cambria Math" panose="02040503050406030204" pitchFamily="18" charset="0"/>
                                </a:rPr>
                              </m:ctrlPr>
                            </m:accPr>
                            <m:e>
                              <m:r>
                                <a:rPr lang="en-US" sz="2000" i="1" spc="100">
                                  <a:latin typeface="Cambria Math"/>
                                </a:rPr>
                                <m:t>𝑦</m:t>
                              </m:r>
                            </m:e>
                          </m:acc>
                        </m:num>
                        <m:den>
                          <m:r>
                            <a:rPr lang="en-US" sz="2000" i="1" spc="100">
                              <a:latin typeface="Cambria Math"/>
                              <a:ea typeface="Cambria Math"/>
                            </a:rPr>
                            <m:t>𝑠</m:t>
                          </m:r>
                          <m:r>
                            <a:rPr lang="en-US" sz="2000" i="1" spc="100">
                              <a:latin typeface="Cambria Math"/>
                              <a:ea typeface="Cambria Math"/>
                            </a:rPr>
                            <m:t> </m:t>
                          </m:r>
                          <m:rad>
                            <m:radPr>
                              <m:degHide m:val="on"/>
                              <m:ctrlPr>
                                <a:rPr lang="en-US" sz="2000" i="1" spc="100">
                                  <a:latin typeface="Cambria Math" panose="02040503050406030204" pitchFamily="18" charset="0"/>
                                  <a:ea typeface="Cambria Math"/>
                                </a:rPr>
                              </m:ctrlPr>
                            </m:radPr>
                            <m:deg/>
                            <m:e>
                              <m:f>
                                <m:fPr>
                                  <m:ctrlPr>
                                    <a:rPr lang="en-US" sz="2000" i="1" spc="100">
                                      <a:latin typeface="Cambria Math" panose="02040503050406030204" pitchFamily="18" charset="0"/>
                                      <a:ea typeface="Cambria Math"/>
                                    </a:rPr>
                                  </m:ctrlPr>
                                </m:fPr>
                                <m:num>
                                  <m:r>
                                    <a:rPr lang="en-US" sz="2000" i="1" spc="100">
                                      <a:latin typeface="Cambria Math"/>
                                      <a:ea typeface="Cambria Math"/>
                                    </a:rPr>
                                    <m:t>1</m:t>
                                  </m:r>
                                </m:num>
                                <m:den>
                                  <m:sSub>
                                    <m:sSubPr>
                                      <m:ctrlPr>
                                        <a:rPr lang="en-US" sz="2000" i="1" spc="100">
                                          <a:latin typeface="Cambria Math" panose="02040503050406030204" pitchFamily="18" charset="0"/>
                                          <a:ea typeface="Cambria Math"/>
                                        </a:rPr>
                                      </m:ctrlPr>
                                    </m:sSubPr>
                                    <m:e>
                                      <m:r>
                                        <a:rPr lang="en-US" sz="2000" i="1" spc="100">
                                          <a:latin typeface="Cambria Math"/>
                                          <a:ea typeface="Cambria Math"/>
                                        </a:rPr>
                                        <m:t>𝑛</m:t>
                                      </m:r>
                                    </m:e>
                                    <m:sub>
                                      <m:r>
                                        <a:rPr lang="en-US" sz="2000" i="1" spc="100">
                                          <a:latin typeface="Cambria Math"/>
                                          <a:ea typeface="Cambria Math"/>
                                        </a:rPr>
                                        <m:t>1</m:t>
                                      </m:r>
                                    </m:sub>
                                  </m:sSub>
                                </m:den>
                              </m:f>
                              <m:r>
                                <a:rPr lang="en-US" sz="2000" i="1" spc="100">
                                  <a:latin typeface="Cambria Math"/>
                                  <a:ea typeface="Cambria Math"/>
                                </a:rPr>
                                <m:t>+</m:t>
                              </m:r>
                              <m:f>
                                <m:fPr>
                                  <m:ctrlPr>
                                    <a:rPr lang="en-US" sz="2000" i="1" spc="100">
                                      <a:latin typeface="Cambria Math" panose="02040503050406030204" pitchFamily="18" charset="0"/>
                                      <a:ea typeface="Cambria Math"/>
                                    </a:rPr>
                                  </m:ctrlPr>
                                </m:fPr>
                                <m:num>
                                  <m:r>
                                    <a:rPr lang="en-US" sz="2000" i="1" spc="100">
                                      <a:latin typeface="Cambria Math"/>
                                      <a:ea typeface="Cambria Math"/>
                                    </a:rPr>
                                    <m:t>1</m:t>
                                  </m:r>
                                </m:num>
                                <m:den>
                                  <m:sSub>
                                    <m:sSubPr>
                                      <m:ctrlPr>
                                        <a:rPr lang="en-US" sz="2000" i="1" spc="100">
                                          <a:latin typeface="Cambria Math" panose="02040503050406030204" pitchFamily="18" charset="0"/>
                                          <a:ea typeface="Cambria Math"/>
                                        </a:rPr>
                                      </m:ctrlPr>
                                    </m:sSubPr>
                                    <m:e>
                                      <m:r>
                                        <a:rPr lang="en-US" sz="2000" i="1" spc="100">
                                          <a:latin typeface="Cambria Math"/>
                                          <a:ea typeface="Cambria Math"/>
                                        </a:rPr>
                                        <m:t>𝑛</m:t>
                                      </m:r>
                                    </m:e>
                                    <m:sub>
                                      <m:r>
                                        <a:rPr lang="en-US" sz="2000" i="1" spc="100">
                                          <a:latin typeface="Cambria Math"/>
                                          <a:ea typeface="Cambria Math"/>
                                        </a:rPr>
                                        <m:t>2</m:t>
                                      </m:r>
                                    </m:sub>
                                  </m:sSub>
                                </m:den>
                              </m:f>
                            </m:e>
                          </m:rad>
                        </m:den>
                      </m:f>
                      <m:r>
                        <a:rPr lang="en-US" sz="2000" i="1" smtClean="0">
                          <a:solidFill>
                            <a:srgbClr val="000000"/>
                          </a:solidFill>
                          <a:latin typeface="Cambria Math"/>
                        </a:rPr>
                        <m:t>=</m:t>
                      </m:r>
                      <m:f>
                        <m:fPr>
                          <m:ctrlPr>
                            <a:rPr lang="en-US" sz="2000" i="1" smtClean="0">
                              <a:solidFill>
                                <a:srgbClr val="000000"/>
                              </a:solidFill>
                              <a:latin typeface="Cambria Math" panose="02040503050406030204" pitchFamily="18" charset="0"/>
                            </a:rPr>
                          </m:ctrlPr>
                        </m:fPr>
                        <m:num>
                          <m:r>
                            <a:rPr lang="en-US" sz="2000" b="0" i="1" smtClean="0">
                              <a:solidFill>
                                <a:srgbClr val="000000"/>
                              </a:solidFill>
                              <a:latin typeface="Cambria Math"/>
                            </a:rPr>
                            <m:t>166.9−170.3</m:t>
                          </m:r>
                        </m:num>
                        <m:den>
                          <m:r>
                            <a:rPr lang="en-US" sz="2000" b="0" i="1" smtClean="0">
                              <a:solidFill>
                                <a:srgbClr val="000000"/>
                              </a:solidFill>
                              <a:latin typeface="Cambria Math"/>
                            </a:rPr>
                            <m:t>9.05 </m:t>
                          </m:r>
                          <m:rad>
                            <m:radPr>
                              <m:degHide m:val="on"/>
                              <m:ctrlPr>
                                <a:rPr lang="en-US" sz="2000" b="0" i="1" smtClean="0">
                                  <a:solidFill>
                                    <a:srgbClr val="000000"/>
                                  </a:solidFill>
                                  <a:latin typeface="Cambria Math" panose="02040503050406030204" pitchFamily="18" charset="0"/>
                                </a:rPr>
                              </m:ctrlPr>
                            </m:radPr>
                            <m:deg/>
                            <m:e>
                              <m:f>
                                <m:fPr>
                                  <m:ctrlPr>
                                    <a:rPr lang="en-US" sz="2000" b="0" i="1" smtClean="0">
                                      <a:solidFill>
                                        <a:srgbClr val="000000"/>
                                      </a:solidFill>
                                      <a:latin typeface="Cambria Math" panose="02040503050406030204" pitchFamily="18" charset="0"/>
                                    </a:rPr>
                                  </m:ctrlPr>
                                </m:fPr>
                                <m:num>
                                  <m:r>
                                    <a:rPr lang="en-US" sz="2000" b="0" i="1" smtClean="0">
                                      <a:solidFill>
                                        <a:srgbClr val="000000"/>
                                      </a:solidFill>
                                      <a:latin typeface="Cambria Math"/>
                                    </a:rPr>
                                    <m:t>1</m:t>
                                  </m:r>
                                </m:num>
                                <m:den>
                                  <m:r>
                                    <a:rPr lang="en-US" sz="2000" b="0" i="1" smtClean="0">
                                      <a:solidFill>
                                        <a:srgbClr val="000000"/>
                                      </a:solidFill>
                                      <a:latin typeface="Cambria Math"/>
                                    </a:rPr>
                                    <m:t>8</m:t>
                                  </m:r>
                                </m:den>
                              </m:f>
                              <m:r>
                                <a:rPr lang="en-US" sz="2000" b="0" i="1" smtClean="0">
                                  <a:solidFill>
                                    <a:srgbClr val="000000"/>
                                  </a:solidFill>
                                  <a:latin typeface="Cambria Math"/>
                                </a:rPr>
                                <m:t>+</m:t>
                              </m:r>
                              <m:f>
                                <m:fPr>
                                  <m:ctrlPr>
                                    <a:rPr lang="en-US" sz="2000" i="1">
                                      <a:solidFill>
                                        <a:srgbClr val="000000"/>
                                      </a:solidFill>
                                      <a:latin typeface="Cambria Math" panose="02040503050406030204" pitchFamily="18" charset="0"/>
                                    </a:rPr>
                                  </m:ctrlPr>
                                </m:fPr>
                                <m:num>
                                  <m:r>
                                    <a:rPr lang="en-US" sz="2000" i="1">
                                      <a:solidFill>
                                        <a:srgbClr val="000000"/>
                                      </a:solidFill>
                                      <a:latin typeface="Cambria Math"/>
                                    </a:rPr>
                                    <m:t>1</m:t>
                                  </m:r>
                                </m:num>
                                <m:den>
                                  <m:r>
                                    <a:rPr lang="en-US" sz="2000" b="0" i="1" smtClean="0">
                                      <a:solidFill>
                                        <a:srgbClr val="000000"/>
                                      </a:solidFill>
                                      <a:latin typeface="Cambria Math"/>
                                    </a:rPr>
                                    <m:t>6</m:t>
                                  </m:r>
                                </m:den>
                              </m:f>
                            </m:e>
                          </m:rad>
                        </m:den>
                      </m:f>
                      <m:r>
                        <a:rPr lang="en-US" sz="2000" i="1" smtClean="0">
                          <a:solidFill>
                            <a:srgbClr val="000000"/>
                          </a:solidFill>
                          <a:latin typeface="Cambria Math"/>
                        </a:rPr>
                        <m:t>=</m:t>
                      </m:r>
                      <m:r>
                        <a:rPr lang="en-US" sz="2000" b="0" i="1" smtClean="0">
                          <a:solidFill>
                            <a:srgbClr val="000000"/>
                          </a:solidFill>
                          <a:latin typeface="Cambria Math"/>
                        </a:rPr>
                        <m:t>−0.696</m:t>
                      </m:r>
                    </m:oMath>
                  </m:oMathPara>
                </a14:m>
                <a:endParaRPr lang="en-IN" sz="2000" dirty="0">
                  <a:solidFill>
                    <a:srgbClr val="0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304952" y="2328762"/>
                <a:ext cx="5794871" cy="1079847"/>
              </a:xfrm>
              <a:prstGeom prst="rect">
                <a:avLst/>
              </a:prstGeom>
              <a:blipFill rotWithShape="1">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451732" y="4191001"/>
                <a:ext cx="312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a:rPr>
                            <m:t>𝑡</m:t>
                          </m:r>
                        </m:e>
                        <m:sub>
                          <m:r>
                            <a:rPr lang="en-US" sz="2400" b="0" i="1" smtClean="0">
                              <a:latin typeface="Cambria Math"/>
                            </a:rPr>
                            <m:t>0.05</m:t>
                          </m:r>
                        </m:sub>
                      </m:sSub>
                      <m:d>
                        <m:dPr>
                          <m:ctrlPr>
                            <a:rPr lang="en-IN" sz="2400" i="1" smtClean="0">
                              <a:latin typeface="Cambria Math" panose="02040503050406030204" pitchFamily="18" charset="0"/>
                            </a:rPr>
                          </m:ctrlPr>
                        </m:dPr>
                        <m:e>
                          <m:r>
                            <a:rPr lang="en-US" sz="2400" b="0" i="1" smtClean="0">
                              <a:latin typeface="Cambria Math"/>
                            </a:rPr>
                            <m:t>𝑣</m:t>
                          </m:r>
                          <m:r>
                            <a:rPr lang="en-US" sz="2400" b="0" i="1" smtClean="0">
                              <a:latin typeface="Cambria Math"/>
                            </a:rPr>
                            <m:t>=12</m:t>
                          </m:r>
                        </m:e>
                      </m:d>
                      <m:r>
                        <a:rPr lang="en-US" sz="2400" b="0" i="1" smtClean="0">
                          <a:latin typeface="Cambria Math"/>
                        </a:rPr>
                        <m:t>=1.782</m:t>
                      </m:r>
                    </m:oMath>
                  </m:oMathPara>
                </a14:m>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6451732" y="4191001"/>
                <a:ext cx="3125279" cy="461665"/>
              </a:xfrm>
              <a:prstGeom prst="rect">
                <a:avLst/>
              </a:prstGeom>
              <a:blipFill rotWithShape="1">
                <a:blip r:embed="rId10"/>
                <a:stretch>
                  <a:fillRect b="-1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21757" y="2900702"/>
                <a:ext cx="388061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a:rPr>
                            <m:t>𝑠</m:t>
                          </m:r>
                        </m:e>
                        <m:sub>
                          <m:r>
                            <a:rPr lang="en-US" sz="2400" b="0" i="1" smtClean="0">
                              <a:latin typeface="Cambria Math"/>
                            </a:rPr>
                            <m:t>1</m:t>
                          </m:r>
                        </m:sub>
                      </m:sSub>
                      <m:r>
                        <a:rPr lang="en-US" sz="2400" b="0" i="1" smtClean="0">
                          <a:latin typeface="Cambria Math"/>
                        </a:rPr>
                        <m:t>=8.29 </m:t>
                      </m:r>
                      <m:r>
                        <a:rPr lang="en-US" sz="2400" b="0" i="1" smtClean="0">
                          <a:latin typeface="Cambria Math"/>
                        </a:rPr>
                        <m:t>𝑐𝑚</m:t>
                      </m:r>
                      <m:r>
                        <a:rPr lang="en-US" sz="2400" b="0" i="1" smtClean="0">
                          <a:latin typeface="Cambria Math"/>
                        </a:rPr>
                        <m:t>, </m:t>
                      </m:r>
                      <m:sSub>
                        <m:sSubPr>
                          <m:ctrlPr>
                            <a:rPr lang="en-IN" sz="2400" i="1">
                              <a:latin typeface="Cambria Math" panose="02040503050406030204" pitchFamily="18" charset="0"/>
                            </a:rPr>
                          </m:ctrlPr>
                        </m:sSubPr>
                        <m:e>
                          <m:r>
                            <a:rPr lang="en-US" sz="2400" i="1">
                              <a:latin typeface="Cambria Math"/>
                            </a:rPr>
                            <m:t>𝑠</m:t>
                          </m:r>
                        </m:e>
                        <m:sub>
                          <m:r>
                            <a:rPr lang="en-US" sz="2400" b="0" i="1" smtClean="0">
                              <a:latin typeface="Cambria Math"/>
                            </a:rPr>
                            <m:t>2</m:t>
                          </m:r>
                        </m:sub>
                      </m:sSub>
                      <m:r>
                        <a:rPr lang="en-US" sz="2400" i="1">
                          <a:latin typeface="Cambria Math"/>
                        </a:rPr>
                        <m:t>=8.</m:t>
                      </m:r>
                      <m:r>
                        <a:rPr lang="en-US" sz="2400" b="0" i="1" smtClean="0">
                          <a:latin typeface="Cambria Math"/>
                        </a:rPr>
                        <m:t>50</m:t>
                      </m:r>
                      <m:r>
                        <a:rPr lang="en-US" sz="2400" i="1">
                          <a:latin typeface="Cambria Math"/>
                        </a:rPr>
                        <m:t> </m:t>
                      </m:r>
                      <m:r>
                        <a:rPr lang="en-US" sz="2400" i="1">
                          <a:latin typeface="Cambria Math"/>
                        </a:rPr>
                        <m:t>𝑐𝑚</m:t>
                      </m:r>
                    </m:oMath>
                  </m:oMathPara>
                </a14:m>
                <a:endParaRPr lang="en-IN"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621757" y="2900702"/>
                <a:ext cx="3880614" cy="461665"/>
              </a:xfrm>
              <a:prstGeom prst="rect">
                <a:avLst/>
              </a:prstGeom>
              <a:blipFill rotWithShape="1">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9654" y="3408962"/>
                <a:ext cx="6199518" cy="9226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pc="100" smtClean="0">
                          <a:latin typeface="Cambria Math"/>
                        </a:rPr>
                        <m:t>𝑠</m:t>
                      </m:r>
                      <m:r>
                        <a:rPr lang="en-US" i="1" spc="100" smtClean="0">
                          <a:latin typeface="Cambria Math"/>
                        </a:rPr>
                        <m:t>=</m:t>
                      </m:r>
                      <m:rad>
                        <m:radPr>
                          <m:degHide m:val="on"/>
                          <m:ctrlPr>
                            <a:rPr lang="en-US" i="1" spc="100">
                              <a:latin typeface="Cambria Math" panose="02040503050406030204" pitchFamily="18" charset="0"/>
                            </a:rPr>
                          </m:ctrlPr>
                        </m:radPr>
                        <m:deg/>
                        <m:e>
                          <m:f>
                            <m:fPr>
                              <m:ctrlPr>
                                <a:rPr lang="en-US" i="1" spc="100">
                                  <a:latin typeface="Cambria Math" panose="02040503050406030204" pitchFamily="18" charset="0"/>
                                </a:rPr>
                              </m:ctrlPr>
                            </m:fPr>
                            <m:num>
                              <m:sSub>
                                <m:sSubPr>
                                  <m:ctrlPr>
                                    <a:rPr lang="en-US" i="1" spc="100">
                                      <a:latin typeface="Cambria Math" panose="02040503050406030204" pitchFamily="18" charset="0"/>
                                    </a:rPr>
                                  </m:ctrlPr>
                                </m:sSubPr>
                                <m:e>
                                  <m:r>
                                    <a:rPr lang="en-US" i="1" spc="100">
                                      <a:latin typeface="Cambria Math"/>
                                    </a:rPr>
                                    <m:t>𝑛</m:t>
                                  </m:r>
                                </m:e>
                                <m:sub>
                                  <m:r>
                                    <a:rPr lang="en-US" i="1" spc="100">
                                      <a:latin typeface="Cambria Math"/>
                                    </a:rPr>
                                    <m:t>1</m:t>
                                  </m:r>
                                </m:sub>
                              </m:sSub>
                              <m:sSubSup>
                                <m:sSubSupPr>
                                  <m:ctrlPr>
                                    <a:rPr lang="en-US" i="1" spc="100">
                                      <a:latin typeface="Cambria Math" panose="02040503050406030204" pitchFamily="18" charset="0"/>
                                    </a:rPr>
                                  </m:ctrlPr>
                                </m:sSubSupPr>
                                <m:e>
                                  <m:r>
                                    <a:rPr lang="en-US" i="1" spc="100">
                                      <a:latin typeface="Cambria Math"/>
                                    </a:rPr>
                                    <m:t>𝑠</m:t>
                                  </m:r>
                                </m:e>
                                <m:sub>
                                  <m:r>
                                    <a:rPr lang="en-US" i="1" spc="100">
                                      <a:latin typeface="Cambria Math"/>
                                    </a:rPr>
                                    <m:t>1</m:t>
                                  </m:r>
                                </m:sub>
                                <m:sup>
                                  <m:r>
                                    <a:rPr lang="en-US" i="1" spc="100">
                                      <a:latin typeface="Cambria Math"/>
                                    </a:rPr>
                                    <m:t>2</m:t>
                                  </m:r>
                                </m:sup>
                              </m:sSubSup>
                              <m:r>
                                <a:rPr lang="en-US" i="1" spc="100">
                                  <a:latin typeface="Cambria Math"/>
                                </a:rPr>
                                <m:t>+</m:t>
                              </m:r>
                              <m:sSub>
                                <m:sSubPr>
                                  <m:ctrlPr>
                                    <a:rPr lang="en-US" i="1" spc="100">
                                      <a:latin typeface="Cambria Math" panose="02040503050406030204" pitchFamily="18" charset="0"/>
                                    </a:rPr>
                                  </m:ctrlPr>
                                </m:sSubPr>
                                <m:e>
                                  <m:r>
                                    <a:rPr lang="en-US" i="1" spc="100">
                                      <a:latin typeface="Cambria Math"/>
                                    </a:rPr>
                                    <m:t>𝑛</m:t>
                                  </m:r>
                                </m:e>
                                <m:sub>
                                  <m:r>
                                    <a:rPr lang="en-US" i="1" spc="100">
                                      <a:latin typeface="Cambria Math"/>
                                    </a:rPr>
                                    <m:t>2</m:t>
                                  </m:r>
                                </m:sub>
                              </m:sSub>
                              <m:sSubSup>
                                <m:sSubSupPr>
                                  <m:ctrlPr>
                                    <a:rPr lang="en-US" i="1" spc="100">
                                      <a:latin typeface="Cambria Math" panose="02040503050406030204" pitchFamily="18" charset="0"/>
                                    </a:rPr>
                                  </m:ctrlPr>
                                </m:sSubSupPr>
                                <m:e>
                                  <m:r>
                                    <a:rPr lang="en-US" i="1" spc="100">
                                      <a:latin typeface="Cambria Math"/>
                                    </a:rPr>
                                    <m:t>𝑠</m:t>
                                  </m:r>
                                </m:e>
                                <m:sub>
                                  <m:r>
                                    <a:rPr lang="en-US" i="1" spc="100">
                                      <a:latin typeface="Cambria Math"/>
                                    </a:rPr>
                                    <m:t>2</m:t>
                                  </m:r>
                                </m:sub>
                                <m:sup>
                                  <m:r>
                                    <a:rPr lang="en-US" i="1" spc="100">
                                      <a:latin typeface="Cambria Math"/>
                                    </a:rPr>
                                    <m:t>2</m:t>
                                  </m:r>
                                </m:sup>
                              </m:sSubSup>
                            </m:num>
                            <m:den>
                              <m:sSub>
                                <m:sSubPr>
                                  <m:ctrlPr>
                                    <a:rPr lang="en-US" i="1" spc="100">
                                      <a:latin typeface="Cambria Math" panose="02040503050406030204" pitchFamily="18" charset="0"/>
                                    </a:rPr>
                                  </m:ctrlPr>
                                </m:sSubPr>
                                <m:e>
                                  <m:r>
                                    <a:rPr lang="en-US" i="1" spc="100">
                                      <a:latin typeface="Cambria Math"/>
                                    </a:rPr>
                                    <m:t>𝑛</m:t>
                                  </m:r>
                                </m:e>
                                <m:sub>
                                  <m:r>
                                    <a:rPr lang="en-US" i="1" spc="100">
                                      <a:latin typeface="Cambria Math"/>
                                    </a:rPr>
                                    <m:t>1</m:t>
                                  </m:r>
                                </m:sub>
                              </m:sSub>
                              <m:r>
                                <a:rPr lang="en-US" i="1" spc="100">
                                  <a:latin typeface="Cambria Math"/>
                                </a:rPr>
                                <m:t>+</m:t>
                              </m:r>
                              <m:sSub>
                                <m:sSubPr>
                                  <m:ctrlPr>
                                    <a:rPr lang="en-US" i="1" spc="100">
                                      <a:latin typeface="Cambria Math" panose="02040503050406030204" pitchFamily="18" charset="0"/>
                                    </a:rPr>
                                  </m:ctrlPr>
                                </m:sSubPr>
                                <m:e>
                                  <m:r>
                                    <a:rPr lang="en-US" i="1" spc="100">
                                      <a:latin typeface="Cambria Math"/>
                                    </a:rPr>
                                    <m:t>𝑛</m:t>
                                  </m:r>
                                </m:e>
                                <m:sub>
                                  <m:r>
                                    <a:rPr lang="en-US" i="1" spc="100">
                                      <a:latin typeface="Cambria Math"/>
                                    </a:rPr>
                                    <m:t>2</m:t>
                                  </m:r>
                                </m:sub>
                              </m:sSub>
                              <m:r>
                                <a:rPr lang="en-US" i="1" spc="100">
                                  <a:latin typeface="Cambria Math"/>
                                </a:rPr>
                                <m:t>−2</m:t>
                              </m:r>
                            </m:den>
                          </m:f>
                        </m:e>
                      </m:rad>
                      <m:r>
                        <a:rPr lang="en-US" b="0" i="1" smtClean="0">
                          <a:latin typeface="Cambria Math"/>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d>
                                <m:dPr>
                                  <m:ctrlPr>
                                    <a:rPr lang="en-US" i="1" smtClean="0">
                                      <a:latin typeface="Cambria Math" panose="02040503050406030204" pitchFamily="18" charset="0"/>
                                    </a:rPr>
                                  </m:ctrlPr>
                                </m:dPr>
                                <m:e>
                                  <m:r>
                                    <a:rPr lang="en-US" b="0" i="1" smtClean="0">
                                      <a:latin typeface="Cambria Math"/>
                                    </a:rPr>
                                    <m:t>8</m:t>
                                  </m:r>
                                </m:e>
                              </m:d>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a:rPr>
                                        <m:t>8.29</m:t>
                                      </m:r>
                                    </m:e>
                                  </m:d>
                                </m:e>
                                <m:sup>
                                  <m:r>
                                    <a:rPr lang="en-US" b="0" i="1" smtClean="0">
                                      <a:latin typeface="Cambria Math"/>
                                    </a:rPr>
                                    <m:t>2</m:t>
                                  </m:r>
                                </m:sup>
                              </m:sSup>
                              <m:r>
                                <a:rPr lang="en-US" b="0" i="1" smtClean="0">
                                  <a:latin typeface="Cambria Math"/>
                                </a:rPr>
                                <m:t>+</m:t>
                              </m:r>
                              <m:d>
                                <m:dPr>
                                  <m:ctrlPr>
                                    <a:rPr lang="en-US" i="1">
                                      <a:latin typeface="Cambria Math" panose="02040503050406030204" pitchFamily="18" charset="0"/>
                                    </a:rPr>
                                  </m:ctrlPr>
                                </m:dPr>
                                <m:e>
                                  <m:r>
                                    <a:rPr lang="en-US" b="0" i="1" smtClean="0">
                                      <a:latin typeface="Cambria Math"/>
                                    </a:rPr>
                                    <m:t>6</m:t>
                                  </m:r>
                                </m:e>
                              </m:d>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a:rPr>
                                        <m:t>8.</m:t>
                                      </m:r>
                                      <m:r>
                                        <a:rPr lang="en-US" b="0" i="1" smtClean="0">
                                          <a:latin typeface="Cambria Math"/>
                                        </a:rPr>
                                        <m:t>50</m:t>
                                      </m:r>
                                    </m:e>
                                  </m:d>
                                </m:e>
                                <m:sup>
                                  <m:r>
                                    <a:rPr lang="en-US" i="1">
                                      <a:latin typeface="Cambria Math"/>
                                    </a:rPr>
                                    <m:t>2</m:t>
                                  </m:r>
                                </m:sup>
                              </m:sSup>
                            </m:num>
                            <m:den>
                              <m:r>
                                <a:rPr lang="en-US" b="0" i="1" smtClean="0">
                                  <a:latin typeface="Cambria Math"/>
                                </a:rPr>
                                <m:t>8+6</m:t>
                              </m:r>
                              <m:r>
                                <a:rPr lang="en-US" i="1" spc="100">
                                  <a:latin typeface="Cambria Math"/>
                                </a:rPr>
                                <m:t>−2</m:t>
                              </m:r>
                            </m:den>
                          </m:f>
                        </m:e>
                      </m:rad>
                      <m:r>
                        <a:rPr lang="en-US" b="0" i="1" spc="100" smtClean="0">
                          <a:latin typeface="Cambria Math"/>
                        </a:rPr>
                        <m:t>=9.05 </m:t>
                      </m:r>
                      <m:r>
                        <a:rPr lang="en-US" b="0" i="1" spc="100" smtClean="0">
                          <a:latin typeface="Cambria Math"/>
                        </a:rPr>
                        <m:t>𝑐𝑚</m:t>
                      </m:r>
                    </m:oMath>
                  </m:oMathPara>
                </a14:m>
                <a:endParaRPr lang="en-IN" dirty="0"/>
              </a:p>
            </p:txBody>
          </p:sp>
        </mc:Choice>
        <mc:Fallback xmlns="">
          <p:sp>
            <p:nvSpPr>
              <p:cNvPr id="13" name="TextBox 12"/>
              <p:cNvSpPr txBox="1">
                <a:spLocks noRot="1" noChangeAspect="1" noMove="1" noResize="1" noEditPoints="1" noAdjustHandles="1" noChangeArrowheads="1" noChangeShapeType="1" noTextEdit="1"/>
              </p:cNvSpPr>
              <p:nvPr/>
            </p:nvSpPr>
            <p:spPr>
              <a:xfrm>
                <a:off x="-39654" y="3408962"/>
                <a:ext cx="6199518" cy="922625"/>
              </a:xfrm>
              <a:prstGeom prst="rect">
                <a:avLst/>
              </a:prstGeom>
              <a:blipFill rotWithShape="1">
                <a:blip r:embed="rId1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16101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1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10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9">
                                            <p:txEl>
                                              <p:pRg st="0" end="0"/>
                                            </p:txEl>
                                          </p:spTgt>
                                        </p:tgtEl>
                                        <p:attrNameLst>
                                          <p:attrName>style.visibility</p:attrName>
                                        </p:attrNameLst>
                                      </p:cBhvr>
                                      <p:to>
                                        <p:strVal val="visible"/>
                                      </p:to>
                                    </p:set>
                                    <p:animEffect transition="in" filter="wipe(left)">
                                      <p:cBhvr>
                                        <p:cTn id="44" dur="1000"/>
                                        <p:tgtEl>
                                          <p:spTgt spid="9">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10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10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10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7">
                                            <p:txEl>
                                              <p:pRg st="0" end="0"/>
                                            </p:txEl>
                                          </p:spTgt>
                                        </p:tgtEl>
                                        <p:attrNameLst>
                                          <p:attrName>style.visibility</p:attrName>
                                        </p:attrNameLst>
                                      </p:cBhvr>
                                      <p:to>
                                        <p:strVal val="visible"/>
                                      </p:to>
                                    </p:set>
                                    <p:animEffect transition="in" filter="wipe(left)">
                                      <p:cBhvr>
                                        <p:cTn id="64" dur="1000"/>
                                        <p:tgtEl>
                                          <p:spTgt spid="17">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left)">
                                      <p:cBhvr>
                                        <p:cTn id="69" dur="1000"/>
                                        <p:tgtEl>
                                          <p:spTgt spid="1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wipe(left)">
                                      <p:cBhvr>
                                        <p:cTn id="74" dur="1000"/>
                                        <p:tgtEl>
                                          <p:spTgt spid="1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left)">
                                      <p:cBhvr>
                                        <p:cTn id="79" dur="1000"/>
                                        <p:tgtEl>
                                          <p:spTgt spid="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4" grpId="0"/>
      <p:bldP spid="15" grpId="0"/>
      <p:bldP spid="16" grpId="0"/>
      <p:bldP spid="3" grpId="0"/>
      <p:bldP spid="6"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06E2FBF-B54D-4EAB-B546-5BC8BB1C8475}"/>
              </a:ext>
            </a:extLst>
          </p:cNvPr>
          <p:cNvGraphicFramePr/>
          <p:nvPr>
            <p:extLst>
              <p:ext uri="{D42A27DB-BD31-4B8C-83A1-F6EECF244321}">
                <p14:modId xmlns:p14="http://schemas.microsoft.com/office/powerpoint/2010/main" val="296262823"/>
              </p:ext>
            </p:extLst>
          </p:nvPr>
        </p:nvGraphicFramePr>
        <p:xfrm>
          <a:off x="1871531" y="240327"/>
          <a:ext cx="9590157" cy="6440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1590B72A-A978-40E0-96F4-F24FB8774CF3}"/>
              </a:ext>
            </a:extLst>
          </p:cNvPr>
          <p:cNvSpPr txBox="1"/>
          <p:nvPr/>
        </p:nvSpPr>
        <p:spPr>
          <a:xfrm>
            <a:off x="3206839" y="2861989"/>
            <a:ext cx="1635617" cy="1631216"/>
          </a:xfrm>
          <a:prstGeom prst="rect">
            <a:avLst/>
          </a:prstGeom>
          <a:solidFill>
            <a:srgbClr val="0070C0"/>
          </a:solidFill>
        </p:spPr>
        <p:txBody>
          <a:bodyPr wrap="square" rtlCol="0">
            <a:spAutoFit/>
          </a:bodyPr>
          <a:lstStyle/>
          <a:p>
            <a:pPr algn="ctr"/>
            <a:r>
              <a:rPr lang="en-US" sz="2000" b="1" dirty="0">
                <a:solidFill>
                  <a:schemeClr val="bg1"/>
                </a:solidFill>
              </a:rPr>
              <a:t>Test of hypothesis</a:t>
            </a:r>
          </a:p>
          <a:p>
            <a:pPr algn="ctr"/>
            <a:r>
              <a:rPr lang="en-US" sz="2000" b="1" dirty="0">
                <a:solidFill>
                  <a:schemeClr val="bg1"/>
                </a:solidFill>
              </a:rPr>
              <a:t>OR</a:t>
            </a:r>
          </a:p>
          <a:p>
            <a:pPr algn="ctr"/>
            <a:r>
              <a:rPr lang="en-US" sz="2000" b="1" dirty="0">
                <a:solidFill>
                  <a:schemeClr val="bg1"/>
                </a:solidFill>
              </a:rPr>
              <a:t>Test of significance </a:t>
            </a:r>
          </a:p>
        </p:txBody>
      </p:sp>
      <p:sp>
        <p:nvSpPr>
          <p:cNvPr id="6" name="TextBox 5">
            <a:extLst>
              <a:ext uri="{FF2B5EF4-FFF2-40B4-BE49-F238E27FC236}">
                <a16:creationId xmlns:a16="http://schemas.microsoft.com/office/drawing/2014/main" id="{27F266BA-C4B6-45CA-B233-84DF307F9F56}"/>
              </a:ext>
            </a:extLst>
          </p:cNvPr>
          <p:cNvSpPr txBox="1"/>
          <p:nvPr/>
        </p:nvSpPr>
        <p:spPr>
          <a:xfrm>
            <a:off x="490332" y="318056"/>
            <a:ext cx="450573" cy="6001643"/>
          </a:xfrm>
          <a:prstGeom prst="rect">
            <a:avLst/>
          </a:prstGeom>
          <a:solidFill>
            <a:schemeClr val="bg1"/>
          </a:solidFill>
        </p:spPr>
        <p:txBody>
          <a:bodyPr wrap="square" rtlCol="0">
            <a:spAutoFit/>
          </a:bodyPr>
          <a:lstStyle/>
          <a:p>
            <a:r>
              <a:rPr lang="en-US" sz="3200" dirty="0">
                <a:solidFill>
                  <a:srgbClr val="0070C0"/>
                </a:solidFill>
                <a:latin typeface="Cambria Math" panose="02040503050406030204" pitchFamily="18" charset="0"/>
                <a:ea typeface="Cambria Math" panose="02040503050406030204" pitchFamily="18" charset="0"/>
              </a:rPr>
              <a:t>UN</a:t>
            </a:r>
          </a:p>
          <a:p>
            <a:r>
              <a:rPr lang="en-US" sz="3200" dirty="0">
                <a:solidFill>
                  <a:srgbClr val="0070C0"/>
                </a:solidFill>
                <a:latin typeface="Cambria Math" panose="02040503050406030204" pitchFamily="18" charset="0"/>
                <a:ea typeface="Cambria Math" panose="02040503050406030204" pitchFamily="18" charset="0"/>
              </a:rPr>
              <a:t>IT</a:t>
            </a:r>
          </a:p>
          <a:p>
            <a:endParaRPr lang="en-US" sz="3200" dirty="0">
              <a:solidFill>
                <a:srgbClr val="0070C0"/>
              </a:solidFill>
              <a:latin typeface="Cambria Math" panose="02040503050406030204" pitchFamily="18" charset="0"/>
              <a:ea typeface="Cambria Math" panose="02040503050406030204" pitchFamily="18" charset="0"/>
            </a:endParaRPr>
          </a:p>
          <a:p>
            <a:r>
              <a:rPr lang="en-US" sz="3200" dirty="0">
                <a:solidFill>
                  <a:srgbClr val="0070C0"/>
                </a:solidFill>
                <a:latin typeface="Cambria Math" panose="02040503050406030204" pitchFamily="18" charset="0"/>
                <a:ea typeface="Cambria Math" panose="02040503050406030204" pitchFamily="18" charset="0"/>
              </a:rPr>
              <a:t>OUTLINE</a:t>
            </a:r>
          </a:p>
        </p:txBody>
      </p:sp>
    </p:spTree>
    <p:extLst>
      <p:ext uri="{BB962C8B-B14F-4D97-AF65-F5344CB8AC3E}">
        <p14:creationId xmlns:p14="http://schemas.microsoft.com/office/powerpoint/2010/main" val="419797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3046988"/>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28</a:t>
            </a:r>
          </a:p>
          <a:p>
            <a:pPr algn="just"/>
            <a:r>
              <a:rPr lang="en-US" sz="2400" spc="100" dirty="0">
                <a:solidFill>
                  <a:srgbClr val="000000"/>
                </a:solidFill>
                <a:latin typeface="Calibri" pitchFamily="34" charset="0"/>
              </a:rPr>
              <a:t>The following data represent the biological values of protein from cow’s milk and buffalo’s milk at a certain level.</a:t>
            </a:r>
          </a:p>
          <a:p>
            <a:pPr algn="just"/>
            <a:endParaRPr lang="en-US" sz="2400" spc="100" dirty="0">
              <a:solidFill>
                <a:srgbClr val="000000"/>
              </a:solidFill>
              <a:latin typeface="Calibri" pitchFamily="34" charset="0"/>
            </a:endParaRPr>
          </a:p>
          <a:p>
            <a:pPr algn="just"/>
            <a:endParaRPr lang="en-US" sz="2400" spc="100" dirty="0">
              <a:solidFill>
                <a:srgbClr val="000000"/>
              </a:solidFill>
              <a:latin typeface="Calibri" pitchFamily="34" charset="0"/>
            </a:endParaRPr>
          </a:p>
          <a:p>
            <a:pPr algn="just"/>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Examine if the average values of protein in the two samples significantly differ.</a:t>
            </a:r>
          </a:p>
          <a:p>
            <a:pPr algn="just"/>
            <a:r>
              <a:rPr lang="en-US" sz="2400" b="1" spc="100" dirty="0">
                <a:solidFill>
                  <a:srgbClr val="000000"/>
                </a:solidFill>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516678" y="2921131"/>
                <a:ext cx="4498523" cy="830997"/>
              </a:xfrm>
              <a:prstGeom prst="rect">
                <a:avLst/>
              </a:prstGeom>
              <a:noFill/>
            </p:spPr>
            <p:txBody>
              <a:bodyPr wrap="square" rtlCol="0">
                <a:spAutoFit/>
              </a:bodyPr>
              <a:lstStyle/>
              <a:p>
                <a:r>
                  <a:rPr lang="en-US" sz="2400" dirty="0">
                    <a:solidFill>
                      <a:srgbClr val="000000"/>
                    </a:solidFill>
                  </a:rPr>
                  <a:t>n</a:t>
                </a:r>
                <a14:m>
                  <m:oMath xmlns:m="http://schemas.openxmlformats.org/officeDocument/2006/math">
                    <m:r>
                      <a:rPr lang="en-US" sz="2400" i="1">
                        <a:solidFill>
                          <a:srgbClr val="000000"/>
                        </a:solidFill>
                        <a:latin typeface="Cambria Math"/>
                      </a:rPr>
                      <m:t>=</m:t>
                    </m:r>
                    <m:r>
                      <a:rPr lang="en-US" sz="2400" b="0" i="1" smtClean="0">
                        <a:solidFill>
                          <a:srgbClr val="000000"/>
                        </a:solidFill>
                        <a:latin typeface="Cambria Math"/>
                      </a:rPr>
                      <m:t>6,</m:t>
                    </m:r>
                    <m:sSub>
                      <m:sSubPr>
                        <m:ctrlPr>
                          <a:rPr lang="en-US" sz="2400" i="1" smtClean="0">
                            <a:solidFill>
                              <a:srgbClr val="000000"/>
                            </a:solidFill>
                            <a:latin typeface="Cambria Math" panose="02040503050406030204" pitchFamily="18" charset="0"/>
                          </a:rPr>
                        </m:ctrlPr>
                      </m:sSubPr>
                      <m:e>
                        <m:acc>
                          <m:accPr>
                            <m:chr m:val="̅"/>
                            <m:ctrlPr>
                              <a:rPr lang="en-US" sz="2400" i="1" smtClean="0">
                                <a:solidFill>
                                  <a:srgbClr val="000000"/>
                                </a:solidFill>
                                <a:latin typeface="Cambria Math" panose="02040503050406030204" pitchFamily="18" charset="0"/>
                              </a:rPr>
                            </m:ctrlPr>
                          </m:accPr>
                          <m:e>
                            <m:r>
                              <a:rPr lang="en-US" sz="2400" i="1">
                                <a:solidFill>
                                  <a:srgbClr val="000000"/>
                                </a:solidFill>
                                <a:latin typeface="Cambria Math"/>
                              </a:rPr>
                              <m:t>𝑥</m:t>
                            </m:r>
                          </m:e>
                        </m:acc>
                      </m:e>
                      <m:sub>
                        <m:r>
                          <a:rPr lang="en-US" sz="2400" b="0" i="1" smtClean="0">
                            <a:solidFill>
                              <a:srgbClr val="000000"/>
                            </a:solidFill>
                            <a:latin typeface="Cambria Math"/>
                          </a:rPr>
                          <m:t>1</m:t>
                        </m:r>
                      </m:sub>
                    </m:sSub>
                    <m:r>
                      <a:rPr lang="en-US" sz="2400" i="1">
                        <a:solidFill>
                          <a:srgbClr val="000000"/>
                        </a:solidFill>
                        <a:latin typeface="Cambria Math"/>
                      </a:rPr>
                      <m:t>=</m:t>
                    </m:r>
                    <m:r>
                      <a:rPr lang="en-US" sz="2400" b="0" i="1" smtClean="0">
                        <a:solidFill>
                          <a:srgbClr val="000000"/>
                        </a:solidFill>
                        <a:latin typeface="Cambria Math"/>
                      </a:rPr>
                      <m:t>1.78,</m:t>
                    </m:r>
                    <m:sSub>
                      <m:sSubPr>
                        <m:ctrlPr>
                          <a:rPr lang="en-US" sz="2400" i="1">
                            <a:solidFill>
                              <a:srgbClr val="000000"/>
                            </a:solidFill>
                            <a:latin typeface="Cambria Math" panose="02040503050406030204" pitchFamily="18" charset="0"/>
                          </a:rPr>
                        </m:ctrlPr>
                      </m:sSubPr>
                      <m:e>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a:rPr>
                              <m:t>𝑥</m:t>
                            </m:r>
                          </m:e>
                        </m:acc>
                      </m:e>
                      <m:sub>
                        <m:r>
                          <a:rPr lang="en-US" sz="2400" b="0" i="1" smtClean="0">
                            <a:solidFill>
                              <a:srgbClr val="000000"/>
                            </a:solidFill>
                            <a:latin typeface="Cambria Math"/>
                          </a:rPr>
                          <m:t>2</m:t>
                        </m:r>
                      </m:sub>
                    </m:sSub>
                    <m:r>
                      <a:rPr lang="en-US" sz="2400" b="0" i="1" smtClean="0">
                        <a:solidFill>
                          <a:srgbClr val="000000"/>
                        </a:solidFill>
                        <a:latin typeface="Cambria Math"/>
                      </a:rPr>
                      <m:t>=1.965,  </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a:rPr>
                          <m:t>𝑠</m:t>
                        </m:r>
                      </m:e>
                      <m:sub>
                        <m:r>
                          <a:rPr lang="en-US" sz="2400" b="0" i="1" smtClean="0">
                            <a:solidFill>
                              <a:srgbClr val="000000"/>
                            </a:solidFill>
                            <a:latin typeface="Cambria Math"/>
                          </a:rPr>
                          <m:t>1</m:t>
                        </m:r>
                      </m:sub>
                    </m:sSub>
                    <m:r>
                      <a:rPr lang="en-US" sz="2400" b="0" i="1" smtClean="0">
                        <a:solidFill>
                          <a:srgbClr val="000000"/>
                        </a:solidFill>
                        <a:latin typeface="Cambria Math"/>
                      </a:rPr>
                      <m:t>=0.16,</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a:rPr>
                          <m:t>𝑠</m:t>
                        </m:r>
                      </m:e>
                      <m:sub>
                        <m:r>
                          <a:rPr lang="en-US" sz="2400" b="0" i="1" smtClean="0">
                            <a:solidFill>
                              <a:srgbClr val="000000"/>
                            </a:solidFill>
                            <a:latin typeface="Cambria Math"/>
                          </a:rPr>
                          <m:t>2</m:t>
                        </m:r>
                      </m:sub>
                    </m:sSub>
                    <m:r>
                      <a:rPr lang="en-US" sz="2400" i="1">
                        <a:solidFill>
                          <a:srgbClr val="000000"/>
                        </a:solidFill>
                        <a:latin typeface="Cambria Math"/>
                      </a:rPr>
                      <m:t>=0.1</m:t>
                    </m:r>
                    <m:r>
                      <a:rPr lang="en-US" sz="2400" b="0" i="1" smtClean="0">
                        <a:solidFill>
                          <a:srgbClr val="000000"/>
                        </a:solidFill>
                        <a:latin typeface="Cambria Math"/>
                      </a:rPr>
                      <m:t>24</m:t>
                    </m:r>
                  </m:oMath>
                </a14:m>
                <a:endParaRPr lang="en-US" sz="2400" b="0" dirty="0">
                  <a:solidFill>
                    <a:srgbClr val="0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16678" y="2921131"/>
                <a:ext cx="4498523" cy="830997"/>
              </a:xfrm>
              <a:prstGeom prst="rect">
                <a:avLst/>
              </a:prstGeom>
              <a:blipFill rotWithShape="1">
                <a:blip r:embed="rId2"/>
                <a:stretch>
                  <a:fillRect l="-2168" t="-5839"/>
                </a:stretch>
              </a:blipFill>
            </p:spPr>
            <p:txBody>
              <a:bodyPr/>
              <a:lstStyle/>
              <a:p>
                <a:r>
                  <a:rPr lang="en-IN">
                    <a:noFill/>
                  </a:rPr>
                  <a:t> </a:t>
                </a:r>
              </a:p>
            </p:txBody>
          </p:sp>
        </mc:Fallback>
      </mc:AlternateContent>
      <p:cxnSp>
        <p:nvCxnSpPr>
          <p:cNvPr id="8" name="Straight Connector 7"/>
          <p:cNvCxnSpPr/>
          <p:nvPr/>
        </p:nvCxnSpPr>
        <p:spPr>
          <a:xfrm>
            <a:off x="5588000" y="2692543"/>
            <a:ext cx="0" cy="4165457"/>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24211" y="3719656"/>
                <a:ext cx="5563789" cy="1569660"/>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ea typeface="Cambria Math"/>
                          </a:rPr>
                          <m:t>𝜇</m:t>
                        </m:r>
                      </m:e>
                      <m:sub>
                        <m:r>
                          <a:rPr lang="en-US" sz="2400" b="0" i="1" spc="100" smtClean="0">
                            <a:solidFill>
                              <a:srgbClr val="000000"/>
                            </a:solidFill>
                            <a:latin typeface="Cambria Math"/>
                          </a:rPr>
                          <m:t>1</m:t>
                        </m:r>
                      </m:sub>
                    </m:sSub>
                    <m:r>
                      <a:rPr lang="en-US" sz="2400" b="0" i="1" spc="100" smtClean="0">
                        <a:solidFill>
                          <a:srgbClr val="000000"/>
                        </a:solidFill>
                        <a:latin typeface="Cambria Math"/>
                      </a:rPr>
                      <m:t>=</m:t>
                    </m:r>
                    <m:sSub>
                      <m:sSubPr>
                        <m:ctrlPr>
                          <a:rPr lang="en-US" sz="2400" i="1" spc="100">
                            <a:solidFill>
                              <a:srgbClr val="000000"/>
                            </a:solidFill>
                            <a:latin typeface="Cambria Math" panose="02040503050406030204" pitchFamily="18" charset="0"/>
                          </a:rPr>
                        </m:ctrlPr>
                      </m:sSubPr>
                      <m:e>
                        <m:r>
                          <a:rPr lang="en-US" sz="2400" i="1" spc="100">
                            <a:solidFill>
                              <a:srgbClr val="000000"/>
                            </a:solidFill>
                            <a:latin typeface="Cambria Math"/>
                            <a:ea typeface="Cambria Math"/>
                          </a:rPr>
                          <m:t>𝜇</m:t>
                        </m:r>
                      </m:e>
                      <m:sub>
                        <m:r>
                          <a:rPr lang="en-US" sz="2400" b="0" i="1" spc="100" smtClean="0">
                            <a:solidFill>
                              <a:srgbClr val="000000"/>
                            </a:solidFill>
                            <a:latin typeface="Cambria Math"/>
                            <a:ea typeface="Cambria Math"/>
                          </a:rPr>
                          <m:t>2</m:t>
                        </m:r>
                      </m:sub>
                    </m:sSub>
                  </m:oMath>
                </a14:m>
                <a:r>
                  <a:rPr lang="en-US" sz="2400" spc="100" dirty="0">
                    <a:solidFill>
                      <a:srgbClr val="000000"/>
                    </a:solidFill>
                    <a:latin typeface="Calibri" pitchFamily="34" charset="0"/>
                  </a:rPr>
                  <a:t>, i.e., there is no significant difference in average values of proteins in two milk samples</a:t>
                </a:r>
              </a:p>
            </p:txBody>
          </p:sp>
        </mc:Choice>
        <mc:Fallback xmlns="">
          <p:sp>
            <p:nvSpPr>
              <p:cNvPr id="9" name="TextBox 8"/>
              <p:cNvSpPr txBox="1">
                <a:spLocks noRot="1" noChangeAspect="1" noMove="1" noResize="1" noEditPoints="1" noAdjustHandles="1" noChangeArrowheads="1" noChangeShapeType="1" noTextEdit="1"/>
              </p:cNvSpPr>
              <p:nvPr/>
            </p:nvSpPr>
            <p:spPr>
              <a:xfrm>
                <a:off x="24211" y="3719656"/>
                <a:ext cx="5563789" cy="1569660"/>
              </a:xfrm>
              <a:prstGeom prst="rect">
                <a:avLst/>
              </a:prstGeom>
              <a:blipFill rotWithShape="1">
                <a:blip r:embed="rId3"/>
                <a:stretch>
                  <a:fillRect l="-1752" t="-3488" r="-657" b="-775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7778" y="5165625"/>
                <a:ext cx="6046389" cy="830997"/>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ea typeface="Cambria Math"/>
                          </a:rPr>
                          <m:t>𝜇</m:t>
                        </m:r>
                      </m:e>
                      <m:sub>
                        <m:r>
                          <a:rPr lang="en-US" sz="2400" b="0" i="1" spc="100" smtClean="0">
                            <a:solidFill>
                              <a:srgbClr val="000000"/>
                            </a:solidFill>
                            <a:latin typeface="Cambria Math"/>
                          </a:rPr>
                          <m:t>1</m:t>
                        </m:r>
                      </m:sub>
                    </m:sSub>
                    <m:r>
                      <a:rPr lang="en-US" sz="2400" i="1" spc="100">
                        <a:solidFill>
                          <a:srgbClr val="000000"/>
                        </a:solidFill>
                        <a:latin typeface="Cambria Math"/>
                        <a:ea typeface="Cambria Math"/>
                      </a:rPr>
                      <m:t>≠</m:t>
                    </m:r>
                    <m:sSub>
                      <m:sSubPr>
                        <m:ctrlPr>
                          <a:rPr lang="en-US" sz="2400" i="1" spc="100">
                            <a:solidFill>
                              <a:srgbClr val="000000"/>
                            </a:solidFill>
                            <a:latin typeface="Cambria Math" panose="02040503050406030204" pitchFamily="18" charset="0"/>
                          </a:rPr>
                        </m:ctrlPr>
                      </m:sSubPr>
                      <m:e>
                        <m:r>
                          <a:rPr lang="en-US" sz="2400" i="1" spc="100">
                            <a:solidFill>
                              <a:srgbClr val="000000"/>
                            </a:solidFill>
                            <a:latin typeface="Cambria Math"/>
                            <a:ea typeface="Cambria Math"/>
                          </a:rPr>
                          <m:t>𝜇</m:t>
                        </m:r>
                      </m:e>
                      <m:sub>
                        <m:r>
                          <a:rPr lang="en-US" sz="2400" b="0" i="1" spc="100" smtClean="0">
                            <a:solidFill>
                              <a:srgbClr val="000000"/>
                            </a:solidFill>
                            <a:latin typeface="Cambria Math"/>
                            <a:ea typeface="Cambria Math"/>
                          </a:rPr>
                          <m:t>2</m:t>
                        </m:r>
                      </m:sub>
                    </m:sSub>
                  </m:oMath>
                </a14:m>
                <a:r>
                  <a:rPr lang="en-IN" sz="2400" spc="100" dirty="0">
                    <a:solidFill>
                      <a:srgbClr val="000000"/>
                    </a:solidFill>
                    <a:latin typeface="Calibri" pitchFamily="34" charset="0"/>
                  </a:rPr>
                  <a:t>(Two tailed test)</a:t>
                </a:r>
                <a:r>
                  <a:rPr lang="en-IN" dirty="0">
                    <a:solidFill>
                      <a:srgbClr val="000000"/>
                    </a:solidFill>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27778" y="5165625"/>
                <a:ext cx="6046389" cy="830997"/>
              </a:xfrm>
              <a:prstGeom prst="rect">
                <a:avLst/>
              </a:prstGeom>
              <a:blipFill rotWithShape="1">
                <a:blip r:embed="rId4"/>
                <a:stretch>
                  <a:fillRect l="-1512" t="-6569" b="-1532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4211" y="5996622"/>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4211" y="5996622"/>
                <a:ext cx="4965590" cy="461665"/>
              </a:xfrm>
              <a:prstGeom prst="rect">
                <a:avLst/>
              </a:prstGeom>
              <a:blipFill rotWithShape="1">
                <a:blip r:embed="rId5"/>
                <a:stretch>
                  <a:fillRect l="-1963" t="-10667" b="-30667"/>
                </a:stretch>
              </a:blipFill>
            </p:spPr>
            <p:txBody>
              <a:bodyPr/>
              <a:lstStyle/>
              <a:p>
                <a:r>
                  <a:rPr lang="en-IN">
                    <a:noFill/>
                  </a:rPr>
                  <a:t> </a:t>
                </a:r>
              </a:p>
            </p:txBody>
          </p:sp>
        </mc:Fallback>
      </mc:AlternateContent>
      <p:sp>
        <p:nvSpPr>
          <p:cNvPr id="12" name="TextBox 11"/>
          <p:cNvSpPr txBox="1"/>
          <p:nvPr/>
        </p:nvSpPr>
        <p:spPr>
          <a:xfrm>
            <a:off x="89822" y="6396335"/>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6006820" y="3581217"/>
                <a:ext cx="171207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solidFill>
                                <a:srgbClr val="000000"/>
                              </a:solidFill>
                              <a:latin typeface="Cambria Math" panose="02040503050406030204" pitchFamily="18" charset="0"/>
                            </a:rPr>
                          </m:ctrlPr>
                        </m:dPr>
                        <m:e>
                          <m:r>
                            <a:rPr lang="en-US" sz="2400" b="0" i="1" smtClean="0">
                              <a:solidFill>
                                <a:srgbClr val="000000"/>
                              </a:solidFill>
                              <a:latin typeface="Cambria Math"/>
                            </a:rPr>
                            <m:t>𝑡</m:t>
                          </m:r>
                        </m:e>
                      </m:d>
                      <m:r>
                        <a:rPr lang="en-US" sz="2400" i="1" smtClean="0">
                          <a:solidFill>
                            <a:srgbClr val="000000"/>
                          </a:solidFill>
                          <a:latin typeface="Cambria Math"/>
                        </a:rPr>
                        <m:t>=</m:t>
                      </m:r>
                      <m:r>
                        <a:rPr lang="en-US" sz="2400" b="0" i="1" smtClean="0">
                          <a:solidFill>
                            <a:srgbClr val="000000"/>
                          </a:solidFill>
                          <a:latin typeface="Cambria Math"/>
                        </a:rPr>
                        <m:t>2.043</m:t>
                      </m:r>
                    </m:oMath>
                  </m:oMathPara>
                </a14:m>
                <a:endParaRPr lang="en-IN" sz="2400" dirty="0">
                  <a:solidFill>
                    <a:srgbClr val="0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006820" y="3581217"/>
                <a:ext cx="1712072" cy="461665"/>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663347" y="3927235"/>
                <a:ext cx="4727000"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   </a:t>
                </a:r>
                <a14:m>
                  <m:oMath xmlns:m="http://schemas.openxmlformats.org/officeDocument/2006/math">
                    <m:r>
                      <a:rPr lang="en-US" sz="2400" i="1">
                        <a:solidFill>
                          <a:srgbClr val="000000"/>
                        </a:solidFill>
                        <a:latin typeface="Cambria Math"/>
                      </a:rPr>
                      <m:t>𝑣</m:t>
                    </m:r>
                    <m:r>
                      <a:rPr lang="en-US" sz="2400" i="1">
                        <a:solidFill>
                          <a:srgbClr val="000000"/>
                        </a:solidFill>
                        <a:latin typeface="Cambria Math"/>
                      </a:rPr>
                      <m:t>=2</m:t>
                    </m:r>
                    <m:r>
                      <a:rPr lang="en-US" sz="2400" b="0" i="1" smtClean="0">
                        <a:solidFill>
                          <a:srgbClr val="000000"/>
                        </a:solidFill>
                        <a:latin typeface="Cambria Math"/>
                      </a:rPr>
                      <m:t>𝑛</m:t>
                    </m:r>
                    <m:r>
                      <a:rPr lang="en-US" sz="2400" i="1" spc="100">
                        <a:latin typeface="Cambria Math"/>
                      </a:rPr>
                      <m:t>−2</m:t>
                    </m:r>
                    <m:r>
                      <a:rPr lang="en-US" sz="2400" i="1">
                        <a:solidFill>
                          <a:srgbClr val="000000"/>
                        </a:solidFill>
                        <a:latin typeface="Cambria Math"/>
                      </a:rPr>
                      <m:t>=1</m:t>
                    </m:r>
                    <m:r>
                      <a:rPr lang="en-US" sz="2400" b="0" i="1" smtClean="0">
                        <a:solidFill>
                          <a:srgbClr val="000000"/>
                        </a:solidFill>
                        <a:latin typeface="Cambria Math"/>
                      </a:rPr>
                      <m:t>0</m:t>
                    </m:r>
                  </m:oMath>
                </a14:m>
                <a:endParaRPr lang="en-IN" sz="2400" dirty="0">
                  <a:solidFill>
                    <a:srgbClr val="000000"/>
                  </a:solidFill>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5663347" y="3927235"/>
                <a:ext cx="4727000" cy="461665"/>
              </a:xfrm>
              <a:prstGeom prst="rect">
                <a:avLst/>
              </a:prstGeom>
              <a:blipFill rotWithShape="1">
                <a:blip r:embed="rId7"/>
                <a:stretch>
                  <a:fillRect l="-1935"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587147" y="4686101"/>
                <a:ext cx="6578600" cy="2308324"/>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14:m>
                  <m:oMath xmlns:m="http://schemas.openxmlformats.org/officeDocument/2006/math">
                    <m:d>
                      <m:dPr>
                        <m:begChr m:val="|"/>
                        <m:endChr m:val="|"/>
                        <m:ctrlPr>
                          <a:rPr lang="en-US" sz="2400" i="1" spc="100" smtClean="0">
                            <a:solidFill>
                              <a:srgbClr val="000000"/>
                            </a:solidFill>
                            <a:latin typeface="Cambria Math" panose="02040503050406030204" pitchFamily="18" charset="0"/>
                          </a:rPr>
                        </m:ctrlPr>
                      </m:dPr>
                      <m:e>
                        <m:r>
                          <a:rPr lang="en-US" sz="2400" b="0" i="1" spc="100" smtClean="0">
                            <a:solidFill>
                              <a:srgbClr val="000000"/>
                            </a:solidFill>
                            <a:latin typeface="Cambria Math"/>
                          </a:rPr>
                          <m:t>𝑡</m:t>
                        </m:r>
                      </m:e>
                    </m:d>
                    <m:r>
                      <a:rPr lang="en-US" sz="2400" b="0" i="1" spc="100" smtClean="0">
                        <a:solidFill>
                          <a:srgbClr val="000000"/>
                        </a:solidFill>
                        <a:latin typeface="Cambria Math"/>
                      </a:rPr>
                      <m:t>&lt;</m:t>
                    </m:r>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a:rPr>
                          <m:t>𝑡</m:t>
                        </m:r>
                      </m:e>
                      <m:sub>
                        <m:r>
                          <a:rPr lang="en-US" sz="2400" i="1">
                            <a:solidFill>
                              <a:srgbClr val="000000"/>
                            </a:solidFill>
                            <a:latin typeface="Cambria Math"/>
                          </a:rPr>
                          <m:t>0.0</m:t>
                        </m:r>
                        <m:r>
                          <a:rPr lang="en-US" sz="2400" b="0" i="1" smtClean="0">
                            <a:solidFill>
                              <a:srgbClr val="000000"/>
                            </a:solidFill>
                            <a:latin typeface="Cambria Math"/>
                          </a:rPr>
                          <m:t>5</m:t>
                        </m:r>
                      </m:sub>
                    </m:sSub>
                  </m:oMath>
                </a14:m>
                <a:r>
                  <a:rPr lang="en-IN" sz="2400" spc="100" dirty="0">
                    <a:solidFill>
                      <a:srgbClr val="000000"/>
                    </a:solidFill>
                    <a:latin typeface="Calibri" pitchFamily="34" charset="0"/>
                  </a:rPr>
                  <a:t>, the null hypothesis is </a:t>
                </a:r>
              </a:p>
              <a:p>
                <a:pPr algn="just"/>
                <a:r>
                  <a:rPr lang="en-IN" sz="2400" spc="100" dirty="0">
                    <a:solidFill>
                      <a:srgbClr val="000000"/>
                    </a:solidFill>
                    <a:latin typeface="Calibri" pitchFamily="34" charset="0"/>
                  </a:rPr>
                  <a:t>        accepted at 5% level of significance. i. e. , </a:t>
                </a:r>
              </a:p>
              <a:p>
                <a:pPr algn="just"/>
                <a:r>
                  <a:rPr lang="en-IN" sz="2400" spc="100" dirty="0">
                    <a:solidFill>
                      <a:srgbClr val="000000"/>
                    </a:solidFill>
                    <a:latin typeface="Calibri" pitchFamily="34" charset="0"/>
                  </a:rPr>
                  <a:t>        there is no significant difference in </a:t>
                </a:r>
              </a:p>
              <a:p>
                <a:pPr algn="just"/>
                <a:r>
                  <a:rPr lang="en-IN" sz="2400" spc="100" dirty="0">
                    <a:solidFill>
                      <a:srgbClr val="000000"/>
                    </a:solidFill>
                    <a:latin typeface="Calibri" pitchFamily="34" charset="0"/>
                  </a:rPr>
                  <a:t>        average values of proteins in two milk </a:t>
                </a:r>
              </a:p>
              <a:p>
                <a:pPr algn="just"/>
                <a:r>
                  <a:rPr lang="en-IN" sz="2400" spc="100" dirty="0">
                    <a:solidFill>
                      <a:srgbClr val="000000"/>
                    </a:solidFill>
                    <a:latin typeface="Calibri" pitchFamily="34" charset="0"/>
                  </a:rPr>
                  <a:t>        samples.</a:t>
                </a:r>
              </a:p>
            </p:txBody>
          </p:sp>
        </mc:Choice>
        <mc:Fallback xmlns="">
          <p:sp>
            <p:nvSpPr>
              <p:cNvPr id="16" name="TextBox 15"/>
              <p:cNvSpPr txBox="1">
                <a:spLocks noRot="1" noChangeAspect="1" noMove="1" noResize="1" noEditPoints="1" noAdjustHandles="1" noChangeArrowheads="1" noChangeShapeType="1" noTextEdit="1"/>
              </p:cNvSpPr>
              <p:nvPr/>
            </p:nvSpPr>
            <p:spPr>
              <a:xfrm>
                <a:off x="5587147" y="4686101"/>
                <a:ext cx="6578600" cy="2308324"/>
              </a:xfrm>
              <a:prstGeom prst="rect">
                <a:avLst/>
              </a:prstGeom>
              <a:blipFill rotWithShape="1">
                <a:blip r:embed="rId8"/>
                <a:stretch>
                  <a:fillRect l="-1483" t="-2116" b="-529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006820" y="2634671"/>
                <a:ext cx="5794871" cy="105958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i="1" spc="100" smtClean="0">
                          <a:latin typeface="Cambria Math"/>
                        </a:rPr>
                        <m:t>𝑡</m:t>
                      </m:r>
                      <m:r>
                        <a:rPr lang="en-US" sz="2000" i="1" spc="100" smtClean="0">
                          <a:latin typeface="Cambria Math"/>
                        </a:rPr>
                        <m:t>=</m:t>
                      </m:r>
                      <m:f>
                        <m:fPr>
                          <m:ctrlPr>
                            <a:rPr lang="en-US" sz="2000" i="1" spc="100">
                              <a:latin typeface="Cambria Math" panose="02040503050406030204" pitchFamily="18" charset="0"/>
                            </a:rPr>
                          </m:ctrlPr>
                        </m:fPr>
                        <m:num>
                          <m:acc>
                            <m:accPr>
                              <m:chr m:val="̅"/>
                              <m:ctrlPr>
                                <a:rPr lang="en-US" sz="2000" i="1" spc="100">
                                  <a:latin typeface="Cambria Math" panose="02040503050406030204" pitchFamily="18" charset="0"/>
                                </a:rPr>
                              </m:ctrlPr>
                            </m:accPr>
                            <m:e>
                              <m:r>
                                <a:rPr lang="en-US" sz="2000" i="1" spc="100">
                                  <a:latin typeface="Cambria Math"/>
                                </a:rPr>
                                <m:t>𝑥</m:t>
                              </m:r>
                            </m:e>
                          </m:acc>
                          <m:r>
                            <a:rPr lang="en-US" sz="2000" i="1" spc="100">
                              <a:latin typeface="Cambria Math"/>
                            </a:rPr>
                            <m:t>−</m:t>
                          </m:r>
                          <m:acc>
                            <m:accPr>
                              <m:chr m:val="̅"/>
                              <m:ctrlPr>
                                <a:rPr lang="en-US" sz="2000" i="1" spc="100">
                                  <a:latin typeface="Cambria Math" panose="02040503050406030204" pitchFamily="18" charset="0"/>
                                </a:rPr>
                              </m:ctrlPr>
                            </m:accPr>
                            <m:e>
                              <m:r>
                                <a:rPr lang="en-US" sz="2000" i="1" spc="100">
                                  <a:latin typeface="Cambria Math"/>
                                </a:rPr>
                                <m:t>𝑦</m:t>
                              </m:r>
                            </m:e>
                          </m:acc>
                        </m:num>
                        <m:den>
                          <m:rad>
                            <m:radPr>
                              <m:degHide m:val="on"/>
                              <m:ctrlPr>
                                <a:rPr lang="en-US" sz="2000" i="1" spc="100">
                                  <a:latin typeface="Cambria Math" panose="02040503050406030204" pitchFamily="18" charset="0"/>
                                  <a:ea typeface="Cambria Math"/>
                                </a:rPr>
                              </m:ctrlPr>
                            </m:radPr>
                            <m:deg/>
                            <m:e>
                              <m:f>
                                <m:fPr>
                                  <m:ctrlPr>
                                    <a:rPr lang="en-US" sz="2000" i="1" spc="100">
                                      <a:latin typeface="Cambria Math" panose="02040503050406030204" pitchFamily="18" charset="0"/>
                                    </a:rPr>
                                  </m:ctrlPr>
                                </m:fPr>
                                <m:num>
                                  <m:sSubSup>
                                    <m:sSubSupPr>
                                      <m:ctrlPr>
                                        <a:rPr lang="en-US" sz="2000" i="1" spc="100">
                                          <a:latin typeface="Cambria Math" panose="02040503050406030204" pitchFamily="18" charset="0"/>
                                        </a:rPr>
                                      </m:ctrlPr>
                                    </m:sSubSupPr>
                                    <m:e>
                                      <m:r>
                                        <a:rPr lang="en-US" sz="2000" i="1" spc="100">
                                          <a:latin typeface="Cambria Math"/>
                                        </a:rPr>
                                        <m:t>𝑠</m:t>
                                      </m:r>
                                    </m:e>
                                    <m:sub>
                                      <m:r>
                                        <a:rPr lang="en-US" sz="2000" i="1" spc="100">
                                          <a:latin typeface="Cambria Math"/>
                                        </a:rPr>
                                        <m:t>1</m:t>
                                      </m:r>
                                    </m:sub>
                                    <m:sup>
                                      <m:r>
                                        <a:rPr lang="en-US" sz="2000" i="1" spc="100">
                                          <a:latin typeface="Cambria Math"/>
                                        </a:rPr>
                                        <m:t>2</m:t>
                                      </m:r>
                                    </m:sup>
                                  </m:sSubSup>
                                  <m:r>
                                    <a:rPr lang="en-US" sz="2000" i="1" spc="100">
                                      <a:latin typeface="Cambria Math"/>
                                    </a:rPr>
                                    <m:t>+</m:t>
                                  </m:r>
                                  <m:sSubSup>
                                    <m:sSubSupPr>
                                      <m:ctrlPr>
                                        <a:rPr lang="en-US" sz="2000" i="1" spc="100">
                                          <a:latin typeface="Cambria Math" panose="02040503050406030204" pitchFamily="18" charset="0"/>
                                        </a:rPr>
                                      </m:ctrlPr>
                                    </m:sSubSupPr>
                                    <m:e>
                                      <m:r>
                                        <a:rPr lang="en-US" sz="2000" i="1" spc="100">
                                          <a:latin typeface="Cambria Math"/>
                                        </a:rPr>
                                        <m:t>𝑠</m:t>
                                      </m:r>
                                    </m:e>
                                    <m:sub>
                                      <m:r>
                                        <a:rPr lang="en-US" sz="2000" i="1" spc="100">
                                          <a:latin typeface="Cambria Math"/>
                                        </a:rPr>
                                        <m:t>2</m:t>
                                      </m:r>
                                    </m:sub>
                                    <m:sup>
                                      <m:r>
                                        <a:rPr lang="en-US" sz="2000" i="1" spc="100">
                                          <a:latin typeface="Cambria Math"/>
                                        </a:rPr>
                                        <m:t>2</m:t>
                                      </m:r>
                                    </m:sup>
                                  </m:sSubSup>
                                </m:num>
                                <m:den>
                                  <m:r>
                                    <a:rPr lang="en-US" sz="2000" i="1" spc="100">
                                      <a:latin typeface="Cambria Math"/>
                                    </a:rPr>
                                    <m:t>𝑛</m:t>
                                  </m:r>
                                  <m:r>
                                    <a:rPr lang="en-US" sz="2000" i="1" spc="100">
                                      <a:latin typeface="Cambria Math"/>
                                    </a:rPr>
                                    <m:t>−1</m:t>
                                  </m:r>
                                </m:den>
                              </m:f>
                            </m:e>
                          </m:rad>
                        </m:den>
                      </m:f>
                      <m:r>
                        <a:rPr lang="en-US" sz="2000" i="1" smtClean="0">
                          <a:solidFill>
                            <a:srgbClr val="000000"/>
                          </a:solidFill>
                          <a:latin typeface="Cambria Math"/>
                        </a:rPr>
                        <m:t>=</m:t>
                      </m:r>
                      <m:f>
                        <m:fPr>
                          <m:ctrlPr>
                            <a:rPr lang="en-US" sz="2000" i="1" smtClean="0">
                              <a:solidFill>
                                <a:srgbClr val="000000"/>
                              </a:solidFill>
                              <a:latin typeface="Cambria Math" panose="02040503050406030204" pitchFamily="18" charset="0"/>
                            </a:rPr>
                          </m:ctrlPr>
                        </m:fPr>
                        <m:num>
                          <m:r>
                            <a:rPr lang="en-US" sz="2000" b="0" i="1" smtClean="0">
                              <a:solidFill>
                                <a:srgbClr val="000000"/>
                              </a:solidFill>
                              <a:latin typeface="Cambria Math"/>
                            </a:rPr>
                            <m:t>1.78−1.965</m:t>
                          </m:r>
                        </m:num>
                        <m:den>
                          <m:r>
                            <a:rPr lang="en-US" sz="2000" b="0" i="1" smtClean="0">
                              <a:solidFill>
                                <a:srgbClr val="000000"/>
                              </a:solidFill>
                              <a:latin typeface="Cambria Math"/>
                            </a:rPr>
                            <m:t> </m:t>
                          </m:r>
                          <m:rad>
                            <m:radPr>
                              <m:degHide m:val="on"/>
                              <m:ctrlPr>
                                <a:rPr lang="en-US" sz="2000" b="0" i="1" smtClean="0">
                                  <a:solidFill>
                                    <a:srgbClr val="000000"/>
                                  </a:solidFill>
                                  <a:latin typeface="Cambria Math" panose="02040503050406030204" pitchFamily="18" charset="0"/>
                                </a:rPr>
                              </m:ctrlPr>
                            </m:radPr>
                            <m:deg/>
                            <m:e>
                              <m:f>
                                <m:fPr>
                                  <m:ctrlPr>
                                    <a:rPr lang="en-US" sz="2000" b="0" i="1" smtClean="0">
                                      <a:solidFill>
                                        <a:srgbClr val="000000"/>
                                      </a:solidFill>
                                      <a:latin typeface="Cambria Math" panose="02040503050406030204" pitchFamily="18" charset="0"/>
                                    </a:rPr>
                                  </m:ctrlPr>
                                </m:fPr>
                                <m:num>
                                  <m:sSup>
                                    <m:sSupPr>
                                      <m:ctrlPr>
                                        <a:rPr lang="en-US" sz="2000" b="0" i="1" smtClean="0">
                                          <a:solidFill>
                                            <a:srgbClr val="000000"/>
                                          </a:solidFill>
                                          <a:latin typeface="Cambria Math" panose="02040503050406030204" pitchFamily="18" charset="0"/>
                                        </a:rPr>
                                      </m:ctrlPr>
                                    </m:sSupPr>
                                    <m:e>
                                      <m:d>
                                        <m:dPr>
                                          <m:ctrlPr>
                                            <a:rPr lang="en-US" sz="2000" b="0" i="1" smtClean="0">
                                              <a:solidFill>
                                                <a:srgbClr val="000000"/>
                                              </a:solidFill>
                                              <a:latin typeface="Cambria Math" panose="02040503050406030204" pitchFamily="18" charset="0"/>
                                            </a:rPr>
                                          </m:ctrlPr>
                                        </m:dPr>
                                        <m:e>
                                          <m:r>
                                            <a:rPr lang="en-US" sz="2000" b="0" i="1" smtClean="0">
                                              <a:solidFill>
                                                <a:srgbClr val="000000"/>
                                              </a:solidFill>
                                              <a:latin typeface="Cambria Math"/>
                                            </a:rPr>
                                            <m:t>0.16</m:t>
                                          </m:r>
                                        </m:e>
                                      </m:d>
                                    </m:e>
                                    <m:sup>
                                      <m:r>
                                        <a:rPr lang="en-US" sz="2000" b="0" i="1" smtClean="0">
                                          <a:solidFill>
                                            <a:srgbClr val="000000"/>
                                          </a:solidFill>
                                          <a:latin typeface="Cambria Math"/>
                                        </a:rPr>
                                        <m:t>2</m:t>
                                      </m:r>
                                    </m:sup>
                                  </m:sSup>
                                  <m:r>
                                    <a:rPr lang="en-US" sz="2000" b="0" i="1" smtClean="0">
                                      <a:solidFill>
                                        <a:srgbClr val="000000"/>
                                      </a:solidFill>
                                      <a:latin typeface="Cambria Math"/>
                                    </a:rPr>
                                    <m:t>+</m:t>
                                  </m:r>
                                  <m:sSup>
                                    <m:sSupPr>
                                      <m:ctrlPr>
                                        <a:rPr lang="en-US" sz="2000" i="1">
                                          <a:solidFill>
                                            <a:srgbClr val="000000"/>
                                          </a:solidFill>
                                          <a:latin typeface="Cambria Math" panose="02040503050406030204" pitchFamily="18" charset="0"/>
                                        </a:rPr>
                                      </m:ctrlPr>
                                    </m:sSupPr>
                                    <m:e>
                                      <m:d>
                                        <m:dPr>
                                          <m:ctrlPr>
                                            <a:rPr lang="en-US" sz="2000" i="1">
                                              <a:solidFill>
                                                <a:srgbClr val="000000"/>
                                              </a:solidFill>
                                              <a:latin typeface="Cambria Math" panose="02040503050406030204" pitchFamily="18" charset="0"/>
                                            </a:rPr>
                                          </m:ctrlPr>
                                        </m:dPr>
                                        <m:e>
                                          <m:r>
                                            <a:rPr lang="en-US" sz="2000" i="1">
                                              <a:solidFill>
                                                <a:srgbClr val="000000"/>
                                              </a:solidFill>
                                              <a:latin typeface="Cambria Math"/>
                                            </a:rPr>
                                            <m:t>0.</m:t>
                                          </m:r>
                                          <m:r>
                                            <a:rPr lang="en-US" sz="2000" b="0" i="1" smtClean="0">
                                              <a:solidFill>
                                                <a:srgbClr val="000000"/>
                                              </a:solidFill>
                                              <a:latin typeface="Cambria Math"/>
                                            </a:rPr>
                                            <m:t>124</m:t>
                                          </m:r>
                                        </m:e>
                                      </m:d>
                                    </m:e>
                                    <m:sup>
                                      <m:r>
                                        <a:rPr lang="en-US" sz="2000" i="1">
                                          <a:solidFill>
                                            <a:srgbClr val="000000"/>
                                          </a:solidFill>
                                          <a:latin typeface="Cambria Math"/>
                                        </a:rPr>
                                        <m:t>2</m:t>
                                      </m:r>
                                    </m:sup>
                                  </m:sSup>
                                </m:num>
                                <m:den>
                                  <m:r>
                                    <a:rPr lang="en-US" sz="2000" b="0" i="1" smtClean="0">
                                      <a:solidFill>
                                        <a:srgbClr val="000000"/>
                                      </a:solidFill>
                                      <a:latin typeface="Cambria Math"/>
                                    </a:rPr>
                                    <m:t>6−1</m:t>
                                  </m:r>
                                </m:den>
                              </m:f>
                            </m:e>
                          </m:rad>
                        </m:den>
                      </m:f>
                      <m:r>
                        <a:rPr lang="en-US" sz="2000" i="1" smtClean="0">
                          <a:solidFill>
                            <a:srgbClr val="000000"/>
                          </a:solidFill>
                          <a:latin typeface="Cambria Math"/>
                        </a:rPr>
                        <m:t>=</m:t>
                      </m:r>
                      <m:r>
                        <a:rPr lang="en-US" sz="2000" b="0" i="1" smtClean="0">
                          <a:solidFill>
                            <a:srgbClr val="000000"/>
                          </a:solidFill>
                          <a:latin typeface="Cambria Math"/>
                        </a:rPr>
                        <m:t>−2.043</m:t>
                      </m:r>
                    </m:oMath>
                  </m:oMathPara>
                </a14:m>
                <a:endParaRPr lang="en-IN" sz="2000" dirty="0">
                  <a:solidFill>
                    <a:srgbClr val="0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006820" y="2634671"/>
                <a:ext cx="5794871" cy="1059585"/>
              </a:xfrm>
              <a:prstGeom prst="rect">
                <a:avLst/>
              </a:prstGeom>
              <a:blipFill rotWithShape="1">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426016" y="4255472"/>
                <a:ext cx="312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a:rPr>
                            <m:t>𝑡</m:t>
                          </m:r>
                        </m:e>
                        <m:sub>
                          <m:r>
                            <a:rPr lang="en-US" sz="2400" b="0" i="1" smtClean="0">
                              <a:latin typeface="Cambria Math"/>
                            </a:rPr>
                            <m:t>0.05</m:t>
                          </m:r>
                        </m:sub>
                      </m:sSub>
                      <m:d>
                        <m:dPr>
                          <m:ctrlPr>
                            <a:rPr lang="en-IN" sz="2400" i="1" smtClean="0">
                              <a:latin typeface="Cambria Math" panose="02040503050406030204" pitchFamily="18" charset="0"/>
                            </a:rPr>
                          </m:ctrlPr>
                        </m:dPr>
                        <m:e>
                          <m:r>
                            <a:rPr lang="en-US" sz="2400" b="0" i="1" smtClean="0">
                              <a:latin typeface="Cambria Math"/>
                            </a:rPr>
                            <m:t>𝑣</m:t>
                          </m:r>
                          <m:r>
                            <a:rPr lang="en-US" sz="2400" b="0" i="1" smtClean="0">
                              <a:latin typeface="Cambria Math"/>
                            </a:rPr>
                            <m:t>=10</m:t>
                          </m:r>
                        </m:e>
                      </m:d>
                      <m:r>
                        <a:rPr lang="en-US" sz="2400" b="0" i="1" smtClean="0">
                          <a:latin typeface="Cambria Math"/>
                        </a:rPr>
                        <m:t>=2.228</m:t>
                      </m:r>
                    </m:oMath>
                  </m:oMathPara>
                </a14:m>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6426016" y="4255472"/>
                <a:ext cx="3125279" cy="461665"/>
              </a:xfrm>
              <a:prstGeom prst="rect">
                <a:avLst/>
              </a:prstGeom>
              <a:blipFill rotWithShape="1">
                <a:blip r:embed="rId10"/>
                <a:stretch>
                  <a:fillRect b="-1316"/>
                </a:stretch>
              </a:blipFill>
            </p:spPr>
            <p:txBody>
              <a:bodyPr/>
              <a:lstStyle/>
              <a:p>
                <a:r>
                  <a:rPr lang="en-IN">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146254031"/>
              </p:ext>
            </p:extLst>
          </p:nvPr>
        </p:nvGraphicFramePr>
        <p:xfrm>
          <a:off x="1961264" y="1189096"/>
          <a:ext cx="9601197" cy="914400"/>
        </p:xfrm>
        <a:graphic>
          <a:graphicData uri="http://schemas.openxmlformats.org/drawingml/2006/table">
            <a:tbl>
              <a:tblPr firstRow="1" bandRow="1">
                <a:tableStyleId>{5C22544A-7EE6-4342-B048-85BDC9FD1C3A}</a:tableStyleId>
              </a:tblPr>
              <a:tblGrid>
                <a:gridCol w="1951650">
                  <a:extLst>
                    <a:ext uri="{9D8B030D-6E8A-4147-A177-3AD203B41FA5}">
                      <a16:colId xmlns:a16="http://schemas.microsoft.com/office/drawing/2014/main" val="20000"/>
                    </a:ext>
                  </a:extLst>
                </a:gridCol>
                <a:gridCol w="1230153">
                  <a:extLst>
                    <a:ext uri="{9D8B030D-6E8A-4147-A177-3AD203B41FA5}">
                      <a16:colId xmlns:a16="http://schemas.microsoft.com/office/drawing/2014/main" val="20001"/>
                    </a:ext>
                  </a:extLst>
                </a:gridCol>
                <a:gridCol w="1110138">
                  <a:extLst>
                    <a:ext uri="{9D8B030D-6E8A-4147-A177-3AD203B41FA5}">
                      <a16:colId xmlns:a16="http://schemas.microsoft.com/office/drawing/2014/main" val="20002"/>
                    </a:ext>
                  </a:extLst>
                </a:gridCol>
                <a:gridCol w="1320164">
                  <a:extLst>
                    <a:ext uri="{9D8B030D-6E8A-4147-A177-3AD203B41FA5}">
                      <a16:colId xmlns:a16="http://schemas.microsoft.com/office/drawing/2014/main" val="20003"/>
                    </a:ext>
                  </a:extLst>
                </a:gridCol>
                <a:gridCol w="1320164">
                  <a:extLst>
                    <a:ext uri="{9D8B030D-6E8A-4147-A177-3AD203B41FA5}">
                      <a16:colId xmlns:a16="http://schemas.microsoft.com/office/drawing/2014/main" val="20004"/>
                    </a:ext>
                  </a:extLst>
                </a:gridCol>
                <a:gridCol w="1297328">
                  <a:extLst>
                    <a:ext uri="{9D8B030D-6E8A-4147-A177-3AD203B41FA5}">
                      <a16:colId xmlns:a16="http://schemas.microsoft.com/office/drawing/2014/main" val="20005"/>
                    </a:ext>
                  </a:extLst>
                </a:gridCol>
                <a:gridCol w="1371600">
                  <a:extLst>
                    <a:ext uri="{9D8B030D-6E8A-4147-A177-3AD203B41FA5}">
                      <a16:colId xmlns:a16="http://schemas.microsoft.com/office/drawing/2014/main" val="20006"/>
                    </a:ext>
                  </a:extLst>
                </a:gridCol>
              </a:tblGrid>
              <a:tr h="370840">
                <a:tc>
                  <a:txBody>
                    <a:bodyPr/>
                    <a:lstStyle/>
                    <a:p>
                      <a:pPr algn="ctr"/>
                      <a:r>
                        <a:rPr lang="en-US" sz="2400" dirty="0">
                          <a:latin typeface="Calibri" pitchFamily="34" charset="0"/>
                        </a:rPr>
                        <a:t>Cow’s milk</a:t>
                      </a:r>
                      <a:endParaRPr lang="en-IN" sz="2400" dirty="0">
                        <a:latin typeface="Calibri" pitchFamily="34" charset="0"/>
                      </a:endParaRPr>
                    </a:p>
                  </a:txBody>
                  <a:tcPr>
                    <a:solidFill>
                      <a:srgbClr val="002060"/>
                    </a:solidFill>
                  </a:tcPr>
                </a:tc>
                <a:tc>
                  <a:txBody>
                    <a:bodyPr/>
                    <a:lstStyle/>
                    <a:p>
                      <a:pPr algn="ctr"/>
                      <a:r>
                        <a:rPr lang="en-US" sz="2400" b="0" dirty="0">
                          <a:solidFill>
                            <a:schemeClr val="tx1"/>
                          </a:solidFill>
                          <a:latin typeface="Calibri" pitchFamily="34" charset="0"/>
                        </a:rPr>
                        <a:t>1.82</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2.02</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1.88</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1.61</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1.81</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1.54</a:t>
                      </a:r>
                      <a:endParaRPr lang="en-IN" sz="2400" b="0" dirty="0">
                        <a:solidFill>
                          <a:schemeClr val="tx1"/>
                        </a:solidFill>
                        <a:latin typeface="Calibri" pitchFamily="34" charset="0"/>
                      </a:endParaRPr>
                    </a:p>
                  </a:txBody>
                  <a:tcPr>
                    <a:solidFill>
                      <a:srgbClr val="D7ED9E"/>
                    </a:solidFill>
                  </a:tcPr>
                </a:tc>
                <a:extLst>
                  <a:ext uri="{0D108BD9-81ED-4DB2-BD59-A6C34878D82A}">
                    <a16:rowId xmlns:a16="http://schemas.microsoft.com/office/drawing/2014/main" val="10000"/>
                  </a:ext>
                </a:extLst>
              </a:tr>
              <a:tr h="370840">
                <a:tc>
                  <a:txBody>
                    <a:bodyPr/>
                    <a:lstStyle/>
                    <a:p>
                      <a:pPr algn="ctr"/>
                      <a:r>
                        <a:rPr lang="en-US" sz="2400" dirty="0">
                          <a:solidFill>
                            <a:schemeClr val="bg1"/>
                          </a:solidFill>
                          <a:latin typeface="Calibri" pitchFamily="34" charset="0"/>
                        </a:rPr>
                        <a:t>Buffalo’s milk</a:t>
                      </a:r>
                      <a:endParaRPr lang="en-IN" sz="2400" dirty="0">
                        <a:solidFill>
                          <a:schemeClr val="bg1"/>
                        </a:solidFill>
                        <a:latin typeface="Calibri" pitchFamily="34" charset="0"/>
                      </a:endParaRPr>
                    </a:p>
                  </a:txBody>
                  <a:tcPr>
                    <a:solidFill>
                      <a:srgbClr val="002060"/>
                    </a:solidFill>
                  </a:tcPr>
                </a:tc>
                <a:tc>
                  <a:txBody>
                    <a:bodyPr/>
                    <a:lstStyle/>
                    <a:p>
                      <a:pPr algn="ctr"/>
                      <a:r>
                        <a:rPr lang="en-US" sz="2400" dirty="0">
                          <a:latin typeface="Calibri" pitchFamily="34" charset="0"/>
                        </a:rPr>
                        <a:t>2.00</a:t>
                      </a:r>
                      <a:endParaRPr lang="en-IN" sz="2400" dirty="0">
                        <a:latin typeface="Calibri" pitchFamily="34" charset="0"/>
                      </a:endParaRPr>
                    </a:p>
                  </a:txBody>
                  <a:tcPr>
                    <a:solidFill>
                      <a:srgbClr val="D7ED9E"/>
                    </a:solidFill>
                  </a:tcPr>
                </a:tc>
                <a:tc>
                  <a:txBody>
                    <a:bodyPr/>
                    <a:lstStyle/>
                    <a:p>
                      <a:pPr algn="ctr"/>
                      <a:r>
                        <a:rPr lang="en-US" sz="2400" dirty="0">
                          <a:latin typeface="Calibri" pitchFamily="34" charset="0"/>
                        </a:rPr>
                        <a:t>1.83</a:t>
                      </a:r>
                      <a:endParaRPr lang="en-IN" sz="2400" dirty="0">
                        <a:latin typeface="Calibri" pitchFamily="34" charset="0"/>
                      </a:endParaRPr>
                    </a:p>
                  </a:txBody>
                  <a:tcPr>
                    <a:solidFill>
                      <a:srgbClr val="D7ED9E"/>
                    </a:solidFill>
                  </a:tcPr>
                </a:tc>
                <a:tc>
                  <a:txBody>
                    <a:bodyPr/>
                    <a:lstStyle/>
                    <a:p>
                      <a:pPr algn="ctr"/>
                      <a:r>
                        <a:rPr lang="en-US" sz="2400" dirty="0">
                          <a:latin typeface="Calibri" pitchFamily="34" charset="0"/>
                        </a:rPr>
                        <a:t>1.86</a:t>
                      </a:r>
                      <a:endParaRPr lang="en-IN" sz="2400" dirty="0">
                        <a:latin typeface="Calibri" pitchFamily="34" charset="0"/>
                      </a:endParaRPr>
                    </a:p>
                  </a:txBody>
                  <a:tcPr>
                    <a:solidFill>
                      <a:srgbClr val="D7ED9E"/>
                    </a:solidFill>
                  </a:tcPr>
                </a:tc>
                <a:tc>
                  <a:txBody>
                    <a:bodyPr/>
                    <a:lstStyle/>
                    <a:p>
                      <a:pPr algn="ctr"/>
                      <a:r>
                        <a:rPr lang="en-US" sz="2400" dirty="0">
                          <a:latin typeface="Calibri" pitchFamily="34" charset="0"/>
                        </a:rPr>
                        <a:t>2.03</a:t>
                      </a:r>
                      <a:endParaRPr lang="en-IN" sz="2400" dirty="0">
                        <a:latin typeface="Calibri" pitchFamily="34" charset="0"/>
                      </a:endParaRPr>
                    </a:p>
                  </a:txBody>
                  <a:tcPr>
                    <a:solidFill>
                      <a:srgbClr val="D7ED9E"/>
                    </a:solidFill>
                  </a:tcPr>
                </a:tc>
                <a:tc>
                  <a:txBody>
                    <a:bodyPr/>
                    <a:lstStyle/>
                    <a:p>
                      <a:pPr algn="ctr"/>
                      <a:r>
                        <a:rPr lang="en-US" sz="2400" dirty="0">
                          <a:latin typeface="Calibri" pitchFamily="34" charset="0"/>
                        </a:rPr>
                        <a:t>2.19</a:t>
                      </a:r>
                      <a:endParaRPr lang="en-IN" sz="2400" dirty="0">
                        <a:latin typeface="Calibri" pitchFamily="34" charset="0"/>
                      </a:endParaRPr>
                    </a:p>
                  </a:txBody>
                  <a:tcPr>
                    <a:solidFill>
                      <a:srgbClr val="D7ED9E"/>
                    </a:solidFill>
                  </a:tcPr>
                </a:tc>
                <a:tc>
                  <a:txBody>
                    <a:bodyPr/>
                    <a:lstStyle/>
                    <a:p>
                      <a:pPr algn="ctr"/>
                      <a:r>
                        <a:rPr lang="en-US" sz="2400" dirty="0">
                          <a:latin typeface="Calibri" pitchFamily="34" charset="0"/>
                        </a:rPr>
                        <a:t>1.88</a:t>
                      </a:r>
                      <a:endParaRPr lang="en-IN" sz="2400" dirty="0">
                        <a:latin typeface="Calibri" pitchFamily="34" charset="0"/>
                      </a:endParaRPr>
                    </a:p>
                  </a:txBody>
                  <a:tcPr>
                    <a:solidFill>
                      <a:srgbClr val="D7ED9E"/>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2482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left)">
                                      <p:cBhvr>
                                        <p:cTn id="22" dur="10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10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10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9">
                                            <p:txEl>
                                              <p:pRg st="0" end="0"/>
                                            </p:txEl>
                                          </p:spTgt>
                                        </p:tgtEl>
                                        <p:attrNameLst>
                                          <p:attrName>style.visibility</p:attrName>
                                        </p:attrNameLst>
                                      </p:cBhvr>
                                      <p:to>
                                        <p:strVal val="visible"/>
                                      </p:to>
                                    </p:set>
                                    <p:animEffect transition="in" filter="wipe(left)">
                                      <p:cBhvr>
                                        <p:cTn id="44" dur="1000"/>
                                        <p:tgtEl>
                                          <p:spTgt spid="9">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10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10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10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7">
                                            <p:txEl>
                                              <p:pRg st="0" end="0"/>
                                            </p:txEl>
                                          </p:spTgt>
                                        </p:tgtEl>
                                        <p:attrNameLst>
                                          <p:attrName>style.visibility</p:attrName>
                                        </p:attrNameLst>
                                      </p:cBhvr>
                                      <p:to>
                                        <p:strVal val="visible"/>
                                      </p:to>
                                    </p:set>
                                    <p:animEffect transition="in" filter="wipe(left)">
                                      <p:cBhvr>
                                        <p:cTn id="64" dur="1000"/>
                                        <p:tgtEl>
                                          <p:spTgt spid="17">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left)">
                                      <p:cBhvr>
                                        <p:cTn id="69" dur="1000"/>
                                        <p:tgtEl>
                                          <p:spTgt spid="1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wipe(left)">
                                      <p:cBhvr>
                                        <p:cTn id="74" dur="1000"/>
                                        <p:tgtEl>
                                          <p:spTgt spid="1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left)">
                                      <p:cBhvr>
                                        <p:cTn id="79" dur="1000"/>
                                        <p:tgtEl>
                                          <p:spTgt spid="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4" grpId="0"/>
      <p:bldP spid="15" grpId="0"/>
      <p:bldP spid="16"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1152000"/>
          </a:xfrm>
          <a:prstGeom prst="rect">
            <a:avLst/>
          </a:prstGeom>
          <a:solidFill>
            <a:srgbClr val="002060"/>
          </a:solidFill>
          <a:ln>
            <a:solidFill>
              <a:schemeClr val="accent1">
                <a:lumMod val="60000"/>
                <a:lumOff val="40000"/>
              </a:schemeClr>
            </a:solidFill>
          </a:ln>
        </p:spPr>
        <p:txBody>
          <a:bodyPr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i="1" spc="100" dirty="0">
                <a:solidFill>
                  <a:schemeClr val="bg1"/>
                </a:solidFill>
              </a:rPr>
              <a:t>t</a:t>
            </a:r>
            <a:r>
              <a:rPr lang="en-US" spc="100" dirty="0">
                <a:solidFill>
                  <a:schemeClr val="bg1"/>
                </a:solidFill>
              </a:rPr>
              <a:t>-TEST: TEST OF SIGNIFICANCE FOR CORRELATION COEFFICIENTS</a:t>
            </a:r>
            <a:endParaRPr lang="en-IN" spc="100" dirty="0">
              <a:solidFill>
                <a:schemeClr val="bg1"/>
              </a:solidFill>
            </a:endParaRPr>
          </a:p>
        </p:txBody>
      </p:sp>
      <mc:AlternateContent xmlns:mc="http://schemas.openxmlformats.org/markup-compatibility/2006" xmlns:a14="http://schemas.microsoft.com/office/drawing/2010/main">
        <mc:Choice Requires="a14">
          <p:sp>
            <p:nvSpPr>
              <p:cNvPr id="3" name="TextBox 2"/>
              <p:cNvSpPr txBox="1"/>
              <p:nvPr/>
            </p:nvSpPr>
            <p:spPr>
              <a:xfrm>
                <a:off x="-1" y="1151998"/>
                <a:ext cx="12204000" cy="6237861"/>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spc="100" dirty="0">
                    <a:latin typeface="Calibri" pitchFamily="34" charset="0"/>
                  </a:rPr>
                  <a:t>Let </a:t>
                </a:r>
                <a14:m>
                  <m:oMath xmlns:m="http://schemas.openxmlformats.org/officeDocument/2006/math">
                    <m:d>
                      <m:dPr>
                        <m:ctrlPr>
                          <a:rPr lang="en-US" sz="2400" i="1" spc="100" smtClean="0">
                            <a:latin typeface="Cambria Math" panose="02040503050406030204" pitchFamily="18" charset="0"/>
                          </a:rPr>
                        </m:ctrlPr>
                      </m:dPr>
                      <m:e>
                        <m:sSub>
                          <m:sSubPr>
                            <m:ctrlPr>
                              <a:rPr lang="en-US" sz="2400" i="1" spc="100">
                                <a:latin typeface="Cambria Math" panose="02040503050406030204" pitchFamily="18" charset="0"/>
                              </a:rPr>
                            </m:ctrlPr>
                          </m:sSubPr>
                          <m:e>
                            <m:r>
                              <a:rPr lang="en-US" sz="2400" i="1" spc="100">
                                <a:latin typeface="Cambria Math"/>
                              </a:rPr>
                              <m:t>𝑥</m:t>
                            </m:r>
                          </m:e>
                          <m:sub>
                            <m:r>
                              <a:rPr lang="en-US" sz="2400" i="1" spc="100">
                                <a:latin typeface="Cambria Math"/>
                              </a:rPr>
                              <m:t>1</m:t>
                            </m:r>
                          </m:sub>
                        </m:sSub>
                        <m:r>
                          <a:rPr lang="en-US" sz="2400" b="0" i="1" spc="100" smtClean="0">
                            <a:latin typeface="Cambria Math"/>
                          </a:rPr>
                          <m:t> </m:t>
                        </m:r>
                        <m:r>
                          <a:rPr lang="en-US" sz="2400" i="1" spc="100">
                            <a:latin typeface="Cambria Math"/>
                          </a:rPr>
                          <m:t>,</m:t>
                        </m:r>
                        <m:sSub>
                          <m:sSubPr>
                            <m:ctrlPr>
                              <a:rPr lang="en-US" sz="2400" i="1" spc="100">
                                <a:latin typeface="Cambria Math" panose="02040503050406030204" pitchFamily="18" charset="0"/>
                              </a:rPr>
                            </m:ctrlPr>
                          </m:sSubPr>
                          <m:e>
                            <m:r>
                              <a:rPr lang="en-US" sz="2400" i="1" spc="100">
                                <a:latin typeface="Cambria Math"/>
                              </a:rPr>
                              <m:t>𝑦</m:t>
                            </m:r>
                          </m:e>
                          <m:sub>
                            <m:r>
                              <a:rPr lang="en-US" sz="2400" i="1" spc="100">
                                <a:latin typeface="Cambria Math"/>
                              </a:rPr>
                              <m:t>1</m:t>
                            </m:r>
                          </m:sub>
                        </m:sSub>
                      </m:e>
                    </m:d>
                    <m:r>
                      <a:rPr lang="en-US" sz="2400" b="0" i="1" spc="100" smtClean="0">
                        <a:latin typeface="Cambria Math"/>
                      </a:rPr>
                      <m:t>,</m:t>
                    </m:r>
                    <m:d>
                      <m:dPr>
                        <m:ctrlPr>
                          <a:rPr lang="en-US" sz="2400" i="1" spc="100">
                            <a:latin typeface="Cambria Math" panose="02040503050406030204" pitchFamily="18" charset="0"/>
                          </a:rPr>
                        </m:ctrlPr>
                      </m:dPr>
                      <m:e>
                        <m:sSub>
                          <m:sSubPr>
                            <m:ctrlPr>
                              <a:rPr lang="en-US" sz="2400" i="1" spc="100">
                                <a:latin typeface="Cambria Math" panose="02040503050406030204" pitchFamily="18" charset="0"/>
                              </a:rPr>
                            </m:ctrlPr>
                          </m:sSubPr>
                          <m:e>
                            <m:r>
                              <a:rPr lang="en-US" sz="2400" i="1" spc="100">
                                <a:latin typeface="Cambria Math"/>
                              </a:rPr>
                              <m:t>𝑥</m:t>
                            </m:r>
                          </m:e>
                          <m:sub>
                            <m:r>
                              <a:rPr lang="en-US" sz="2400" i="1" spc="100">
                                <a:latin typeface="Cambria Math"/>
                              </a:rPr>
                              <m:t>2</m:t>
                            </m:r>
                          </m:sub>
                        </m:sSub>
                        <m:r>
                          <a:rPr lang="en-US" sz="2400" i="1" spc="100">
                            <a:latin typeface="Cambria Math"/>
                          </a:rPr>
                          <m:t> ,</m:t>
                        </m:r>
                        <m:sSub>
                          <m:sSubPr>
                            <m:ctrlPr>
                              <a:rPr lang="en-US" sz="2400" i="1" spc="100">
                                <a:latin typeface="Cambria Math" panose="02040503050406030204" pitchFamily="18" charset="0"/>
                              </a:rPr>
                            </m:ctrlPr>
                          </m:sSubPr>
                          <m:e>
                            <m:r>
                              <a:rPr lang="en-US" sz="2400" i="1" spc="100">
                                <a:latin typeface="Cambria Math"/>
                              </a:rPr>
                              <m:t>𝑦</m:t>
                            </m:r>
                          </m:e>
                          <m:sub>
                            <m:r>
                              <a:rPr lang="en-US" sz="2400" i="1" spc="100">
                                <a:latin typeface="Cambria Math"/>
                              </a:rPr>
                              <m:t>2</m:t>
                            </m:r>
                          </m:sub>
                        </m:sSub>
                      </m:e>
                    </m:d>
                  </m:oMath>
                </a14:m>
                <a:r>
                  <a:rPr lang="en-US" sz="2400" spc="100" dirty="0">
                    <a:latin typeface="Calibri" pitchFamily="34" charset="0"/>
                  </a:rPr>
                  <a:t>,…,</a:t>
                </a:r>
                <a:r>
                  <a:rPr lang="en-US" sz="2400" spc="100" dirty="0"/>
                  <a:t> </a:t>
                </a:r>
                <a14:m>
                  <m:oMath xmlns:m="http://schemas.openxmlformats.org/officeDocument/2006/math">
                    <m:d>
                      <m:dPr>
                        <m:ctrlPr>
                          <a:rPr lang="en-US" sz="2400" i="1" spc="100">
                            <a:latin typeface="Cambria Math" panose="02040503050406030204" pitchFamily="18" charset="0"/>
                          </a:rPr>
                        </m:ctrlPr>
                      </m:dPr>
                      <m:e>
                        <m:sSub>
                          <m:sSubPr>
                            <m:ctrlPr>
                              <a:rPr lang="en-US" sz="2400" i="1" spc="100">
                                <a:latin typeface="Cambria Math" panose="02040503050406030204" pitchFamily="18" charset="0"/>
                              </a:rPr>
                            </m:ctrlPr>
                          </m:sSubPr>
                          <m:e>
                            <m:r>
                              <a:rPr lang="en-US" sz="2400" i="1" spc="100">
                                <a:latin typeface="Cambria Math"/>
                              </a:rPr>
                              <m:t>𝑥</m:t>
                            </m:r>
                          </m:e>
                          <m:sub>
                            <m:r>
                              <a:rPr lang="en-US" sz="2400" b="0" i="1" spc="100" smtClean="0">
                                <a:latin typeface="Cambria Math"/>
                              </a:rPr>
                              <m:t>𝑛</m:t>
                            </m:r>
                          </m:sub>
                        </m:sSub>
                        <m:r>
                          <a:rPr lang="en-US" sz="2400" i="1" spc="100">
                            <a:latin typeface="Cambria Math"/>
                          </a:rPr>
                          <m:t> ,</m:t>
                        </m:r>
                        <m:sSub>
                          <m:sSubPr>
                            <m:ctrlPr>
                              <a:rPr lang="en-US" sz="2400" i="1" spc="100">
                                <a:latin typeface="Cambria Math" panose="02040503050406030204" pitchFamily="18" charset="0"/>
                              </a:rPr>
                            </m:ctrlPr>
                          </m:sSubPr>
                          <m:e>
                            <m:r>
                              <a:rPr lang="en-US" sz="2400" i="1" spc="100">
                                <a:latin typeface="Cambria Math"/>
                              </a:rPr>
                              <m:t>𝑦</m:t>
                            </m:r>
                          </m:e>
                          <m:sub>
                            <m:r>
                              <a:rPr lang="en-US" sz="2400" b="0" i="1" spc="100" smtClean="0">
                                <a:latin typeface="Cambria Math"/>
                              </a:rPr>
                              <m:t>𝑛</m:t>
                            </m:r>
                          </m:sub>
                        </m:sSub>
                      </m:e>
                    </m:d>
                  </m:oMath>
                </a14:m>
                <a:r>
                  <a:rPr lang="en-US" sz="2400" spc="100" dirty="0">
                    <a:latin typeface="Calibri" pitchFamily="34" charset="0"/>
                  </a:rPr>
                  <a:t> be </a:t>
                </a:r>
                <a14:m>
                  <m:oMath xmlns:m="http://schemas.openxmlformats.org/officeDocument/2006/math">
                    <m:r>
                      <a:rPr lang="en-US" sz="2400" b="0" i="1" spc="100" smtClean="0">
                        <a:latin typeface="Cambria Math"/>
                      </a:rPr>
                      <m:t>𝑛</m:t>
                    </m:r>
                  </m:oMath>
                </a14:m>
                <a:r>
                  <a:rPr lang="en-US" sz="2400" spc="100" dirty="0">
                    <a:latin typeface="Calibri" pitchFamily="34" charset="0"/>
                  </a:rPr>
                  <a:t> pairs of observations of a random sample from a bivariate normal population and let </a:t>
                </a:r>
                <a14:m>
                  <m:oMath xmlns:m="http://schemas.openxmlformats.org/officeDocument/2006/math">
                    <m:r>
                      <a:rPr lang="en-US" sz="2400" b="0" i="1" spc="100" smtClean="0">
                        <a:latin typeface="Cambria Math"/>
                      </a:rPr>
                      <m:t>𝑟</m:t>
                    </m:r>
                  </m:oMath>
                </a14:m>
                <a:r>
                  <a:rPr lang="en-US" sz="2400" spc="100" dirty="0">
                    <a:latin typeface="Calibri" pitchFamily="34" charset="0"/>
                  </a:rPr>
                  <a:t> be the observed correlation coefficient in the sample. It is required to test if this sample correlation coefficient is significant of any correlation in the population, i.e., whether the value of the population correlation coefficient </a:t>
                </a:r>
                <a14:m>
                  <m:oMath xmlns:m="http://schemas.openxmlformats.org/officeDocument/2006/math">
                    <m:r>
                      <a:rPr lang="en-US" sz="2400" i="1" spc="100" smtClean="0">
                        <a:latin typeface="Cambria Math"/>
                        <a:ea typeface="Cambria Math"/>
                      </a:rPr>
                      <m:t>𝜌</m:t>
                    </m:r>
                  </m:oMath>
                </a14:m>
                <a:r>
                  <a:rPr lang="en-US" sz="2400" spc="100" dirty="0">
                    <a:latin typeface="Calibri" pitchFamily="34" charset="0"/>
                  </a:rPr>
                  <a:t> is zero and the observed value of </a:t>
                </a:r>
                <a14:m>
                  <m:oMath xmlns:m="http://schemas.openxmlformats.org/officeDocument/2006/math">
                    <m:r>
                      <a:rPr lang="en-US" sz="2400" b="0" i="1" spc="100" smtClean="0">
                        <a:latin typeface="Cambria Math"/>
                      </a:rPr>
                      <m:t>𝑟</m:t>
                    </m:r>
                  </m:oMath>
                </a14:m>
                <a:r>
                  <a:rPr lang="en-US" sz="2400" spc="100" dirty="0">
                    <a:latin typeface="Calibri" pitchFamily="34" charset="0"/>
                  </a:rPr>
                  <a:t> has arisen due to fluctuation of sampling. The student’s </a:t>
                </a:r>
                <a:r>
                  <a:rPr lang="en-US" sz="2400" i="1" spc="100" dirty="0">
                    <a:latin typeface="Calibri" pitchFamily="34" charset="0"/>
                  </a:rPr>
                  <a:t>t</a:t>
                </a:r>
                <a:r>
                  <a:rPr lang="en-US" sz="2400" spc="100" dirty="0">
                    <a:latin typeface="Calibri" pitchFamily="34" charset="0"/>
                  </a:rPr>
                  <a:t> statistics is given by</a:t>
                </a:r>
              </a:p>
              <a:p>
                <a:pPr algn="just"/>
                <a:r>
                  <a:rPr lang="en-US" sz="2400" b="0" spc="100" dirty="0"/>
                  <a:t>                         </a:t>
                </a:r>
              </a:p>
              <a:p>
                <a:pPr algn="just"/>
                <a:r>
                  <a:rPr lang="en-US" sz="2400" spc="100" dirty="0"/>
                  <a:t>                                                   </a:t>
                </a:r>
                <a:r>
                  <a:rPr lang="en-US" sz="2400" b="0" spc="100" dirty="0"/>
                  <a:t>  </a:t>
                </a:r>
                <a14:m>
                  <m:oMath xmlns:m="http://schemas.openxmlformats.org/officeDocument/2006/math">
                    <m:r>
                      <a:rPr lang="en-US" sz="2400" b="0" i="0" spc="100" smtClean="0">
                        <a:latin typeface="Cambria Math"/>
                      </a:rPr>
                      <m:t>   </m:t>
                    </m:r>
                    <m:r>
                      <a:rPr lang="en-US" sz="2400" b="0" i="1" spc="100" smtClean="0">
                        <a:latin typeface="Cambria Math"/>
                      </a:rPr>
                      <m:t>𝑡</m:t>
                    </m:r>
                    <m:r>
                      <a:rPr lang="en-US" sz="2400" b="0" i="1" spc="100" smtClean="0">
                        <a:latin typeface="Cambria Math"/>
                      </a:rPr>
                      <m:t>=</m:t>
                    </m:r>
                    <m:f>
                      <m:fPr>
                        <m:ctrlPr>
                          <a:rPr lang="en-US" sz="2400" b="0" i="1" spc="100" smtClean="0">
                            <a:latin typeface="Cambria Math" panose="02040503050406030204" pitchFamily="18" charset="0"/>
                          </a:rPr>
                        </m:ctrlPr>
                      </m:fPr>
                      <m:num>
                        <m:r>
                          <a:rPr lang="en-US" sz="2400" b="0" i="1" spc="100" smtClean="0">
                            <a:latin typeface="Cambria Math"/>
                          </a:rPr>
                          <m:t>𝑟</m:t>
                        </m:r>
                        <m:rad>
                          <m:radPr>
                            <m:degHide m:val="on"/>
                            <m:ctrlPr>
                              <a:rPr lang="en-US" sz="2400" b="0" i="1" spc="100" smtClean="0">
                                <a:latin typeface="Cambria Math" panose="02040503050406030204" pitchFamily="18" charset="0"/>
                              </a:rPr>
                            </m:ctrlPr>
                          </m:radPr>
                          <m:deg/>
                          <m:e>
                            <m:r>
                              <a:rPr lang="en-US" sz="2400" b="0" i="1" spc="100" smtClean="0">
                                <a:latin typeface="Cambria Math"/>
                              </a:rPr>
                              <m:t>𝑛</m:t>
                            </m:r>
                            <m:r>
                              <a:rPr lang="en-US" sz="2400" b="0" i="1" spc="100" smtClean="0">
                                <a:latin typeface="Cambria Math"/>
                              </a:rPr>
                              <m:t>−2</m:t>
                            </m:r>
                          </m:e>
                        </m:rad>
                      </m:num>
                      <m:den>
                        <m:r>
                          <a:rPr lang="en-US" sz="2400" b="0" i="1" spc="100" smtClean="0">
                            <a:latin typeface="Cambria Math"/>
                            <a:ea typeface="Cambria Math"/>
                          </a:rPr>
                          <m:t> </m:t>
                        </m:r>
                        <m:rad>
                          <m:radPr>
                            <m:degHide m:val="on"/>
                            <m:ctrlPr>
                              <a:rPr lang="en-US" sz="2400" b="0" i="1" spc="100" smtClean="0">
                                <a:latin typeface="Cambria Math" panose="02040503050406030204" pitchFamily="18" charset="0"/>
                                <a:ea typeface="Cambria Math"/>
                              </a:rPr>
                            </m:ctrlPr>
                          </m:radPr>
                          <m:deg/>
                          <m:e>
                            <m:r>
                              <a:rPr lang="en-US" sz="2400" b="0" i="1" spc="100" smtClean="0">
                                <a:latin typeface="Cambria Math"/>
                                <a:ea typeface="Cambria Math"/>
                              </a:rPr>
                              <m:t>1−</m:t>
                            </m:r>
                            <m:sSup>
                              <m:sSupPr>
                                <m:ctrlPr>
                                  <a:rPr lang="en-US" sz="2400" b="0" i="1" spc="100" smtClean="0">
                                    <a:latin typeface="Cambria Math" panose="02040503050406030204" pitchFamily="18" charset="0"/>
                                    <a:ea typeface="Cambria Math"/>
                                  </a:rPr>
                                </m:ctrlPr>
                              </m:sSupPr>
                              <m:e>
                                <m:r>
                                  <a:rPr lang="en-US" sz="2400" b="0" i="1" spc="100" smtClean="0">
                                    <a:latin typeface="Cambria Math"/>
                                    <a:ea typeface="Cambria Math"/>
                                  </a:rPr>
                                  <m:t>𝑟</m:t>
                                </m:r>
                              </m:e>
                              <m:sup>
                                <m:r>
                                  <a:rPr lang="en-US" sz="2400" b="0" i="1" spc="100" smtClean="0">
                                    <a:latin typeface="Cambria Math"/>
                                    <a:ea typeface="Cambria Math"/>
                                  </a:rPr>
                                  <m:t>2</m:t>
                                </m:r>
                              </m:sup>
                            </m:sSup>
                          </m:e>
                        </m:rad>
                      </m:den>
                    </m:f>
                  </m:oMath>
                </a14:m>
                <a:r>
                  <a:rPr lang="en-US" sz="2400" spc="100" dirty="0">
                    <a:latin typeface="Calibri" pitchFamily="34" charset="0"/>
                  </a:rPr>
                  <a:t>  with </a:t>
                </a:r>
                <a14:m>
                  <m:oMath xmlns:m="http://schemas.openxmlformats.org/officeDocument/2006/math">
                    <m:r>
                      <a:rPr lang="en-US" sz="2400" b="0" i="1" spc="100" smtClean="0">
                        <a:latin typeface="Cambria Math"/>
                      </a:rPr>
                      <m:t>𝑣</m:t>
                    </m:r>
                    <m:r>
                      <a:rPr lang="en-US" sz="2400" b="0" i="1" spc="100" smtClean="0">
                        <a:latin typeface="Cambria Math"/>
                      </a:rPr>
                      <m:t>=</m:t>
                    </m:r>
                    <m:r>
                      <a:rPr lang="en-US" sz="2400" b="0" i="1" spc="100" smtClean="0">
                        <a:latin typeface="Cambria Math"/>
                      </a:rPr>
                      <m:t>𝑛</m:t>
                    </m:r>
                    <m:r>
                      <a:rPr lang="en-US" sz="2400" b="0" i="1" spc="100" smtClean="0">
                        <a:latin typeface="Cambria Math"/>
                      </a:rPr>
                      <m:t>−2</m:t>
                    </m:r>
                  </m:oMath>
                </a14:m>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 y="1151998"/>
                <a:ext cx="12204000" cy="6237861"/>
              </a:xfrm>
              <a:prstGeom prst="rect">
                <a:avLst/>
              </a:prstGeom>
              <a:blipFill rotWithShape="1">
                <a:blip r:embed="rId2"/>
                <a:stretch>
                  <a:fillRect l="-699" t="-683" r="-699"/>
                </a:stretch>
              </a:blipFill>
              <a:ln>
                <a:solidFill>
                  <a:schemeClr val="accent3">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24933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1938992"/>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30</a:t>
            </a:r>
          </a:p>
          <a:p>
            <a:pPr algn="just"/>
            <a:r>
              <a:rPr lang="en-US" sz="2400" spc="100" dirty="0">
                <a:solidFill>
                  <a:srgbClr val="000000"/>
                </a:solidFill>
                <a:latin typeface="Calibri" pitchFamily="34" charset="0"/>
              </a:rPr>
              <a:t>A random sample of 18 pairs of observations from a bivariate normal population gives a correlation coefficient of 0.3. Is it likely that variables are uncorrelated in the population?</a:t>
            </a:r>
          </a:p>
          <a:p>
            <a:pPr algn="just"/>
            <a:r>
              <a:rPr lang="en-US" sz="2400" b="1" spc="100" dirty="0">
                <a:solidFill>
                  <a:srgbClr val="000000"/>
                </a:solidFill>
                <a:latin typeface="Calibri" pitchFamily="34" charset="0"/>
              </a:rPr>
              <a:t>Solution</a:t>
            </a:r>
          </a:p>
        </p:txBody>
      </p:sp>
      <p:cxnSp>
        <p:nvCxnSpPr>
          <p:cNvPr id="8" name="Straight Connector 7"/>
          <p:cNvCxnSpPr/>
          <p:nvPr/>
        </p:nvCxnSpPr>
        <p:spPr>
          <a:xfrm>
            <a:off x="5842000" y="1941224"/>
            <a:ext cx="0" cy="4762123"/>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24211" y="2589982"/>
                <a:ext cx="5817789" cy="830997"/>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r>
                      <a:rPr lang="en-US" sz="2400" b="0" i="1" spc="100" smtClean="0">
                        <a:solidFill>
                          <a:srgbClr val="000000"/>
                        </a:solidFill>
                        <a:latin typeface="Cambria Math"/>
                      </a:rPr>
                      <m:t> </m:t>
                    </m:r>
                    <m:r>
                      <a:rPr lang="en-US" sz="2400" b="0" i="1" spc="100" smtClean="0">
                        <a:solidFill>
                          <a:srgbClr val="000000"/>
                        </a:solidFill>
                        <a:latin typeface="Cambria Math"/>
                        <a:ea typeface="Cambria Math"/>
                      </a:rPr>
                      <m:t>𝜌</m:t>
                    </m:r>
                    <m:r>
                      <a:rPr lang="en-US" sz="2400" b="0" i="1" spc="100" smtClean="0">
                        <a:solidFill>
                          <a:srgbClr val="000000"/>
                        </a:solidFill>
                        <a:latin typeface="Cambria Math"/>
                        <a:ea typeface="Cambria Math"/>
                      </a:rPr>
                      <m:t>=0</m:t>
                    </m:r>
                  </m:oMath>
                </a14:m>
                <a:r>
                  <a:rPr lang="en-US" sz="2400" spc="100" dirty="0">
                    <a:solidFill>
                      <a:srgbClr val="000000"/>
                    </a:solidFill>
                    <a:latin typeface="Calibri" pitchFamily="34" charset="0"/>
                  </a:rPr>
                  <a:t>, i.e., the variables are uncorrelated.</a:t>
                </a:r>
              </a:p>
            </p:txBody>
          </p:sp>
        </mc:Choice>
        <mc:Fallback xmlns="">
          <p:sp>
            <p:nvSpPr>
              <p:cNvPr id="9" name="TextBox 8"/>
              <p:cNvSpPr txBox="1">
                <a:spLocks noRot="1" noChangeAspect="1" noMove="1" noResize="1" noEditPoints="1" noAdjustHandles="1" noChangeArrowheads="1" noChangeShapeType="1" noTextEdit="1"/>
              </p:cNvSpPr>
              <p:nvPr/>
            </p:nvSpPr>
            <p:spPr>
              <a:xfrm>
                <a:off x="24211" y="2589982"/>
                <a:ext cx="5817789" cy="830997"/>
              </a:xfrm>
              <a:prstGeom prst="rect">
                <a:avLst/>
              </a:prstGeom>
              <a:blipFill rotWithShape="1">
                <a:blip r:embed="rId2"/>
                <a:stretch>
                  <a:fillRect l="-1677" t="-6618" r="-524"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4211" y="3641310"/>
                <a:ext cx="6046389" cy="830997"/>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r>
                      <a:rPr lang="en-US" sz="2400" i="1" spc="100">
                        <a:solidFill>
                          <a:srgbClr val="000000"/>
                        </a:solidFill>
                        <a:latin typeface="Cambria Math"/>
                        <a:ea typeface="Cambria Math"/>
                      </a:rPr>
                      <m:t>𝜌</m:t>
                    </m:r>
                    <m:r>
                      <a:rPr lang="en-US" sz="2400" i="1" spc="100" smtClean="0">
                        <a:solidFill>
                          <a:srgbClr val="000000"/>
                        </a:solidFill>
                        <a:latin typeface="Cambria Math"/>
                        <a:ea typeface="Cambria Math"/>
                      </a:rPr>
                      <m:t>≠</m:t>
                    </m:r>
                    <m:r>
                      <a:rPr lang="en-US" sz="2400" i="1" spc="100">
                        <a:solidFill>
                          <a:srgbClr val="000000"/>
                        </a:solidFill>
                        <a:latin typeface="Cambria Math"/>
                        <a:ea typeface="Cambria Math"/>
                      </a:rPr>
                      <m:t>0</m:t>
                    </m:r>
                  </m:oMath>
                </a14:m>
                <a:r>
                  <a:rPr lang="en-IN" sz="2400" spc="100" dirty="0">
                    <a:solidFill>
                      <a:srgbClr val="000000"/>
                    </a:solidFill>
                    <a:latin typeface="Calibri" pitchFamily="34" charset="0"/>
                  </a:rPr>
                  <a:t>(Two tailed test)</a:t>
                </a:r>
                <a:r>
                  <a:rPr lang="en-IN" dirty="0">
                    <a:solidFill>
                      <a:srgbClr val="000000"/>
                    </a:solidFill>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24211" y="3641310"/>
                <a:ext cx="6046389" cy="830997"/>
              </a:xfrm>
              <a:prstGeom prst="rect">
                <a:avLst/>
              </a:prstGeom>
              <a:blipFill rotWithShape="1">
                <a:blip r:embed="rId3"/>
                <a:stretch>
                  <a:fillRect l="-1613" t="-6569" b="-1532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3918" y="4590744"/>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3918" y="4590744"/>
                <a:ext cx="4965590" cy="461665"/>
              </a:xfrm>
              <a:prstGeom prst="rect">
                <a:avLst/>
              </a:prstGeom>
              <a:blipFill rotWithShape="1">
                <a:blip r:embed="rId4"/>
                <a:stretch>
                  <a:fillRect l="-1966" t="-10526" b="-28947"/>
                </a:stretch>
              </a:blipFill>
            </p:spPr>
            <p:txBody>
              <a:bodyPr/>
              <a:lstStyle/>
              <a:p>
                <a:r>
                  <a:rPr lang="en-IN">
                    <a:noFill/>
                  </a:rPr>
                  <a:t> </a:t>
                </a:r>
              </a:p>
            </p:txBody>
          </p:sp>
        </mc:Fallback>
      </mc:AlternateContent>
      <p:sp>
        <p:nvSpPr>
          <p:cNvPr id="12" name="TextBox 11"/>
          <p:cNvSpPr txBox="1"/>
          <p:nvPr/>
        </p:nvSpPr>
        <p:spPr>
          <a:xfrm>
            <a:off x="54757" y="5128650"/>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6432480" y="2004912"/>
                <a:ext cx="15421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solidFill>
                                <a:srgbClr val="000000"/>
                              </a:solidFill>
                              <a:latin typeface="Cambria Math" panose="02040503050406030204" pitchFamily="18" charset="0"/>
                            </a:rPr>
                          </m:ctrlPr>
                        </m:dPr>
                        <m:e>
                          <m:r>
                            <a:rPr lang="en-US" sz="2400" b="0" i="1" smtClean="0">
                              <a:solidFill>
                                <a:srgbClr val="000000"/>
                              </a:solidFill>
                              <a:latin typeface="Cambria Math"/>
                            </a:rPr>
                            <m:t>𝑡</m:t>
                          </m:r>
                        </m:e>
                      </m:d>
                      <m:r>
                        <a:rPr lang="en-US" sz="2400" i="1" smtClean="0">
                          <a:solidFill>
                            <a:srgbClr val="000000"/>
                          </a:solidFill>
                          <a:latin typeface="Cambria Math"/>
                        </a:rPr>
                        <m:t>=</m:t>
                      </m:r>
                      <m:r>
                        <a:rPr lang="en-US" sz="2400" b="0" i="1" smtClean="0">
                          <a:solidFill>
                            <a:srgbClr val="000000"/>
                          </a:solidFill>
                          <a:latin typeface="Cambria Math"/>
                        </a:rPr>
                        <m:t>1.26</m:t>
                      </m:r>
                    </m:oMath>
                  </m:oMathPara>
                </a14:m>
                <a:endParaRPr lang="en-IN" sz="2400" dirty="0">
                  <a:solidFill>
                    <a:srgbClr val="0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432480" y="2004912"/>
                <a:ext cx="1542153" cy="461665"/>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056761" y="2755126"/>
                <a:ext cx="5807424"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   </a:t>
                </a:r>
                <a14:m>
                  <m:oMath xmlns:m="http://schemas.openxmlformats.org/officeDocument/2006/math">
                    <m:r>
                      <a:rPr lang="en-US" sz="2400" i="1">
                        <a:solidFill>
                          <a:srgbClr val="000000"/>
                        </a:solidFill>
                        <a:latin typeface="Cambria Math"/>
                      </a:rPr>
                      <m:t>𝑣</m:t>
                    </m:r>
                    <m:r>
                      <a:rPr lang="en-US" sz="2400" i="1">
                        <a:solidFill>
                          <a:srgbClr val="000000"/>
                        </a:solidFill>
                        <a:latin typeface="Cambria Math"/>
                      </a:rPr>
                      <m:t>=</m:t>
                    </m:r>
                    <m:r>
                      <a:rPr lang="en-US" sz="2400" b="0" i="1" smtClean="0">
                        <a:solidFill>
                          <a:srgbClr val="000000"/>
                        </a:solidFill>
                        <a:latin typeface="Cambria Math"/>
                      </a:rPr>
                      <m:t>𝑛</m:t>
                    </m:r>
                    <m:r>
                      <a:rPr lang="en-US" sz="2400" b="0" i="1" smtClean="0">
                        <a:solidFill>
                          <a:srgbClr val="000000"/>
                        </a:solidFill>
                        <a:latin typeface="Cambria Math"/>
                      </a:rPr>
                      <m:t>−2=18−2=16</m:t>
                    </m:r>
                  </m:oMath>
                </a14:m>
                <a:endParaRPr lang="en-IN" sz="2400" dirty="0">
                  <a:solidFill>
                    <a:srgbClr val="000000"/>
                  </a:solidFill>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056761" y="2755126"/>
                <a:ext cx="5807424" cy="461665"/>
              </a:xfrm>
              <a:prstGeom prst="rect">
                <a:avLst/>
              </a:prstGeom>
              <a:blipFill rotWithShape="1">
                <a:blip r:embed="rId6"/>
                <a:stretch>
                  <a:fillRect l="-1681"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031361" y="4082913"/>
                <a:ext cx="5976686" cy="1938992"/>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14:m>
                  <m:oMath xmlns:m="http://schemas.openxmlformats.org/officeDocument/2006/math">
                    <m:d>
                      <m:dPr>
                        <m:begChr m:val="|"/>
                        <m:endChr m:val="|"/>
                        <m:ctrlPr>
                          <a:rPr lang="en-US" sz="2400" i="1" spc="100" smtClean="0">
                            <a:solidFill>
                              <a:srgbClr val="000000"/>
                            </a:solidFill>
                            <a:latin typeface="Cambria Math" panose="02040503050406030204" pitchFamily="18" charset="0"/>
                          </a:rPr>
                        </m:ctrlPr>
                      </m:dPr>
                      <m:e>
                        <m:r>
                          <a:rPr lang="en-US" sz="2400" b="0" i="1" spc="100" smtClean="0">
                            <a:solidFill>
                              <a:srgbClr val="000000"/>
                            </a:solidFill>
                            <a:latin typeface="Cambria Math"/>
                          </a:rPr>
                          <m:t>𝑡</m:t>
                        </m:r>
                      </m:e>
                    </m:d>
                    <m:r>
                      <a:rPr lang="en-US" sz="2400" b="0" i="1" spc="100" smtClean="0">
                        <a:solidFill>
                          <a:srgbClr val="000000"/>
                        </a:solidFill>
                        <a:latin typeface="Cambria Math"/>
                      </a:rPr>
                      <m:t>&lt;</m:t>
                    </m:r>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a:rPr>
                          <m:t>𝑡</m:t>
                        </m:r>
                      </m:e>
                      <m:sub>
                        <m:r>
                          <a:rPr lang="en-US" sz="2400" i="1">
                            <a:solidFill>
                              <a:srgbClr val="000000"/>
                            </a:solidFill>
                            <a:latin typeface="Cambria Math"/>
                          </a:rPr>
                          <m:t>0.0</m:t>
                        </m:r>
                        <m:r>
                          <a:rPr lang="en-US" sz="2400" b="0" i="1" smtClean="0">
                            <a:solidFill>
                              <a:srgbClr val="000000"/>
                            </a:solidFill>
                            <a:latin typeface="Cambria Math"/>
                          </a:rPr>
                          <m:t>5</m:t>
                        </m:r>
                      </m:sub>
                    </m:sSub>
                  </m:oMath>
                </a14:m>
                <a:r>
                  <a:rPr lang="en-IN" sz="2400" spc="100" dirty="0">
                    <a:solidFill>
                      <a:srgbClr val="000000"/>
                    </a:solidFill>
                    <a:latin typeface="Calibri" pitchFamily="34" charset="0"/>
                  </a:rPr>
                  <a:t>, the null </a:t>
                </a:r>
              </a:p>
              <a:p>
                <a:pPr algn="just"/>
                <a:r>
                  <a:rPr lang="en-IN" sz="2400" spc="100" dirty="0">
                    <a:solidFill>
                      <a:srgbClr val="000000"/>
                    </a:solidFill>
                    <a:latin typeface="Calibri" pitchFamily="34" charset="0"/>
                  </a:rPr>
                  <a:t>        hypothesis is accepted at 5% level  </a:t>
                </a:r>
              </a:p>
              <a:p>
                <a:pPr algn="just"/>
                <a:r>
                  <a:rPr lang="en-IN" sz="2400" spc="100" dirty="0">
                    <a:solidFill>
                      <a:srgbClr val="000000"/>
                    </a:solidFill>
                    <a:latin typeface="Calibri" pitchFamily="34" charset="0"/>
                  </a:rPr>
                  <a:t>        of significance.  i. e. , the variables </a:t>
                </a:r>
              </a:p>
              <a:p>
                <a:pPr algn="just"/>
                <a:r>
                  <a:rPr lang="en-IN" sz="2400" spc="100" dirty="0">
                    <a:solidFill>
                      <a:srgbClr val="000000"/>
                    </a:solidFill>
                    <a:latin typeface="Calibri" pitchFamily="34" charset="0"/>
                  </a:rPr>
                  <a:t>        are uncorrelated in the population..</a:t>
                </a:r>
              </a:p>
            </p:txBody>
          </p:sp>
        </mc:Choice>
        <mc:Fallback xmlns="">
          <p:sp>
            <p:nvSpPr>
              <p:cNvPr id="16" name="TextBox 15"/>
              <p:cNvSpPr txBox="1">
                <a:spLocks noRot="1" noChangeAspect="1" noMove="1" noResize="1" noEditPoints="1" noAdjustHandles="1" noChangeArrowheads="1" noChangeShapeType="1" noTextEdit="1"/>
              </p:cNvSpPr>
              <p:nvPr/>
            </p:nvSpPr>
            <p:spPr>
              <a:xfrm>
                <a:off x="6031361" y="4082913"/>
                <a:ext cx="5976686" cy="1938992"/>
              </a:xfrm>
              <a:prstGeom prst="rect">
                <a:avLst/>
              </a:prstGeom>
              <a:blipFill rotWithShape="1">
                <a:blip r:embed="rId7"/>
                <a:stretch>
                  <a:fillRect l="-1529" t="-2516" b="-62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38090" y="5649789"/>
                <a:ext cx="5794871" cy="86895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i="1" spc="100" smtClean="0">
                          <a:latin typeface="Cambria Math"/>
                        </a:rPr>
                        <m:t>𝑡</m:t>
                      </m:r>
                      <m:r>
                        <a:rPr lang="en-US" sz="2000" i="1" spc="100" smtClean="0">
                          <a:latin typeface="Cambria Math"/>
                        </a:rPr>
                        <m:t>=</m:t>
                      </m:r>
                      <m:f>
                        <m:fPr>
                          <m:ctrlPr>
                            <a:rPr lang="en-US" sz="2000" i="1" spc="100">
                              <a:latin typeface="Cambria Math" panose="02040503050406030204" pitchFamily="18" charset="0"/>
                            </a:rPr>
                          </m:ctrlPr>
                        </m:fPr>
                        <m:num>
                          <m:r>
                            <a:rPr lang="en-US" sz="2000" i="1" spc="100" smtClean="0">
                              <a:latin typeface="Cambria Math"/>
                            </a:rPr>
                            <m:t>𝑟</m:t>
                          </m:r>
                          <m:rad>
                            <m:radPr>
                              <m:degHide m:val="on"/>
                              <m:ctrlPr>
                                <a:rPr lang="en-US" sz="2000" i="1" spc="100" smtClean="0">
                                  <a:latin typeface="Cambria Math" panose="02040503050406030204" pitchFamily="18" charset="0"/>
                                </a:rPr>
                              </m:ctrlPr>
                            </m:radPr>
                            <m:deg/>
                            <m:e>
                              <m:r>
                                <a:rPr lang="en-US" sz="2000" b="0" i="1" spc="100" smtClean="0">
                                  <a:latin typeface="Cambria Math"/>
                                </a:rPr>
                                <m:t>𝑛</m:t>
                              </m:r>
                              <m:r>
                                <a:rPr lang="en-US" sz="2000" b="0" i="1" spc="100" smtClean="0">
                                  <a:latin typeface="Cambria Math"/>
                                </a:rPr>
                                <m:t>−2</m:t>
                              </m:r>
                            </m:e>
                          </m:rad>
                        </m:num>
                        <m:den>
                          <m:rad>
                            <m:radPr>
                              <m:degHide m:val="on"/>
                              <m:ctrlPr>
                                <a:rPr lang="en-US" sz="2000" b="0" i="1" spc="100" smtClean="0">
                                  <a:latin typeface="Cambria Math" panose="02040503050406030204" pitchFamily="18" charset="0"/>
                                </a:rPr>
                              </m:ctrlPr>
                            </m:radPr>
                            <m:deg/>
                            <m:e>
                              <m:r>
                                <a:rPr lang="en-US" sz="2000" b="0" i="1" spc="100" smtClean="0">
                                  <a:latin typeface="Cambria Math"/>
                                </a:rPr>
                                <m:t>1−</m:t>
                              </m:r>
                              <m:sSup>
                                <m:sSupPr>
                                  <m:ctrlPr>
                                    <a:rPr lang="en-US" sz="2000" b="0" i="1" spc="100" smtClean="0">
                                      <a:latin typeface="Cambria Math" panose="02040503050406030204" pitchFamily="18" charset="0"/>
                                    </a:rPr>
                                  </m:ctrlPr>
                                </m:sSupPr>
                                <m:e>
                                  <m:r>
                                    <a:rPr lang="en-US" sz="2000" b="0" i="1" spc="100" smtClean="0">
                                      <a:latin typeface="Cambria Math"/>
                                    </a:rPr>
                                    <m:t>𝑟</m:t>
                                  </m:r>
                                </m:e>
                                <m:sup>
                                  <m:r>
                                    <a:rPr lang="en-US" sz="2000" b="0" i="1" spc="100" smtClean="0">
                                      <a:latin typeface="Cambria Math"/>
                                    </a:rPr>
                                    <m:t>2</m:t>
                                  </m:r>
                                </m:sup>
                              </m:sSup>
                            </m:e>
                          </m:rad>
                        </m:den>
                      </m:f>
                      <m:r>
                        <a:rPr lang="en-US" sz="2000" i="1" smtClean="0">
                          <a:solidFill>
                            <a:srgbClr val="000000"/>
                          </a:solidFill>
                          <a:latin typeface="Cambria Math"/>
                        </a:rPr>
                        <m:t>=</m:t>
                      </m:r>
                      <m:f>
                        <m:fPr>
                          <m:ctrlPr>
                            <a:rPr lang="en-US" sz="2000" i="1" smtClean="0">
                              <a:solidFill>
                                <a:srgbClr val="000000"/>
                              </a:solidFill>
                              <a:latin typeface="Cambria Math" panose="02040503050406030204" pitchFamily="18" charset="0"/>
                            </a:rPr>
                          </m:ctrlPr>
                        </m:fPr>
                        <m:num>
                          <m:r>
                            <a:rPr lang="en-US" sz="2000" b="0" i="1" smtClean="0">
                              <a:solidFill>
                                <a:srgbClr val="000000"/>
                              </a:solidFill>
                              <a:latin typeface="Cambria Math"/>
                            </a:rPr>
                            <m:t>0.3</m:t>
                          </m:r>
                          <m:rad>
                            <m:radPr>
                              <m:degHide m:val="on"/>
                              <m:ctrlPr>
                                <a:rPr lang="en-US" sz="2000" b="0" i="1" smtClean="0">
                                  <a:solidFill>
                                    <a:srgbClr val="000000"/>
                                  </a:solidFill>
                                  <a:latin typeface="Cambria Math" panose="02040503050406030204" pitchFamily="18" charset="0"/>
                                </a:rPr>
                              </m:ctrlPr>
                            </m:radPr>
                            <m:deg/>
                            <m:e>
                              <m:r>
                                <a:rPr lang="en-US" sz="2000" b="0" i="1" smtClean="0">
                                  <a:solidFill>
                                    <a:srgbClr val="000000"/>
                                  </a:solidFill>
                                  <a:latin typeface="Cambria Math"/>
                                </a:rPr>
                                <m:t>18−2</m:t>
                              </m:r>
                            </m:e>
                          </m:rad>
                        </m:num>
                        <m:den>
                          <m:r>
                            <a:rPr lang="en-US" sz="2000" b="0" i="1" smtClean="0">
                              <a:solidFill>
                                <a:srgbClr val="000000"/>
                              </a:solidFill>
                              <a:latin typeface="Cambria Math"/>
                            </a:rPr>
                            <m:t> </m:t>
                          </m:r>
                          <m:rad>
                            <m:radPr>
                              <m:degHide m:val="on"/>
                              <m:ctrlPr>
                                <a:rPr lang="en-US" sz="2000" b="0" i="1" smtClean="0">
                                  <a:solidFill>
                                    <a:srgbClr val="000000"/>
                                  </a:solidFill>
                                  <a:latin typeface="Cambria Math" panose="02040503050406030204" pitchFamily="18" charset="0"/>
                                </a:rPr>
                              </m:ctrlPr>
                            </m:radPr>
                            <m:deg/>
                            <m:e>
                              <m:r>
                                <a:rPr lang="en-US" sz="2000" b="0" i="1" smtClean="0">
                                  <a:solidFill>
                                    <a:srgbClr val="000000"/>
                                  </a:solidFill>
                                  <a:latin typeface="Cambria Math"/>
                                </a:rPr>
                                <m:t>1−</m:t>
                              </m:r>
                              <m:sSup>
                                <m:sSupPr>
                                  <m:ctrlPr>
                                    <a:rPr lang="en-US" sz="2000" b="0" i="1" smtClean="0">
                                      <a:solidFill>
                                        <a:srgbClr val="000000"/>
                                      </a:solidFill>
                                      <a:latin typeface="Cambria Math" panose="02040503050406030204" pitchFamily="18" charset="0"/>
                                    </a:rPr>
                                  </m:ctrlPr>
                                </m:sSupPr>
                                <m:e>
                                  <m:d>
                                    <m:dPr>
                                      <m:ctrlPr>
                                        <a:rPr lang="en-US" sz="2000" b="0" i="1" smtClean="0">
                                          <a:solidFill>
                                            <a:srgbClr val="000000"/>
                                          </a:solidFill>
                                          <a:latin typeface="Cambria Math" panose="02040503050406030204" pitchFamily="18" charset="0"/>
                                        </a:rPr>
                                      </m:ctrlPr>
                                    </m:dPr>
                                    <m:e>
                                      <m:r>
                                        <a:rPr lang="en-US" sz="2000" b="0" i="1" smtClean="0">
                                          <a:solidFill>
                                            <a:srgbClr val="000000"/>
                                          </a:solidFill>
                                          <a:latin typeface="Cambria Math"/>
                                        </a:rPr>
                                        <m:t>0.3</m:t>
                                      </m:r>
                                    </m:e>
                                  </m:d>
                                </m:e>
                                <m:sup>
                                  <m:r>
                                    <a:rPr lang="en-US" sz="2000" b="0" i="1" smtClean="0">
                                      <a:solidFill>
                                        <a:srgbClr val="000000"/>
                                      </a:solidFill>
                                      <a:latin typeface="Cambria Math"/>
                                    </a:rPr>
                                    <m:t>2</m:t>
                                  </m:r>
                                </m:sup>
                              </m:sSup>
                            </m:e>
                          </m:rad>
                        </m:den>
                      </m:f>
                      <m:r>
                        <a:rPr lang="en-US" sz="2000" i="1" smtClean="0">
                          <a:solidFill>
                            <a:srgbClr val="000000"/>
                          </a:solidFill>
                          <a:latin typeface="Cambria Math"/>
                        </a:rPr>
                        <m:t>=</m:t>
                      </m:r>
                      <m:r>
                        <a:rPr lang="en-US" sz="2000" b="0" i="1" smtClean="0">
                          <a:solidFill>
                            <a:srgbClr val="000000"/>
                          </a:solidFill>
                          <a:latin typeface="Cambria Math"/>
                        </a:rPr>
                        <m:t>1.26</m:t>
                      </m:r>
                    </m:oMath>
                  </m:oMathPara>
                </a14:m>
                <a:endParaRPr lang="en-IN" sz="2000" dirty="0">
                  <a:solidFill>
                    <a:srgbClr val="0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38090" y="5649789"/>
                <a:ext cx="5794871" cy="868956"/>
              </a:xfrm>
              <a:prstGeom prst="rect">
                <a:avLst/>
              </a:prstGeom>
              <a:blipFill rotWithShape="1">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401327" y="3449611"/>
                <a:ext cx="29553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a:rPr>
                            <m:t>𝑡</m:t>
                          </m:r>
                        </m:e>
                        <m:sub>
                          <m:r>
                            <a:rPr lang="en-US" sz="2400" b="0" i="1" smtClean="0">
                              <a:latin typeface="Cambria Math"/>
                            </a:rPr>
                            <m:t>0.05</m:t>
                          </m:r>
                        </m:sub>
                      </m:sSub>
                      <m:d>
                        <m:dPr>
                          <m:ctrlPr>
                            <a:rPr lang="en-IN" sz="2400" i="1" smtClean="0">
                              <a:latin typeface="Cambria Math" panose="02040503050406030204" pitchFamily="18" charset="0"/>
                            </a:rPr>
                          </m:ctrlPr>
                        </m:dPr>
                        <m:e>
                          <m:r>
                            <a:rPr lang="en-US" sz="2400" b="0" i="1" smtClean="0">
                              <a:latin typeface="Cambria Math"/>
                            </a:rPr>
                            <m:t>𝑣</m:t>
                          </m:r>
                          <m:r>
                            <a:rPr lang="en-US" sz="2400" b="0" i="1" smtClean="0">
                              <a:latin typeface="Cambria Math"/>
                            </a:rPr>
                            <m:t>=16</m:t>
                          </m:r>
                        </m:e>
                      </m:d>
                      <m:r>
                        <a:rPr lang="en-US" sz="2400" b="0" i="1" smtClean="0">
                          <a:latin typeface="Cambria Math"/>
                        </a:rPr>
                        <m:t>=2.12</m:t>
                      </m:r>
                    </m:oMath>
                  </m:oMathPara>
                </a14:m>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6401327" y="3449611"/>
                <a:ext cx="2955361" cy="461665"/>
              </a:xfrm>
              <a:prstGeom prst="rect">
                <a:avLst/>
              </a:prstGeom>
              <a:blipFill rotWithShape="1">
                <a:blip r:embed="rId9"/>
                <a:stretch>
                  <a:fillRect b="-131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350815" y="1941224"/>
                <a:ext cx="223612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𝑛</m:t>
                      </m:r>
                      <m:r>
                        <a:rPr lang="en-US" sz="2400" b="0" i="1" smtClean="0">
                          <a:latin typeface="Cambria Math"/>
                        </a:rPr>
                        <m:t>=18, </m:t>
                      </m:r>
                      <m:r>
                        <a:rPr lang="en-US" sz="2400" b="0" i="1" smtClean="0">
                          <a:latin typeface="Cambria Math"/>
                        </a:rPr>
                        <m:t>𝑟</m:t>
                      </m:r>
                      <m:r>
                        <a:rPr lang="en-US" sz="2400" b="0" i="1" smtClean="0">
                          <a:latin typeface="Cambria Math"/>
                        </a:rPr>
                        <m:t>=0.3</m:t>
                      </m:r>
                    </m:oMath>
                  </m:oMathPara>
                </a14:m>
                <a:endParaRPr lang="en-IN"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350815" y="1941224"/>
                <a:ext cx="2236125" cy="461665"/>
              </a:xfrm>
              <a:prstGeom prst="rect">
                <a:avLst/>
              </a:prstGeom>
              <a:blipFill rotWithShape="1">
                <a:blip r:embed="rId10"/>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16279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wipe(left)">
                                      <p:cBhvr>
                                        <p:cTn id="34" dur="1000"/>
                                        <p:tgtEl>
                                          <p:spTgt spid="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10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1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10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7">
                                            <p:txEl>
                                              <p:pRg st="0" end="0"/>
                                            </p:txEl>
                                          </p:spTgt>
                                        </p:tgtEl>
                                        <p:attrNameLst>
                                          <p:attrName>style.visibility</p:attrName>
                                        </p:attrNameLst>
                                      </p:cBhvr>
                                      <p:to>
                                        <p:strVal val="visible"/>
                                      </p:to>
                                    </p:set>
                                    <p:animEffect transition="in" filter="wipe(left)">
                                      <p:cBhvr>
                                        <p:cTn id="54" dur="1000"/>
                                        <p:tgtEl>
                                          <p:spTgt spid="17">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10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left)">
                                      <p:cBhvr>
                                        <p:cTn id="64" dur="10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wipe(left)">
                                      <p:cBhvr>
                                        <p:cTn id="69" dur="1000"/>
                                        <p:tgtEl>
                                          <p:spTgt spid="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left)">
                                      <p:cBhvr>
                                        <p:cTn id="7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4" grpId="0"/>
      <p:bldP spid="15" grpId="0"/>
      <p:bldP spid="16" grpId="0"/>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2308324"/>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31</a:t>
            </a:r>
          </a:p>
          <a:p>
            <a:pPr algn="just"/>
            <a:r>
              <a:rPr lang="en-US" sz="2400" spc="100" dirty="0">
                <a:solidFill>
                  <a:srgbClr val="000000"/>
                </a:solidFill>
                <a:latin typeface="Calibri" pitchFamily="34" charset="0"/>
              </a:rPr>
              <a:t>The correlation coefficient between income and food expenditure for sample of 7 household from a low income group is 0.9. Using 1% level of significance, test whether the correlation coefficient between incomes and food expenditure is positive. Assume that the population of both variables are normally distributed.</a:t>
            </a:r>
          </a:p>
          <a:p>
            <a:pPr algn="just"/>
            <a:r>
              <a:rPr lang="en-US" sz="2400" b="1" spc="100" dirty="0">
                <a:solidFill>
                  <a:srgbClr val="000000"/>
                </a:solidFill>
                <a:latin typeface="Calibri" pitchFamily="34" charset="0"/>
              </a:rPr>
              <a:t>Solution</a:t>
            </a:r>
          </a:p>
        </p:txBody>
      </p:sp>
      <p:cxnSp>
        <p:nvCxnSpPr>
          <p:cNvPr id="8" name="Straight Connector 7"/>
          <p:cNvCxnSpPr/>
          <p:nvPr/>
        </p:nvCxnSpPr>
        <p:spPr>
          <a:xfrm>
            <a:off x="5842000" y="1941224"/>
            <a:ext cx="0" cy="4762123"/>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24211" y="2589982"/>
                <a:ext cx="5817789" cy="1200329"/>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r>
                      <a:rPr lang="en-US" sz="2400" b="0" i="1" spc="100" smtClean="0">
                        <a:solidFill>
                          <a:srgbClr val="000000"/>
                        </a:solidFill>
                        <a:latin typeface="Cambria Math"/>
                      </a:rPr>
                      <m:t> </m:t>
                    </m:r>
                    <m:r>
                      <a:rPr lang="en-US" sz="2400" b="0" i="1" spc="100" smtClean="0">
                        <a:solidFill>
                          <a:srgbClr val="000000"/>
                        </a:solidFill>
                        <a:latin typeface="Cambria Math"/>
                        <a:ea typeface="Cambria Math"/>
                      </a:rPr>
                      <m:t>𝜌</m:t>
                    </m:r>
                    <m:r>
                      <a:rPr lang="en-US" sz="2400" b="0" i="1" spc="100" smtClean="0">
                        <a:solidFill>
                          <a:srgbClr val="000000"/>
                        </a:solidFill>
                        <a:latin typeface="Cambria Math"/>
                        <a:ea typeface="Cambria Math"/>
                      </a:rPr>
                      <m:t>=0</m:t>
                    </m:r>
                  </m:oMath>
                </a14:m>
                <a:r>
                  <a:rPr lang="en-US" sz="2400" spc="100" dirty="0">
                    <a:solidFill>
                      <a:srgbClr val="000000"/>
                    </a:solidFill>
                    <a:latin typeface="Calibri" pitchFamily="34" charset="0"/>
                  </a:rPr>
                  <a:t>, i.e., there is no correlation between incomes and  food expenditure.</a:t>
                </a:r>
              </a:p>
            </p:txBody>
          </p:sp>
        </mc:Choice>
        <mc:Fallback xmlns="">
          <p:sp>
            <p:nvSpPr>
              <p:cNvPr id="9" name="TextBox 8"/>
              <p:cNvSpPr txBox="1">
                <a:spLocks noRot="1" noChangeAspect="1" noMove="1" noResize="1" noEditPoints="1" noAdjustHandles="1" noChangeArrowheads="1" noChangeShapeType="1" noTextEdit="1"/>
              </p:cNvSpPr>
              <p:nvPr/>
            </p:nvSpPr>
            <p:spPr>
              <a:xfrm>
                <a:off x="24211" y="2589982"/>
                <a:ext cx="5817789" cy="1200329"/>
              </a:xfrm>
              <a:prstGeom prst="rect">
                <a:avLst/>
              </a:prstGeom>
              <a:blipFill rotWithShape="1">
                <a:blip r:embed="rId2"/>
                <a:stretch>
                  <a:fillRect l="-1677" t="-4569" b="-1066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4211" y="3803189"/>
                <a:ext cx="6046389" cy="830997"/>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r>
                      <a:rPr lang="en-US" sz="2400" i="1" spc="100">
                        <a:solidFill>
                          <a:srgbClr val="000000"/>
                        </a:solidFill>
                        <a:latin typeface="Cambria Math"/>
                        <a:ea typeface="Cambria Math"/>
                      </a:rPr>
                      <m:t>𝜌</m:t>
                    </m:r>
                    <m:r>
                      <a:rPr lang="en-US" sz="2400" i="1" spc="100" smtClean="0">
                        <a:solidFill>
                          <a:srgbClr val="000000"/>
                        </a:solidFill>
                        <a:latin typeface="Cambria Math"/>
                        <a:ea typeface="Cambria Math"/>
                      </a:rPr>
                      <m:t>≠</m:t>
                    </m:r>
                    <m:r>
                      <a:rPr lang="en-US" sz="2400" i="1" spc="100">
                        <a:solidFill>
                          <a:srgbClr val="000000"/>
                        </a:solidFill>
                        <a:latin typeface="Cambria Math"/>
                        <a:ea typeface="Cambria Math"/>
                      </a:rPr>
                      <m:t>0</m:t>
                    </m:r>
                  </m:oMath>
                </a14:m>
                <a:r>
                  <a:rPr lang="en-IN" sz="2400" spc="100" dirty="0">
                    <a:solidFill>
                      <a:srgbClr val="000000"/>
                    </a:solidFill>
                    <a:latin typeface="Calibri" pitchFamily="34" charset="0"/>
                  </a:rPr>
                  <a:t>(Two tailed test)</a:t>
                </a:r>
                <a:r>
                  <a:rPr lang="en-IN" dirty="0">
                    <a:solidFill>
                      <a:srgbClr val="000000"/>
                    </a:solidFill>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24211" y="3803189"/>
                <a:ext cx="6046389" cy="830997"/>
              </a:xfrm>
              <a:prstGeom prst="rect">
                <a:avLst/>
              </a:prstGeom>
              <a:blipFill rotWithShape="1">
                <a:blip r:embed="rId3"/>
                <a:stretch>
                  <a:fillRect l="-1613" t="-6618"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8364" y="4692293"/>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1</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8364" y="4692293"/>
                <a:ext cx="4965590" cy="461665"/>
              </a:xfrm>
              <a:prstGeom prst="rect">
                <a:avLst/>
              </a:prstGeom>
              <a:blipFill rotWithShape="1">
                <a:blip r:embed="rId4"/>
                <a:stretch>
                  <a:fillRect l="-1966" t="-10667" b="-30667"/>
                </a:stretch>
              </a:blipFill>
            </p:spPr>
            <p:txBody>
              <a:bodyPr/>
              <a:lstStyle/>
              <a:p>
                <a:r>
                  <a:rPr lang="en-IN">
                    <a:noFill/>
                  </a:rPr>
                  <a:t> </a:t>
                </a:r>
              </a:p>
            </p:txBody>
          </p:sp>
        </mc:Fallback>
      </mc:AlternateContent>
      <p:sp>
        <p:nvSpPr>
          <p:cNvPr id="12" name="TextBox 11"/>
          <p:cNvSpPr txBox="1"/>
          <p:nvPr/>
        </p:nvSpPr>
        <p:spPr>
          <a:xfrm>
            <a:off x="80157" y="5153958"/>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6432480" y="2004912"/>
                <a:ext cx="15421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solidFill>
                                <a:srgbClr val="000000"/>
                              </a:solidFill>
                              <a:latin typeface="Cambria Math" panose="02040503050406030204" pitchFamily="18" charset="0"/>
                            </a:rPr>
                          </m:ctrlPr>
                        </m:dPr>
                        <m:e>
                          <m:r>
                            <a:rPr lang="en-US" sz="2400" b="0" i="1" smtClean="0">
                              <a:solidFill>
                                <a:srgbClr val="000000"/>
                              </a:solidFill>
                              <a:latin typeface="Cambria Math"/>
                            </a:rPr>
                            <m:t>𝑡</m:t>
                          </m:r>
                        </m:e>
                      </m:d>
                      <m:r>
                        <a:rPr lang="en-US" sz="2400" i="1" smtClean="0">
                          <a:solidFill>
                            <a:srgbClr val="000000"/>
                          </a:solidFill>
                          <a:latin typeface="Cambria Math"/>
                        </a:rPr>
                        <m:t>=</m:t>
                      </m:r>
                      <m:r>
                        <a:rPr lang="en-US" sz="2400" b="0" i="1" smtClean="0">
                          <a:solidFill>
                            <a:srgbClr val="000000"/>
                          </a:solidFill>
                          <a:latin typeface="Cambria Math"/>
                        </a:rPr>
                        <m:t>4.61</m:t>
                      </m:r>
                    </m:oMath>
                  </m:oMathPara>
                </a14:m>
                <a:endParaRPr lang="en-IN" sz="2400" dirty="0">
                  <a:solidFill>
                    <a:srgbClr val="0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432480" y="2004912"/>
                <a:ext cx="1542153" cy="461665"/>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056761" y="2755126"/>
                <a:ext cx="5455917"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   </a:t>
                </a:r>
                <a14:m>
                  <m:oMath xmlns:m="http://schemas.openxmlformats.org/officeDocument/2006/math">
                    <m:r>
                      <a:rPr lang="en-US" sz="2400" i="1">
                        <a:solidFill>
                          <a:srgbClr val="000000"/>
                        </a:solidFill>
                        <a:latin typeface="Cambria Math"/>
                      </a:rPr>
                      <m:t>𝑣</m:t>
                    </m:r>
                    <m:r>
                      <a:rPr lang="en-US" sz="2400" i="1">
                        <a:solidFill>
                          <a:srgbClr val="000000"/>
                        </a:solidFill>
                        <a:latin typeface="Cambria Math"/>
                      </a:rPr>
                      <m:t>=7−2=7−2=5</m:t>
                    </m:r>
                  </m:oMath>
                </a14:m>
                <a:endParaRPr lang="en-IN" sz="2400" dirty="0">
                  <a:solidFill>
                    <a:srgbClr val="000000"/>
                  </a:solidFill>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056761" y="2755126"/>
                <a:ext cx="5455917" cy="461665"/>
              </a:xfrm>
              <a:prstGeom prst="rect">
                <a:avLst/>
              </a:prstGeom>
              <a:blipFill rotWithShape="1">
                <a:blip r:embed="rId6"/>
                <a:stretch>
                  <a:fillRect l="-1788"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031361" y="4082913"/>
                <a:ext cx="5976686" cy="2308324"/>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14:m>
                  <m:oMath xmlns:m="http://schemas.openxmlformats.org/officeDocument/2006/math">
                    <m:d>
                      <m:dPr>
                        <m:begChr m:val="|"/>
                        <m:endChr m:val="|"/>
                        <m:ctrlPr>
                          <a:rPr lang="en-US" sz="2400" i="1" spc="100" smtClean="0">
                            <a:solidFill>
                              <a:srgbClr val="000000"/>
                            </a:solidFill>
                            <a:latin typeface="Cambria Math" panose="02040503050406030204" pitchFamily="18" charset="0"/>
                          </a:rPr>
                        </m:ctrlPr>
                      </m:dPr>
                      <m:e>
                        <m:r>
                          <a:rPr lang="en-US" sz="2400" b="0" i="1" spc="100" smtClean="0">
                            <a:solidFill>
                              <a:srgbClr val="000000"/>
                            </a:solidFill>
                            <a:latin typeface="Cambria Math"/>
                          </a:rPr>
                          <m:t>𝑡</m:t>
                        </m:r>
                      </m:e>
                    </m:d>
                    <m:r>
                      <a:rPr lang="en-US" sz="2400" b="0" i="1" spc="100" smtClean="0">
                        <a:solidFill>
                          <a:srgbClr val="000000"/>
                        </a:solidFill>
                        <a:latin typeface="Cambria Math"/>
                      </a:rPr>
                      <m:t>&gt;</m:t>
                    </m:r>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a:rPr>
                          <m:t>𝑡</m:t>
                        </m:r>
                      </m:e>
                      <m:sub>
                        <m:r>
                          <a:rPr lang="en-US" sz="2400" i="1">
                            <a:solidFill>
                              <a:srgbClr val="000000"/>
                            </a:solidFill>
                            <a:latin typeface="Cambria Math"/>
                          </a:rPr>
                          <m:t>0.0</m:t>
                        </m:r>
                        <m:r>
                          <a:rPr lang="en-US" sz="2400" b="0" i="1" smtClean="0">
                            <a:solidFill>
                              <a:srgbClr val="000000"/>
                            </a:solidFill>
                            <a:latin typeface="Cambria Math"/>
                          </a:rPr>
                          <m:t>1</m:t>
                        </m:r>
                      </m:sub>
                    </m:sSub>
                  </m:oMath>
                </a14:m>
                <a:r>
                  <a:rPr lang="en-IN" sz="2400" spc="100" dirty="0">
                    <a:solidFill>
                      <a:srgbClr val="000000"/>
                    </a:solidFill>
                    <a:latin typeface="Calibri" pitchFamily="34" charset="0"/>
                  </a:rPr>
                  <a:t>, the null </a:t>
                </a:r>
              </a:p>
              <a:p>
                <a:pPr algn="just"/>
                <a:r>
                  <a:rPr lang="en-IN" sz="2400" spc="100" dirty="0">
                    <a:solidFill>
                      <a:srgbClr val="000000"/>
                    </a:solidFill>
                    <a:latin typeface="Calibri" pitchFamily="34" charset="0"/>
                  </a:rPr>
                  <a:t>        hypothesis is accepted at 1% level  </a:t>
                </a:r>
              </a:p>
              <a:p>
                <a:pPr algn="just"/>
                <a:r>
                  <a:rPr lang="en-IN" sz="2400" spc="100" dirty="0">
                    <a:solidFill>
                      <a:srgbClr val="000000"/>
                    </a:solidFill>
                    <a:latin typeface="Calibri" pitchFamily="34" charset="0"/>
                  </a:rPr>
                  <a:t>        of significance.  i. e. , there is a </a:t>
                </a:r>
              </a:p>
              <a:p>
                <a:pPr algn="just"/>
                <a:r>
                  <a:rPr lang="en-IN" sz="2400" spc="100" dirty="0">
                    <a:solidFill>
                      <a:srgbClr val="000000"/>
                    </a:solidFill>
                    <a:latin typeface="Calibri" pitchFamily="34" charset="0"/>
                  </a:rPr>
                  <a:t>        correlation between incomes and </a:t>
                </a:r>
              </a:p>
              <a:p>
                <a:pPr algn="just"/>
                <a:r>
                  <a:rPr lang="en-IN" sz="2400" spc="100" dirty="0">
                    <a:solidFill>
                      <a:srgbClr val="000000"/>
                    </a:solidFill>
                    <a:latin typeface="Calibri" pitchFamily="34" charset="0"/>
                  </a:rPr>
                  <a:t>        food expenditure.</a:t>
                </a:r>
              </a:p>
            </p:txBody>
          </p:sp>
        </mc:Choice>
        <mc:Fallback xmlns="">
          <p:sp>
            <p:nvSpPr>
              <p:cNvPr id="16" name="TextBox 15"/>
              <p:cNvSpPr txBox="1">
                <a:spLocks noRot="1" noChangeAspect="1" noMove="1" noResize="1" noEditPoints="1" noAdjustHandles="1" noChangeArrowheads="1" noChangeShapeType="1" noTextEdit="1"/>
              </p:cNvSpPr>
              <p:nvPr/>
            </p:nvSpPr>
            <p:spPr>
              <a:xfrm>
                <a:off x="6031361" y="4082913"/>
                <a:ext cx="5976686" cy="2308324"/>
              </a:xfrm>
              <a:prstGeom prst="rect">
                <a:avLst/>
              </a:prstGeom>
              <a:blipFill rotWithShape="1">
                <a:blip r:embed="rId7"/>
                <a:stretch>
                  <a:fillRect l="-1529" t="-2116" b="-529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20580" y="5834391"/>
                <a:ext cx="5794871" cy="86895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i="1" spc="100" smtClean="0">
                          <a:latin typeface="Cambria Math"/>
                        </a:rPr>
                        <m:t>𝑡</m:t>
                      </m:r>
                      <m:r>
                        <a:rPr lang="en-US" sz="2000" i="1" spc="100" smtClean="0">
                          <a:latin typeface="Cambria Math"/>
                        </a:rPr>
                        <m:t>=</m:t>
                      </m:r>
                      <m:f>
                        <m:fPr>
                          <m:ctrlPr>
                            <a:rPr lang="en-US" sz="2000" i="1" spc="100">
                              <a:latin typeface="Cambria Math" panose="02040503050406030204" pitchFamily="18" charset="0"/>
                            </a:rPr>
                          </m:ctrlPr>
                        </m:fPr>
                        <m:num>
                          <m:r>
                            <a:rPr lang="en-US" sz="2000" i="1" spc="100" smtClean="0">
                              <a:latin typeface="Cambria Math"/>
                            </a:rPr>
                            <m:t>𝑟</m:t>
                          </m:r>
                          <m:rad>
                            <m:radPr>
                              <m:degHide m:val="on"/>
                              <m:ctrlPr>
                                <a:rPr lang="en-US" sz="2000" i="1" spc="100" smtClean="0">
                                  <a:latin typeface="Cambria Math" panose="02040503050406030204" pitchFamily="18" charset="0"/>
                                </a:rPr>
                              </m:ctrlPr>
                            </m:radPr>
                            <m:deg/>
                            <m:e>
                              <m:r>
                                <a:rPr lang="en-US" sz="2000" b="0" i="1" spc="100" smtClean="0">
                                  <a:latin typeface="Cambria Math"/>
                                </a:rPr>
                                <m:t>𝑛</m:t>
                              </m:r>
                              <m:r>
                                <a:rPr lang="en-US" sz="2000" b="0" i="1" spc="100" smtClean="0">
                                  <a:latin typeface="Cambria Math"/>
                                </a:rPr>
                                <m:t>−2</m:t>
                              </m:r>
                            </m:e>
                          </m:rad>
                        </m:num>
                        <m:den>
                          <m:rad>
                            <m:radPr>
                              <m:degHide m:val="on"/>
                              <m:ctrlPr>
                                <a:rPr lang="en-US" sz="2000" b="0" i="1" spc="100" smtClean="0">
                                  <a:latin typeface="Cambria Math" panose="02040503050406030204" pitchFamily="18" charset="0"/>
                                </a:rPr>
                              </m:ctrlPr>
                            </m:radPr>
                            <m:deg/>
                            <m:e>
                              <m:r>
                                <a:rPr lang="en-US" sz="2000" b="0" i="1" spc="100" smtClean="0">
                                  <a:latin typeface="Cambria Math"/>
                                </a:rPr>
                                <m:t>1−</m:t>
                              </m:r>
                              <m:sSup>
                                <m:sSupPr>
                                  <m:ctrlPr>
                                    <a:rPr lang="en-US" sz="2000" b="0" i="1" spc="100" smtClean="0">
                                      <a:latin typeface="Cambria Math" panose="02040503050406030204" pitchFamily="18" charset="0"/>
                                    </a:rPr>
                                  </m:ctrlPr>
                                </m:sSupPr>
                                <m:e>
                                  <m:r>
                                    <a:rPr lang="en-US" sz="2000" b="0" i="1" spc="100" smtClean="0">
                                      <a:latin typeface="Cambria Math"/>
                                    </a:rPr>
                                    <m:t>𝑟</m:t>
                                  </m:r>
                                </m:e>
                                <m:sup>
                                  <m:r>
                                    <a:rPr lang="en-US" sz="2000" b="0" i="1" spc="100" smtClean="0">
                                      <a:latin typeface="Cambria Math"/>
                                    </a:rPr>
                                    <m:t>2</m:t>
                                  </m:r>
                                </m:sup>
                              </m:sSup>
                            </m:e>
                          </m:rad>
                        </m:den>
                      </m:f>
                      <m:r>
                        <a:rPr lang="en-US" sz="2000" i="1" smtClean="0">
                          <a:solidFill>
                            <a:srgbClr val="000000"/>
                          </a:solidFill>
                          <a:latin typeface="Cambria Math"/>
                        </a:rPr>
                        <m:t>=</m:t>
                      </m:r>
                      <m:f>
                        <m:fPr>
                          <m:ctrlPr>
                            <a:rPr lang="en-US" sz="2000" i="1" smtClean="0">
                              <a:solidFill>
                                <a:srgbClr val="000000"/>
                              </a:solidFill>
                              <a:latin typeface="Cambria Math" panose="02040503050406030204" pitchFamily="18" charset="0"/>
                            </a:rPr>
                          </m:ctrlPr>
                        </m:fPr>
                        <m:num>
                          <m:r>
                            <a:rPr lang="en-US" sz="2000" b="0" i="1" smtClean="0">
                              <a:solidFill>
                                <a:srgbClr val="000000"/>
                              </a:solidFill>
                              <a:latin typeface="Cambria Math"/>
                            </a:rPr>
                            <m:t>0.9</m:t>
                          </m:r>
                          <m:rad>
                            <m:radPr>
                              <m:degHide m:val="on"/>
                              <m:ctrlPr>
                                <a:rPr lang="en-US" sz="2000" b="0" i="1" smtClean="0">
                                  <a:solidFill>
                                    <a:srgbClr val="000000"/>
                                  </a:solidFill>
                                  <a:latin typeface="Cambria Math" panose="02040503050406030204" pitchFamily="18" charset="0"/>
                                </a:rPr>
                              </m:ctrlPr>
                            </m:radPr>
                            <m:deg/>
                            <m:e>
                              <m:r>
                                <a:rPr lang="en-US" sz="2000" b="0" i="1" smtClean="0">
                                  <a:solidFill>
                                    <a:srgbClr val="000000"/>
                                  </a:solidFill>
                                  <a:latin typeface="Cambria Math"/>
                                </a:rPr>
                                <m:t>7−2</m:t>
                              </m:r>
                            </m:e>
                          </m:rad>
                        </m:num>
                        <m:den>
                          <m:r>
                            <a:rPr lang="en-US" sz="2000" b="0" i="1" smtClean="0">
                              <a:solidFill>
                                <a:srgbClr val="000000"/>
                              </a:solidFill>
                              <a:latin typeface="Cambria Math"/>
                            </a:rPr>
                            <m:t> </m:t>
                          </m:r>
                          <m:rad>
                            <m:radPr>
                              <m:degHide m:val="on"/>
                              <m:ctrlPr>
                                <a:rPr lang="en-US" sz="2000" b="0" i="1" smtClean="0">
                                  <a:solidFill>
                                    <a:srgbClr val="000000"/>
                                  </a:solidFill>
                                  <a:latin typeface="Cambria Math" panose="02040503050406030204" pitchFamily="18" charset="0"/>
                                </a:rPr>
                              </m:ctrlPr>
                            </m:radPr>
                            <m:deg/>
                            <m:e>
                              <m:r>
                                <a:rPr lang="en-US" sz="2000" b="0" i="1" smtClean="0">
                                  <a:solidFill>
                                    <a:srgbClr val="000000"/>
                                  </a:solidFill>
                                  <a:latin typeface="Cambria Math"/>
                                </a:rPr>
                                <m:t>1−</m:t>
                              </m:r>
                              <m:sSup>
                                <m:sSupPr>
                                  <m:ctrlPr>
                                    <a:rPr lang="en-US" sz="2000" b="0" i="1" smtClean="0">
                                      <a:solidFill>
                                        <a:srgbClr val="000000"/>
                                      </a:solidFill>
                                      <a:latin typeface="Cambria Math" panose="02040503050406030204" pitchFamily="18" charset="0"/>
                                    </a:rPr>
                                  </m:ctrlPr>
                                </m:sSupPr>
                                <m:e>
                                  <m:d>
                                    <m:dPr>
                                      <m:ctrlPr>
                                        <a:rPr lang="en-US" sz="2000" b="0" i="1" smtClean="0">
                                          <a:solidFill>
                                            <a:srgbClr val="000000"/>
                                          </a:solidFill>
                                          <a:latin typeface="Cambria Math" panose="02040503050406030204" pitchFamily="18" charset="0"/>
                                        </a:rPr>
                                      </m:ctrlPr>
                                    </m:dPr>
                                    <m:e>
                                      <m:r>
                                        <a:rPr lang="en-US" sz="2000" b="0" i="1" smtClean="0">
                                          <a:solidFill>
                                            <a:srgbClr val="000000"/>
                                          </a:solidFill>
                                          <a:latin typeface="Cambria Math"/>
                                        </a:rPr>
                                        <m:t>0.9</m:t>
                                      </m:r>
                                    </m:e>
                                  </m:d>
                                </m:e>
                                <m:sup>
                                  <m:r>
                                    <a:rPr lang="en-US" sz="2000" b="0" i="1" smtClean="0">
                                      <a:solidFill>
                                        <a:srgbClr val="000000"/>
                                      </a:solidFill>
                                      <a:latin typeface="Cambria Math"/>
                                    </a:rPr>
                                    <m:t>2</m:t>
                                  </m:r>
                                </m:sup>
                              </m:sSup>
                            </m:e>
                          </m:rad>
                        </m:den>
                      </m:f>
                      <m:r>
                        <a:rPr lang="en-US" sz="2000" i="1" smtClean="0">
                          <a:solidFill>
                            <a:srgbClr val="000000"/>
                          </a:solidFill>
                          <a:latin typeface="Cambria Math"/>
                        </a:rPr>
                        <m:t>=</m:t>
                      </m:r>
                      <m:r>
                        <a:rPr lang="en-US" sz="2000" b="0" i="1" smtClean="0">
                          <a:solidFill>
                            <a:srgbClr val="000000"/>
                          </a:solidFill>
                          <a:latin typeface="Cambria Math"/>
                        </a:rPr>
                        <m:t>4.61</m:t>
                      </m:r>
                    </m:oMath>
                  </m:oMathPara>
                </a14:m>
                <a:endParaRPr lang="en-IN" sz="2000" dirty="0">
                  <a:solidFill>
                    <a:srgbClr val="0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20580" y="5834391"/>
                <a:ext cx="5794871" cy="868956"/>
              </a:xfrm>
              <a:prstGeom prst="rect">
                <a:avLst/>
              </a:prstGeom>
              <a:blipFill rotWithShape="1">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401327" y="3449611"/>
                <a:ext cx="29553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a:rPr>
                            <m:t>𝑡</m:t>
                          </m:r>
                        </m:e>
                        <m:sub>
                          <m:r>
                            <a:rPr lang="en-US" sz="2400" b="0" i="1" smtClean="0">
                              <a:latin typeface="Cambria Math"/>
                            </a:rPr>
                            <m:t>0.01</m:t>
                          </m:r>
                        </m:sub>
                      </m:sSub>
                      <m:d>
                        <m:dPr>
                          <m:ctrlPr>
                            <a:rPr lang="en-IN" sz="2400" i="1" smtClean="0">
                              <a:latin typeface="Cambria Math" panose="02040503050406030204" pitchFamily="18" charset="0"/>
                            </a:rPr>
                          </m:ctrlPr>
                        </m:dPr>
                        <m:e>
                          <m:r>
                            <a:rPr lang="en-US" sz="2400" b="0" i="1" smtClean="0">
                              <a:latin typeface="Cambria Math"/>
                            </a:rPr>
                            <m:t>𝑣</m:t>
                          </m:r>
                          <m:r>
                            <a:rPr lang="en-US" sz="2400" b="0" i="1" smtClean="0">
                              <a:latin typeface="Cambria Math"/>
                            </a:rPr>
                            <m:t>=7</m:t>
                          </m:r>
                        </m:e>
                      </m:d>
                      <m:r>
                        <a:rPr lang="en-US" sz="2400" b="0" i="1" smtClean="0">
                          <a:latin typeface="Cambria Math"/>
                        </a:rPr>
                        <m:t>=4.032</m:t>
                      </m:r>
                    </m:oMath>
                  </m:oMathPara>
                </a14:m>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6401327" y="3449611"/>
                <a:ext cx="2955361" cy="461665"/>
              </a:xfrm>
              <a:prstGeom prst="rect">
                <a:avLst/>
              </a:prstGeom>
              <a:blipFill rotWithShape="1">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350815" y="2128317"/>
                <a:ext cx="206620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𝑛</m:t>
                      </m:r>
                      <m:r>
                        <a:rPr lang="en-US" sz="2400" b="0" i="1" smtClean="0">
                          <a:latin typeface="Cambria Math"/>
                        </a:rPr>
                        <m:t>=7, </m:t>
                      </m:r>
                      <m:r>
                        <a:rPr lang="en-US" sz="2400" b="0" i="1" smtClean="0">
                          <a:latin typeface="Cambria Math"/>
                        </a:rPr>
                        <m:t>𝑟</m:t>
                      </m:r>
                      <m:r>
                        <a:rPr lang="en-US" sz="2400" b="0" i="1" smtClean="0">
                          <a:latin typeface="Cambria Math"/>
                        </a:rPr>
                        <m:t>=0.9</m:t>
                      </m:r>
                    </m:oMath>
                  </m:oMathPara>
                </a14:m>
                <a:endParaRPr lang="en-IN"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350815" y="2128317"/>
                <a:ext cx="2066207" cy="461665"/>
              </a:xfrm>
              <a:prstGeom prst="rect">
                <a:avLst/>
              </a:prstGeom>
              <a:blipFill rotWithShape="1">
                <a:blip r:embed="rId10"/>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90987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wipe(left)">
                                      <p:cBhvr>
                                        <p:cTn id="34" dur="1000"/>
                                        <p:tgtEl>
                                          <p:spTgt spid="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10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1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10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7">
                                            <p:txEl>
                                              <p:pRg st="0" end="0"/>
                                            </p:txEl>
                                          </p:spTgt>
                                        </p:tgtEl>
                                        <p:attrNameLst>
                                          <p:attrName>style.visibility</p:attrName>
                                        </p:attrNameLst>
                                      </p:cBhvr>
                                      <p:to>
                                        <p:strVal val="visible"/>
                                      </p:to>
                                    </p:set>
                                    <p:animEffect transition="in" filter="wipe(left)">
                                      <p:cBhvr>
                                        <p:cTn id="54" dur="1000"/>
                                        <p:tgtEl>
                                          <p:spTgt spid="17">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10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left)">
                                      <p:cBhvr>
                                        <p:cTn id="64" dur="10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wipe(left)">
                                      <p:cBhvr>
                                        <p:cTn id="69" dur="1000"/>
                                        <p:tgtEl>
                                          <p:spTgt spid="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left)">
                                      <p:cBhvr>
                                        <p:cTn id="7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4" grpId="0"/>
      <p:bldP spid="15" grpId="0"/>
      <p:bldP spid="16" grpId="0"/>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0" y="-25400"/>
                <a:ext cx="12192000" cy="1569660"/>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32</a:t>
                </a:r>
              </a:p>
              <a:p>
                <a:pPr algn="just"/>
                <a:r>
                  <a:rPr lang="en-US" sz="2400" spc="100" dirty="0">
                    <a:solidFill>
                      <a:srgbClr val="000000"/>
                    </a:solidFill>
                    <a:latin typeface="Calibri" pitchFamily="34" charset="0"/>
                  </a:rPr>
                  <a:t>Find the least value of </a:t>
                </a:r>
                <a14:m>
                  <m:oMath xmlns:m="http://schemas.openxmlformats.org/officeDocument/2006/math">
                    <m:r>
                      <a:rPr lang="en-US" sz="2400" b="0" i="1" spc="100" smtClean="0">
                        <a:solidFill>
                          <a:srgbClr val="000000"/>
                        </a:solidFill>
                        <a:latin typeface="Cambria Math"/>
                      </a:rPr>
                      <m:t>𝑟</m:t>
                    </m:r>
                  </m:oMath>
                </a14:m>
                <a:r>
                  <a:rPr lang="en-US" sz="2400" spc="100" dirty="0">
                    <a:solidFill>
                      <a:srgbClr val="000000"/>
                    </a:solidFill>
                    <a:latin typeface="Calibri" pitchFamily="34" charset="0"/>
                  </a:rPr>
                  <a:t> in samples of 18 pairs of observations from a bivariate normal population, which is significant at 5% level.</a:t>
                </a:r>
              </a:p>
              <a:p>
                <a:pPr algn="just"/>
                <a:r>
                  <a:rPr lang="en-US" sz="2400" b="1" spc="100" dirty="0">
                    <a:solidFill>
                      <a:srgbClr val="000000"/>
                    </a:solidFill>
                    <a:latin typeface="Calibri" pitchFamily="34" charset="0"/>
                  </a:rPr>
                  <a:t>Solution</a:t>
                </a:r>
              </a:p>
            </p:txBody>
          </p:sp>
        </mc:Choice>
        <mc:Fallback xmlns="">
          <p:sp>
            <p:nvSpPr>
              <p:cNvPr id="2" name="TextBox 1"/>
              <p:cNvSpPr txBox="1">
                <a:spLocks noRot="1" noChangeAspect="1" noMove="1" noResize="1" noEditPoints="1" noAdjustHandles="1" noChangeArrowheads="1" noChangeShapeType="1" noTextEdit="1"/>
              </p:cNvSpPr>
              <p:nvPr/>
            </p:nvSpPr>
            <p:spPr>
              <a:xfrm>
                <a:off x="0" y="-25400"/>
                <a:ext cx="12192000" cy="1569660"/>
              </a:xfrm>
              <a:prstGeom prst="rect">
                <a:avLst/>
              </a:prstGeom>
              <a:blipFill rotWithShape="1">
                <a:blip r:embed="rId2"/>
                <a:stretch>
                  <a:fillRect l="-750" t="-3113" r="-750" b="-8171"/>
                </a:stretch>
              </a:blipFill>
            </p:spPr>
            <p:txBody>
              <a:bodyPr/>
              <a:lstStyle/>
              <a:p>
                <a:r>
                  <a:rPr lang="en-IN">
                    <a:noFill/>
                  </a:rPr>
                  <a:t> </a:t>
                </a:r>
              </a:p>
            </p:txBody>
          </p:sp>
        </mc:Fallback>
      </mc:AlternateContent>
      <p:cxnSp>
        <p:nvCxnSpPr>
          <p:cNvPr id="8" name="Straight Connector 7"/>
          <p:cNvCxnSpPr/>
          <p:nvPr/>
        </p:nvCxnSpPr>
        <p:spPr>
          <a:xfrm>
            <a:off x="5842000" y="1941224"/>
            <a:ext cx="0" cy="4762123"/>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6324600" y="2379354"/>
                <a:ext cx="2841868" cy="461665"/>
              </a:xfrm>
              <a:prstGeom prst="rect">
                <a:avLst/>
              </a:prstGeom>
              <a:noFill/>
            </p:spPr>
            <p:txBody>
              <a:bodyPr wrap="none" rtlCol="0">
                <a:spAutoFit/>
              </a:bodyPr>
              <a:lstStyle/>
              <a:p>
                <a:r>
                  <a:rPr lang="en-US" sz="2400" b="1" dirty="0">
                    <a:solidFill>
                      <a:srgbClr val="000000"/>
                    </a:solidFill>
                    <a:latin typeface="Calibri" pitchFamily="34" charset="0"/>
                  </a:rPr>
                  <a:t>  </a:t>
                </a:r>
                <a14:m>
                  <m:oMath xmlns:m="http://schemas.openxmlformats.org/officeDocument/2006/math">
                    <m:r>
                      <a:rPr lang="en-US" sz="2400" b="0" i="1" smtClean="0">
                        <a:solidFill>
                          <a:srgbClr val="000000"/>
                        </a:solidFill>
                        <a:latin typeface="Cambria Math"/>
                      </a:rPr>
                      <m:t>16</m:t>
                    </m:r>
                    <m:sSup>
                      <m:sSupPr>
                        <m:ctrlPr>
                          <a:rPr lang="en-US" sz="2400" b="0" i="1" smtClean="0">
                            <a:solidFill>
                              <a:srgbClr val="000000"/>
                            </a:solidFill>
                            <a:latin typeface="Cambria Math" panose="02040503050406030204" pitchFamily="18" charset="0"/>
                          </a:rPr>
                        </m:ctrlPr>
                      </m:sSupPr>
                      <m:e>
                        <m:r>
                          <a:rPr lang="en-US" sz="2400" b="0" i="1" smtClean="0">
                            <a:solidFill>
                              <a:srgbClr val="000000"/>
                            </a:solidFill>
                            <a:latin typeface="Cambria Math"/>
                          </a:rPr>
                          <m:t>𝑟</m:t>
                        </m:r>
                      </m:e>
                      <m:sup>
                        <m:r>
                          <a:rPr lang="en-US" sz="2400" b="0" i="1" smtClean="0">
                            <a:solidFill>
                              <a:srgbClr val="000000"/>
                            </a:solidFill>
                            <a:latin typeface="Cambria Math"/>
                          </a:rPr>
                          <m:t>2</m:t>
                        </m:r>
                      </m:sup>
                    </m:sSup>
                    <m:r>
                      <a:rPr lang="en-US" sz="2400" b="0" i="1" smtClean="0">
                        <a:solidFill>
                          <a:srgbClr val="000000"/>
                        </a:solidFill>
                        <a:latin typeface="Cambria Math"/>
                        <a:ea typeface="Cambria Math"/>
                      </a:rPr>
                      <m:t>≥4.5−4.5</m:t>
                    </m:r>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a:rPr>
                          <m:t>𝑟</m:t>
                        </m:r>
                      </m:e>
                      <m:sup>
                        <m:r>
                          <a:rPr lang="en-US" sz="2400" i="1">
                            <a:solidFill>
                              <a:srgbClr val="000000"/>
                            </a:solidFill>
                            <a:latin typeface="Cambria Math"/>
                          </a:rPr>
                          <m:t>2</m:t>
                        </m:r>
                      </m:sup>
                    </m:sSup>
                  </m:oMath>
                </a14:m>
                <a:endParaRPr lang="en-IN" sz="2400" dirty="0">
                  <a:solidFill>
                    <a:srgbClr val="000000"/>
                  </a:solidFill>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324600" y="2379354"/>
                <a:ext cx="2841868" cy="461665"/>
              </a:xfrm>
              <a:prstGeom prst="rect">
                <a:avLst/>
              </a:prstGeom>
              <a:blipFill rotWithShape="1">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52399" y="2811487"/>
                <a:ext cx="5308601" cy="697883"/>
              </a:xfrm>
              <a:prstGeom prst="rect">
                <a:avLst/>
              </a:prstGeom>
              <a:noFill/>
            </p:spPr>
            <p:txBody>
              <a:bodyPr wrap="square" rtlCol="0">
                <a:spAutoFit/>
              </a:bodyPr>
              <a:lstStyle/>
              <a:p>
                <a:r>
                  <a:rPr lang="en-US" sz="2000" spc="100" dirty="0"/>
                  <a:t>       </a:t>
                </a:r>
                <a14:m>
                  <m:oMath xmlns:m="http://schemas.openxmlformats.org/officeDocument/2006/math">
                    <m:d>
                      <m:dPr>
                        <m:begChr m:val="|"/>
                        <m:endChr m:val="|"/>
                        <m:ctrlPr>
                          <a:rPr lang="en-US" sz="2400" i="1" spc="100" smtClean="0">
                            <a:latin typeface="Cambria Math" panose="02040503050406030204" pitchFamily="18" charset="0"/>
                          </a:rPr>
                        </m:ctrlPr>
                      </m:dPr>
                      <m:e>
                        <m:f>
                          <m:fPr>
                            <m:ctrlPr>
                              <a:rPr lang="en-US" sz="2400" i="1" spc="100">
                                <a:latin typeface="Cambria Math" panose="02040503050406030204" pitchFamily="18" charset="0"/>
                              </a:rPr>
                            </m:ctrlPr>
                          </m:fPr>
                          <m:num>
                            <m:r>
                              <a:rPr lang="en-US" sz="2400" i="1" spc="100">
                                <a:latin typeface="Cambria Math"/>
                              </a:rPr>
                              <m:t>𝑟</m:t>
                            </m:r>
                            <m:rad>
                              <m:radPr>
                                <m:degHide m:val="on"/>
                                <m:ctrlPr>
                                  <a:rPr lang="en-US" sz="2400" i="1" spc="100">
                                    <a:latin typeface="Cambria Math" panose="02040503050406030204" pitchFamily="18" charset="0"/>
                                  </a:rPr>
                                </m:ctrlPr>
                              </m:radPr>
                              <m:deg/>
                              <m:e>
                                <m:r>
                                  <a:rPr lang="en-US" sz="2400" i="1" spc="100">
                                    <a:latin typeface="Cambria Math"/>
                                  </a:rPr>
                                  <m:t>𝑛</m:t>
                                </m:r>
                                <m:r>
                                  <a:rPr lang="en-US" sz="2400" i="1" spc="100">
                                    <a:latin typeface="Cambria Math"/>
                                  </a:rPr>
                                  <m:t>−2</m:t>
                                </m:r>
                              </m:e>
                            </m:rad>
                          </m:num>
                          <m:den>
                            <m:rad>
                              <m:radPr>
                                <m:degHide m:val="on"/>
                                <m:ctrlPr>
                                  <a:rPr lang="en-US" sz="2400" i="1" spc="100">
                                    <a:latin typeface="Cambria Math" panose="02040503050406030204" pitchFamily="18" charset="0"/>
                                  </a:rPr>
                                </m:ctrlPr>
                              </m:radPr>
                              <m:deg/>
                              <m:e>
                                <m:r>
                                  <a:rPr lang="en-US" sz="2400" i="1" spc="100">
                                    <a:latin typeface="Cambria Math"/>
                                  </a:rPr>
                                  <m:t>1−</m:t>
                                </m:r>
                                <m:sSup>
                                  <m:sSupPr>
                                    <m:ctrlPr>
                                      <a:rPr lang="en-US" sz="2400" i="1" spc="100">
                                        <a:latin typeface="Cambria Math" panose="02040503050406030204" pitchFamily="18" charset="0"/>
                                      </a:rPr>
                                    </m:ctrlPr>
                                  </m:sSupPr>
                                  <m:e>
                                    <m:r>
                                      <a:rPr lang="en-US" sz="2400" i="1" spc="100">
                                        <a:latin typeface="Cambria Math"/>
                                      </a:rPr>
                                      <m:t>𝑟</m:t>
                                    </m:r>
                                  </m:e>
                                  <m:sup>
                                    <m:r>
                                      <a:rPr lang="en-US" sz="2400" i="1" spc="100">
                                        <a:latin typeface="Cambria Math"/>
                                      </a:rPr>
                                      <m:t>2</m:t>
                                    </m:r>
                                  </m:sup>
                                </m:sSup>
                              </m:e>
                            </m:rad>
                          </m:den>
                        </m:f>
                      </m:e>
                    </m:d>
                    <m:r>
                      <a:rPr lang="en-US" sz="2400" i="1">
                        <a:solidFill>
                          <a:srgbClr val="000000"/>
                        </a:solidFill>
                        <a:latin typeface="Cambria Math"/>
                        <a:ea typeface="Cambria Math"/>
                      </a:rPr>
                      <m:t>≥</m:t>
                    </m:r>
                    <m:sSub>
                      <m:sSubPr>
                        <m:ctrlPr>
                          <a:rPr lang="en-IN" sz="2400" i="1">
                            <a:latin typeface="Cambria Math" panose="02040503050406030204" pitchFamily="18" charset="0"/>
                          </a:rPr>
                        </m:ctrlPr>
                      </m:sSubPr>
                      <m:e>
                        <m:r>
                          <a:rPr lang="en-US" sz="2400" i="1">
                            <a:latin typeface="Cambria Math"/>
                          </a:rPr>
                          <m:t>𝑡</m:t>
                        </m:r>
                      </m:e>
                      <m:sub>
                        <m:r>
                          <a:rPr lang="en-US" sz="2400" i="1">
                            <a:latin typeface="Cambria Math"/>
                          </a:rPr>
                          <m:t>0.0</m:t>
                        </m:r>
                        <m:r>
                          <a:rPr lang="en-US" sz="2400" b="0" i="1" smtClean="0">
                            <a:latin typeface="Cambria Math"/>
                          </a:rPr>
                          <m:t>5</m:t>
                        </m:r>
                      </m:sub>
                    </m:sSub>
                    <m:d>
                      <m:dPr>
                        <m:ctrlPr>
                          <a:rPr lang="en-IN" sz="2400" i="1">
                            <a:latin typeface="Cambria Math" panose="02040503050406030204" pitchFamily="18" charset="0"/>
                          </a:rPr>
                        </m:ctrlPr>
                      </m:dPr>
                      <m:e>
                        <m:r>
                          <a:rPr lang="en-US" sz="2400" i="1">
                            <a:latin typeface="Cambria Math"/>
                          </a:rPr>
                          <m:t>𝑣</m:t>
                        </m:r>
                        <m:r>
                          <a:rPr lang="en-US" sz="2400" i="1">
                            <a:latin typeface="Cambria Math"/>
                          </a:rPr>
                          <m:t>=16</m:t>
                        </m:r>
                      </m:e>
                    </m:d>
                  </m:oMath>
                </a14:m>
                <a:endParaRPr lang="en-IN" sz="2400" dirty="0">
                  <a:solidFill>
                    <a:srgbClr val="0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152399" y="2811487"/>
                <a:ext cx="5308601" cy="697883"/>
              </a:xfrm>
              <a:prstGeom prst="rect">
                <a:avLst/>
              </a:prstGeom>
              <a:blipFill rotWithShape="1">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0157" y="1710391"/>
                <a:ext cx="5584043" cy="830997"/>
              </a:xfrm>
              <a:prstGeom prst="rect">
                <a:avLst/>
              </a:prstGeom>
              <a:noFill/>
            </p:spPr>
            <p:txBody>
              <a:bodyPr wrap="square" rtlCol="0">
                <a:spAutoFit/>
              </a:bodyPr>
              <a:lstStyle/>
              <a:p>
                <a:r>
                  <a:rPr lang="en-US" sz="2400" b="0" spc="100" dirty="0">
                    <a:latin typeface="Calibri" pitchFamily="34" charset="0"/>
                  </a:rPr>
                  <a:t>The value of </a:t>
                </a:r>
                <a14:m>
                  <m:oMath xmlns:m="http://schemas.openxmlformats.org/officeDocument/2006/math">
                    <m:r>
                      <a:rPr lang="en-US" sz="2400" i="1" spc="100">
                        <a:solidFill>
                          <a:srgbClr val="000000"/>
                        </a:solidFill>
                        <a:latin typeface="Cambria Math"/>
                      </a:rPr>
                      <m:t>𝑟</m:t>
                    </m:r>
                  </m:oMath>
                </a14:m>
                <a:r>
                  <a:rPr lang="en-US" sz="2400" b="0" spc="100" dirty="0">
                    <a:latin typeface="Calibri" pitchFamily="34" charset="0"/>
                  </a:rPr>
                  <a:t>  for </a:t>
                </a:r>
                <a14:m>
                  <m:oMath xmlns:m="http://schemas.openxmlformats.org/officeDocument/2006/math">
                    <m:r>
                      <a:rPr lang="en-US" sz="2400" b="0" i="1" spc="100" smtClean="0">
                        <a:latin typeface="Cambria Math"/>
                      </a:rPr>
                      <m:t>𝑛</m:t>
                    </m:r>
                    <m:r>
                      <a:rPr lang="en-US" sz="2400" b="0" i="1" spc="100" smtClean="0">
                        <a:latin typeface="Cambria Math"/>
                      </a:rPr>
                      <m:t>=18</m:t>
                    </m:r>
                  </m:oMath>
                </a14:m>
                <a:r>
                  <a:rPr lang="en-IN" sz="2400" spc="100" dirty="0">
                    <a:latin typeface="Calibri" pitchFamily="34" charset="0"/>
                  </a:rPr>
                  <a:t> will be significant at 5% level if </a:t>
                </a:r>
              </a:p>
            </p:txBody>
          </p:sp>
        </mc:Choice>
        <mc:Fallback xmlns="">
          <p:sp>
            <p:nvSpPr>
              <p:cNvPr id="4" name="TextBox 3"/>
              <p:cNvSpPr txBox="1">
                <a:spLocks noRot="1" noChangeAspect="1" noMove="1" noResize="1" noEditPoints="1" noAdjustHandles="1" noChangeArrowheads="1" noChangeShapeType="1" noTextEdit="1"/>
              </p:cNvSpPr>
              <p:nvPr/>
            </p:nvSpPr>
            <p:spPr>
              <a:xfrm>
                <a:off x="80157" y="1710391"/>
                <a:ext cx="5584043" cy="830997"/>
              </a:xfrm>
              <a:prstGeom prst="rect">
                <a:avLst/>
              </a:prstGeom>
              <a:blipFill rotWithShape="1">
                <a:blip r:embed="rId5"/>
                <a:stretch>
                  <a:fillRect l="-1638" t="-5882"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17878" y="3654719"/>
                <a:ext cx="5308600" cy="697883"/>
              </a:xfrm>
              <a:prstGeom prst="rect">
                <a:avLst/>
              </a:prstGeom>
              <a:noFill/>
            </p:spPr>
            <p:txBody>
              <a:bodyPr wrap="square" rtlCol="0">
                <a:spAutoFit/>
              </a:bodyPr>
              <a:lstStyle/>
              <a:p>
                <a:r>
                  <a:rPr lang="en-US" sz="2000" spc="100" dirty="0"/>
                  <a:t>      </a:t>
                </a:r>
                <a14:m>
                  <m:oMath xmlns:m="http://schemas.openxmlformats.org/officeDocument/2006/math">
                    <m:d>
                      <m:dPr>
                        <m:begChr m:val="|"/>
                        <m:endChr m:val="|"/>
                        <m:ctrlPr>
                          <a:rPr lang="en-US" sz="2400" i="1" spc="100" smtClean="0">
                            <a:latin typeface="Cambria Math" panose="02040503050406030204" pitchFamily="18" charset="0"/>
                          </a:rPr>
                        </m:ctrlPr>
                      </m:dPr>
                      <m:e>
                        <m:f>
                          <m:fPr>
                            <m:ctrlPr>
                              <a:rPr lang="en-US" sz="2400" i="1" spc="100">
                                <a:latin typeface="Cambria Math" panose="02040503050406030204" pitchFamily="18" charset="0"/>
                              </a:rPr>
                            </m:ctrlPr>
                          </m:fPr>
                          <m:num>
                            <m:r>
                              <a:rPr lang="en-US" sz="2400" i="1" spc="100">
                                <a:latin typeface="Cambria Math"/>
                              </a:rPr>
                              <m:t>𝑟</m:t>
                            </m:r>
                            <m:rad>
                              <m:radPr>
                                <m:degHide m:val="on"/>
                                <m:ctrlPr>
                                  <a:rPr lang="en-US" sz="2400" i="1" spc="100">
                                    <a:latin typeface="Cambria Math" panose="02040503050406030204" pitchFamily="18" charset="0"/>
                                  </a:rPr>
                                </m:ctrlPr>
                              </m:radPr>
                              <m:deg/>
                              <m:e>
                                <m:r>
                                  <a:rPr lang="en-US" sz="2400" i="1" spc="100">
                                    <a:latin typeface="Cambria Math"/>
                                  </a:rPr>
                                  <m:t>𝑛</m:t>
                                </m:r>
                                <m:r>
                                  <a:rPr lang="en-US" sz="2400" i="1" spc="100">
                                    <a:latin typeface="Cambria Math"/>
                                  </a:rPr>
                                  <m:t>−2</m:t>
                                </m:r>
                              </m:e>
                            </m:rad>
                          </m:num>
                          <m:den>
                            <m:rad>
                              <m:radPr>
                                <m:degHide m:val="on"/>
                                <m:ctrlPr>
                                  <a:rPr lang="en-US" sz="2400" i="1" spc="100">
                                    <a:latin typeface="Cambria Math" panose="02040503050406030204" pitchFamily="18" charset="0"/>
                                  </a:rPr>
                                </m:ctrlPr>
                              </m:radPr>
                              <m:deg/>
                              <m:e>
                                <m:r>
                                  <a:rPr lang="en-US" sz="2400" i="1" spc="100">
                                    <a:latin typeface="Cambria Math"/>
                                  </a:rPr>
                                  <m:t>1−</m:t>
                                </m:r>
                                <m:sSup>
                                  <m:sSupPr>
                                    <m:ctrlPr>
                                      <a:rPr lang="en-US" sz="2400" i="1" spc="100">
                                        <a:latin typeface="Cambria Math" panose="02040503050406030204" pitchFamily="18" charset="0"/>
                                      </a:rPr>
                                    </m:ctrlPr>
                                  </m:sSupPr>
                                  <m:e>
                                    <m:r>
                                      <a:rPr lang="en-US" sz="2400" i="1" spc="100">
                                        <a:latin typeface="Cambria Math"/>
                                      </a:rPr>
                                      <m:t>𝑟</m:t>
                                    </m:r>
                                  </m:e>
                                  <m:sup>
                                    <m:r>
                                      <a:rPr lang="en-US" sz="2400" i="1" spc="100">
                                        <a:latin typeface="Cambria Math"/>
                                      </a:rPr>
                                      <m:t>2</m:t>
                                    </m:r>
                                  </m:sup>
                                </m:sSup>
                              </m:e>
                            </m:rad>
                          </m:den>
                        </m:f>
                      </m:e>
                    </m:d>
                    <m:r>
                      <a:rPr lang="en-US" sz="2400" i="1">
                        <a:solidFill>
                          <a:srgbClr val="000000"/>
                        </a:solidFill>
                        <a:latin typeface="Cambria Math"/>
                        <a:ea typeface="Cambria Math"/>
                      </a:rPr>
                      <m:t>≥</m:t>
                    </m:r>
                    <m:r>
                      <a:rPr lang="en-US" sz="2400" b="0" i="1" smtClean="0">
                        <a:solidFill>
                          <a:srgbClr val="000000"/>
                        </a:solidFill>
                        <a:latin typeface="Cambria Math"/>
                        <a:ea typeface="Cambria Math"/>
                      </a:rPr>
                      <m:t>2.12</m:t>
                    </m:r>
                  </m:oMath>
                </a14:m>
                <a:endParaRPr lang="en-IN" sz="2400" dirty="0">
                  <a:solidFill>
                    <a:srgbClr val="00000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217878" y="3654719"/>
                <a:ext cx="5308600" cy="697883"/>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80157" y="4470816"/>
                <a:ext cx="5664200" cy="830997"/>
              </a:xfrm>
              <a:prstGeom prst="rect">
                <a:avLst/>
              </a:prstGeom>
              <a:noFill/>
            </p:spPr>
            <p:txBody>
              <a:bodyPr wrap="square" rtlCol="0">
                <a:spAutoFit/>
              </a:bodyPr>
              <a:lstStyle/>
              <a:p>
                <a:r>
                  <a:rPr lang="en-US" sz="2400" spc="100" dirty="0">
                    <a:latin typeface="Calibri" pitchFamily="34" charset="0"/>
                  </a:rPr>
                  <a:t>Squaring both the sides and putting </a:t>
                </a:r>
                <a14:m>
                  <m:oMath xmlns:m="http://schemas.openxmlformats.org/officeDocument/2006/math">
                    <m:r>
                      <a:rPr lang="en-US" sz="2400" i="1" spc="100">
                        <a:latin typeface="Cambria Math"/>
                      </a:rPr>
                      <m:t>𝑛</m:t>
                    </m:r>
                    <m:r>
                      <a:rPr lang="en-US" sz="2400" i="1" spc="100">
                        <a:latin typeface="Cambria Math"/>
                      </a:rPr>
                      <m:t>=18</m:t>
                    </m:r>
                  </m:oMath>
                </a14:m>
                <a:r>
                  <a:rPr lang="en-US" sz="2400" spc="100" dirty="0">
                    <a:latin typeface="Calibri" pitchFamily="34" charset="0"/>
                  </a:rPr>
                  <a:t> ,</a:t>
                </a:r>
                <a:endParaRPr lang="en-IN" sz="2400" spc="100" dirty="0">
                  <a:latin typeface="Calibri"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0157" y="4470816"/>
                <a:ext cx="5664200" cy="830997"/>
              </a:xfrm>
              <a:prstGeom prst="rect">
                <a:avLst/>
              </a:prstGeom>
              <a:blipFill rotWithShape="1">
                <a:blip r:embed="rId7"/>
                <a:stretch>
                  <a:fillRect l="-1615" t="-5839" b="-1532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62000" y="5405352"/>
                <a:ext cx="2551789" cy="8310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400" i="1" smtClean="0">
                              <a:latin typeface="Cambria Math" panose="02040503050406030204" pitchFamily="18" charset="0"/>
                            </a:rPr>
                          </m:ctrlPr>
                        </m:fPr>
                        <m:num>
                          <m:sSup>
                            <m:sSupPr>
                              <m:ctrlPr>
                                <a:rPr lang="en-IN" sz="2400" i="1" smtClean="0">
                                  <a:latin typeface="Cambria Math" panose="02040503050406030204" pitchFamily="18" charset="0"/>
                                </a:rPr>
                              </m:ctrlPr>
                            </m:sSupPr>
                            <m:e>
                              <m:r>
                                <a:rPr lang="en-US" sz="2400" b="0" i="1" smtClean="0">
                                  <a:latin typeface="Cambria Math"/>
                                </a:rPr>
                                <m:t>𝑟</m:t>
                              </m:r>
                            </m:e>
                            <m:sup>
                              <m:r>
                                <a:rPr lang="en-US" sz="2400" b="0" i="1" smtClean="0">
                                  <a:latin typeface="Cambria Math"/>
                                </a:rPr>
                                <m:t>2</m:t>
                              </m:r>
                            </m:sup>
                          </m:sSup>
                          <m:d>
                            <m:dPr>
                              <m:ctrlPr>
                                <a:rPr lang="en-IN" sz="2400" i="1" smtClean="0">
                                  <a:latin typeface="Cambria Math" panose="02040503050406030204" pitchFamily="18" charset="0"/>
                                </a:rPr>
                              </m:ctrlPr>
                            </m:dPr>
                            <m:e>
                              <m:r>
                                <a:rPr lang="en-US" sz="2400" b="0" i="1" smtClean="0">
                                  <a:latin typeface="Cambria Math"/>
                                </a:rPr>
                                <m:t>18−2</m:t>
                              </m:r>
                            </m:e>
                          </m:d>
                        </m:num>
                        <m:den>
                          <m:r>
                            <a:rPr lang="en-US" sz="2400" b="0" i="1" smtClean="0">
                              <a:latin typeface="Cambria Math"/>
                            </a:rPr>
                            <m:t>1−</m:t>
                          </m:r>
                          <m:sSup>
                            <m:sSupPr>
                              <m:ctrlPr>
                                <a:rPr lang="en-US" sz="2400" b="0" i="1" smtClean="0">
                                  <a:latin typeface="Cambria Math" panose="02040503050406030204" pitchFamily="18" charset="0"/>
                                </a:rPr>
                              </m:ctrlPr>
                            </m:sSupPr>
                            <m:e>
                              <m:r>
                                <a:rPr lang="en-US" sz="2400" b="0" i="1" smtClean="0">
                                  <a:latin typeface="Cambria Math"/>
                                </a:rPr>
                                <m:t>𝑟</m:t>
                              </m:r>
                            </m:e>
                            <m:sup>
                              <m:r>
                                <a:rPr lang="en-US" sz="2400" b="0" i="1" smtClean="0">
                                  <a:latin typeface="Cambria Math"/>
                                </a:rPr>
                                <m:t>2</m:t>
                              </m:r>
                            </m:sup>
                          </m:sSup>
                        </m:den>
                      </m:f>
                      <m:r>
                        <a:rPr lang="en-US" sz="2400" b="0" i="1" smtClean="0">
                          <a:latin typeface="Cambria Math"/>
                        </a:rPr>
                        <m:t> </m:t>
                      </m:r>
                      <m:r>
                        <a:rPr lang="en-US" sz="2400" b="0" i="1" smtClean="0">
                          <a:latin typeface="Cambria Math"/>
                          <a:ea typeface="Cambria Math"/>
                        </a:rPr>
                        <m:t>≥4.5</m:t>
                      </m:r>
                    </m:oMath>
                  </m:oMathPara>
                </a14:m>
                <a:endParaRPr lang="en-IN"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762000" y="5405352"/>
                <a:ext cx="2551789" cy="831061"/>
              </a:xfrm>
              <a:prstGeom prst="rect">
                <a:avLst/>
              </a:prstGeom>
              <a:blipFill rotWithShape="1">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096000" y="3047705"/>
                <a:ext cx="2002408" cy="461665"/>
              </a:xfrm>
              <a:prstGeom prst="rect">
                <a:avLst/>
              </a:prstGeom>
              <a:noFill/>
            </p:spPr>
            <p:txBody>
              <a:bodyPr wrap="none" rtlCol="0">
                <a:spAutoFit/>
              </a:bodyPr>
              <a:lstStyle/>
              <a:p>
                <a:r>
                  <a:rPr lang="en-US" sz="2400" b="1" dirty="0">
                    <a:solidFill>
                      <a:srgbClr val="000000"/>
                    </a:solidFill>
                    <a:latin typeface="Calibri" pitchFamily="34" charset="0"/>
                  </a:rPr>
                  <a:t>  </a:t>
                </a:r>
                <a14:m>
                  <m:oMath xmlns:m="http://schemas.openxmlformats.org/officeDocument/2006/math">
                    <m:r>
                      <a:rPr lang="en-US" sz="2400" i="1">
                        <a:solidFill>
                          <a:srgbClr val="000000"/>
                        </a:solidFill>
                        <a:latin typeface="Cambria Math"/>
                      </a:rPr>
                      <m:t>2</m:t>
                    </m:r>
                    <m:r>
                      <a:rPr lang="en-US" sz="2400" b="0" i="1" smtClean="0">
                        <a:solidFill>
                          <a:srgbClr val="000000"/>
                        </a:solidFill>
                        <a:latin typeface="Cambria Math"/>
                      </a:rPr>
                      <m:t>0.5</m:t>
                    </m:r>
                    <m:sSup>
                      <m:sSupPr>
                        <m:ctrlPr>
                          <a:rPr lang="en-US" sz="2400" b="0" i="1" smtClean="0">
                            <a:solidFill>
                              <a:srgbClr val="000000"/>
                            </a:solidFill>
                            <a:latin typeface="Cambria Math" panose="02040503050406030204" pitchFamily="18" charset="0"/>
                          </a:rPr>
                        </m:ctrlPr>
                      </m:sSupPr>
                      <m:e>
                        <m:r>
                          <a:rPr lang="en-US" sz="2400" b="0" i="1" smtClean="0">
                            <a:solidFill>
                              <a:srgbClr val="000000"/>
                            </a:solidFill>
                            <a:latin typeface="Cambria Math"/>
                          </a:rPr>
                          <m:t>𝑟</m:t>
                        </m:r>
                      </m:e>
                      <m:sup>
                        <m:r>
                          <a:rPr lang="en-US" sz="2400" b="0" i="1" smtClean="0">
                            <a:solidFill>
                              <a:srgbClr val="000000"/>
                            </a:solidFill>
                            <a:latin typeface="Cambria Math"/>
                          </a:rPr>
                          <m:t>2</m:t>
                        </m:r>
                      </m:sup>
                    </m:sSup>
                    <m:r>
                      <a:rPr lang="en-US" sz="2400" b="0" i="1" smtClean="0">
                        <a:solidFill>
                          <a:srgbClr val="000000"/>
                        </a:solidFill>
                        <a:latin typeface="Cambria Math"/>
                        <a:ea typeface="Cambria Math"/>
                      </a:rPr>
                      <m:t>≥4.5</m:t>
                    </m:r>
                  </m:oMath>
                </a14:m>
                <a:endParaRPr lang="en-IN" sz="2400" dirty="0">
                  <a:solidFill>
                    <a:srgbClr val="000000"/>
                  </a:solidFill>
                  <a:latin typeface="Calibri"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6096000" y="3047705"/>
                <a:ext cx="2002408" cy="461665"/>
              </a:xfrm>
              <a:prstGeom prst="rect">
                <a:avLst/>
              </a:prstGeom>
              <a:blipFill rotWithShape="1">
                <a:blip r:embed="rId9"/>
                <a:stretch>
                  <a:fillRect r="-30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650755" y="3772827"/>
                <a:ext cx="1600053" cy="461665"/>
              </a:xfrm>
              <a:prstGeom prst="rect">
                <a:avLst/>
              </a:prstGeom>
              <a:noFill/>
            </p:spPr>
            <p:txBody>
              <a:bodyPr wrap="none" rtlCol="0">
                <a:spAutoFit/>
              </a:bodyPr>
              <a:lstStyle/>
              <a:p>
                <a:r>
                  <a:rPr lang="en-US" sz="2400" b="1" dirty="0">
                    <a:solidFill>
                      <a:srgbClr val="000000"/>
                    </a:solidFill>
                    <a:latin typeface="Calibri" pitchFamily="34" charset="0"/>
                  </a:rPr>
                  <a:t>  </a:t>
                </a:r>
                <a14:m>
                  <m:oMath xmlns:m="http://schemas.openxmlformats.org/officeDocument/2006/math">
                    <m:sSup>
                      <m:sSupPr>
                        <m:ctrlPr>
                          <a:rPr lang="en-US" sz="2400" b="0" i="1" smtClean="0">
                            <a:solidFill>
                              <a:srgbClr val="000000"/>
                            </a:solidFill>
                            <a:latin typeface="Cambria Math" panose="02040503050406030204" pitchFamily="18" charset="0"/>
                          </a:rPr>
                        </m:ctrlPr>
                      </m:sSupPr>
                      <m:e>
                        <m:r>
                          <a:rPr lang="en-US" sz="2400" b="0" i="1" smtClean="0">
                            <a:solidFill>
                              <a:srgbClr val="000000"/>
                            </a:solidFill>
                            <a:latin typeface="Cambria Math"/>
                          </a:rPr>
                          <m:t>𝑟</m:t>
                        </m:r>
                      </m:e>
                      <m:sup>
                        <m:r>
                          <a:rPr lang="en-US" sz="2400" b="0" i="1" smtClean="0">
                            <a:solidFill>
                              <a:srgbClr val="000000"/>
                            </a:solidFill>
                            <a:latin typeface="Cambria Math"/>
                          </a:rPr>
                          <m:t>2</m:t>
                        </m:r>
                      </m:sup>
                    </m:sSup>
                    <m:r>
                      <a:rPr lang="en-US" sz="2400" b="0" i="1" smtClean="0">
                        <a:solidFill>
                          <a:srgbClr val="000000"/>
                        </a:solidFill>
                        <a:latin typeface="Cambria Math"/>
                        <a:ea typeface="Cambria Math"/>
                      </a:rPr>
                      <m:t>≥0.22</m:t>
                    </m:r>
                  </m:oMath>
                </a14:m>
                <a:endParaRPr lang="en-IN" sz="2400" dirty="0">
                  <a:solidFill>
                    <a:srgbClr val="000000"/>
                  </a:solidFill>
                  <a:latin typeface="Calibri"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6650755" y="3772827"/>
                <a:ext cx="1600053" cy="461665"/>
              </a:xfrm>
              <a:prstGeom prst="rect">
                <a:avLst/>
              </a:prstGeom>
              <a:blipFill rotWithShape="1">
                <a:blip r:embed="rId10"/>
                <a:stretch>
                  <a:fillRect r="-76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722909" y="4470816"/>
                <a:ext cx="15750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solidFill>
                                <a:srgbClr val="000000"/>
                              </a:solidFill>
                              <a:latin typeface="Cambria Math" panose="02040503050406030204" pitchFamily="18" charset="0"/>
                              <a:ea typeface="Cambria Math"/>
                            </a:rPr>
                          </m:ctrlPr>
                        </m:dPr>
                        <m:e>
                          <m:r>
                            <a:rPr lang="en-US" sz="2400" b="0" i="1" smtClean="0">
                              <a:solidFill>
                                <a:srgbClr val="000000"/>
                              </a:solidFill>
                              <a:latin typeface="Cambria Math"/>
                              <a:ea typeface="Cambria Math"/>
                            </a:rPr>
                            <m:t>𝑟</m:t>
                          </m:r>
                        </m:e>
                      </m:d>
                      <m:r>
                        <a:rPr lang="en-US" sz="2400" b="0" i="1" smtClean="0">
                          <a:solidFill>
                            <a:srgbClr val="000000"/>
                          </a:solidFill>
                          <a:latin typeface="Cambria Math"/>
                          <a:ea typeface="Cambria Math"/>
                        </a:rPr>
                        <m:t>≥0.47</m:t>
                      </m:r>
                    </m:oMath>
                  </m:oMathPara>
                </a14:m>
                <a:endParaRPr lang="en-IN" sz="2400" dirty="0">
                  <a:solidFill>
                    <a:srgbClr val="000000"/>
                  </a:solidFill>
                  <a:latin typeface="Calibri" pitchFamily="34"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6722909" y="4470816"/>
                <a:ext cx="1575047" cy="461665"/>
              </a:xfrm>
              <a:prstGeom prst="rect">
                <a:avLst/>
              </a:prstGeom>
              <a:blipFill rotWithShape="1">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842000" y="5301813"/>
                <a:ext cx="6350000" cy="830997"/>
              </a:xfrm>
              <a:prstGeom prst="rect">
                <a:avLst/>
              </a:prstGeom>
              <a:noFill/>
            </p:spPr>
            <p:txBody>
              <a:bodyPr wrap="square" rtlCol="0">
                <a:spAutoFit/>
              </a:bodyPr>
              <a:lstStyle/>
              <a:p>
                <a:r>
                  <a:rPr lang="en-US" sz="2400" spc="100" dirty="0">
                    <a:latin typeface="Calibri" pitchFamily="34" charset="0"/>
                  </a:rPr>
                  <a:t>Hence, the least value of </a:t>
                </a:r>
                <a14:m>
                  <m:oMath xmlns:m="http://schemas.openxmlformats.org/officeDocument/2006/math">
                    <m:r>
                      <a:rPr lang="en-US" sz="2400" i="1" spc="100">
                        <a:solidFill>
                          <a:srgbClr val="000000"/>
                        </a:solidFill>
                        <a:latin typeface="Cambria Math"/>
                      </a:rPr>
                      <m:t>𝑟</m:t>
                    </m:r>
                  </m:oMath>
                </a14:m>
                <a:r>
                  <a:rPr lang="en-IN" sz="2400" spc="100" dirty="0">
                    <a:latin typeface="Calibri" pitchFamily="34" charset="0"/>
                  </a:rPr>
                  <a:t> is 0.47 (numerically).</a:t>
                </a:r>
              </a:p>
            </p:txBody>
          </p:sp>
        </mc:Choice>
        <mc:Fallback xmlns="">
          <p:sp>
            <p:nvSpPr>
              <p:cNvPr id="7" name="TextBox 6"/>
              <p:cNvSpPr txBox="1">
                <a:spLocks noRot="1" noChangeAspect="1" noMove="1" noResize="1" noEditPoints="1" noAdjustHandles="1" noChangeArrowheads="1" noChangeShapeType="1" noTextEdit="1"/>
              </p:cNvSpPr>
              <p:nvPr/>
            </p:nvSpPr>
            <p:spPr>
              <a:xfrm>
                <a:off x="5842000" y="5301813"/>
                <a:ext cx="6350000" cy="830997"/>
              </a:xfrm>
              <a:prstGeom prst="rect">
                <a:avLst/>
              </a:prstGeom>
              <a:blipFill rotWithShape="1">
                <a:blip r:embed="rId12"/>
                <a:stretch>
                  <a:fillRect l="-1440" t="-5882" b="-16176"/>
                </a:stretch>
              </a:blipFill>
            </p:spPr>
            <p:txBody>
              <a:bodyPr/>
              <a:lstStyle/>
              <a:p>
                <a:r>
                  <a:rPr lang="en-IN">
                    <a:noFill/>
                  </a:rPr>
                  <a:t> </a:t>
                </a:r>
              </a:p>
            </p:txBody>
          </p:sp>
        </mc:Fallback>
      </mc:AlternateContent>
    </p:spTree>
    <p:extLst>
      <p:ext uri="{BB962C8B-B14F-4D97-AF65-F5344CB8AC3E}">
        <p14:creationId xmlns:p14="http://schemas.microsoft.com/office/powerpoint/2010/main" val="100108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7">
                                            <p:txEl>
                                              <p:pRg st="0" end="0"/>
                                            </p:txEl>
                                          </p:spTgt>
                                        </p:tgtEl>
                                        <p:attrNameLst>
                                          <p:attrName>style.visibility</p:attrName>
                                        </p:attrNameLst>
                                      </p:cBhvr>
                                      <p:to>
                                        <p:strVal val="visible"/>
                                      </p:to>
                                    </p:set>
                                    <p:animEffect transition="in" filter="wipe(left)">
                                      <p:cBhvr>
                                        <p:cTn id="34" dur="1000"/>
                                        <p:tgtEl>
                                          <p:spTgt spid="17">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8">
                                            <p:txEl>
                                              <p:pRg st="0" end="0"/>
                                            </p:txEl>
                                          </p:spTgt>
                                        </p:tgtEl>
                                        <p:attrNameLst>
                                          <p:attrName>style.visibility</p:attrName>
                                        </p:attrNameLst>
                                      </p:cBhvr>
                                      <p:to>
                                        <p:strVal val="visible"/>
                                      </p:to>
                                    </p:set>
                                    <p:animEffect transition="in" filter="wipe(left)">
                                      <p:cBhvr>
                                        <p:cTn id="39" dur="1000"/>
                                        <p:tgtEl>
                                          <p:spTgt spid="18">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10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10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10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10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10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left)">
                                      <p:cBhvr>
                                        <p:cTn id="69" dur="10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wipe(left)">
                                      <p:cBhvr>
                                        <p:cTn id="7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 grpId="0"/>
      <p:bldP spid="5" grpId="0"/>
      <p:bldP spid="6" grpId="0"/>
      <p:bldP spid="19" grpId="0"/>
      <p:bldP spid="20" grpId="0"/>
      <p:bldP spid="21"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1152000"/>
          </a:xfrm>
          <a:prstGeom prst="rect">
            <a:avLst/>
          </a:prstGeom>
          <a:solidFill>
            <a:srgbClr val="002060"/>
          </a:solidFill>
          <a:ln>
            <a:solidFill>
              <a:schemeClr val="accent1">
                <a:lumMod val="60000"/>
                <a:lumOff val="40000"/>
              </a:schemeClr>
            </a:solidFill>
          </a:ln>
        </p:spPr>
        <p:txBody>
          <a:bodyPr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00" dirty="0">
                <a:solidFill>
                  <a:schemeClr val="bg1"/>
                </a:solidFill>
              </a:rPr>
              <a:t>SNEDECOR’S </a:t>
            </a:r>
            <a:r>
              <a:rPr lang="en-US" i="1" spc="100" dirty="0">
                <a:solidFill>
                  <a:schemeClr val="bg1"/>
                </a:solidFill>
              </a:rPr>
              <a:t>F</a:t>
            </a:r>
            <a:r>
              <a:rPr lang="en-US" spc="100" dirty="0">
                <a:solidFill>
                  <a:schemeClr val="bg1"/>
                </a:solidFill>
              </a:rPr>
              <a:t>-TEST FOR RATIO OF VARIANCES</a:t>
            </a:r>
            <a:endParaRPr lang="en-IN" spc="100" dirty="0">
              <a:solidFill>
                <a:schemeClr val="bg1"/>
              </a:solidFill>
            </a:endParaRPr>
          </a:p>
        </p:txBody>
      </p:sp>
      <mc:AlternateContent xmlns:mc="http://schemas.openxmlformats.org/markup-compatibility/2006" xmlns:a14="http://schemas.microsoft.com/office/drawing/2010/main">
        <mc:Choice Requires="a14">
          <p:sp>
            <p:nvSpPr>
              <p:cNvPr id="3" name="TextBox 2"/>
              <p:cNvSpPr txBox="1"/>
              <p:nvPr/>
            </p:nvSpPr>
            <p:spPr>
              <a:xfrm>
                <a:off x="-1" y="1151998"/>
                <a:ext cx="12204000" cy="5933547"/>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spc="100" dirty="0">
                    <a:latin typeface="Calibri" pitchFamily="34" charset="0"/>
                  </a:rPr>
                  <a:t>Let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𝑥</m:t>
                        </m:r>
                      </m:e>
                      <m:sub>
                        <m:r>
                          <a:rPr lang="en-US" sz="2400" b="0" i="1" spc="100" smtClean="0">
                            <a:latin typeface="Cambria Math"/>
                          </a:rPr>
                          <m:t>1</m:t>
                        </m:r>
                      </m:sub>
                    </m:sSub>
                    <m:r>
                      <a:rPr lang="en-US" sz="2400" b="0" i="1" spc="100" smtClean="0">
                        <a:latin typeface="Cambria Math"/>
                      </a:rPr>
                      <m:t>,</m:t>
                    </m:r>
                    <m:sSub>
                      <m:sSubPr>
                        <m:ctrlPr>
                          <a:rPr lang="en-US" sz="2400" i="1" spc="100" smtClean="0">
                            <a:latin typeface="Cambria Math" panose="02040503050406030204" pitchFamily="18" charset="0"/>
                          </a:rPr>
                        </m:ctrlPr>
                      </m:sSubPr>
                      <m:e>
                        <m:r>
                          <a:rPr lang="en-US" sz="2400" b="0" i="1" spc="100" smtClean="0">
                            <a:latin typeface="Cambria Math"/>
                          </a:rPr>
                          <m:t>𝑥</m:t>
                        </m:r>
                      </m:e>
                      <m:sub>
                        <m:r>
                          <a:rPr lang="en-US" sz="2400" b="0" i="1" spc="100" smtClean="0">
                            <a:latin typeface="Cambria Math"/>
                          </a:rPr>
                          <m:t>2</m:t>
                        </m:r>
                      </m:sub>
                    </m:sSub>
                    <m:r>
                      <a:rPr lang="en-US" sz="2400" b="0" i="1" spc="100" smtClean="0">
                        <a:latin typeface="Cambria Math"/>
                      </a:rPr>
                      <m:t>,….,</m:t>
                    </m:r>
                  </m:oMath>
                </a14:m>
                <a:r>
                  <a:rPr lang="en-US" sz="2400" spc="100" dirty="0"/>
                  <a:t>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𝑥</m:t>
                        </m:r>
                      </m:e>
                      <m:sub>
                        <m:r>
                          <a:rPr lang="en-US" sz="2400" b="0" i="1" spc="100" smtClean="0">
                            <a:latin typeface="Cambria Math"/>
                          </a:rPr>
                          <m:t>𝑛</m:t>
                        </m:r>
                      </m:sub>
                    </m:sSub>
                  </m:oMath>
                </a14:m>
                <a:r>
                  <a:rPr lang="en-US" sz="2400" spc="100" dirty="0">
                    <a:latin typeface="Calibri" pitchFamily="34" charset="0"/>
                  </a:rPr>
                  <a:t> and </a:t>
                </a:r>
                <a14:m>
                  <m:oMath xmlns:m="http://schemas.openxmlformats.org/officeDocument/2006/math">
                    <m:sSub>
                      <m:sSubPr>
                        <m:ctrlPr>
                          <a:rPr lang="en-US" sz="2400" i="1" spc="100">
                            <a:latin typeface="Cambria Math" panose="02040503050406030204" pitchFamily="18" charset="0"/>
                          </a:rPr>
                        </m:ctrlPr>
                      </m:sSubPr>
                      <m:e>
                        <m:r>
                          <a:rPr lang="en-US" sz="2400" b="0" i="1" spc="100" smtClean="0">
                            <a:latin typeface="Cambria Math"/>
                          </a:rPr>
                          <m:t>𝑦</m:t>
                        </m:r>
                      </m:e>
                      <m:sub>
                        <m:r>
                          <a:rPr lang="en-US" sz="2400" i="1" spc="100">
                            <a:latin typeface="Cambria Math"/>
                          </a:rPr>
                          <m:t>1</m:t>
                        </m:r>
                      </m:sub>
                    </m:sSub>
                    <m:r>
                      <a:rPr lang="en-US" sz="2400" i="1" spc="100">
                        <a:latin typeface="Cambria Math"/>
                      </a:rPr>
                      <m:t>,</m:t>
                    </m:r>
                    <m:sSub>
                      <m:sSubPr>
                        <m:ctrlPr>
                          <a:rPr lang="en-US" sz="2400" i="1" spc="100">
                            <a:latin typeface="Cambria Math" panose="02040503050406030204" pitchFamily="18" charset="0"/>
                          </a:rPr>
                        </m:ctrlPr>
                      </m:sSubPr>
                      <m:e>
                        <m:r>
                          <a:rPr lang="en-US" sz="2400" b="0" i="1" spc="100" smtClean="0">
                            <a:latin typeface="Cambria Math"/>
                          </a:rPr>
                          <m:t>𝑦</m:t>
                        </m:r>
                      </m:e>
                      <m:sub>
                        <m:r>
                          <a:rPr lang="en-US" sz="2400" i="1" spc="100">
                            <a:latin typeface="Cambria Math"/>
                          </a:rPr>
                          <m:t>2</m:t>
                        </m:r>
                      </m:sub>
                    </m:sSub>
                    <m:r>
                      <a:rPr lang="en-US" sz="2400" i="1" spc="100">
                        <a:latin typeface="Cambria Math"/>
                      </a:rPr>
                      <m:t>,…,</m:t>
                    </m:r>
                  </m:oMath>
                </a14:m>
                <a:r>
                  <a:rPr lang="en-US" sz="2400" spc="100" dirty="0"/>
                  <a:t> </a:t>
                </a:r>
                <a14:m>
                  <m:oMath xmlns:m="http://schemas.openxmlformats.org/officeDocument/2006/math">
                    <m:sSub>
                      <m:sSubPr>
                        <m:ctrlPr>
                          <a:rPr lang="en-US" sz="2400" i="1" spc="100">
                            <a:latin typeface="Cambria Math" panose="02040503050406030204" pitchFamily="18" charset="0"/>
                          </a:rPr>
                        </m:ctrlPr>
                      </m:sSubPr>
                      <m:e>
                        <m:r>
                          <a:rPr lang="en-US" sz="2400" b="0" i="1" spc="100" smtClean="0">
                            <a:latin typeface="Cambria Math"/>
                          </a:rPr>
                          <m:t>𝑦</m:t>
                        </m:r>
                      </m:e>
                      <m:sub>
                        <m:r>
                          <a:rPr lang="en-US" sz="2400" i="1" spc="100">
                            <a:latin typeface="Cambria Math"/>
                          </a:rPr>
                          <m:t>𝑛</m:t>
                        </m:r>
                      </m:sub>
                    </m:sSub>
                    <m:r>
                      <a:rPr lang="en-US" sz="2400" i="1" spc="100">
                        <a:latin typeface="Cambria Math"/>
                      </a:rPr>
                      <m:t> </m:t>
                    </m:r>
                  </m:oMath>
                </a14:m>
                <a:r>
                  <a:rPr lang="en-US" sz="2400" spc="100" dirty="0">
                    <a:latin typeface="Calibri" pitchFamily="34" charset="0"/>
                  </a:rPr>
                  <a:t>be two independent samples of sizes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𝑛</m:t>
                        </m:r>
                      </m:e>
                      <m:sub>
                        <m:r>
                          <a:rPr lang="en-US" sz="2400" b="0" i="1" spc="100" smtClean="0">
                            <a:latin typeface="Cambria Math"/>
                          </a:rPr>
                          <m:t>1</m:t>
                        </m:r>
                      </m:sub>
                    </m:sSub>
                  </m:oMath>
                </a14:m>
                <a:r>
                  <a:rPr lang="en-US" sz="2400" spc="100" dirty="0">
                    <a:latin typeface="Calibri" pitchFamily="34" charset="0"/>
                  </a:rPr>
                  <a:t> and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𝑛</m:t>
                        </m:r>
                      </m:e>
                      <m:sub>
                        <m:r>
                          <a:rPr lang="en-US" sz="2400" b="0" i="1" spc="100" smtClean="0">
                            <a:latin typeface="Cambria Math"/>
                          </a:rPr>
                          <m:t>2</m:t>
                        </m:r>
                      </m:sub>
                    </m:sSub>
                    <m:r>
                      <a:rPr lang="en-US" sz="2400" i="1" spc="100">
                        <a:latin typeface="Cambria Math"/>
                      </a:rPr>
                      <m:t> </m:t>
                    </m:r>
                  </m:oMath>
                </a14:m>
                <a:r>
                  <a:rPr lang="en-US" sz="2400" spc="100" dirty="0">
                    <a:latin typeface="Calibri" pitchFamily="34" charset="0"/>
                  </a:rPr>
                  <a:t> </a:t>
                </a:r>
                <a14:m>
                  <m:oMath xmlns:m="http://schemas.openxmlformats.org/officeDocument/2006/math">
                    <m:d>
                      <m:dPr>
                        <m:ctrlPr>
                          <a:rPr lang="en-US" sz="2400" i="1" spc="100" dirty="0" smtClean="0">
                            <a:latin typeface="Cambria Math" panose="02040503050406030204" pitchFamily="18" charset="0"/>
                          </a:rPr>
                        </m:ctrlPr>
                      </m:dPr>
                      <m:e>
                        <m:sSub>
                          <m:sSubPr>
                            <m:ctrlPr>
                              <a:rPr lang="en-US" sz="2400" i="1" spc="100" dirty="0" smtClean="0">
                                <a:latin typeface="Cambria Math" panose="02040503050406030204" pitchFamily="18" charset="0"/>
                              </a:rPr>
                            </m:ctrlPr>
                          </m:sSubPr>
                          <m:e>
                            <m:r>
                              <a:rPr lang="en-US" sz="2400" b="0" i="1" spc="100" dirty="0" smtClean="0">
                                <a:latin typeface="Cambria Math"/>
                              </a:rPr>
                              <m:t>𝑛</m:t>
                            </m:r>
                          </m:e>
                          <m:sub>
                            <m:r>
                              <a:rPr lang="en-US" sz="2400" b="0" i="1" spc="100" dirty="0" smtClean="0">
                                <a:latin typeface="Cambria Math"/>
                              </a:rPr>
                              <m:t>1</m:t>
                            </m:r>
                          </m:sub>
                        </m:sSub>
                        <m:r>
                          <a:rPr lang="en-US" sz="2400" i="1" spc="100" dirty="0" smtClean="0">
                            <a:latin typeface="Cambria Math"/>
                            <a:ea typeface="Cambria Math"/>
                          </a:rPr>
                          <m:t>≤</m:t>
                        </m:r>
                        <m:r>
                          <a:rPr lang="en-US" sz="2400" b="0" i="1" spc="100" dirty="0" smtClean="0">
                            <a:latin typeface="Cambria Math"/>
                            <a:ea typeface="Cambria Math"/>
                          </a:rPr>
                          <m:t>30,</m:t>
                        </m:r>
                        <m:sSub>
                          <m:sSubPr>
                            <m:ctrlPr>
                              <a:rPr lang="en-US" sz="2400" b="0" i="1" spc="100" dirty="0" smtClean="0">
                                <a:latin typeface="Cambria Math" panose="02040503050406030204" pitchFamily="18" charset="0"/>
                                <a:ea typeface="Cambria Math"/>
                              </a:rPr>
                            </m:ctrlPr>
                          </m:sSubPr>
                          <m:e>
                            <m:r>
                              <a:rPr lang="en-US" sz="2400" b="0" i="1" spc="100" dirty="0" smtClean="0">
                                <a:latin typeface="Cambria Math"/>
                                <a:ea typeface="Cambria Math"/>
                              </a:rPr>
                              <m:t>𝑛</m:t>
                            </m:r>
                          </m:e>
                          <m:sub>
                            <m:r>
                              <a:rPr lang="en-US" sz="2400" b="0" i="1" spc="100" dirty="0" smtClean="0">
                                <a:latin typeface="Cambria Math"/>
                                <a:ea typeface="Cambria Math"/>
                              </a:rPr>
                              <m:t>2</m:t>
                            </m:r>
                          </m:sub>
                        </m:sSub>
                        <m:r>
                          <a:rPr lang="en-US" sz="2400" b="0" i="1" spc="100" dirty="0" smtClean="0">
                            <a:latin typeface="Cambria Math"/>
                            <a:ea typeface="Cambria Math"/>
                          </a:rPr>
                          <m:t>≤30</m:t>
                        </m:r>
                      </m:e>
                    </m:d>
                  </m:oMath>
                </a14:m>
                <a:r>
                  <a:rPr lang="en-US" sz="2400" spc="100" dirty="0">
                    <a:latin typeface="Calibri" pitchFamily="34" charset="0"/>
                  </a:rPr>
                  <a:t> with means </a:t>
                </a:r>
                <a14:m>
                  <m:oMath xmlns:m="http://schemas.openxmlformats.org/officeDocument/2006/math">
                    <m:acc>
                      <m:accPr>
                        <m:chr m:val="̅"/>
                        <m:ctrlPr>
                          <a:rPr lang="en-US" sz="2400" i="1" spc="100" smtClean="0">
                            <a:latin typeface="Cambria Math" panose="02040503050406030204" pitchFamily="18" charset="0"/>
                          </a:rPr>
                        </m:ctrlPr>
                      </m:accPr>
                      <m:e>
                        <m:r>
                          <a:rPr lang="en-US" sz="2400" b="0" i="1" spc="100" smtClean="0">
                            <a:latin typeface="Cambria Math"/>
                          </a:rPr>
                          <m:t>𝑥</m:t>
                        </m:r>
                      </m:e>
                    </m:acc>
                  </m:oMath>
                </a14:m>
                <a:r>
                  <a:rPr lang="en-US" sz="2400" spc="100" dirty="0">
                    <a:latin typeface="Calibri" pitchFamily="34" charset="0"/>
                  </a:rPr>
                  <a:t> and </a:t>
                </a:r>
                <a14:m>
                  <m:oMath xmlns:m="http://schemas.openxmlformats.org/officeDocument/2006/math">
                    <m:acc>
                      <m:accPr>
                        <m:chr m:val="̅"/>
                        <m:ctrlPr>
                          <a:rPr lang="en-US" sz="2400" i="1" spc="100">
                            <a:latin typeface="Cambria Math" panose="02040503050406030204" pitchFamily="18" charset="0"/>
                          </a:rPr>
                        </m:ctrlPr>
                      </m:accPr>
                      <m:e>
                        <m:r>
                          <a:rPr lang="en-US" sz="2400" b="0" i="1" spc="100" smtClean="0">
                            <a:latin typeface="Cambria Math"/>
                          </a:rPr>
                          <m:t>𝑦</m:t>
                        </m:r>
                      </m:e>
                    </m:acc>
                  </m:oMath>
                </a14:m>
                <a:r>
                  <a:rPr lang="en-US" sz="2400" spc="100" dirty="0">
                    <a:latin typeface="Calibri" pitchFamily="34" charset="0"/>
                  </a:rPr>
                  <a:t> drawn from the normal population with </a:t>
                </a:r>
                <a14:m>
                  <m:oMath xmlns:m="http://schemas.openxmlformats.org/officeDocument/2006/math">
                    <m:r>
                      <a:rPr lang="en-US" sz="2400" i="1" spc="100" smtClean="0">
                        <a:latin typeface="Cambria Math"/>
                        <a:ea typeface="Cambria Math"/>
                      </a:rPr>
                      <m:t>𝜇</m:t>
                    </m:r>
                  </m:oMath>
                </a14:m>
                <a:r>
                  <a:rPr lang="en-US" sz="2400" spc="100" dirty="0">
                    <a:latin typeface="Calibri" pitchFamily="34" charset="0"/>
                  </a:rPr>
                  <a:t> and standard deviation </a:t>
                </a:r>
                <a14:m>
                  <m:oMath xmlns:m="http://schemas.openxmlformats.org/officeDocument/2006/math">
                    <m:r>
                      <a:rPr lang="en-US" sz="2400" i="1" spc="100" smtClean="0">
                        <a:latin typeface="Cambria Math"/>
                        <a:ea typeface="Cambria Math"/>
                      </a:rPr>
                      <m:t>𝜎</m:t>
                    </m:r>
                  </m:oMath>
                </a14:m>
                <a:r>
                  <a:rPr lang="en-US" sz="2400" spc="100" dirty="0">
                    <a:latin typeface="Calibri" pitchFamily="34" charset="0"/>
                  </a:rPr>
                  <a:t>. The test statistics of Snedecor’s </a:t>
                </a:r>
                <a:r>
                  <a:rPr lang="en-US" sz="2400" i="1" spc="100" dirty="0">
                    <a:latin typeface="Calibri" pitchFamily="34" charset="0"/>
                  </a:rPr>
                  <a:t>F</a:t>
                </a:r>
                <a:r>
                  <a:rPr lang="en-US" sz="2400" spc="100" dirty="0">
                    <a:latin typeface="Calibri" pitchFamily="34" charset="0"/>
                  </a:rPr>
                  <a:t>-test  in terms of unbiased estimates of standard deviations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𝑆</m:t>
                        </m:r>
                      </m:e>
                      <m:sub>
                        <m:r>
                          <a:rPr lang="en-US" sz="2400" b="0" i="1" spc="100" smtClean="0">
                            <a:latin typeface="Cambria Math"/>
                          </a:rPr>
                          <m:t>1</m:t>
                        </m:r>
                      </m:sub>
                    </m:sSub>
                  </m:oMath>
                </a14:m>
                <a:r>
                  <a:rPr lang="en-US" sz="2400" spc="100" dirty="0">
                    <a:latin typeface="Calibri" pitchFamily="34" charset="0"/>
                  </a:rPr>
                  <a:t> and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𝑆</m:t>
                        </m:r>
                      </m:e>
                      <m:sub>
                        <m:r>
                          <a:rPr lang="en-US" sz="2400" b="0" i="1" spc="100" smtClean="0">
                            <a:latin typeface="Cambria Math"/>
                          </a:rPr>
                          <m:t>2</m:t>
                        </m:r>
                      </m:sub>
                    </m:sSub>
                  </m:oMath>
                </a14:m>
                <a:r>
                  <a:rPr lang="en-US" sz="2400" spc="100" dirty="0">
                    <a:latin typeface="Calibri" pitchFamily="34" charset="0"/>
                  </a:rPr>
                  <a:t> of population is given by</a:t>
                </a:r>
              </a:p>
              <a:p>
                <a:pPr algn="just"/>
                <a:r>
                  <a:rPr lang="en-US" sz="2400" b="0" spc="100" dirty="0"/>
                  <a:t>                           </a:t>
                </a:r>
                <a14:m>
                  <m:oMath xmlns:m="http://schemas.openxmlformats.org/officeDocument/2006/math">
                    <m:r>
                      <a:rPr lang="en-US" sz="2400" b="0" i="0" spc="100" smtClean="0">
                        <a:latin typeface="Cambria Math"/>
                      </a:rPr>
                      <m:t>   </m:t>
                    </m:r>
                    <m:r>
                      <a:rPr lang="en-US" sz="2400" b="0" i="1" spc="100" smtClean="0">
                        <a:latin typeface="Cambria Math"/>
                      </a:rPr>
                      <m:t>𝐹</m:t>
                    </m:r>
                    <m:r>
                      <a:rPr lang="en-US" sz="2400" b="0" i="1" spc="100" smtClean="0">
                        <a:latin typeface="Cambria Math"/>
                      </a:rPr>
                      <m:t>=</m:t>
                    </m:r>
                    <m:f>
                      <m:fPr>
                        <m:ctrlPr>
                          <a:rPr lang="en-US" sz="2400" b="0" i="1" spc="100" smtClean="0">
                            <a:latin typeface="Cambria Math" panose="02040503050406030204" pitchFamily="18" charset="0"/>
                          </a:rPr>
                        </m:ctrlPr>
                      </m:fPr>
                      <m:num>
                        <m:sSubSup>
                          <m:sSubSupPr>
                            <m:ctrlPr>
                              <a:rPr lang="en-US" sz="2400" i="1" spc="100">
                                <a:latin typeface="Cambria Math" panose="02040503050406030204" pitchFamily="18" charset="0"/>
                              </a:rPr>
                            </m:ctrlPr>
                          </m:sSubSupPr>
                          <m:e>
                            <m:r>
                              <a:rPr lang="en-US" sz="2400" b="0" i="1" spc="100" smtClean="0">
                                <a:latin typeface="Cambria Math"/>
                              </a:rPr>
                              <m:t>𝑆</m:t>
                            </m:r>
                          </m:e>
                          <m:sub>
                            <m:r>
                              <a:rPr lang="en-US" sz="2400" i="1" spc="100">
                                <a:latin typeface="Cambria Math"/>
                              </a:rPr>
                              <m:t>1</m:t>
                            </m:r>
                          </m:sub>
                          <m:sup>
                            <m:r>
                              <a:rPr lang="en-US" sz="2400" i="1" spc="100">
                                <a:latin typeface="Cambria Math"/>
                              </a:rPr>
                              <m:t>2</m:t>
                            </m:r>
                          </m:sup>
                        </m:sSubSup>
                      </m:num>
                      <m:den>
                        <m:sSubSup>
                          <m:sSubSupPr>
                            <m:ctrlPr>
                              <a:rPr lang="en-US" sz="2400" i="1" spc="100">
                                <a:latin typeface="Cambria Math" panose="02040503050406030204" pitchFamily="18" charset="0"/>
                              </a:rPr>
                            </m:ctrlPr>
                          </m:sSubSupPr>
                          <m:e>
                            <m:r>
                              <a:rPr lang="en-US" sz="2400" b="0" i="1" spc="100" smtClean="0">
                                <a:latin typeface="Cambria Math"/>
                              </a:rPr>
                              <m:t>𝑆</m:t>
                            </m:r>
                          </m:e>
                          <m:sub>
                            <m:r>
                              <a:rPr lang="en-US" sz="2400" i="1" spc="100">
                                <a:latin typeface="Cambria Math"/>
                              </a:rPr>
                              <m:t>2</m:t>
                            </m:r>
                          </m:sub>
                          <m:sup>
                            <m:r>
                              <a:rPr lang="en-US" sz="2400" i="1" spc="100">
                                <a:latin typeface="Cambria Math"/>
                              </a:rPr>
                              <m:t>2</m:t>
                            </m:r>
                          </m:sup>
                        </m:sSubSup>
                      </m:den>
                    </m:f>
                  </m:oMath>
                </a14:m>
                <a:endParaRPr lang="en-US" sz="2400" spc="100" dirty="0">
                  <a:latin typeface="Calibri" pitchFamily="34" charset="0"/>
                </a:endParaRPr>
              </a:p>
              <a:p>
                <a:pPr algn="just"/>
                <a:r>
                  <a:rPr lang="en-US" sz="2400" spc="100" dirty="0">
                    <a:latin typeface="Calibri" pitchFamily="34" charset="0"/>
                  </a:rPr>
                  <a:t>Where </a:t>
                </a:r>
                <a14:m>
                  <m:oMath xmlns:m="http://schemas.openxmlformats.org/officeDocument/2006/math">
                    <m:sSubSup>
                      <m:sSubSupPr>
                        <m:ctrlPr>
                          <a:rPr lang="en-US" sz="2400" i="1" spc="100">
                            <a:latin typeface="Cambria Math" panose="02040503050406030204" pitchFamily="18" charset="0"/>
                          </a:rPr>
                        </m:ctrlPr>
                      </m:sSubSupPr>
                      <m:e>
                        <m:r>
                          <a:rPr lang="en-US" sz="2400" b="0" i="1" spc="100" smtClean="0">
                            <a:latin typeface="Cambria Math"/>
                          </a:rPr>
                          <m:t>𝑆</m:t>
                        </m:r>
                      </m:e>
                      <m:sub>
                        <m:r>
                          <a:rPr lang="en-US" sz="2400" i="1" spc="100">
                            <a:latin typeface="Cambria Math"/>
                          </a:rPr>
                          <m:t>1</m:t>
                        </m:r>
                      </m:sub>
                      <m:sup>
                        <m:r>
                          <a:rPr lang="en-US" sz="2400" i="1" spc="100">
                            <a:latin typeface="Cambria Math"/>
                          </a:rPr>
                          <m:t>2</m:t>
                        </m:r>
                      </m:sup>
                    </m:sSubSup>
                    <m:sSubSup>
                      <m:sSubSupPr>
                        <m:ctrlPr>
                          <a:rPr lang="en-US" sz="2400" i="1" spc="100">
                            <a:latin typeface="Cambria Math" panose="02040503050406030204" pitchFamily="18" charset="0"/>
                          </a:rPr>
                        </m:ctrlPr>
                      </m:sSubSupPr>
                      <m:e>
                        <m:r>
                          <a:rPr lang="en-US" sz="2400" b="0" i="1" spc="100" smtClean="0">
                            <a:latin typeface="Cambria Math"/>
                          </a:rPr>
                          <m:t>&gt;</m:t>
                        </m:r>
                        <m:r>
                          <a:rPr lang="en-US" sz="2400" b="0" i="1" spc="100" smtClean="0">
                            <a:latin typeface="Cambria Math"/>
                          </a:rPr>
                          <m:t>𝑆</m:t>
                        </m:r>
                      </m:e>
                      <m:sub>
                        <m:r>
                          <a:rPr lang="en-US" sz="2400" i="1" spc="100">
                            <a:latin typeface="Cambria Math"/>
                          </a:rPr>
                          <m:t>2</m:t>
                        </m:r>
                      </m:sub>
                      <m:sup>
                        <m:r>
                          <a:rPr lang="en-US" sz="2400" i="1" spc="100">
                            <a:latin typeface="Cambria Math"/>
                          </a:rPr>
                          <m:t>2</m:t>
                        </m:r>
                      </m:sup>
                    </m:sSubSup>
                  </m:oMath>
                </a14:m>
                <a:r>
                  <a:rPr lang="en-US" sz="2400" spc="100" dirty="0">
                    <a:latin typeface="Calibri" pitchFamily="34" charset="0"/>
                  </a:rPr>
                  <a:t>  and </a:t>
                </a:r>
                <a14:m>
                  <m:oMath xmlns:m="http://schemas.openxmlformats.org/officeDocument/2006/math">
                    <m:sSubSup>
                      <m:sSubSupPr>
                        <m:ctrlPr>
                          <a:rPr lang="en-US" sz="2400" i="1" spc="100">
                            <a:latin typeface="Cambria Math" panose="02040503050406030204" pitchFamily="18" charset="0"/>
                          </a:rPr>
                        </m:ctrlPr>
                      </m:sSubSupPr>
                      <m:e>
                        <m:r>
                          <a:rPr lang="en-US" sz="2400" i="1" spc="100">
                            <a:latin typeface="Cambria Math"/>
                          </a:rPr>
                          <m:t>𝑆</m:t>
                        </m:r>
                      </m:e>
                      <m:sub>
                        <m:r>
                          <a:rPr lang="en-US" sz="2400" i="1" spc="100">
                            <a:latin typeface="Cambria Math"/>
                          </a:rPr>
                          <m:t>1</m:t>
                        </m:r>
                      </m:sub>
                      <m:sup>
                        <m:r>
                          <a:rPr lang="en-US" sz="2400" i="1" spc="100">
                            <a:latin typeface="Cambria Math"/>
                          </a:rPr>
                          <m:t>2</m:t>
                        </m:r>
                      </m:sup>
                    </m:sSubSup>
                    <m:r>
                      <a:rPr lang="en-US" sz="2400" i="1" spc="100">
                        <a:latin typeface="Cambria Math"/>
                      </a:rPr>
                      <m:t>=</m:t>
                    </m:r>
                    <m:f>
                      <m:fPr>
                        <m:ctrlPr>
                          <a:rPr lang="en-US" sz="2400" i="1" spc="100">
                            <a:latin typeface="Cambria Math" panose="02040503050406030204" pitchFamily="18" charset="0"/>
                          </a:rPr>
                        </m:ctrlPr>
                      </m:fPr>
                      <m:num>
                        <m:nary>
                          <m:naryPr>
                            <m:chr m:val="∑"/>
                            <m:subHide m:val="on"/>
                            <m:supHide m:val="on"/>
                            <m:ctrlPr>
                              <a:rPr lang="en-US" sz="2400" i="1" spc="100">
                                <a:latin typeface="Cambria Math" panose="02040503050406030204" pitchFamily="18" charset="0"/>
                              </a:rPr>
                            </m:ctrlPr>
                          </m:naryPr>
                          <m:sub/>
                          <m:sup/>
                          <m:e>
                            <m:sSup>
                              <m:sSupPr>
                                <m:ctrlPr>
                                  <a:rPr lang="en-US" sz="2400" i="1" spc="100">
                                    <a:latin typeface="Cambria Math" panose="02040503050406030204" pitchFamily="18" charset="0"/>
                                  </a:rPr>
                                </m:ctrlPr>
                              </m:sSupPr>
                              <m:e>
                                <m:d>
                                  <m:dPr>
                                    <m:ctrlPr>
                                      <a:rPr lang="en-US" sz="2400" i="1" spc="100">
                                        <a:latin typeface="Cambria Math" panose="02040503050406030204" pitchFamily="18" charset="0"/>
                                      </a:rPr>
                                    </m:ctrlPr>
                                  </m:dPr>
                                  <m:e>
                                    <m:r>
                                      <a:rPr lang="en-US" sz="2400" i="1" spc="100">
                                        <a:latin typeface="Cambria Math"/>
                                      </a:rPr>
                                      <m:t>𝑥</m:t>
                                    </m:r>
                                    <m:r>
                                      <a:rPr lang="en-US" sz="2400" i="1" spc="100">
                                        <a:latin typeface="Cambria Math"/>
                                      </a:rPr>
                                      <m:t>−</m:t>
                                    </m:r>
                                    <m:acc>
                                      <m:accPr>
                                        <m:chr m:val="̅"/>
                                        <m:ctrlPr>
                                          <a:rPr lang="en-US" sz="2400" i="1" spc="100">
                                            <a:latin typeface="Cambria Math" panose="02040503050406030204" pitchFamily="18" charset="0"/>
                                          </a:rPr>
                                        </m:ctrlPr>
                                      </m:accPr>
                                      <m:e>
                                        <m:r>
                                          <a:rPr lang="en-US" sz="2400" i="1" spc="100">
                                            <a:latin typeface="Cambria Math"/>
                                          </a:rPr>
                                          <m:t>𝑥</m:t>
                                        </m:r>
                                      </m:e>
                                    </m:acc>
                                  </m:e>
                                </m:d>
                              </m:e>
                              <m:sup>
                                <m:r>
                                  <a:rPr lang="en-US" sz="2400" i="1" spc="100">
                                    <a:latin typeface="Cambria Math"/>
                                  </a:rPr>
                                  <m:t>2</m:t>
                                </m:r>
                              </m:sup>
                            </m:sSup>
                          </m:e>
                        </m:nary>
                      </m:num>
                      <m:den>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r>
                          <a:rPr lang="en-US" sz="2400" b="0" i="1" spc="100" smtClean="0">
                            <a:latin typeface="Cambria Math"/>
                          </a:rPr>
                          <m:t>−1</m:t>
                        </m:r>
                      </m:den>
                    </m:f>
                  </m:oMath>
                </a14:m>
                <a:r>
                  <a:rPr lang="en-US" sz="2400" spc="100" dirty="0">
                    <a:latin typeface="Calibri" pitchFamily="34" charset="0"/>
                  </a:rPr>
                  <a:t>, </a:t>
                </a:r>
                <a14:m>
                  <m:oMath xmlns:m="http://schemas.openxmlformats.org/officeDocument/2006/math">
                    <m:sSubSup>
                      <m:sSubSupPr>
                        <m:ctrlPr>
                          <a:rPr lang="en-US" sz="2400" i="1" spc="100">
                            <a:latin typeface="Cambria Math" panose="02040503050406030204" pitchFamily="18" charset="0"/>
                          </a:rPr>
                        </m:ctrlPr>
                      </m:sSubSupPr>
                      <m:e>
                        <m:r>
                          <a:rPr lang="en-US" sz="2400" i="1" spc="100">
                            <a:latin typeface="Cambria Math"/>
                          </a:rPr>
                          <m:t>𝑆</m:t>
                        </m:r>
                      </m:e>
                      <m:sub>
                        <m:r>
                          <a:rPr lang="en-US" sz="2400" i="1" spc="100">
                            <a:latin typeface="Cambria Math"/>
                          </a:rPr>
                          <m:t>2</m:t>
                        </m:r>
                      </m:sub>
                      <m:sup>
                        <m:r>
                          <a:rPr lang="en-US" sz="2400" i="1" spc="100">
                            <a:latin typeface="Cambria Math"/>
                          </a:rPr>
                          <m:t>2</m:t>
                        </m:r>
                      </m:sup>
                    </m:sSubSup>
                    <m:r>
                      <a:rPr lang="en-US" sz="2400" i="1" spc="100">
                        <a:latin typeface="Cambria Math"/>
                      </a:rPr>
                      <m:t>=</m:t>
                    </m:r>
                    <m:f>
                      <m:fPr>
                        <m:ctrlPr>
                          <a:rPr lang="en-US" sz="2400" i="1" spc="100">
                            <a:latin typeface="Cambria Math" panose="02040503050406030204" pitchFamily="18" charset="0"/>
                          </a:rPr>
                        </m:ctrlPr>
                      </m:fPr>
                      <m:num>
                        <m:nary>
                          <m:naryPr>
                            <m:chr m:val="∑"/>
                            <m:subHide m:val="on"/>
                            <m:supHide m:val="on"/>
                            <m:ctrlPr>
                              <a:rPr lang="en-US" sz="2400" i="1" spc="100">
                                <a:latin typeface="Cambria Math" panose="02040503050406030204" pitchFamily="18" charset="0"/>
                              </a:rPr>
                            </m:ctrlPr>
                          </m:naryPr>
                          <m:sub/>
                          <m:sup/>
                          <m:e>
                            <m:sSup>
                              <m:sSupPr>
                                <m:ctrlPr>
                                  <a:rPr lang="en-US" sz="2400" i="1" spc="100">
                                    <a:latin typeface="Cambria Math" panose="02040503050406030204" pitchFamily="18" charset="0"/>
                                  </a:rPr>
                                </m:ctrlPr>
                              </m:sSupPr>
                              <m:e>
                                <m:d>
                                  <m:dPr>
                                    <m:ctrlPr>
                                      <a:rPr lang="en-US" sz="2400" i="1" spc="100">
                                        <a:latin typeface="Cambria Math" panose="02040503050406030204" pitchFamily="18" charset="0"/>
                                      </a:rPr>
                                    </m:ctrlPr>
                                  </m:dPr>
                                  <m:e>
                                    <m:r>
                                      <a:rPr lang="en-US" sz="2400" i="1" spc="100">
                                        <a:latin typeface="Cambria Math"/>
                                      </a:rPr>
                                      <m:t>𝑦</m:t>
                                    </m:r>
                                    <m:r>
                                      <a:rPr lang="en-US" sz="2400" i="1" spc="100">
                                        <a:latin typeface="Cambria Math"/>
                                      </a:rPr>
                                      <m:t>−</m:t>
                                    </m:r>
                                    <m:acc>
                                      <m:accPr>
                                        <m:chr m:val="̅"/>
                                        <m:ctrlPr>
                                          <a:rPr lang="en-US" sz="2400" i="1" spc="100">
                                            <a:latin typeface="Cambria Math" panose="02040503050406030204" pitchFamily="18" charset="0"/>
                                          </a:rPr>
                                        </m:ctrlPr>
                                      </m:accPr>
                                      <m:e>
                                        <m:r>
                                          <a:rPr lang="en-US" sz="2400" i="1" spc="100">
                                            <a:latin typeface="Cambria Math"/>
                                          </a:rPr>
                                          <m:t>𝑦</m:t>
                                        </m:r>
                                      </m:e>
                                    </m:acc>
                                  </m:e>
                                </m:d>
                              </m:e>
                              <m:sup>
                                <m:r>
                                  <a:rPr lang="en-US" sz="2400" i="1" spc="100">
                                    <a:latin typeface="Cambria Math"/>
                                  </a:rPr>
                                  <m:t>2</m:t>
                                </m:r>
                              </m:sup>
                            </m:sSup>
                          </m:e>
                        </m:nary>
                      </m:num>
                      <m:den>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2</m:t>
                            </m:r>
                          </m:sub>
                        </m:sSub>
                        <m:r>
                          <a:rPr lang="en-US" sz="2400" b="0" i="1" spc="100" smtClean="0">
                            <a:latin typeface="Cambria Math"/>
                          </a:rPr>
                          <m:t>−1</m:t>
                        </m:r>
                      </m:den>
                    </m:f>
                  </m:oMath>
                </a14:m>
                <a:r>
                  <a:rPr lang="en-US" sz="2400" spc="100" dirty="0">
                    <a:latin typeface="Calibri" pitchFamily="34" charset="0"/>
                  </a:rPr>
                  <a:t>with numerator degree of freedom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𝑣</m:t>
                        </m:r>
                      </m:e>
                      <m:sub>
                        <m:r>
                          <a:rPr lang="en-US" sz="2400" b="0" i="1" spc="100" smtClean="0">
                            <a:latin typeface="Cambria Math"/>
                          </a:rPr>
                          <m:t>1</m:t>
                        </m:r>
                      </m:sub>
                    </m:sSub>
                    <m:r>
                      <a:rPr lang="en-US" sz="2400" b="0" i="1" spc="100" smtClean="0">
                        <a:latin typeface="Cambria Math"/>
                      </a:rPr>
                      <m:t>=</m:t>
                    </m:r>
                    <m:sSub>
                      <m:sSubPr>
                        <m:ctrlPr>
                          <a:rPr lang="en-US" sz="2400" b="0" i="1" spc="100" smtClean="0">
                            <a:latin typeface="Cambria Math" panose="02040503050406030204" pitchFamily="18" charset="0"/>
                          </a:rPr>
                        </m:ctrlPr>
                      </m:sSubPr>
                      <m:e>
                        <m:r>
                          <a:rPr lang="en-US" sz="2400" b="0" i="1" spc="100" smtClean="0">
                            <a:latin typeface="Cambria Math"/>
                          </a:rPr>
                          <m:t>𝑛</m:t>
                        </m:r>
                      </m:e>
                      <m:sub>
                        <m:r>
                          <a:rPr lang="en-US" sz="2400" b="0" i="1" spc="100" smtClean="0">
                            <a:latin typeface="Cambria Math"/>
                          </a:rPr>
                          <m:t>1</m:t>
                        </m:r>
                      </m:sub>
                    </m:sSub>
                    <m:r>
                      <a:rPr lang="en-US" sz="2400" b="0" i="1" spc="100" smtClean="0">
                        <a:latin typeface="Cambria Math"/>
                      </a:rPr>
                      <m:t>−1</m:t>
                    </m:r>
                  </m:oMath>
                </a14:m>
                <a:r>
                  <a:rPr lang="en-US" sz="2400" spc="100" dirty="0">
                    <a:latin typeface="Calibri" pitchFamily="34" charset="0"/>
                  </a:rPr>
                  <a:t> and denominator degree of freedom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𝑣</m:t>
                        </m:r>
                      </m:e>
                      <m:sub>
                        <m:r>
                          <a:rPr lang="en-US" sz="2400" b="0" i="1" spc="100" smtClean="0">
                            <a:latin typeface="Cambria Math"/>
                          </a:rPr>
                          <m:t>2</m:t>
                        </m:r>
                      </m:sub>
                    </m:sSub>
                    <m:r>
                      <a:rPr lang="en-US" sz="2400" i="1" spc="100">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b="0" i="1" spc="100" smtClean="0">
                            <a:latin typeface="Cambria Math"/>
                          </a:rPr>
                          <m:t>2</m:t>
                        </m:r>
                      </m:sub>
                    </m:sSub>
                    <m:r>
                      <a:rPr lang="en-US" sz="2400" i="1" spc="100">
                        <a:latin typeface="Cambria Math"/>
                      </a:rPr>
                      <m:t>−1</m:t>
                    </m:r>
                  </m:oMath>
                </a14:m>
                <a:r>
                  <a:rPr lang="en-US" sz="2400" spc="100" dirty="0">
                    <a:latin typeface="Calibri" pitchFamily="34" charset="0"/>
                  </a:rPr>
                  <a:t>.</a:t>
                </a:r>
              </a:p>
              <a:p>
                <a:pPr algn="just"/>
                <a:r>
                  <a:rPr lang="en-US" sz="2400" spc="100" dirty="0">
                    <a:latin typeface="Calibri" pitchFamily="34" charset="0"/>
                  </a:rPr>
                  <a:t>If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𝑠</m:t>
                        </m:r>
                      </m:e>
                      <m:sub>
                        <m:r>
                          <a:rPr lang="en-US" sz="2400" i="1" spc="100">
                            <a:latin typeface="Cambria Math"/>
                          </a:rPr>
                          <m:t>1</m:t>
                        </m:r>
                      </m:sub>
                    </m:sSub>
                  </m:oMath>
                </a14:m>
                <a:r>
                  <a:rPr lang="en-US" sz="2400" spc="100" dirty="0">
                    <a:latin typeface="Calibri" pitchFamily="34" charset="0"/>
                  </a:rPr>
                  <a:t> and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𝑠</m:t>
                        </m:r>
                      </m:e>
                      <m:sub>
                        <m:r>
                          <a:rPr lang="en-US" sz="2400" i="1" spc="100">
                            <a:latin typeface="Cambria Math"/>
                          </a:rPr>
                          <m:t>2</m:t>
                        </m:r>
                      </m:sub>
                    </m:sSub>
                  </m:oMath>
                </a14:m>
                <a:r>
                  <a:rPr lang="en-US" sz="2400" spc="100" dirty="0">
                    <a:latin typeface="Calibri" pitchFamily="34" charset="0"/>
                  </a:rPr>
                  <a:t> are standard deviations of samples then </a:t>
                </a:r>
                <a14:m>
                  <m:oMath xmlns:m="http://schemas.openxmlformats.org/officeDocument/2006/math">
                    <m:sSubSup>
                      <m:sSubSupPr>
                        <m:ctrlPr>
                          <a:rPr lang="en-US" sz="2400" i="1" spc="100" smtClean="0">
                            <a:latin typeface="Cambria Math" panose="02040503050406030204" pitchFamily="18" charset="0"/>
                          </a:rPr>
                        </m:ctrlPr>
                      </m:sSubSupPr>
                      <m:e>
                        <m:r>
                          <a:rPr lang="en-US" sz="2400" b="0" i="1" spc="100" smtClean="0">
                            <a:latin typeface="Cambria Math"/>
                          </a:rPr>
                          <m:t>𝑠</m:t>
                        </m:r>
                      </m:e>
                      <m:sub>
                        <m:r>
                          <a:rPr lang="en-US" sz="2400" b="0" i="1" spc="100" smtClean="0">
                            <a:latin typeface="Cambria Math"/>
                          </a:rPr>
                          <m:t>1</m:t>
                        </m:r>
                      </m:sub>
                      <m:sup>
                        <m:r>
                          <a:rPr lang="en-US" sz="2400" b="0" i="1" spc="100" smtClean="0">
                            <a:latin typeface="Cambria Math"/>
                          </a:rPr>
                          <m:t>2</m:t>
                        </m:r>
                      </m:sup>
                    </m:sSubSup>
                    <m:r>
                      <a:rPr lang="en-US" sz="2400" b="0" i="1" spc="100" smtClean="0">
                        <a:latin typeface="Cambria Math"/>
                      </a:rPr>
                      <m:t>=</m:t>
                    </m:r>
                    <m:f>
                      <m:fPr>
                        <m:ctrlPr>
                          <a:rPr lang="en-US" sz="2400" i="1" spc="100">
                            <a:latin typeface="Cambria Math" panose="02040503050406030204" pitchFamily="18" charset="0"/>
                          </a:rPr>
                        </m:ctrlPr>
                      </m:fPr>
                      <m:num>
                        <m:nary>
                          <m:naryPr>
                            <m:chr m:val="∑"/>
                            <m:subHide m:val="on"/>
                            <m:supHide m:val="on"/>
                            <m:ctrlPr>
                              <a:rPr lang="en-US" sz="2400" i="1" spc="100">
                                <a:latin typeface="Cambria Math" panose="02040503050406030204" pitchFamily="18" charset="0"/>
                              </a:rPr>
                            </m:ctrlPr>
                          </m:naryPr>
                          <m:sub/>
                          <m:sup/>
                          <m:e>
                            <m:sSup>
                              <m:sSupPr>
                                <m:ctrlPr>
                                  <a:rPr lang="en-US" sz="2400" i="1" spc="100">
                                    <a:latin typeface="Cambria Math" panose="02040503050406030204" pitchFamily="18" charset="0"/>
                                  </a:rPr>
                                </m:ctrlPr>
                              </m:sSupPr>
                              <m:e>
                                <m:d>
                                  <m:dPr>
                                    <m:ctrlPr>
                                      <a:rPr lang="en-US" sz="2400" i="1" spc="100">
                                        <a:latin typeface="Cambria Math" panose="02040503050406030204" pitchFamily="18" charset="0"/>
                                      </a:rPr>
                                    </m:ctrlPr>
                                  </m:dPr>
                                  <m:e>
                                    <m:r>
                                      <a:rPr lang="en-US" sz="2400" i="1" spc="100">
                                        <a:latin typeface="Cambria Math"/>
                                      </a:rPr>
                                      <m:t>𝑥</m:t>
                                    </m:r>
                                    <m:r>
                                      <a:rPr lang="en-US" sz="2400" i="1" spc="100">
                                        <a:latin typeface="Cambria Math"/>
                                      </a:rPr>
                                      <m:t>−</m:t>
                                    </m:r>
                                    <m:acc>
                                      <m:accPr>
                                        <m:chr m:val="̅"/>
                                        <m:ctrlPr>
                                          <a:rPr lang="en-US" sz="2400" i="1" spc="100">
                                            <a:latin typeface="Cambria Math" panose="02040503050406030204" pitchFamily="18" charset="0"/>
                                          </a:rPr>
                                        </m:ctrlPr>
                                      </m:accPr>
                                      <m:e>
                                        <m:r>
                                          <a:rPr lang="en-US" sz="2400" i="1" spc="100">
                                            <a:latin typeface="Cambria Math"/>
                                          </a:rPr>
                                          <m:t>𝑥</m:t>
                                        </m:r>
                                      </m:e>
                                    </m:acc>
                                  </m:e>
                                </m:d>
                              </m:e>
                              <m:sup>
                                <m:r>
                                  <a:rPr lang="en-US" sz="2400" i="1" spc="100">
                                    <a:latin typeface="Cambria Math"/>
                                  </a:rPr>
                                  <m:t>2</m:t>
                                </m:r>
                              </m:sup>
                            </m:sSup>
                          </m:e>
                        </m:nary>
                      </m:num>
                      <m:den>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den>
                    </m:f>
                  </m:oMath>
                </a14:m>
                <a:r>
                  <a:rPr lang="en-US" sz="2400" spc="100" dirty="0">
                    <a:latin typeface="Calibri" pitchFamily="34" charset="0"/>
                  </a:rPr>
                  <a:t> and </a:t>
                </a:r>
                <a14:m>
                  <m:oMath xmlns:m="http://schemas.openxmlformats.org/officeDocument/2006/math">
                    <m:sSubSup>
                      <m:sSubSupPr>
                        <m:ctrlPr>
                          <a:rPr lang="en-US" sz="2400" i="1" spc="100">
                            <a:latin typeface="Cambria Math" panose="02040503050406030204" pitchFamily="18" charset="0"/>
                          </a:rPr>
                        </m:ctrlPr>
                      </m:sSubSupPr>
                      <m:e>
                        <m:r>
                          <a:rPr lang="en-US" sz="2400" i="1" spc="100">
                            <a:latin typeface="Cambria Math"/>
                          </a:rPr>
                          <m:t>𝑠</m:t>
                        </m:r>
                      </m:e>
                      <m:sub>
                        <m:r>
                          <a:rPr lang="en-US" sz="2400" b="0" i="1" spc="100" smtClean="0">
                            <a:latin typeface="Cambria Math"/>
                          </a:rPr>
                          <m:t>2</m:t>
                        </m:r>
                      </m:sub>
                      <m:sup>
                        <m:r>
                          <a:rPr lang="en-US" sz="2400" i="1" spc="100">
                            <a:latin typeface="Cambria Math"/>
                          </a:rPr>
                          <m:t>2</m:t>
                        </m:r>
                      </m:sup>
                    </m:sSubSup>
                    <m:r>
                      <a:rPr lang="en-US" sz="2400" i="1" spc="100">
                        <a:latin typeface="Cambria Math"/>
                      </a:rPr>
                      <m:t>=</m:t>
                    </m:r>
                    <m:f>
                      <m:fPr>
                        <m:ctrlPr>
                          <a:rPr lang="en-US" sz="2400" i="1" spc="100">
                            <a:latin typeface="Cambria Math" panose="02040503050406030204" pitchFamily="18" charset="0"/>
                          </a:rPr>
                        </m:ctrlPr>
                      </m:fPr>
                      <m:num>
                        <m:nary>
                          <m:naryPr>
                            <m:chr m:val="∑"/>
                            <m:subHide m:val="on"/>
                            <m:supHide m:val="on"/>
                            <m:ctrlPr>
                              <a:rPr lang="en-US" sz="2400" i="1" spc="100">
                                <a:latin typeface="Cambria Math" panose="02040503050406030204" pitchFamily="18" charset="0"/>
                              </a:rPr>
                            </m:ctrlPr>
                          </m:naryPr>
                          <m:sub/>
                          <m:sup/>
                          <m:e>
                            <m:sSup>
                              <m:sSupPr>
                                <m:ctrlPr>
                                  <a:rPr lang="en-US" sz="2400" i="1" spc="100">
                                    <a:latin typeface="Cambria Math" panose="02040503050406030204" pitchFamily="18" charset="0"/>
                                  </a:rPr>
                                </m:ctrlPr>
                              </m:sSupPr>
                              <m:e>
                                <m:d>
                                  <m:dPr>
                                    <m:ctrlPr>
                                      <a:rPr lang="en-US" sz="2400" i="1" spc="100">
                                        <a:latin typeface="Cambria Math" panose="02040503050406030204" pitchFamily="18" charset="0"/>
                                      </a:rPr>
                                    </m:ctrlPr>
                                  </m:dPr>
                                  <m:e>
                                    <m:r>
                                      <a:rPr lang="en-US" sz="2400" b="0" i="1" spc="100" smtClean="0">
                                        <a:latin typeface="Cambria Math"/>
                                      </a:rPr>
                                      <m:t>𝑦</m:t>
                                    </m:r>
                                    <m:r>
                                      <a:rPr lang="en-US" sz="2400" i="1" spc="100">
                                        <a:latin typeface="Cambria Math"/>
                                      </a:rPr>
                                      <m:t>−</m:t>
                                    </m:r>
                                    <m:acc>
                                      <m:accPr>
                                        <m:chr m:val="̅"/>
                                        <m:ctrlPr>
                                          <a:rPr lang="en-US" sz="2400" i="1" spc="100">
                                            <a:latin typeface="Cambria Math" panose="02040503050406030204" pitchFamily="18" charset="0"/>
                                          </a:rPr>
                                        </m:ctrlPr>
                                      </m:accPr>
                                      <m:e>
                                        <m:r>
                                          <a:rPr lang="en-US" sz="2400" b="0" i="1" spc="100" smtClean="0">
                                            <a:latin typeface="Cambria Math"/>
                                          </a:rPr>
                                          <m:t>𝑦</m:t>
                                        </m:r>
                                      </m:e>
                                    </m:acc>
                                  </m:e>
                                </m:d>
                              </m:e>
                              <m:sup>
                                <m:r>
                                  <a:rPr lang="en-US" sz="2400" i="1" spc="100">
                                    <a:latin typeface="Cambria Math"/>
                                  </a:rPr>
                                  <m:t>2</m:t>
                                </m:r>
                              </m:sup>
                            </m:sSup>
                          </m:e>
                        </m:nary>
                      </m:num>
                      <m:den>
                        <m:sSub>
                          <m:sSubPr>
                            <m:ctrlPr>
                              <a:rPr lang="en-US" sz="2400" i="1" spc="100">
                                <a:latin typeface="Cambria Math" panose="02040503050406030204" pitchFamily="18" charset="0"/>
                              </a:rPr>
                            </m:ctrlPr>
                          </m:sSubPr>
                          <m:e>
                            <m:r>
                              <a:rPr lang="en-US" sz="2400" i="1" spc="100">
                                <a:latin typeface="Cambria Math"/>
                              </a:rPr>
                              <m:t>𝑛</m:t>
                            </m:r>
                          </m:e>
                          <m:sub>
                            <m:r>
                              <a:rPr lang="en-US" sz="2400" b="0" i="1" spc="100" smtClean="0">
                                <a:latin typeface="Cambria Math"/>
                              </a:rPr>
                              <m:t>2</m:t>
                            </m:r>
                          </m:sub>
                        </m:sSub>
                      </m:den>
                    </m:f>
                  </m:oMath>
                </a14:m>
                <a:endParaRPr lang="en-US" sz="2400" spc="100" dirty="0">
                  <a:latin typeface="Calibri" pitchFamily="34" charset="0"/>
                </a:endParaRPr>
              </a:p>
              <a:p>
                <a:pPr algn="just"/>
                <a14:m>
                  <m:oMath xmlns:m="http://schemas.openxmlformats.org/officeDocument/2006/math">
                    <m:r>
                      <a:rPr lang="en-US" sz="2400" i="1" spc="100" smtClean="0">
                        <a:latin typeface="Cambria Math"/>
                        <a:ea typeface="Cambria Math"/>
                      </a:rPr>
                      <m:t>∴</m:t>
                    </m:r>
                  </m:oMath>
                </a14:m>
                <a:r>
                  <a:rPr lang="en-US" sz="2400" spc="100" dirty="0">
                    <a:latin typeface="Calibri" pitchFamily="34" charset="0"/>
                  </a:rPr>
                  <a:t>    </a:t>
                </a:r>
                <a14:m>
                  <m:oMath xmlns:m="http://schemas.openxmlformats.org/officeDocument/2006/math">
                    <m:nary>
                      <m:naryPr>
                        <m:chr m:val="∑"/>
                        <m:subHide m:val="on"/>
                        <m:supHide m:val="on"/>
                        <m:ctrlPr>
                          <a:rPr lang="en-US" sz="2400" i="1" spc="100">
                            <a:latin typeface="Cambria Math" panose="02040503050406030204" pitchFamily="18" charset="0"/>
                          </a:rPr>
                        </m:ctrlPr>
                      </m:naryPr>
                      <m:sub/>
                      <m:sup/>
                      <m:e>
                        <m:sSup>
                          <m:sSupPr>
                            <m:ctrlPr>
                              <a:rPr lang="en-US" sz="2400" i="1" spc="100">
                                <a:latin typeface="Cambria Math" panose="02040503050406030204" pitchFamily="18" charset="0"/>
                              </a:rPr>
                            </m:ctrlPr>
                          </m:sSupPr>
                          <m:e>
                            <m:d>
                              <m:dPr>
                                <m:ctrlPr>
                                  <a:rPr lang="en-US" sz="2400" i="1" spc="100">
                                    <a:latin typeface="Cambria Math" panose="02040503050406030204" pitchFamily="18" charset="0"/>
                                  </a:rPr>
                                </m:ctrlPr>
                              </m:dPr>
                              <m:e>
                                <m:r>
                                  <a:rPr lang="en-US" sz="2400" i="1" spc="100">
                                    <a:latin typeface="Cambria Math"/>
                                  </a:rPr>
                                  <m:t>𝑥</m:t>
                                </m:r>
                                <m:r>
                                  <a:rPr lang="en-US" sz="2400" i="1" spc="100">
                                    <a:latin typeface="Cambria Math"/>
                                  </a:rPr>
                                  <m:t>−</m:t>
                                </m:r>
                                <m:acc>
                                  <m:accPr>
                                    <m:chr m:val="̅"/>
                                    <m:ctrlPr>
                                      <a:rPr lang="en-US" sz="2400" i="1" spc="100">
                                        <a:latin typeface="Cambria Math" panose="02040503050406030204" pitchFamily="18" charset="0"/>
                                      </a:rPr>
                                    </m:ctrlPr>
                                  </m:accPr>
                                  <m:e>
                                    <m:r>
                                      <a:rPr lang="en-US" sz="2400" i="1" spc="100">
                                        <a:latin typeface="Cambria Math"/>
                                      </a:rPr>
                                      <m:t>𝑥</m:t>
                                    </m:r>
                                  </m:e>
                                </m:acc>
                              </m:e>
                            </m:d>
                          </m:e>
                          <m:sup>
                            <m:r>
                              <a:rPr lang="en-US" sz="2400" i="1" spc="100">
                                <a:latin typeface="Cambria Math"/>
                              </a:rPr>
                              <m:t>2</m:t>
                            </m:r>
                          </m:sup>
                        </m:sSup>
                      </m:e>
                    </m:nary>
                    <m:r>
                      <a:rPr lang="en-US" sz="2400" b="0" i="1" spc="100" smtClean="0">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sSubSup>
                      <m:sSubSupPr>
                        <m:ctrlPr>
                          <a:rPr lang="en-US" sz="2400" i="1" spc="100">
                            <a:latin typeface="Cambria Math" panose="02040503050406030204" pitchFamily="18" charset="0"/>
                          </a:rPr>
                        </m:ctrlPr>
                      </m:sSubSupPr>
                      <m:e>
                        <m:r>
                          <a:rPr lang="en-US" sz="2400" i="1" spc="100">
                            <a:latin typeface="Cambria Math"/>
                          </a:rPr>
                          <m:t>𝑠</m:t>
                        </m:r>
                      </m:e>
                      <m:sub>
                        <m:r>
                          <a:rPr lang="en-US" sz="2400" i="1" spc="100">
                            <a:latin typeface="Cambria Math"/>
                          </a:rPr>
                          <m:t>1</m:t>
                        </m:r>
                      </m:sub>
                      <m:sup>
                        <m:r>
                          <a:rPr lang="en-US" sz="2400" i="1" spc="100">
                            <a:latin typeface="Cambria Math"/>
                          </a:rPr>
                          <m:t>2</m:t>
                        </m:r>
                      </m:sup>
                    </m:sSubSup>
                  </m:oMath>
                </a14:m>
                <a:endParaRPr lang="en-US" sz="2400" spc="100" dirty="0">
                  <a:latin typeface="Calibri" pitchFamily="34" charset="0"/>
                </a:endParaRPr>
              </a:p>
              <a:p>
                <a:pPr algn="just"/>
                <a:r>
                  <a:rPr lang="en-US" sz="2400" spc="100" dirty="0">
                    <a:latin typeface="Calibri" pitchFamily="34" charset="0"/>
                  </a:rPr>
                  <a:t>      </a:t>
                </a:r>
                <a14:m>
                  <m:oMath xmlns:m="http://schemas.openxmlformats.org/officeDocument/2006/math">
                    <m:nary>
                      <m:naryPr>
                        <m:chr m:val="∑"/>
                        <m:subHide m:val="on"/>
                        <m:supHide m:val="on"/>
                        <m:ctrlPr>
                          <a:rPr lang="en-US" sz="2400" i="1" spc="100">
                            <a:latin typeface="Cambria Math" panose="02040503050406030204" pitchFamily="18" charset="0"/>
                          </a:rPr>
                        </m:ctrlPr>
                      </m:naryPr>
                      <m:sub/>
                      <m:sup/>
                      <m:e>
                        <m:sSup>
                          <m:sSupPr>
                            <m:ctrlPr>
                              <a:rPr lang="en-US" sz="2400" i="1" spc="100">
                                <a:latin typeface="Cambria Math" panose="02040503050406030204" pitchFamily="18" charset="0"/>
                              </a:rPr>
                            </m:ctrlPr>
                          </m:sSupPr>
                          <m:e>
                            <m:d>
                              <m:dPr>
                                <m:ctrlPr>
                                  <a:rPr lang="en-US" sz="2400" i="1" spc="100">
                                    <a:latin typeface="Cambria Math" panose="02040503050406030204" pitchFamily="18" charset="0"/>
                                  </a:rPr>
                                </m:ctrlPr>
                              </m:dPr>
                              <m:e>
                                <m:r>
                                  <a:rPr lang="en-US" sz="2400" b="0" i="1" spc="100" smtClean="0">
                                    <a:latin typeface="Cambria Math"/>
                                  </a:rPr>
                                  <m:t>𝑦</m:t>
                                </m:r>
                                <m:r>
                                  <a:rPr lang="en-US" sz="2400" i="1" spc="100">
                                    <a:latin typeface="Cambria Math"/>
                                  </a:rPr>
                                  <m:t>−</m:t>
                                </m:r>
                                <m:acc>
                                  <m:accPr>
                                    <m:chr m:val="̅"/>
                                    <m:ctrlPr>
                                      <a:rPr lang="en-US" sz="2400" i="1" spc="100">
                                        <a:latin typeface="Cambria Math" panose="02040503050406030204" pitchFamily="18" charset="0"/>
                                      </a:rPr>
                                    </m:ctrlPr>
                                  </m:accPr>
                                  <m:e>
                                    <m:r>
                                      <a:rPr lang="en-US" sz="2400" b="0" i="1" spc="100" smtClean="0">
                                        <a:latin typeface="Cambria Math"/>
                                      </a:rPr>
                                      <m:t>𝑦</m:t>
                                    </m:r>
                                  </m:e>
                                </m:acc>
                              </m:e>
                            </m:d>
                          </m:e>
                          <m:sup>
                            <m:r>
                              <a:rPr lang="en-US" sz="2400" i="1" spc="100">
                                <a:latin typeface="Cambria Math"/>
                              </a:rPr>
                              <m:t>2</m:t>
                            </m:r>
                          </m:sup>
                        </m:sSup>
                      </m:e>
                    </m:nary>
                    <m:r>
                      <a:rPr lang="en-US" sz="2400" i="1" spc="100">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b="0" i="1" spc="100" smtClean="0">
                            <a:latin typeface="Cambria Math"/>
                          </a:rPr>
                          <m:t>2</m:t>
                        </m:r>
                      </m:sub>
                    </m:sSub>
                    <m:sSubSup>
                      <m:sSubSupPr>
                        <m:ctrlPr>
                          <a:rPr lang="en-US" sz="2400" i="1" spc="100">
                            <a:latin typeface="Cambria Math" panose="02040503050406030204" pitchFamily="18" charset="0"/>
                          </a:rPr>
                        </m:ctrlPr>
                      </m:sSubSupPr>
                      <m:e>
                        <m:r>
                          <a:rPr lang="en-US" sz="2400" i="1" spc="100">
                            <a:latin typeface="Cambria Math"/>
                          </a:rPr>
                          <m:t>𝑠</m:t>
                        </m:r>
                      </m:e>
                      <m:sub>
                        <m:r>
                          <a:rPr lang="en-US" sz="2400" b="0" i="1" spc="100" smtClean="0">
                            <a:latin typeface="Cambria Math"/>
                          </a:rPr>
                          <m:t>2</m:t>
                        </m:r>
                      </m:sub>
                      <m:sup>
                        <m:r>
                          <a:rPr lang="en-US" sz="2400" i="1" spc="100">
                            <a:latin typeface="Cambria Math"/>
                          </a:rPr>
                          <m:t>2</m:t>
                        </m:r>
                      </m:sup>
                    </m:sSubSup>
                  </m:oMath>
                </a14:m>
                <a:endParaRPr lang="en-US" sz="2400" spc="100" dirty="0">
                  <a:latin typeface="Calibri" pitchFamily="34" charset="0"/>
                </a:endParaRPr>
              </a:p>
              <a:p>
                <a:pPr algn="just"/>
                <a:r>
                  <a:rPr lang="en-US" sz="2400" spc="100" dirty="0">
                    <a:latin typeface="Calibri" pitchFamily="34" charset="0"/>
                  </a:rPr>
                  <a:t>Substituting in </a:t>
                </a:r>
                <a14:m>
                  <m:oMath xmlns:m="http://schemas.openxmlformats.org/officeDocument/2006/math">
                    <m:sSubSup>
                      <m:sSubSupPr>
                        <m:ctrlPr>
                          <a:rPr lang="en-US" sz="2400" i="1" spc="100">
                            <a:latin typeface="Cambria Math" panose="02040503050406030204" pitchFamily="18" charset="0"/>
                          </a:rPr>
                        </m:ctrlPr>
                      </m:sSubSupPr>
                      <m:e>
                        <m:r>
                          <a:rPr lang="en-US" sz="2400" i="1" spc="100">
                            <a:latin typeface="Cambria Math"/>
                          </a:rPr>
                          <m:t>𝑠</m:t>
                        </m:r>
                      </m:e>
                      <m:sub>
                        <m:r>
                          <a:rPr lang="en-US" sz="2400" i="1" spc="100">
                            <a:latin typeface="Cambria Math"/>
                          </a:rPr>
                          <m:t>1</m:t>
                        </m:r>
                      </m:sub>
                      <m:sup>
                        <m:r>
                          <a:rPr lang="en-US" sz="2400" i="1" spc="100">
                            <a:latin typeface="Cambria Math"/>
                          </a:rPr>
                          <m:t>2</m:t>
                        </m:r>
                      </m:sup>
                    </m:sSubSup>
                  </m:oMath>
                </a14:m>
                <a:r>
                  <a:rPr lang="en-US" sz="2400" spc="100" dirty="0">
                    <a:latin typeface="Calibri" pitchFamily="34" charset="0"/>
                  </a:rPr>
                  <a:t> and </a:t>
                </a:r>
                <a14:m>
                  <m:oMath xmlns:m="http://schemas.openxmlformats.org/officeDocument/2006/math">
                    <m:sSubSup>
                      <m:sSubSupPr>
                        <m:ctrlPr>
                          <a:rPr lang="en-US" sz="2400" i="1" spc="100">
                            <a:latin typeface="Cambria Math" panose="02040503050406030204" pitchFamily="18" charset="0"/>
                          </a:rPr>
                        </m:ctrlPr>
                      </m:sSubSupPr>
                      <m:e>
                        <m:r>
                          <a:rPr lang="en-US" sz="2400" i="1" spc="100">
                            <a:latin typeface="Cambria Math"/>
                          </a:rPr>
                          <m:t>𝑠</m:t>
                        </m:r>
                      </m:e>
                      <m:sub>
                        <m:r>
                          <a:rPr lang="en-US" sz="2400" i="1" spc="100">
                            <a:latin typeface="Cambria Math"/>
                          </a:rPr>
                          <m:t>2</m:t>
                        </m:r>
                      </m:sub>
                      <m:sup>
                        <m:r>
                          <a:rPr lang="en-US" sz="2400" i="1" spc="100">
                            <a:latin typeface="Cambria Math"/>
                          </a:rPr>
                          <m:t>2</m:t>
                        </m:r>
                      </m:sup>
                    </m:sSubSup>
                  </m:oMath>
                </a14:m>
                <a:r>
                  <a:rPr lang="en-US" sz="2400" spc="100" dirty="0">
                    <a:latin typeface="Calibri" pitchFamily="34" charset="0"/>
                  </a:rPr>
                  <a:t>,</a:t>
                </a:r>
              </a:p>
              <a:p>
                <a:pPr algn="just"/>
                <a:r>
                  <a:rPr lang="en-US" sz="2400" spc="100" dirty="0"/>
                  <a:t>                            </a:t>
                </a:r>
                <a14:m>
                  <m:oMath xmlns:m="http://schemas.openxmlformats.org/officeDocument/2006/math">
                    <m:sSubSup>
                      <m:sSubSupPr>
                        <m:ctrlPr>
                          <a:rPr lang="en-US" sz="2400" i="1" spc="100">
                            <a:latin typeface="Cambria Math" panose="02040503050406030204" pitchFamily="18" charset="0"/>
                          </a:rPr>
                        </m:ctrlPr>
                      </m:sSubSupPr>
                      <m:e>
                        <m:r>
                          <a:rPr lang="en-US" sz="2400" i="1" spc="100">
                            <a:latin typeface="Cambria Math"/>
                          </a:rPr>
                          <m:t>𝑆</m:t>
                        </m:r>
                      </m:e>
                      <m:sub>
                        <m:r>
                          <a:rPr lang="en-US" sz="2400" i="1" spc="100">
                            <a:latin typeface="Cambria Math"/>
                          </a:rPr>
                          <m:t>1</m:t>
                        </m:r>
                      </m:sub>
                      <m:sup>
                        <m:r>
                          <a:rPr lang="en-US" sz="2400" i="1" spc="100">
                            <a:latin typeface="Cambria Math"/>
                          </a:rPr>
                          <m:t>2</m:t>
                        </m:r>
                      </m:sup>
                    </m:sSubSup>
                    <m:r>
                      <a:rPr lang="en-US" sz="2400" i="1" spc="100">
                        <a:latin typeface="Cambria Math"/>
                      </a:rPr>
                      <m:t>=</m:t>
                    </m:r>
                    <m:f>
                      <m:fPr>
                        <m:ctrlPr>
                          <a:rPr lang="en-US" sz="2400" i="1" spc="100">
                            <a:latin typeface="Cambria Math" panose="02040503050406030204" pitchFamily="18" charset="0"/>
                          </a:rPr>
                        </m:ctrlPr>
                      </m:fPr>
                      <m:num>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sSubSup>
                          <m:sSubSupPr>
                            <m:ctrlPr>
                              <a:rPr lang="en-US" sz="2400" i="1" spc="100">
                                <a:latin typeface="Cambria Math" panose="02040503050406030204" pitchFamily="18" charset="0"/>
                              </a:rPr>
                            </m:ctrlPr>
                          </m:sSubSupPr>
                          <m:e>
                            <m:r>
                              <a:rPr lang="en-US" sz="2400" i="1" spc="100">
                                <a:latin typeface="Cambria Math"/>
                              </a:rPr>
                              <m:t>𝑠</m:t>
                            </m:r>
                          </m:e>
                          <m:sub>
                            <m:r>
                              <a:rPr lang="en-US" sz="2400" i="1" spc="100">
                                <a:latin typeface="Cambria Math"/>
                              </a:rPr>
                              <m:t>1</m:t>
                            </m:r>
                          </m:sub>
                          <m:sup>
                            <m:r>
                              <a:rPr lang="en-US" sz="2400" i="1" spc="100">
                                <a:latin typeface="Cambria Math"/>
                              </a:rPr>
                              <m:t>2</m:t>
                            </m:r>
                          </m:sup>
                        </m:sSubSup>
                      </m:num>
                      <m:den>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r>
                          <a:rPr lang="en-US" sz="2400" i="1" spc="100">
                            <a:latin typeface="Cambria Math"/>
                          </a:rPr>
                          <m:t>−1</m:t>
                        </m:r>
                      </m:den>
                    </m:f>
                  </m:oMath>
                </a14:m>
                <a:r>
                  <a:rPr lang="en-US" sz="2400" spc="100" dirty="0">
                    <a:latin typeface="Calibri" pitchFamily="34" charset="0"/>
                  </a:rPr>
                  <a:t> and </a:t>
                </a:r>
                <a14:m>
                  <m:oMath xmlns:m="http://schemas.openxmlformats.org/officeDocument/2006/math">
                    <m:sSubSup>
                      <m:sSubSupPr>
                        <m:ctrlPr>
                          <a:rPr lang="en-US" sz="2400" i="1" spc="100">
                            <a:latin typeface="Cambria Math" panose="02040503050406030204" pitchFamily="18" charset="0"/>
                          </a:rPr>
                        </m:ctrlPr>
                      </m:sSubSupPr>
                      <m:e>
                        <m:r>
                          <a:rPr lang="en-US" sz="2400" i="1" spc="100">
                            <a:latin typeface="Cambria Math"/>
                          </a:rPr>
                          <m:t>𝑆</m:t>
                        </m:r>
                      </m:e>
                      <m:sub>
                        <m:r>
                          <a:rPr lang="en-US" sz="2400" i="1" spc="100">
                            <a:latin typeface="Cambria Math"/>
                          </a:rPr>
                          <m:t>2</m:t>
                        </m:r>
                      </m:sub>
                      <m:sup>
                        <m:r>
                          <a:rPr lang="en-US" sz="2400" i="1" spc="100">
                            <a:latin typeface="Cambria Math"/>
                          </a:rPr>
                          <m:t>2</m:t>
                        </m:r>
                      </m:sup>
                    </m:sSubSup>
                    <m:r>
                      <a:rPr lang="en-US" sz="2400" i="1" spc="100">
                        <a:latin typeface="Cambria Math"/>
                      </a:rPr>
                      <m:t>=</m:t>
                    </m:r>
                    <m:f>
                      <m:fPr>
                        <m:ctrlPr>
                          <a:rPr lang="en-US" sz="2400" i="1" spc="100">
                            <a:latin typeface="Cambria Math" panose="02040503050406030204" pitchFamily="18" charset="0"/>
                          </a:rPr>
                        </m:ctrlPr>
                      </m:fPr>
                      <m:num>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2</m:t>
                            </m:r>
                          </m:sub>
                        </m:sSub>
                        <m:sSubSup>
                          <m:sSubSupPr>
                            <m:ctrlPr>
                              <a:rPr lang="en-US" sz="2400" i="1" spc="100">
                                <a:latin typeface="Cambria Math" panose="02040503050406030204" pitchFamily="18" charset="0"/>
                              </a:rPr>
                            </m:ctrlPr>
                          </m:sSubSupPr>
                          <m:e>
                            <m:r>
                              <a:rPr lang="en-US" sz="2400" i="1" spc="100">
                                <a:latin typeface="Cambria Math"/>
                              </a:rPr>
                              <m:t>𝑠</m:t>
                            </m:r>
                          </m:e>
                          <m:sub>
                            <m:r>
                              <a:rPr lang="en-US" sz="2400" i="1" spc="100">
                                <a:latin typeface="Cambria Math"/>
                              </a:rPr>
                              <m:t>2</m:t>
                            </m:r>
                          </m:sub>
                          <m:sup>
                            <m:r>
                              <a:rPr lang="en-US" sz="2400" i="1" spc="100">
                                <a:latin typeface="Cambria Math"/>
                              </a:rPr>
                              <m:t>2</m:t>
                            </m:r>
                          </m:sup>
                        </m:sSubSup>
                      </m:num>
                      <m:den>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2</m:t>
                            </m:r>
                          </m:sub>
                        </m:sSub>
                        <m:r>
                          <a:rPr lang="en-US" sz="2400" i="1" spc="100">
                            <a:latin typeface="Cambria Math"/>
                          </a:rPr>
                          <m:t>−1</m:t>
                        </m:r>
                      </m:den>
                    </m:f>
                  </m:oMath>
                </a14:m>
                <a:r>
                  <a:rPr lang="en-US" sz="2400" spc="100" dirty="0"/>
                  <a:t>   </a:t>
                </a:r>
              </a:p>
              <a:p>
                <a:pPr algn="just"/>
                <a:endParaRPr lang="en-US" sz="2400" spc="100" dirty="0">
                  <a:latin typeface="Calibri"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 y="1151998"/>
                <a:ext cx="12204000" cy="5933547"/>
              </a:xfrm>
              <a:prstGeom prst="rect">
                <a:avLst/>
              </a:prstGeom>
              <a:blipFill rotWithShape="1">
                <a:blip r:embed="rId2"/>
                <a:stretch>
                  <a:fillRect l="-699" t="-718" r="-699"/>
                </a:stretch>
              </a:blipFill>
              <a:ln>
                <a:solidFill>
                  <a:schemeClr val="accent3">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371110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1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1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1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left)">
                                      <p:cBhvr>
                                        <p:cTn id="47"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1152000"/>
          </a:xfrm>
          <a:prstGeom prst="rect">
            <a:avLst/>
          </a:prstGeom>
          <a:solidFill>
            <a:srgbClr val="002060"/>
          </a:solidFill>
          <a:ln>
            <a:solidFill>
              <a:schemeClr val="accent1">
                <a:lumMod val="60000"/>
                <a:lumOff val="40000"/>
              </a:schemeClr>
            </a:solidFill>
          </a:ln>
        </p:spPr>
        <p:txBody>
          <a:bodyPr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00" dirty="0">
                <a:solidFill>
                  <a:schemeClr val="bg1"/>
                </a:solidFill>
              </a:rPr>
              <a:t>SNEDECOR’S </a:t>
            </a:r>
            <a:r>
              <a:rPr lang="en-US" i="1" spc="100" dirty="0">
                <a:solidFill>
                  <a:schemeClr val="bg1"/>
                </a:solidFill>
              </a:rPr>
              <a:t>F</a:t>
            </a:r>
            <a:r>
              <a:rPr lang="en-US" spc="100" dirty="0">
                <a:solidFill>
                  <a:schemeClr val="bg1"/>
                </a:solidFill>
              </a:rPr>
              <a:t>-TEST FOR RATIO OF VARIANCES</a:t>
            </a:r>
            <a:endParaRPr lang="en-IN" spc="100" dirty="0">
              <a:solidFill>
                <a:schemeClr val="bg1"/>
              </a:solidFill>
            </a:endParaRPr>
          </a:p>
        </p:txBody>
      </p:sp>
      <mc:AlternateContent xmlns:mc="http://schemas.openxmlformats.org/markup-compatibility/2006" xmlns:a14="http://schemas.microsoft.com/office/drawing/2010/main">
        <mc:Choice Requires="a14">
          <p:sp>
            <p:nvSpPr>
              <p:cNvPr id="3" name="TextBox 2"/>
              <p:cNvSpPr txBox="1"/>
              <p:nvPr/>
            </p:nvSpPr>
            <p:spPr>
              <a:xfrm>
                <a:off x="-1" y="1151998"/>
                <a:ext cx="12204000" cy="5745099"/>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spc="100" dirty="0">
                    <a:latin typeface="Calibri" pitchFamily="34" charset="0"/>
                  </a:rPr>
                  <a:t>The Snedecor’s </a:t>
                </a:r>
                <a:r>
                  <a:rPr lang="en-US" sz="2400" i="1" spc="100" dirty="0">
                    <a:latin typeface="Calibri" pitchFamily="34" charset="0"/>
                  </a:rPr>
                  <a:t>F</a:t>
                </a:r>
                <a:r>
                  <a:rPr lang="en-US" sz="2400" spc="100" dirty="0">
                    <a:latin typeface="Calibri" pitchFamily="34" charset="0"/>
                  </a:rPr>
                  <a:t>-distribution is defined by</a:t>
                </a:r>
              </a:p>
              <a:p>
                <a:pPr algn="just"/>
                <a14:m>
                  <m:oMathPara xmlns:m="http://schemas.openxmlformats.org/officeDocument/2006/math">
                    <m:oMathParaPr>
                      <m:jc m:val="centerGroup"/>
                    </m:oMathParaPr>
                    <m:oMath xmlns:m="http://schemas.openxmlformats.org/officeDocument/2006/math">
                      <m:r>
                        <a:rPr lang="en-US" sz="2400" b="0" i="1" spc="100" smtClean="0">
                          <a:latin typeface="Cambria Math"/>
                        </a:rPr>
                        <m:t>𝑃</m:t>
                      </m:r>
                      <m:d>
                        <m:dPr>
                          <m:ctrlPr>
                            <a:rPr lang="en-US" sz="2400" b="0" i="1" spc="100" smtClean="0">
                              <a:latin typeface="Cambria Math" panose="02040503050406030204" pitchFamily="18" charset="0"/>
                            </a:rPr>
                          </m:ctrlPr>
                        </m:dPr>
                        <m:e>
                          <m:r>
                            <a:rPr lang="en-US" sz="2400" b="0" i="1" spc="100" smtClean="0">
                              <a:latin typeface="Cambria Math"/>
                            </a:rPr>
                            <m:t>𝐹</m:t>
                          </m:r>
                        </m:e>
                      </m:d>
                      <m:r>
                        <a:rPr lang="en-US" sz="2400" b="0" i="1" spc="100" smtClean="0">
                          <a:latin typeface="Cambria Math"/>
                        </a:rPr>
                        <m:t>=</m:t>
                      </m:r>
                      <m:r>
                        <a:rPr lang="en-US" sz="2400" b="0" i="1" spc="100" smtClean="0">
                          <a:latin typeface="Cambria Math"/>
                        </a:rPr>
                        <m:t>𝑐</m:t>
                      </m:r>
                      <m:sSup>
                        <m:sSupPr>
                          <m:ctrlPr>
                            <a:rPr lang="en-US" sz="2400" b="0" i="1" spc="100" smtClean="0">
                              <a:latin typeface="Cambria Math" panose="02040503050406030204" pitchFamily="18" charset="0"/>
                            </a:rPr>
                          </m:ctrlPr>
                        </m:sSupPr>
                        <m:e>
                          <m:r>
                            <a:rPr lang="en-US" sz="2400" b="0" i="1" spc="100" smtClean="0">
                              <a:latin typeface="Cambria Math"/>
                            </a:rPr>
                            <m:t>𝐹</m:t>
                          </m:r>
                        </m:e>
                        <m:sup>
                          <m:d>
                            <m:dPr>
                              <m:ctrlPr>
                                <a:rPr lang="en-US" sz="2400" b="0" i="1" spc="100" smtClean="0">
                                  <a:latin typeface="Cambria Math" panose="02040503050406030204" pitchFamily="18" charset="0"/>
                                </a:rPr>
                              </m:ctrlPr>
                            </m:dPr>
                            <m:e>
                              <m:f>
                                <m:fPr>
                                  <m:ctrlPr>
                                    <a:rPr lang="en-US" sz="2400" b="0" i="1" spc="100" smtClean="0">
                                      <a:latin typeface="Cambria Math" panose="02040503050406030204" pitchFamily="18" charset="0"/>
                                    </a:rPr>
                                  </m:ctrlPr>
                                </m:fPr>
                                <m:num>
                                  <m:sSub>
                                    <m:sSubPr>
                                      <m:ctrlPr>
                                        <a:rPr lang="en-US" sz="2400" b="0" i="1" spc="100" smtClean="0">
                                          <a:latin typeface="Cambria Math" panose="02040503050406030204" pitchFamily="18" charset="0"/>
                                        </a:rPr>
                                      </m:ctrlPr>
                                    </m:sSubPr>
                                    <m:e>
                                      <m:r>
                                        <a:rPr lang="en-US" sz="2400" b="0" i="1" spc="100" smtClean="0">
                                          <a:latin typeface="Cambria Math"/>
                                        </a:rPr>
                                        <m:t>𝑣</m:t>
                                      </m:r>
                                    </m:e>
                                    <m:sub>
                                      <m:r>
                                        <a:rPr lang="en-US" sz="2400" b="0" i="1" spc="100" smtClean="0">
                                          <a:latin typeface="Cambria Math"/>
                                        </a:rPr>
                                        <m:t>1</m:t>
                                      </m:r>
                                    </m:sub>
                                  </m:sSub>
                                  <m:r>
                                    <a:rPr lang="en-US" sz="2400" b="0" i="1" spc="100" smtClean="0">
                                      <a:latin typeface="Cambria Math"/>
                                    </a:rPr>
                                    <m:t>−2</m:t>
                                  </m:r>
                                </m:num>
                                <m:den>
                                  <m:r>
                                    <a:rPr lang="en-US" sz="2400" b="0" i="1" spc="100" smtClean="0">
                                      <a:latin typeface="Cambria Math"/>
                                    </a:rPr>
                                    <m:t>2</m:t>
                                  </m:r>
                                </m:den>
                              </m:f>
                            </m:e>
                          </m:d>
                        </m:sup>
                      </m:sSup>
                      <m:r>
                        <a:rPr lang="en-US" sz="2400" b="0" i="1" spc="100" smtClean="0">
                          <a:latin typeface="Cambria Math"/>
                        </a:rPr>
                        <m:t> </m:t>
                      </m:r>
                      <m:sSup>
                        <m:sSupPr>
                          <m:ctrlPr>
                            <a:rPr lang="en-US" sz="2400" b="0" i="1" spc="100" smtClean="0">
                              <a:latin typeface="Cambria Math" panose="02040503050406030204" pitchFamily="18" charset="0"/>
                            </a:rPr>
                          </m:ctrlPr>
                        </m:sSupPr>
                        <m:e>
                          <m:d>
                            <m:dPr>
                              <m:ctrlPr>
                                <a:rPr lang="en-US" sz="2400" b="0" i="1" spc="100" smtClean="0">
                                  <a:latin typeface="Cambria Math" panose="02040503050406030204" pitchFamily="18" charset="0"/>
                                </a:rPr>
                              </m:ctrlPr>
                            </m:dPr>
                            <m:e>
                              <m:r>
                                <a:rPr lang="en-US" sz="2400" b="0" i="1" spc="100" smtClean="0">
                                  <a:latin typeface="Cambria Math"/>
                                </a:rPr>
                                <m:t>1+</m:t>
                              </m:r>
                              <m:f>
                                <m:fPr>
                                  <m:ctrlPr>
                                    <a:rPr lang="en-US" sz="2400" b="0" i="1" spc="100" smtClean="0">
                                      <a:latin typeface="Cambria Math" panose="02040503050406030204" pitchFamily="18" charset="0"/>
                                    </a:rPr>
                                  </m:ctrlPr>
                                </m:fPr>
                                <m:num>
                                  <m:sSub>
                                    <m:sSubPr>
                                      <m:ctrlPr>
                                        <a:rPr lang="en-US" sz="2400" b="0" i="1" spc="100" smtClean="0">
                                          <a:latin typeface="Cambria Math" panose="02040503050406030204" pitchFamily="18" charset="0"/>
                                        </a:rPr>
                                      </m:ctrlPr>
                                    </m:sSubPr>
                                    <m:e>
                                      <m:r>
                                        <a:rPr lang="en-US" sz="2400" b="0" i="1" spc="100" smtClean="0">
                                          <a:latin typeface="Cambria Math"/>
                                        </a:rPr>
                                        <m:t>𝑣</m:t>
                                      </m:r>
                                    </m:e>
                                    <m:sub>
                                      <m:r>
                                        <a:rPr lang="en-US" sz="2400" b="0" i="1" spc="100" smtClean="0">
                                          <a:latin typeface="Cambria Math"/>
                                        </a:rPr>
                                        <m:t>1</m:t>
                                      </m:r>
                                    </m:sub>
                                  </m:sSub>
                                </m:num>
                                <m:den>
                                  <m:sSub>
                                    <m:sSubPr>
                                      <m:ctrlPr>
                                        <a:rPr lang="en-US" sz="2400" b="0" i="1" spc="100" smtClean="0">
                                          <a:latin typeface="Cambria Math" panose="02040503050406030204" pitchFamily="18" charset="0"/>
                                        </a:rPr>
                                      </m:ctrlPr>
                                    </m:sSubPr>
                                    <m:e>
                                      <m:r>
                                        <a:rPr lang="en-US" sz="2400" b="0" i="1" spc="100" smtClean="0">
                                          <a:latin typeface="Cambria Math"/>
                                        </a:rPr>
                                        <m:t>𝑣</m:t>
                                      </m:r>
                                    </m:e>
                                    <m:sub>
                                      <m:r>
                                        <a:rPr lang="en-US" sz="2400" b="0" i="1" spc="100" smtClean="0">
                                          <a:latin typeface="Cambria Math"/>
                                        </a:rPr>
                                        <m:t>2</m:t>
                                      </m:r>
                                    </m:sub>
                                  </m:sSub>
                                </m:den>
                              </m:f>
                              <m:r>
                                <a:rPr lang="en-US" sz="2400" b="0" i="1" spc="100" smtClean="0">
                                  <a:latin typeface="Cambria Math"/>
                                </a:rPr>
                                <m:t>𝐹</m:t>
                              </m:r>
                            </m:e>
                          </m:d>
                        </m:e>
                        <m:sup>
                          <m:r>
                            <a:rPr lang="en-US" sz="2400" b="0" i="1" spc="100" smtClean="0">
                              <a:latin typeface="Cambria Math"/>
                            </a:rPr>
                            <m:t>−</m:t>
                          </m:r>
                          <m:d>
                            <m:dPr>
                              <m:ctrlPr>
                                <a:rPr lang="en-US" sz="2400" b="0" i="1" spc="100" smtClean="0">
                                  <a:latin typeface="Cambria Math" panose="02040503050406030204" pitchFamily="18" charset="0"/>
                                </a:rPr>
                              </m:ctrlPr>
                            </m:dPr>
                            <m:e>
                              <m:f>
                                <m:fPr>
                                  <m:ctrlPr>
                                    <a:rPr lang="en-US" sz="2400" b="0" i="1" spc="100" smtClean="0">
                                      <a:latin typeface="Cambria Math" panose="02040503050406030204" pitchFamily="18" charset="0"/>
                                    </a:rPr>
                                  </m:ctrlPr>
                                </m:fPr>
                                <m:num>
                                  <m:sSub>
                                    <m:sSubPr>
                                      <m:ctrlPr>
                                        <a:rPr lang="en-US" sz="2400" b="0" i="1" spc="100" smtClean="0">
                                          <a:latin typeface="Cambria Math" panose="02040503050406030204" pitchFamily="18" charset="0"/>
                                        </a:rPr>
                                      </m:ctrlPr>
                                    </m:sSubPr>
                                    <m:e>
                                      <m:r>
                                        <a:rPr lang="en-US" sz="2400" b="0" i="1" spc="100" smtClean="0">
                                          <a:latin typeface="Cambria Math"/>
                                        </a:rPr>
                                        <m:t>𝑣</m:t>
                                      </m:r>
                                    </m:e>
                                    <m:sub>
                                      <m:r>
                                        <a:rPr lang="en-US" sz="2400" b="0" i="1" spc="100" smtClean="0">
                                          <a:latin typeface="Cambria Math"/>
                                        </a:rPr>
                                        <m:t>1</m:t>
                                      </m:r>
                                    </m:sub>
                                  </m:sSub>
                                  <m:r>
                                    <a:rPr lang="en-US" sz="2400" b="0" i="1" spc="100" smtClean="0">
                                      <a:latin typeface="Cambria Math"/>
                                    </a:rPr>
                                    <m:t>+</m:t>
                                  </m:r>
                                  <m:sSub>
                                    <m:sSubPr>
                                      <m:ctrlPr>
                                        <a:rPr lang="en-US" sz="2400" i="1" spc="100">
                                          <a:latin typeface="Cambria Math" panose="02040503050406030204" pitchFamily="18" charset="0"/>
                                        </a:rPr>
                                      </m:ctrlPr>
                                    </m:sSubPr>
                                    <m:e>
                                      <m:r>
                                        <a:rPr lang="en-US" sz="2400" i="1" spc="100">
                                          <a:latin typeface="Cambria Math"/>
                                        </a:rPr>
                                        <m:t>𝑣</m:t>
                                      </m:r>
                                    </m:e>
                                    <m:sub>
                                      <m:r>
                                        <a:rPr lang="en-US" sz="2400" b="0" i="1" spc="100" smtClean="0">
                                          <a:latin typeface="Cambria Math"/>
                                        </a:rPr>
                                        <m:t>2</m:t>
                                      </m:r>
                                    </m:sub>
                                  </m:sSub>
                                </m:num>
                                <m:den>
                                  <m:r>
                                    <a:rPr lang="en-US" sz="2400" b="0" i="1" spc="100" smtClean="0">
                                      <a:latin typeface="Cambria Math"/>
                                    </a:rPr>
                                    <m:t>2</m:t>
                                  </m:r>
                                </m:den>
                              </m:f>
                            </m:e>
                          </m:d>
                        </m:sup>
                      </m:sSup>
                    </m:oMath>
                  </m:oMathPara>
                </a14:m>
                <a:endParaRPr lang="en-US" sz="2400" spc="100" dirty="0"/>
              </a:p>
              <a:p>
                <a:pPr algn="just"/>
                <a:r>
                  <a:rPr lang="en-US" sz="2400" spc="100" dirty="0">
                    <a:latin typeface="Calibri" pitchFamily="34" charset="0"/>
                  </a:rPr>
                  <a:t>Where the constant c depends on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𝑣</m:t>
                        </m:r>
                      </m:e>
                      <m:sub>
                        <m:r>
                          <a:rPr lang="en-US" sz="2400" b="0" i="1" spc="100" smtClean="0">
                            <a:latin typeface="Cambria Math"/>
                          </a:rPr>
                          <m:t>1</m:t>
                        </m:r>
                      </m:sub>
                    </m:sSub>
                  </m:oMath>
                </a14:m>
                <a:r>
                  <a:rPr lang="en-US" sz="2400" spc="100" dirty="0">
                    <a:latin typeface="Calibri" pitchFamily="34" charset="0"/>
                  </a:rPr>
                  <a:t> and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𝑣</m:t>
                        </m:r>
                      </m:e>
                      <m:sub>
                        <m:r>
                          <a:rPr lang="en-US" sz="2400" b="0" i="1" spc="100" smtClean="0">
                            <a:latin typeface="Cambria Math"/>
                          </a:rPr>
                          <m:t>2</m:t>
                        </m:r>
                      </m:sub>
                    </m:sSub>
                  </m:oMath>
                </a14:m>
                <a:r>
                  <a:rPr lang="en-US" sz="2400" spc="100" dirty="0">
                    <a:latin typeface="Calibri" pitchFamily="34" charset="0"/>
                  </a:rPr>
                  <a:t>. It is so chosen that the area under the curve is unity.</a:t>
                </a:r>
              </a:p>
              <a:p>
                <a:pPr algn="just"/>
                <a:endParaRPr lang="en-US" sz="2400" spc="100" dirty="0">
                  <a:latin typeface="Calibri" pitchFamily="34" charset="0"/>
                </a:endParaRPr>
              </a:p>
              <a:p>
                <a:pPr algn="just"/>
                <a:r>
                  <a:rPr lang="en-US" sz="2400" b="1" spc="100" dirty="0">
                    <a:latin typeface="Calibri" pitchFamily="34" charset="0"/>
                  </a:rPr>
                  <a:t>Properties of </a:t>
                </a:r>
                <a:r>
                  <a:rPr lang="en-US" sz="2400" b="1" i="1" spc="100" dirty="0">
                    <a:latin typeface="Calibri" pitchFamily="34" charset="0"/>
                  </a:rPr>
                  <a:t>F</a:t>
                </a:r>
                <a:r>
                  <a:rPr lang="en-US" sz="2400" b="1" spc="100" dirty="0">
                    <a:latin typeface="Calibri" pitchFamily="34" charset="0"/>
                  </a:rPr>
                  <a:t>-distribution</a:t>
                </a:r>
              </a:p>
              <a:p>
                <a:pPr algn="just"/>
                <a:r>
                  <a:rPr lang="en-US" sz="2400" spc="100" dirty="0">
                    <a:latin typeface="Calibri" pitchFamily="34" charset="0"/>
                  </a:rPr>
                  <a:t>(i)  </a:t>
                </a:r>
                <a:r>
                  <a:rPr lang="en-US" sz="2400" i="1" spc="100" dirty="0">
                    <a:latin typeface="Calibri" pitchFamily="34" charset="0"/>
                  </a:rPr>
                  <a:t> F</a:t>
                </a:r>
                <a:r>
                  <a:rPr lang="en-US" sz="2400" spc="100" dirty="0">
                    <a:latin typeface="Calibri" pitchFamily="34" charset="0"/>
                  </a:rPr>
                  <a:t>-distribution curve lies entirely in the first quadrant and is unimodal.</a:t>
                </a:r>
              </a:p>
              <a:p>
                <a:pPr algn="just"/>
                <a:r>
                  <a:rPr lang="en-US" sz="2400" spc="100" dirty="0">
                    <a:latin typeface="Calibri" pitchFamily="34" charset="0"/>
                  </a:rPr>
                  <a:t>(ii)  </a:t>
                </a:r>
                <a:r>
                  <a:rPr lang="en-US" sz="2400" i="1" spc="100" dirty="0">
                    <a:latin typeface="Calibri" pitchFamily="34" charset="0"/>
                  </a:rPr>
                  <a:t>F</a:t>
                </a:r>
                <a:r>
                  <a:rPr lang="en-US" sz="2400" spc="100" dirty="0">
                    <a:latin typeface="Calibri" pitchFamily="34" charset="0"/>
                  </a:rPr>
                  <a:t>-distribution is independent of the population variance </a:t>
                </a:r>
                <a14:m>
                  <m:oMath xmlns:m="http://schemas.openxmlformats.org/officeDocument/2006/math">
                    <m:sSup>
                      <m:sSupPr>
                        <m:ctrlPr>
                          <a:rPr lang="en-US" sz="2400" i="1" spc="100" smtClean="0">
                            <a:latin typeface="Cambria Math" panose="02040503050406030204" pitchFamily="18" charset="0"/>
                          </a:rPr>
                        </m:ctrlPr>
                      </m:sSupPr>
                      <m:e>
                        <m:r>
                          <a:rPr lang="en-US" sz="2400" i="1" spc="100" smtClean="0">
                            <a:latin typeface="Cambria Math"/>
                            <a:ea typeface="Cambria Math"/>
                          </a:rPr>
                          <m:t>𝜎</m:t>
                        </m:r>
                      </m:e>
                      <m:sup>
                        <m:r>
                          <a:rPr lang="en-US" sz="2400" b="0" i="1" spc="100" smtClean="0">
                            <a:latin typeface="Cambria Math"/>
                          </a:rPr>
                          <m:t>2</m:t>
                        </m:r>
                      </m:sup>
                    </m:sSup>
                  </m:oMath>
                </a14:m>
                <a:r>
                  <a:rPr lang="en-US" sz="2400" spc="100" dirty="0">
                    <a:latin typeface="Calibri" pitchFamily="34" charset="0"/>
                  </a:rPr>
                  <a:t> and depends on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𝑣</m:t>
                        </m:r>
                      </m:e>
                      <m:sub>
                        <m:r>
                          <a:rPr lang="en-US" sz="2400" i="1" spc="100">
                            <a:latin typeface="Cambria Math"/>
                          </a:rPr>
                          <m:t>1</m:t>
                        </m:r>
                      </m:sub>
                    </m:sSub>
                  </m:oMath>
                </a14:m>
                <a:r>
                  <a:rPr lang="en-US" sz="2400" spc="100" dirty="0">
                    <a:latin typeface="Calibri" pitchFamily="34" charset="0"/>
                  </a:rPr>
                  <a:t> and</a:t>
                </a:r>
              </a:p>
              <a:p>
                <a:pPr algn="just"/>
                <a:r>
                  <a:rPr lang="en-US" sz="2400" spc="100" dirty="0">
                    <a:latin typeface="Calibri" pitchFamily="34" charset="0"/>
                  </a:rPr>
                  <a:t>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𝑣</m:t>
                        </m:r>
                      </m:e>
                      <m:sub>
                        <m:r>
                          <a:rPr lang="en-US" sz="2400" i="1" spc="100">
                            <a:latin typeface="Cambria Math"/>
                          </a:rPr>
                          <m:t>2</m:t>
                        </m:r>
                      </m:sub>
                    </m:sSub>
                  </m:oMath>
                </a14:m>
                <a:r>
                  <a:rPr lang="en-US" sz="2400" spc="100" dirty="0">
                    <a:latin typeface="Calibri" pitchFamily="34" charset="0"/>
                  </a:rPr>
                  <a:t> only.</a:t>
                </a:r>
              </a:p>
              <a:p>
                <a:pPr algn="just"/>
                <a:r>
                  <a:rPr lang="en-US" sz="2400" spc="100" dirty="0">
                    <a:latin typeface="Calibri" pitchFamily="34" charset="0"/>
                  </a:rPr>
                  <a:t>(iii) The mode of </a:t>
                </a:r>
                <a:r>
                  <a:rPr lang="en-US" sz="2400" i="1" spc="100" dirty="0">
                    <a:latin typeface="Calibri" pitchFamily="34" charset="0"/>
                  </a:rPr>
                  <a:t>F</a:t>
                </a:r>
                <a:r>
                  <a:rPr lang="en-US" sz="2400" spc="100" dirty="0">
                    <a:latin typeface="Calibri" pitchFamily="34" charset="0"/>
                  </a:rPr>
                  <a:t>-distribution is less than unity.</a:t>
                </a:r>
              </a:p>
              <a:p>
                <a:pPr marL="514350" indent="-514350" algn="just">
                  <a:buAutoNum type="romanLcParenBoth" startAt="4"/>
                </a:pPr>
                <a:r>
                  <a:rPr lang="en-US" sz="2400" spc="100" dirty="0"/>
                  <a:t>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𝐹</m:t>
                        </m:r>
                      </m:e>
                      <m:sub>
                        <m:r>
                          <a:rPr lang="en-US" sz="2400" b="0" i="1" spc="100" smtClean="0">
                            <a:latin typeface="Cambria Math"/>
                          </a:rPr>
                          <m:t>1−</m:t>
                        </m:r>
                        <m:r>
                          <a:rPr lang="en-US" sz="2400" b="0" i="1" spc="100" smtClean="0">
                            <a:latin typeface="Cambria Math"/>
                            <a:ea typeface="Cambria Math"/>
                          </a:rPr>
                          <m:t>∝</m:t>
                        </m:r>
                      </m:sub>
                    </m:sSub>
                    <m:d>
                      <m:dPr>
                        <m:ctrlPr>
                          <a:rPr lang="en-US" sz="2400" i="1" spc="100" smtClean="0">
                            <a:latin typeface="Cambria Math" panose="02040503050406030204" pitchFamily="18" charset="0"/>
                          </a:rPr>
                        </m:ctrlPr>
                      </m:dPr>
                      <m:e>
                        <m:sSub>
                          <m:sSubPr>
                            <m:ctrlPr>
                              <a:rPr lang="en-US" sz="2400" i="1" spc="100" smtClean="0">
                                <a:latin typeface="Cambria Math" panose="02040503050406030204" pitchFamily="18" charset="0"/>
                              </a:rPr>
                            </m:ctrlPr>
                          </m:sSubPr>
                          <m:e>
                            <m:r>
                              <a:rPr lang="en-US" sz="2400" b="0" i="1" spc="100" smtClean="0">
                                <a:latin typeface="Cambria Math"/>
                              </a:rPr>
                              <m:t>𝑣</m:t>
                            </m:r>
                          </m:e>
                          <m:sub>
                            <m:r>
                              <a:rPr lang="en-US" sz="2400" b="0" i="1" spc="100" smtClean="0">
                                <a:latin typeface="Cambria Math"/>
                              </a:rPr>
                              <m:t>1</m:t>
                            </m:r>
                          </m:sub>
                        </m:sSub>
                        <m:r>
                          <a:rPr lang="en-US" sz="2400" b="0" i="1" spc="100" smtClean="0">
                            <a:latin typeface="Cambria Math"/>
                          </a:rPr>
                          <m:t>,</m:t>
                        </m:r>
                        <m:sSub>
                          <m:sSubPr>
                            <m:ctrlPr>
                              <a:rPr lang="en-US" sz="2400" i="1" spc="100">
                                <a:latin typeface="Cambria Math" panose="02040503050406030204" pitchFamily="18" charset="0"/>
                              </a:rPr>
                            </m:ctrlPr>
                          </m:sSubPr>
                          <m:e>
                            <m:r>
                              <a:rPr lang="en-US" sz="2400" i="1" spc="100">
                                <a:latin typeface="Cambria Math"/>
                              </a:rPr>
                              <m:t>𝑣</m:t>
                            </m:r>
                          </m:e>
                          <m:sub>
                            <m:r>
                              <a:rPr lang="en-US" sz="2400" b="0" i="1" spc="100" smtClean="0">
                                <a:latin typeface="Cambria Math"/>
                              </a:rPr>
                              <m:t>2</m:t>
                            </m:r>
                          </m:sub>
                        </m:sSub>
                      </m:e>
                    </m:d>
                    <m:r>
                      <a:rPr lang="en-US" sz="2400" b="0" i="1" spc="100" smtClean="0">
                        <a:latin typeface="Cambria Math"/>
                      </a:rPr>
                      <m:t>=</m:t>
                    </m:r>
                    <m:f>
                      <m:fPr>
                        <m:ctrlPr>
                          <a:rPr lang="en-US" sz="2400" b="0" i="1" spc="100" smtClean="0">
                            <a:latin typeface="Cambria Math" panose="02040503050406030204" pitchFamily="18" charset="0"/>
                          </a:rPr>
                        </m:ctrlPr>
                      </m:fPr>
                      <m:num>
                        <m:r>
                          <a:rPr lang="en-US" sz="2400" b="0" i="1" spc="100" smtClean="0">
                            <a:latin typeface="Cambria Math"/>
                          </a:rPr>
                          <m:t>1</m:t>
                        </m:r>
                      </m:num>
                      <m:den>
                        <m:sSub>
                          <m:sSubPr>
                            <m:ctrlPr>
                              <a:rPr lang="en-US" sz="2400" i="1" spc="100">
                                <a:latin typeface="Cambria Math" panose="02040503050406030204" pitchFamily="18" charset="0"/>
                              </a:rPr>
                            </m:ctrlPr>
                          </m:sSubPr>
                          <m:e>
                            <m:r>
                              <a:rPr lang="en-US" sz="2400" i="1" spc="100">
                                <a:latin typeface="Cambria Math"/>
                              </a:rPr>
                              <m:t>𝐹</m:t>
                            </m:r>
                          </m:e>
                          <m:sub>
                            <m:r>
                              <a:rPr lang="en-US" sz="2400" i="1" spc="100">
                                <a:latin typeface="Cambria Math"/>
                                <a:ea typeface="Cambria Math"/>
                              </a:rPr>
                              <m:t>∝</m:t>
                            </m:r>
                          </m:sub>
                        </m:sSub>
                        <m:d>
                          <m:dPr>
                            <m:ctrlPr>
                              <a:rPr lang="en-US" sz="2400" i="1" spc="100">
                                <a:latin typeface="Cambria Math" panose="02040503050406030204" pitchFamily="18" charset="0"/>
                              </a:rPr>
                            </m:ctrlPr>
                          </m:dPr>
                          <m:e>
                            <m:sSub>
                              <m:sSubPr>
                                <m:ctrlPr>
                                  <a:rPr lang="en-US" sz="2400" i="1" spc="100">
                                    <a:latin typeface="Cambria Math" panose="02040503050406030204" pitchFamily="18" charset="0"/>
                                  </a:rPr>
                                </m:ctrlPr>
                              </m:sSubPr>
                              <m:e>
                                <m:r>
                                  <a:rPr lang="en-US" sz="2400" i="1" spc="100">
                                    <a:latin typeface="Cambria Math"/>
                                  </a:rPr>
                                  <m:t>𝑣</m:t>
                                </m:r>
                              </m:e>
                              <m:sub>
                                <m:r>
                                  <a:rPr lang="en-US" sz="2400" b="0" i="1" spc="100" smtClean="0">
                                    <a:latin typeface="Cambria Math"/>
                                  </a:rPr>
                                  <m:t>2</m:t>
                                </m:r>
                              </m:sub>
                            </m:sSub>
                            <m:r>
                              <a:rPr lang="en-US" sz="2400" i="1" spc="100">
                                <a:latin typeface="Cambria Math"/>
                              </a:rPr>
                              <m:t>,</m:t>
                            </m:r>
                            <m:sSub>
                              <m:sSubPr>
                                <m:ctrlPr>
                                  <a:rPr lang="en-US" sz="2400" i="1" spc="100">
                                    <a:latin typeface="Cambria Math" panose="02040503050406030204" pitchFamily="18" charset="0"/>
                                  </a:rPr>
                                </m:ctrlPr>
                              </m:sSubPr>
                              <m:e>
                                <m:r>
                                  <a:rPr lang="en-US" sz="2400" i="1" spc="100">
                                    <a:latin typeface="Cambria Math"/>
                                  </a:rPr>
                                  <m:t>𝑣</m:t>
                                </m:r>
                              </m:e>
                              <m:sub>
                                <m:r>
                                  <a:rPr lang="en-US" sz="2400" b="0" i="1" spc="100" smtClean="0">
                                    <a:latin typeface="Cambria Math"/>
                                  </a:rPr>
                                  <m:t>1</m:t>
                                </m:r>
                              </m:sub>
                            </m:sSub>
                          </m:e>
                        </m:d>
                      </m:den>
                    </m:f>
                  </m:oMath>
                </a14:m>
                <a:endParaRPr lang="en-US" sz="2400" spc="100" dirty="0">
                  <a:latin typeface="Calibri" pitchFamily="34" charset="0"/>
                </a:endParaRPr>
              </a:p>
              <a:p>
                <a:pPr algn="just"/>
                <a:r>
                  <a:rPr lang="en-US" sz="2400" spc="100" dirty="0">
                    <a:latin typeface="Calibri" pitchFamily="34" charset="0"/>
                  </a:rPr>
                  <a:t>      where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𝐹</m:t>
                        </m:r>
                      </m:e>
                      <m:sub>
                        <m:r>
                          <a:rPr lang="en-US" sz="2400" i="1" spc="100">
                            <a:latin typeface="Cambria Math"/>
                            <a:ea typeface="Cambria Math"/>
                          </a:rPr>
                          <m:t>∝</m:t>
                        </m:r>
                      </m:sub>
                    </m:sSub>
                    <m:d>
                      <m:dPr>
                        <m:ctrlPr>
                          <a:rPr lang="en-US" sz="2400" i="1" spc="100">
                            <a:latin typeface="Cambria Math" panose="02040503050406030204" pitchFamily="18" charset="0"/>
                          </a:rPr>
                        </m:ctrlPr>
                      </m:dPr>
                      <m:e>
                        <m:sSub>
                          <m:sSubPr>
                            <m:ctrlPr>
                              <a:rPr lang="en-US" sz="2400" i="1" spc="100">
                                <a:latin typeface="Cambria Math" panose="02040503050406030204" pitchFamily="18" charset="0"/>
                              </a:rPr>
                            </m:ctrlPr>
                          </m:sSubPr>
                          <m:e>
                            <m:r>
                              <a:rPr lang="en-US" sz="2400" i="1" spc="100">
                                <a:latin typeface="Cambria Math"/>
                              </a:rPr>
                              <m:t>𝑣</m:t>
                            </m:r>
                          </m:e>
                          <m:sub>
                            <m:r>
                              <a:rPr lang="en-US" sz="2400" i="1" spc="100">
                                <a:latin typeface="Cambria Math"/>
                              </a:rPr>
                              <m:t>2</m:t>
                            </m:r>
                          </m:sub>
                        </m:sSub>
                        <m:r>
                          <a:rPr lang="en-US" sz="2400" i="1" spc="100">
                            <a:latin typeface="Cambria Math"/>
                          </a:rPr>
                          <m:t>,</m:t>
                        </m:r>
                        <m:sSub>
                          <m:sSubPr>
                            <m:ctrlPr>
                              <a:rPr lang="en-US" sz="2400" i="1" spc="100">
                                <a:latin typeface="Cambria Math" panose="02040503050406030204" pitchFamily="18" charset="0"/>
                              </a:rPr>
                            </m:ctrlPr>
                          </m:sSubPr>
                          <m:e>
                            <m:r>
                              <a:rPr lang="en-US" sz="2400" i="1" spc="100">
                                <a:latin typeface="Cambria Math"/>
                              </a:rPr>
                              <m:t>𝑣</m:t>
                            </m:r>
                          </m:e>
                          <m:sub>
                            <m:r>
                              <a:rPr lang="en-US" sz="2400" i="1" spc="100">
                                <a:latin typeface="Cambria Math"/>
                              </a:rPr>
                              <m:t>1</m:t>
                            </m:r>
                          </m:sub>
                        </m:sSub>
                      </m:e>
                    </m:d>
                  </m:oMath>
                </a14:m>
                <a:r>
                  <a:rPr lang="en-US" sz="2400" spc="100" dirty="0">
                    <a:latin typeface="Calibri" pitchFamily="34" charset="0"/>
                  </a:rPr>
                  <a:t> is the value of </a:t>
                </a:r>
                <a:r>
                  <a:rPr lang="en-US" sz="2400" i="1" spc="100" dirty="0">
                    <a:latin typeface="Calibri" pitchFamily="34" charset="0"/>
                  </a:rPr>
                  <a:t>F</a:t>
                </a:r>
                <a:r>
                  <a:rPr lang="en-US" sz="2400" spc="100" dirty="0">
                    <a:latin typeface="Calibri" pitchFamily="34" charset="0"/>
                  </a:rPr>
                  <a:t> with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𝑣</m:t>
                        </m:r>
                      </m:e>
                      <m:sub>
                        <m:r>
                          <a:rPr lang="en-US" sz="2400" i="1" spc="100">
                            <a:latin typeface="Cambria Math"/>
                          </a:rPr>
                          <m:t>2</m:t>
                        </m:r>
                      </m:sub>
                    </m:sSub>
                  </m:oMath>
                </a14:m>
                <a:r>
                  <a:rPr lang="en-US" sz="2400" spc="100" dirty="0">
                    <a:latin typeface="Calibri" pitchFamily="34" charset="0"/>
                  </a:rPr>
                  <a:t> and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𝑣</m:t>
                        </m:r>
                      </m:e>
                      <m:sub>
                        <m:r>
                          <a:rPr lang="en-US" sz="2400" b="0" i="1" spc="100" smtClean="0">
                            <a:latin typeface="Cambria Math"/>
                          </a:rPr>
                          <m:t>1</m:t>
                        </m:r>
                      </m:sub>
                    </m:sSub>
                  </m:oMath>
                </a14:m>
                <a:r>
                  <a:rPr lang="en-US" sz="2400" spc="100" dirty="0">
                    <a:latin typeface="Calibri" pitchFamily="34" charset="0"/>
                  </a:rPr>
                  <a:t> degrees of freedom such that the </a:t>
                </a:r>
              </a:p>
              <a:p>
                <a:pPr algn="just"/>
                <a:r>
                  <a:rPr lang="en-US" sz="2400" spc="100" dirty="0">
                    <a:latin typeface="Calibri" pitchFamily="34" charset="0"/>
                  </a:rPr>
                  <a:t>      area under the  </a:t>
                </a:r>
                <a:r>
                  <a:rPr lang="en-US" sz="2400" i="1" spc="100" dirty="0">
                    <a:latin typeface="Calibri" pitchFamily="34" charset="0"/>
                  </a:rPr>
                  <a:t>F</a:t>
                </a:r>
                <a:r>
                  <a:rPr lang="en-US" sz="2400" spc="100" dirty="0">
                    <a:latin typeface="Calibri" pitchFamily="34" charset="0"/>
                  </a:rPr>
                  <a:t>-distribution curve right of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𝐹</m:t>
                        </m:r>
                      </m:e>
                      <m:sub>
                        <m:r>
                          <a:rPr lang="en-US" sz="2400" i="1" spc="100">
                            <a:latin typeface="Cambria Math"/>
                            <a:ea typeface="Cambria Math"/>
                          </a:rPr>
                          <m:t>∝</m:t>
                        </m:r>
                      </m:sub>
                    </m:sSub>
                  </m:oMath>
                </a14:m>
                <a:r>
                  <a:rPr lang="en-US" sz="2400" spc="100" dirty="0">
                    <a:latin typeface="Calibri" pitchFamily="34" charset="0"/>
                  </a:rPr>
                  <a:t> is </a:t>
                </a:r>
                <a14:m>
                  <m:oMath xmlns:m="http://schemas.openxmlformats.org/officeDocument/2006/math">
                    <m:r>
                      <a:rPr lang="en-US" sz="2400" i="1" spc="100" smtClean="0">
                        <a:latin typeface="Cambria Math"/>
                        <a:ea typeface="Cambria Math"/>
                      </a:rPr>
                      <m:t>∝</m:t>
                    </m:r>
                  </m:oMath>
                </a14:m>
                <a:r>
                  <a:rPr lang="en-US" sz="2400" spc="100" dirty="0">
                    <a:latin typeface="Calibri" pitchFamily="34" charset="0"/>
                  </a:rPr>
                  <a:t>.</a:t>
                </a:r>
              </a:p>
            </p:txBody>
          </p:sp>
        </mc:Choice>
        <mc:Fallback xmlns="">
          <p:sp>
            <p:nvSpPr>
              <p:cNvPr id="3" name="TextBox 2"/>
              <p:cNvSpPr txBox="1">
                <a:spLocks noRot="1" noChangeAspect="1" noMove="1" noResize="1" noEditPoints="1" noAdjustHandles="1" noChangeArrowheads="1" noChangeShapeType="1" noTextEdit="1"/>
              </p:cNvSpPr>
              <p:nvPr/>
            </p:nvSpPr>
            <p:spPr>
              <a:xfrm>
                <a:off x="-1" y="1151998"/>
                <a:ext cx="12204000" cy="5745099"/>
              </a:xfrm>
              <a:prstGeom prst="rect">
                <a:avLst/>
              </a:prstGeom>
              <a:blipFill rotWithShape="1">
                <a:blip r:embed="rId2"/>
                <a:stretch>
                  <a:fillRect l="-699" t="-742" r="-699" b="-1377"/>
                </a:stretch>
              </a:blipFill>
              <a:ln>
                <a:solidFill>
                  <a:schemeClr val="accent3">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331949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1000"/>
                                        <p:tgtEl>
                                          <p:spTgt spid="3">
                                            <p:txEl>
                                              <p:pRg st="6" end="6"/>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left)">
                                      <p:cBhvr>
                                        <p:cTn id="35" dur="10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left)">
                                      <p:cBhvr>
                                        <p:cTn id="40" dur="10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wipe(left)">
                                      <p:cBhvr>
                                        <p:cTn id="45" dur="1000"/>
                                        <p:tgtEl>
                                          <p:spTgt spid="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wipe(left)">
                                      <p:cBhvr>
                                        <p:cTn id="50" dur="1000"/>
                                        <p:tgtEl>
                                          <p:spTgt spid="3">
                                            <p:txEl>
                                              <p:pRg st="10" end="10"/>
                                            </p:txEl>
                                          </p:spTgt>
                                        </p:tgtEl>
                                      </p:cBhvr>
                                    </p:animEffect>
                                  </p:childTnLst>
                                </p:cTn>
                              </p:par>
                              <p:par>
                                <p:cTn id="51" presetID="22" presetClass="entr" presetSubtype="8"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wipe(left)">
                                      <p:cBhvr>
                                        <p:cTn id="53"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1152000"/>
          </a:xfrm>
          <a:prstGeom prst="rect">
            <a:avLst/>
          </a:prstGeom>
          <a:solidFill>
            <a:srgbClr val="002060"/>
          </a:solidFill>
          <a:ln>
            <a:solidFill>
              <a:schemeClr val="accent1">
                <a:lumMod val="60000"/>
                <a:lumOff val="40000"/>
              </a:schemeClr>
            </a:solidFill>
          </a:ln>
        </p:spPr>
        <p:txBody>
          <a:bodyPr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00" dirty="0">
                <a:solidFill>
                  <a:schemeClr val="bg1"/>
                </a:solidFill>
              </a:rPr>
              <a:t>SNEDECOR’S </a:t>
            </a:r>
            <a:r>
              <a:rPr lang="en-US" i="1" spc="100" dirty="0">
                <a:solidFill>
                  <a:schemeClr val="bg1"/>
                </a:solidFill>
              </a:rPr>
              <a:t>F</a:t>
            </a:r>
            <a:r>
              <a:rPr lang="en-US" spc="100" dirty="0">
                <a:solidFill>
                  <a:schemeClr val="bg1"/>
                </a:solidFill>
              </a:rPr>
              <a:t>-TEST FOR RATIO OF VARIANCES</a:t>
            </a:r>
            <a:endParaRPr lang="en-IN" spc="100" dirty="0">
              <a:solidFill>
                <a:schemeClr val="bg1"/>
              </a:solidFill>
            </a:endParaRPr>
          </a:p>
        </p:txBody>
      </p:sp>
      <mc:AlternateContent xmlns:mc="http://schemas.openxmlformats.org/markup-compatibility/2006" xmlns:a14="http://schemas.microsoft.com/office/drawing/2010/main">
        <mc:Choice Requires="a14">
          <p:sp>
            <p:nvSpPr>
              <p:cNvPr id="3" name="TextBox 2"/>
              <p:cNvSpPr txBox="1"/>
              <p:nvPr/>
            </p:nvSpPr>
            <p:spPr>
              <a:xfrm>
                <a:off x="-1" y="1152000"/>
                <a:ext cx="12204000" cy="6494085"/>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spc="100" dirty="0">
                    <a:latin typeface="Calibri" pitchFamily="34" charset="0"/>
                  </a:rPr>
                  <a:t>(v)  F-test is one tailed test(right tailed test).</a:t>
                </a:r>
              </a:p>
              <a:p>
                <a:pPr algn="just"/>
                <a:endParaRPr lang="en-US" sz="2400" spc="100" dirty="0">
                  <a:latin typeface="Calibri" pitchFamily="34" charset="0"/>
                </a:endParaRPr>
              </a:p>
              <a:p>
                <a:pPr algn="just"/>
                <a:endParaRPr lang="en-US" sz="2400" spc="100" dirty="0">
                  <a:latin typeface="Calibri" pitchFamily="34" charset="0"/>
                </a:endParaRPr>
              </a:p>
              <a:p>
                <a:pPr algn="just"/>
                <a:r>
                  <a:rPr lang="en-US" sz="2400" spc="100" dirty="0">
                    <a:latin typeface="Calibri" pitchFamily="34" charset="0"/>
                  </a:rPr>
                  <a:t>                    </a:t>
                </a:r>
                <a14:m>
                  <m:oMath xmlns:m="http://schemas.openxmlformats.org/officeDocument/2006/math">
                    <m:r>
                      <a:rPr lang="en-US" sz="3200" i="1" spc="100">
                        <a:latin typeface="Cambria Math"/>
                      </a:rPr>
                      <m:t>𝑃</m:t>
                    </m:r>
                    <m:d>
                      <m:dPr>
                        <m:ctrlPr>
                          <a:rPr lang="en-US" sz="3200" i="1" spc="100">
                            <a:latin typeface="Cambria Math" panose="02040503050406030204" pitchFamily="18" charset="0"/>
                          </a:rPr>
                        </m:ctrlPr>
                      </m:dPr>
                      <m:e>
                        <m:r>
                          <a:rPr lang="en-US" sz="3200" i="1" spc="100">
                            <a:latin typeface="Cambria Math"/>
                          </a:rPr>
                          <m:t>𝐹</m:t>
                        </m:r>
                      </m:e>
                    </m:d>
                  </m:oMath>
                </a14:m>
                <a:endParaRPr lang="en-US" sz="32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r>
                  <a:rPr lang="en-US" sz="3200" i="1" spc="100" dirty="0">
                    <a:latin typeface="Cambria Math"/>
                  </a:rPr>
                  <a:t>                                                                  </a:t>
                </a:r>
                <a14:m>
                  <m:oMath xmlns:m="http://schemas.openxmlformats.org/officeDocument/2006/math">
                    <m:r>
                      <a:rPr lang="en-US" sz="3200" i="1" spc="100">
                        <a:latin typeface="Cambria Math"/>
                      </a:rPr>
                      <m:t>𝐹</m:t>
                    </m:r>
                  </m:oMath>
                </a14:m>
                <a:endParaRPr lang="en-US" sz="3200" spc="100" dirty="0">
                  <a:latin typeface="Calibri" pitchFamily="34" charset="0"/>
                </a:endParaRPr>
              </a:p>
              <a:p>
                <a:pPr algn="just"/>
                <a:r>
                  <a:rPr lang="en-US" sz="3200" spc="100" dirty="0">
                    <a:latin typeface="Calibri" pitchFamily="34" charset="0"/>
                  </a:rPr>
                  <a:t>               </a:t>
                </a:r>
                <a14:m>
                  <m:oMath xmlns:m="http://schemas.openxmlformats.org/officeDocument/2006/math">
                    <m:r>
                      <a:rPr lang="en-US" sz="3200" i="1" spc="100">
                        <a:latin typeface="Cambria Math"/>
                      </a:rPr>
                      <m:t>𝑂</m:t>
                    </m:r>
                  </m:oMath>
                </a14:m>
                <a:endParaRPr lang="en-US" sz="3200" spc="100" dirty="0">
                  <a:latin typeface="Calibri" pitchFamily="34" charset="0"/>
                </a:endParaRPr>
              </a:p>
              <a:p>
                <a:pPr algn="just"/>
                <a:r>
                  <a:rPr lang="en-US" sz="2400" spc="100" dirty="0">
                    <a:latin typeface="Calibri" pitchFamily="34" charset="0"/>
                  </a:rPr>
                  <a:t>                                </a:t>
                </a:r>
                <a14:m>
                  <m:oMath xmlns:m="http://schemas.openxmlformats.org/officeDocument/2006/math">
                    <m:r>
                      <a:rPr lang="en-US" sz="3200" i="1" spc="100">
                        <a:latin typeface="Cambria Math"/>
                      </a:rPr>
                      <m:t>𝐹</m:t>
                    </m:r>
                    <m:r>
                      <a:rPr lang="en-US" sz="3200" i="1" spc="100">
                        <a:latin typeface="Cambria Math"/>
                      </a:rPr>
                      <m:t>−</m:t>
                    </m:r>
                    <m:r>
                      <a:rPr lang="en-US" sz="3200" i="1" spc="100">
                        <a:latin typeface="Cambria Math"/>
                      </a:rPr>
                      <m:t>𝑑𝑖𝑠𝑡𝑟𝑖𝑏𝑢𝑡𝑖𝑜𝑛</m:t>
                    </m:r>
                    <m:r>
                      <a:rPr lang="en-US" sz="3200" i="1" spc="100">
                        <a:latin typeface="Cambria Math"/>
                      </a:rPr>
                      <m:t> </m:t>
                    </m:r>
                    <m:r>
                      <a:rPr lang="en-US" sz="3200" i="1" spc="100">
                        <a:latin typeface="Cambria Math"/>
                      </a:rPr>
                      <m:t>𝑐𝑢𝑟𝑣𝑒</m:t>
                    </m:r>
                  </m:oMath>
                </a14:m>
                <a:endParaRPr lang="en-US" sz="32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 y="1152000"/>
                <a:ext cx="12204000" cy="6494085"/>
              </a:xfrm>
              <a:prstGeom prst="rect">
                <a:avLst/>
              </a:prstGeom>
              <a:blipFill rotWithShape="1">
                <a:blip r:embed="rId2"/>
                <a:stretch>
                  <a:fillRect l="-699" t="-656"/>
                </a:stretch>
              </a:blipFill>
              <a:ln>
                <a:solidFill>
                  <a:schemeClr val="accent3">
                    <a:lumMod val="75000"/>
                  </a:schemeClr>
                </a:solidFill>
              </a:ln>
            </p:spPr>
            <p:txBody>
              <a:bodyPr/>
              <a:lstStyle/>
              <a:p>
                <a:r>
                  <a:rPr lang="en-IN">
                    <a:noFill/>
                  </a:rPr>
                  <a:t> </a:t>
                </a:r>
              </a:p>
            </p:txBody>
          </p:sp>
        </mc:Fallback>
      </mc:AlternateContent>
      <p:sp>
        <p:nvSpPr>
          <p:cNvPr id="4" name="Freeform 3"/>
          <p:cNvSpPr/>
          <p:nvPr/>
        </p:nvSpPr>
        <p:spPr>
          <a:xfrm>
            <a:off x="2387600" y="3224835"/>
            <a:ext cx="3657600" cy="1429544"/>
          </a:xfrm>
          <a:custGeom>
            <a:avLst/>
            <a:gdLst>
              <a:gd name="connsiteX0" fmla="*/ 0 w 4560425"/>
              <a:gd name="connsiteY0" fmla="*/ 1651164 h 1704010"/>
              <a:gd name="connsiteX1" fmla="*/ 1219200 w 4560425"/>
              <a:gd name="connsiteY1" fmla="*/ 164 h 1704010"/>
              <a:gd name="connsiteX2" fmla="*/ 2997200 w 4560425"/>
              <a:gd name="connsiteY2" fmla="*/ 1549564 h 1704010"/>
              <a:gd name="connsiteX3" fmla="*/ 3632200 w 4560425"/>
              <a:gd name="connsiteY3" fmla="*/ 1625764 h 1704010"/>
              <a:gd name="connsiteX4" fmla="*/ 4038600 w 4560425"/>
              <a:gd name="connsiteY4" fmla="*/ 1346364 h 1704010"/>
              <a:gd name="connsiteX5" fmla="*/ 4495800 w 4560425"/>
              <a:gd name="connsiteY5" fmla="*/ 990764 h 1704010"/>
              <a:gd name="connsiteX6" fmla="*/ 4546600 w 4560425"/>
              <a:gd name="connsiteY6" fmla="*/ 965364 h 1704010"/>
              <a:gd name="connsiteX0" fmla="*/ 0 w 4495800"/>
              <a:gd name="connsiteY0" fmla="*/ 1651164 h 1704010"/>
              <a:gd name="connsiteX1" fmla="*/ 1219200 w 4495800"/>
              <a:gd name="connsiteY1" fmla="*/ 164 h 1704010"/>
              <a:gd name="connsiteX2" fmla="*/ 2997200 w 4495800"/>
              <a:gd name="connsiteY2" fmla="*/ 1549564 h 1704010"/>
              <a:gd name="connsiteX3" fmla="*/ 3632200 w 4495800"/>
              <a:gd name="connsiteY3" fmla="*/ 1625764 h 1704010"/>
              <a:gd name="connsiteX4" fmla="*/ 4038600 w 4495800"/>
              <a:gd name="connsiteY4" fmla="*/ 1346364 h 1704010"/>
              <a:gd name="connsiteX5" fmla="*/ 4495800 w 4495800"/>
              <a:gd name="connsiteY5" fmla="*/ 990764 h 1704010"/>
              <a:gd name="connsiteX0" fmla="*/ 0 w 4038600"/>
              <a:gd name="connsiteY0" fmla="*/ 1651164 h 1704010"/>
              <a:gd name="connsiteX1" fmla="*/ 1219200 w 4038600"/>
              <a:gd name="connsiteY1" fmla="*/ 164 h 1704010"/>
              <a:gd name="connsiteX2" fmla="*/ 2997200 w 4038600"/>
              <a:gd name="connsiteY2" fmla="*/ 1549564 h 1704010"/>
              <a:gd name="connsiteX3" fmla="*/ 3632200 w 4038600"/>
              <a:gd name="connsiteY3" fmla="*/ 1625764 h 1704010"/>
              <a:gd name="connsiteX4" fmla="*/ 4038600 w 4038600"/>
              <a:gd name="connsiteY4" fmla="*/ 1346364 h 1704010"/>
              <a:gd name="connsiteX0" fmla="*/ 0 w 3632200"/>
              <a:gd name="connsiteY0" fmla="*/ 1651164 h 1704010"/>
              <a:gd name="connsiteX1" fmla="*/ 1219200 w 3632200"/>
              <a:gd name="connsiteY1" fmla="*/ 164 h 1704010"/>
              <a:gd name="connsiteX2" fmla="*/ 2997200 w 3632200"/>
              <a:gd name="connsiteY2" fmla="*/ 1549564 h 1704010"/>
              <a:gd name="connsiteX3" fmla="*/ 3632200 w 3632200"/>
              <a:gd name="connsiteY3" fmla="*/ 1625764 h 1704010"/>
              <a:gd name="connsiteX0" fmla="*/ 0 w 4216400"/>
              <a:gd name="connsiteY0" fmla="*/ 1549400 h 1703846"/>
              <a:gd name="connsiteX1" fmla="*/ 1803400 w 4216400"/>
              <a:gd name="connsiteY1" fmla="*/ 0 h 1703846"/>
              <a:gd name="connsiteX2" fmla="*/ 3581400 w 4216400"/>
              <a:gd name="connsiteY2" fmla="*/ 1549400 h 1703846"/>
              <a:gd name="connsiteX3" fmla="*/ 4216400 w 4216400"/>
              <a:gd name="connsiteY3" fmla="*/ 1625600 h 1703846"/>
              <a:gd name="connsiteX0" fmla="*/ 0 w 4216400"/>
              <a:gd name="connsiteY0" fmla="*/ 1549400 h 1703846"/>
              <a:gd name="connsiteX1" fmla="*/ 1803400 w 4216400"/>
              <a:gd name="connsiteY1" fmla="*/ 0 h 1703846"/>
              <a:gd name="connsiteX2" fmla="*/ 3581400 w 4216400"/>
              <a:gd name="connsiteY2" fmla="*/ 1549400 h 1703846"/>
              <a:gd name="connsiteX3" fmla="*/ 4216400 w 4216400"/>
              <a:gd name="connsiteY3" fmla="*/ 1625600 h 1703846"/>
              <a:gd name="connsiteX0" fmla="*/ 0 w 4216400"/>
              <a:gd name="connsiteY0" fmla="*/ 1549400 h 1630800"/>
              <a:gd name="connsiteX1" fmla="*/ 1803400 w 4216400"/>
              <a:gd name="connsiteY1" fmla="*/ 0 h 1630800"/>
              <a:gd name="connsiteX2" fmla="*/ 3581400 w 4216400"/>
              <a:gd name="connsiteY2" fmla="*/ 1549400 h 1630800"/>
              <a:gd name="connsiteX3" fmla="*/ 4216400 w 4216400"/>
              <a:gd name="connsiteY3" fmla="*/ 1625600 h 1630800"/>
              <a:gd name="connsiteX0" fmla="*/ 0 w 4267200"/>
              <a:gd name="connsiteY0" fmla="*/ 1549400 h 1634449"/>
              <a:gd name="connsiteX1" fmla="*/ 1803400 w 4267200"/>
              <a:gd name="connsiteY1" fmla="*/ 0 h 1634449"/>
              <a:gd name="connsiteX2" fmla="*/ 3581400 w 4267200"/>
              <a:gd name="connsiteY2" fmla="*/ 1549400 h 1634449"/>
              <a:gd name="connsiteX3" fmla="*/ 4267200 w 4267200"/>
              <a:gd name="connsiteY3" fmla="*/ 1422400 h 1634449"/>
              <a:gd name="connsiteX0" fmla="*/ 0 w 4267247"/>
              <a:gd name="connsiteY0" fmla="*/ 1549400 h 1652278"/>
              <a:gd name="connsiteX1" fmla="*/ 1803400 w 4267247"/>
              <a:gd name="connsiteY1" fmla="*/ 0 h 1652278"/>
              <a:gd name="connsiteX2" fmla="*/ 3581400 w 4267247"/>
              <a:gd name="connsiteY2" fmla="*/ 1549400 h 1652278"/>
              <a:gd name="connsiteX3" fmla="*/ 4267200 w 4267247"/>
              <a:gd name="connsiteY3" fmla="*/ 1422400 h 1652278"/>
              <a:gd name="connsiteX0" fmla="*/ 0 w 4368836"/>
              <a:gd name="connsiteY0" fmla="*/ 1549400 h 1669231"/>
              <a:gd name="connsiteX1" fmla="*/ 1803400 w 4368836"/>
              <a:gd name="connsiteY1" fmla="*/ 0 h 1669231"/>
              <a:gd name="connsiteX2" fmla="*/ 3581400 w 4368836"/>
              <a:gd name="connsiteY2" fmla="*/ 1549400 h 1669231"/>
              <a:gd name="connsiteX3" fmla="*/ 4368800 w 4368836"/>
              <a:gd name="connsiteY3" fmla="*/ 1473200 h 1669231"/>
              <a:gd name="connsiteX0" fmla="*/ 0 w 4368827"/>
              <a:gd name="connsiteY0" fmla="*/ 1567054 h 1630753"/>
              <a:gd name="connsiteX1" fmla="*/ 1803400 w 4368827"/>
              <a:gd name="connsiteY1" fmla="*/ 17654 h 1630753"/>
              <a:gd name="connsiteX2" fmla="*/ 2539999 w 4368827"/>
              <a:gd name="connsiteY2" fmla="*/ 779653 h 1630753"/>
              <a:gd name="connsiteX3" fmla="*/ 3581400 w 4368827"/>
              <a:gd name="connsiteY3" fmla="*/ 1567054 h 1630753"/>
              <a:gd name="connsiteX4" fmla="*/ 4368800 w 4368827"/>
              <a:gd name="connsiteY4" fmla="*/ 1490854 h 1630753"/>
              <a:gd name="connsiteX0" fmla="*/ 0 w 4368827"/>
              <a:gd name="connsiteY0" fmla="*/ 1560470 h 1614874"/>
              <a:gd name="connsiteX1" fmla="*/ 1803400 w 4368827"/>
              <a:gd name="connsiteY1" fmla="*/ 11070 h 1614874"/>
              <a:gd name="connsiteX2" fmla="*/ 2539999 w 4368827"/>
              <a:gd name="connsiteY2" fmla="*/ 900069 h 1614874"/>
              <a:gd name="connsiteX3" fmla="*/ 3581400 w 4368827"/>
              <a:gd name="connsiteY3" fmla="*/ 1560470 h 1614874"/>
              <a:gd name="connsiteX4" fmla="*/ 4368800 w 4368827"/>
              <a:gd name="connsiteY4" fmla="*/ 1484270 h 1614874"/>
              <a:gd name="connsiteX0" fmla="*/ 0 w 4368827"/>
              <a:gd name="connsiteY0" fmla="*/ 1556689 h 1603686"/>
              <a:gd name="connsiteX1" fmla="*/ 1803400 w 4368827"/>
              <a:gd name="connsiteY1" fmla="*/ 7289 h 1603686"/>
              <a:gd name="connsiteX2" fmla="*/ 2539999 w 4368827"/>
              <a:gd name="connsiteY2" fmla="*/ 997888 h 1603686"/>
              <a:gd name="connsiteX3" fmla="*/ 3581400 w 4368827"/>
              <a:gd name="connsiteY3" fmla="*/ 1556689 h 1603686"/>
              <a:gd name="connsiteX4" fmla="*/ 4368800 w 4368827"/>
              <a:gd name="connsiteY4" fmla="*/ 1480489 h 1603686"/>
              <a:gd name="connsiteX0" fmla="*/ 0 w 3581400"/>
              <a:gd name="connsiteY0" fmla="*/ 1556689 h 1556689"/>
              <a:gd name="connsiteX1" fmla="*/ 1803400 w 3581400"/>
              <a:gd name="connsiteY1" fmla="*/ 7289 h 1556689"/>
              <a:gd name="connsiteX2" fmla="*/ 2539999 w 3581400"/>
              <a:gd name="connsiteY2" fmla="*/ 997888 h 1556689"/>
              <a:gd name="connsiteX3" fmla="*/ 3581400 w 3581400"/>
              <a:gd name="connsiteY3" fmla="*/ 1556689 h 1556689"/>
              <a:gd name="connsiteX0" fmla="*/ 0 w 3581400"/>
              <a:gd name="connsiteY0" fmla="*/ 1556689 h 1556689"/>
              <a:gd name="connsiteX1" fmla="*/ 1803400 w 3581400"/>
              <a:gd name="connsiteY1" fmla="*/ 7289 h 1556689"/>
              <a:gd name="connsiteX2" fmla="*/ 2616199 w 3581400"/>
              <a:gd name="connsiteY2" fmla="*/ 997888 h 1556689"/>
              <a:gd name="connsiteX3" fmla="*/ 3581400 w 3581400"/>
              <a:gd name="connsiteY3" fmla="*/ 1556689 h 1556689"/>
              <a:gd name="connsiteX0" fmla="*/ 0 w 3708400"/>
              <a:gd name="connsiteY0" fmla="*/ 1556689 h 1556689"/>
              <a:gd name="connsiteX1" fmla="*/ 1803400 w 3708400"/>
              <a:gd name="connsiteY1" fmla="*/ 7289 h 1556689"/>
              <a:gd name="connsiteX2" fmla="*/ 2616199 w 3708400"/>
              <a:gd name="connsiteY2" fmla="*/ 997888 h 1556689"/>
              <a:gd name="connsiteX3" fmla="*/ 3708400 w 3708400"/>
              <a:gd name="connsiteY3" fmla="*/ 1505889 h 1556689"/>
              <a:gd name="connsiteX0" fmla="*/ 0 w 3708400"/>
              <a:gd name="connsiteY0" fmla="*/ 1556689 h 1556689"/>
              <a:gd name="connsiteX1" fmla="*/ 1803400 w 3708400"/>
              <a:gd name="connsiteY1" fmla="*/ 7289 h 1556689"/>
              <a:gd name="connsiteX2" fmla="*/ 2616199 w 3708400"/>
              <a:gd name="connsiteY2" fmla="*/ 997888 h 1556689"/>
              <a:gd name="connsiteX3" fmla="*/ 3708400 w 3708400"/>
              <a:gd name="connsiteY3" fmla="*/ 1505889 h 1556689"/>
              <a:gd name="connsiteX0" fmla="*/ 0 w 3708400"/>
              <a:gd name="connsiteY0" fmla="*/ 1551761 h 1551761"/>
              <a:gd name="connsiteX1" fmla="*/ 939800 w 3708400"/>
              <a:gd name="connsiteY1" fmla="*/ 1297761 h 1551761"/>
              <a:gd name="connsiteX2" fmla="*/ 1803400 w 3708400"/>
              <a:gd name="connsiteY2" fmla="*/ 2361 h 1551761"/>
              <a:gd name="connsiteX3" fmla="*/ 2616199 w 3708400"/>
              <a:gd name="connsiteY3" fmla="*/ 992960 h 1551761"/>
              <a:gd name="connsiteX4" fmla="*/ 3708400 w 3708400"/>
              <a:gd name="connsiteY4" fmla="*/ 1500961 h 1551761"/>
              <a:gd name="connsiteX0" fmla="*/ 0 w 3708400"/>
              <a:gd name="connsiteY0" fmla="*/ 1550365 h 1550365"/>
              <a:gd name="connsiteX1" fmla="*/ 939800 w 3708400"/>
              <a:gd name="connsiteY1" fmla="*/ 1296365 h 1550365"/>
              <a:gd name="connsiteX2" fmla="*/ 1803400 w 3708400"/>
              <a:gd name="connsiteY2" fmla="*/ 965 h 1550365"/>
              <a:gd name="connsiteX3" fmla="*/ 2616199 w 3708400"/>
              <a:gd name="connsiteY3" fmla="*/ 1093164 h 1550365"/>
              <a:gd name="connsiteX4" fmla="*/ 3708400 w 3708400"/>
              <a:gd name="connsiteY4" fmla="*/ 1499565 h 1550365"/>
              <a:gd name="connsiteX0" fmla="*/ 0 w 3708400"/>
              <a:gd name="connsiteY0" fmla="*/ 1550365 h 1550365"/>
              <a:gd name="connsiteX1" fmla="*/ 939800 w 3708400"/>
              <a:gd name="connsiteY1" fmla="*/ 1296365 h 1550365"/>
              <a:gd name="connsiteX2" fmla="*/ 1803400 w 3708400"/>
              <a:gd name="connsiteY2" fmla="*/ 965 h 1550365"/>
              <a:gd name="connsiteX3" fmla="*/ 2616199 w 3708400"/>
              <a:gd name="connsiteY3" fmla="*/ 1093164 h 1550365"/>
              <a:gd name="connsiteX4" fmla="*/ 3708400 w 3708400"/>
              <a:gd name="connsiteY4" fmla="*/ 1499565 h 1550365"/>
              <a:gd name="connsiteX0" fmla="*/ 0 w 3657600"/>
              <a:gd name="connsiteY0" fmla="*/ 1423365 h 1501346"/>
              <a:gd name="connsiteX1" fmla="*/ 889000 w 3657600"/>
              <a:gd name="connsiteY1" fmla="*/ 1296365 h 1501346"/>
              <a:gd name="connsiteX2" fmla="*/ 1752600 w 3657600"/>
              <a:gd name="connsiteY2" fmla="*/ 965 h 1501346"/>
              <a:gd name="connsiteX3" fmla="*/ 2565399 w 3657600"/>
              <a:gd name="connsiteY3" fmla="*/ 1093164 h 1501346"/>
              <a:gd name="connsiteX4" fmla="*/ 3657600 w 3657600"/>
              <a:gd name="connsiteY4" fmla="*/ 1499565 h 1501346"/>
              <a:gd name="connsiteX0" fmla="*/ 0 w 3657600"/>
              <a:gd name="connsiteY0" fmla="*/ 1423365 h 1429544"/>
              <a:gd name="connsiteX1" fmla="*/ 889000 w 3657600"/>
              <a:gd name="connsiteY1" fmla="*/ 1296365 h 1429544"/>
              <a:gd name="connsiteX2" fmla="*/ 1752600 w 3657600"/>
              <a:gd name="connsiteY2" fmla="*/ 965 h 1429544"/>
              <a:gd name="connsiteX3" fmla="*/ 2565399 w 3657600"/>
              <a:gd name="connsiteY3" fmla="*/ 1093164 h 1429544"/>
              <a:gd name="connsiteX4" fmla="*/ 3657600 w 3657600"/>
              <a:gd name="connsiteY4" fmla="*/ 1372565 h 1429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1429544">
                <a:moveTo>
                  <a:pt x="0" y="1423365"/>
                </a:moveTo>
                <a:cubicBezTo>
                  <a:pt x="38100" y="1342932"/>
                  <a:pt x="588433" y="1554598"/>
                  <a:pt x="889000" y="1296365"/>
                </a:cubicBezTo>
                <a:cubicBezTo>
                  <a:pt x="1189567" y="1038132"/>
                  <a:pt x="1473200" y="34832"/>
                  <a:pt x="1752600" y="965"/>
                </a:cubicBezTo>
                <a:cubicBezTo>
                  <a:pt x="2032000" y="-32902"/>
                  <a:pt x="2269066" y="834931"/>
                  <a:pt x="2565399" y="1093164"/>
                </a:cubicBezTo>
                <a:cubicBezTo>
                  <a:pt x="2861732" y="1351397"/>
                  <a:pt x="3327400" y="1393732"/>
                  <a:pt x="3657600" y="1372565"/>
                </a:cubicBezTo>
              </a:path>
            </a:pathLst>
          </a:cu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6" name="Straight Arrow Connector 5"/>
          <p:cNvCxnSpPr/>
          <p:nvPr/>
        </p:nvCxnSpPr>
        <p:spPr>
          <a:xfrm>
            <a:off x="1447800" y="4953000"/>
            <a:ext cx="5207000" cy="0"/>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159000" y="2846666"/>
            <a:ext cx="0" cy="2844800"/>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96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10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left)">
                                      <p:cBhvr>
                                        <p:cTn id="37" dur="10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left)">
                                      <p:cBhvr>
                                        <p:cTn id="42" dur="10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wipe(left)">
                                      <p:cBhvr>
                                        <p:cTn id="47"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1152000"/>
          </a:xfrm>
          <a:prstGeom prst="rect">
            <a:avLst/>
          </a:prstGeom>
          <a:solidFill>
            <a:srgbClr val="002060"/>
          </a:solidFill>
          <a:ln>
            <a:solidFill>
              <a:schemeClr val="accent1">
                <a:lumMod val="60000"/>
                <a:lumOff val="40000"/>
              </a:schemeClr>
            </a:solidFill>
          </a:ln>
        </p:spPr>
        <p:txBody>
          <a:bodyPr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00" dirty="0">
                <a:solidFill>
                  <a:schemeClr val="bg1"/>
                </a:solidFill>
              </a:rPr>
              <a:t>TEST OF SIGNIFICANCE FOR RATIO OF VARIANCES</a:t>
            </a:r>
            <a:endParaRPr lang="en-IN" spc="100" dirty="0">
              <a:solidFill>
                <a:schemeClr val="bg1"/>
              </a:solidFill>
            </a:endParaRPr>
          </a:p>
        </p:txBody>
      </p:sp>
      <mc:AlternateContent xmlns:mc="http://schemas.openxmlformats.org/markup-compatibility/2006" xmlns:a14="http://schemas.microsoft.com/office/drawing/2010/main">
        <mc:Choice Requires="a14">
          <p:sp>
            <p:nvSpPr>
              <p:cNvPr id="3" name="TextBox 2"/>
              <p:cNvSpPr txBox="1"/>
              <p:nvPr/>
            </p:nvSpPr>
            <p:spPr>
              <a:xfrm>
                <a:off x="-1" y="1151998"/>
                <a:ext cx="12204000" cy="5916363"/>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spc="100" dirty="0">
                    <a:latin typeface="Calibri" pitchFamily="34" charset="0"/>
                  </a:rPr>
                  <a:t>Significant test is performed by means of Snedecer’s </a:t>
                </a:r>
                <a:r>
                  <a:rPr lang="en-US" sz="2400" i="1" spc="100" dirty="0">
                    <a:latin typeface="Calibri" pitchFamily="34" charset="0"/>
                  </a:rPr>
                  <a:t>F</a:t>
                </a:r>
                <a:r>
                  <a:rPr lang="en-US" sz="2400" spc="100" dirty="0">
                    <a:latin typeface="Calibri" pitchFamily="34" charset="0"/>
                  </a:rPr>
                  <a:t>-table which provides 5% and 1% of points of significance for </a:t>
                </a:r>
                <a:r>
                  <a:rPr lang="en-US" sz="2400" i="1" spc="100" dirty="0">
                    <a:latin typeface="Calibri" pitchFamily="34" charset="0"/>
                  </a:rPr>
                  <a:t>F</a:t>
                </a:r>
                <a:r>
                  <a:rPr lang="en-US" sz="2400" spc="100" dirty="0">
                    <a:latin typeface="Calibri" pitchFamily="34" charset="0"/>
                  </a:rPr>
                  <a:t>. 5% points of </a:t>
                </a:r>
                <a:r>
                  <a:rPr lang="en-US" sz="2400" i="1" spc="100" dirty="0">
                    <a:latin typeface="Calibri" pitchFamily="34" charset="0"/>
                  </a:rPr>
                  <a:t>F</a:t>
                </a:r>
                <a:r>
                  <a:rPr lang="en-US" sz="2400" spc="100" dirty="0">
                    <a:latin typeface="Calibri" pitchFamily="34" charset="0"/>
                  </a:rPr>
                  <a:t> means that the area under the </a:t>
                </a:r>
                <a:r>
                  <a:rPr lang="en-US" sz="2400" i="1" spc="100" dirty="0">
                    <a:latin typeface="Calibri" pitchFamily="34" charset="0"/>
                  </a:rPr>
                  <a:t>F</a:t>
                </a:r>
                <a:r>
                  <a:rPr lang="en-US" sz="2400" spc="100" dirty="0">
                    <a:latin typeface="Calibri" pitchFamily="34" charset="0"/>
                  </a:rPr>
                  <a:t>-curve, to the right of the ordinate at a value of </a:t>
                </a:r>
                <a:r>
                  <a:rPr lang="en-US" sz="2400" i="1" spc="100" dirty="0">
                    <a:latin typeface="Calibri" pitchFamily="34" charset="0"/>
                  </a:rPr>
                  <a:t>F, </a:t>
                </a:r>
                <a:r>
                  <a:rPr lang="en-US" sz="2400" spc="100" dirty="0">
                    <a:latin typeface="Calibri" pitchFamily="34" charset="0"/>
                  </a:rPr>
                  <a:t>is</a:t>
                </a:r>
                <a:r>
                  <a:rPr lang="en-US" sz="2400" i="1" spc="100" dirty="0">
                    <a:latin typeface="Calibri" pitchFamily="34" charset="0"/>
                  </a:rPr>
                  <a:t> </a:t>
                </a:r>
                <a:r>
                  <a:rPr lang="en-US" sz="2400" spc="100" dirty="0">
                    <a:latin typeface="Calibri" pitchFamily="34" charset="0"/>
                  </a:rPr>
                  <a:t>0.05. Further, </a:t>
                </a:r>
                <a:r>
                  <a:rPr lang="en-US" sz="2400" i="1" spc="100" dirty="0">
                    <a:latin typeface="Calibri" pitchFamily="34" charset="0"/>
                  </a:rPr>
                  <a:t>F</a:t>
                </a:r>
                <a:r>
                  <a:rPr lang="en-US" sz="2400" spc="100" dirty="0">
                    <a:latin typeface="Calibri" pitchFamily="34" charset="0"/>
                  </a:rPr>
                  <a:t>-table gives only single tail test. </a:t>
                </a:r>
                <a:r>
                  <a:rPr lang="en-US" sz="2400" i="1" spc="100" dirty="0">
                    <a:latin typeface="Calibri" pitchFamily="34" charset="0"/>
                  </a:rPr>
                  <a:t>F</a:t>
                </a:r>
                <a:r>
                  <a:rPr lang="en-US" sz="2400" spc="100" dirty="0">
                    <a:latin typeface="Calibri" pitchFamily="34" charset="0"/>
                  </a:rPr>
                  <a:t>-distribution is very useful for testing the equality of population means by comparing sample variances.</a:t>
                </a:r>
              </a:p>
              <a:p>
                <a:pPr algn="just"/>
                <a:endParaRPr lang="en-US" spc="100" dirty="0">
                  <a:latin typeface="Calibri" pitchFamily="34" charset="0"/>
                </a:endParaRPr>
              </a:p>
              <a:p>
                <a:pPr algn="just"/>
                <a:r>
                  <a:rPr lang="en-US" sz="2400" b="1" spc="100" dirty="0">
                    <a:latin typeface="Calibri" pitchFamily="34" charset="0"/>
                  </a:rPr>
                  <a:t>Working Rule</a:t>
                </a:r>
              </a:p>
              <a:p>
                <a:pPr marL="514350" indent="-514350" algn="just">
                  <a:buAutoNum type="romanLcParenBoth"/>
                </a:pPr>
                <a:r>
                  <a:rPr lang="en-US" sz="2400" b="0" spc="100" dirty="0"/>
                  <a:t>Null Hypothesis  </a:t>
                </a:r>
                <a14:m>
                  <m:oMath xmlns:m="http://schemas.openxmlformats.org/officeDocument/2006/math">
                    <m:sSub>
                      <m:sSubPr>
                        <m:ctrlPr>
                          <a:rPr lang="en-US" sz="2400" b="0" i="1" spc="100" smtClean="0">
                            <a:latin typeface="Cambria Math" panose="02040503050406030204" pitchFamily="18" charset="0"/>
                          </a:rPr>
                        </m:ctrlPr>
                      </m:sSubPr>
                      <m:e>
                        <m:r>
                          <a:rPr lang="en-US" sz="2400" b="0" i="1" spc="100" smtClean="0">
                            <a:latin typeface="Cambria Math"/>
                          </a:rPr>
                          <m:t>𝐻</m:t>
                        </m:r>
                      </m:e>
                      <m:sub>
                        <m:r>
                          <a:rPr lang="en-US" sz="2400" b="0" i="1" spc="100" smtClean="0">
                            <a:latin typeface="Cambria Math"/>
                          </a:rPr>
                          <m:t>0</m:t>
                        </m:r>
                      </m:sub>
                    </m:sSub>
                    <m:r>
                      <a:rPr lang="en-US" sz="2400" b="0" i="1" spc="100" smtClean="0">
                        <a:latin typeface="Cambria Math"/>
                      </a:rPr>
                      <m:t>:  </m:t>
                    </m:r>
                    <m:sSubSup>
                      <m:sSubSupPr>
                        <m:ctrlPr>
                          <a:rPr lang="en-US" sz="2400" b="0" i="1" spc="100" smtClean="0">
                            <a:latin typeface="Cambria Math" panose="02040503050406030204" pitchFamily="18" charset="0"/>
                          </a:rPr>
                        </m:ctrlPr>
                      </m:sSubSupPr>
                      <m:e>
                        <m:r>
                          <a:rPr lang="en-US" sz="2400" b="0" i="1" spc="100" smtClean="0">
                            <a:latin typeface="Cambria Math"/>
                            <a:ea typeface="Cambria Math"/>
                          </a:rPr>
                          <m:t>𝜎</m:t>
                        </m:r>
                      </m:e>
                      <m:sub>
                        <m:r>
                          <a:rPr lang="en-US" sz="2400" b="0" i="1" spc="100" smtClean="0">
                            <a:latin typeface="Cambria Math"/>
                          </a:rPr>
                          <m:t>1</m:t>
                        </m:r>
                      </m:sub>
                      <m:sup>
                        <m:r>
                          <a:rPr lang="en-US" sz="2400" b="0" i="1" spc="100" smtClean="0">
                            <a:latin typeface="Cambria Math"/>
                          </a:rPr>
                          <m:t>2</m:t>
                        </m:r>
                      </m:sup>
                    </m:sSubSup>
                    <m:r>
                      <a:rPr lang="en-US" sz="2400" b="0" i="1" spc="100" smtClean="0">
                        <a:latin typeface="Cambria Math"/>
                      </a:rPr>
                      <m:t>=</m:t>
                    </m:r>
                    <m:sSubSup>
                      <m:sSubSupPr>
                        <m:ctrlPr>
                          <a:rPr lang="en-US" sz="2400" i="1" spc="100">
                            <a:latin typeface="Cambria Math" panose="02040503050406030204" pitchFamily="18" charset="0"/>
                          </a:rPr>
                        </m:ctrlPr>
                      </m:sSubSupPr>
                      <m:e>
                        <m:r>
                          <a:rPr lang="en-US" sz="2400" i="1" spc="100">
                            <a:latin typeface="Cambria Math"/>
                            <a:ea typeface="Cambria Math"/>
                          </a:rPr>
                          <m:t>𝜎</m:t>
                        </m:r>
                      </m:e>
                      <m:sub>
                        <m:r>
                          <a:rPr lang="en-US" sz="2400" b="0" i="1" spc="100" smtClean="0">
                            <a:latin typeface="Cambria Math"/>
                            <a:ea typeface="Cambria Math"/>
                          </a:rPr>
                          <m:t>2</m:t>
                        </m:r>
                      </m:sub>
                      <m:sup>
                        <m:r>
                          <a:rPr lang="en-US" sz="2400" i="1" spc="100">
                            <a:latin typeface="Cambria Math"/>
                          </a:rPr>
                          <m:t>2</m:t>
                        </m:r>
                      </m:sup>
                    </m:sSubSup>
                  </m:oMath>
                </a14:m>
                <a:endParaRPr lang="en-US" sz="2400" b="0" spc="100" dirty="0"/>
              </a:p>
              <a:p>
                <a:pPr marL="514350" indent="-514350" algn="just">
                  <a:buFontTx/>
                  <a:buAutoNum type="romanLcParenBoth"/>
                </a:pPr>
                <a:r>
                  <a:rPr lang="en-US" sz="2400" spc="100" dirty="0"/>
                  <a:t> Alternative Hypothesis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𝐻</m:t>
                        </m:r>
                      </m:e>
                      <m:sub>
                        <m:r>
                          <a:rPr lang="en-US" sz="2400" b="0" i="1" spc="100" smtClean="0">
                            <a:latin typeface="Cambria Math"/>
                          </a:rPr>
                          <m:t>1</m:t>
                        </m:r>
                      </m:sub>
                    </m:sSub>
                    <m:r>
                      <a:rPr lang="en-US" sz="2400" i="1" spc="100">
                        <a:latin typeface="Cambria Math"/>
                      </a:rPr>
                      <m:t>:  </m:t>
                    </m:r>
                    <m:sSubSup>
                      <m:sSubSupPr>
                        <m:ctrlPr>
                          <a:rPr lang="en-US" sz="2400" i="1" spc="100">
                            <a:latin typeface="Cambria Math" panose="02040503050406030204" pitchFamily="18" charset="0"/>
                          </a:rPr>
                        </m:ctrlPr>
                      </m:sSubSupPr>
                      <m:e>
                        <m:r>
                          <a:rPr lang="en-US" sz="2400" i="1" spc="100">
                            <a:latin typeface="Cambria Math"/>
                            <a:ea typeface="Cambria Math"/>
                          </a:rPr>
                          <m:t>𝜎</m:t>
                        </m:r>
                      </m:e>
                      <m:sub>
                        <m:r>
                          <a:rPr lang="en-US" sz="2400" i="1" spc="100">
                            <a:latin typeface="Cambria Math"/>
                          </a:rPr>
                          <m:t>1</m:t>
                        </m:r>
                      </m:sub>
                      <m:sup>
                        <m:r>
                          <a:rPr lang="en-US" sz="2400" i="1" spc="100">
                            <a:latin typeface="Cambria Math"/>
                          </a:rPr>
                          <m:t>2</m:t>
                        </m:r>
                      </m:sup>
                    </m:sSubSup>
                    <m:r>
                      <a:rPr lang="en-US" sz="2400" b="0" i="1" spc="100" smtClean="0">
                        <a:latin typeface="Cambria Math"/>
                      </a:rPr>
                      <m:t>&gt;</m:t>
                    </m:r>
                    <m:sSubSup>
                      <m:sSubSupPr>
                        <m:ctrlPr>
                          <a:rPr lang="en-US" sz="2400" i="1" spc="100">
                            <a:latin typeface="Cambria Math" panose="02040503050406030204" pitchFamily="18" charset="0"/>
                          </a:rPr>
                        </m:ctrlPr>
                      </m:sSubSupPr>
                      <m:e>
                        <m:r>
                          <a:rPr lang="en-US" sz="2400" i="1" spc="100">
                            <a:latin typeface="Cambria Math"/>
                            <a:ea typeface="Cambria Math"/>
                          </a:rPr>
                          <m:t>𝜎</m:t>
                        </m:r>
                      </m:e>
                      <m:sub>
                        <m:r>
                          <a:rPr lang="en-US" sz="2400" i="1" spc="100">
                            <a:latin typeface="Cambria Math"/>
                            <a:ea typeface="Cambria Math"/>
                          </a:rPr>
                          <m:t>2</m:t>
                        </m:r>
                      </m:sub>
                      <m:sup>
                        <m:r>
                          <a:rPr lang="en-US" sz="2400" i="1" spc="100">
                            <a:latin typeface="Cambria Math"/>
                          </a:rPr>
                          <m:t>2</m:t>
                        </m:r>
                      </m:sup>
                    </m:sSubSup>
                  </m:oMath>
                </a14:m>
                <a:endParaRPr lang="en-US" sz="2400" spc="100" dirty="0"/>
              </a:p>
              <a:p>
                <a:pPr marL="514350" indent="-514350" algn="just">
                  <a:buAutoNum type="romanLcParenBoth"/>
                </a:pPr>
                <a:r>
                  <a:rPr lang="en-US" sz="2400" b="0" spc="100" dirty="0"/>
                  <a:t> Level of significance: Select the level of significance</a:t>
                </a:r>
              </a:p>
              <a:p>
                <a:pPr marL="514350" indent="-514350" algn="just">
                  <a:buAutoNum type="romanLcParenBoth"/>
                </a:pPr>
                <a:r>
                  <a:rPr lang="en-US" sz="2400" spc="100" dirty="0"/>
                  <a:t> Test statistics : </a:t>
                </a:r>
                <a14:m>
                  <m:oMath xmlns:m="http://schemas.openxmlformats.org/officeDocument/2006/math">
                    <m:r>
                      <a:rPr lang="en-US" sz="2400" b="0" i="0" spc="100" smtClean="0">
                        <a:latin typeface="Cambria Math"/>
                      </a:rPr>
                      <m:t> </m:t>
                    </m:r>
                    <m:r>
                      <a:rPr lang="en-US" sz="2400" b="0" i="1" spc="100" smtClean="0">
                        <a:latin typeface="Cambria Math"/>
                      </a:rPr>
                      <m:t>𝐹</m:t>
                    </m:r>
                    <m:r>
                      <a:rPr lang="en-US" sz="2400" b="0" i="1" spc="100" smtClean="0">
                        <a:latin typeface="Cambria Math"/>
                      </a:rPr>
                      <m:t>=</m:t>
                    </m:r>
                    <m:f>
                      <m:fPr>
                        <m:ctrlPr>
                          <a:rPr lang="en-US" sz="2400" b="0" i="1" spc="100" smtClean="0">
                            <a:latin typeface="Cambria Math" panose="02040503050406030204" pitchFamily="18" charset="0"/>
                          </a:rPr>
                        </m:ctrlPr>
                      </m:fPr>
                      <m:num>
                        <m:sSubSup>
                          <m:sSubSupPr>
                            <m:ctrlPr>
                              <a:rPr lang="en-US" sz="2400" i="1" spc="100">
                                <a:latin typeface="Cambria Math" panose="02040503050406030204" pitchFamily="18" charset="0"/>
                              </a:rPr>
                            </m:ctrlPr>
                          </m:sSubSupPr>
                          <m:e>
                            <m:r>
                              <a:rPr lang="en-US" sz="2400" b="0" i="1" spc="100" smtClean="0">
                                <a:latin typeface="Cambria Math"/>
                              </a:rPr>
                              <m:t>𝑆</m:t>
                            </m:r>
                          </m:e>
                          <m:sub>
                            <m:r>
                              <a:rPr lang="en-US" sz="2400" i="1" spc="100">
                                <a:latin typeface="Cambria Math"/>
                              </a:rPr>
                              <m:t>1</m:t>
                            </m:r>
                          </m:sub>
                          <m:sup>
                            <m:r>
                              <a:rPr lang="en-US" sz="2400" i="1" spc="100">
                                <a:latin typeface="Cambria Math"/>
                              </a:rPr>
                              <m:t>2</m:t>
                            </m:r>
                          </m:sup>
                        </m:sSubSup>
                      </m:num>
                      <m:den>
                        <m:sSubSup>
                          <m:sSubSupPr>
                            <m:ctrlPr>
                              <a:rPr lang="en-US" sz="2400" i="1" spc="100">
                                <a:latin typeface="Cambria Math" panose="02040503050406030204" pitchFamily="18" charset="0"/>
                              </a:rPr>
                            </m:ctrlPr>
                          </m:sSubSupPr>
                          <m:e>
                            <m:r>
                              <a:rPr lang="en-US" sz="2400" b="0" i="1" spc="100" smtClean="0">
                                <a:latin typeface="Cambria Math"/>
                              </a:rPr>
                              <m:t>𝑆</m:t>
                            </m:r>
                          </m:e>
                          <m:sub>
                            <m:r>
                              <a:rPr lang="en-US" sz="2400" i="1" spc="100">
                                <a:latin typeface="Cambria Math"/>
                              </a:rPr>
                              <m:t>2</m:t>
                            </m:r>
                          </m:sub>
                          <m:sup>
                            <m:r>
                              <a:rPr lang="en-US" sz="2400" i="1" spc="100">
                                <a:latin typeface="Cambria Math"/>
                              </a:rPr>
                              <m:t>2</m:t>
                            </m:r>
                          </m:sup>
                        </m:sSubSup>
                      </m:den>
                    </m:f>
                  </m:oMath>
                </a14:m>
                <a:r>
                  <a:rPr lang="en-US" sz="2400" spc="100" dirty="0">
                    <a:latin typeface="Calibri" pitchFamily="34" charset="0"/>
                  </a:rPr>
                  <a:t> where </a:t>
                </a:r>
                <a14:m>
                  <m:oMath xmlns:m="http://schemas.openxmlformats.org/officeDocument/2006/math">
                    <m:sSubSup>
                      <m:sSubSupPr>
                        <m:ctrlPr>
                          <a:rPr lang="en-US" sz="2400" i="1" spc="100">
                            <a:latin typeface="Cambria Math" panose="02040503050406030204" pitchFamily="18" charset="0"/>
                          </a:rPr>
                        </m:ctrlPr>
                      </m:sSubSupPr>
                      <m:e>
                        <m:r>
                          <a:rPr lang="en-US" sz="2400" b="0" i="1" spc="100" smtClean="0">
                            <a:latin typeface="Cambria Math"/>
                          </a:rPr>
                          <m:t>𝑆</m:t>
                        </m:r>
                      </m:e>
                      <m:sub>
                        <m:r>
                          <a:rPr lang="en-US" sz="2400" i="1" spc="100">
                            <a:latin typeface="Cambria Math"/>
                          </a:rPr>
                          <m:t>1</m:t>
                        </m:r>
                      </m:sub>
                      <m:sup>
                        <m:r>
                          <a:rPr lang="en-US" sz="2400" i="1" spc="100">
                            <a:latin typeface="Cambria Math"/>
                          </a:rPr>
                          <m:t>2</m:t>
                        </m:r>
                      </m:sup>
                    </m:sSubSup>
                    <m:sSubSup>
                      <m:sSubSupPr>
                        <m:ctrlPr>
                          <a:rPr lang="en-US" sz="2400" i="1" spc="100">
                            <a:latin typeface="Cambria Math" panose="02040503050406030204" pitchFamily="18" charset="0"/>
                          </a:rPr>
                        </m:ctrlPr>
                      </m:sSubSupPr>
                      <m:e>
                        <m:r>
                          <a:rPr lang="en-US" sz="2400" b="0" i="1" spc="100" smtClean="0">
                            <a:latin typeface="Cambria Math"/>
                          </a:rPr>
                          <m:t>&gt;</m:t>
                        </m:r>
                        <m:r>
                          <a:rPr lang="en-US" sz="2400" b="0" i="1" spc="100" smtClean="0">
                            <a:latin typeface="Cambria Math"/>
                          </a:rPr>
                          <m:t>𝑆</m:t>
                        </m:r>
                      </m:e>
                      <m:sub>
                        <m:r>
                          <a:rPr lang="en-US" sz="2400" i="1" spc="100">
                            <a:latin typeface="Cambria Math"/>
                          </a:rPr>
                          <m:t>2</m:t>
                        </m:r>
                      </m:sub>
                      <m:sup>
                        <m:r>
                          <a:rPr lang="en-US" sz="2400" i="1" spc="100">
                            <a:latin typeface="Cambria Math"/>
                          </a:rPr>
                          <m:t>2</m:t>
                        </m:r>
                      </m:sup>
                    </m:sSubSup>
                  </m:oMath>
                </a14:m>
                <a:endParaRPr lang="en-US" sz="2400" spc="100" dirty="0">
                  <a:latin typeface="Calibri" pitchFamily="34" charset="0"/>
                </a:endParaRPr>
              </a:p>
              <a:p>
                <a:pPr marL="514350" indent="-514350" algn="just">
                  <a:buAutoNum type="romanLcParenBoth"/>
                </a:pPr>
                <a:r>
                  <a:rPr lang="en-US" sz="2400" spc="100" dirty="0">
                    <a:latin typeface="Calibri" pitchFamily="34" charset="0"/>
                  </a:rPr>
                  <a:t> Critical value: Find the critical value(tabulated value)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𝐹</m:t>
                        </m:r>
                      </m:e>
                      <m:sub>
                        <m:r>
                          <a:rPr lang="en-US" sz="2400" i="1" spc="100">
                            <a:latin typeface="Cambria Math"/>
                            <a:ea typeface="Cambria Math"/>
                          </a:rPr>
                          <m:t>∝</m:t>
                        </m:r>
                      </m:sub>
                    </m:sSub>
                  </m:oMath>
                </a14:m>
                <a:r>
                  <a:rPr lang="en-US" sz="2400" spc="100" dirty="0">
                    <a:latin typeface="Calibri" pitchFamily="34" charset="0"/>
                  </a:rPr>
                  <a:t> at the given level of significance at degree of freedoms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𝑣</m:t>
                        </m:r>
                      </m:e>
                      <m:sub>
                        <m:r>
                          <a:rPr lang="en-US" sz="2400" b="0" i="1" spc="100" smtClean="0">
                            <a:latin typeface="Cambria Math"/>
                          </a:rPr>
                          <m:t>1</m:t>
                        </m:r>
                      </m:sub>
                    </m:sSub>
                    <m:r>
                      <a:rPr lang="en-US" sz="2400" b="0" i="1" spc="100" smtClean="0">
                        <a:latin typeface="Cambria Math"/>
                      </a:rPr>
                      <m:t>=</m:t>
                    </m:r>
                    <m:sSub>
                      <m:sSubPr>
                        <m:ctrlPr>
                          <a:rPr lang="en-US" sz="2400" b="0" i="1" spc="100" smtClean="0">
                            <a:latin typeface="Cambria Math" panose="02040503050406030204" pitchFamily="18" charset="0"/>
                          </a:rPr>
                        </m:ctrlPr>
                      </m:sSubPr>
                      <m:e>
                        <m:r>
                          <a:rPr lang="en-US" sz="2400" b="0" i="1" spc="100" smtClean="0">
                            <a:latin typeface="Cambria Math"/>
                          </a:rPr>
                          <m:t>𝑛</m:t>
                        </m:r>
                      </m:e>
                      <m:sub>
                        <m:r>
                          <a:rPr lang="en-US" sz="2400" b="0" i="1" spc="100" smtClean="0">
                            <a:latin typeface="Cambria Math"/>
                          </a:rPr>
                          <m:t>1</m:t>
                        </m:r>
                      </m:sub>
                    </m:sSub>
                    <m:r>
                      <a:rPr lang="en-US" sz="2400" b="0" i="1" spc="100" smtClean="0">
                        <a:latin typeface="Cambria Math"/>
                      </a:rPr>
                      <m:t>−1</m:t>
                    </m:r>
                  </m:oMath>
                </a14:m>
                <a:r>
                  <a:rPr lang="en-US" sz="2400" spc="100" dirty="0">
                    <a:latin typeface="Calibri" pitchFamily="34" charset="0"/>
                  </a:rPr>
                  <a:t> and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𝑣</m:t>
                        </m:r>
                      </m:e>
                      <m:sub>
                        <m:r>
                          <a:rPr lang="en-US" sz="2400" b="0" i="1" spc="100" smtClean="0">
                            <a:latin typeface="Cambria Math"/>
                          </a:rPr>
                          <m:t>2</m:t>
                        </m:r>
                      </m:sub>
                    </m:sSub>
                    <m:r>
                      <a:rPr lang="en-US" sz="2400" i="1" spc="100">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b="0" i="1" spc="100" smtClean="0">
                            <a:latin typeface="Cambria Math"/>
                          </a:rPr>
                          <m:t>2</m:t>
                        </m:r>
                      </m:sub>
                    </m:sSub>
                    <m:r>
                      <a:rPr lang="en-US" sz="2400" i="1" spc="100">
                        <a:latin typeface="Cambria Math"/>
                      </a:rPr>
                      <m:t>−1</m:t>
                    </m:r>
                  </m:oMath>
                </a14:m>
                <a:r>
                  <a:rPr lang="en-US" sz="2400" spc="100" dirty="0">
                    <a:latin typeface="Calibri" pitchFamily="34" charset="0"/>
                  </a:rPr>
                  <a:t>.</a:t>
                </a:r>
              </a:p>
              <a:p>
                <a:pPr marL="514350" indent="-514350" algn="just">
                  <a:buAutoNum type="romanLcParenBoth"/>
                </a:pPr>
                <a:r>
                  <a:rPr lang="en-US" sz="2400" spc="100" dirty="0">
                    <a:latin typeface="Calibri" pitchFamily="34" charset="0"/>
                  </a:rPr>
                  <a:t> Decision: If </a:t>
                </a:r>
                <a14:m>
                  <m:oMath xmlns:m="http://schemas.openxmlformats.org/officeDocument/2006/math">
                    <m:r>
                      <a:rPr lang="en-US" sz="2400" b="0" i="1" spc="100" smtClean="0">
                        <a:latin typeface="Cambria Math"/>
                      </a:rPr>
                      <m:t>𝐹</m:t>
                    </m:r>
                    <m:r>
                      <a:rPr lang="en-US" sz="2400" b="0" i="1" spc="100" smtClean="0">
                        <a:latin typeface="Cambria Math"/>
                      </a:rPr>
                      <m:t>&gt;</m:t>
                    </m:r>
                    <m:sSub>
                      <m:sSubPr>
                        <m:ctrlPr>
                          <a:rPr lang="en-US" sz="2400" b="0" i="1" spc="100" smtClean="0">
                            <a:latin typeface="Cambria Math" panose="02040503050406030204" pitchFamily="18" charset="0"/>
                          </a:rPr>
                        </m:ctrlPr>
                      </m:sSubPr>
                      <m:e>
                        <m:r>
                          <a:rPr lang="en-US" sz="2400" b="0" i="1" spc="100" smtClean="0">
                            <a:latin typeface="Cambria Math"/>
                          </a:rPr>
                          <m:t>𝐹</m:t>
                        </m:r>
                      </m:e>
                      <m:sub>
                        <m:r>
                          <a:rPr lang="en-US" sz="2400" b="0" i="1" spc="100" smtClean="0">
                            <a:latin typeface="Cambria Math"/>
                            <a:ea typeface="Cambria Math"/>
                          </a:rPr>
                          <m:t>∝</m:t>
                        </m:r>
                      </m:sub>
                    </m:sSub>
                  </m:oMath>
                </a14:m>
                <a:r>
                  <a:rPr lang="en-US" sz="2400" spc="100" dirty="0">
                    <a:latin typeface="Calibri" pitchFamily="34" charset="0"/>
                  </a:rPr>
                  <a:t> at the level of significance </a:t>
                </a:r>
                <a14:m>
                  <m:oMath xmlns:m="http://schemas.openxmlformats.org/officeDocument/2006/math">
                    <m:r>
                      <a:rPr lang="en-US" sz="2400" i="1" spc="100">
                        <a:latin typeface="Cambria Math"/>
                        <a:ea typeface="Cambria Math"/>
                      </a:rPr>
                      <m:t>∝</m:t>
                    </m:r>
                  </m:oMath>
                </a14:m>
                <a:r>
                  <a:rPr lang="en-US" sz="2400" spc="100" dirty="0">
                    <a:latin typeface="Calibri" pitchFamily="34" charset="0"/>
                  </a:rPr>
                  <a:t>, the null hypothesis is rejected.</a:t>
                </a:r>
              </a:p>
              <a:p>
                <a:pPr algn="just"/>
                <a:r>
                  <a:rPr lang="en-US" sz="2400" spc="100" dirty="0">
                    <a:latin typeface="Calibri" pitchFamily="34" charset="0"/>
                  </a:rPr>
                  <a:t>       If </a:t>
                </a:r>
                <a14:m>
                  <m:oMath xmlns:m="http://schemas.openxmlformats.org/officeDocument/2006/math">
                    <m:r>
                      <a:rPr lang="en-US" sz="2400" i="1" spc="100">
                        <a:latin typeface="Cambria Math"/>
                      </a:rPr>
                      <m:t>𝐹</m:t>
                    </m:r>
                    <m:r>
                      <a:rPr lang="en-US" sz="2400" b="0" i="1" spc="100" smtClean="0">
                        <a:latin typeface="Cambria Math"/>
                      </a:rPr>
                      <m:t>&lt;</m:t>
                    </m:r>
                    <m:sSub>
                      <m:sSubPr>
                        <m:ctrlPr>
                          <a:rPr lang="en-US" sz="2400" i="1" spc="100">
                            <a:latin typeface="Cambria Math" panose="02040503050406030204" pitchFamily="18" charset="0"/>
                          </a:rPr>
                        </m:ctrlPr>
                      </m:sSubPr>
                      <m:e>
                        <m:r>
                          <a:rPr lang="en-US" sz="2400" i="1" spc="100">
                            <a:latin typeface="Cambria Math"/>
                          </a:rPr>
                          <m:t>𝐹</m:t>
                        </m:r>
                      </m:e>
                      <m:sub>
                        <m:r>
                          <a:rPr lang="en-US" sz="2400" i="1" spc="100">
                            <a:latin typeface="Cambria Math"/>
                            <a:ea typeface="Cambria Math"/>
                          </a:rPr>
                          <m:t>∝</m:t>
                        </m:r>
                      </m:sub>
                    </m:sSub>
                  </m:oMath>
                </a14:m>
                <a:r>
                  <a:rPr lang="en-US" sz="2400" spc="100" dirty="0">
                    <a:latin typeface="Calibri" pitchFamily="34" charset="0"/>
                  </a:rPr>
                  <a:t> at the level of significance </a:t>
                </a:r>
                <a14:m>
                  <m:oMath xmlns:m="http://schemas.openxmlformats.org/officeDocument/2006/math">
                    <m:r>
                      <a:rPr lang="en-US" sz="2400" i="1" spc="100">
                        <a:latin typeface="Cambria Math"/>
                        <a:ea typeface="Cambria Math"/>
                      </a:rPr>
                      <m:t>∝</m:t>
                    </m:r>
                  </m:oMath>
                </a14:m>
                <a:r>
                  <a:rPr lang="en-US" sz="2400" spc="100" dirty="0">
                    <a:latin typeface="Calibri" pitchFamily="34" charset="0"/>
                  </a:rPr>
                  <a:t>, the null hypothesis is accepted. </a:t>
                </a:r>
              </a:p>
            </p:txBody>
          </p:sp>
        </mc:Choice>
        <mc:Fallback xmlns="">
          <p:sp>
            <p:nvSpPr>
              <p:cNvPr id="3" name="TextBox 2"/>
              <p:cNvSpPr txBox="1">
                <a:spLocks noRot="1" noChangeAspect="1" noMove="1" noResize="1" noEditPoints="1" noAdjustHandles="1" noChangeArrowheads="1" noChangeShapeType="1" noTextEdit="1"/>
              </p:cNvSpPr>
              <p:nvPr/>
            </p:nvSpPr>
            <p:spPr>
              <a:xfrm>
                <a:off x="-1" y="1151998"/>
                <a:ext cx="12204000" cy="5916363"/>
              </a:xfrm>
              <a:prstGeom prst="rect">
                <a:avLst/>
              </a:prstGeom>
              <a:blipFill>
                <a:blip r:embed="rId2"/>
                <a:stretch>
                  <a:fillRect l="-749" t="-719" r="-699"/>
                </a:stretch>
              </a:blipFill>
              <a:ln>
                <a:solidFill>
                  <a:schemeClr val="accent3">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125572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1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1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3046988"/>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35</a:t>
            </a:r>
          </a:p>
          <a:p>
            <a:pPr algn="just"/>
            <a:r>
              <a:rPr lang="en-US" sz="2400" spc="100" dirty="0">
                <a:solidFill>
                  <a:srgbClr val="000000"/>
                </a:solidFill>
                <a:latin typeface="Calibri" pitchFamily="34" charset="0"/>
              </a:rPr>
              <a:t>In a test given to two groups of students drawn from two normal populations, the marks obtained were as follows:</a:t>
            </a:r>
          </a:p>
          <a:p>
            <a:pPr algn="just"/>
            <a:endParaRPr lang="en-US" sz="2400" spc="100" dirty="0">
              <a:solidFill>
                <a:srgbClr val="000000"/>
              </a:solidFill>
              <a:latin typeface="Calibri" pitchFamily="34" charset="0"/>
            </a:endParaRPr>
          </a:p>
          <a:p>
            <a:pPr algn="just"/>
            <a:endParaRPr lang="en-US" sz="2400" spc="100" dirty="0">
              <a:solidFill>
                <a:srgbClr val="000000"/>
              </a:solidFill>
              <a:latin typeface="Calibri" pitchFamily="34" charset="0"/>
            </a:endParaRPr>
          </a:p>
          <a:p>
            <a:pPr algn="just"/>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Examine at 5% level, whether the two populations have the same variances.</a:t>
            </a:r>
          </a:p>
          <a:p>
            <a:pPr algn="just"/>
            <a:r>
              <a:rPr lang="en-US" sz="2400" b="1" spc="100" dirty="0">
                <a:solidFill>
                  <a:srgbClr val="000000"/>
                </a:solidFill>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1379383" y="2565066"/>
                <a:ext cx="5143613" cy="863634"/>
              </a:xfrm>
              <a:prstGeom prst="rect">
                <a:avLst/>
              </a:prstGeom>
              <a:noFill/>
            </p:spPr>
            <p:txBody>
              <a:bodyPr wrap="square" rtlCol="0">
                <a:spAutoFit/>
              </a:bodyPr>
              <a:lstStyle/>
              <a:p>
                <a14:m>
                  <m:oMath xmlns:m="http://schemas.openxmlformats.org/officeDocument/2006/math">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a:rPr>
                          <m:t>𝑛</m:t>
                        </m:r>
                      </m:e>
                      <m:sub>
                        <m:r>
                          <a:rPr lang="en-US" sz="2400" b="0" i="1" smtClean="0">
                            <a:solidFill>
                              <a:srgbClr val="000000"/>
                            </a:solidFill>
                            <a:latin typeface="Cambria Math"/>
                          </a:rPr>
                          <m:t>1</m:t>
                        </m:r>
                      </m:sub>
                    </m:sSub>
                    <m:r>
                      <a:rPr lang="en-US" sz="2400" i="1" smtClean="0">
                        <a:solidFill>
                          <a:srgbClr val="000000"/>
                        </a:solidFill>
                        <a:latin typeface="Cambria Math"/>
                      </a:rPr>
                      <m:t> =</m:t>
                    </m:r>
                    <m:r>
                      <a:rPr lang="en-US" sz="2400" b="0" i="1" smtClean="0">
                        <a:solidFill>
                          <a:srgbClr val="000000"/>
                        </a:solidFill>
                        <a:latin typeface="Cambria Math"/>
                      </a:rPr>
                      <m:t>9</m:t>
                    </m:r>
                    <m:r>
                      <a:rPr lang="en-US" sz="2400" i="1" smtClean="0">
                        <a:solidFill>
                          <a:srgbClr val="000000"/>
                        </a:solidFill>
                        <a:latin typeface="Cambria Math"/>
                      </a:rPr>
                      <m:t>,</m:t>
                    </m:r>
                  </m:oMath>
                </a14:m>
                <a:r>
                  <a:rPr lang="en-US" sz="2400" dirty="0">
                    <a:solidFill>
                      <a:srgbClr val="000000"/>
                    </a:solidFill>
                  </a:rPr>
                  <a:t> </a:t>
                </a:r>
                <a14:m>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a:rPr>
                          <m:t>𝑛</m:t>
                        </m:r>
                      </m:e>
                      <m:sub>
                        <m:r>
                          <a:rPr lang="en-US" sz="2400" b="0" i="1" smtClean="0">
                            <a:solidFill>
                              <a:srgbClr val="000000"/>
                            </a:solidFill>
                            <a:latin typeface="Cambria Math"/>
                          </a:rPr>
                          <m:t>2</m:t>
                        </m:r>
                      </m:sub>
                    </m:sSub>
                    <m:r>
                      <a:rPr lang="en-US" sz="2400" i="1">
                        <a:solidFill>
                          <a:srgbClr val="000000"/>
                        </a:solidFill>
                        <a:latin typeface="Cambria Math"/>
                      </a:rPr>
                      <m:t> =</m:t>
                    </m:r>
                    <m:r>
                      <a:rPr lang="en-US" sz="2400" b="0" i="1" smtClean="0">
                        <a:solidFill>
                          <a:srgbClr val="000000"/>
                        </a:solidFill>
                        <a:latin typeface="Cambria Math"/>
                      </a:rPr>
                      <m:t>7,</m:t>
                    </m:r>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a:rPr>
                          <m:t>𝑥</m:t>
                        </m:r>
                      </m:e>
                    </m:acc>
                    <m:r>
                      <a:rPr lang="en-US" sz="2400" i="1">
                        <a:solidFill>
                          <a:srgbClr val="000000"/>
                        </a:solidFill>
                        <a:latin typeface="Cambria Math"/>
                      </a:rPr>
                      <m:t>=37,</m:t>
                    </m:r>
                    <m:acc>
                      <m:accPr>
                        <m:chr m:val="̅"/>
                        <m:ctrlPr>
                          <a:rPr lang="en-US" sz="2400" i="1">
                            <a:solidFill>
                              <a:srgbClr val="000000"/>
                            </a:solidFill>
                            <a:latin typeface="Cambria Math" panose="02040503050406030204" pitchFamily="18" charset="0"/>
                          </a:rPr>
                        </m:ctrlPr>
                      </m:accPr>
                      <m:e>
                        <m:r>
                          <a:rPr lang="en-US" sz="2400" b="0" i="1" smtClean="0">
                            <a:solidFill>
                              <a:srgbClr val="000000"/>
                            </a:solidFill>
                            <a:latin typeface="Cambria Math"/>
                          </a:rPr>
                          <m:t>𝑦</m:t>
                        </m:r>
                      </m:e>
                    </m:acc>
                    <m:r>
                      <a:rPr lang="en-US" sz="2400" i="1">
                        <a:solidFill>
                          <a:srgbClr val="000000"/>
                        </a:solidFill>
                        <a:latin typeface="Cambria Math"/>
                      </a:rPr>
                      <m:t>=3</m:t>
                    </m:r>
                    <m:r>
                      <a:rPr lang="en-US" sz="2400" b="0" i="1" smtClean="0">
                        <a:solidFill>
                          <a:srgbClr val="000000"/>
                        </a:solidFill>
                        <a:latin typeface="Cambria Math"/>
                      </a:rPr>
                      <m:t>4,</m:t>
                    </m:r>
                  </m:oMath>
                </a14:m>
                <a:endParaRPr lang="en-US" sz="2400" b="0" i="1" dirty="0">
                  <a:solidFill>
                    <a:srgbClr val="000000"/>
                  </a:solidFill>
                  <a:latin typeface="Cambria Math"/>
                </a:endParaRPr>
              </a:p>
              <a:p>
                <a:pPr/>
                <a14:m>
                  <m:oMathPara xmlns:m="http://schemas.openxmlformats.org/officeDocument/2006/math">
                    <m:oMathParaPr>
                      <m:jc m:val="centerGroup"/>
                    </m:oMathParaPr>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𝑠</m:t>
                          </m:r>
                        </m:e>
                        <m:sub>
                          <m:r>
                            <a:rPr lang="en-US" sz="2400" i="1" spc="100">
                              <a:latin typeface="Cambria Math"/>
                            </a:rPr>
                            <m:t>1</m:t>
                          </m:r>
                        </m:sub>
                      </m:sSub>
                      <m:r>
                        <a:rPr lang="en-US" sz="2400" b="0" i="1" spc="100" smtClean="0">
                          <a:latin typeface="Cambria Math"/>
                        </a:rPr>
                        <m:t>=11.225,</m:t>
                      </m:r>
                      <m:sSub>
                        <m:sSubPr>
                          <m:ctrlPr>
                            <a:rPr lang="en-US" sz="2400" i="1" spc="100">
                              <a:latin typeface="Cambria Math" panose="02040503050406030204" pitchFamily="18" charset="0"/>
                            </a:rPr>
                          </m:ctrlPr>
                        </m:sSubPr>
                        <m:e>
                          <m:r>
                            <a:rPr lang="en-US" sz="2400" i="1" spc="100">
                              <a:latin typeface="Cambria Math"/>
                            </a:rPr>
                            <m:t>𝑠</m:t>
                          </m:r>
                        </m:e>
                        <m:sub>
                          <m:r>
                            <a:rPr lang="en-US" sz="2400" b="0" i="1" spc="100" smtClean="0">
                              <a:latin typeface="Cambria Math"/>
                            </a:rPr>
                            <m:t>2</m:t>
                          </m:r>
                        </m:sub>
                      </m:sSub>
                      <m:r>
                        <a:rPr lang="en-US" sz="2400" b="0" i="1" spc="100" smtClean="0">
                          <a:latin typeface="Cambria Math"/>
                        </a:rPr>
                        <m:t>=7.426</m:t>
                      </m:r>
                    </m:oMath>
                  </m:oMathPara>
                </a14:m>
                <a:endParaRPr lang="en-US" sz="2400" b="0" dirty="0">
                  <a:solidFill>
                    <a:srgbClr val="0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379383" y="2565066"/>
                <a:ext cx="5143613" cy="863634"/>
              </a:xfrm>
              <a:prstGeom prst="rect">
                <a:avLst/>
              </a:prstGeom>
              <a:blipFill rotWithShape="1">
                <a:blip r:embed="rId2"/>
                <a:stretch>
                  <a:fillRect/>
                </a:stretch>
              </a:blipFill>
            </p:spPr>
            <p:txBody>
              <a:bodyPr/>
              <a:lstStyle/>
              <a:p>
                <a:r>
                  <a:rPr lang="en-IN">
                    <a:noFill/>
                  </a:rPr>
                  <a:t> </a:t>
                </a:r>
              </a:p>
            </p:txBody>
          </p:sp>
        </mc:Fallback>
      </mc:AlternateContent>
      <p:cxnSp>
        <p:nvCxnSpPr>
          <p:cNvPr id="8" name="Straight Connector 7"/>
          <p:cNvCxnSpPr/>
          <p:nvPr/>
        </p:nvCxnSpPr>
        <p:spPr>
          <a:xfrm>
            <a:off x="6075919" y="2642379"/>
            <a:ext cx="0" cy="4046731"/>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61172" y="4855349"/>
                <a:ext cx="6071789" cy="835998"/>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sSubSup>
                      <m:sSubSupPr>
                        <m:ctrlPr>
                          <a:rPr lang="en-US" sz="2400" i="1" spc="100" smtClean="0">
                            <a:solidFill>
                              <a:srgbClr val="000000"/>
                            </a:solidFill>
                            <a:latin typeface="Cambria Math" panose="02040503050406030204" pitchFamily="18" charset="0"/>
                          </a:rPr>
                        </m:ctrlPr>
                      </m:sSubSupPr>
                      <m:e>
                        <m:r>
                          <a:rPr lang="en-US" sz="2400" i="1" spc="100" smtClean="0">
                            <a:solidFill>
                              <a:srgbClr val="000000"/>
                            </a:solidFill>
                            <a:latin typeface="Cambria Math"/>
                            <a:ea typeface="Cambria Math"/>
                          </a:rPr>
                          <m:t>𝜎</m:t>
                        </m:r>
                      </m:e>
                      <m:sub>
                        <m:r>
                          <a:rPr lang="en-US" sz="2400" b="0" i="1" spc="100" smtClean="0">
                            <a:solidFill>
                              <a:srgbClr val="000000"/>
                            </a:solidFill>
                            <a:latin typeface="Cambria Math"/>
                          </a:rPr>
                          <m:t>1</m:t>
                        </m:r>
                      </m:sub>
                      <m:sup>
                        <m:r>
                          <a:rPr lang="en-US" sz="2400" b="0" i="1" spc="100" smtClean="0">
                            <a:solidFill>
                              <a:srgbClr val="000000"/>
                            </a:solidFill>
                            <a:latin typeface="Cambria Math"/>
                          </a:rPr>
                          <m:t>2</m:t>
                        </m:r>
                      </m:sup>
                    </m:sSubSup>
                    <m:r>
                      <a:rPr lang="en-US" sz="2400" b="0" i="1" spc="100" smtClean="0">
                        <a:solidFill>
                          <a:srgbClr val="000000"/>
                        </a:solidFill>
                        <a:latin typeface="Cambria Math"/>
                      </a:rPr>
                      <m:t>=</m:t>
                    </m:r>
                    <m:sSubSup>
                      <m:sSubSupPr>
                        <m:ctrlPr>
                          <a:rPr lang="en-US" sz="2400" i="1" spc="100">
                            <a:solidFill>
                              <a:srgbClr val="000000"/>
                            </a:solidFill>
                            <a:latin typeface="Cambria Math" panose="02040503050406030204" pitchFamily="18" charset="0"/>
                          </a:rPr>
                        </m:ctrlPr>
                      </m:sSubSupPr>
                      <m:e>
                        <m:r>
                          <a:rPr lang="en-US" sz="2400" i="1" spc="100">
                            <a:solidFill>
                              <a:srgbClr val="000000"/>
                            </a:solidFill>
                            <a:latin typeface="Cambria Math"/>
                            <a:ea typeface="Cambria Math"/>
                          </a:rPr>
                          <m:t>𝜎</m:t>
                        </m:r>
                      </m:e>
                      <m:sub>
                        <m:r>
                          <a:rPr lang="en-US" sz="2400" b="0" i="1" spc="100" smtClean="0">
                            <a:solidFill>
                              <a:srgbClr val="000000"/>
                            </a:solidFill>
                            <a:latin typeface="Cambria Math"/>
                            <a:ea typeface="Cambria Math"/>
                          </a:rPr>
                          <m:t>2</m:t>
                        </m:r>
                      </m:sub>
                      <m:sup>
                        <m:r>
                          <a:rPr lang="en-US" sz="2400" i="1" spc="100">
                            <a:solidFill>
                              <a:srgbClr val="000000"/>
                            </a:solidFill>
                            <a:latin typeface="Cambria Math"/>
                          </a:rPr>
                          <m:t>2</m:t>
                        </m:r>
                      </m:sup>
                    </m:sSubSup>
                  </m:oMath>
                </a14:m>
                <a:r>
                  <a:rPr lang="en-US" sz="2400" spc="100" dirty="0">
                    <a:solidFill>
                      <a:srgbClr val="000000"/>
                    </a:solidFill>
                    <a:latin typeface="Calibri" pitchFamily="34" charset="0"/>
                  </a:rPr>
                  <a:t>, i.e., the two populations have same variances.</a:t>
                </a:r>
              </a:p>
            </p:txBody>
          </p:sp>
        </mc:Choice>
        <mc:Fallback xmlns="">
          <p:sp>
            <p:nvSpPr>
              <p:cNvPr id="9" name="TextBox 8"/>
              <p:cNvSpPr txBox="1">
                <a:spLocks noRot="1" noChangeAspect="1" noMove="1" noResize="1" noEditPoints="1" noAdjustHandles="1" noChangeArrowheads="1" noChangeShapeType="1" noTextEdit="1"/>
              </p:cNvSpPr>
              <p:nvPr/>
            </p:nvSpPr>
            <p:spPr>
              <a:xfrm>
                <a:off x="61172" y="4855349"/>
                <a:ext cx="6071789" cy="835998"/>
              </a:xfrm>
              <a:prstGeom prst="rect">
                <a:avLst/>
              </a:prstGeom>
              <a:blipFill rotWithShape="1">
                <a:blip r:embed="rId3"/>
                <a:stretch>
                  <a:fillRect l="-1506" t="-5797" r="-803" b="-152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4397" y="5595325"/>
                <a:ext cx="6046389" cy="830997"/>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sSubSup>
                      <m:sSubSupPr>
                        <m:ctrlPr>
                          <a:rPr lang="en-US" sz="2400" i="1" spc="100">
                            <a:solidFill>
                              <a:srgbClr val="000000"/>
                            </a:solidFill>
                            <a:latin typeface="Cambria Math" panose="02040503050406030204" pitchFamily="18" charset="0"/>
                          </a:rPr>
                        </m:ctrlPr>
                      </m:sSubSupPr>
                      <m:e>
                        <m:r>
                          <a:rPr lang="en-US" sz="2400" i="1" spc="100">
                            <a:solidFill>
                              <a:srgbClr val="000000"/>
                            </a:solidFill>
                            <a:latin typeface="Cambria Math"/>
                            <a:ea typeface="Cambria Math"/>
                          </a:rPr>
                          <m:t>𝜎</m:t>
                        </m:r>
                      </m:e>
                      <m:sub>
                        <m:r>
                          <a:rPr lang="en-US" sz="2400" i="1" spc="100">
                            <a:solidFill>
                              <a:srgbClr val="000000"/>
                            </a:solidFill>
                            <a:latin typeface="Cambria Math"/>
                          </a:rPr>
                          <m:t>1</m:t>
                        </m:r>
                      </m:sub>
                      <m:sup>
                        <m:r>
                          <a:rPr lang="en-US" sz="2400" i="1" spc="100">
                            <a:solidFill>
                              <a:srgbClr val="000000"/>
                            </a:solidFill>
                            <a:latin typeface="Cambria Math"/>
                          </a:rPr>
                          <m:t>2</m:t>
                        </m:r>
                      </m:sup>
                    </m:sSubSup>
                    <m:r>
                      <a:rPr lang="en-US" sz="2400" b="0" i="1" spc="100" smtClean="0">
                        <a:solidFill>
                          <a:srgbClr val="000000"/>
                        </a:solidFill>
                        <a:latin typeface="Cambria Math"/>
                      </a:rPr>
                      <m:t>&gt;</m:t>
                    </m:r>
                    <m:sSubSup>
                      <m:sSubSupPr>
                        <m:ctrlPr>
                          <a:rPr lang="en-US" sz="2400" i="1" spc="100">
                            <a:solidFill>
                              <a:srgbClr val="000000"/>
                            </a:solidFill>
                            <a:latin typeface="Cambria Math" panose="02040503050406030204" pitchFamily="18" charset="0"/>
                          </a:rPr>
                        </m:ctrlPr>
                      </m:sSubSupPr>
                      <m:e>
                        <m:r>
                          <a:rPr lang="en-US" sz="2400" i="1" spc="100">
                            <a:solidFill>
                              <a:srgbClr val="000000"/>
                            </a:solidFill>
                            <a:latin typeface="Cambria Math"/>
                            <a:ea typeface="Cambria Math"/>
                          </a:rPr>
                          <m:t>𝜎</m:t>
                        </m:r>
                      </m:e>
                      <m:sub>
                        <m:r>
                          <a:rPr lang="en-US" sz="2400" i="1" spc="100">
                            <a:solidFill>
                              <a:srgbClr val="000000"/>
                            </a:solidFill>
                            <a:latin typeface="Cambria Math"/>
                            <a:ea typeface="Cambria Math"/>
                          </a:rPr>
                          <m:t>2</m:t>
                        </m:r>
                      </m:sub>
                      <m:sup>
                        <m:r>
                          <a:rPr lang="en-US" sz="2400" i="1" spc="100">
                            <a:solidFill>
                              <a:srgbClr val="000000"/>
                            </a:solidFill>
                            <a:latin typeface="Cambria Math"/>
                          </a:rPr>
                          <m:t>2</m:t>
                        </m:r>
                      </m:sup>
                    </m:sSubSup>
                  </m:oMath>
                </a14:m>
                <a:endParaRPr lang="en-IN" sz="2400" dirty="0">
                  <a:solidFill>
                    <a:srgbClr val="00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4397" y="5595325"/>
                <a:ext cx="6046389" cy="830997"/>
              </a:xfrm>
              <a:prstGeom prst="rect">
                <a:avLst/>
              </a:prstGeom>
              <a:blipFill rotWithShape="1">
                <a:blip r:embed="rId4"/>
                <a:stretch>
                  <a:fillRect l="-1613" t="-6618" b="-14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1099" y="6351007"/>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1099" y="6351007"/>
                <a:ext cx="4965590" cy="461665"/>
              </a:xfrm>
              <a:prstGeom prst="rect">
                <a:avLst/>
              </a:prstGeom>
              <a:blipFill rotWithShape="1">
                <a:blip r:embed="rId5"/>
                <a:stretch>
                  <a:fillRect l="-1966" t="-10526" b="-28947"/>
                </a:stretch>
              </a:blipFill>
            </p:spPr>
            <p:txBody>
              <a:bodyPr/>
              <a:lstStyle/>
              <a:p>
                <a:r>
                  <a:rPr lang="en-IN">
                    <a:noFill/>
                  </a:rPr>
                  <a:t> </a:t>
                </a:r>
              </a:p>
            </p:txBody>
          </p:sp>
        </mc:Fallback>
      </mc:AlternateContent>
      <p:sp>
        <p:nvSpPr>
          <p:cNvPr id="12" name="TextBox 11"/>
          <p:cNvSpPr txBox="1"/>
          <p:nvPr/>
        </p:nvSpPr>
        <p:spPr>
          <a:xfrm>
            <a:off x="6069337" y="2967034"/>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17" name="TextBox 16"/>
              <p:cNvSpPr txBox="1"/>
              <p:nvPr/>
            </p:nvSpPr>
            <p:spPr>
              <a:xfrm>
                <a:off x="8584329" y="2734086"/>
                <a:ext cx="3668565" cy="92756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a:rPr>
                        <m:t>𝐹</m:t>
                      </m:r>
                      <m:r>
                        <a:rPr lang="en-US" sz="2400" b="0" i="1" smtClean="0">
                          <a:solidFill>
                            <a:srgbClr val="000000"/>
                          </a:solidFill>
                          <a:latin typeface="Cambria Math"/>
                        </a:rPr>
                        <m:t>=</m:t>
                      </m:r>
                      <m:f>
                        <m:fPr>
                          <m:ctrlPr>
                            <a:rPr lang="en-US" sz="2400" b="0" i="1" smtClean="0">
                              <a:solidFill>
                                <a:srgbClr val="000000"/>
                              </a:solidFill>
                              <a:latin typeface="Cambria Math" panose="02040503050406030204" pitchFamily="18" charset="0"/>
                            </a:rPr>
                          </m:ctrlPr>
                        </m:fPr>
                        <m:num>
                          <m:sSubSup>
                            <m:sSubSupPr>
                              <m:ctrlPr>
                                <a:rPr lang="en-US" sz="2400" i="1" spc="100">
                                  <a:latin typeface="Cambria Math" panose="02040503050406030204" pitchFamily="18" charset="0"/>
                                </a:rPr>
                              </m:ctrlPr>
                            </m:sSubSupPr>
                            <m:e>
                              <m:r>
                                <a:rPr lang="en-US" sz="2400" i="1" spc="100">
                                  <a:latin typeface="Cambria Math"/>
                                </a:rPr>
                                <m:t>𝑆</m:t>
                              </m:r>
                            </m:e>
                            <m:sub>
                              <m:r>
                                <a:rPr lang="en-US" sz="2400" i="1" spc="100">
                                  <a:latin typeface="Cambria Math"/>
                                </a:rPr>
                                <m:t>1</m:t>
                              </m:r>
                            </m:sub>
                            <m:sup>
                              <m:r>
                                <a:rPr lang="en-US" sz="2400" i="1" spc="100">
                                  <a:latin typeface="Cambria Math"/>
                                </a:rPr>
                                <m:t>2</m:t>
                              </m:r>
                            </m:sup>
                          </m:sSubSup>
                        </m:num>
                        <m:den>
                          <m:sSubSup>
                            <m:sSubSupPr>
                              <m:ctrlPr>
                                <a:rPr lang="en-US" sz="2400" i="1" spc="100">
                                  <a:latin typeface="Cambria Math" panose="02040503050406030204" pitchFamily="18" charset="0"/>
                                </a:rPr>
                              </m:ctrlPr>
                            </m:sSubSupPr>
                            <m:e>
                              <m:r>
                                <a:rPr lang="en-US" sz="2400" i="1" spc="100">
                                  <a:latin typeface="Cambria Math"/>
                                </a:rPr>
                                <m:t>𝑆</m:t>
                              </m:r>
                            </m:e>
                            <m:sub>
                              <m:r>
                                <a:rPr lang="en-US" sz="2400" i="1" spc="100">
                                  <a:latin typeface="Cambria Math"/>
                                </a:rPr>
                                <m:t>2</m:t>
                              </m:r>
                            </m:sub>
                            <m:sup>
                              <m:r>
                                <a:rPr lang="en-US" sz="2400" i="1" spc="100">
                                  <a:latin typeface="Cambria Math"/>
                                </a:rPr>
                                <m:t>2</m:t>
                              </m:r>
                            </m:sup>
                          </m:sSubSup>
                        </m:den>
                      </m:f>
                      <m:r>
                        <a:rPr lang="en-US" sz="2400" b="0" i="1" smtClean="0">
                          <a:solidFill>
                            <a:srgbClr val="000000"/>
                          </a:solidFill>
                          <a:latin typeface="Cambria Math"/>
                        </a:rPr>
                        <m:t>=</m:t>
                      </m:r>
                      <m:f>
                        <m:fPr>
                          <m:ctrlPr>
                            <a:rPr lang="en-US" sz="2400" b="0" i="1" smtClean="0">
                              <a:solidFill>
                                <a:srgbClr val="000000"/>
                              </a:solidFill>
                              <a:latin typeface="Cambria Math" panose="02040503050406030204" pitchFamily="18" charset="0"/>
                            </a:rPr>
                          </m:ctrlPr>
                        </m:fPr>
                        <m:num>
                          <m:r>
                            <a:rPr lang="en-US" sz="2400" b="0" i="1" smtClean="0">
                              <a:solidFill>
                                <a:srgbClr val="000000"/>
                              </a:solidFill>
                              <a:latin typeface="Cambria Math"/>
                            </a:rPr>
                            <m:t>141.75</m:t>
                          </m:r>
                        </m:num>
                        <m:den>
                          <m:r>
                            <a:rPr lang="en-US" sz="2400" b="0" i="1" smtClean="0">
                              <a:solidFill>
                                <a:srgbClr val="000000"/>
                              </a:solidFill>
                              <a:latin typeface="Cambria Math"/>
                            </a:rPr>
                            <m:t>64.33</m:t>
                          </m:r>
                        </m:den>
                      </m:f>
                      <m:r>
                        <a:rPr lang="en-US" sz="2400" b="0" i="1" smtClean="0">
                          <a:solidFill>
                            <a:srgbClr val="000000"/>
                          </a:solidFill>
                          <a:latin typeface="Cambria Math"/>
                        </a:rPr>
                        <m:t>=2.203</m:t>
                      </m:r>
                    </m:oMath>
                  </m:oMathPara>
                </a14:m>
                <a:endParaRPr lang="en-IN" sz="2400" dirty="0">
                  <a:solidFill>
                    <a:srgbClr val="0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8584329" y="2734086"/>
                <a:ext cx="3668565" cy="927562"/>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27852" y="3250028"/>
                <a:ext cx="5496120" cy="1706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pc="100" smtClean="0">
                              <a:latin typeface="Cambria Math" panose="02040503050406030204" pitchFamily="18" charset="0"/>
                            </a:rPr>
                          </m:ctrlPr>
                        </m:sSubSupPr>
                        <m:e>
                          <m:r>
                            <a:rPr lang="en-US" sz="2400" i="1" spc="100">
                              <a:latin typeface="Cambria Math"/>
                            </a:rPr>
                            <m:t>𝑆</m:t>
                          </m:r>
                        </m:e>
                        <m:sub>
                          <m:r>
                            <a:rPr lang="en-US" sz="2400" i="1" spc="100">
                              <a:latin typeface="Cambria Math"/>
                            </a:rPr>
                            <m:t>1</m:t>
                          </m:r>
                        </m:sub>
                        <m:sup>
                          <m:r>
                            <a:rPr lang="en-US" sz="2400" i="1" spc="100">
                              <a:latin typeface="Cambria Math"/>
                            </a:rPr>
                            <m:t>2</m:t>
                          </m:r>
                        </m:sup>
                      </m:sSubSup>
                      <m:r>
                        <a:rPr lang="en-US" sz="2400" i="1" spc="100">
                          <a:latin typeface="Cambria Math"/>
                        </a:rPr>
                        <m:t>=</m:t>
                      </m:r>
                      <m:f>
                        <m:fPr>
                          <m:ctrlPr>
                            <a:rPr lang="en-US" sz="2400" i="1" spc="100">
                              <a:latin typeface="Cambria Math" panose="02040503050406030204" pitchFamily="18" charset="0"/>
                            </a:rPr>
                          </m:ctrlPr>
                        </m:fPr>
                        <m:num>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sSubSup>
                            <m:sSubSupPr>
                              <m:ctrlPr>
                                <a:rPr lang="en-US" sz="2400" i="1" spc="100">
                                  <a:latin typeface="Cambria Math" panose="02040503050406030204" pitchFamily="18" charset="0"/>
                                </a:rPr>
                              </m:ctrlPr>
                            </m:sSubSupPr>
                            <m:e>
                              <m:r>
                                <a:rPr lang="en-US" sz="2400" i="1" spc="100">
                                  <a:latin typeface="Cambria Math"/>
                                </a:rPr>
                                <m:t>𝑠</m:t>
                              </m:r>
                            </m:e>
                            <m:sub>
                              <m:r>
                                <a:rPr lang="en-US" sz="2400" i="1" spc="100">
                                  <a:latin typeface="Cambria Math"/>
                                </a:rPr>
                                <m:t>1</m:t>
                              </m:r>
                            </m:sub>
                            <m:sup>
                              <m:r>
                                <a:rPr lang="en-US" sz="2400" i="1" spc="100">
                                  <a:latin typeface="Cambria Math"/>
                                </a:rPr>
                                <m:t>2</m:t>
                              </m:r>
                            </m:sup>
                          </m:sSubSup>
                        </m:num>
                        <m:den>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r>
                            <a:rPr lang="en-US" sz="2400" i="1" spc="100">
                              <a:latin typeface="Cambria Math"/>
                            </a:rPr>
                            <m:t>−1</m:t>
                          </m:r>
                        </m:den>
                      </m:f>
                      <m:r>
                        <a:rPr lang="en-US" sz="2400" b="0" i="1" spc="100" smtClean="0">
                          <a:latin typeface="Cambria Math"/>
                        </a:rPr>
                        <m:t>=</m:t>
                      </m:r>
                      <m:f>
                        <m:fPr>
                          <m:ctrlPr>
                            <a:rPr lang="en-US" sz="2400" b="0" i="1" spc="100" smtClean="0">
                              <a:latin typeface="Cambria Math" panose="02040503050406030204" pitchFamily="18" charset="0"/>
                            </a:rPr>
                          </m:ctrlPr>
                        </m:fPr>
                        <m:num>
                          <m:r>
                            <a:rPr lang="en-US" sz="2400" b="0" i="1" spc="100" smtClean="0">
                              <a:latin typeface="Cambria Math"/>
                            </a:rPr>
                            <m:t>9</m:t>
                          </m:r>
                          <m:sSup>
                            <m:sSupPr>
                              <m:ctrlPr>
                                <a:rPr lang="en-US" sz="2400" b="0" i="1" spc="100" smtClean="0">
                                  <a:latin typeface="Cambria Math" panose="02040503050406030204" pitchFamily="18" charset="0"/>
                                </a:rPr>
                              </m:ctrlPr>
                            </m:sSupPr>
                            <m:e>
                              <m:d>
                                <m:dPr>
                                  <m:ctrlPr>
                                    <a:rPr lang="en-US" sz="2400" b="0" i="1" spc="100" smtClean="0">
                                      <a:latin typeface="Cambria Math" panose="02040503050406030204" pitchFamily="18" charset="0"/>
                                    </a:rPr>
                                  </m:ctrlPr>
                                </m:dPr>
                                <m:e>
                                  <m:r>
                                    <a:rPr lang="en-US" sz="2400" b="0" i="1" spc="100" smtClean="0">
                                      <a:latin typeface="Cambria Math"/>
                                    </a:rPr>
                                    <m:t>11.2225</m:t>
                                  </m:r>
                                </m:e>
                              </m:d>
                            </m:e>
                            <m:sup>
                              <m:r>
                                <a:rPr lang="en-US" sz="2400" b="0" i="1" spc="100" smtClean="0">
                                  <a:latin typeface="Cambria Math"/>
                                </a:rPr>
                                <m:t>2</m:t>
                              </m:r>
                            </m:sup>
                          </m:sSup>
                        </m:num>
                        <m:den>
                          <m:r>
                            <a:rPr lang="en-US" sz="2400" b="0" i="1" spc="100" smtClean="0">
                              <a:latin typeface="Cambria Math"/>
                            </a:rPr>
                            <m:t>9−1</m:t>
                          </m:r>
                        </m:den>
                      </m:f>
                      <m:r>
                        <a:rPr lang="en-US" sz="2400" b="0" i="1" spc="100" smtClean="0">
                          <a:latin typeface="Cambria Math"/>
                        </a:rPr>
                        <m:t>=141.75</m:t>
                      </m:r>
                    </m:oMath>
                  </m:oMathPara>
                </a14:m>
                <a:endParaRPr lang="en-US" sz="2400" spc="100" dirty="0">
                  <a:latin typeface="Calibri" pitchFamily="34" charset="0"/>
                </a:endParaRPr>
              </a:p>
              <a:p>
                <a:pPr/>
                <a14:m>
                  <m:oMathPara xmlns:m="http://schemas.openxmlformats.org/officeDocument/2006/math">
                    <m:oMathParaPr>
                      <m:jc m:val="centerGroup"/>
                    </m:oMathParaPr>
                    <m:oMath xmlns:m="http://schemas.openxmlformats.org/officeDocument/2006/math">
                      <m:sSubSup>
                        <m:sSubSupPr>
                          <m:ctrlPr>
                            <a:rPr lang="en-US" sz="2400" i="1" spc="100">
                              <a:latin typeface="Cambria Math" panose="02040503050406030204" pitchFamily="18" charset="0"/>
                            </a:rPr>
                          </m:ctrlPr>
                        </m:sSubSupPr>
                        <m:e>
                          <m:r>
                            <a:rPr lang="en-US" sz="2400" i="1" spc="100">
                              <a:latin typeface="Cambria Math"/>
                            </a:rPr>
                            <m:t>𝑆</m:t>
                          </m:r>
                        </m:e>
                        <m:sub>
                          <m:r>
                            <a:rPr lang="en-US" sz="2400" i="1" spc="100">
                              <a:latin typeface="Cambria Math"/>
                            </a:rPr>
                            <m:t>2</m:t>
                          </m:r>
                        </m:sub>
                        <m:sup>
                          <m:r>
                            <a:rPr lang="en-US" sz="2400" i="1" spc="100">
                              <a:latin typeface="Cambria Math"/>
                            </a:rPr>
                            <m:t>2</m:t>
                          </m:r>
                        </m:sup>
                      </m:sSubSup>
                      <m:r>
                        <a:rPr lang="en-US" sz="2400" i="1" spc="100">
                          <a:latin typeface="Cambria Math"/>
                        </a:rPr>
                        <m:t>=</m:t>
                      </m:r>
                      <m:f>
                        <m:fPr>
                          <m:ctrlPr>
                            <a:rPr lang="en-US" sz="2400" i="1" spc="100">
                              <a:latin typeface="Cambria Math" panose="02040503050406030204" pitchFamily="18" charset="0"/>
                            </a:rPr>
                          </m:ctrlPr>
                        </m:fPr>
                        <m:num>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2</m:t>
                              </m:r>
                            </m:sub>
                          </m:sSub>
                          <m:sSubSup>
                            <m:sSubSupPr>
                              <m:ctrlPr>
                                <a:rPr lang="en-US" sz="2400" i="1" spc="100">
                                  <a:latin typeface="Cambria Math" panose="02040503050406030204" pitchFamily="18" charset="0"/>
                                </a:rPr>
                              </m:ctrlPr>
                            </m:sSubSupPr>
                            <m:e>
                              <m:r>
                                <a:rPr lang="en-US" sz="2400" i="1" spc="100">
                                  <a:latin typeface="Cambria Math"/>
                                </a:rPr>
                                <m:t>𝑠</m:t>
                              </m:r>
                            </m:e>
                            <m:sub>
                              <m:r>
                                <a:rPr lang="en-US" sz="2400" i="1" spc="100">
                                  <a:latin typeface="Cambria Math"/>
                                </a:rPr>
                                <m:t>2</m:t>
                              </m:r>
                            </m:sub>
                            <m:sup>
                              <m:r>
                                <a:rPr lang="en-US" sz="2400" i="1" spc="100">
                                  <a:latin typeface="Cambria Math"/>
                                </a:rPr>
                                <m:t>2</m:t>
                              </m:r>
                            </m:sup>
                          </m:sSubSup>
                        </m:num>
                        <m:den>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2</m:t>
                              </m:r>
                            </m:sub>
                          </m:sSub>
                          <m:r>
                            <a:rPr lang="en-US" sz="2400" i="1" spc="100">
                              <a:latin typeface="Cambria Math"/>
                            </a:rPr>
                            <m:t>−1</m:t>
                          </m:r>
                        </m:den>
                      </m:f>
                      <m:r>
                        <a:rPr lang="en-US" sz="2400" i="1" spc="100">
                          <a:latin typeface="Cambria Math"/>
                        </a:rPr>
                        <m:t> </m:t>
                      </m:r>
                      <m:r>
                        <a:rPr lang="en-US" sz="2400" b="0" i="1" spc="100" smtClean="0">
                          <a:latin typeface="Cambria Math"/>
                        </a:rPr>
                        <m:t>=</m:t>
                      </m:r>
                      <m:f>
                        <m:fPr>
                          <m:ctrlPr>
                            <a:rPr lang="en-US" sz="2400" b="0" i="1" spc="100" smtClean="0">
                              <a:latin typeface="Cambria Math" panose="02040503050406030204" pitchFamily="18" charset="0"/>
                            </a:rPr>
                          </m:ctrlPr>
                        </m:fPr>
                        <m:num>
                          <m:r>
                            <a:rPr lang="en-US" sz="2400" b="0" i="1" spc="100" smtClean="0">
                              <a:latin typeface="Cambria Math"/>
                            </a:rPr>
                            <m:t>7</m:t>
                          </m:r>
                          <m:sSup>
                            <m:sSupPr>
                              <m:ctrlPr>
                                <a:rPr lang="en-US" sz="2400" i="1" spc="100">
                                  <a:latin typeface="Cambria Math" panose="02040503050406030204" pitchFamily="18" charset="0"/>
                                </a:rPr>
                              </m:ctrlPr>
                            </m:sSupPr>
                            <m:e>
                              <m:d>
                                <m:dPr>
                                  <m:ctrlPr>
                                    <a:rPr lang="en-US" sz="2400" i="1" spc="100">
                                      <a:latin typeface="Cambria Math" panose="02040503050406030204" pitchFamily="18" charset="0"/>
                                    </a:rPr>
                                  </m:ctrlPr>
                                </m:dPr>
                                <m:e>
                                  <m:r>
                                    <a:rPr lang="en-US" sz="2400" b="0" i="1" spc="100" smtClean="0">
                                      <a:latin typeface="Cambria Math"/>
                                    </a:rPr>
                                    <m:t>7.426</m:t>
                                  </m:r>
                                </m:e>
                              </m:d>
                            </m:e>
                            <m:sup>
                              <m:r>
                                <a:rPr lang="en-US" sz="2400" i="1" spc="100">
                                  <a:latin typeface="Cambria Math"/>
                                </a:rPr>
                                <m:t>2</m:t>
                              </m:r>
                            </m:sup>
                          </m:sSup>
                        </m:num>
                        <m:den>
                          <m:r>
                            <a:rPr lang="en-US" sz="2400" b="0" i="1" spc="100" smtClean="0">
                              <a:latin typeface="Cambria Math"/>
                            </a:rPr>
                            <m:t>7−1</m:t>
                          </m:r>
                        </m:den>
                      </m:f>
                      <m:r>
                        <a:rPr lang="en-US" sz="2400" b="0" i="1" spc="100" smtClean="0">
                          <a:latin typeface="Cambria Math"/>
                        </a:rPr>
                        <m:t>=64.3</m:t>
                      </m:r>
                    </m:oMath>
                  </m:oMathPara>
                </a14:m>
                <a:endParaRPr lang="en-IN" sz="2400" dirty="0"/>
              </a:p>
            </p:txBody>
          </p:sp>
        </mc:Choice>
        <mc:Fallback xmlns="">
          <p:sp>
            <p:nvSpPr>
              <p:cNvPr id="5" name="Rectangle 4"/>
              <p:cNvSpPr>
                <a:spLocks noRot="1" noChangeAspect="1" noMove="1" noResize="1" noEditPoints="1" noAdjustHandles="1" noChangeArrowheads="1" noChangeShapeType="1" noTextEdit="1"/>
              </p:cNvSpPr>
              <p:nvPr/>
            </p:nvSpPr>
            <p:spPr>
              <a:xfrm>
                <a:off x="327852" y="3250028"/>
                <a:ext cx="5496120" cy="1706621"/>
              </a:xfrm>
              <a:prstGeom prst="rect">
                <a:avLst/>
              </a:prstGeom>
              <a:blipFill rotWithShape="1">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141670" y="3641673"/>
                <a:ext cx="5769080"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   </a:t>
                </a:r>
                <a14:m>
                  <m:oMath xmlns:m="http://schemas.openxmlformats.org/officeDocument/2006/math">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a:rPr>
                          <m:t>𝑣</m:t>
                        </m:r>
                      </m:e>
                      <m:sub>
                        <m:r>
                          <a:rPr lang="en-US" sz="2400" b="0" i="1" smtClean="0">
                            <a:solidFill>
                              <a:srgbClr val="000000"/>
                            </a:solidFill>
                            <a:latin typeface="Cambria Math"/>
                          </a:rPr>
                          <m:t>1</m:t>
                        </m:r>
                      </m:sub>
                    </m:sSub>
                    <m:r>
                      <a:rPr lang="en-US" sz="2400" i="1">
                        <a:solidFill>
                          <a:srgbClr val="000000"/>
                        </a:solidFill>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r>
                      <a:rPr lang="en-US" sz="2400" i="1" spc="100">
                        <a:latin typeface="Cambria Math"/>
                      </a:rPr>
                      <m:t>−</m:t>
                    </m:r>
                    <m:r>
                      <a:rPr lang="en-US" sz="2400" b="0" i="1" spc="100" smtClean="0">
                        <a:latin typeface="Cambria Math"/>
                      </a:rPr>
                      <m:t>1</m:t>
                    </m:r>
                    <m:r>
                      <a:rPr lang="en-US" sz="2400" i="1">
                        <a:solidFill>
                          <a:srgbClr val="000000"/>
                        </a:solidFill>
                        <a:latin typeface="Cambria Math"/>
                      </a:rPr>
                      <m:t>=</m:t>
                    </m:r>
                    <m:r>
                      <a:rPr lang="en-US" sz="2400" b="0" i="1" smtClean="0">
                        <a:solidFill>
                          <a:srgbClr val="000000"/>
                        </a:solidFill>
                        <a:latin typeface="Cambria Math"/>
                      </a:rPr>
                      <m:t>9−1=8</m:t>
                    </m:r>
                  </m:oMath>
                </a14:m>
                <a:endParaRPr lang="en-IN" sz="2400" dirty="0">
                  <a:solidFill>
                    <a:srgbClr val="000000"/>
                  </a:solidFill>
                  <a:latin typeface="Calibri"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141670" y="3641673"/>
                <a:ext cx="5769080" cy="461665"/>
              </a:xfrm>
              <a:prstGeom prst="rect">
                <a:avLst/>
              </a:prstGeom>
              <a:blipFill rotWithShape="1">
                <a:blip r:embed="rId8"/>
                <a:stretch>
                  <a:fillRect l="-1584"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302839" y="4033319"/>
                <a:ext cx="36079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a:rPr>
                            <m:t>𝑣</m:t>
                          </m:r>
                        </m:e>
                        <m:sub>
                          <m:r>
                            <a:rPr lang="en-US" sz="2400" b="0" i="1" smtClean="0">
                              <a:latin typeface="Cambria Math"/>
                            </a:rPr>
                            <m:t>2</m:t>
                          </m:r>
                        </m:sub>
                      </m:sSub>
                      <m:r>
                        <a:rPr lang="en-US" sz="2400" b="0" i="1" smtClean="0">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b="0" i="1" spc="100" smtClean="0">
                              <a:latin typeface="Cambria Math"/>
                            </a:rPr>
                            <m:t>2</m:t>
                          </m:r>
                        </m:sub>
                      </m:sSub>
                      <m:r>
                        <a:rPr lang="en-US" sz="2400" i="1" spc="100">
                          <a:latin typeface="Cambria Math"/>
                        </a:rPr>
                        <m:t>−1</m:t>
                      </m:r>
                      <m:r>
                        <a:rPr lang="en-US" sz="2400" b="0" i="1" spc="100" smtClean="0">
                          <a:latin typeface="Cambria Math"/>
                        </a:rPr>
                        <m:t>=7−1=6</m:t>
                      </m:r>
                    </m:oMath>
                  </m:oMathPara>
                </a14:m>
                <a:endParaRPr lang="en-IN"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8302839" y="4033319"/>
                <a:ext cx="3607911" cy="461665"/>
              </a:xfrm>
              <a:prstGeom prst="rect">
                <a:avLst/>
              </a:prstGeom>
              <a:blipFill rotWithShape="1">
                <a:blip r:embed="rId9"/>
                <a:stretch>
                  <a:fillRect b="-1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089673" y="4494984"/>
                <a:ext cx="39356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a:rPr>
                            <m:t>𝐹</m:t>
                          </m:r>
                        </m:e>
                        <m:sub>
                          <m:r>
                            <a:rPr lang="en-US" sz="2400" b="0" i="1" smtClean="0">
                              <a:latin typeface="Cambria Math"/>
                            </a:rPr>
                            <m:t>0.05</m:t>
                          </m:r>
                        </m:sub>
                      </m:sSub>
                      <m:d>
                        <m:dPr>
                          <m:ctrlPr>
                            <a:rPr lang="en-IN" sz="2400" i="1" smtClean="0">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a:rPr>
                                <m:t>𝑣</m:t>
                              </m:r>
                            </m:e>
                            <m:sub>
                              <m:r>
                                <a:rPr lang="en-US" sz="2400" i="1">
                                  <a:solidFill>
                                    <a:srgbClr val="000000"/>
                                  </a:solidFill>
                                  <a:latin typeface="Cambria Math"/>
                                </a:rPr>
                                <m:t>1</m:t>
                              </m:r>
                            </m:sub>
                          </m:sSub>
                          <m:r>
                            <a:rPr lang="en-US" sz="2400" b="0" i="1" smtClean="0">
                              <a:latin typeface="Cambria Math"/>
                            </a:rPr>
                            <m:t>=8,</m:t>
                          </m:r>
                          <m:sSub>
                            <m:sSubPr>
                              <m:ctrlPr>
                                <a:rPr lang="en-IN" sz="2400" i="1">
                                  <a:latin typeface="Cambria Math" panose="02040503050406030204" pitchFamily="18" charset="0"/>
                                </a:rPr>
                              </m:ctrlPr>
                            </m:sSubPr>
                            <m:e>
                              <m:r>
                                <a:rPr lang="en-US" sz="2400" i="1">
                                  <a:latin typeface="Cambria Math"/>
                                </a:rPr>
                                <m:t>𝑣</m:t>
                              </m:r>
                            </m:e>
                            <m:sub>
                              <m:r>
                                <a:rPr lang="en-US" sz="2400" i="1">
                                  <a:latin typeface="Cambria Math"/>
                                </a:rPr>
                                <m:t>2</m:t>
                              </m:r>
                            </m:sub>
                          </m:sSub>
                          <m:r>
                            <a:rPr lang="en-US" sz="2400" b="0" i="1" smtClean="0">
                              <a:latin typeface="Cambria Math"/>
                            </a:rPr>
                            <m:t>=6</m:t>
                          </m:r>
                        </m:e>
                      </m:d>
                      <m:r>
                        <a:rPr lang="en-US" sz="2400" b="0" i="1" smtClean="0">
                          <a:latin typeface="Cambria Math"/>
                        </a:rPr>
                        <m:t>=4.15</m:t>
                      </m:r>
                    </m:oMath>
                  </m:oMathPara>
                </a14:m>
                <a:endParaRPr lang="en-IN"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8089673" y="4494984"/>
                <a:ext cx="3935629" cy="461665"/>
              </a:xfrm>
              <a:prstGeom prst="rect">
                <a:avLst/>
              </a:prstGeom>
              <a:blipFill rotWithShape="1">
                <a:blip r:embed="rId10"/>
                <a:stretch>
                  <a:fillRect b="-131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075919" y="4873680"/>
                <a:ext cx="6078286" cy="1938992"/>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14:m>
                  <m:oMath xmlns:m="http://schemas.openxmlformats.org/officeDocument/2006/math">
                    <m:r>
                      <a:rPr lang="en-US" sz="2400" b="0" i="1" spc="100" smtClean="0">
                        <a:solidFill>
                          <a:srgbClr val="000000"/>
                        </a:solidFill>
                        <a:latin typeface="Cambria Math"/>
                      </a:rPr>
                      <m:t>𝐹</m:t>
                    </m:r>
                    <m:r>
                      <a:rPr lang="en-US" sz="2400" b="0" i="1" spc="100" smtClean="0">
                        <a:solidFill>
                          <a:srgbClr val="000000"/>
                        </a:solidFill>
                        <a:latin typeface="Cambria Math"/>
                      </a:rPr>
                      <m:t>&lt;</m:t>
                    </m:r>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a:rPr>
                          <m:t>𝐹</m:t>
                        </m:r>
                      </m:e>
                      <m:sub>
                        <m:r>
                          <a:rPr lang="en-US" sz="2400" i="1">
                            <a:solidFill>
                              <a:srgbClr val="000000"/>
                            </a:solidFill>
                            <a:latin typeface="Cambria Math"/>
                          </a:rPr>
                          <m:t>0.0</m:t>
                        </m:r>
                        <m:r>
                          <a:rPr lang="en-US" sz="2400" b="0" i="1" smtClean="0">
                            <a:solidFill>
                              <a:srgbClr val="000000"/>
                            </a:solidFill>
                            <a:latin typeface="Cambria Math"/>
                          </a:rPr>
                          <m:t>5</m:t>
                        </m:r>
                      </m:sub>
                    </m:sSub>
                  </m:oMath>
                </a14:m>
                <a:r>
                  <a:rPr lang="en-IN" sz="2400" spc="100" dirty="0">
                    <a:solidFill>
                      <a:srgbClr val="000000"/>
                    </a:solidFill>
                    <a:latin typeface="Calibri" pitchFamily="34" charset="0"/>
                  </a:rPr>
                  <a:t> , the null </a:t>
                </a:r>
              </a:p>
              <a:p>
                <a:pPr algn="just"/>
                <a:r>
                  <a:rPr lang="en-IN" sz="2400" spc="100" dirty="0">
                    <a:solidFill>
                      <a:srgbClr val="000000"/>
                    </a:solidFill>
                    <a:latin typeface="Calibri" pitchFamily="34" charset="0"/>
                  </a:rPr>
                  <a:t>        hypothesis is accepted at 5% level  </a:t>
                </a:r>
              </a:p>
              <a:p>
                <a:pPr algn="just"/>
                <a:r>
                  <a:rPr lang="en-IN" sz="2400" spc="100" dirty="0">
                    <a:solidFill>
                      <a:srgbClr val="000000"/>
                    </a:solidFill>
                    <a:latin typeface="Calibri" pitchFamily="34" charset="0"/>
                  </a:rPr>
                  <a:t>        of significance. i. e., </a:t>
                </a:r>
                <a:r>
                  <a:rPr lang="en-US" sz="2400" spc="100" dirty="0">
                    <a:solidFill>
                      <a:srgbClr val="000000"/>
                    </a:solidFill>
                    <a:latin typeface="Calibri" pitchFamily="34" charset="0"/>
                  </a:rPr>
                  <a:t>the two </a:t>
                </a:r>
              </a:p>
              <a:p>
                <a:pPr algn="just"/>
                <a:r>
                  <a:rPr lang="en-US" sz="2400" spc="100" dirty="0">
                    <a:solidFill>
                      <a:srgbClr val="000000"/>
                    </a:solidFill>
                    <a:latin typeface="Calibri" pitchFamily="34" charset="0"/>
                  </a:rPr>
                  <a:t>        populations have same variances</a:t>
                </a:r>
                <a:r>
                  <a:rPr lang="en-IN" sz="2400" spc="100" dirty="0">
                    <a:solidFill>
                      <a:srgbClr val="000000"/>
                    </a:solidFill>
                    <a:latin typeface="Calibri" pitchFamily="34" charset="0"/>
                  </a:rPr>
                  <a:t>.</a:t>
                </a:r>
              </a:p>
            </p:txBody>
          </p:sp>
        </mc:Choice>
        <mc:Fallback xmlns="">
          <p:sp>
            <p:nvSpPr>
              <p:cNvPr id="20" name="TextBox 19"/>
              <p:cNvSpPr txBox="1">
                <a:spLocks noRot="1" noChangeAspect="1" noMove="1" noResize="1" noEditPoints="1" noAdjustHandles="1" noChangeArrowheads="1" noChangeShapeType="1" noTextEdit="1"/>
              </p:cNvSpPr>
              <p:nvPr/>
            </p:nvSpPr>
            <p:spPr>
              <a:xfrm>
                <a:off x="6075919" y="4873680"/>
                <a:ext cx="6078286" cy="1938992"/>
              </a:xfrm>
              <a:prstGeom prst="rect">
                <a:avLst/>
              </a:prstGeom>
              <a:blipFill rotWithShape="1">
                <a:blip r:embed="rId11"/>
                <a:stretch>
                  <a:fillRect l="-1605" t="-2508" b="-5956"/>
                </a:stretch>
              </a:blipFill>
            </p:spPr>
            <p:txBody>
              <a:bodyPr/>
              <a:lstStyle/>
              <a:p>
                <a:r>
                  <a:rPr lang="en-IN">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3156588070"/>
              </p:ext>
            </p:extLst>
          </p:nvPr>
        </p:nvGraphicFramePr>
        <p:xfrm>
          <a:off x="2493894" y="1269494"/>
          <a:ext cx="8991600" cy="914400"/>
        </p:xfrm>
        <a:graphic>
          <a:graphicData uri="http://schemas.openxmlformats.org/drawingml/2006/table">
            <a:tbl>
              <a:tblPr firstRow="1" bandRow="1">
                <a:tableStyleId>{5C22544A-7EE6-4342-B048-85BDC9FD1C3A}</a:tableStyleId>
              </a:tblPr>
              <a:tblGrid>
                <a:gridCol w="1473202">
                  <a:extLst>
                    <a:ext uri="{9D8B030D-6E8A-4147-A177-3AD203B41FA5}">
                      <a16:colId xmlns:a16="http://schemas.microsoft.com/office/drawing/2014/main" val="20000"/>
                    </a:ext>
                  </a:extLst>
                </a:gridCol>
                <a:gridCol w="939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889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838200">
                  <a:extLst>
                    <a:ext uri="{9D8B030D-6E8A-4147-A177-3AD203B41FA5}">
                      <a16:colId xmlns:a16="http://schemas.microsoft.com/office/drawing/2014/main" val="20008"/>
                    </a:ext>
                  </a:extLst>
                </a:gridCol>
                <a:gridCol w="812798">
                  <a:extLst>
                    <a:ext uri="{9D8B030D-6E8A-4147-A177-3AD203B41FA5}">
                      <a16:colId xmlns:a16="http://schemas.microsoft.com/office/drawing/2014/main" val="20009"/>
                    </a:ext>
                  </a:extLst>
                </a:gridCol>
              </a:tblGrid>
              <a:tr h="370840">
                <a:tc>
                  <a:txBody>
                    <a:bodyPr/>
                    <a:lstStyle/>
                    <a:p>
                      <a:pPr algn="ctr"/>
                      <a:r>
                        <a:rPr lang="en-US" sz="2400" dirty="0">
                          <a:solidFill>
                            <a:schemeClr val="bg1"/>
                          </a:solidFill>
                          <a:latin typeface="Calibri" pitchFamily="34" charset="0"/>
                        </a:rPr>
                        <a:t>Group I</a:t>
                      </a:r>
                      <a:endParaRPr lang="en-IN" sz="2400" dirty="0">
                        <a:solidFill>
                          <a:schemeClr val="bg1"/>
                        </a:solidFill>
                        <a:latin typeface="Calibri" pitchFamily="34" charset="0"/>
                      </a:endParaRPr>
                    </a:p>
                  </a:txBody>
                  <a:tcPr>
                    <a:solidFill>
                      <a:srgbClr val="000066"/>
                    </a:solidFill>
                  </a:tcPr>
                </a:tc>
                <a:tc>
                  <a:txBody>
                    <a:bodyPr/>
                    <a:lstStyle/>
                    <a:p>
                      <a:pPr algn="ctr"/>
                      <a:r>
                        <a:rPr lang="en-US" sz="2400" b="0" dirty="0">
                          <a:solidFill>
                            <a:schemeClr val="tx1"/>
                          </a:solidFill>
                          <a:latin typeface="Calibri" pitchFamily="34" charset="0"/>
                        </a:rPr>
                        <a:t>18</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20</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36</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50</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49</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36</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34</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49</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41</a:t>
                      </a:r>
                      <a:endParaRPr lang="en-IN" sz="2400" b="0" dirty="0">
                        <a:solidFill>
                          <a:schemeClr val="tx1"/>
                        </a:solidFill>
                        <a:latin typeface="Calibri" pitchFamily="34" charset="0"/>
                      </a:endParaRPr>
                    </a:p>
                  </a:txBody>
                  <a:tcPr>
                    <a:solidFill>
                      <a:srgbClr val="D7ED9E"/>
                    </a:solidFill>
                  </a:tcPr>
                </a:tc>
                <a:extLst>
                  <a:ext uri="{0D108BD9-81ED-4DB2-BD59-A6C34878D82A}">
                    <a16:rowId xmlns:a16="http://schemas.microsoft.com/office/drawing/2014/main" val="10000"/>
                  </a:ext>
                </a:extLst>
              </a:tr>
              <a:tr h="370840">
                <a:tc>
                  <a:txBody>
                    <a:bodyPr/>
                    <a:lstStyle/>
                    <a:p>
                      <a:pPr algn="ctr"/>
                      <a:r>
                        <a:rPr lang="en-US" sz="2400" dirty="0">
                          <a:solidFill>
                            <a:schemeClr val="bg1"/>
                          </a:solidFill>
                          <a:latin typeface="Calibri" pitchFamily="34" charset="0"/>
                        </a:rPr>
                        <a:t>Group II</a:t>
                      </a:r>
                      <a:endParaRPr lang="en-IN" sz="2400" dirty="0">
                        <a:solidFill>
                          <a:schemeClr val="bg1"/>
                        </a:solidFill>
                        <a:latin typeface="Calibri" pitchFamily="34" charset="0"/>
                      </a:endParaRPr>
                    </a:p>
                  </a:txBody>
                  <a:tcPr>
                    <a:solidFill>
                      <a:srgbClr val="000066"/>
                    </a:solidFill>
                  </a:tcPr>
                </a:tc>
                <a:tc>
                  <a:txBody>
                    <a:bodyPr/>
                    <a:lstStyle/>
                    <a:p>
                      <a:pPr algn="ctr"/>
                      <a:r>
                        <a:rPr lang="en-US" sz="2400" dirty="0">
                          <a:solidFill>
                            <a:schemeClr val="tx1"/>
                          </a:solidFill>
                          <a:latin typeface="Calibri" pitchFamily="34" charset="0"/>
                        </a:rPr>
                        <a:t>29</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28</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26</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35</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30</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44</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46</a:t>
                      </a:r>
                      <a:endParaRPr lang="en-IN" sz="2400" dirty="0">
                        <a:solidFill>
                          <a:schemeClr val="tx1"/>
                        </a:solidFill>
                        <a:latin typeface="Calibri" pitchFamily="34" charset="0"/>
                      </a:endParaRPr>
                    </a:p>
                  </a:txBody>
                  <a:tcPr>
                    <a:solidFill>
                      <a:srgbClr val="D7ED9E"/>
                    </a:solidFill>
                  </a:tcPr>
                </a:tc>
                <a:tc>
                  <a:txBody>
                    <a:bodyPr/>
                    <a:lstStyle/>
                    <a:p>
                      <a:pPr algn="ctr"/>
                      <a:endParaRPr lang="en-IN" sz="2400">
                        <a:solidFill>
                          <a:schemeClr val="tx1"/>
                        </a:solidFill>
                        <a:latin typeface="Calibri" pitchFamily="34" charset="0"/>
                      </a:endParaRPr>
                    </a:p>
                  </a:txBody>
                  <a:tcPr>
                    <a:solidFill>
                      <a:srgbClr val="D7ED9E"/>
                    </a:solidFill>
                  </a:tcPr>
                </a:tc>
                <a:tc>
                  <a:txBody>
                    <a:bodyPr/>
                    <a:lstStyle/>
                    <a:p>
                      <a:pPr algn="ctr"/>
                      <a:endParaRPr lang="en-IN" sz="2400" dirty="0">
                        <a:solidFill>
                          <a:schemeClr val="tx1"/>
                        </a:solidFill>
                        <a:latin typeface="Calibri" pitchFamily="34" charset="0"/>
                      </a:endParaRPr>
                    </a:p>
                  </a:txBody>
                  <a:tcPr>
                    <a:solidFill>
                      <a:srgbClr val="D7ED9E"/>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2716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left)">
                                      <p:cBhvr>
                                        <p:cTn id="22" dur="10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10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10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10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9">
                                            <p:txEl>
                                              <p:pRg st="0" end="0"/>
                                            </p:txEl>
                                          </p:spTgt>
                                        </p:tgtEl>
                                        <p:attrNameLst>
                                          <p:attrName>style.visibility</p:attrName>
                                        </p:attrNameLst>
                                      </p:cBhvr>
                                      <p:to>
                                        <p:strVal val="visible"/>
                                      </p:to>
                                    </p:set>
                                    <p:animEffect transition="in" filter="wipe(left)">
                                      <p:cBhvr>
                                        <p:cTn id="49" dur="1000"/>
                                        <p:tgtEl>
                                          <p:spTgt spid="9">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10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left)">
                                      <p:cBhvr>
                                        <p:cTn id="59" dur="10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left)">
                                      <p:cBhvr>
                                        <p:cTn id="64" dur="10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wipe(left)">
                                      <p:cBhvr>
                                        <p:cTn id="69" dur="1000"/>
                                        <p:tgtEl>
                                          <p:spTgt spid="17">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wipe(left)">
                                      <p:cBhvr>
                                        <p:cTn id="74" dur="10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wipe(left)">
                                      <p:cBhvr>
                                        <p:cTn id="79" dur="1000"/>
                                        <p:tgtEl>
                                          <p:spTgt spid="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left)">
                                      <p:cBhvr>
                                        <p:cTn id="84" dur="10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wipe(left)">
                                      <p:cBhvr>
                                        <p:cTn id="89"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5" grpId="0"/>
      <p:bldP spid="18" grpId="0"/>
      <p:bldP spid="7" grpId="0"/>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06E2FBF-B54D-4EAB-B546-5BC8BB1C8475}"/>
              </a:ext>
            </a:extLst>
          </p:cNvPr>
          <p:cNvGraphicFramePr/>
          <p:nvPr>
            <p:extLst>
              <p:ext uri="{D42A27DB-BD31-4B8C-83A1-F6EECF244321}">
                <p14:modId xmlns:p14="http://schemas.microsoft.com/office/powerpoint/2010/main" val="1464077773"/>
              </p:ext>
            </p:extLst>
          </p:nvPr>
        </p:nvGraphicFramePr>
        <p:xfrm>
          <a:off x="2482576" y="318053"/>
          <a:ext cx="9590157" cy="6440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1590B72A-A978-40E0-96F4-F24FB8774CF3}"/>
              </a:ext>
            </a:extLst>
          </p:cNvPr>
          <p:cNvSpPr txBox="1"/>
          <p:nvPr/>
        </p:nvSpPr>
        <p:spPr>
          <a:xfrm>
            <a:off x="3036664" y="2924944"/>
            <a:ext cx="2016224" cy="1631216"/>
          </a:xfrm>
          <a:prstGeom prst="rect">
            <a:avLst/>
          </a:prstGeom>
          <a:solidFill>
            <a:srgbClr val="0070C0"/>
          </a:solidFill>
        </p:spPr>
        <p:txBody>
          <a:bodyPr wrap="square" rtlCol="0">
            <a:spAutoFit/>
          </a:bodyPr>
          <a:lstStyle/>
          <a:p>
            <a:pPr algn="ctr"/>
            <a:r>
              <a:rPr lang="en-US" sz="2000" b="1" dirty="0">
                <a:solidFill>
                  <a:schemeClr val="bg1"/>
                </a:solidFill>
              </a:rPr>
              <a:t>Test of hypothesis</a:t>
            </a:r>
          </a:p>
          <a:p>
            <a:pPr algn="ctr"/>
            <a:r>
              <a:rPr lang="en-US" sz="2000" b="1" dirty="0">
                <a:solidFill>
                  <a:schemeClr val="bg1"/>
                </a:solidFill>
              </a:rPr>
              <a:t>OR</a:t>
            </a:r>
          </a:p>
          <a:p>
            <a:pPr algn="ctr"/>
            <a:r>
              <a:rPr lang="en-US" sz="2000" b="1" dirty="0">
                <a:solidFill>
                  <a:schemeClr val="bg1"/>
                </a:solidFill>
              </a:rPr>
              <a:t>Test of significance </a:t>
            </a:r>
          </a:p>
        </p:txBody>
      </p:sp>
      <p:sp>
        <p:nvSpPr>
          <p:cNvPr id="6" name="TextBox 5">
            <a:extLst>
              <a:ext uri="{FF2B5EF4-FFF2-40B4-BE49-F238E27FC236}">
                <a16:creationId xmlns:a16="http://schemas.microsoft.com/office/drawing/2014/main" id="{27F266BA-C4B6-45CA-B233-84DF307F9F56}"/>
              </a:ext>
            </a:extLst>
          </p:cNvPr>
          <p:cNvSpPr txBox="1"/>
          <p:nvPr/>
        </p:nvSpPr>
        <p:spPr>
          <a:xfrm>
            <a:off x="490332" y="318056"/>
            <a:ext cx="450573" cy="6124754"/>
          </a:xfrm>
          <a:prstGeom prst="rect">
            <a:avLst/>
          </a:prstGeom>
          <a:noFill/>
        </p:spPr>
        <p:txBody>
          <a:bodyPr wrap="square" rtlCol="0">
            <a:spAutoFit/>
          </a:bodyPr>
          <a:lstStyle/>
          <a:p>
            <a:r>
              <a:rPr lang="en-US" sz="2800" dirty="0">
                <a:solidFill>
                  <a:srgbClr val="0070C0"/>
                </a:solidFill>
                <a:latin typeface="Cambria Math" panose="02040503050406030204" pitchFamily="18" charset="0"/>
                <a:ea typeface="Cambria Math" panose="02040503050406030204" pitchFamily="18" charset="0"/>
              </a:rPr>
              <a:t>REMAINING</a:t>
            </a:r>
          </a:p>
          <a:p>
            <a:r>
              <a:rPr lang="en-US" sz="2800" dirty="0">
                <a:solidFill>
                  <a:srgbClr val="0070C0"/>
                </a:solidFill>
                <a:latin typeface="Cambria Math" panose="02040503050406030204" pitchFamily="18" charset="0"/>
                <a:ea typeface="Cambria Math" panose="02040503050406030204" pitchFamily="18" charset="0"/>
              </a:rPr>
              <a:t> UNIT</a:t>
            </a:r>
          </a:p>
        </p:txBody>
      </p:sp>
    </p:spTree>
    <p:extLst>
      <p:ext uri="{BB962C8B-B14F-4D97-AF65-F5344CB8AC3E}">
        <p14:creationId xmlns:p14="http://schemas.microsoft.com/office/powerpoint/2010/main" val="385829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2677656"/>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36</a:t>
            </a:r>
          </a:p>
          <a:p>
            <a:pPr algn="just"/>
            <a:r>
              <a:rPr lang="en-US" sz="2400" spc="100" dirty="0">
                <a:solidFill>
                  <a:srgbClr val="000000"/>
                </a:solidFill>
                <a:latin typeface="Calibri" pitchFamily="34" charset="0"/>
              </a:rPr>
              <a:t>Two nicotine contents in two random samples of tobacco are given below:</a:t>
            </a:r>
          </a:p>
          <a:p>
            <a:pPr algn="just"/>
            <a:endParaRPr lang="en-US" sz="2400" spc="100" dirty="0">
              <a:solidFill>
                <a:srgbClr val="000000"/>
              </a:solidFill>
              <a:latin typeface="Calibri" pitchFamily="34" charset="0"/>
            </a:endParaRPr>
          </a:p>
          <a:p>
            <a:pPr algn="just"/>
            <a:endParaRPr lang="en-US" sz="2400" spc="100" dirty="0">
              <a:solidFill>
                <a:srgbClr val="000000"/>
              </a:solidFill>
              <a:latin typeface="Calibri" pitchFamily="34" charset="0"/>
            </a:endParaRPr>
          </a:p>
          <a:p>
            <a:pPr algn="just"/>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Can we say that two samples came from the same population?.</a:t>
            </a:r>
          </a:p>
          <a:p>
            <a:pPr algn="just"/>
            <a:r>
              <a:rPr lang="en-US" sz="2400" b="1" spc="100" dirty="0">
                <a:solidFill>
                  <a:srgbClr val="000000"/>
                </a:solidFill>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274704" y="2734086"/>
                <a:ext cx="5143613" cy="863634"/>
              </a:xfrm>
              <a:prstGeom prst="rect">
                <a:avLst/>
              </a:prstGeom>
              <a:noFill/>
            </p:spPr>
            <p:txBody>
              <a:bodyPr wrap="square" rtlCol="0">
                <a:spAutoFit/>
              </a:bodyPr>
              <a:lstStyle/>
              <a:p>
                <a14:m>
                  <m:oMath xmlns:m="http://schemas.openxmlformats.org/officeDocument/2006/math">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a:rPr>
                          <m:t>𝑛</m:t>
                        </m:r>
                      </m:e>
                      <m:sub>
                        <m:r>
                          <a:rPr lang="en-US" sz="2400" b="0" i="1" smtClean="0">
                            <a:solidFill>
                              <a:srgbClr val="000000"/>
                            </a:solidFill>
                            <a:latin typeface="Cambria Math"/>
                          </a:rPr>
                          <m:t>1</m:t>
                        </m:r>
                      </m:sub>
                    </m:sSub>
                    <m:r>
                      <a:rPr lang="en-US" sz="2400" i="1" smtClean="0">
                        <a:solidFill>
                          <a:srgbClr val="000000"/>
                        </a:solidFill>
                        <a:latin typeface="Cambria Math"/>
                      </a:rPr>
                      <m:t> =</m:t>
                    </m:r>
                    <m:r>
                      <a:rPr lang="en-US" sz="2400" b="0" i="1" smtClean="0">
                        <a:solidFill>
                          <a:srgbClr val="000000"/>
                        </a:solidFill>
                        <a:latin typeface="Cambria Math"/>
                      </a:rPr>
                      <m:t>5</m:t>
                    </m:r>
                    <m:r>
                      <a:rPr lang="en-US" sz="2400" i="1" smtClean="0">
                        <a:solidFill>
                          <a:srgbClr val="000000"/>
                        </a:solidFill>
                        <a:latin typeface="Cambria Math"/>
                      </a:rPr>
                      <m:t>,</m:t>
                    </m:r>
                  </m:oMath>
                </a14:m>
                <a:r>
                  <a:rPr lang="en-US" sz="2400" dirty="0">
                    <a:solidFill>
                      <a:srgbClr val="000000"/>
                    </a:solidFill>
                  </a:rPr>
                  <a:t> </a:t>
                </a:r>
                <a14:m>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a:rPr>
                          <m:t>𝑛</m:t>
                        </m:r>
                      </m:e>
                      <m:sub>
                        <m:r>
                          <a:rPr lang="en-US" sz="2400" b="0" i="1" smtClean="0">
                            <a:solidFill>
                              <a:srgbClr val="000000"/>
                            </a:solidFill>
                            <a:latin typeface="Cambria Math"/>
                          </a:rPr>
                          <m:t>2</m:t>
                        </m:r>
                      </m:sub>
                    </m:sSub>
                    <m:r>
                      <a:rPr lang="en-US" sz="2400" i="1">
                        <a:solidFill>
                          <a:srgbClr val="000000"/>
                        </a:solidFill>
                        <a:latin typeface="Cambria Math"/>
                      </a:rPr>
                      <m:t> =</m:t>
                    </m:r>
                    <m:r>
                      <a:rPr lang="en-US" sz="2400" b="0" i="1" smtClean="0">
                        <a:solidFill>
                          <a:srgbClr val="000000"/>
                        </a:solidFill>
                        <a:latin typeface="Cambria Math"/>
                      </a:rPr>
                      <m:t>6,</m:t>
                    </m:r>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a:rPr>
                          <m:t>𝑥</m:t>
                        </m:r>
                      </m:e>
                    </m:acc>
                    <m:r>
                      <a:rPr lang="en-US" sz="2400" i="1">
                        <a:solidFill>
                          <a:srgbClr val="000000"/>
                        </a:solidFill>
                        <a:latin typeface="Cambria Math"/>
                      </a:rPr>
                      <m:t>=</m:t>
                    </m:r>
                    <m:r>
                      <a:rPr lang="en-US" sz="2400" b="0" i="1" smtClean="0">
                        <a:solidFill>
                          <a:srgbClr val="000000"/>
                        </a:solidFill>
                        <a:latin typeface="Cambria Math"/>
                      </a:rPr>
                      <m:t>24.6</m:t>
                    </m:r>
                    <m:r>
                      <a:rPr lang="en-US" sz="2400" i="1">
                        <a:solidFill>
                          <a:srgbClr val="000000"/>
                        </a:solidFill>
                        <a:latin typeface="Cambria Math"/>
                      </a:rPr>
                      <m:t>,</m:t>
                    </m:r>
                    <m:acc>
                      <m:accPr>
                        <m:chr m:val="̅"/>
                        <m:ctrlPr>
                          <a:rPr lang="en-US" sz="2400" i="1">
                            <a:solidFill>
                              <a:srgbClr val="000000"/>
                            </a:solidFill>
                            <a:latin typeface="Cambria Math" panose="02040503050406030204" pitchFamily="18" charset="0"/>
                          </a:rPr>
                        </m:ctrlPr>
                      </m:accPr>
                      <m:e>
                        <m:r>
                          <a:rPr lang="en-US" sz="2400" b="0" i="1" smtClean="0">
                            <a:solidFill>
                              <a:srgbClr val="000000"/>
                            </a:solidFill>
                            <a:latin typeface="Cambria Math"/>
                          </a:rPr>
                          <m:t>𝑦</m:t>
                        </m:r>
                      </m:e>
                    </m:acc>
                    <m:r>
                      <a:rPr lang="en-US" sz="2400" i="1">
                        <a:solidFill>
                          <a:srgbClr val="000000"/>
                        </a:solidFill>
                        <a:latin typeface="Cambria Math"/>
                      </a:rPr>
                      <m:t>=</m:t>
                    </m:r>
                    <m:r>
                      <a:rPr lang="en-US" sz="2400" b="0" i="1" smtClean="0">
                        <a:solidFill>
                          <a:srgbClr val="000000"/>
                        </a:solidFill>
                        <a:latin typeface="Cambria Math"/>
                      </a:rPr>
                      <m:t>29,</m:t>
                    </m:r>
                  </m:oMath>
                </a14:m>
                <a:endParaRPr lang="en-US" sz="2400" b="0" i="1" dirty="0">
                  <a:solidFill>
                    <a:srgbClr val="000000"/>
                  </a:solidFill>
                  <a:latin typeface="Cambria Math"/>
                </a:endParaRPr>
              </a:p>
              <a:p>
                <a:pPr/>
                <a14:m>
                  <m:oMathPara xmlns:m="http://schemas.openxmlformats.org/officeDocument/2006/math">
                    <m:oMathParaPr>
                      <m:jc m:val="centerGroup"/>
                    </m:oMathParaPr>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𝑠</m:t>
                          </m:r>
                        </m:e>
                        <m:sub>
                          <m:r>
                            <a:rPr lang="en-US" sz="2400" i="1" spc="100">
                              <a:latin typeface="Cambria Math"/>
                            </a:rPr>
                            <m:t>1</m:t>
                          </m:r>
                        </m:sub>
                      </m:sSub>
                      <m:r>
                        <a:rPr lang="en-US" sz="2400" b="0" i="1" spc="100" smtClean="0">
                          <a:latin typeface="Cambria Math"/>
                        </a:rPr>
                        <m:t>=2.06,</m:t>
                      </m:r>
                      <m:sSub>
                        <m:sSubPr>
                          <m:ctrlPr>
                            <a:rPr lang="en-US" sz="2400" i="1" spc="100">
                              <a:latin typeface="Cambria Math" panose="02040503050406030204" pitchFamily="18" charset="0"/>
                            </a:rPr>
                          </m:ctrlPr>
                        </m:sSubPr>
                        <m:e>
                          <m:r>
                            <a:rPr lang="en-US" sz="2400" i="1" spc="100">
                              <a:latin typeface="Cambria Math"/>
                            </a:rPr>
                            <m:t>𝑠</m:t>
                          </m:r>
                        </m:e>
                        <m:sub>
                          <m:r>
                            <a:rPr lang="en-US" sz="2400" b="0" i="1" spc="100" smtClean="0">
                              <a:latin typeface="Cambria Math"/>
                            </a:rPr>
                            <m:t>2</m:t>
                          </m:r>
                        </m:sub>
                      </m:sSub>
                      <m:r>
                        <a:rPr lang="en-US" sz="2400" b="0" i="1" spc="100" smtClean="0">
                          <a:latin typeface="Cambria Math"/>
                        </a:rPr>
                        <m:t>=4.24</m:t>
                      </m:r>
                    </m:oMath>
                  </m:oMathPara>
                </a14:m>
                <a:endParaRPr lang="en-US" sz="2400" b="0" dirty="0">
                  <a:solidFill>
                    <a:srgbClr val="0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4704" y="2734086"/>
                <a:ext cx="5143613" cy="863634"/>
              </a:xfrm>
              <a:prstGeom prst="rect">
                <a:avLst/>
              </a:prstGeom>
              <a:blipFill rotWithShape="1">
                <a:blip r:embed="rId2"/>
                <a:stretch>
                  <a:fillRect/>
                </a:stretch>
              </a:blipFill>
            </p:spPr>
            <p:txBody>
              <a:bodyPr/>
              <a:lstStyle/>
              <a:p>
                <a:r>
                  <a:rPr lang="en-IN">
                    <a:noFill/>
                  </a:rPr>
                  <a:t> </a:t>
                </a:r>
              </a:p>
            </p:txBody>
          </p:sp>
        </mc:Fallback>
      </mc:AlternateContent>
      <p:cxnSp>
        <p:nvCxnSpPr>
          <p:cNvPr id="8" name="Straight Connector 7"/>
          <p:cNvCxnSpPr/>
          <p:nvPr/>
        </p:nvCxnSpPr>
        <p:spPr>
          <a:xfrm>
            <a:off x="6069337" y="2286474"/>
            <a:ext cx="6582" cy="4402636"/>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61172" y="5191005"/>
                <a:ext cx="6071789" cy="835998"/>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sSubSup>
                      <m:sSubSupPr>
                        <m:ctrlPr>
                          <a:rPr lang="en-US" sz="2400" i="1" spc="100" smtClean="0">
                            <a:solidFill>
                              <a:srgbClr val="000000"/>
                            </a:solidFill>
                            <a:latin typeface="Cambria Math" panose="02040503050406030204" pitchFamily="18" charset="0"/>
                          </a:rPr>
                        </m:ctrlPr>
                      </m:sSubSupPr>
                      <m:e>
                        <m:r>
                          <a:rPr lang="en-US" sz="2400" i="1" spc="100" smtClean="0">
                            <a:solidFill>
                              <a:srgbClr val="000000"/>
                            </a:solidFill>
                            <a:latin typeface="Cambria Math"/>
                            <a:ea typeface="Cambria Math"/>
                          </a:rPr>
                          <m:t>𝜎</m:t>
                        </m:r>
                      </m:e>
                      <m:sub>
                        <m:r>
                          <a:rPr lang="en-US" sz="2400" b="0" i="1" spc="100" smtClean="0">
                            <a:solidFill>
                              <a:srgbClr val="000000"/>
                            </a:solidFill>
                            <a:latin typeface="Cambria Math"/>
                          </a:rPr>
                          <m:t>1</m:t>
                        </m:r>
                      </m:sub>
                      <m:sup>
                        <m:r>
                          <a:rPr lang="en-US" sz="2400" b="0" i="1" spc="100" smtClean="0">
                            <a:solidFill>
                              <a:srgbClr val="000000"/>
                            </a:solidFill>
                            <a:latin typeface="Cambria Math"/>
                          </a:rPr>
                          <m:t>2</m:t>
                        </m:r>
                      </m:sup>
                    </m:sSubSup>
                    <m:r>
                      <a:rPr lang="en-US" sz="2400" b="0" i="1" spc="100" smtClean="0">
                        <a:solidFill>
                          <a:srgbClr val="000000"/>
                        </a:solidFill>
                        <a:latin typeface="Cambria Math"/>
                      </a:rPr>
                      <m:t>=</m:t>
                    </m:r>
                    <m:sSubSup>
                      <m:sSubSupPr>
                        <m:ctrlPr>
                          <a:rPr lang="en-US" sz="2400" i="1" spc="100">
                            <a:solidFill>
                              <a:srgbClr val="000000"/>
                            </a:solidFill>
                            <a:latin typeface="Cambria Math" panose="02040503050406030204" pitchFamily="18" charset="0"/>
                          </a:rPr>
                        </m:ctrlPr>
                      </m:sSubSupPr>
                      <m:e>
                        <m:r>
                          <a:rPr lang="en-US" sz="2400" i="1" spc="100">
                            <a:solidFill>
                              <a:srgbClr val="000000"/>
                            </a:solidFill>
                            <a:latin typeface="Cambria Math"/>
                            <a:ea typeface="Cambria Math"/>
                          </a:rPr>
                          <m:t>𝜎</m:t>
                        </m:r>
                      </m:e>
                      <m:sub>
                        <m:r>
                          <a:rPr lang="en-US" sz="2400" b="0" i="1" spc="100" smtClean="0">
                            <a:solidFill>
                              <a:srgbClr val="000000"/>
                            </a:solidFill>
                            <a:latin typeface="Cambria Math"/>
                            <a:ea typeface="Cambria Math"/>
                          </a:rPr>
                          <m:t>2</m:t>
                        </m:r>
                      </m:sub>
                      <m:sup>
                        <m:r>
                          <a:rPr lang="en-US" sz="2400" i="1" spc="100">
                            <a:solidFill>
                              <a:srgbClr val="000000"/>
                            </a:solidFill>
                            <a:latin typeface="Cambria Math"/>
                          </a:rPr>
                          <m:t>2</m:t>
                        </m:r>
                      </m:sup>
                    </m:sSubSup>
                  </m:oMath>
                </a14:m>
                <a:r>
                  <a:rPr lang="en-US" sz="2400" spc="100" dirty="0">
                    <a:solidFill>
                      <a:srgbClr val="000000"/>
                    </a:solidFill>
                    <a:latin typeface="Calibri" pitchFamily="34" charset="0"/>
                  </a:rPr>
                  <a:t>, i.e., the two populations have same variances.</a:t>
                </a:r>
              </a:p>
            </p:txBody>
          </p:sp>
        </mc:Choice>
        <mc:Fallback xmlns="">
          <p:sp>
            <p:nvSpPr>
              <p:cNvPr id="9" name="TextBox 8"/>
              <p:cNvSpPr txBox="1">
                <a:spLocks noRot="1" noChangeAspect="1" noMove="1" noResize="1" noEditPoints="1" noAdjustHandles="1" noChangeArrowheads="1" noChangeShapeType="1" noTextEdit="1"/>
              </p:cNvSpPr>
              <p:nvPr/>
            </p:nvSpPr>
            <p:spPr>
              <a:xfrm>
                <a:off x="61172" y="5191005"/>
                <a:ext cx="6071789" cy="835998"/>
              </a:xfrm>
              <a:prstGeom prst="rect">
                <a:avLst/>
              </a:prstGeom>
              <a:blipFill rotWithShape="1">
                <a:blip r:embed="rId3"/>
                <a:stretch>
                  <a:fillRect l="-1506" t="-5839" r="-803" b="-1605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95281" y="6027003"/>
                <a:ext cx="6046389" cy="830997"/>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sSubSup>
                      <m:sSubSupPr>
                        <m:ctrlPr>
                          <a:rPr lang="en-US" sz="2400" i="1" spc="100">
                            <a:solidFill>
                              <a:srgbClr val="000000"/>
                            </a:solidFill>
                            <a:latin typeface="Cambria Math" panose="02040503050406030204" pitchFamily="18" charset="0"/>
                          </a:rPr>
                        </m:ctrlPr>
                      </m:sSubSupPr>
                      <m:e>
                        <m:r>
                          <a:rPr lang="en-US" sz="2400" i="1" spc="100">
                            <a:solidFill>
                              <a:srgbClr val="000000"/>
                            </a:solidFill>
                            <a:latin typeface="Cambria Math"/>
                            <a:ea typeface="Cambria Math"/>
                          </a:rPr>
                          <m:t>𝜎</m:t>
                        </m:r>
                      </m:e>
                      <m:sub>
                        <m:r>
                          <a:rPr lang="en-US" sz="2400" i="1" spc="100">
                            <a:solidFill>
                              <a:srgbClr val="000000"/>
                            </a:solidFill>
                            <a:latin typeface="Cambria Math"/>
                          </a:rPr>
                          <m:t>1</m:t>
                        </m:r>
                      </m:sub>
                      <m:sup>
                        <m:r>
                          <a:rPr lang="en-US" sz="2400" i="1" spc="100">
                            <a:solidFill>
                              <a:srgbClr val="000000"/>
                            </a:solidFill>
                            <a:latin typeface="Cambria Math"/>
                          </a:rPr>
                          <m:t>2</m:t>
                        </m:r>
                      </m:sup>
                    </m:sSubSup>
                    <m:r>
                      <a:rPr lang="en-US" sz="2400" b="0" i="1" spc="100" smtClean="0">
                        <a:solidFill>
                          <a:srgbClr val="000000"/>
                        </a:solidFill>
                        <a:latin typeface="Cambria Math"/>
                      </a:rPr>
                      <m:t>&gt;</m:t>
                    </m:r>
                    <m:sSubSup>
                      <m:sSubSupPr>
                        <m:ctrlPr>
                          <a:rPr lang="en-US" sz="2400" i="1" spc="100">
                            <a:solidFill>
                              <a:srgbClr val="000000"/>
                            </a:solidFill>
                            <a:latin typeface="Cambria Math" panose="02040503050406030204" pitchFamily="18" charset="0"/>
                          </a:rPr>
                        </m:ctrlPr>
                      </m:sSubSupPr>
                      <m:e>
                        <m:r>
                          <a:rPr lang="en-US" sz="2400" i="1" spc="100">
                            <a:solidFill>
                              <a:srgbClr val="000000"/>
                            </a:solidFill>
                            <a:latin typeface="Cambria Math"/>
                            <a:ea typeface="Cambria Math"/>
                          </a:rPr>
                          <m:t>𝜎</m:t>
                        </m:r>
                      </m:e>
                      <m:sub>
                        <m:r>
                          <a:rPr lang="en-US" sz="2400" i="1" spc="100">
                            <a:solidFill>
                              <a:srgbClr val="000000"/>
                            </a:solidFill>
                            <a:latin typeface="Cambria Math"/>
                            <a:ea typeface="Cambria Math"/>
                          </a:rPr>
                          <m:t>2</m:t>
                        </m:r>
                      </m:sub>
                      <m:sup>
                        <m:r>
                          <a:rPr lang="en-US" sz="2400" i="1" spc="100">
                            <a:solidFill>
                              <a:srgbClr val="000000"/>
                            </a:solidFill>
                            <a:latin typeface="Cambria Math"/>
                          </a:rPr>
                          <m:t>2</m:t>
                        </m:r>
                      </m:sup>
                    </m:sSubSup>
                  </m:oMath>
                </a14:m>
                <a:endParaRPr lang="en-IN" sz="2400" dirty="0">
                  <a:solidFill>
                    <a:srgbClr val="00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95281" y="6027003"/>
                <a:ext cx="6046389" cy="830997"/>
              </a:xfrm>
              <a:prstGeom prst="rect">
                <a:avLst/>
              </a:prstGeom>
              <a:blipFill rotWithShape="1">
                <a:blip r:embed="rId4"/>
                <a:stretch>
                  <a:fillRect l="-1615" t="-6618" b="-14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262659" y="2441441"/>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262659" y="2441441"/>
                <a:ext cx="4965590" cy="461665"/>
              </a:xfrm>
              <a:prstGeom prst="rect">
                <a:avLst/>
              </a:prstGeom>
              <a:blipFill rotWithShape="1">
                <a:blip r:embed="rId5"/>
                <a:stretch>
                  <a:fillRect l="-1840" t="-10526" b="-28947"/>
                </a:stretch>
              </a:blipFill>
            </p:spPr>
            <p:txBody>
              <a:bodyPr/>
              <a:lstStyle/>
              <a:p>
                <a:r>
                  <a:rPr lang="en-IN">
                    <a:noFill/>
                  </a:rPr>
                  <a:t> </a:t>
                </a:r>
              </a:p>
            </p:txBody>
          </p:sp>
        </mc:Fallback>
      </mc:AlternateContent>
      <p:sp>
        <p:nvSpPr>
          <p:cNvPr id="12" name="TextBox 11"/>
          <p:cNvSpPr txBox="1"/>
          <p:nvPr/>
        </p:nvSpPr>
        <p:spPr>
          <a:xfrm>
            <a:off x="6069337" y="3136055"/>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17" name="TextBox 16"/>
              <p:cNvSpPr txBox="1"/>
              <p:nvPr/>
            </p:nvSpPr>
            <p:spPr>
              <a:xfrm>
                <a:off x="8522564" y="2903106"/>
                <a:ext cx="3668565" cy="95404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a:rPr>
                        <m:t>𝐹</m:t>
                      </m:r>
                      <m:r>
                        <a:rPr lang="en-US" sz="2400" b="0" i="1" smtClean="0">
                          <a:solidFill>
                            <a:srgbClr val="000000"/>
                          </a:solidFill>
                          <a:latin typeface="Cambria Math"/>
                        </a:rPr>
                        <m:t>=</m:t>
                      </m:r>
                      <m:f>
                        <m:fPr>
                          <m:ctrlPr>
                            <a:rPr lang="en-US" sz="2400" b="0" i="1" smtClean="0">
                              <a:solidFill>
                                <a:srgbClr val="000000"/>
                              </a:solidFill>
                              <a:latin typeface="Cambria Math" panose="02040503050406030204" pitchFamily="18" charset="0"/>
                            </a:rPr>
                          </m:ctrlPr>
                        </m:fPr>
                        <m:num>
                          <m:sSubSup>
                            <m:sSubSupPr>
                              <m:ctrlPr>
                                <a:rPr lang="en-US" sz="2400" i="1" spc="100">
                                  <a:latin typeface="Cambria Math" panose="02040503050406030204" pitchFamily="18" charset="0"/>
                                </a:rPr>
                              </m:ctrlPr>
                            </m:sSubSupPr>
                            <m:e>
                              <m:r>
                                <a:rPr lang="en-US" sz="2400" i="1" spc="100">
                                  <a:latin typeface="Cambria Math"/>
                                </a:rPr>
                                <m:t>𝑆</m:t>
                              </m:r>
                            </m:e>
                            <m:sub>
                              <m:r>
                                <a:rPr lang="en-IN" sz="2400" b="0" i="1" spc="100" smtClean="0">
                                  <a:latin typeface="Cambria Math" panose="02040503050406030204" pitchFamily="18" charset="0"/>
                                </a:rPr>
                                <m:t>2</m:t>
                              </m:r>
                            </m:sub>
                            <m:sup>
                              <m:r>
                                <a:rPr lang="en-US" sz="2400" i="1" spc="100">
                                  <a:latin typeface="Cambria Math"/>
                                </a:rPr>
                                <m:t>2</m:t>
                              </m:r>
                            </m:sup>
                          </m:sSubSup>
                        </m:num>
                        <m:den>
                          <m:sSubSup>
                            <m:sSubSupPr>
                              <m:ctrlPr>
                                <a:rPr lang="en-US" sz="2400" i="1" spc="100">
                                  <a:latin typeface="Cambria Math" panose="02040503050406030204" pitchFamily="18" charset="0"/>
                                </a:rPr>
                              </m:ctrlPr>
                            </m:sSubSupPr>
                            <m:e>
                              <m:r>
                                <a:rPr lang="en-US" sz="2400" i="1" spc="100">
                                  <a:latin typeface="Cambria Math"/>
                                </a:rPr>
                                <m:t>𝑆</m:t>
                              </m:r>
                            </m:e>
                            <m:sub>
                              <m:r>
                                <a:rPr lang="en-IN" sz="2400" b="0" i="1" spc="100" smtClean="0">
                                  <a:latin typeface="Cambria Math" panose="02040503050406030204" pitchFamily="18" charset="0"/>
                                </a:rPr>
                                <m:t>1</m:t>
                              </m:r>
                            </m:sub>
                            <m:sup>
                              <m:r>
                                <a:rPr lang="en-US" sz="2400" i="1" spc="100">
                                  <a:latin typeface="Cambria Math"/>
                                </a:rPr>
                                <m:t>2</m:t>
                              </m:r>
                            </m:sup>
                          </m:sSubSup>
                        </m:den>
                      </m:f>
                      <m:r>
                        <a:rPr lang="en-US" sz="2400" b="0" i="1" smtClean="0">
                          <a:solidFill>
                            <a:srgbClr val="000000"/>
                          </a:solidFill>
                          <a:latin typeface="Cambria Math"/>
                        </a:rPr>
                        <m:t>=</m:t>
                      </m:r>
                      <m:f>
                        <m:fPr>
                          <m:ctrlPr>
                            <a:rPr lang="en-US" sz="2400" b="0" i="1" smtClean="0">
                              <a:solidFill>
                                <a:srgbClr val="000000"/>
                              </a:solidFill>
                              <a:latin typeface="Cambria Math" panose="02040503050406030204" pitchFamily="18" charset="0"/>
                            </a:rPr>
                          </m:ctrlPr>
                        </m:fPr>
                        <m:num>
                          <m:r>
                            <a:rPr lang="en-US" sz="2400" b="0" i="1" smtClean="0">
                              <a:solidFill>
                                <a:srgbClr val="000000"/>
                              </a:solidFill>
                              <a:latin typeface="Cambria Math"/>
                            </a:rPr>
                            <m:t>21.57</m:t>
                          </m:r>
                        </m:num>
                        <m:den>
                          <m:r>
                            <a:rPr lang="en-US" sz="2400" b="0" i="1" smtClean="0">
                              <a:solidFill>
                                <a:srgbClr val="000000"/>
                              </a:solidFill>
                              <a:latin typeface="Cambria Math"/>
                            </a:rPr>
                            <m:t>5.30</m:t>
                          </m:r>
                        </m:den>
                      </m:f>
                      <m:r>
                        <a:rPr lang="en-US" sz="2400" b="0" i="1" smtClean="0">
                          <a:solidFill>
                            <a:srgbClr val="000000"/>
                          </a:solidFill>
                          <a:latin typeface="Cambria Math"/>
                        </a:rPr>
                        <m:t>=4.07</m:t>
                      </m:r>
                    </m:oMath>
                  </m:oMathPara>
                </a14:m>
                <a:endParaRPr lang="en-IN" sz="2400" dirty="0">
                  <a:solidFill>
                    <a:srgbClr val="0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8522564" y="2903106"/>
                <a:ext cx="3668565" cy="954044"/>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74704" y="3521219"/>
                <a:ext cx="4831579" cy="1706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pc="100" smtClean="0">
                              <a:latin typeface="Cambria Math" panose="02040503050406030204" pitchFamily="18" charset="0"/>
                            </a:rPr>
                          </m:ctrlPr>
                        </m:sSubSupPr>
                        <m:e>
                          <m:r>
                            <a:rPr lang="en-US" sz="2400" i="1" spc="100">
                              <a:latin typeface="Cambria Math"/>
                            </a:rPr>
                            <m:t>𝑆</m:t>
                          </m:r>
                        </m:e>
                        <m:sub>
                          <m:r>
                            <a:rPr lang="en-US" sz="2400" i="1" spc="100">
                              <a:latin typeface="Cambria Math"/>
                            </a:rPr>
                            <m:t>1</m:t>
                          </m:r>
                        </m:sub>
                        <m:sup>
                          <m:r>
                            <a:rPr lang="en-US" sz="2400" i="1" spc="100">
                              <a:latin typeface="Cambria Math"/>
                            </a:rPr>
                            <m:t>2</m:t>
                          </m:r>
                        </m:sup>
                      </m:sSubSup>
                      <m:r>
                        <a:rPr lang="en-US" sz="2400" i="1" spc="100">
                          <a:latin typeface="Cambria Math"/>
                        </a:rPr>
                        <m:t>=</m:t>
                      </m:r>
                      <m:f>
                        <m:fPr>
                          <m:ctrlPr>
                            <a:rPr lang="en-US" sz="2400" i="1" spc="100">
                              <a:latin typeface="Cambria Math" panose="02040503050406030204" pitchFamily="18" charset="0"/>
                            </a:rPr>
                          </m:ctrlPr>
                        </m:fPr>
                        <m:num>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sSubSup>
                            <m:sSubSupPr>
                              <m:ctrlPr>
                                <a:rPr lang="en-US" sz="2400" i="1" spc="100">
                                  <a:latin typeface="Cambria Math" panose="02040503050406030204" pitchFamily="18" charset="0"/>
                                </a:rPr>
                              </m:ctrlPr>
                            </m:sSubSupPr>
                            <m:e>
                              <m:r>
                                <a:rPr lang="en-US" sz="2400" i="1" spc="100">
                                  <a:latin typeface="Cambria Math"/>
                                </a:rPr>
                                <m:t>𝑠</m:t>
                              </m:r>
                            </m:e>
                            <m:sub>
                              <m:r>
                                <a:rPr lang="en-US" sz="2400" i="1" spc="100">
                                  <a:latin typeface="Cambria Math"/>
                                </a:rPr>
                                <m:t>1</m:t>
                              </m:r>
                            </m:sub>
                            <m:sup>
                              <m:r>
                                <a:rPr lang="en-US" sz="2400" i="1" spc="100">
                                  <a:latin typeface="Cambria Math"/>
                                </a:rPr>
                                <m:t>2</m:t>
                              </m:r>
                            </m:sup>
                          </m:sSubSup>
                        </m:num>
                        <m:den>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r>
                            <a:rPr lang="en-US" sz="2400" i="1" spc="100">
                              <a:latin typeface="Cambria Math"/>
                            </a:rPr>
                            <m:t>−1</m:t>
                          </m:r>
                        </m:den>
                      </m:f>
                      <m:r>
                        <a:rPr lang="en-US" sz="2400" b="0" i="1" spc="100" smtClean="0">
                          <a:latin typeface="Cambria Math"/>
                        </a:rPr>
                        <m:t>=</m:t>
                      </m:r>
                      <m:f>
                        <m:fPr>
                          <m:ctrlPr>
                            <a:rPr lang="en-US" sz="2400" b="0" i="1" spc="100" smtClean="0">
                              <a:latin typeface="Cambria Math" panose="02040503050406030204" pitchFamily="18" charset="0"/>
                            </a:rPr>
                          </m:ctrlPr>
                        </m:fPr>
                        <m:num>
                          <m:r>
                            <a:rPr lang="en-US" sz="2400" b="0" i="1" spc="100" smtClean="0">
                              <a:latin typeface="Cambria Math"/>
                            </a:rPr>
                            <m:t>5</m:t>
                          </m:r>
                          <m:sSup>
                            <m:sSupPr>
                              <m:ctrlPr>
                                <a:rPr lang="en-US" sz="2400" b="0" i="1" spc="100" smtClean="0">
                                  <a:latin typeface="Cambria Math" panose="02040503050406030204" pitchFamily="18" charset="0"/>
                                </a:rPr>
                              </m:ctrlPr>
                            </m:sSupPr>
                            <m:e>
                              <m:d>
                                <m:dPr>
                                  <m:ctrlPr>
                                    <a:rPr lang="en-US" sz="2400" b="0" i="1" spc="100" smtClean="0">
                                      <a:latin typeface="Cambria Math" panose="02040503050406030204" pitchFamily="18" charset="0"/>
                                    </a:rPr>
                                  </m:ctrlPr>
                                </m:dPr>
                                <m:e>
                                  <m:r>
                                    <a:rPr lang="en-US" sz="2400" b="0" i="1" spc="100" smtClean="0">
                                      <a:latin typeface="Cambria Math"/>
                                    </a:rPr>
                                    <m:t>2.06</m:t>
                                  </m:r>
                                </m:e>
                              </m:d>
                            </m:e>
                            <m:sup>
                              <m:r>
                                <a:rPr lang="en-US" sz="2400" b="0" i="1" spc="100" smtClean="0">
                                  <a:latin typeface="Cambria Math"/>
                                </a:rPr>
                                <m:t>2</m:t>
                              </m:r>
                            </m:sup>
                          </m:sSup>
                        </m:num>
                        <m:den>
                          <m:r>
                            <a:rPr lang="en-US" sz="2400" b="0" i="1" spc="100" smtClean="0">
                              <a:latin typeface="Cambria Math"/>
                            </a:rPr>
                            <m:t>5−1</m:t>
                          </m:r>
                        </m:den>
                      </m:f>
                      <m:r>
                        <a:rPr lang="en-US" sz="2400" b="0" i="1" spc="100" smtClean="0">
                          <a:latin typeface="Cambria Math"/>
                        </a:rPr>
                        <m:t>=5.30</m:t>
                      </m:r>
                    </m:oMath>
                  </m:oMathPara>
                </a14:m>
                <a:endParaRPr lang="en-US" sz="2400" spc="100" dirty="0">
                  <a:latin typeface="Calibri" pitchFamily="34" charset="0"/>
                </a:endParaRPr>
              </a:p>
              <a:p>
                <a:pPr/>
                <a14:m>
                  <m:oMathPara xmlns:m="http://schemas.openxmlformats.org/officeDocument/2006/math">
                    <m:oMathParaPr>
                      <m:jc m:val="centerGroup"/>
                    </m:oMathParaPr>
                    <m:oMath xmlns:m="http://schemas.openxmlformats.org/officeDocument/2006/math">
                      <m:sSubSup>
                        <m:sSubSupPr>
                          <m:ctrlPr>
                            <a:rPr lang="en-US" sz="2400" i="1" spc="100">
                              <a:latin typeface="Cambria Math" panose="02040503050406030204" pitchFamily="18" charset="0"/>
                            </a:rPr>
                          </m:ctrlPr>
                        </m:sSubSupPr>
                        <m:e>
                          <m:r>
                            <a:rPr lang="en-US" sz="2400" i="1" spc="100">
                              <a:latin typeface="Cambria Math"/>
                            </a:rPr>
                            <m:t>𝑆</m:t>
                          </m:r>
                        </m:e>
                        <m:sub>
                          <m:r>
                            <a:rPr lang="en-US" sz="2400" i="1" spc="100">
                              <a:latin typeface="Cambria Math"/>
                            </a:rPr>
                            <m:t>2</m:t>
                          </m:r>
                        </m:sub>
                        <m:sup>
                          <m:r>
                            <a:rPr lang="en-US" sz="2400" i="1" spc="100">
                              <a:latin typeface="Cambria Math"/>
                            </a:rPr>
                            <m:t>2</m:t>
                          </m:r>
                        </m:sup>
                      </m:sSubSup>
                      <m:r>
                        <a:rPr lang="en-US" sz="2400" i="1" spc="100">
                          <a:latin typeface="Cambria Math"/>
                        </a:rPr>
                        <m:t>=</m:t>
                      </m:r>
                      <m:f>
                        <m:fPr>
                          <m:ctrlPr>
                            <a:rPr lang="en-US" sz="2400" i="1" spc="100">
                              <a:latin typeface="Cambria Math" panose="02040503050406030204" pitchFamily="18" charset="0"/>
                            </a:rPr>
                          </m:ctrlPr>
                        </m:fPr>
                        <m:num>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2</m:t>
                              </m:r>
                            </m:sub>
                          </m:sSub>
                          <m:sSubSup>
                            <m:sSubSupPr>
                              <m:ctrlPr>
                                <a:rPr lang="en-US" sz="2400" i="1" spc="100">
                                  <a:latin typeface="Cambria Math" panose="02040503050406030204" pitchFamily="18" charset="0"/>
                                </a:rPr>
                              </m:ctrlPr>
                            </m:sSubSupPr>
                            <m:e>
                              <m:r>
                                <a:rPr lang="en-US" sz="2400" i="1" spc="100">
                                  <a:latin typeface="Cambria Math"/>
                                </a:rPr>
                                <m:t>𝑠</m:t>
                              </m:r>
                            </m:e>
                            <m:sub>
                              <m:r>
                                <a:rPr lang="en-US" sz="2400" i="1" spc="100">
                                  <a:latin typeface="Cambria Math"/>
                                </a:rPr>
                                <m:t>2</m:t>
                              </m:r>
                            </m:sub>
                            <m:sup>
                              <m:r>
                                <a:rPr lang="en-US" sz="2400" i="1" spc="100">
                                  <a:latin typeface="Cambria Math"/>
                                </a:rPr>
                                <m:t>2</m:t>
                              </m:r>
                            </m:sup>
                          </m:sSubSup>
                        </m:num>
                        <m:den>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2</m:t>
                              </m:r>
                            </m:sub>
                          </m:sSub>
                          <m:r>
                            <a:rPr lang="en-US" sz="2400" i="1" spc="100">
                              <a:latin typeface="Cambria Math"/>
                            </a:rPr>
                            <m:t>−1</m:t>
                          </m:r>
                        </m:den>
                      </m:f>
                      <m:r>
                        <a:rPr lang="en-US" sz="2400" i="1" spc="100">
                          <a:latin typeface="Cambria Math"/>
                        </a:rPr>
                        <m:t> </m:t>
                      </m:r>
                      <m:r>
                        <a:rPr lang="en-US" sz="2400" b="0" i="1" spc="100" smtClean="0">
                          <a:latin typeface="Cambria Math"/>
                        </a:rPr>
                        <m:t>=</m:t>
                      </m:r>
                      <m:f>
                        <m:fPr>
                          <m:ctrlPr>
                            <a:rPr lang="en-US" sz="2400" b="0" i="1" spc="100" smtClean="0">
                              <a:latin typeface="Cambria Math" panose="02040503050406030204" pitchFamily="18" charset="0"/>
                            </a:rPr>
                          </m:ctrlPr>
                        </m:fPr>
                        <m:num>
                          <m:r>
                            <a:rPr lang="en-US" sz="2400" b="0" i="1" spc="100" smtClean="0">
                              <a:latin typeface="Cambria Math"/>
                            </a:rPr>
                            <m:t>6</m:t>
                          </m:r>
                          <m:sSup>
                            <m:sSupPr>
                              <m:ctrlPr>
                                <a:rPr lang="en-US" sz="2400" i="1" spc="100" smtClean="0">
                                  <a:latin typeface="Cambria Math" panose="02040503050406030204" pitchFamily="18" charset="0"/>
                                </a:rPr>
                              </m:ctrlPr>
                            </m:sSupPr>
                            <m:e>
                              <m:d>
                                <m:dPr>
                                  <m:ctrlPr>
                                    <a:rPr lang="en-US" sz="2400" i="1" spc="100">
                                      <a:latin typeface="Cambria Math" panose="02040503050406030204" pitchFamily="18" charset="0"/>
                                    </a:rPr>
                                  </m:ctrlPr>
                                </m:dPr>
                                <m:e>
                                  <m:r>
                                    <a:rPr lang="en-US" sz="2400" b="0" i="1" spc="100" smtClean="0">
                                      <a:latin typeface="Cambria Math"/>
                                    </a:rPr>
                                    <m:t>4.24</m:t>
                                  </m:r>
                                </m:e>
                              </m:d>
                            </m:e>
                            <m:sup>
                              <m:r>
                                <a:rPr lang="en-US" sz="2400" i="1" spc="100">
                                  <a:latin typeface="Cambria Math"/>
                                </a:rPr>
                                <m:t>2</m:t>
                              </m:r>
                            </m:sup>
                          </m:sSup>
                        </m:num>
                        <m:den>
                          <m:r>
                            <a:rPr lang="en-US" sz="2400" b="0" i="1" spc="100" smtClean="0">
                              <a:latin typeface="Cambria Math"/>
                            </a:rPr>
                            <m:t>6−1</m:t>
                          </m:r>
                        </m:den>
                      </m:f>
                      <m:r>
                        <a:rPr lang="en-US" sz="2400" b="0" i="1" spc="100" smtClean="0">
                          <a:latin typeface="Cambria Math"/>
                        </a:rPr>
                        <m:t>=21.57</m:t>
                      </m:r>
                    </m:oMath>
                  </m:oMathPara>
                </a14:m>
                <a:endParaRPr lang="en-IN" sz="2400" dirty="0"/>
              </a:p>
            </p:txBody>
          </p:sp>
        </mc:Choice>
        <mc:Fallback xmlns="">
          <p:sp>
            <p:nvSpPr>
              <p:cNvPr id="5" name="Rectangle 4"/>
              <p:cNvSpPr>
                <a:spLocks noRot="1" noChangeAspect="1" noMove="1" noResize="1" noEditPoints="1" noAdjustHandles="1" noChangeArrowheads="1" noChangeShapeType="1" noTextEdit="1"/>
              </p:cNvSpPr>
              <p:nvPr/>
            </p:nvSpPr>
            <p:spPr>
              <a:xfrm>
                <a:off x="274704" y="3521219"/>
                <a:ext cx="4831579" cy="1706621"/>
              </a:xfrm>
              <a:prstGeom prst="rect">
                <a:avLst/>
              </a:prstGeom>
              <a:blipFill rotWithShape="1">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141670" y="3726529"/>
                <a:ext cx="5769080"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   </a:t>
                </a:r>
                <a14:m>
                  <m:oMath xmlns:m="http://schemas.openxmlformats.org/officeDocument/2006/math">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a:rPr>
                          <m:t>𝑣</m:t>
                        </m:r>
                      </m:e>
                      <m:sub>
                        <m:r>
                          <a:rPr lang="en-US" sz="2400" b="0" i="1" smtClean="0">
                            <a:solidFill>
                              <a:srgbClr val="000000"/>
                            </a:solidFill>
                            <a:latin typeface="Cambria Math"/>
                          </a:rPr>
                          <m:t>1</m:t>
                        </m:r>
                      </m:sub>
                    </m:sSub>
                    <m:r>
                      <a:rPr lang="en-US" sz="2400" i="1">
                        <a:solidFill>
                          <a:srgbClr val="000000"/>
                        </a:solidFill>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r>
                      <a:rPr lang="en-US" sz="2400" i="1" spc="100">
                        <a:latin typeface="Cambria Math"/>
                      </a:rPr>
                      <m:t>−</m:t>
                    </m:r>
                    <m:r>
                      <a:rPr lang="en-US" sz="2400" b="0" i="1" spc="100" smtClean="0">
                        <a:latin typeface="Cambria Math"/>
                      </a:rPr>
                      <m:t>1</m:t>
                    </m:r>
                    <m:r>
                      <a:rPr lang="en-US" sz="2400" i="1">
                        <a:solidFill>
                          <a:srgbClr val="000000"/>
                        </a:solidFill>
                        <a:latin typeface="Cambria Math"/>
                      </a:rPr>
                      <m:t>=</m:t>
                    </m:r>
                    <m:r>
                      <a:rPr lang="en-US" sz="2400" b="0" i="1" smtClean="0">
                        <a:solidFill>
                          <a:srgbClr val="000000"/>
                        </a:solidFill>
                        <a:latin typeface="Cambria Math"/>
                      </a:rPr>
                      <m:t>5−1=4</m:t>
                    </m:r>
                  </m:oMath>
                </a14:m>
                <a:endParaRPr lang="en-IN" sz="2400" dirty="0">
                  <a:solidFill>
                    <a:srgbClr val="000000"/>
                  </a:solidFill>
                  <a:latin typeface="Calibri"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141670" y="3726529"/>
                <a:ext cx="5769080" cy="461665"/>
              </a:xfrm>
              <a:prstGeom prst="rect">
                <a:avLst/>
              </a:prstGeom>
              <a:blipFill rotWithShape="1">
                <a:blip r:embed="rId8"/>
                <a:stretch>
                  <a:fillRect l="-1584"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302839" y="4151089"/>
                <a:ext cx="36079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a:rPr>
                            <m:t>𝑣</m:t>
                          </m:r>
                        </m:e>
                        <m:sub>
                          <m:r>
                            <a:rPr lang="en-US" sz="2400" b="0" i="1" smtClean="0">
                              <a:latin typeface="Cambria Math"/>
                            </a:rPr>
                            <m:t>2</m:t>
                          </m:r>
                        </m:sub>
                      </m:sSub>
                      <m:r>
                        <a:rPr lang="en-US" sz="2400" b="0" i="1" smtClean="0">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b="0" i="1" spc="100" smtClean="0">
                              <a:latin typeface="Cambria Math"/>
                            </a:rPr>
                            <m:t>2</m:t>
                          </m:r>
                        </m:sub>
                      </m:sSub>
                      <m:r>
                        <a:rPr lang="en-US" sz="2400" i="1" spc="100">
                          <a:latin typeface="Cambria Math"/>
                        </a:rPr>
                        <m:t>−1</m:t>
                      </m:r>
                      <m:r>
                        <a:rPr lang="en-US" sz="2400" b="0" i="1" spc="100" smtClean="0">
                          <a:latin typeface="Cambria Math"/>
                        </a:rPr>
                        <m:t>=6−1=5</m:t>
                      </m:r>
                    </m:oMath>
                  </m:oMathPara>
                </a14:m>
                <a:endParaRPr lang="en-IN"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8302839" y="4151089"/>
                <a:ext cx="3607911" cy="461665"/>
              </a:xfrm>
              <a:prstGeom prst="rect">
                <a:avLst/>
              </a:prstGeom>
              <a:blipFill rotWithShape="1">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089673" y="4521800"/>
                <a:ext cx="40227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a:rPr>
                            <m:t>𝐹</m:t>
                          </m:r>
                        </m:e>
                        <m:sub>
                          <m:r>
                            <a:rPr lang="en-US" sz="2400" b="0" i="1" smtClean="0">
                              <a:latin typeface="Cambria Math"/>
                            </a:rPr>
                            <m:t>0.05</m:t>
                          </m:r>
                        </m:sub>
                      </m:sSub>
                      <m:d>
                        <m:dPr>
                          <m:ctrlPr>
                            <a:rPr lang="en-IN" sz="2400" i="1" smtClean="0">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a:rPr>
                                <m:t>𝑣</m:t>
                              </m:r>
                            </m:e>
                            <m:sub>
                              <m:r>
                                <a:rPr lang="en-IN" sz="2400" b="0" i="1" smtClean="0">
                                  <a:solidFill>
                                    <a:srgbClr val="000000"/>
                                  </a:solidFill>
                                  <a:latin typeface="Cambria Math" panose="02040503050406030204" pitchFamily="18" charset="0"/>
                                </a:rPr>
                                <m:t>2</m:t>
                              </m:r>
                            </m:sub>
                          </m:sSub>
                          <m:r>
                            <a:rPr lang="en-US" sz="2400" b="0" i="1" smtClean="0">
                              <a:latin typeface="Cambria Math"/>
                            </a:rPr>
                            <m:t>=5,</m:t>
                          </m:r>
                          <m:sSub>
                            <m:sSubPr>
                              <m:ctrlPr>
                                <a:rPr lang="en-IN" sz="2400" i="1">
                                  <a:latin typeface="Cambria Math" panose="02040503050406030204" pitchFamily="18" charset="0"/>
                                </a:rPr>
                              </m:ctrlPr>
                            </m:sSubPr>
                            <m:e>
                              <m:r>
                                <a:rPr lang="en-US" sz="2400" i="1">
                                  <a:latin typeface="Cambria Math"/>
                                </a:rPr>
                                <m:t>𝑣</m:t>
                              </m:r>
                            </m:e>
                            <m:sub>
                              <m:r>
                                <a:rPr lang="en-IN" sz="2400" b="0" i="1" smtClean="0">
                                  <a:latin typeface="Cambria Math" panose="02040503050406030204" pitchFamily="18" charset="0"/>
                                </a:rPr>
                                <m:t>1</m:t>
                              </m:r>
                            </m:sub>
                          </m:sSub>
                          <m:r>
                            <a:rPr lang="en-US" sz="2400" b="0" i="1" smtClean="0">
                              <a:latin typeface="Cambria Math"/>
                            </a:rPr>
                            <m:t>=4</m:t>
                          </m:r>
                        </m:e>
                      </m:d>
                      <m:r>
                        <a:rPr lang="en-US" sz="2400" b="0" i="1" smtClean="0">
                          <a:latin typeface="Cambria Math"/>
                        </a:rPr>
                        <m:t>=6.26</m:t>
                      </m:r>
                    </m:oMath>
                  </m:oMathPara>
                </a14:m>
                <a:endParaRPr lang="en-IN"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8089673" y="4521800"/>
                <a:ext cx="4022704" cy="461665"/>
              </a:xfrm>
              <a:prstGeom prst="rect">
                <a:avLst/>
              </a:prstGeom>
              <a:blipFill>
                <a:blip r:embed="rId10"/>
                <a:stretch>
                  <a:fillRect b="-2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075919" y="4956649"/>
                <a:ext cx="6078286" cy="1938992"/>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14:m>
                  <m:oMath xmlns:m="http://schemas.openxmlformats.org/officeDocument/2006/math">
                    <m:r>
                      <a:rPr lang="en-US" sz="2400" b="0" i="1" spc="100" smtClean="0">
                        <a:solidFill>
                          <a:srgbClr val="000000"/>
                        </a:solidFill>
                        <a:latin typeface="Cambria Math"/>
                      </a:rPr>
                      <m:t>𝐹</m:t>
                    </m:r>
                    <m:r>
                      <a:rPr lang="en-US" sz="2400" b="0" i="1" spc="100" smtClean="0">
                        <a:solidFill>
                          <a:srgbClr val="000000"/>
                        </a:solidFill>
                        <a:latin typeface="Cambria Math"/>
                      </a:rPr>
                      <m:t>&lt;</m:t>
                    </m:r>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a:rPr>
                          <m:t>𝐹</m:t>
                        </m:r>
                      </m:e>
                      <m:sub>
                        <m:r>
                          <a:rPr lang="en-US" sz="2400" i="1">
                            <a:solidFill>
                              <a:srgbClr val="000000"/>
                            </a:solidFill>
                            <a:latin typeface="Cambria Math"/>
                          </a:rPr>
                          <m:t>0.0</m:t>
                        </m:r>
                        <m:r>
                          <a:rPr lang="en-US" sz="2400" b="0" i="1" smtClean="0">
                            <a:solidFill>
                              <a:srgbClr val="000000"/>
                            </a:solidFill>
                            <a:latin typeface="Cambria Math"/>
                          </a:rPr>
                          <m:t>5</m:t>
                        </m:r>
                      </m:sub>
                    </m:sSub>
                  </m:oMath>
                </a14:m>
                <a:r>
                  <a:rPr lang="en-IN" sz="2400" spc="100" dirty="0">
                    <a:solidFill>
                      <a:srgbClr val="000000"/>
                    </a:solidFill>
                    <a:latin typeface="Calibri" pitchFamily="34" charset="0"/>
                  </a:rPr>
                  <a:t> , the null </a:t>
                </a:r>
              </a:p>
              <a:p>
                <a:pPr algn="just"/>
                <a:r>
                  <a:rPr lang="en-IN" sz="2400" spc="100" dirty="0">
                    <a:solidFill>
                      <a:srgbClr val="000000"/>
                    </a:solidFill>
                    <a:latin typeface="Calibri" pitchFamily="34" charset="0"/>
                  </a:rPr>
                  <a:t>        hypothesis is accepted at 5% level  </a:t>
                </a:r>
              </a:p>
              <a:p>
                <a:pPr algn="just"/>
                <a:r>
                  <a:rPr lang="en-IN" sz="2400" spc="100" dirty="0">
                    <a:solidFill>
                      <a:srgbClr val="000000"/>
                    </a:solidFill>
                    <a:latin typeface="Calibri" pitchFamily="34" charset="0"/>
                  </a:rPr>
                  <a:t>        of significance. i. e., </a:t>
                </a:r>
                <a:r>
                  <a:rPr lang="en-US" sz="2400" spc="100" dirty="0">
                    <a:solidFill>
                      <a:srgbClr val="000000"/>
                    </a:solidFill>
                    <a:latin typeface="Calibri" pitchFamily="34" charset="0"/>
                  </a:rPr>
                  <a:t>the two </a:t>
                </a:r>
              </a:p>
              <a:p>
                <a:pPr algn="just"/>
                <a:r>
                  <a:rPr lang="en-US" sz="2400" spc="100" dirty="0">
                    <a:solidFill>
                      <a:srgbClr val="000000"/>
                    </a:solidFill>
                    <a:latin typeface="Calibri" pitchFamily="34" charset="0"/>
                  </a:rPr>
                  <a:t>        populations have same variances</a:t>
                </a:r>
                <a:r>
                  <a:rPr lang="en-IN" sz="2400" spc="100" dirty="0">
                    <a:solidFill>
                      <a:srgbClr val="000000"/>
                    </a:solidFill>
                    <a:latin typeface="Calibri" pitchFamily="34" charset="0"/>
                  </a:rPr>
                  <a:t>.</a:t>
                </a:r>
              </a:p>
            </p:txBody>
          </p:sp>
        </mc:Choice>
        <mc:Fallback xmlns="">
          <p:sp>
            <p:nvSpPr>
              <p:cNvPr id="20" name="TextBox 19"/>
              <p:cNvSpPr txBox="1">
                <a:spLocks noRot="1" noChangeAspect="1" noMove="1" noResize="1" noEditPoints="1" noAdjustHandles="1" noChangeArrowheads="1" noChangeShapeType="1" noTextEdit="1"/>
              </p:cNvSpPr>
              <p:nvPr/>
            </p:nvSpPr>
            <p:spPr>
              <a:xfrm>
                <a:off x="6075919" y="4956649"/>
                <a:ext cx="6078286" cy="1938992"/>
              </a:xfrm>
              <a:prstGeom prst="rect">
                <a:avLst/>
              </a:prstGeom>
              <a:blipFill rotWithShape="1">
                <a:blip r:embed="rId11"/>
                <a:stretch>
                  <a:fillRect l="-1605" t="-2516" b="-6289"/>
                </a:stretch>
              </a:blipFill>
            </p:spPr>
            <p:txBody>
              <a:bodyPr/>
              <a:lstStyle/>
              <a:p>
                <a:r>
                  <a:rPr lang="en-IN">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1337789843"/>
              </p:ext>
            </p:extLst>
          </p:nvPr>
        </p:nvGraphicFramePr>
        <p:xfrm>
          <a:off x="2027196" y="856228"/>
          <a:ext cx="6578602" cy="914400"/>
        </p:xfrm>
        <a:graphic>
          <a:graphicData uri="http://schemas.openxmlformats.org/drawingml/2006/table">
            <a:tbl>
              <a:tblPr firstRow="1" bandRow="1">
                <a:tableStyleId>{5C22544A-7EE6-4342-B048-85BDC9FD1C3A}</a:tableStyleId>
              </a:tblPr>
              <a:tblGrid>
                <a:gridCol w="1473202">
                  <a:extLst>
                    <a:ext uri="{9D8B030D-6E8A-4147-A177-3AD203B41FA5}">
                      <a16:colId xmlns:a16="http://schemas.microsoft.com/office/drawing/2014/main" val="20000"/>
                    </a:ext>
                  </a:extLst>
                </a:gridCol>
                <a:gridCol w="939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889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tblGrid>
              <a:tr h="370840">
                <a:tc>
                  <a:txBody>
                    <a:bodyPr/>
                    <a:lstStyle/>
                    <a:p>
                      <a:pPr algn="ctr"/>
                      <a:r>
                        <a:rPr lang="en-US" sz="2400" dirty="0">
                          <a:solidFill>
                            <a:schemeClr val="bg1"/>
                          </a:solidFill>
                          <a:latin typeface="Calibri" pitchFamily="34" charset="0"/>
                        </a:rPr>
                        <a:t>Sample I</a:t>
                      </a:r>
                      <a:endParaRPr lang="en-IN" sz="2400" dirty="0">
                        <a:solidFill>
                          <a:schemeClr val="bg1"/>
                        </a:solidFill>
                        <a:latin typeface="Calibri" pitchFamily="34" charset="0"/>
                      </a:endParaRPr>
                    </a:p>
                  </a:txBody>
                  <a:tcPr>
                    <a:solidFill>
                      <a:srgbClr val="000066"/>
                    </a:solidFill>
                  </a:tcPr>
                </a:tc>
                <a:tc>
                  <a:txBody>
                    <a:bodyPr/>
                    <a:lstStyle/>
                    <a:p>
                      <a:pPr algn="ctr"/>
                      <a:r>
                        <a:rPr lang="en-US" sz="2400" b="0" dirty="0">
                          <a:solidFill>
                            <a:schemeClr val="tx1"/>
                          </a:solidFill>
                          <a:latin typeface="Calibri" pitchFamily="34" charset="0"/>
                        </a:rPr>
                        <a:t>21</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24</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25</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26</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27</a:t>
                      </a:r>
                      <a:endParaRPr lang="en-IN" sz="2400" b="0" dirty="0">
                        <a:solidFill>
                          <a:schemeClr val="tx1"/>
                        </a:solidFill>
                        <a:latin typeface="Calibri" pitchFamily="34" charset="0"/>
                      </a:endParaRPr>
                    </a:p>
                  </a:txBody>
                  <a:tcPr>
                    <a:solidFill>
                      <a:srgbClr val="D7ED9E"/>
                    </a:solidFill>
                  </a:tcPr>
                </a:tc>
                <a:tc>
                  <a:txBody>
                    <a:bodyPr/>
                    <a:lstStyle/>
                    <a:p>
                      <a:pPr algn="ctr"/>
                      <a:endParaRPr lang="en-IN" sz="2400" b="0" dirty="0">
                        <a:solidFill>
                          <a:schemeClr val="tx1"/>
                        </a:solidFill>
                        <a:latin typeface="Calibri" pitchFamily="34" charset="0"/>
                      </a:endParaRPr>
                    </a:p>
                  </a:txBody>
                  <a:tcPr>
                    <a:solidFill>
                      <a:srgbClr val="D7ED9E"/>
                    </a:solidFill>
                  </a:tcPr>
                </a:tc>
                <a:extLst>
                  <a:ext uri="{0D108BD9-81ED-4DB2-BD59-A6C34878D82A}">
                    <a16:rowId xmlns:a16="http://schemas.microsoft.com/office/drawing/2014/main" val="10000"/>
                  </a:ext>
                </a:extLst>
              </a:tr>
              <a:tr h="370840">
                <a:tc>
                  <a:txBody>
                    <a:bodyPr/>
                    <a:lstStyle/>
                    <a:p>
                      <a:pPr algn="ctr"/>
                      <a:r>
                        <a:rPr lang="en-US" sz="2400" dirty="0">
                          <a:solidFill>
                            <a:schemeClr val="bg1"/>
                          </a:solidFill>
                          <a:latin typeface="Calibri" pitchFamily="34" charset="0"/>
                        </a:rPr>
                        <a:t>Sample  II</a:t>
                      </a:r>
                      <a:endParaRPr lang="en-IN" sz="2400" dirty="0">
                        <a:solidFill>
                          <a:schemeClr val="bg1"/>
                        </a:solidFill>
                        <a:latin typeface="Calibri" pitchFamily="34" charset="0"/>
                      </a:endParaRPr>
                    </a:p>
                  </a:txBody>
                  <a:tcPr>
                    <a:solidFill>
                      <a:srgbClr val="000066"/>
                    </a:solidFill>
                  </a:tcPr>
                </a:tc>
                <a:tc>
                  <a:txBody>
                    <a:bodyPr/>
                    <a:lstStyle/>
                    <a:p>
                      <a:pPr algn="ctr"/>
                      <a:r>
                        <a:rPr lang="en-US" sz="2400" dirty="0">
                          <a:solidFill>
                            <a:schemeClr val="tx1"/>
                          </a:solidFill>
                          <a:latin typeface="Calibri" pitchFamily="34" charset="0"/>
                        </a:rPr>
                        <a:t>22</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27</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28</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30</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31</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36</a:t>
                      </a:r>
                      <a:endParaRPr lang="en-IN" sz="2400" dirty="0">
                        <a:solidFill>
                          <a:schemeClr val="tx1"/>
                        </a:solidFill>
                        <a:latin typeface="Calibri" pitchFamily="34" charset="0"/>
                      </a:endParaRPr>
                    </a:p>
                  </a:txBody>
                  <a:tcPr>
                    <a:solidFill>
                      <a:srgbClr val="D7ED9E"/>
                    </a:solidFill>
                  </a:tcPr>
                </a:tc>
                <a:extLst>
                  <a:ext uri="{0D108BD9-81ED-4DB2-BD59-A6C34878D82A}">
                    <a16:rowId xmlns:a16="http://schemas.microsoft.com/office/drawing/2014/main" val="10001"/>
                  </a:ext>
                </a:extLst>
              </a:tr>
            </a:tbl>
          </a:graphicData>
        </a:graphic>
      </p:graphicFrame>
      <p:sp>
        <p:nvSpPr>
          <p:cNvPr id="13" name="TextBox 12"/>
          <p:cNvSpPr txBox="1"/>
          <p:nvPr/>
        </p:nvSpPr>
        <p:spPr>
          <a:xfrm>
            <a:off x="1498598" y="2272421"/>
            <a:ext cx="1104790" cy="461665"/>
          </a:xfrm>
          <a:prstGeom prst="rect">
            <a:avLst/>
          </a:prstGeom>
          <a:noFill/>
        </p:spPr>
        <p:txBody>
          <a:bodyPr wrap="none" rtlCol="0">
            <a:spAutoFit/>
          </a:bodyPr>
          <a:lstStyle/>
          <a:p>
            <a:r>
              <a:rPr lang="en-US" sz="2400" b="1" i="1" dirty="0"/>
              <a:t>F</a:t>
            </a:r>
            <a:r>
              <a:rPr lang="en-US" sz="2400" b="1" dirty="0"/>
              <a:t>-test</a:t>
            </a:r>
            <a:r>
              <a:rPr lang="en-US" sz="2400" dirty="0"/>
              <a:t> :</a:t>
            </a:r>
            <a:endParaRPr lang="en-IN" sz="2400" dirty="0"/>
          </a:p>
        </p:txBody>
      </p:sp>
    </p:spTree>
    <p:extLst>
      <p:ext uri="{BB962C8B-B14F-4D97-AF65-F5344CB8AC3E}">
        <p14:creationId xmlns:p14="http://schemas.microsoft.com/office/powerpoint/2010/main" val="349319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left)">
                                      <p:cBhvr>
                                        <p:cTn id="22" dur="10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10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10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10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left)">
                                      <p:cBhvr>
                                        <p:cTn id="49" dur="10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9">
                                            <p:txEl>
                                              <p:pRg st="0" end="0"/>
                                            </p:txEl>
                                          </p:spTgt>
                                        </p:tgtEl>
                                        <p:attrNameLst>
                                          <p:attrName>style.visibility</p:attrName>
                                        </p:attrNameLst>
                                      </p:cBhvr>
                                      <p:to>
                                        <p:strVal val="visible"/>
                                      </p:to>
                                    </p:set>
                                    <p:animEffect transition="in" filter="wipe(left)">
                                      <p:cBhvr>
                                        <p:cTn id="54" dur="1000"/>
                                        <p:tgtEl>
                                          <p:spTgt spid="9">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10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left)">
                                      <p:cBhvr>
                                        <p:cTn id="64" dur="10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left)">
                                      <p:cBhvr>
                                        <p:cTn id="69" dur="1000"/>
                                        <p:tgtEl>
                                          <p:spTgt spid="1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Effect transition="in" filter="wipe(left)">
                                      <p:cBhvr>
                                        <p:cTn id="74" dur="1000"/>
                                        <p:tgtEl>
                                          <p:spTgt spid="17">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wipe(left)">
                                      <p:cBhvr>
                                        <p:cTn id="79" dur="1000"/>
                                        <p:tgtEl>
                                          <p:spTgt spid="1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wipe(left)">
                                      <p:cBhvr>
                                        <p:cTn id="84" dur="1000"/>
                                        <p:tgtEl>
                                          <p:spTgt spid="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wipe(left)">
                                      <p:cBhvr>
                                        <p:cTn id="89" dur="1000"/>
                                        <p:tgtEl>
                                          <p:spTgt spid="1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wipe(left)">
                                      <p:cBhvr>
                                        <p:cTn id="94"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5" grpId="0"/>
      <p:bldP spid="18" grpId="0"/>
      <p:bldP spid="7" grpId="0"/>
      <p:bldP spid="19" grpId="0"/>
      <p:bldP spid="20"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2308324"/>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33</a:t>
            </a:r>
          </a:p>
          <a:p>
            <a:pPr algn="just"/>
            <a:r>
              <a:rPr lang="en-US" sz="2400" spc="100" dirty="0">
                <a:solidFill>
                  <a:srgbClr val="000000"/>
                </a:solidFill>
                <a:latin typeface="Calibri" pitchFamily="34" charset="0"/>
              </a:rPr>
              <a:t>In two independent samples of sizes 8 and 10, the sum of squares of deviations of the sample values from the respective means were 84.4 and 102.6. Test whether the difference of variances of the population is significant or not. Use a 0.05 level of significance.</a:t>
            </a:r>
          </a:p>
          <a:p>
            <a:pPr algn="just"/>
            <a:r>
              <a:rPr lang="en-US" sz="2400" b="1" spc="100" dirty="0">
                <a:solidFill>
                  <a:srgbClr val="000000"/>
                </a:solidFill>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88075" y="2237187"/>
                <a:ext cx="5790011" cy="1356012"/>
              </a:xfrm>
              <a:prstGeom prst="rect">
                <a:avLst/>
              </a:prstGeom>
              <a:noFill/>
            </p:spPr>
            <p:txBody>
              <a:bodyPr wrap="square" rtlCol="0">
                <a:spAutoFit/>
              </a:bodyPr>
              <a:lstStyle/>
              <a:p>
                <a14:m>
                  <m:oMath xmlns:m="http://schemas.openxmlformats.org/officeDocument/2006/math">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a:rPr>
                          <m:t>𝑛</m:t>
                        </m:r>
                      </m:e>
                      <m:sub>
                        <m:r>
                          <a:rPr lang="en-US" sz="2400" b="0" i="1" smtClean="0">
                            <a:solidFill>
                              <a:srgbClr val="000000"/>
                            </a:solidFill>
                            <a:latin typeface="Cambria Math"/>
                          </a:rPr>
                          <m:t>1</m:t>
                        </m:r>
                      </m:sub>
                    </m:sSub>
                    <m:r>
                      <a:rPr lang="en-US" sz="2400" i="1" smtClean="0">
                        <a:solidFill>
                          <a:srgbClr val="000000"/>
                        </a:solidFill>
                        <a:latin typeface="Cambria Math"/>
                      </a:rPr>
                      <m:t> =</m:t>
                    </m:r>
                    <m:r>
                      <a:rPr lang="en-US" sz="2400" b="0" i="1" smtClean="0">
                        <a:solidFill>
                          <a:srgbClr val="000000"/>
                        </a:solidFill>
                        <a:latin typeface="Cambria Math"/>
                      </a:rPr>
                      <m:t>8</m:t>
                    </m:r>
                    <m:r>
                      <a:rPr lang="en-US" sz="2400" i="1" smtClean="0">
                        <a:solidFill>
                          <a:srgbClr val="000000"/>
                        </a:solidFill>
                        <a:latin typeface="Cambria Math"/>
                      </a:rPr>
                      <m:t>,</m:t>
                    </m:r>
                  </m:oMath>
                </a14:m>
                <a:r>
                  <a:rPr lang="en-US" sz="2400" dirty="0">
                    <a:solidFill>
                      <a:srgbClr val="000000"/>
                    </a:solidFill>
                  </a:rPr>
                  <a:t> </a:t>
                </a:r>
                <a14:m>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a:rPr>
                          <m:t>𝑛</m:t>
                        </m:r>
                      </m:e>
                      <m:sub>
                        <m:r>
                          <a:rPr lang="en-US" sz="2400" b="0" i="1" smtClean="0">
                            <a:solidFill>
                              <a:srgbClr val="000000"/>
                            </a:solidFill>
                            <a:latin typeface="Cambria Math"/>
                          </a:rPr>
                          <m:t>2</m:t>
                        </m:r>
                      </m:sub>
                    </m:sSub>
                    <m:r>
                      <a:rPr lang="en-US" sz="2400" i="1">
                        <a:solidFill>
                          <a:srgbClr val="000000"/>
                        </a:solidFill>
                        <a:latin typeface="Cambria Math"/>
                      </a:rPr>
                      <m:t> =</m:t>
                    </m:r>
                    <m:r>
                      <a:rPr lang="en-US" sz="2400" b="0" i="1" smtClean="0">
                        <a:solidFill>
                          <a:srgbClr val="000000"/>
                        </a:solidFill>
                        <a:latin typeface="Cambria Math"/>
                      </a:rPr>
                      <m:t>10</m:t>
                    </m:r>
                  </m:oMath>
                </a14:m>
                <a:endParaRPr lang="en-US" sz="2400" i="1" dirty="0">
                  <a:solidFill>
                    <a:srgbClr val="000000"/>
                  </a:solidFill>
                  <a:latin typeface="Cambria Math"/>
                </a:endParaRPr>
              </a:p>
              <a:p>
                <a:pPr/>
                <a14:m>
                  <m:oMathPara xmlns:m="http://schemas.openxmlformats.org/officeDocument/2006/math">
                    <m:oMathParaPr>
                      <m:jc m:val="centerGroup"/>
                    </m:oMathParaPr>
                    <m:oMath xmlns:m="http://schemas.openxmlformats.org/officeDocument/2006/math">
                      <m:nary>
                        <m:naryPr>
                          <m:chr m:val="∑"/>
                          <m:subHide m:val="on"/>
                          <m:supHide m:val="on"/>
                          <m:ctrlPr>
                            <a:rPr lang="en-US" sz="2400" i="1" spc="100">
                              <a:latin typeface="Cambria Math" panose="02040503050406030204" pitchFamily="18" charset="0"/>
                            </a:rPr>
                          </m:ctrlPr>
                        </m:naryPr>
                        <m:sub/>
                        <m:sup/>
                        <m:e>
                          <m:sSup>
                            <m:sSupPr>
                              <m:ctrlPr>
                                <a:rPr lang="en-US" sz="2400" i="1" spc="100">
                                  <a:latin typeface="Cambria Math" panose="02040503050406030204" pitchFamily="18" charset="0"/>
                                </a:rPr>
                              </m:ctrlPr>
                            </m:sSupPr>
                            <m:e>
                              <m:d>
                                <m:dPr>
                                  <m:ctrlPr>
                                    <a:rPr lang="en-US" sz="2400" i="1" spc="100">
                                      <a:latin typeface="Cambria Math" panose="02040503050406030204" pitchFamily="18" charset="0"/>
                                    </a:rPr>
                                  </m:ctrlPr>
                                </m:dPr>
                                <m:e>
                                  <m:r>
                                    <a:rPr lang="en-US" sz="2400" i="1" spc="100">
                                      <a:latin typeface="Cambria Math"/>
                                    </a:rPr>
                                    <m:t>𝑥</m:t>
                                  </m:r>
                                  <m:r>
                                    <a:rPr lang="en-US" sz="2400" i="1" spc="100">
                                      <a:latin typeface="Cambria Math"/>
                                    </a:rPr>
                                    <m:t>−</m:t>
                                  </m:r>
                                  <m:acc>
                                    <m:accPr>
                                      <m:chr m:val="̅"/>
                                      <m:ctrlPr>
                                        <a:rPr lang="en-US" sz="2400" i="1" spc="100">
                                          <a:latin typeface="Cambria Math" panose="02040503050406030204" pitchFamily="18" charset="0"/>
                                        </a:rPr>
                                      </m:ctrlPr>
                                    </m:accPr>
                                    <m:e>
                                      <m:r>
                                        <a:rPr lang="en-US" sz="2400" i="1" spc="100">
                                          <a:latin typeface="Cambria Math"/>
                                        </a:rPr>
                                        <m:t>𝑥</m:t>
                                      </m:r>
                                    </m:e>
                                  </m:acc>
                                </m:e>
                              </m:d>
                            </m:e>
                            <m:sup>
                              <m:r>
                                <a:rPr lang="en-US" sz="2400" i="1" spc="100">
                                  <a:latin typeface="Cambria Math"/>
                                </a:rPr>
                                <m:t>2</m:t>
                              </m:r>
                            </m:sup>
                          </m:sSup>
                        </m:e>
                      </m:nary>
                      <m:r>
                        <a:rPr lang="en-US" sz="2400" i="1" spc="100">
                          <a:latin typeface="Cambria Math"/>
                        </a:rPr>
                        <m:t>=</m:t>
                      </m:r>
                      <m:r>
                        <a:rPr lang="en-US" sz="2400" b="0" i="1" spc="100" smtClean="0">
                          <a:latin typeface="Cambria Math"/>
                        </a:rPr>
                        <m:t>84.4, </m:t>
                      </m:r>
                      <m:nary>
                        <m:naryPr>
                          <m:chr m:val="∑"/>
                          <m:subHide m:val="on"/>
                          <m:supHide m:val="on"/>
                          <m:ctrlPr>
                            <a:rPr lang="en-US" sz="2400" i="1" spc="100">
                              <a:latin typeface="Cambria Math" panose="02040503050406030204" pitchFamily="18" charset="0"/>
                            </a:rPr>
                          </m:ctrlPr>
                        </m:naryPr>
                        <m:sub/>
                        <m:sup/>
                        <m:e>
                          <m:sSup>
                            <m:sSupPr>
                              <m:ctrlPr>
                                <a:rPr lang="en-US" sz="2400" i="1" spc="100">
                                  <a:latin typeface="Cambria Math" panose="02040503050406030204" pitchFamily="18" charset="0"/>
                                </a:rPr>
                              </m:ctrlPr>
                            </m:sSupPr>
                            <m:e>
                              <m:d>
                                <m:dPr>
                                  <m:ctrlPr>
                                    <a:rPr lang="en-US" sz="2400" i="1" spc="100">
                                      <a:latin typeface="Cambria Math" panose="02040503050406030204" pitchFamily="18" charset="0"/>
                                    </a:rPr>
                                  </m:ctrlPr>
                                </m:dPr>
                                <m:e>
                                  <m:r>
                                    <a:rPr lang="en-US" sz="2400" i="1" spc="100">
                                      <a:latin typeface="Cambria Math"/>
                                    </a:rPr>
                                    <m:t>𝑦</m:t>
                                  </m:r>
                                  <m:r>
                                    <a:rPr lang="en-US" sz="2400" i="1" spc="100">
                                      <a:latin typeface="Cambria Math"/>
                                    </a:rPr>
                                    <m:t>−</m:t>
                                  </m:r>
                                  <m:acc>
                                    <m:accPr>
                                      <m:chr m:val="̅"/>
                                      <m:ctrlPr>
                                        <a:rPr lang="en-US" sz="2400" i="1" spc="100">
                                          <a:latin typeface="Cambria Math" panose="02040503050406030204" pitchFamily="18" charset="0"/>
                                        </a:rPr>
                                      </m:ctrlPr>
                                    </m:accPr>
                                    <m:e>
                                      <m:r>
                                        <a:rPr lang="en-US" sz="2400" i="1" spc="100">
                                          <a:latin typeface="Cambria Math"/>
                                        </a:rPr>
                                        <m:t>𝑦</m:t>
                                      </m:r>
                                    </m:e>
                                  </m:acc>
                                </m:e>
                              </m:d>
                            </m:e>
                            <m:sup>
                              <m:r>
                                <a:rPr lang="en-US" sz="2400" i="1" spc="100">
                                  <a:latin typeface="Cambria Math"/>
                                </a:rPr>
                                <m:t>2</m:t>
                              </m:r>
                            </m:sup>
                          </m:sSup>
                        </m:e>
                      </m:nary>
                      <m:r>
                        <a:rPr lang="en-US" sz="2400" i="1" spc="100">
                          <a:latin typeface="Cambria Math"/>
                        </a:rPr>
                        <m:t>=</m:t>
                      </m:r>
                      <m:r>
                        <a:rPr lang="en-US" sz="2400" b="0" i="1" spc="100" smtClean="0">
                          <a:latin typeface="Cambria Math"/>
                        </a:rPr>
                        <m:t>102.6</m:t>
                      </m:r>
                    </m:oMath>
                  </m:oMathPara>
                </a14:m>
                <a:endParaRPr lang="en-US" sz="2400" b="0" dirty="0">
                  <a:solidFill>
                    <a:srgbClr val="0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8075" y="2237187"/>
                <a:ext cx="5790011" cy="1356012"/>
              </a:xfrm>
              <a:prstGeom prst="rect">
                <a:avLst/>
              </a:prstGeom>
              <a:blipFill rotWithShape="1">
                <a:blip r:embed="rId2"/>
                <a:stretch>
                  <a:fillRect/>
                </a:stretch>
              </a:blipFill>
            </p:spPr>
            <p:txBody>
              <a:bodyPr/>
              <a:lstStyle/>
              <a:p>
                <a:r>
                  <a:rPr lang="en-IN">
                    <a:noFill/>
                  </a:rPr>
                  <a:t> </a:t>
                </a:r>
              </a:p>
            </p:txBody>
          </p:sp>
        </mc:Fallback>
      </mc:AlternateContent>
      <p:cxnSp>
        <p:nvCxnSpPr>
          <p:cNvPr id="8" name="Straight Connector 7"/>
          <p:cNvCxnSpPr/>
          <p:nvPr/>
        </p:nvCxnSpPr>
        <p:spPr>
          <a:xfrm>
            <a:off x="6082888" y="1782432"/>
            <a:ext cx="50073" cy="490667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11099" y="4702037"/>
                <a:ext cx="6071789" cy="835998"/>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sSubSup>
                      <m:sSubSupPr>
                        <m:ctrlPr>
                          <a:rPr lang="en-US" sz="2400" i="1" spc="100" smtClean="0">
                            <a:solidFill>
                              <a:srgbClr val="000000"/>
                            </a:solidFill>
                            <a:latin typeface="Cambria Math" panose="02040503050406030204" pitchFamily="18" charset="0"/>
                          </a:rPr>
                        </m:ctrlPr>
                      </m:sSubSupPr>
                      <m:e>
                        <m:r>
                          <a:rPr lang="en-US" sz="2400" i="1" spc="100" smtClean="0">
                            <a:solidFill>
                              <a:srgbClr val="000000"/>
                            </a:solidFill>
                            <a:latin typeface="Cambria Math"/>
                            <a:ea typeface="Cambria Math"/>
                          </a:rPr>
                          <m:t>𝜎</m:t>
                        </m:r>
                      </m:e>
                      <m:sub>
                        <m:r>
                          <a:rPr lang="en-US" sz="2400" b="0" i="1" spc="100" smtClean="0">
                            <a:solidFill>
                              <a:srgbClr val="000000"/>
                            </a:solidFill>
                            <a:latin typeface="Cambria Math"/>
                          </a:rPr>
                          <m:t>1</m:t>
                        </m:r>
                      </m:sub>
                      <m:sup>
                        <m:r>
                          <a:rPr lang="en-US" sz="2400" b="0" i="1" spc="100" smtClean="0">
                            <a:solidFill>
                              <a:srgbClr val="000000"/>
                            </a:solidFill>
                            <a:latin typeface="Cambria Math"/>
                          </a:rPr>
                          <m:t>2</m:t>
                        </m:r>
                      </m:sup>
                    </m:sSubSup>
                    <m:r>
                      <a:rPr lang="en-US" sz="2400" b="0" i="1" spc="100" smtClean="0">
                        <a:solidFill>
                          <a:srgbClr val="000000"/>
                        </a:solidFill>
                        <a:latin typeface="Cambria Math"/>
                      </a:rPr>
                      <m:t>=</m:t>
                    </m:r>
                    <m:sSubSup>
                      <m:sSubSupPr>
                        <m:ctrlPr>
                          <a:rPr lang="en-US" sz="2400" i="1" spc="100">
                            <a:solidFill>
                              <a:srgbClr val="000000"/>
                            </a:solidFill>
                            <a:latin typeface="Cambria Math" panose="02040503050406030204" pitchFamily="18" charset="0"/>
                          </a:rPr>
                        </m:ctrlPr>
                      </m:sSubSupPr>
                      <m:e>
                        <m:r>
                          <a:rPr lang="en-US" sz="2400" i="1" spc="100">
                            <a:solidFill>
                              <a:srgbClr val="000000"/>
                            </a:solidFill>
                            <a:latin typeface="Cambria Math"/>
                            <a:ea typeface="Cambria Math"/>
                          </a:rPr>
                          <m:t>𝜎</m:t>
                        </m:r>
                      </m:e>
                      <m:sub>
                        <m:r>
                          <a:rPr lang="en-US" sz="2400" b="0" i="1" spc="100" smtClean="0">
                            <a:solidFill>
                              <a:srgbClr val="000000"/>
                            </a:solidFill>
                            <a:latin typeface="Cambria Math"/>
                            <a:ea typeface="Cambria Math"/>
                          </a:rPr>
                          <m:t>2</m:t>
                        </m:r>
                      </m:sub>
                      <m:sup>
                        <m:r>
                          <a:rPr lang="en-US" sz="2400" i="1" spc="100">
                            <a:solidFill>
                              <a:srgbClr val="000000"/>
                            </a:solidFill>
                            <a:latin typeface="Cambria Math"/>
                          </a:rPr>
                          <m:t>2</m:t>
                        </m:r>
                      </m:sup>
                    </m:sSubSup>
                  </m:oMath>
                </a14:m>
                <a:r>
                  <a:rPr lang="en-US" sz="2400" spc="100" dirty="0">
                    <a:solidFill>
                      <a:srgbClr val="000000"/>
                    </a:solidFill>
                    <a:latin typeface="Calibri" pitchFamily="34" charset="0"/>
                  </a:rPr>
                  <a:t>, i.e., the variances of two populations are equal.</a:t>
                </a:r>
              </a:p>
            </p:txBody>
          </p:sp>
        </mc:Choice>
        <mc:Fallback xmlns="">
          <p:sp>
            <p:nvSpPr>
              <p:cNvPr id="9" name="TextBox 8"/>
              <p:cNvSpPr txBox="1">
                <a:spLocks noRot="1" noChangeAspect="1" noMove="1" noResize="1" noEditPoints="1" noAdjustHandles="1" noChangeArrowheads="1" noChangeShapeType="1" noTextEdit="1"/>
              </p:cNvSpPr>
              <p:nvPr/>
            </p:nvSpPr>
            <p:spPr>
              <a:xfrm>
                <a:off x="11099" y="4702037"/>
                <a:ext cx="6071789" cy="835998"/>
              </a:xfrm>
              <a:prstGeom prst="rect">
                <a:avLst/>
              </a:prstGeom>
              <a:blipFill rotWithShape="1">
                <a:blip r:embed="rId3"/>
                <a:stretch>
                  <a:fillRect l="-1606" t="-5839" r="-1104" b="-1605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8625" y="5520010"/>
                <a:ext cx="6046389" cy="830997"/>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sSubSup>
                      <m:sSubSupPr>
                        <m:ctrlPr>
                          <a:rPr lang="en-US" sz="2400" i="1" spc="100">
                            <a:solidFill>
                              <a:srgbClr val="000000"/>
                            </a:solidFill>
                            <a:latin typeface="Cambria Math" panose="02040503050406030204" pitchFamily="18" charset="0"/>
                          </a:rPr>
                        </m:ctrlPr>
                      </m:sSubSupPr>
                      <m:e>
                        <m:r>
                          <a:rPr lang="en-US" sz="2400" i="1" spc="100">
                            <a:solidFill>
                              <a:srgbClr val="000000"/>
                            </a:solidFill>
                            <a:latin typeface="Cambria Math"/>
                            <a:ea typeface="Cambria Math"/>
                          </a:rPr>
                          <m:t>𝜎</m:t>
                        </m:r>
                      </m:e>
                      <m:sub>
                        <m:r>
                          <a:rPr lang="en-US" sz="2400" i="1" spc="100">
                            <a:solidFill>
                              <a:srgbClr val="000000"/>
                            </a:solidFill>
                            <a:latin typeface="Cambria Math"/>
                          </a:rPr>
                          <m:t>1</m:t>
                        </m:r>
                      </m:sub>
                      <m:sup>
                        <m:r>
                          <a:rPr lang="en-US" sz="2400" i="1" spc="100">
                            <a:solidFill>
                              <a:srgbClr val="000000"/>
                            </a:solidFill>
                            <a:latin typeface="Cambria Math"/>
                          </a:rPr>
                          <m:t>2</m:t>
                        </m:r>
                      </m:sup>
                    </m:sSubSup>
                    <m:r>
                      <a:rPr lang="en-US" sz="2400" b="0" i="1" spc="100" smtClean="0">
                        <a:solidFill>
                          <a:srgbClr val="000000"/>
                        </a:solidFill>
                        <a:latin typeface="Cambria Math"/>
                      </a:rPr>
                      <m:t>&gt;</m:t>
                    </m:r>
                    <m:sSubSup>
                      <m:sSubSupPr>
                        <m:ctrlPr>
                          <a:rPr lang="en-US" sz="2400" i="1" spc="100">
                            <a:solidFill>
                              <a:srgbClr val="000000"/>
                            </a:solidFill>
                            <a:latin typeface="Cambria Math" panose="02040503050406030204" pitchFamily="18" charset="0"/>
                          </a:rPr>
                        </m:ctrlPr>
                      </m:sSubSupPr>
                      <m:e>
                        <m:r>
                          <a:rPr lang="en-US" sz="2400" i="1" spc="100">
                            <a:solidFill>
                              <a:srgbClr val="000000"/>
                            </a:solidFill>
                            <a:latin typeface="Cambria Math"/>
                            <a:ea typeface="Cambria Math"/>
                          </a:rPr>
                          <m:t>𝜎</m:t>
                        </m:r>
                      </m:e>
                      <m:sub>
                        <m:r>
                          <a:rPr lang="en-US" sz="2400" i="1" spc="100">
                            <a:solidFill>
                              <a:srgbClr val="000000"/>
                            </a:solidFill>
                            <a:latin typeface="Cambria Math"/>
                            <a:ea typeface="Cambria Math"/>
                          </a:rPr>
                          <m:t>2</m:t>
                        </m:r>
                      </m:sub>
                      <m:sup>
                        <m:r>
                          <a:rPr lang="en-US" sz="2400" i="1" spc="100">
                            <a:solidFill>
                              <a:srgbClr val="000000"/>
                            </a:solidFill>
                            <a:latin typeface="Cambria Math"/>
                          </a:rPr>
                          <m:t>2</m:t>
                        </m:r>
                      </m:sup>
                    </m:sSubSup>
                  </m:oMath>
                </a14:m>
                <a:endParaRPr lang="en-IN" sz="2400" dirty="0">
                  <a:solidFill>
                    <a:srgbClr val="00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8625" y="5520010"/>
                <a:ext cx="6046389" cy="830997"/>
              </a:xfrm>
              <a:prstGeom prst="rect">
                <a:avLst/>
              </a:prstGeom>
              <a:blipFill rotWithShape="1">
                <a:blip r:embed="rId4"/>
                <a:stretch>
                  <a:fillRect l="-1613" t="-6618" b="-14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8974" y="6351007"/>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8974" y="6351007"/>
                <a:ext cx="4965590" cy="461665"/>
              </a:xfrm>
              <a:prstGeom prst="rect">
                <a:avLst/>
              </a:prstGeom>
              <a:blipFill rotWithShape="1">
                <a:blip r:embed="rId5"/>
                <a:stretch>
                  <a:fillRect l="-1966" t="-10526" b="-28947"/>
                </a:stretch>
              </a:blipFill>
            </p:spPr>
            <p:txBody>
              <a:bodyPr/>
              <a:lstStyle/>
              <a:p>
                <a:r>
                  <a:rPr lang="en-IN">
                    <a:noFill/>
                  </a:rPr>
                  <a:t> </a:t>
                </a:r>
              </a:p>
            </p:txBody>
          </p:sp>
        </mc:Fallback>
      </mc:AlternateContent>
      <p:sp>
        <p:nvSpPr>
          <p:cNvPr id="12" name="TextBox 11"/>
          <p:cNvSpPr txBox="1"/>
          <p:nvPr/>
        </p:nvSpPr>
        <p:spPr>
          <a:xfrm>
            <a:off x="6347309" y="1782432"/>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17" name="TextBox 16"/>
              <p:cNvSpPr txBox="1"/>
              <p:nvPr/>
            </p:nvSpPr>
            <p:spPr>
              <a:xfrm>
                <a:off x="6315276" y="2237187"/>
                <a:ext cx="5794871" cy="92756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a:rPr>
                        <m:t>𝐹</m:t>
                      </m:r>
                      <m:r>
                        <a:rPr lang="en-US" sz="2400" b="0" i="1" smtClean="0">
                          <a:solidFill>
                            <a:srgbClr val="000000"/>
                          </a:solidFill>
                          <a:latin typeface="Cambria Math"/>
                        </a:rPr>
                        <m:t>=</m:t>
                      </m:r>
                      <m:f>
                        <m:fPr>
                          <m:ctrlPr>
                            <a:rPr lang="en-US" sz="2400" b="0" i="1" smtClean="0">
                              <a:solidFill>
                                <a:srgbClr val="000000"/>
                              </a:solidFill>
                              <a:latin typeface="Cambria Math" panose="02040503050406030204" pitchFamily="18" charset="0"/>
                            </a:rPr>
                          </m:ctrlPr>
                        </m:fPr>
                        <m:num>
                          <m:sSubSup>
                            <m:sSubSupPr>
                              <m:ctrlPr>
                                <a:rPr lang="en-US" sz="2400" i="1" spc="100">
                                  <a:latin typeface="Cambria Math" panose="02040503050406030204" pitchFamily="18" charset="0"/>
                                </a:rPr>
                              </m:ctrlPr>
                            </m:sSubSupPr>
                            <m:e>
                              <m:r>
                                <a:rPr lang="en-US" sz="2400" i="1" spc="100">
                                  <a:latin typeface="Cambria Math"/>
                                </a:rPr>
                                <m:t>𝑆</m:t>
                              </m:r>
                            </m:e>
                            <m:sub>
                              <m:r>
                                <a:rPr lang="en-US" sz="2400" i="1" spc="100">
                                  <a:latin typeface="Cambria Math"/>
                                </a:rPr>
                                <m:t>1</m:t>
                              </m:r>
                            </m:sub>
                            <m:sup>
                              <m:r>
                                <a:rPr lang="en-US" sz="2400" i="1" spc="100">
                                  <a:latin typeface="Cambria Math"/>
                                </a:rPr>
                                <m:t>2</m:t>
                              </m:r>
                            </m:sup>
                          </m:sSubSup>
                        </m:num>
                        <m:den>
                          <m:sSubSup>
                            <m:sSubSupPr>
                              <m:ctrlPr>
                                <a:rPr lang="en-US" sz="2400" i="1" spc="100">
                                  <a:latin typeface="Cambria Math" panose="02040503050406030204" pitchFamily="18" charset="0"/>
                                </a:rPr>
                              </m:ctrlPr>
                            </m:sSubSupPr>
                            <m:e>
                              <m:r>
                                <a:rPr lang="en-US" sz="2400" i="1" spc="100">
                                  <a:latin typeface="Cambria Math"/>
                                </a:rPr>
                                <m:t>𝑆</m:t>
                              </m:r>
                            </m:e>
                            <m:sub>
                              <m:r>
                                <a:rPr lang="en-US" sz="2400" i="1" spc="100">
                                  <a:latin typeface="Cambria Math"/>
                                </a:rPr>
                                <m:t>2</m:t>
                              </m:r>
                            </m:sub>
                            <m:sup>
                              <m:r>
                                <a:rPr lang="en-US" sz="2400" i="1" spc="100">
                                  <a:latin typeface="Cambria Math"/>
                                </a:rPr>
                                <m:t>2</m:t>
                              </m:r>
                            </m:sup>
                          </m:sSubSup>
                        </m:den>
                      </m:f>
                      <m:r>
                        <a:rPr lang="en-US" sz="2400" b="0" i="1" smtClean="0">
                          <a:solidFill>
                            <a:srgbClr val="000000"/>
                          </a:solidFill>
                          <a:latin typeface="Cambria Math"/>
                        </a:rPr>
                        <m:t>=</m:t>
                      </m:r>
                      <m:f>
                        <m:fPr>
                          <m:ctrlPr>
                            <a:rPr lang="en-US" sz="2400" b="0" i="1" smtClean="0">
                              <a:solidFill>
                                <a:srgbClr val="000000"/>
                              </a:solidFill>
                              <a:latin typeface="Cambria Math" panose="02040503050406030204" pitchFamily="18" charset="0"/>
                            </a:rPr>
                          </m:ctrlPr>
                        </m:fPr>
                        <m:num>
                          <m:r>
                            <a:rPr lang="en-US" sz="2400" b="0" i="1" smtClean="0">
                              <a:solidFill>
                                <a:srgbClr val="000000"/>
                              </a:solidFill>
                              <a:latin typeface="Cambria Math"/>
                            </a:rPr>
                            <m:t>12.057</m:t>
                          </m:r>
                        </m:num>
                        <m:den>
                          <m:r>
                            <a:rPr lang="en-US" sz="2400" b="0" i="1" smtClean="0">
                              <a:solidFill>
                                <a:srgbClr val="000000"/>
                              </a:solidFill>
                              <a:latin typeface="Cambria Math"/>
                            </a:rPr>
                            <m:t>11.4</m:t>
                          </m:r>
                        </m:den>
                      </m:f>
                      <m:r>
                        <a:rPr lang="en-US" sz="2400" b="0" i="1" smtClean="0">
                          <a:solidFill>
                            <a:srgbClr val="000000"/>
                          </a:solidFill>
                          <a:latin typeface="Cambria Math"/>
                        </a:rPr>
                        <m:t>=1.057</m:t>
                      </m:r>
                    </m:oMath>
                  </m:oMathPara>
                </a14:m>
                <a:endParaRPr lang="en-IN" sz="2400" dirty="0">
                  <a:solidFill>
                    <a:srgbClr val="0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315276" y="2237187"/>
                <a:ext cx="5794871" cy="927562"/>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6681" y="3431935"/>
                <a:ext cx="4270721" cy="1332031"/>
              </a:xfrm>
              <a:prstGeom prst="rect">
                <a:avLst/>
              </a:prstGeom>
            </p:spPr>
            <p:txBody>
              <a:bodyPr wrap="none">
                <a:spAutoFit/>
              </a:bodyPr>
              <a:lstStyle/>
              <a:p>
                <a14:m>
                  <m:oMath xmlns:m="http://schemas.openxmlformats.org/officeDocument/2006/math">
                    <m:sSubSup>
                      <m:sSubSupPr>
                        <m:ctrlPr>
                          <a:rPr lang="en-US" sz="2400" i="1" spc="100" smtClean="0">
                            <a:latin typeface="Cambria Math" panose="02040503050406030204" pitchFamily="18" charset="0"/>
                          </a:rPr>
                        </m:ctrlPr>
                      </m:sSubSupPr>
                      <m:e>
                        <m:r>
                          <a:rPr lang="en-US" sz="2400" i="1" spc="100">
                            <a:latin typeface="Cambria Math"/>
                          </a:rPr>
                          <m:t>𝑆</m:t>
                        </m:r>
                      </m:e>
                      <m:sub>
                        <m:r>
                          <a:rPr lang="en-US" sz="2400" i="1" spc="100">
                            <a:latin typeface="Cambria Math"/>
                          </a:rPr>
                          <m:t>1</m:t>
                        </m:r>
                      </m:sub>
                      <m:sup>
                        <m:r>
                          <a:rPr lang="en-US" sz="2400" i="1" spc="100">
                            <a:latin typeface="Cambria Math"/>
                          </a:rPr>
                          <m:t>2</m:t>
                        </m:r>
                      </m:sup>
                    </m:sSubSup>
                    <m:r>
                      <a:rPr lang="en-US" sz="2400" i="1" spc="100">
                        <a:latin typeface="Cambria Math"/>
                      </a:rPr>
                      <m:t>=</m:t>
                    </m:r>
                    <m:f>
                      <m:fPr>
                        <m:ctrlPr>
                          <a:rPr lang="en-US" sz="2400" i="1" spc="100">
                            <a:latin typeface="Cambria Math" panose="02040503050406030204" pitchFamily="18" charset="0"/>
                          </a:rPr>
                        </m:ctrlPr>
                      </m:fPr>
                      <m:num>
                        <m:nary>
                          <m:naryPr>
                            <m:chr m:val="∑"/>
                            <m:subHide m:val="on"/>
                            <m:supHide m:val="on"/>
                            <m:ctrlPr>
                              <a:rPr lang="en-US" sz="2400" i="1" spc="100">
                                <a:latin typeface="Cambria Math" panose="02040503050406030204" pitchFamily="18" charset="0"/>
                              </a:rPr>
                            </m:ctrlPr>
                          </m:naryPr>
                          <m:sub/>
                          <m:sup/>
                          <m:e>
                            <m:sSup>
                              <m:sSupPr>
                                <m:ctrlPr>
                                  <a:rPr lang="en-US" sz="2400" i="1" spc="100">
                                    <a:latin typeface="Cambria Math" panose="02040503050406030204" pitchFamily="18" charset="0"/>
                                  </a:rPr>
                                </m:ctrlPr>
                              </m:sSupPr>
                              <m:e>
                                <m:d>
                                  <m:dPr>
                                    <m:ctrlPr>
                                      <a:rPr lang="en-US" sz="2400" i="1" spc="100">
                                        <a:latin typeface="Cambria Math" panose="02040503050406030204" pitchFamily="18" charset="0"/>
                                      </a:rPr>
                                    </m:ctrlPr>
                                  </m:dPr>
                                  <m:e>
                                    <m:r>
                                      <a:rPr lang="en-US" sz="2400" i="1" spc="100">
                                        <a:latin typeface="Cambria Math"/>
                                      </a:rPr>
                                      <m:t>𝑥</m:t>
                                    </m:r>
                                    <m:r>
                                      <a:rPr lang="en-US" sz="2400" i="1" spc="100">
                                        <a:latin typeface="Cambria Math"/>
                                      </a:rPr>
                                      <m:t>−</m:t>
                                    </m:r>
                                    <m:acc>
                                      <m:accPr>
                                        <m:chr m:val="̅"/>
                                        <m:ctrlPr>
                                          <a:rPr lang="en-US" sz="2400" i="1" spc="100">
                                            <a:latin typeface="Cambria Math" panose="02040503050406030204" pitchFamily="18" charset="0"/>
                                          </a:rPr>
                                        </m:ctrlPr>
                                      </m:accPr>
                                      <m:e>
                                        <m:r>
                                          <a:rPr lang="en-US" sz="2400" i="1" spc="100">
                                            <a:latin typeface="Cambria Math"/>
                                          </a:rPr>
                                          <m:t>𝑥</m:t>
                                        </m:r>
                                      </m:e>
                                    </m:acc>
                                  </m:e>
                                </m:d>
                              </m:e>
                              <m:sup>
                                <m:r>
                                  <a:rPr lang="en-US" sz="2400" i="1" spc="100">
                                    <a:latin typeface="Cambria Math"/>
                                  </a:rPr>
                                  <m:t>2</m:t>
                                </m:r>
                              </m:sup>
                            </m:sSup>
                          </m:e>
                        </m:nary>
                      </m:num>
                      <m:den>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r>
                          <a:rPr lang="en-US" sz="2400" i="1" spc="100">
                            <a:latin typeface="Cambria Math"/>
                          </a:rPr>
                          <m:t>−1</m:t>
                        </m:r>
                      </m:den>
                    </m:f>
                    <m:r>
                      <a:rPr lang="en-US" sz="2400" b="0" i="1" spc="100" smtClean="0">
                        <a:latin typeface="Cambria Math"/>
                      </a:rPr>
                      <m:t>=</m:t>
                    </m:r>
                    <m:f>
                      <m:fPr>
                        <m:ctrlPr>
                          <a:rPr lang="en-US" sz="2400" b="0" i="1" spc="100" smtClean="0">
                            <a:latin typeface="Cambria Math" panose="02040503050406030204" pitchFamily="18" charset="0"/>
                          </a:rPr>
                        </m:ctrlPr>
                      </m:fPr>
                      <m:num>
                        <m:r>
                          <a:rPr lang="en-US" sz="2400" b="0" i="1" spc="100" smtClean="0">
                            <a:latin typeface="Cambria Math"/>
                          </a:rPr>
                          <m:t>84.4</m:t>
                        </m:r>
                      </m:num>
                      <m:den>
                        <m:r>
                          <a:rPr lang="en-US" sz="2400" b="0" i="1" spc="100" smtClean="0">
                            <a:latin typeface="Cambria Math"/>
                          </a:rPr>
                          <m:t>8−1</m:t>
                        </m:r>
                      </m:den>
                    </m:f>
                    <m:r>
                      <a:rPr lang="en-US" sz="2400" b="0" i="1" spc="100" smtClean="0">
                        <a:latin typeface="Cambria Math"/>
                      </a:rPr>
                      <m:t>=12.057</m:t>
                    </m:r>
                  </m:oMath>
                </a14:m>
                <a:r>
                  <a:rPr lang="en-US" sz="2400" spc="100" dirty="0">
                    <a:latin typeface="Calibri" pitchFamily="34" charset="0"/>
                  </a:rPr>
                  <a:t>,</a:t>
                </a:r>
              </a:p>
              <a:p>
                <a:r>
                  <a:rPr lang="en-US" sz="2400" spc="100" dirty="0">
                    <a:latin typeface="Calibri" pitchFamily="34" charset="0"/>
                  </a:rPr>
                  <a:t> </a:t>
                </a:r>
                <a14:m>
                  <m:oMath xmlns:m="http://schemas.openxmlformats.org/officeDocument/2006/math">
                    <m:sSubSup>
                      <m:sSubSupPr>
                        <m:ctrlPr>
                          <a:rPr lang="en-US" sz="2400" i="1" spc="100">
                            <a:latin typeface="Cambria Math" panose="02040503050406030204" pitchFamily="18" charset="0"/>
                          </a:rPr>
                        </m:ctrlPr>
                      </m:sSubSupPr>
                      <m:e>
                        <m:r>
                          <a:rPr lang="en-US" sz="2400" i="1" spc="100">
                            <a:latin typeface="Cambria Math"/>
                          </a:rPr>
                          <m:t>𝑆</m:t>
                        </m:r>
                      </m:e>
                      <m:sub>
                        <m:r>
                          <a:rPr lang="en-US" sz="2400" i="1" spc="100">
                            <a:latin typeface="Cambria Math"/>
                          </a:rPr>
                          <m:t>2</m:t>
                        </m:r>
                      </m:sub>
                      <m:sup>
                        <m:r>
                          <a:rPr lang="en-US" sz="2400" i="1" spc="100">
                            <a:latin typeface="Cambria Math"/>
                          </a:rPr>
                          <m:t>2</m:t>
                        </m:r>
                      </m:sup>
                    </m:sSubSup>
                    <m:r>
                      <a:rPr lang="en-US" sz="2400" i="1" spc="100">
                        <a:latin typeface="Cambria Math"/>
                      </a:rPr>
                      <m:t>=</m:t>
                    </m:r>
                    <m:f>
                      <m:fPr>
                        <m:ctrlPr>
                          <a:rPr lang="en-US" sz="2400" i="1" spc="100">
                            <a:latin typeface="Cambria Math" panose="02040503050406030204" pitchFamily="18" charset="0"/>
                          </a:rPr>
                        </m:ctrlPr>
                      </m:fPr>
                      <m:num>
                        <m:nary>
                          <m:naryPr>
                            <m:chr m:val="∑"/>
                            <m:subHide m:val="on"/>
                            <m:supHide m:val="on"/>
                            <m:ctrlPr>
                              <a:rPr lang="en-US" sz="2400" i="1" spc="100">
                                <a:latin typeface="Cambria Math" panose="02040503050406030204" pitchFamily="18" charset="0"/>
                              </a:rPr>
                            </m:ctrlPr>
                          </m:naryPr>
                          <m:sub/>
                          <m:sup/>
                          <m:e>
                            <m:sSup>
                              <m:sSupPr>
                                <m:ctrlPr>
                                  <a:rPr lang="en-US" sz="2400" i="1" spc="100">
                                    <a:latin typeface="Cambria Math" panose="02040503050406030204" pitchFamily="18" charset="0"/>
                                  </a:rPr>
                                </m:ctrlPr>
                              </m:sSupPr>
                              <m:e>
                                <m:d>
                                  <m:dPr>
                                    <m:ctrlPr>
                                      <a:rPr lang="en-US" sz="2400" i="1" spc="100">
                                        <a:latin typeface="Cambria Math" panose="02040503050406030204" pitchFamily="18" charset="0"/>
                                      </a:rPr>
                                    </m:ctrlPr>
                                  </m:dPr>
                                  <m:e>
                                    <m:r>
                                      <a:rPr lang="en-US" sz="2400" i="1" spc="100">
                                        <a:latin typeface="Cambria Math"/>
                                      </a:rPr>
                                      <m:t>𝑦</m:t>
                                    </m:r>
                                    <m:r>
                                      <a:rPr lang="en-US" sz="2400" i="1" spc="100">
                                        <a:latin typeface="Cambria Math"/>
                                      </a:rPr>
                                      <m:t>−</m:t>
                                    </m:r>
                                    <m:acc>
                                      <m:accPr>
                                        <m:chr m:val="̅"/>
                                        <m:ctrlPr>
                                          <a:rPr lang="en-US" sz="2400" i="1" spc="100">
                                            <a:latin typeface="Cambria Math" panose="02040503050406030204" pitchFamily="18" charset="0"/>
                                          </a:rPr>
                                        </m:ctrlPr>
                                      </m:accPr>
                                      <m:e>
                                        <m:r>
                                          <a:rPr lang="en-US" sz="2400" i="1" spc="100">
                                            <a:latin typeface="Cambria Math"/>
                                          </a:rPr>
                                          <m:t>𝑦</m:t>
                                        </m:r>
                                      </m:e>
                                    </m:acc>
                                  </m:e>
                                </m:d>
                              </m:e>
                              <m:sup>
                                <m:r>
                                  <a:rPr lang="en-US" sz="2400" i="1" spc="100">
                                    <a:latin typeface="Cambria Math"/>
                                  </a:rPr>
                                  <m:t>2</m:t>
                                </m:r>
                              </m:sup>
                            </m:sSup>
                          </m:e>
                        </m:nary>
                      </m:num>
                      <m:den>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2</m:t>
                            </m:r>
                          </m:sub>
                        </m:sSub>
                        <m:r>
                          <a:rPr lang="en-US" sz="2400" i="1" spc="100">
                            <a:latin typeface="Cambria Math"/>
                          </a:rPr>
                          <m:t>−1</m:t>
                        </m:r>
                      </m:den>
                    </m:f>
                    <m:r>
                      <a:rPr lang="en-US" sz="2400" b="0" i="1" spc="100" smtClean="0">
                        <a:latin typeface="Cambria Math"/>
                      </a:rPr>
                      <m:t>=</m:t>
                    </m:r>
                    <m:f>
                      <m:fPr>
                        <m:ctrlPr>
                          <a:rPr lang="en-US" sz="2400" b="0" i="1" spc="100" smtClean="0">
                            <a:latin typeface="Cambria Math" panose="02040503050406030204" pitchFamily="18" charset="0"/>
                          </a:rPr>
                        </m:ctrlPr>
                      </m:fPr>
                      <m:num>
                        <m:r>
                          <a:rPr lang="en-US" sz="2400" b="0" i="1" spc="100" smtClean="0">
                            <a:latin typeface="Cambria Math"/>
                          </a:rPr>
                          <m:t>102.6</m:t>
                        </m:r>
                      </m:num>
                      <m:den>
                        <m:r>
                          <a:rPr lang="en-US" sz="2400" b="0" i="1" spc="100" smtClean="0">
                            <a:latin typeface="Cambria Math"/>
                          </a:rPr>
                          <m:t>10−1</m:t>
                        </m:r>
                      </m:den>
                    </m:f>
                    <m:r>
                      <a:rPr lang="en-US" sz="2400" b="0" i="1" spc="100" smtClean="0">
                        <a:latin typeface="Cambria Math"/>
                      </a:rPr>
                      <m:t>=11.4</m:t>
                    </m:r>
                  </m:oMath>
                </a14:m>
                <a:endParaRPr lang="en-IN" sz="2400" dirty="0"/>
              </a:p>
            </p:txBody>
          </p:sp>
        </mc:Choice>
        <mc:Fallback xmlns="">
          <p:sp>
            <p:nvSpPr>
              <p:cNvPr id="5" name="Rectangle 4"/>
              <p:cNvSpPr>
                <a:spLocks noRot="1" noChangeAspect="1" noMove="1" noResize="1" noEditPoints="1" noAdjustHandles="1" noChangeArrowheads="1" noChangeShapeType="1" noTextEdit="1"/>
              </p:cNvSpPr>
              <p:nvPr/>
            </p:nvSpPr>
            <p:spPr>
              <a:xfrm>
                <a:off x="106681" y="3431935"/>
                <a:ext cx="4270721" cy="1332031"/>
              </a:xfrm>
              <a:prstGeom prst="rect">
                <a:avLst/>
              </a:prstGeom>
              <a:blipFill rotWithShape="1">
                <a:blip r:embed="rId7"/>
                <a:stretch>
                  <a:fillRect r="-11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132961" y="3148090"/>
                <a:ext cx="5769080"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   </a:t>
                </a:r>
                <a14:m>
                  <m:oMath xmlns:m="http://schemas.openxmlformats.org/officeDocument/2006/math">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a:rPr>
                          <m:t>𝑣</m:t>
                        </m:r>
                      </m:e>
                      <m:sub>
                        <m:r>
                          <a:rPr lang="en-US" sz="2400" b="0" i="1" smtClean="0">
                            <a:solidFill>
                              <a:srgbClr val="000000"/>
                            </a:solidFill>
                            <a:latin typeface="Cambria Math"/>
                          </a:rPr>
                          <m:t>1</m:t>
                        </m:r>
                      </m:sub>
                    </m:sSub>
                    <m:r>
                      <a:rPr lang="en-US" sz="2400" i="1">
                        <a:solidFill>
                          <a:srgbClr val="000000"/>
                        </a:solidFill>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r>
                      <a:rPr lang="en-US" sz="2400" i="1" spc="100">
                        <a:latin typeface="Cambria Math"/>
                      </a:rPr>
                      <m:t>−</m:t>
                    </m:r>
                    <m:r>
                      <a:rPr lang="en-US" sz="2400" b="0" i="1" spc="100" smtClean="0">
                        <a:latin typeface="Cambria Math"/>
                      </a:rPr>
                      <m:t>1</m:t>
                    </m:r>
                    <m:r>
                      <a:rPr lang="en-US" sz="2400" i="1">
                        <a:solidFill>
                          <a:srgbClr val="000000"/>
                        </a:solidFill>
                        <a:latin typeface="Cambria Math"/>
                      </a:rPr>
                      <m:t>=</m:t>
                    </m:r>
                    <m:r>
                      <a:rPr lang="en-US" sz="2400" b="0" i="1" smtClean="0">
                        <a:solidFill>
                          <a:srgbClr val="000000"/>
                        </a:solidFill>
                        <a:latin typeface="Cambria Math"/>
                      </a:rPr>
                      <m:t>8−1=7</m:t>
                    </m:r>
                  </m:oMath>
                </a14:m>
                <a:endParaRPr lang="en-IN" sz="2400" dirty="0">
                  <a:solidFill>
                    <a:srgbClr val="000000"/>
                  </a:solidFill>
                  <a:latin typeface="Calibri"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132961" y="3148090"/>
                <a:ext cx="5769080" cy="461665"/>
              </a:xfrm>
              <a:prstGeom prst="rect">
                <a:avLst/>
              </a:prstGeom>
              <a:blipFill rotWithShape="1">
                <a:blip r:embed="rId8"/>
                <a:stretch>
                  <a:fillRect l="-1586"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253533" y="3636285"/>
                <a:ext cx="37906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a:rPr>
                            <m:t>𝑣</m:t>
                          </m:r>
                        </m:e>
                        <m:sub>
                          <m:r>
                            <a:rPr lang="en-US" sz="2400" b="0" i="1" smtClean="0">
                              <a:latin typeface="Cambria Math"/>
                            </a:rPr>
                            <m:t>2</m:t>
                          </m:r>
                        </m:sub>
                      </m:sSub>
                      <m:r>
                        <a:rPr lang="en-US" sz="2400" b="0" i="1" smtClean="0">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b="0" i="1" spc="100" smtClean="0">
                              <a:latin typeface="Cambria Math"/>
                            </a:rPr>
                            <m:t>2</m:t>
                          </m:r>
                        </m:sub>
                      </m:sSub>
                      <m:r>
                        <a:rPr lang="en-US" sz="2400" i="1" spc="100">
                          <a:latin typeface="Cambria Math"/>
                        </a:rPr>
                        <m:t>−1</m:t>
                      </m:r>
                      <m:r>
                        <a:rPr lang="en-US" sz="2400" b="0" i="1" spc="100" smtClean="0">
                          <a:latin typeface="Cambria Math"/>
                        </a:rPr>
                        <m:t>=10−1=9</m:t>
                      </m:r>
                    </m:oMath>
                  </m:oMathPara>
                </a14:m>
                <a:endParaRPr lang="en-IN"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8253533" y="3636285"/>
                <a:ext cx="3790653" cy="461665"/>
              </a:xfrm>
              <a:prstGeom prst="rect">
                <a:avLst/>
              </a:prstGeom>
              <a:blipFill rotWithShape="1">
                <a:blip r:embed="rId9"/>
                <a:stretch>
                  <a:fillRect b="-1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032008" y="4097950"/>
                <a:ext cx="39356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a:rPr>
                            <m:t>𝐹</m:t>
                          </m:r>
                        </m:e>
                        <m:sub>
                          <m:r>
                            <a:rPr lang="en-US" sz="2400" b="0" i="1" smtClean="0">
                              <a:latin typeface="Cambria Math"/>
                            </a:rPr>
                            <m:t>0.05</m:t>
                          </m:r>
                        </m:sub>
                      </m:sSub>
                      <m:d>
                        <m:dPr>
                          <m:ctrlPr>
                            <a:rPr lang="en-IN" sz="2400" i="1" smtClean="0">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a:rPr>
                                <m:t>𝑣</m:t>
                              </m:r>
                            </m:e>
                            <m:sub>
                              <m:r>
                                <a:rPr lang="en-US" sz="2400" i="1">
                                  <a:solidFill>
                                    <a:srgbClr val="000000"/>
                                  </a:solidFill>
                                  <a:latin typeface="Cambria Math"/>
                                </a:rPr>
                                <m:t>1</m:t>
                              </m:r>
                            </m:sub>
                          </m:sSub>
                          <m:r>
                            <a:rPr lang="en-US" sz="2400" b="0" i="1" smtClean="0">
                              <a:latin typeface="Cambria Math"/>
                            </a:rPr>
                            <m:t>=7,</m:t>
                          </m:r>
                          <m:sSub>
                            <m:sSubPr>
                              <m:ctrlPr>
                                <a:rPr lang="en-IN" sz="2400" i="1">
                                  <a:latin typeface="Cambria Math" panose="02040503050406030204" pitchFamily="18" charset="0"/>
                                </a:rPr>
                              </m:ctrlPr>
                            </m:sSubPr>
                            <m:e>
                              <m:r>
                                <a:rPr lang="en-US" sz="2400" i="1">
                                  <a:latin typeface="Cambria Math"/>
                                </a:rPr>
                                <m:t>𝑣</m:t>
                              </m:r>
                            </m:e>
                            <m:sub>
                              <m:r>
                                <a:rPr lang="en-US" sz="2400" i="1">
                                  <a:latin typeface="Cambria Math"/>
                                </a:rPr>
                                <m:t>2</m:t>
                              </m:r>
                            </m:sub>
                          </m:sSub>
                          <m:r>
                            <a:rPr lang="en-US" sz="2400" b="0" i="1" smtClean="0">
                              <a:latin typeface="Cambria Math"/>
                            </a:rPr>
                            <m:t>=9</m:t>
                          </m:r>
                        </m:e>
                      </m:d>
                      <m:r>
                        <a:rPr lang="en-US" sz="2400" b="0" i="1" smtClean="0">
                          <a:latin typeface="Cambria Math"/>
                        </a:rPr>
                        <m:t>=3.29</m:t>
                      </m:r>
                    </m:oMath>
                  </m:oMathPara>
                </a14:m>
                <a:endParaRPr lang="en-IN"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8032008" y="4097950"/>
                <a:ext cx="3935629" cy="461665"/>
              </a:xfrm>
              <a:prstGeom prst="rect">
                <a:avLst/>
              </a:prstGeom>
              <a:blipFill rotWithShape="1">
                <a:blip r:embed="rId10"/>
                <a:stretch>
                  <a:fillRect b="-131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177519" y="4504348"/>
                <a:ext cx="5976686" cy="2308324"/>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14:m>
                  <m:oMath xmlns:m="http://schemas.openxmlformats.org/officeDocument/2006/math">
                    <m:r>
                      <a:rPr lang="en-US" sz="2400" b="0" i="1" spc="100" smtClean="0">
                        <a:solidFill>
                          <a:srgbClr val="000000"/>
                        </a:solidFill>
                        <a:latin typeface="Cambria Math"/>
                      </a:rPr>
                      <m:t>𝐹</m:t>
                    </m:r>
                    <m:r>
                      <a:rPr lang="en-US" sz="2400" b="0" i="1" spc="100" smtClean="0">
                        <a:solidFill>
                          <a:srgbClr val="000000"/>
                        </a:solidFill>
                        <a:latin typeface="Cambria Math"/>
                      </a:rPr>
                      <m:t>&lt;</m:t>
                    </m:r>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a:rPr>
                          <m:t>𝐹</m:t>
                        </m:r>
                      </m:e>
                      <m:sub>
                        <m:r>
                          <a:rPr lang="en-US" sz="2400" i="1">
                            <a:solidFill>
                              <a:srgbClr val="000000"/>
                            </a:solidFill>
                            <a:latin typeface="Cambria Math"/>
                          </a:rPr>
                          <m:t>0.0</m:t>
                        </m:r>
                        <m:r>
                          <a:rPr lang="en-US" sz="2400" b="0" i="1" smtClean="0">
                            <a:solidFill>
                              <a:srgbClr val="000000"/>
                            </a:solidFill>
                            <a:latin typeface="Cambria Math"/>
                          </a:rPr>
                          <m:t>5</m:t>
                        </m:r>
                      </m:sub>
                    </m:sSub>
                  </m:oMath>
                </a14:m>
                <a:r>
                  <a:rPr lang="en-IN" sz="2400" spc="100" dirty="0">
                    <a:solidFill>
                      <a:srgbClr val="000000"/>
                    </a:solidFill>
                    <a:latin typeface="Calibri" pitchFamily="34" charset="0"/>
                  </a:rPr>
                  <a:t> , the null </a:t>
                </a:r>
              </a:p>
              <a:p>
                <a:pPr algn="just"/>
                <a:r>
                  <a:rPr lang="en-IN" sz="2400" spc="100" dirty="0">
                    <a:solidFill>
                      <a:srgbClr val="000000"/>
                    </a:solidFill>
                    <a:latin typeface="Calibri" pitchFamily="34" charset="0"/>
                  </a:rPr>
                  <a:t>        hypothesis is accepted at 5% level  </a:t>
                </a:r>
              </a:p>
              <a:p>
                <a:pPr algn="just"/>
                <a:r>
                  <a:rPr lang="en-IN" sz="2400" spc="100" dirty="0">
                    <a:solidFill>
                      <a:srgbClr val="000000"/>
                    </a:solidFill>
                    <a:latin typeface="Calibri" pitchFamily="34" charset="0"/>
                  </a:rPr>
                  <a:t>        of significance.  i. e. , there is no </a:t>
                </a:r>
              </a:p>
              <a:p>
                <a:pPr algn="just"/>
                <a:r>
                  <a:rPr lang="en-IN" sz="2400" spc="100" dirty="0">
                    <a:solidFill>
                      <a:srgbClr val="000000"/>
                    </a:solidFill>
                    <a:latin typeface="Calibri" pitchFamily="34" charset="0"/>
                  </a:rPr>
                  <a:t>        significant difference in variances of </a:t>
                </a:r>
              </a:p>
              <a:p>
                <a:pPr algn="just"/>
                <a:r>
                  <a:rPr lang="en-IN" sz="2400" spc="100" dirty="0">
                    <a:solidFill>
                      <a:srgbClr val="000000"/>
                    </a:solidFill>
                    <a:latin typeface="Calibri" pitchFamily="34" charset="0"/>
                  </a:rPr>
                  <a:t>        the population.</a:t>
                </a:r>
              </a:p>
            </p:txBody>
          </p:sp>
        </mc:Choice>
        <mc:Fallback xmlns="">
          <p:sp>
            <p:nvSpPr>
              <p:cNvPr id="20" name="TextBox 19"/>
              <p:cNvSpPr txBox="1">
                <a:spLocks noRot="1" noChangeAspect="1" noMove="1" noResize="1" noEditPoints="1" noAdjustHandles="1" noChangeArrowheads="1" noChangeShapeType="1" noTextEdit="1"/>
              </p:cNvSpPr>
              <p:nvPr/>
            </p:nvSpPr>
            <p:spPr>
              <a:xfrm>
                <a:off x="6177519" y="4504348"/>
                <a:ext cx="5976686" cy="2308324"/>
              </a:xfrm>
              <a:prstGeom prst="rect">
                <a:avLst/>
              </a:prstGeom>
              <a:blipFill rotWithShape="1">
                <a:blip r:embed="rId11"/>
                <a:stretch>
                  <a:fillRect l="-1529" t="-2111" b="-5013"/>
                </a:stretch>
              </a:blipFill>
            </p:spPr>
            <p:txBody>
              <a:bodyPr/>
              <a:lstStyle/>
              <a:p>
                <a:r>
                  <a:rPr lang="en-IN">
                    <a:noFill/>
                  </a:rPr>
                  <a:t> </a:t>
                </a:r>
              </a:p>
            </p:txBody>
          </p:sp>
        </mc:Fallback>
      </mc:AlternateContent>
    </p:spTree>
    <p:extLst>
      <p:ext uri="{BB962C8B-B14F-4D97-AF65-F5344CB8AC3E}">
        <p14:creationId xmlns:p14="http://schemas.microsoft.com/office/powerpoint/2010/main" val="37300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10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wipe(left)">
                                      <p:cBhvr>
                                        <p:cTn id="39" dur="10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10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1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10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Effect transition="in" filter="wipe(left)">
                                      <p:cBhvr>
                                        <p:cTn id="59" dur="1000"/>
                                        <p:tgtEl>
                                          <p:spTgt spid="17">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left)">
                                      <p:cBhvr>
                                        <p:cTn id="64" dur="10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wipe(left)">
                                      <p:cBhvr>
                                        <p:cTn id="69" dur="1000"/>
                                        <p:tgtEl>
                                          <p:spTgt spid="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wipe(left)">
                                      <p:cBhvr>
                                        <p:cTn id="74" dur="1000"/>
                                        <p:tgtEl>
                                          <p:spTgt spid="1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wipe(left)">
                                      <p:cBhvr>
                                        <p:cTn id="79"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5" grpId="0"/>
      <p:bldP spid="18" grpId="0"/>
      <p:bldP spid="7" grpId="0"/>
      <p:bldP spid="19" grpId="0"/>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1938992"/>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34</a:t>
            </a:r>
          </a:p>
          <a:p>
            <a:pPr algn="just"/>
            <a:r>
              <a:rPr lang="en-US" sz="2400" spc="100" dirty="0">
                <a:solidFill>
                  <a:srgbClr val="000000"/>
                </a:solidFill>
                <a:latin typeface="Calibri" pitchFamily="34" charset="0"/>
              </a:rPr>
              <a:t>The standard deviations calculated from two random samples of sizes 9 and 13 are 2.1 and 1.8 respectively. Can the samples be regarded as drawn from normal populations with the same SD?</a:t>
            </a:r>
          </a:p>
          <a:p>
            <a:pPr algn="just"/>
            <a:r>
              <a:rPr lang="en-US" sz="2400" b="1" spc="100" dirty="0">
                <a:solidFill>
                  <a:srgbClr val="000000"/>
                </a:solidFill>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151987" y="1994011"/>
                <a:ext cx="5790011" cy="461665"/>
              </a:xfrm>
              <a:prstGeom prst="rect">
                <a:avLst/>
              </a:prstGeom>
              <a:noFill/>
            </p:spPr>
            <p:txBody>
              <a:bodyPr wrap="square" rtlCol="0">
                <a:spAutoFit/>
              </a:bodyPr>
              <a:lstStyle/>
              <a:p>
                <a14:m>
                  <m:oMath xmlns:m="http://schemas.openxmlformats.org/officeDocument/2006/math">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a:rPr>
                          <m:t>𝑛</m:t>
                        </m:r>
                      </m:e>
                      <m:sub>
                        <m:r>
                          <a:rPr lang="en-US" sz="2400" b="0" i="1" smtClean="0">
                            <a:solidFill>
                              <a:srgbClr val="000000"/>
                            </a:solidFill>
                            <a:latin typeface="Cambria Math"/>
                          </a:rPr>
                          <m:t>1</m:t>
                        </m:r>
                      </m:sub>
                    </m:sSub>
                    <m:r>
                      <a:rPr lang="en-US" sz="2400" i="1" smtClean="0">
                        <a:solidFill>
                          <a:srgbClr val="000000"/>
                        </a:solidFill>
                        <a:latin typeface="Cambria Math"/>
                      </a:rPr>
                      <m:t> =</m:t>
                    </m:r>
                    <m:r>
                      <a:rPr lang="en-US" sz="2400" b="0" i="1" smtClean="0">
                        <a:solidFill>
                          <a:srgbClr val="000000"/>
                        </a:solidFill>
                        <a:latin typeface="Cambria Math"/>
                      </a:rPr>
                      <m:t>9</m:t>
                    </m:r>
                    <m:r>
                      <a:rPr lang="en-US" sz="2400" i="1" smtClean="0">
                        <a:solidFill>
                          <a:srgbClr val="000000"/>
                        </a:solidFill>
                        <a:latin typeface="Cambria Math"/>
                      </a:rPr>
                      <m:t>,</m:t>
                    </m:r>
                  </m:oMath>
                </a14:m>
                <a:r>
                  <a:rPr lang="en-US" sz="2400" dirty="0">
                    <a:solidFill>
                      <a:srgbClr val="000000"/>
                    </a:solidFill>
                  </a:rPr>
                  <a:t> </a:t>
                </a:r>
                <a14:m>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a:rPr>
                          <m:t>𝑛</m:t>
                        </m:r>
                      </m:e>
                      <m:sub>
                        <m:r>
                          <a:rPr lang="en-US" sz="2400" b="0" i="1" smtClean="0">
                            <a:solidFill>
                              <a:srgbClr val="000000"/>
                            </a:solidFill>
                            <a:latin typeface="Cambria Math"/>
                          </a:rPr>
                          <m:t>2</m:t>
                        </m:r>
                      </m:sub>
                    </m:sSub>
                    <m:r>
                      <a:rPr lang="en-US" sz="2400" i="1">
                        <a:solidFill>
                          <a:srgbClr val="000000"/>
                        </a:solidFill>
                        <a:latin typeface="Cambria Math"/>
                      </a:rPr>
                      <m:t> =</m:t>
                    </m:r>
                    <m:r>
                      <a:rPr lang="en-US" sz="2400" b="0" i="1" smtClean="0">
                        <a:solidFill>
                          <a:srgbClr val="000000"/>
                        </a:solidFill>
                        <a:latin typeface="Cambria Math"/>
                      </a:rPr>
                      <m:t>13,</m:t>
                    </m:r>
                    <m:sSub>
                      <m:sSubPr>
                        <m:ctrlPr>
                          <a:rPr lang="en-US" sz="2400" i="1" spc="100">
                            <a:latin typeface="Cambria Math" panose="02040503050406030204" pitchFamily="18" charset="0"/>
                          </a:rPr>
                        </m:ctrlPr>
                      </m:sSubPr>
                      <m:e>
                        <m:r>
                          <a:rPr lang="en-US" sz="2400" i="1" spc="100">
                            <a:latin typeface="Cambria Math"/>
                          </a:rPr>
                          <m:t>𝑠</m:t>
                        </m:r>
                      </m:e>
                      <m:sub>
                        <m:r>
                          <a:rPr lang="en-US" sz="2400" i="1" spc="100">
                            <a:latin typeface="Cambria Math"/>
                          </a:rPr>
                          <m:t>1</m:t>
                        </m:r>
                      </m:sub>
                    </m:sSub>
                    <m:r>
                      <a:rPr lang="en-US" sz="2400" b="0" i="1" spc="100" smtClean="0">
                        <a:latin typeface="Cambria Math"/>
                      </a:rPr>
                      <m:t>=2.1,</m:t>
                    </m:r>
                    <m:sSub>
                      <m:sSubPr>
                        <m:ctrlPr>
                          <a:rPr lang="en-US" sz="2400" i="1" spc="100">
                            <a:latin typeface="Cambria Math" panose="02040503050406030204" pitchFamily="18" charset="0"/>
                          </a:rPr>
                        </m:ctrlPr>
                      </m:sSubPr>
                      <m:e>
                        <m:r>
                          <a:rPr lang="en-US" sz="2400" i="1" spc="100">
                            <a:latin typeface="Cambria Math"/>
                          </a:rPr>
                          <m:t>𝑠</m:t>
                        </m:r>
                      </m:e>
                      <m:sub>
                        <m:r>
                          <a:rPr lang="en-US" sz="2400" b="0" i="1" spc="100" smtClean="0">
                            <a:latin typeface="Cambria Math"/>
                          </a:rPr>
                          <m:t>2</m:t>
                        </m:r>
                      </m:sub>
                    </m:sSub>
                    <m:r>
                      <a:rPr lang="en-US" sz="2400" b="0" i="1" spc="100" smtClean="0">
                        <a:latin typeface="Cambria Math"/>
                      </a:rPr>
                      <m:t>=1.8</m:t>
                    </m:r>
                  </m:oMath>
                </a14:m>
                <a:endParaRPr lang="en-US" sz="2400" b="0" dirty="0">
                  <a:solidFill>
                    <a:srgbClr val="0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51987" y="1994011"/>
                <a:ext cx="5790011" cy="461665"/>
              </a:xfrm>
              <a:prstGeom prst="rect">
                <a:avLst/>
              </a:prstGeom>
              <a:blipFill rotWithShape="1">
                <a:blip r:embed="rId2"/>
                <a:stretch>
                  <a:fillRect/>
                </a:stretch>
              </a:blipFill>
            </p:spPr>
            <p:txBody>
              <a:bodyPr/>
              <a:lstStyle/>
              <a:p>
                <a:r>
                  <a:rPr lang="en-IN">
                    <a:noFill/>
                  </a:rPr>
                  <a:t> </a:t>
                </a:r>
              </a:p>
            </p:txBody>
          </p:sp>
        </mc:Fallback>
      </mc:AlternateContent>
      <p:cxnSp>
        <p:nvCxnSpPr>
          <p:cNvPr id="8" name="Straight Connector 7"/>
          <p:cNvCxnSpPr/>
          <p:nvPr/>
        </p:nvCxnSpPr>
        <p:spPr>
          <a:xfrm>
            <a:off x="6082888" y="1782432"/>
            <a:ext cx="50073" cy="490667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11099" y="4420230"/>
                <a:ext cx="6071789" cy="835998"/>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sSubSup>
                      <m:sSubSupPr>
                        <m:ctrlPr>
                          <a:rPr lang="en-US" sz="2400" i="1" spc="100" smtClean="0">
                            <a:solidFill>
                              <a:srgbClr val="000000"/>
                            </a:solidFill>
                            <a:latin typeface="Cambria Math" panose="02040503050406030204" pitchFamily="18" charset="0"/>
                          </a:rPr>
                        </m:ctrlPr>
                      </m:sSubSupPr>
                      <m:e>
                        <m:r>
                          <a:rPr lang="en-US" sz="2400" i="1" spc="100" smtClean="0">
                            <a:solidFill>
                              <a:srgbClr val="000000"/>
                            </a:solidFill>
                            <a:latin typeface="Cambria Math"/>
                            <a:ea typeface="Cambria Math"/>
                          </a:rPr>
                          <m:t>𝜎</m:t>
                        </m:r>
                      </m:e>
                      <m:sub>
                        <m:r>
                          <a:rPr lang="en-US" sz="2400" b="0" i="1" spc="100" smtClean="0">
                            <a:solidFill>
                              <a:srgbClr val="000000"/>
                            </a:solidFill>
                            <a:latin typeface="Cambria Math"/>
                          </a:rPr>
                          <m:t>1</m:t>
                        </m:r>
                      </m:sub>
                      <m:sup>
                        <m:r>
                          <a:rPr lang="en-US" sz="2400" b="0" i="1" spc="100" smtClean="0">
                            <a:solidFill>
                              <a:srgbClr val="000000"/>
                            </a:solidFill>
                            <a:latin typeface="Cambria Math"/>
                          </a:rPr>
                          <m:t>2</m:t>
                        </m:r>
                      </m:sup>
                    </m:sSubSup>
                    <m:r>
                      <a:rPr lang="en-US" sz="2400" b="0" i="1" spc="100" smtClean="0">
                        <a:solidFill>
                          <a:srgbClr val="000000"/>
                        </a:solidFill>
                        <a:latin typeface="Cambria Math"/>
                      </a:rPr>
                      <m:t>=</m:t>
                    </m:r>
                    <m:sSubSup>
                      <m:sSubSupPr>
                        <m:ctrlPr>
                          <a:rPr lang="en-US" sz="2400" i="1" spc="100">
                            <a:solidFill>
                              <a:srgbClr val="000000"/>
                            </a:solidFill>
                            <a:latin typeface="Cambria Math" panose="02040503050406030204" pitchFamily="18" charset="0"/>
                          </a:rPr>
                        </m:ctrlPr>
                      </m:sSubSupPr>
                      <m:e>
                        <m:r>
                          <a:rPr lang="en-US" sz="2400" i="1" spc="100">
                            <a:solidFill>
                              <a:srgbClr val="000000"/>
                            </a:solidFill>
                            <a:latin typeface="Cambria Math"/>
                            <a:ea typeface="Cambria Math"/>
                          </a:rPr>
                          <m:t>𝜎</m:t>
                        </m:r>
                      </m:e>
                      <m:sub>
                        <m:r>
                          <a:rPr lang="en-US" sz="2400" b="0" i="1" spc="100" smtClean="0">
                            <a:solidFill>
                              <a:srgbClr val="000000"/>
                            </a:solidFill>
                            <a:latin typeface="Cambria Math"/>
                            <a:ea typeface="Cambria Math"/>
                          </a:rPr>
                          <m:t>2</m:t>
                        </m:r>
                      </m:sub>
                      <m:sup>
                        <m:r>
                          <a:rPr lang="en-US" sz="2400" i="1" spc="100">
                            <a:solidFill>
                              <a:srgbClr val="000000"/>
                            </a:solidFill>
                            <a:latin typeface="Cambria Math"/>
                          </a:rPr>
                          <m:t>2</m:t>
                        </m:r>
                      </m:sup>
                    </m:sSubSup>
                  </m:oMath>
                </a14:m>
                <a:r>
                  <a:rPr lang="en-US" sz="2400" spc="100" dirty="0">
                    <a:solidFill>
                      <a:srgbClr val="000000"/>
                    </a:solidFill>
                    <a:latin typeface="Calibri" pitchFamily="34" charset="0"/>
                  </a:rPr>
                  <a:t>, i.e., the variances of two populations are equal.</a:t>
                </a:r>
              </a:p>
            </p:txBody>
          </p:sp>
        </mc:Choice>
        <mc:Fallback xmlns="">
          <p:sp>
            <p:nvSpPr>
              <p:cNvPr id="9" name="TextBox 8"/>
              <p:cNvSpPr txBox="1">
                <a:spLocks noRot="1" noChangeAspect="1" noMove="1" noResize="1" noEditPoints="1" noAdjustHandles="1" noChangeArrowheads="1" noChangeShapeType="1" noTextEdit="1"/>
              </p:cNvSpPr>
              <p:nvPr/>
            </p:nvSpPr>
            <p:spPr>
              <a:xfrm>
                <a:off x="11099" y="4420230"/>
                <a:ext cx="6071789" cy="835998"/>
              </a:xfrm>
              <a:prstGeom prst="rect">
                <a:avLst/>
              </a:prstGeom>
              <a:blipFill rotWithShape="1">
                <a:blip r:embed="rId3"/>
                <a:stretch>
                  <a:fillRect l="-1606" t="-5839" r="-1104" b="-1605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4397" y="5256228"/>
                <a:ext cx="6046389" cy="830997"/>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sSubSup>
                      <m:sSubSupPr>
                        <m:ctrlPr>
                          <a:rPr lang="en-US" sz="2400" i="1" spc="100">
                            <a:solidFill>
                              <a:srgbClr val="000000"/>
                            </a:solidFill>
                            <a:latin typeface="Cambria Math" panose="02040503050406030204" pitchFamily="18" charset="0"/>
                          </a:rPr>
                        </m:ctrlPr>
                      </m:sSubSupPr>
                      <m:e>
                        <m:r>
                          <a:rPr lang="en-US" sz="2400" i="1" spc="100">
                            <a:solidFill>
                              <a:srgbClr val="000000"/>
                            </a:solidFill>
                            <a:latin typeface="Cambria Math"/>
                            <a:ea typeface="Cambria Math"/>
                          </a:rPr>
                          <m:t>𝜎</m:t>
                        </m:r>
                      </m:e>
                      <m:sub>
                        <m:r>
                          <a:rPr lang="en-US" sz="2400" i="1" spc="100">
                            <a:solidFill>
                              <a:srgbClr val="000000"/>
                            </a:solidFill>
                            <a:latin typeface="Cambria Math"/>
                          </a:rPr>
                          <m:t>1</m:t>
                        </m:r>
                      </m:sub>
                      <m:sup>
                        <m:r>
                          <a:rPr lang="en-US" sz="2400" i="1" spc="100">
                            <a:solidFill>
                              <a:srgbClr val="000000"/>
                            </a:solidFill>
                            <a:latin typeface="Cambria Math"/>
                          </a:rPr>
                          <m:t>2</m:t>
                        </m:r>
                      </m:sup>
                    </m:sSubSup>
                    <m:r>
                      <a:rPr lang="en-US" sz="2400" b="0" i="1" spc="100" smtClean="0">
                        <a:solidFill>
                          <a:srgbClr val="000000"/>
                        </a:solidFill>
                        <a:latin typeface="Cambria Math"/>
                      </a:rPr>
                      <m:t>&gt;</m:t>
                    </m:r>
                    <m:sSubSup>
                      <m:sSubSupPr>
                        <m:ctrlPr>
                          <a:rPr lang="en-US" sz="2400" i="1" spc="100">
                            <a:solidFill>
                              <a:srgbClr val="000000"/>
                            </a:solidFill>
                            <a:latin typeface="Cambria Math" panose="02040503050406030204" pitchFamily="18" charset="0"/>
                          </a:rPr>
                        </m:ctrlPr>
                      </m:sSubSupPr>
                      <m:e>
                        <m:r>
                          <a:rPr lang="en-US" sz="2400" i="1" spc="100">
                            <a:solidFill>
                              <a:srgbClr val="000000"/>
                            </a:solidFill>
                            <a:latin typeface="Cambria Math"/>
                            <a:ea typeface="Cambria Math"/>
                          </a:rPr>
                          <m:t>𝜎</m:t>
                        </m:r>
                      </m:e>
                      <m:sub>
                        <m:r>
                          <a:rPr lang="en-US" sz="2400" i="1" spc="100">
                            <a:solidFill>
                              <a:srgbClr val="000000"/>
                            </a:solidFill>
                            <a:latin typeface="Cambria Math"/>
                            <a:ea typeface="Cambria Math"/>
                          </a:rPr>
                          <m:t>2</m:t>
                        </m:r>
                      </m:sub>
                      <m:sup>
                        <m:r>
                          <a:rPr lang="en-US" sz="2400" i="1" spc="100">
                            <a:solidFill>
                              <a:srgbClr val="000000"/>
                            </a:solidFill>
                            <a:latin typeface="Cambria Math"/>
                          </a:rPr>
                          <m:t>2</m:t>
                        </m:r>
                      </m:sup>
                    </m:sSubSup>
                  </m:oMath>
                </a14:m>
                <a:endParaRPr lang="en-IN" sz="2400" dirty="0">
                  <a:solidFill>
                    <a:srgbClr val="00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4397" y="5256228"/>
                <a:ext cx="6046389" cy="830997"/>
              </a:xfrm>
              <a:prstGeom prst="rect">
                <a:avLst/>
              </a:prstGeom>
              <a:blipFill rotWithShape="1">
                <a:blip r:embed="rId4"/>
                <a:stretch>
                  <a:fillRect l="-1613" t="-6569" b="-7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2594" y="6160121"/>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2594" y="6160121"/>
                <a:ext cx="4965590" cy="461665"/>
              </a:xfrm>
              <a:prstGeom prst="rect">
                <a:avLst/>
              </a:prstGeom>
              <a:blipFill rotWithShape="1">
                <a:blip r:embed="rId5"/>
                <a:stretch>
                  <a:fillRect l="-1840" t="-10667" b="-30667"/>
                </a:stretch>
              </a:blipFill>
            </p:spPr>
            <p:txBody>
              <a:bodyPr/>
              <a:lstStyle/>
              <a:p>
                <a:r>
                  <a:rPr lang="en-IN">
                    <a:noFill/>
                  </a:rPr>
                  <a:t> </a:t>
                </a:r>
              </a:p>
            </p:txBody>
          </p:sp>
        </mc:Fallback>
      </mc:AlternateContent>
      <p:sp>
        <p:nvSpPr>
          <p:cNvPr id="12" name="TextBox 11"/>
          <p:cNvSpPr txBox="1"/>
          <p:nvPr/>
        </p:nvSpPr>
        <p:spPr>
          <a:xfrm>
            <a:off x="6347309" y="1782432"/>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17" name="TextBox 16"/>
              <p:cNvSpPr txBox="1"/>
              <p:nvPr/>
            </p:nvSpPr>
            <p:spPr>
              <a:xfrm>
                <a:off x="6315276" y="2237187"/>
                <a:ext cx="5794871" cy="92756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a:rPr>
                        <m:t>𝐹</m:t>
                      </m:r>
                      <m:r>
                        <a:rPr lang="en-US" sz="2400" b="0" i="1" smtClean="0">
                          <a:solidFill>
                            <a:srgbClr val="000000"/>
                          </a:solidFill>
                          <a:latin typeface="Cambria Math"/>
                        </a:rPr>
                        <m:t>=</m:t>
                      </m:r>
                      <m:f>
                        <m:fPr>
                          <m:ctrlPr>
                            <a:rPr lang="en-US" sz="2400" b="0" i="1" smtClean="0">
                              <a:solidFill>
                                <a:srgbClr val="000000"/>
                              </a:solidFill>
                              <a:latin typeface="Cambria Math" panose="02040503050406030204" pitchFamily="18" charset="0"/>
                            </a:rPr>
                          </m:ctrlPr>
                        </m:fPr>
                        <m:num>
                          <m:sSubSup>
                            <m:sSubSupPr>
                              <m:ctrlPr>
                                <a:rPr lang="en-US" sz="2400" i="1" spc="100">
                                  <a:latin typeface="Cambria Math" panose="02040503050406030204" pitchFamily="18" charset="0"/>
                                </a:rPr>
                              </m:ctrlPr>
                            </m:sSubSupPr>
                            <m:e>
                              <m:r>
                                <a:rPr lang="en-US" sz="2400" i="1" spc="100">
                                  <a:latin typeface="Cambria Math"/>
                                </a:rPr>
                                <m:t>𝑆</m:t>
                              </m:r>
                            </m:e>
                            <m:sub>
                              <m:r>
                                <a:rPr lang="en-US" sz="2400" i="1" spc="100">
                                  <a:latin typeface="Cambria Math"/>
                                </a:rPr>
                                <m:t>1</m:t>
                              </m:r>
                            </m:sub>
                            <m:sup>
                              <m:r>
                                <a:rPr lang="en-US" sz="2400" i="1" spc="100">
                                  <a:latin typeface="Cambria Math"/>
                                </a:rPr>
                                <m:t>2</m:t>
                              </m:r>
                            </m:sup>
                          </m:sSubSup>
                        </m:num>
                        <m:den>
                          <m:sSubSup>
                            <m:sSubSupPr>
                              <m:ctrlPr>
                                <a:rPr lang="en-US" sz="2400" i="1" spc="100">
                                  <a:latin typeface="Cambria Math" panose="02040503050406030204" pitchFamily="18" charset="0"/>
                                </a:rPr>
                              </m:ctrlPr>
                            </m:sSubSupPr>
                            <m:e>
                              <m:r>
                                <a:rPr lang="en-US" sz="2400" i="1" spc="100">
                                  <a:latin typeface="Cambria Math"/>
                                </a:rPr>
                                <m:t>𝑆</m:t>
                              </m:r>
                            </m:e>
                            <m:sub>
                              <m:r>
                                <a:rPr lang="en-US" sz="2400" i="1" spc="100">
                                  <a:latin typeface="Cambria Math"/>
                                </a:rPr>
                                <m:t>2</m:t>
                              </m:r>
                            </m:sub>
                            <m:sup>
                              <m:r>
                                <a:rPr lang="en-US" sz="2400" i="1" spc="100">
                                  <a:latin typeface="Cambria Math"/>
                                </a:rPr>
                                <m:t>2</m:t>
                              </m:r>
                            </m:sup>
                          </m:sSubSup>
                        </m:den>
                      </m:f>
                      <m:r>
                        <a:rPr lang="en-US" sz="2400" b="0" i="1" smtClean="0">
                          <a:solidFill>
                            <a:srgbClr val="000000"/>
                          </a:solidFill>
                          <a:latin typeface="Cambria Math"/>
                        </a:rPr>
                        <m:t>=</m:t>
                      </m:r>
                      <m:f>
                        <m:fPr>
                          <m:ctrlPr>
                            <a:rPr lang="en-US" sz="2400" b="0" i="1" smtClean="0">
                              <a:solidFill>
                                <a:srgbClr val="000000"/>
                              </a:solidFill>
                              <a:latin typeface="Cambria Math" panose="02040503050406030204" pitchFamily="18" charset="0"/>
                            </a:rPr>
                          </m:ctrlPr>
                        </m:fPr>
                        <m:num>
                          <m:r>
                            <a:rPr lang="en-US" sz="2400" b="0" i="1" smtClean="0">
                              <a:solidFill>
                                <a:srgbClr val="000000"/>
                              </a:solidFill>
                              <a:latin typeface="Cambria Math"/>
                            </a:rPr>
                            <m:t>4.96</m:t>
                          </m:r>
                        </m:num>
                        <m:den>
                          <m:r>
                            <a:rPr lang="en-US" sz="2400" b="0" i="1" smtClean="0">
                              <a:solidFill>
                                <a:srgbClr val="000000"/>
                              </a:solidFill>
                              <a:latin typeface="Cambria Math"/>
                            </a:rPr>
                            <m:t>3.51</m:t>
                          </m:r>
                        </m:den>
                      </m:f>
                      <m:r>
                        <a:rPr lang="en-US" sz="2400" b="0" i="1" smtClean="0">
                          <a:solidFill>
                            <a:srgbClr val="000000"/>
                          </a:solidFill>
                          <a:latin typeface="Cambria Math"/>
                        </a:rPr>
                        <m:t>=1.41</m:t>
                      </m:r>
                    </m:oMath>
                  </m:oMathPara>
                </a14:m>
                <a:endParaRPr lang="en-IN" sz="2400" dirty="0">
                  <a:solidFill>
                    <a:srgbClr val="0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315276" y="2237187"/>
                <a:ext cx="5794871" cy="927562"/>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08460" y="2622161"/>
                <a:ext cx="4648837" cy="1706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pc="100" smtClean="0">
                              <a:latin typeface="Cambria Math" panose="02040503050406030204" pitchFamily="18" charset="0"/>
                            </a:rPr>
                          </m:ctrlPr>
                        </m:sSubSupPr>
                        <m:e>
                          <m:r>
                            <a:rPr lang="en-US" sz="2400" i="1" spc="100">
                              <a:latin typeface="Cambria Math"/>
                            </a:rPr>
                            <m:t>𝑆</m:t>
                          </m:r>
                        </m:e>
                        <m:sub>
                          <m:r>
                            <a:rPr lang="en-US" sz="2400" i="1" spc="100">
                              <a:latin typeface="Cambria Math"/>
                            </a:rPr>
                            <m:t>1</m:t>
                          </m:r>
                        </m:sub>
                        <m:sup>
                          <m:r>
                            <a:rPr lang="en-US" sz="2400" i="1" spc="100">
                              <a:latin typeface="Cambria Math"/>
                            </a:rPr>
                            <m:t>2</m:t>
                          </m:r>
                        </m:sup>
                      </m:sSubSup>
                      <m:r>
                        <a:rPr lang="en-US" sz="2400" i="1" spc="100">
                          <a:latin typeface="Cambria Math"/>
                        </a:rPr>
                        <m:t>=</m:t>
                      </m:r>
                      <m:f>
                        <m:fPr>
                          <m:ctrlPr>
                            <a:rPr lang="en-US" sz="2400" i="1" spc="100">
                              <a:latin typeface="Cambria Math" panose="02040503050406030204" pitchFamily="18" charset="0"/>
                            </a:rPr>
                          </m:ctrlPr>
                        </m:fPr>
                        <m:num>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sSubSup>
                            <m:sSubSupPr>
                              <m:ctrlPr>
                                <a:rPr lang="en-US" sz="2400" i="1" spc="100">
                                  <a:latin typeface="Cambria Math" panose="02040503050406030204" pitchFamily="18" charset="0"/>
                                </a:rPr>
                              </m:ctrlPr>
                            </m:sSubSupPr>
                            <m:e>
                              <m:r>
                                <a:rPr lang="en-US" sz="2400" i="1" spc="100">
                                  <a:latin typeface="Cambria Math"/>
                                </a:rPr>
                                <m:t>𝑠</m:t>
                              </m:r>
                            </m:e>
                            <m:sub>
                              <m:r>
                                <a:rPr lang="en-US" sz="2400" i="1" spc="100">
                                  <a:latin typeface="Cambria Math"/>
                                </a:rPr>
                                <m:t>1</m:t>
                              </m:r>
                            </m:sub>
                            <m:sup>
                              <m:r>
                                <a:rPr lang="en-US" sz="2400" i="1" spc="100">
                                  <a:latin typeface="Cambria Math"/>
                                </a:rPr>
                                <m:t>2</m:t>
                              </m:r>
                            </m:sup>
                          </m:sSubSup>
                        </m:num>
                        <m:den>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r>
                            <a:rPr lang="en-US" sz="2400" i="1" spc="100">
                              <a:latin typeface="Cambria Math"/>
                            </a:rPr>
                            <m:t>−1</m:t>
                          </m:r>
                        </m:den>
                      </m:f>
                      <m:r>
                        <a:rPr lang="en-US" sz="2400" b="0" i="1" spc="100" smtClean="0">
                          <a:latin typeface="Cambria Math"/>
                        </a:rPr>
                        <m:t>=</m:t>
                      </m:r>
                      <m:f>
                        <m:fPr>
                          <m:ctrlPr>
                            <a:rPr lang="en-US" sz="2400" b="0" i="1" spc="100" smtClean="0">
                              <a:latin typeface="Cambria Math" panose="02040503050406030204" pitchFamily="18" charset="0"/>
                            </a:rPr>
                          </m:ctrlPr>
                        </m:fPr>
                        <m:num>
                          <m:r>
                            <a:rPr lang="en-US" sz="2400" b="0" i="1" spc="100" smtClean="0">
                              <a:latin typeface="Cambria Math"/>
                            </a:rPr>
                            <m:t>9</m:t>
                          </m:r>
                          <m:sSup>
                            <m:sSupPr>
                              <m:ctrlPr>
                                <a:rPr lang="en-US" sz="2400" b="0" i="1" spc="100" smtClean="0">
                                  <a:latin typeface="Cambria Math" panose="02040503050406030204" pitchFamily="18" charset="0"/>
                                </a:rPr>
                              </m:ctrlPr>
                            </m:sSupPr>
                            <m:e>
                              <m:d>
                                <m:dPr>
                                  <m:ctrlPr>
                                    <a:rPr lang="en-US" sz="2400" b="0" i="1" spc="100" smtClean="0">
                                      <a:latin typeface="Cambria Math" panose="02040503050406030204" pitchFamily="18" charset="0"/>
                                    </a:rPr>
                                  </m:ctrlPr>
                                </m:dPr>
                                <m:e>
                                  <m:r>
                                    <a:rPr lang="en-US" sz="2400" b="0" i="1" spc="100" smtClean="0">
                                      <a:latin typeface="Cambria Math"/>
                                    </a:rPr>
                                    <m:t>2.1</m:t>
                                  </m:r>
                                </m:e>
                              </m:d>
                            </m:e>
                            <m:sup>
                              <m:r>
                                <a:rPr lang="en-US" sz="2400" b="0" i="1" spc="100" smtClean="0">
                                  <a:latin typeface="Cambria Math"/>
                                </a:rPr>
                                <m:t>2</m:t>
                              </m:r>
                            </m:sup>
                          </m:sSup>
                        </m:num>
                        <m:den>
                          <m:r>
                            <a:rPr lang="en-US" sz="2400" b="0" i="1" spc="100" smtClean="0">
                              <a:latin typeface="Cambria Math"/>
                            </a:rPr>
                            <m:t>9−1</m:t>
                          </m:r>
                        </m:den>
                      </m:f>
                      <m:r>
                        <a:rPr lang="en-US" sz="2400" b="0" i="1" spc="100" smtClean="0">
                          <a:latin typeface="Cambria Math"/>
                        </a:rPr>
                        <m:t>=4.96</m:t>
                      </m:r>
                    </m:oMath>
                  </m:oMathPara>
                </a14:m>
                <a:endParaRPr lang="en-US" sz="2400" spc="100" dirty="0">
                  <a:latin typeface="Calibri" pitchFamily="34" charset="0"/>
                </a:endParaRPr>
              </a:p>
              <a:p>
                <a:pPr/>
                <a14:m>
                  <m:oMathPara xmlns:m="http://schemas.openxmlformats.org/officeDocument/2006/math">
                    <m:oMathParaPr>
                      <m:jc m:val="centerGroup"/>
                    </m:oMathParaPr>
                    <m:oMath xmlns:m="http://schemas.openxmlformats.org/officeDocument/2006/math">
                      <m:sSubSup>
                        <m:sSubSupPr>
                          <m:ctrlPr>
                            <a:rPr lang="en-US" sz="2400" i="1" spc="100">
                              <a:latin typeface="Cambria Math" panose="02040503050406030204" pitchFamily="18" charset="0"/>
                            </a:rPr>
                          </m:ctrlPr>
                        </m:sSubSupPr>
                        <m:e>
                          <m:r>
                            <a:rPr lang="en-US" sz="2400" i="1" spc="100">
                              <a:latin typeface="Cambria Math"/>
                            </a:rPr>
                            <m:t>𝑆</m:t>
                          </m:r>
                        </m:e>
                        <m:sub>
                          <m:r>
                            <a:rPr lang="en-US" sz="2400" i="1" spc="100">
                              <a:latin typeface="Cambria Math"/>
                            </a:rPr>
                            <m:t>2</m:t>
                          </m:r>
                        </m:sub>
                        <m:sup>
                          <m:r>
                            <a:rPr lang="en-US" sz="2400" i="1" spc="100">
                              <a:latin typeface="Cambria Math"/>
                            </a:rPr>
                            <m:t>2</m:t>
                          </m:r>
                        </m:sup>
                      </m:sSubSup>
                      <m:r>
                        <a:rPr lang="en-US" sz="2400" i="1" spc="100">
                          <a:latin typeface="Cambria Math"/>
                        </a:rPr>
                        <m:t>=</m:t>
                      </m:r>
                      <m:f>
                        <m:fPr>
                          <m:ctrlPr>
                            <a:rPr lang="en-US" sz="2400" i="1" spc="100">
                              <a:latin typeface="Cambria Math" panose="02040503050406030204" pitchFamily="18" charset="0"/>
                            </a:rPr>
                          </m:ctrlPr>
                        </m:fPr>
                        <m:num>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2</m:t>
                              </m:r>
                            </m:sub>
                          </m:sSub>
                          <m:sSubSup>
                            <m:sSubSupPr>
                              <m:ctrlPr>
                                <a:rPr lang="en-US" sz="2400" i="1" spc="100">
                                  <a:latin typeface="Cambria Math" panose="02040503050406030204" pitchFamily="18" charset="0"/>
                                </a:rPr>
                              </m:ctrlPr>
                            </m:sSubSupPr>
                            <m:e>
                              <m:r>
                                <a:rPr lang="en-US" sz="2400" i="1" spc="100">
                                  <a:latin typeface="Cambria Math"/>
                                </a:rPr>
                                <m:t>𝑠</m:t>
                              </m:r>
                            </m:e>
                            <m:sub>
                              <m:r>
                                <a:rPr lang="en-US" sz="2400" i="1" spc="100">
                                  <a:latin typeface="Cambria Math"/>
                                </a:rPr>
                                <m:t>2</m:t>
                              </m:r>
                            </m:sub>
                            <m:sup>
                              <m:r>
                                <a:rPr lang="en-US" sz="2400" i="1" spc="100">
                                  <a:latin typeface="Cambria Math"/>
                                </a:rPr>
                                <m:t>2</m:t>
                              </m:r>
                            </m:sup>
                          </m:sSubSup>
                        </m:num>
                        <m:den>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2</m:t>
                              </m:r>
                            </m:sub>
                          </m:sSub>
                          <m:r>
                            <a:rPr lang="en-US" sz="2400" i="1" spc="100">
                              <a:latin typeface="Cambria Math"/>
                            </a:rPr>
                            <m:t>−1</m:t>
                          </m:r>
                        </m:den>
                      </m:f>
                      <m:r>
                        <a:rPr lang="en-US" sz="2400" i="1" spc="100">
                          <a:latin typeface="Cambria Math"/>
                        </a:rPr>
                        <m:t> </m:t>
                      </m:r>
                      <m:r>
                        <a:rPr lang="en-US" sz="2400" b="0" i="1" spc="100" smtClean="0">
                          <a:latin typeface="Cambria Math"/>
                        </a:rPr>
                        <m:t>=</m:t>
                      </m:r>
                      <m:f>
                        <m:fPr>
                          <m:ctrlPr>
                            <a:rPr lang="en-US" sz="2400" b="0" i="1" spc="100" smtClean="0">
                              <a:latin typeface="Cambria Math" panose="02040503050406030204" pitchFamily="18" charset="0"/>
                            </a:rPr>
                          </m:ctrlPr>
                        </m:fPr>
                        <m:num>
                          <m:r>
                            <a:rPr lang="en-US" sz="2400" b="0" i="1" spc="100" smtClean="0">
                              <a:latin typeface="Cambria Math"/>
                            </a:rPr>
                            <m:t>13</m:t>
                          </m:r>
                          <m:sSup>
                            <m:sSupPr>
                              <m:ctrlPr>
                                <a:rPr lang="en-US" sz="2400" i="1" spc="100">
                                  <a:latin typeface="Cambria Math" panose="02040503050406030204" pitchFamily="18" charset="0"/>
                                </a:rPr>
                              </m:ctrlPr>
                            </m:sSupPr>
                            <m:e>
                              <m:d>
                                <m:dPr>
                                  <m:ctrlPr>
                                    <a:rPr lang="en-US" sz="2400" i="1" spc="100">
                                      <a:latin typeface="Cambria Math" panose="02040503050406030204" pitchFamily="18" charset="0"/>
                                    </a:rPr>
                                  </m:ctrlPr>
                                </m:dPr>
                                <m:e>
                                  <m:r>
                                    <a:rPr lang="en-US" sz="2400" b="0" i="1" spc="100" smtClean="0">
                                      <a:latin typeface="Cambria Math"/>
                                    </a:rPr>
                                    <m:t>1</m:t>
                                  </m:r>
                                  <m:r>
                                    <a:rPr lang="en-US" sz="2400" i="1" spc="100">
                                      <a:latin typeface="Cambria Math"/>
                                    </a:rPr>
                                    <m:t>.</m:t>
                                  </m:r>
                                  <m:r>
                                    <a:rPr lang="en-US" sz="2400" b="0" i="1" spc="100" smtClean="0">
                                      <a:latin typeface="Cambria Math"/>
                                    </a:rPr>
                                    <m:t>8</m:t>
                                  </m:r>
                                </m:e>
                              </m:d>
                            </m:e>
                            <m:sup>
                              <m:r>
                                <a:rPr lang="en-US" sz="2400" i="1" spc="100">
                                  <a:latin typeface="Cambria Math"/>
                                </a:rPr>
                                <m:t>2</m:t>
                              </m:r>
                            </m:sup>
                          </m:sSup>
                        </m:num>
                        <m:den>
                          <m:r>
                            <a:rPr lang="en-US" sz="2400" b="0" i="1" spc="100" smtClean="0">
                              <a:latin typeface="Cambria Math"/>
                            </a:rPr>
                            <m:t>13−1</m:t>
                          </m:r>
                        </m:den>
                      </m:f>
                      <m:r>
                        <a:rPr lang="en-US" sz="2400" b="0" i="1" spc="100" smtClean="0">
                          <a:latin typeface="Cambria Math"/>
                        </a:rPr>
                        <m:t>=3.51</m:t>
                      </m:r>
                    </m:oMath>
                  </m:oMathPara>
                </a14:m>
                <a:endParaRPr lang="en-IN" sz="2400" dirty="0"/>
              </a:p>
            </p:txBody>
          </p:sp>
        </mc:Choice>
        <mc:Fallback xmlns="">
          <p:sp>
            <p:nvSpPr>
              <p:cNvPr id="5" name="Rectangle 4"/>
              <p:cNvSpPr>
                <a:spLocks noRot="1" noChangeAspect="1" noMove="1" noResize="1" noEditPoints="1" noAdjustHandles="1" noChangeArrowheads="1" noChangeShapeType="1" noTextEdit="1"/>
              </p:cNvSpPr>
              <p:nvPr/>
            </p:nvSpPr>
            <p:spPr>
              <a:xfrm>
                <a:off x="308460" y="2622161"/>
                <a:ext cx="4648837" cy="1706621"/>
              </a:xfrm>
              <a:prstGeom prst="rect">
                <a:avLst/>
              </a:prstGeom>
              <a:blipFill rotWithShape="1">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132961" y="3148090"/>
                <a:ext cx="5769080"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   </a:t>
                </a:r>
                <a14:m>
                  <m:oMath xmlns:m="http://schemas.openxmlformats.org/officeDocument/2006/math">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a:rPr>
                          <m:t>𝑣</m:t>
                        </m:r>
                      </m:e>
                      <m:sub>
                        <m:r>
                          <a:rPr lang="en-US" sz="2400" b="0" i="1" smtClean="0">
                            <a:solidFill>
                              <a:srgbClr val="000000"/>
                            </a:solidFill>
                            <a:latin typeface="Cambria Math"/>
                          </a:rPr>
                          <m:t>1</m:t>
                        </m:r>
                      </m:sub>
                    </m:sSub>
                    <m:r>
                      <a:rPr lang="en-US" sz="2400" i="1">
                        <a:solidFill>
                          <a:srgbClr val="000000"/>
                        </a:solidFill>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i="1" spc="100">
                            <a:latin typeface="Cambria Math"/>
                          </a:rPr>
                          <m:t>1</m:t>
                        </m:r>
                      </m:sub>
                    </m:sSub>
                    <m:r>
                      <a:rPr lang="en-US" sz="2400" i="1" spc="100">
                        <a:latin typeface="Cambria Math"/>
                      </a:rPr>
                      <m:t>−</m:t>
                    </m:r>
                    <m:r>
                      <a:rPr lang="en-US" sz="2400" b="0" i="1" spc="100" smtClean="0">
                        <a:latin typeface="Cambria Math"/>
                      </a:rPr>
                      <m:t>1</m:t>
                    </m:r>
                    <m:r>
                      <a:rPr lang="en-US" sz="2400" i="1">
                        <a:solidFill>
                          <a:srgbClr val="000000"/>
                        </a:solidFill>
                        <a:latin typeface="Cambria Math"/>
                      </a:rPr>
                      <m:t>=</m:t>
                    </m:r>
                    <m:r>
                      <a:rPr lang="en-US" sz="2400" b="0" i="1" smtClean="0">
                        <a:solidFill>
                          <a:srgbClr val="000000"/>
                        </a:solidFill>
                        <a:latin typeface="Cambria Math"/>
                      </a:rPr>
                      <m:t>9−1=8</m:t>
                    </m:r>
                  </m:oMath>
                </a14:m>
                <a:endParaRPr lang="en-IN" sz="2400" dirty="0">
                  <a:solidFill>
                    <a:srgbClr val="000000"/>
                  </a:solidFill>
                  <a:latin typeface="Calibri"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132961" y="3148090"/>
                <a:ext cx="5769080" cy="461665"/>
              </a:xfrm>
              <a:prstGeom prst="rect">
                <a:avLst/>
              </a:prstGeom>
              <a:blipFill rotWithShape="1">
                <a:blip r:embed="rId8"/>
                <a:stretch>
                  <a:fillRect l="-1586"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253533" y="3636285"/>
                <a:ext cx="3973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a:rPr>
                            <m:t>𝑣</m:t>
                          </m:r>
                        </m:e>
                        <m:sub>
                          <m:r>
                            <a:rPr lang="en-US" sz="2400" b="0" i="1" smtClean="0">
                              <a:latin typeface="Cambria Math"/>
                            </a:rPr>
                            <m:t>2</m:t>
                          </m:r>
                        </m:sub>
                      </m:sSub>
                      <m:r>
                        <a:rPr lang="en-US" sz="2400" b="0" i="1" smtClean="0">
                          <a:latin typeface="Cambria Math"/>
                        </a:rPr>
                        <m:t>=</m:t>
                      </m:r>
                      <m:sSub>
                        <m:sSubPr>
                          <m:ctrlPr>
                            <a:rPr lang="en-US" sz="2400" i="1" spc="100">
                              <a:latin typeface="Cambria Math" panose="02040503050406030204" pitchFamily="18" charset="0"/>
                            </a:rPr>
                          </m:ctrlPr>
                        </m:sSubPr>
                        <m:e>
                          <m:r>
                            <a:rPr lang="en-US" sz="2400" i="1" spc="100">
                              <a:latin typeface="Cambria Math"/>
                            </a:rPr>
                            <m:t>𝑛</m:t>
                          </m:r>
                        </m:e>
                        <m:sub>
                          <m:r>
                            <a:rPr lang="en-US" sz="2400" b="0" i="1" spc="100" smtClean="0">
                              <a:latin typeface="Cambria Math"/>
                            </a:rPr>
                            <m:t>2</m:t>
                          </m:r>
                        </m:sub>
                      </m:sSub>
                      <m:r>
                        <a:rPr lang="en-US" sz="2400" i="1" spc="100">
                          <a:latin typeface="Cambria Math"/>
                        </a:rPr>
                        <m:t>−1</m:t>
                      </m:r>
                      <m:r>
                        <a:rPr lang="en-US" sz="2400" b="0" i="1" spc="100" smtClean="0">
                          <a:latin typeface="Cambria Math"/>
                        </a:rPr>
                        <m:t>=13−1=12</m:t>
                      </m:r>
                    </m:oMath>
                  </m:oMathPara>
                </a14:m>
                <a:endParaRPr lang="en-IN"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8253533" y="3636285"/>
                <a:ext cx="3973395" cy="461665"/>
              </a:xfrm>
              <a:prstGeom prst="rect">
                <a:avLst/>
              </a:prstGeom>
              <a:blipFill rotWithShape="1">
                <a:blip r:embed="rId9"/>
                <a:stretch>
                  <a:fillRect b="-1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032008" y="4097950"/>
                <a:ext cx="41055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a:rPr>
                            <m:t>𝐹</m:t>
                          </m:r>
                        </m:e>
                        <m:sub>
                          <m:r>
                            <a:rPr lang="en-US" sz="2400" b="0" i="1" smtClean="0">
                              <a:latin typeface="Cambria Math"/>
                            </a:rPr>
                            <m:t>0.05</m:t>
                          </m:r>
                        </m:sub>
                      </m:sSub>
                      <m:d>
                        <m:dPr>
                          <m:ctrlPr>
                            <a:rPr lang="en-IN" sz="2400" i="1" smtClean="0">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a:rPr>
                                <m:t>𝑣</m:t>
                              </m:r>
                            </m:e>
                            <m:sub>
                              <m:r>
                                <a:rPr lang="en-US" sz="2400" i="1">
                                  <a:solidFill>
                                    <a:srgbClr val="000000"/>
                                  </a:solidFill>
                                  <a:latin typeface="Cambria Math"/>
                                </a:rPr>
                                <m:t>1</m:t>
                              </m:r>
                            </m:sub>
                          </m:sSub>
                          <m:r>
                            <a:rPr lang="en-US" sz="2400" b="0" i="1" smtClean="0">
                              <a:latin typeface="Cambria Math"/>
                            </a:rPr>
                            <m:t>=8,</m:t>
                          </m:r>
                          <m:sSub>
                            <m:sSubPr>
                              <m:ctrlPr>
                                <a:rPr lang="en-IN" sz="2400" i="1">
                                  <a:latin typeface="Cambria Math" panose="02040503050406030204" pitchFamily="18" charset="0"/>
                                </a:rPr>
                              </m:ctrlPr>
                            </m:sSubPr>
                            <m:e>
                              <m:r>
                                <a:rPr lang="en-US" sz="2400" i="1">
                                  <a:latin typeface="Cambria Math"/>
                                </a:rPr>
                                <m:t>𝑣</m:t>
                              </m:r>
                            </m:e>
                            <m:sub>
                              <m:r>
                                <a:rPr lang="en-US" sz="2400" i="1">
                                  <a:latin typeface="Cambria Math"/>
                                </a:rPr>
                                <m:t>2</m:t>
                              </m:r>
                            </m:sub>
                          </m:sSub>
                          <m:r>
                            <a:rPr lang="en-US" sz="2400" b="0" i="1" smtClean="0">
                              <a:latin typeface="Cambria Math"/>
                            </a:rPr>
                            <m:t>=12</m:t>
                          </m:r>
                        </m:e>
                      </m:d>
                      <m:r>
                        <a:rPr lang="en-US" sz="2400" b="0" i="1" smtClean="0">
                          <a:latin typeface="Cambria Math"/>
                        </a:rPr>
                        <m:t>=2.85</m:t>
                      </m:r>
                    </m:oMath>
                  </m:oMathPara>
                </a14:m>
                <a:endParaRPr lang="en-IN"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8032008" y="4097950"/>
                <a:ext cx="4105547" cy="461665"/>
              </a:xfrm>
              <a:prstGeom prst="rect">
                <a:avLst/>
              </a:prstGeom>
              <a:blipFill rotWithShape="1">
                <a:blip r:embed="rId10"/>
                <a:stretch>
                  <a:fillRect b="-131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177519" y="4504348"/>
                <a:ext cx="5976686" cy="2308324"/>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14:m>
                  <m:oMath xmlns:m="http://schemas.openxmlformats.org/officeDocument/2006/math">
                    <m:r>
                      <a:rPr lang="en-US" sz="2400" b="0" i="1" spc="100" smtClean="0">
                        <a:solidFill>
                          <a:srgbClr val="000000"/>
                        </a:solidFill>
                        <a:latin typeface="Cambria Math"/>
                      </a:rPr>
                      <m:t>𝐹</m:t>
                    </m:r>
                    <m:r>
                      <a:rPr lang="en-US" sz="2400" b="0" i="1" spc="100" smtClean="0">
                        <a:solidFill>
                          <a:srgbClr val="000000"/>
                        </a:solidFill>
                        <a:latin typeface="Cambria Math"/>
                      </a:rPr>
                      <m:t>&lt;</m:t>
                    </m:r>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a:rPr>
                          <m:t>𝐹</m:t>
                        </m:r>
                      </m:e>
                      <m:sub>
                        <m:r>
                          <a:rPr lang="en-US" sz="2400" i="1">
                            <a:solidFill>
                              <a:srgbClr val="000000"/>
                            </a:solidFill>
                            <a:latin typeface="Cambria Math"/>
                          </a:rPr>
                          <m:t>0.0</m:t>
                        </m:r>
                        <m:r>
                          <a:rPr lang="en-US" sz="2400" b="0" i="1" smtClean="0">
                            <a:solidFill>
                              <a:srgbClr val="000000"/>
                            </a:solidFill>
                            <a:latin typeface="Cambria Math"/>
                          </a:rPr>
                          <m:t>5</m:t>
                        </m:r>
                      </m:sub>
                    </m:sSub>
                  </m:oMath>
                </a14:m>
                <a:r>
                  <a:rPr lang="en-IN" sz="2400" spc="100" dirty="0">
                    <a:solidFill>
                      <a:srgbClr val="000000"/>
                    </a:solidFill>
                    <a:latin typeface="Calibri" pitchFamily="34" charset="0"/>
                  </a:rPr>
                  <a:t> , the null </a:t>
                </a:r>
              </a:p>
              <a:p>
                <a:pPr algn="just"/>
                <a:r>
                  <a:rPr lang="en-IN" sz="2400" spc="100" dirty="0">
                    <a:solidFill>
                      <a:srgbClr val="000000"/>
                    </a:solidFill>
                    <a:latin typeface="Calibri" pitchFamily="34" charset="0"/>
                  </a:rPr>
                  <a:t>        hypothesis is accepted at 5% level  </a:t>
                </a:r>
              </a:p>
              <a:p>
                <a:pPr algn="just"/>
                <a:r>
                  <a:rPr lang="en-IN" sz="2400" spc="100" dirty="0">
                    <a:solidFill>
                      <a:srgbClr val="000000"/>
                    </a:solidFill>
                    <a:latin typeface="Calibri" pitchFamily="34" charset="0"/>
                  </a:rPr>
                  <a:t>        of significance.  i. e. , the samples can </a:t>
                </a:r>
              </a:p>
              <a:p>
                <a:pPr algn="just"/>
                <a:r>
                  <a:rPr lang="en-IN" sz="2400" spc="100" dirty="0">
                    <a:solidFill>
                      <a:srgbClr val="000000"/>
                    </a:solidFill>
                    <a:latin typeface="Calibri" pitchFamily="34" charset="0"/>
                  </a:rPr>
                  <a:t>        be regarded as drawn from normal </a:t>
                </a:r>
              </a:p>
              <a:p>
                <a:pPr algn="just"/>
                <a:r>
                  <a:rPr lang="en-IN" sz="2400" spc="100" dirty="0">
                    <a:solidFill>
                      <a:srgbClr val="000000"/>
                    </a:solidFill>
                    <a:latin typeface="Calibri" pitchFamily="34" charset="0"/>
                  </a:rPr>
                  <a:t>        population with same SD.</a:t>
                </a:r>
              </a:p>
            </p:txBody>
          </p:sp>
        </mc:Choice>
        <mc:Fallback xmlns="">
          <p:sp>
            <p:nvSpPr>
              <p:cNvPr id="20" name="TextBox 19"/>
              <p:cNvSpPr txBox="1">
                <a:spLocks noRot="1" noChangeAspect="1" noMove="1" noResize="1" noEditPoints="1" noAdjustHandles="1" noChangeArrowheads="1" noChangeShapeType="1" noTextEdit="1"/>
              </p:cNvSpPr>
              <p:nvPr/>
            </p:nvSpPr>
            <p:spPr>
              <a:xfrm>
                <a:off x="6177519" y="4504348"/>
                <a:ext cx="5976686" cy="2308324"/>
              </a:xfrm>
              <a:prstGeom prst="rect">
                <a:avLst/>
              </a:prstGeom>
              <a:blipFill rotWithShape="1">
                <a:blip r:embed="rId11"/>
                <a:stretch>
                  <a:fillRect l="-1529" t="-2111" r="-1529" b="-5013"/>
                </a:stretch>
              </a:blipFill>
            </p:spPr>
            <p:txBody>
              <a:bodyPr/>
              <a:lstStyle/>
              <a:p>
                <a:r>
                  <a:rPr lang="en-IN">
                    <a:noFill/>
                  </a:rPr>
                  <a:t> </a:t>
                </a:r>
              </a:p>
            </p:txBody>
          </p:sp>
        </mc:Fallback>
      </mc:AlternateContent>
    </p:spTree>
    <p:extLst>
      <p:ext uri="{BB962C8B-B14F-4D97-AF65-F5344CB8AC3E}">
        <p14:creationId xmlns:p14="http://schemas.microsoft.com/office/powerpoint/2010/main" val="98850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10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wipe(left)">
                                      <p:cBhvr>
                                        <p:cTn id="39" dur="10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10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1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10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Effect transition="in" filter="wipe(left)">
                                      <p:cBhvr>
                                        <p:cTn id="59" dur="1000"/>
                                        <p:tgtEl>
                                          <p:spTgt spid="17">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left)">
                                      <p:cBhvr>
                                        <p:cTn id="64" dur="10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wipe(left)">
                                      <p:cBhvr>
                                        <p:cTn id="69" dur="1000"/>
                                        <p:tgtEl>
                                          <p:spTgt spid="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wipe(left)">
                                      <p:cBhvr>
                                        <p:cTn id="74" dur="1000"/>
                                        <p:tgtEl>
                                          <p:spTgt spid="1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wipe(left)">
                                      <p:cBhvr>
                                        <p:cTn id="79"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5" grpId="0"/>
      <p:bldP spid="18" grpId="0"/>
      <p:bldP spid="7" grpId="0"/>
      <p:bldP spid="19" grpId="0"/>
      <p:bldP spid="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txBox="1">
                <a:spLocks/>
              </p:cNvSpPr>
              <p:nvPr/>
            </p:nvSpPr>
            <p:spPr>
              <a:xfrm>
                <a:off x="0" y="0"/>
                <a:ext cx="12192000" cy="1152000"/>
              </a:xfrm>
              <a:prstGeom prst="rect">
                <a:avLst/>
              </a:prstGeom>
              <a:solidFill>
                <a:srgbClr val="002060"/>
              </a:solidFill>
              <a:ln>
                <a:solidFill>
                  <a:schemeClr val="accent1">
                    <a:lumMod val="60000"/>
                    <a:lumOff val="40000"/>
                  </a:schemeClr>
                </a:solidFill>
              </a:ln>
            </p:spPr>
            <p:txBody>
              <a:bodyPr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00" dirty="0">
                    <a:solidFill>
                      <a:schemeClr val="bg1"/>
                    </a:solidFill>
                  </a:rPr>
                  <a:t>CHI-SQUARE </a:t>
                </a:r>
                <a14:m>
                  <m:oMath xmlns:m="http://schemas.openxmlformats.org/officeDocument/2006/math">
                    <m:d>
                      <m:dPr>
                        <m:ctrlPr>
                          <a:rPr lang="en-US" i="1" spc="100" smtClean="0">
                            <a:solidFill>
                              <a:schemeClr val="bg1"/>
                            </a:solidFill>
                            <a:latin typeface="Cambria Math" panose="02040503050406030204" pitchFamily="18" charset="0"/>
                          </a:rPr>
                        </m:ctrlPr>
                      </m:dPr>
                      <m:e>
                        <m:r>
                          <a:rPr lang="en-US" b="0" i="1" spc="100" smtClean="0">
                            <a:solidFill>
                              <a:schemeClr val="bg1"/>
                            </a:solidFill>
                            <a:latin typeface="Cambria Math"/>
                          </a:rPr>
                          <m:t> </m:t>
                        </m:r>
                        <m:sSup>
                          <m:sSupPr>
                            <m:ctrlPr>
                              <a:rPr lang="en-US" i="1" spc="100">
                                <a:solidFill>
                                  <a:schemeClr val="bg1"/>
                                </a:solidFill>
                                <a:latin typeface="Cambria Math" panose="02040503050406030204" pitchFamily="18" charset="0"/>
                              </a:rPr>
                            </m:ctrlPr>
                          </m:sSupPr>
                          <m:e>
                            <m:r>
                              <a:rPr lang="en-US" i="1" spc="100">
                                <a:solidFill>
                                  <a:schemeClr val="bg1"/>
                                </a:solidFill>
                                <a:latin typeface="Cambria Math"/>
                                <a:ea typeface="Cambria Math"/>
                              </a:rPr>
                              <m:t>𝜒</m:t>
                            </m:r>
                          </m:e>
                          <m:sup>
                            <m:r>
                              <a:rPr lang="en-US" i="1" spc="100">
                                <a:solidFill>
                                  <a:schemeClr val="bg1"/>
                                </a:solidFill>
                                <a:latin typeface="Cambria Math"/>
                              </a:rPr>
                              <m:t>2</m:t>
                            </m:r>
                          </m:sup>
                        </m:sSup>
                      </m:e>
                    </m:d>
                  </m:oMath>
                </a14:m>
                <a:r>
                  <a:rPr lang="en-IN" spc="100" dirty="0">
                    <a:solidFill>
                      <a:schemeClr val="bg1"/>
                    </a:solidFill>
                  </a:rPr>
                  <a:t> TEST </a:t>
                </a:r>
              </a:p>
            </p:txBody>
          </p:sp>
        </mc:Choice>
        <mc:Fallback xmlns="">
          <p:sp>
            <p:nvSpPr>
              <p:cNvPr id="2" name="Title 1"/>
              <p:cNvSpPr txBox="1">
                <a:spLocks noRot="1" noChangeAspect="1" noMove="1" noResize="1" noEditPoints="1" noAdjustHandles="1" noChangeArrowheads="1" noChangeShapeType="1" noTextEdit="1"/>
              </p:cNvSpPr>
              <p:nvPr/>
            </p:nvSpPr>
            <p:spPr>
              <a:xfrm>
                <a:off x="0" y="0"/>
                <a:ext cx="12192000" cy="1152000"/>
              </a:xfrm>
              <a:prstGeom prst="rect">
                <a:avLst/>
              </a:prstGeom>
              <a:blipFill rotWithShape="1">
                <a:blip r:embed="rId2"/>
                <a:stretch>
                  <a:fillRect l="-1449"/>
                </a:stretch>
              </a:blipFill>
              <a:ln>
                <a:solidFill>
                  <a:schemeClr val="accent1">
                    <a:lumMod val="60000"/>
                    <a:lumOff val="4000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 y="1151998"/>
                <a:ext cx="12204000" cy="5683864"/>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spc="100" dirty="0">
                    <a:latin typeface="Calibri" pitchFamily="34" charset="0"/>
                  </a:rPr>
                  <a:t>The chi-square </a:t>
                </a:r>
                <a14:m>
                  <m:oMath xmlns:m="http://schemas.openxmlformats.org/officeDocument/2006/math">
                    <m:d>
                      <m:dPr>
                        <m:ctrlPr>
                          <a:rPr lang="en-US" sz="2400" i="1" spc="100" smtClean="0">
                            <a:solidFill>
                              <a:schemeClr val="tx1"/>
                            </a:solidFill>
                            <a:latin typeface="Cambria Math" panose="02040503050406030204" pitchFamily="18" charset="0"/>
                          </a:rPr>
                        </m:ctrlPr>
                      </m:dPr>
                      <m:e>
                        <m:r>
                          <a:rPr lang="en-US" sz="2400" i="1" spc="100">
                            <a:solidFill>
                              <a:schemeClr val="tx1"/>
                            </a:solidFill>
                            <a:latin typeface="Cambria Math"/>
                          </a:rPr>
                          <m:t> </m:t>
                        </m:r>
                        <m:sSup>
                          <m:sSupPr>
                            <m:ctrlPr>
                              <a:rPr lang="en-US" sz="2400" i="1" spc="100">
                                <a:solidFill>
                                  <a:schemeClr val="tx1"/>
                                </a:solidFill>
                                <a:latin typeface="Cambria Math" panose="02040503050406030204" pitchFamily="18" charset="0"/>
                              </a:rPr>
                            </m:ctrlPr>
                          </m:sSupPr>
                          <m:e>
                            <m:r>
                              <a:rPr lang="en-US" sz="2400" i="1" spc="100">
                                <a:solidFill>
                                  <a:schemeClr val="tx1"/>
                                </a:solidFill>
                                <a:latin typeface="Cambria Math"/>
                                <a:ea typeface="Cambria Math"/>
                              </a:rPr>
                              <m:t>𝜒</m:t>
                            </m:r>
                          </m:e>
                          <m:sup>
                            <m:r>
                              <a:rPr lang="en-US" sz="2400" i="1" spc="100">
                                <a:solidFill>
                                  <a:schemeClr val="tx1"/>
                                </a:solidFill>
                                <a:latin typeface="Cambria Math"/>
                              </a:rPr>
                              <m:t>2</m:t>
                            </m:r>
                          </m:sup>
                        </m:sSup>
                      </m:e>
                    </m:d>
                  </m:oMath>
                </a14:m>
                <a:r>
                  <a:rPr lang="en-US" sz="2400" spc="100" dirty="0">
                    <a:latin typeface="Calibri" pitchFamily="34" charset="0"/>
                  </a:rPr>
                  <a:t> test is a useful measure of comparing experimentally obtained results with those expected theoretically and based on hypothesis. It is used as a test statistics in testing a hypothesis that provides a set of theoretical frequencies with which observed frequencies are compared. The magnitude of discrepancy between observed and theoretical frequencies is given by the quantity </a:t>
                </a:r>
                <a14:m>
                  <m:oMath xmlns:m="http://schemas.openxmlformats.org/officeDocument/2006/math">
                    <m:r>
                      <a:rPr lang="en-US" sz="2400" i="1" spc="100">
                        <a:latin typeface="Cambria Math"/>
                      </a:rPr>
                      <m:t> </m:t>
                    </m:r>
                    <m:sSup>
                      <m:sSupPr>
                        <m:ctrlPr>
                          <a:rPr lang="en-US" sz="2400" i="1" spc="100">
                            <a:latin typeface="Cambria Math" panose="02040503050406030204" pitchFamily="18" charset="0"/>
                          </a:rPr>
                        </m:ctrlPr>
                      </m:sSupPr>
                      <m:e>
                        <m:r>
                          <a:rPr lang="en-US" sz="2400" i="1" spc="100">
                            <a:latin typeface="Cambria Math"/>
                            <a:ea typeface="Cambria Math"/>
                          </a:rPr>
                          <m:t>𝜒</m:t>
                        </m:r>
                      </m:e>
                      <m:sup>
                        <m:r>
                          <a:rPr lang="en-US" sz="2400" i="1" spc="100">
                            <a:latin typeface="Cambria Math"/>
                          </a:rPr>
                          <m:t>2</m:t>
                        </m:r>
                      </m:sup>
                    </m:sSup>
                  </m:oMath>
                </a14:m>
                <a:r>
                  <a:rPr lang="en-US" sz="2400" spc="100" dirty="0">
                    <a:latin typeface="Calibri" pitchFamily="34" charset="0"/>
                  </a:rPr>
                  <a:t> (pronounced as chi-square). If </a:t>
                </a:r>
                <a14:m>
                  <m:oMath xmlns:m="http://schemas.openxmlformats.org/officeDocument/2006/math">
                    <m:r>
                      <a:rPr lang="en-US" sz="2400" i="1" spc="100">
                        <a:latin typeface="Cambria Math"/>
                      </a:rPr>
                      <m:t> </m:t>
                    </m:r>
                    <m:sSup>
                      <m:sSupPr>
                        <m:ctrlPr>
                          <a:rPr lang="en-US" sz="2400" i="1" spc="100">
                            <a:latin typeface="Cambria Math" panose="02040503050406030204" pitchFamily="18" charset="0"/>
                          </a:rPr>
                        </m:ctrlPr>
                      </m:sSupPr>
                      <m:e>
                        <m:r>
                          <a:rPr lang="en-US" sz="2400" i="1" spc="100">
                            <a:latin typeface="Cambria Math"/>
                            <a:ea typeface="Cambria Math"/>
                          </a:rPr>
                          <m:t>𝜒</m:t>
                        </m:r>
                      </m:e>
                      <m:sup>
                        <m:r>
                          <a:rPr lang="en-US" sz="2400" i="1" spc="100">
                            <a:latin typeface="Cambria Math"/>
                          </a:rPr>
                          <m:t>2</m:t>
                        </m:r>
                      </m:sup>
                    </m:sSup>
                    <m:r>
                      <a:rPr lang="en-US" sz="2400" b="0" i="1" spc="100" smtClean="0">
                        <a:latin typeface="Cambria Math"/>
                      </a:rPr>
                      <m:t>=0</m:t>
                    </m:r>
                  </m:oMath>
                </a14:m>
                <a:r>
                  <a:rPr lang="en-US" sz="2400" spc="100" dirty="0">
                    <a:latin typeface="Calibri" pitchFamily="34" charset="0"/>
                  </a:rPr>
                  <a:t>, the observed and expected frequencies completely coincide. As the value if </a:t>
                </a:r>
                <a14:m>
                  <m:oMath xmlns:m="http://schemas.openxmlformats.org/officeDocument/2006/math">
                    <m:r>
                      <a:rPr lang="en-US" sz="2400" i="1" spc="100">
                        <a:latin typeface="Cambria Math"/>
                      </a:rPr>
                      <m:t> </m:t>
                    </m:r>
                    <m:sSup>
                      <m:sSupPr>
                        <m:ctrlPr>
                          <a:rPr lang="en-US" sz="2400" i="1" spc="100">
                            <a:latin typeface="Cambria Math" panose="02040503050406030204" pitchFamily="18" charset="0"/>
                          </a:rPr>
                        </m:ctrlPr>
                      </m:sSupPr>
                      <m:e>
                        <m:r>
                          <a:rPr lang="en-US" sz="2400" i="1" spc="100">
                            <a:latin typeface="Cambria Math"/>
                            <a:ea typeface="Cambria Math"/>
                          </a:rPr>
                          <m:t>𝜒</m:t>
                        </m:r>
                      </m:e>
                      <m:sup>
                        <m:r>
                          <a:rPr lang="en-US" sz="2400" i="1" spc="100">
                            <a:latin typeface="Cambria Math"/>
                          </a:rPr>
                          <m:t>2</m:t>
                        </m:r>
                      </m:sup>
                    </m:sSup>
                  </m:oMath>
                </a14:m>
                <a:r>
                  <a:rPr lang="en-US" sz="2400" spc="100" dirty="0">
                    <a:latin typeface="Calibri" pitchFamily="34" charset="0"/>
                  </a:rPr>
                  <a:t> increases, the discrepancy between the observed and theoretical frequency decreases. If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𝑓</m:t>
                        </m:r>
                      </m:e>
                      <m:sub>
                        <m:sSub>
                          <m:sSubPr>
                            <m:ctrlPr>
                              <a:rPr lang="en-US" sz="2400" i="1" spc="100" smtClean="0">
                                <a:latin typeface="Cambria Math" panose="02040503050406030204" pitchFamily="18" charset="0"/>
                              </a:rPr>
                            </m:ctrlPr>
                          </m:sSubPr>
                          <m:e>
                            <m:r>
                              <a:rPr lang="en-US" sz="2400" b="0" i="1" spc="100" smtClean="0">
                                <a:latin typeface="Cambria Math"/>
                              </a:rPr>
                              <m:t>𝑜</m:t>
                            </m:r>
                          </m:e>
                          <m:sub>
                            <m:r>
                              <a:rPr lang="en-US" sz="2400" b="0" i="1" spc="100" smtClean="0">
                                <a:latin typeface="Cambria Math"/>
                              </a:rPr>
                              <m:t>1</m:t>
                            </m:r>
                          </m:sub>
                        </m:sSub>
                      </m:sub>
                    </m:sSub>
                    <m:r>
                      <a:rPr lang="en-US" sz="2400" b="0" i="1" spc="100" smtClean="0">
                        <a:latin typeface="Cambria Math"/>
                      </a:rPr>
                      <m:t>,</m:t>
                    </m:r>
                    <m:sSub>
                      <m:sSubPr>
                        <m:ctrlPr>
                          <a:rPr lang="en-US" sz="2400" i="1" spc="100">
                            <a:latin typeface="Cambria Math" panose="02040503050406030204" pitchFamily="18" charset="0"/>
                          </a:rPr>
                        </m:ctrlPr>
                      </m:sSubPr>
                      <m:e>
                        <m:r>
                          <a:rPr lang="en-US" sz="2400" i="1" spc="100">
                            <a:latin typeface="Cambria Math"/>
                          </a:rPr>
                          <m:t>𝑓</m:t>
                        </m:r>
                      </m:e>
                      <m:sub>
                        <m:sSub>
                          <m:sSubPr>
                            <m:ctrlPr>
                              <a:rPr lang="en-US" sz="2400" i="1" spc="100" smtClean="0">
                                <a:latin typeface="Cambria Math" panose="02040503050406030204" pitchFamily="18" charset="0"/>
                              </a:rPr>
                            </m:ctrlPr>
                          </m:sSubPr>
                          <m:e>
                            <m:r>
                              <a:rPr lang="en-US" sz="2400" b="0" i="1" spc="100" smtClean="0">
                                <a:latin typeface="Cambria Math"/>
                              </a:rPr>
                              <m:t>𝑜</m:t>
                            </m:r>
                          </m:e>
                          <m:sub>
                            <m:r>
                              <a:rPr lang="en-US" sz="2400" b="0" i="1" spc="100" smtClean="0">
                                <a:latin typeface="Cambria Math"/>
                              </a:rPr>
                              <m:t>2</m:t>
                            </m:r>
                          </m:sub>
                        </m:sSub>
                      </m:sub>
                    </m:sSub>
                    <m:r>
                      <a:rPr lang="en-US" sz="2400" b="0" i="1" spc="100" smtClean="0">
                        <a:latin typeface="Cambria Math"/>
                      </a:rPr>
                      <m:t>,…,</m:t>
                    </m:r>
                    <m:sSub>
                      <m:sSubPr>
                        <m:ctrlPr>
                          <a:rPr lang="en-US" sz="2400" i="1" spc="100">
                            <a:latin typeface="Cambria Math" panose="02040503050406030204" pitchFamily="18" charset="0"/>
                          </a:rPr>
                        </m:ctrlPr>
                      </m:sSubPr>
                      <m:e>
                        <m:r>
                          <a:rPr lang="en-US" sz="2400" i="1" spc="100">
                            <a:latin typeface="Cambria Math"/>
                          </a:rPr>
                          <m:t>𝑓</m:t>
                        </m:r>
                      </m:e>
                      <m:sub>
                        <m:sSub>
                          <m:sSubPr>
                            <m:ctrlPr>
                              <a:rPr lang="en-US" sz="2400" i="1" spc="100" smtClean="0">
                                <a:latin typeface="Cambria Math" panose="02040503050406030204" pitchFamily="18" charset="0"/>
                              </a:rPr>
                            </m:ctrlPr>
                          </m:sSubPr>
                          <m:e>
                            <m:r>
                              <a:rPr lang="en-US" sz="2400" b="0" i="1" spc="100" smtClean="0">
                                <a:latin typeface="Cambria Math"/>
                              </a:rPr>
                              <m:t>𝑜</m:t>
                            </m:r>
                          </m:e>
                          <m:sub>
                            <m:r>
                              <a:rPr lang="en-US" sz="2400" b="0" i="1" spc="100" smtClean="0">
                                <a:latin typeface="Cambria Math"/>
                              </a:rPr>
                              <m:t>𝑛</m:t>
                            </m:r>
                          </m:sub>
                        </m:sSub>
                      </m:sub>
                    </m:sSub>
                  </m:oMath>
                </a14:m>
                <a:r>
                  <a:rPr lang="en-US" sz="2400" spc="100" dirty="0">
                    <a:latin typeface="Calibri" pitchFamily="34" charset="0"/>
                  </a:rPr>
                  <a:t> be a set of observed frequencies and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𝑓</m:t>
                        </m:r>
                      </m:e>
                      <m:sub>
                        <m:sSub>
                          <m:sSubPr>
                            <m:ctrlPr>
                              <a:rPr lang="en-US" sz="2400" i="1" spc="100">
                                <a:latin typeface="Cambria Math" panose="02040503050406030204" pitchFamily="18" charset="0"/>
                              </a:rPr>
                            </m:ctrlPr>
                          </m:sSubPr>
                          <m:e>
                            <m:r>
                              <a:rPr lang="en-US" sz="2400" b="0" i="1" spc="100" smtClean="0">
                                <a:latin typeface="Cambria Math"/>
                              </a:rPr>
                              <m:t>𝑒</m:t>
                            </m:r>
                          </m:e>
                          <m:sub>
                            <m:r>
                              <a:rPr lang="en-US" sz="2400" i="1" spc="100">
                                <a:latin typeface="Cambria Math"/>
                              </a:rPr>
                              <m:t>1</m:t>
                            </m:r>
                          </m:sub>
                        </m:sSub>
                      </m:sub>
                    </m:sSub>
                    <m:r>
                      <a:rPr lang="en-US" sz="2400" i="1" spc="100">
                        <a:latin typeface="Cambria Math"/>
                      </a:rPr>
                      <m:t>,</m:t>
                    </m:r>
                    <m:sSub>
                      <m:sSubPr>
                        <m:ctrlPr>
                          <a:rPr lang="en-US" sz="2400" i="1" spc="100">
                            <a:latin typeface="Cambria Math" panose="02040503050406030204" pitchFamily="18" charset="0"/>
                          </a:rPr>
                        </m:ctrlPr>
                      </m:sSubPr>
                      <m:e>
                        <m:r>
                          <a:rPr lang="en-US" sz="2400" i="1" spc="100">
                            <a:latin typeface="Cambria Math"/>
                          </a:rPr>
                          <m:t>𝑓</m:t>
                        </m:r>
                      </m:e>
                      <m:sub>
                        <m:sSub>
                          <m:sSubPr>
                            <m:ctrlPr>
                              <a:rPr lang="en-US" sz="2400" i="1" spc="100">
                                <a:latin typeface="Cambria Math" panose="02040503050406030204" pitchFamily="18" charset="0"/>
                              </a:rPr>
                            </m:ctrlPr>
                          </m:sSubPr>
                          <m:e>
                            <m:r>
                              <a:rPr lang="en-US" sz="2400" b="0" i="1" spc="100" smtClean="0">
                                <a:latin typeface="Cambria Math"/>
                              </a:rPr>
                              <m:t>𝑒</m:t>
                            </m:r>
                          </m:e>
                          <m:sub>
                            <m:r>
                              <a:rPr lang="en-US" sz="2400" i="1" spc="100">
                                <a:latin typeface="Cambria Math"/>
                              </a:rPr>
                              <m:t>2</m:t>
                            </m:r>
                          </m:sub>
                        </m:sSub>
                      </m:sub>
                    </m:sSub>
                    <m:r>
                      <a:rPr lang="en-US" sz="2400" i="1" spc="100">
                        <a:latin typeface="Cambria Math"/>
                      </a:rPr>
                      <m:t>,…,</m:t>
                    </m:r>
                    <m:sSub>
                      <m:sSubPr>
                        <m:ctrlPr>
                          <a:rPr lang="en-US" sz="2400" i="1" spc="100">
                            <a:latin typeface="Cambria Math" panose="02040503050406030204" pitchFamily="18" charset="0"/>
                          </a:rPr>
                        </m:ctrlPr>
                      </m:sSubPr>
                      <m:e>
                        <m:r>
                          <a:rPr lang="en-US" sz="2400" i="1" spc="100">
                            <a:latin typeface="Cambria Math"/>
                          </a:rPr>
                          <m:t>𝑓</m:t>
                        </m:r>
                      </m:e>
                      <m:sub>
                        <m:sSub>
                          <m:sSubPr>
                            <m:ctrlPr>
                              <a:rPr lang="en-US" sz="2400" i="1" spc="100">
                                <a:latin typeface="Cambria Math" panose="02040503050406030204" pitchFamily="18" charset="0"/>
                              </a:rPr>
                            </m:ctrlPr>
                          </m:sSubPr>
                          <m:e>
                            <m:r>
                              <a:rPr lang="en-US" sz="2400" b="0" i="1" spc="100" smtClean="0">
                                <a:latin typeface="Cambria Math"/>
                              </a:rPr>
                              <m:t>𝑒</m:t>
                            </m:r>
                          </m:e>
                          <m:sub>
                            <m:r>
                              <a:rPr lang="en-US" sz="2400" i="1" spc="100">
                                <a:latin typeface="Cambria Math"/>
                              </a:rPr>
                              <m:t>𝑛</m:t>
                            </m:r>
                          </m:sub>
                        </m:sSub>
                      </m:sub>
                    </m:sSub>
                  </m:oMath>
                </a14:m>
                <a:r>
                  <a:rPr lang="en-US" sz="2400" spc="100" dirty="0">
                    <a:latin typeface="Calibri" pitchFamily="34" charset="0"/>
                  </a:rPr>
                  <a:t> be the corresponding set of expected (or theoretical ) frequencies then </a:t>
                </a:r>
                <a14:m>
                  <m:oMath xmlns:m="http://schemas.openxmlformats.org/officeDocument/2006/math">
                    <m:sSup>
                      <m:sSupPr>
                        <m:ctrlPr>
                          <a:rPr lang="en-US" sz="2400" i="1" spc="100">
                            <a:latin typeface="Cambria Math" panose="02040503050406030204" pitchFamily="18" charset="0"/>
                          </a:rPr>
                        </m:ctrlPr>
                      </m:sSupPr>
                      <m:e>
                        <m:r>
                          <a:rPr lang="en-US" sz="2400" i="1" spc="100">
                            <a:latin typeface="Cambria Math"/>
                            <a:ea typeface="Cambria Math"/>
                          </a:rPr>
                          <m:t>𝜒</m:t>
                        </m:r>
                      </m:e>
                      <m:sup>
                        <m:r>
                          <a:rPr lang="en-US" sz="2400" i="1" spc="100">
                            <a:latin typeface="Cambria Math"/>
                          </a:rPr>
                          <m:t>2</m:t>
                        </m:r>
                      </m:sup>
                    </m:sSup>
                  </m:oMath>
                </a14:m>
                <a:r>
                  <a:rPr lang="en-US" sz="2400" spc="100" dirty="0">
                    <a:latin typeface="Calibri" pitchFamily="34" charset="0"/>
                  </a:rPr>
                  <a:t> is defined by</a:t>
                </a:r>
              </a:p>
              <a:p>
                <a:pPr algn="just"/>
                <a:r>
                  <a:rPr lang="en-US" sz="2400" spc="100" dirty="0"/>
                  <a:t>                 </a:t>
                </a:r>
                <a14:m>
                  <m:oMath xmlns:m="http://schemas.openxmlformats.org/officeDocument/2006/math">
                    <m:sSup>
                      <m:sSupPr>
                        <m:ctrlPr>
                          <a:rPr lang="en-US" sz="2400" i="1" spc="100">
                            <a:latin typeface="Cambria Math" panose="02040503050406030204" pitchFamily="18" charset="0"/>
                          </a:rPr>
                        </m:ctrlPr>
                      </m:sSupPr>
                      <m:e>
                        <m:r>
                          <a:rPr lang="en-US" sz="2400" i="1" spc="100">
                            <a:latin typeface="Cambria Math"/>
                            <a:ea typeface="Cambria Math"/>
                          </a:rPr>
                          <m:t>𝜒</m:t>
                        </m:r>
                      </m:e>
                      <m:sup>
                        <m:r>
                          <a:rPr lang="en-US" sz="2400" i="1" spc="100">
                            <a:latin typeface="Cambria Math"/>
                          </a:rPr>
                          <m:t>2</m:t>
                        </m:r>
                      </m:sup>
                    </m:sSup>
                    <m:r>
                      <a:rPr lang="en-US" sz="2400" b="0" i="1" spc="100" smtClean="0">
                        <a:latin typeface="Cambria Math"/>
                      </a:rPr>
                      <m:t>=</m:t>
                    </m:r>
                    <m:f>
                      <m:fPr>
                        <m:ctrlPr>
                          <a:rPr lang="en-US" sz="2400" b="0" i="1" spc="100" smtClean="0">
                            <a:latin typeface="Cambria Math" panose="02040503050406030204" pitchFamily="18" charset="0"/>
                          </a:rPr>
                        </m:ctrlPr>
                      </m:fPr>
                      <m:num>
                        <m:sSup>
                          <m:sSupPr>
                            <m:ctrlPr>
                              <a:rPr lang="en-US" sz="2400" b="0" i="1" spc="100" smtClean="0">
                                <a:latin typeface="Cambria Math" panose="02040503050406030204" pitchFamily="18" charset="0"/>
                              </a:rPr>
                            </m:ctrlPr>
                          </m:sSupPr>
                          <m:e>
                            <m:d>
                              <m:dPr>
                                <m:ctrlPr>
                                  <a:rPr lang="en-US" sz="2400" b="0" i="1" spc="100" smtClean="0">
                                    <a:latin typeface="Cambria Math" panose="02040503050406030204" pitchFamily="18" charset="0"/>
                                  </a:rPr>
                                </m:ctrlPr>
                              </m:dPr>
                              <m:e>
                                <m:sSub>
                                  <m:sSubPr>
                                    <m:ctrlPr>
                                      <a:rPr lang="en-US" sz="2400" b="0" i="1" spc="100" smtClean="0">
                                        <a:latin typeface="Cambria Math" panose="02040503050406030204" pitchFamily="18" charset="0"/>
                                      </a:rPr>
                                    </m:ctrlPr>
                                  </m:sSubPr>
                                  <m:e>
                                    <m:r>
                                      <a:rPr lang="en-US" sz="2400" b="0" i="1" spc="100" smtClean="0">
                                        <a:latin typeface="Cambria Math"/>
                                      </a:rPr>
                                      <m:t>𝑓</m:t>
                                    </m:r>
                                  </m:e>
                                  <m:sub>
                                    <m:sSub>
                                      <m:sSubPr>
                                        <m:ctrlPr>
                                          <a:rPr lang="en-US" sz="2400" b="0" i="1" spc="100" smtClean="0">
                                            <a:latin typeface="Cambria Math" panose="02040503050406030204" pitchFamily="18" charset="0"/>
                                          </a:rPr>
                                        </m:ctrlPr>
                                      </m:sSubPr>
                                      <m:e>
                                        <m:r>
                                          <a:rPr lang="en-US" sz="2400" b="0" i="1" spc="100" smtClean="0">
                                            <a:latin typeface="Cambria Math"/>
                                          </a:rPr>
                                          <m:t>𝑜</m:t>
                                        </m:r>
                                      </m:e>
                                      <m:sub>
                                        <m:r>
                                          <a:rPr lang="en-US" sz="2400" b="0" i="1" spc="100" smtClean="0">
                                            <a:latin typeface="Cambria Math"/>
                                          </a:rPr>
                                          <m:t>1</m:t>
                                        </m:r>
                                      </m:sub>
                                    </m:sSub>
                                    <m:r>
                                      <a:rPr lang="en-US" sz="2400" b="0" i="1" spc="100" smtClean="0">
                                        <a:latin typeface="Cambria Math"/>
                                      </a:rPr>
                                      <m:t>−</m:t>
                                    </m:r>
                                  </m:sub>
                                </m:sSub>
                                <m:sSub>
                                  <m:sSubPr>
                                    <m:ctrlPr>
                                      <a:rPr lang="en-US" sz="2400" i="1" spc="100">
                                        <a:latin typeface="Cambria Math" panose="02040503050406030204" pitchFamily="18" charset="0"/>
                                      </a:rPr>
                                    </m:ctrlPr>
                                  </m:sSubPr>
                                  <m:e>
                                    <m:r>
                                      <a:rPr lang="en-US" sz="2400" i="1" spc="100">
                                        <a:latin typeface="Cambria Math"/>
                                      </a:rPr>
                                      <m:t>𝑓</m:t>
                                    </m:r>
                                  </m:e>
                                  <m:sub>
                                    <m:sSub>
                                      <m:sSubPr>
                                        <m:ctrlPr>
                                          <a:rPr lang="en-US" sz="2400" i="1" spc="100">
                                            <a:latin typeface="Cambria Math" panose="02040503050406030204" pitchFamily="18" charset="0"/>
                                          </a:rPr>
                                        </m:ctrlPr>
                                      </m:sSubPr>
                                      <m:e>
                                        <m:r>
                                          <a:rPr lang="en-US" sz="2400" b="0" i="1" spc="100" smtClean="0">
                                            <a:latin typeface="Cambria Math"/>
                                          </a:rPr>
                                          <m:t>𝑒</m:t>
                                        </m:r>
                                      </m:e>
                                      <m:sub>
                                        <m:r>
                                          <a:rPr lang="en-US" sz="2400" i="1" spc="100">
                                            <a:latin typeface="Cambria Math"/>
                                          </a:rPr>
                                          <m:t>1</m:t>
                                        </m:r>
                                      </m:sub>
                                    </m:sSub>
                                  </m:sub>
                                </m:sSub>
                              </m:e>
                            </m:d>
                          </m:e>
                          <m:sup>
                            <m:r>
                              <a:rPr lang="en-US" sz="2400" b="0" i="1" spc="100" smtClean="0">
                                <a:latin typeface="Cambria Math"/>
                              </a:rPr>
                              <m:t>2</m:t>
                            </m:r>
                          </m:sup>
                        </m:sSup>
                      </m:num>
                      <m:den>
                        <m:sSub>
                          <m:sSubPr>
                            <m:ctrlPr>
                              <a:rPr lang="en-US" sz="2400" i="1" spc="100">
                                <a:latin typeface="Cambria Math" panose="02040503050406030204" pitchFamily="18" charset="0"/>
                              </a:rPr>
                            </m:ctrlPr>
                          </m:sSubPr>
                          <m:e>
                            <m:r>
                              <a:rPr lang="en-US" sz="2400" i="1" spc="100">
                                <a:latin typeface="Cambria Math"/>
                              </a:rPr>
                              <m:t>𝑓</m:t>
                            </m:r>
                          </m:e>
                          <m:sub>
                            <m:sSub>
                              <m:sSubPr>
                                <m:ctrlPr>
                                  <a:rPr lang="en-US" sz="2400" i="1" spc="100">
                                    <a:latin typeface="Cambria Math" panose="02040503050406030204" pitchFamily="18" charset="0"/>
                                  </a:rPr>
                                </m:ctrlPr>
                              </m:sSubPr>
                              <m:e>
                                <m:r>
                                  <a:rPr lang="en-US" sz="2400" i="1" spc="100">
                                    <a:latin typeface="Cambria Math"/>
                                  </a:rPr>
                                  <m:t>𝑒</m:t>
                                </m:r>
                              </m:e>
                              <m:sub>
                                <m:r>
                                  <a:rPr lang="en-US" sz="2400" i="1" spc="100">
                                    <a:latin typeface="Cambria Math"/>
                                  </a:rPr>
                                  <m:t>1</m:t>
                                </m:r>
                              </m:sub>
                            </m:sSub>
                          </m:sub>
                        </m:sSub>
                      </m:den>
                    </m:f>
                    <m:r>
                      <a:rPr lang="en-US" sz="2400" b="0" i="1" spc="100" smtClean="0">
                        <a:latin typeface="Cambria Math"/>
                      </a:rPr>
                      <m:t>+</m:t>
                    </m:r>
                    <m:f>
                      <m:fPr>
                        <m:ctrlPr>
                          <a:rPr lang="en-US" sz="2400" i="1" spc="100">
                            <a:latin typeface="Cambria Math" panose="02040503050406030204" pitchFamily="18" charset="0"/>
                          </a:rPr>
                        </m:ctrlPr>
                      </m:fPr>
                      <m:num>
                        <m:sSup>
                          <m:sSupPr>
                            <m:ctrlPr>
                              <a:rPr lang="en-US" sz="2400" i="1" spc="100">
                                <a:latin typeface="Cambria Math" panose="02040503050406030204" pitchFamily="18" charset="0"/>
                              </a:rPr>
                            </m:ctrlPr>
                          </m:sSupPr>
                          <m:e>
                            <m:d>
                              <m:dPr>
                                <m:ctrlPr>
                                  <a:rPr lang="en-US" sz="2400" i="1" spc="100">
                                    <a:latin typeface="Cambria Math" panose="02040503050406030204" pitchFamily="18" charset="0"/>
                                  </a:rPr>
                                </m:ctrlPr>
                              </m:dPr>
                              <m:e>
                                <m:sSub>
                                  <m:sSubPr>
                                    <m:ctrlPr>
                                      <a:rPr lang="en-US" sz="2400" i="1" spc="100">
                                        <a:latin typeface="Cambria Math" panose="02040503050406030204" pitchFamily="18" charset="0"/>
                                      </a:rPr>
                                    </m:ctrlPr>
                                  </m:sSubPr>
                                  <m:e>
                                    <m:r>
                                      <a:rPr lang="en-US" sz="2400" i="1" spc="100">
                                        <a:latin typeface="Cambria Math"/>
                                      </a:rPr>
                                      <m:t>𝑓</m:t>
                                    </m:r>
                                  </m:e>
                                  <m:sub>
                                    <m:sSub>
                                      <m:sSubPr>
                                        <m:ctrlPr>
                                          <a:rPr lang="en-US" sz="2400" i="1" spc="100">
                                            <a:latin typeface="Cambria Math" panose="02040503050406030204" pitchFamily="18" charset="0"/>
                                          </a:rPr>
                                        </m:ctrlPr>
                                      </m:sSubPr>
                                      <m:e>
                                        <m:r>
                                          <a:rPr lang="en-US" sz="2400" i="1" spc="100">
                                            <a:latin typeface="Cambria Math"/>
                                          </a:rPr>
                                          <m:t>𝑜</m:t>
                                        </m:r>
                                      </m:e>
                                      <m:sub>
                                        <m:r>
                                          <a:rPr lang="en-US" sz="2400" b="0" i="1" spc="100" smtClean="0">
                                            <a:latin typeface="Cambria Math"/>
                                          </a:rPr>
                                          <m:t>2</m:t>
                                        </m:r>
                                      </m:sub>
                                    </m:sSub>
                                    <m:r>
                                      <a:rPr lang="en-US" sz="2400" i="1" spc="100">
                                        <a:latin typeface="Cambria Math"/>
                                      </a:rPr>
                                      <m:t>−</m:t>
                                    </m:r>
                                  </m:sub>
                                </m:sSub>
                                <m:sSub>
                                  <m:sSubPr>
                                    <m:ctrlPr>
                                      <a:rPr lang="en-US" sz="2400" i="1" spc="100">
                                        <a:latin typeface="Cambria Math" panose="02040503050406030204" pitchFamily="18" charset="0"/>
                                      </a:rPr>
                                    </m:ctrlPr>
                                  </m:sSubPr>
                                  <m:e>
                                    <m:r>
                                      <a:rPr lang="en-US" sz="2400" i="1" spc="100">
                                        <a:latin typeface="Cambria Math"/>
                                      </a:rPr>
                                      <m:t>𝑓</m:t>
                                    </m:r>
                                  </m:e>
                                  <m:sub>
                                    <m:sSub>
                                      <m:sSubPr>
                                        <m:ctrlPr>
                                          <a:rPr lang="en-US" sz="2400" i="1" spc="100">
                                            <a:latin typeface="Cambria Math" panose="02040503050406030204" pitchFamily="18" charset="0"/>
                                          </a:rPr>
                                        </m:ctrlPr>
                                      </m:sSubPr>
                                      <m:e>
                                        <m:r>
                                          <a:rPr lang="en-US" sz="2400" i="1" spc="100">
                                            <a:latin typeface="Cambria Math"/>
                                          </a:rPr>
                                          <m:t>𝑒</m:t>
                                        </m:r>
                                      </m:e>
                                      <m:sub>
                                        <m:r>
                                          <a:rPr lang="en-US" sz="2400" b="0" i="1" spc="100" smtClean="0">
                                            <a:latin typeface="Cambria Math"/>
                                          </a:rPr>
                                          <m:t>2</m:t>
                                        </m:r>
                                      </m:sub>
                                    </m:sSub>
                                  </m:sub>
                                </m:sSub>
                              </m:e>
                            </m:d>
                          </m:e>
                          <m:sup>
                            <m:r>
                              <a:rPr lang="en-US" sz="2400" i="1" spc="100">
                                <a:latin typeface="Cambria Math"/>
                              </a:rPr>
                              <m:t>2</m:t>
                            </m:r>
                          </m:sup>
                        </m:sSup>
                      </m:num>
                      <m:den>
                        <m:sSub>
                          <m:sSubPr>
                            <m:ctrlPr>
                              <a:rPr lang="en-US" sz="2400" i="1" spc="100">
                                <a:latin typeface="Cambria Math" panose="02040503050406030204" pitchFamily="18" charset="0"/>
                              </a:rPr>
                            </m:ctrlPr>
                          </m:sSubPr>
                          <m:e>
                            <m:r>
                              <a:rPr lang="en-US" sz="2400" i="1" spc="100">
                                <a:latin typeface="Cambria Math"/>
                              </a:rPr>
                              <m:t>𝑓</m:t>
                            </m:r>
                          </m:e>
                          <m:sub>
                            <m:sSub>
                              <m:sSubPr>
                                <m:ctrlPr>
                                  <a:rPr lang="en-US" sz="2400" i="1" spc="100">
                                    <a:latin typeface="Cambria Math" panose="02040503050406030204" pitchFamily="18" charset="0"/>
                                  </a:rPr>
                                </m:ctrlPr>
                              </m:sSubPr>
                              <m:e>
                                <m:r>
                                  <a:rPr lang="en-US" sz="2400" i="1" spc="100">
                                    <a:latin typeface="Cambria Math"/>
                                  </a:rPr>
                                  <m:t>𝑒</m:t>
                                </m:r>
                              </m:e>
                              <m:sub>
                                <m:r>
                                  <a:rPr lang="en-US" sz="2400" b="0" i="1" spc="100" smtClean="0">
                                    <a:latin typeface="Cambria Math"/>
                                  </a:rPr>
                                  <m:t>2</m:t>
                                </m:r>
                              </m:sub>
                            </m:sSub>
                          </m:sub>
                        </m:sSub>
                      </m:den>
                    </m:f>
                    <m:r>
                      <a:rPr lang="en-US" sz="2400" b="0" i="1" spc="100" smtClean="0">
                        <a:latin typeface="Cambria Math"/>
                      </a:rPr>
                      <m:t>+…+</m:t>
                    </m:r>
                    <m:f>
                      <m:fPr>
                        <m:ctrlPr>
                          <a:rPr lang="en-US" sz="2400" i="1" spc="100">
                            <a:latin typeface="Cambria Math" panose="02040503050406030204" pitchFamily="18" charset="0"/>
                          </a:rPr>
                        </m:ctrlPr>
                      </m:fPr>
                      <m:num>
                        <m:sSup>
                          <m:sSupPr>
                            <m:ctrlPr>
                              <a:rPr lang="en-US" sz="2400" i="1" spc="100">
                                <a:latin typeface="Cambria Math" panose="02040503050406030204" pitchFamily="18" charset="0"/>
                              </a:rPr>
                            </m:ctrlPr>
                          </m:sSupPr>
                          <m:e>
                            <m:d>
                              <m:dPr>
                                <m:ctrlPr>
                                  <a:rPr lang="en-US" sz="2400" i="1" spc="100">
                                    <a:latin typeface="Cambria Math" panose="02040503050406030204" pitchFamily="18" charset="0"/>
                                  </a:rPr>
                                </m:ctrlPr>
                              </m:dPr>
                              <m:e>
                                <m:sSub>
                                  <m:sSubPr>
                                    <m:ctrlPr>
                                      <a:rPr lang="en-US" sz="2400" i="1" spc="100">
                                        <a:latin typeface="Cambria Math" panose="02040503050406030204" pitchFamily="18" charset="0"/>
                                      </a:rPr>
                                    </m:ctrlPr>
                                  </m:sSubPr>
                                  <m:e>
                                    <m:r>
                                      <a:rPr lang="en-US" sz="2400" i="1" spc="100">
                                        <a:latin typeface="Cambria Math"/>
                                      </a:rPr>
                                      <m:t>𝑓</m:t>
                                    </m:r>
                                  </m:e>
                                  <m:sub>
                                    <m:sSub>
                                      <m:sSubPr>
                                        <m:ctrlPr>
                                          <a:rPr lang="en-US" sz="2400" i="1" spc="100">
                                            <a:latin typeface="Cambria Math" panose="02040503050406030204" pitchFamily="18" charset="0"/>
                                          </a:rPr>
                                        </m:ctrlPr>
                                      </m:sSubPr>
                                      <m:e>
                                        <m:r>
                                          <a:rPr lang="en-US" sz="2400" i="1" spc="100">
                                            <a:latin typeface="Cambria Math"/>
                                          </a:rPr>
                                          <m:t>𝑜</m:t>
                                        </m:r>
                                      </m:e>
                                      <m:sub>
                                        <m:r>
                                          <a:rPr lang="en-US" sz="2400" b="0" i="1" spc="100" smtClean="0">
                                            <a:latin typeface="Cambria Math"/>
                                          </a:rPr>
                                          <m:t>𝑛</m:t>
                                        </m:r>
                                      </m:sub>
                                    </m:sSub>
                                    <m:r>
                                      <a:rPr lang="en-US" sz="2400" i="1" spc="100">
                                        <a:latin typeface="Cambria Math"/>
                                      </a:rPr>
                                      <m:t>−</m:t>
                                    </m:r>
                                  </m:sub>
                                </m:sSub>
                                <m:sSub>
                                  <m:sSubPr>
                                    <m:ctrlPr>
                                      <a:rPr lang="en-US" sz="2400" i="1" spc="100">
                                        <a:latin typeface="Cambria Math" panose="02040503050406030204" pitchFamily="18" charset="0"/>
                                      </a:rPr>
                                    </m:ctrlPr>
                                  </m:sSubPr>
                                  <m:e>
                                    <m:r>
                                      <a:rPr lang="en-US" sz="2400" i="1" spc="100">
                                        <a:latin typeface="Cambria Math"/>
                                      </a:rPr>
                                      <m:t>𝑓</m:t>
                                    </m:r>
                                  </m:e>
                                  <m:sub>
                                    <m:sSub>
                                      <m:sSubPr>
                                        <m:ctrlPr>
                                          <a:rPr lang="en-US" sz="2400" i="1" spc="100">
                                            <a:latin typeface="Cambria Math" panose="02040503050406030204" pitchFamily="18" charset="0"/>
                                          </a:rPr>
                                        </m:ctrlPr>
                                      </m:sSubPr>
                                      <m:e>
                                        <m:r>
                                          <a:rPr lang="en-US" sz="2400" i="1" spc="100">
                                            <a:latin typeface="Cambria Math"/>
                                          </a:rPr>
                                          <m:t>𝑒</m:t>
                                        </m:r>
                                      </m:e>
                                      <m:sub>
                                        <m:r>
                                          <a:rPr lang="en-US" sz="2400" b="0" i="1" spc="100" smtClean="0">
                                            <a:latin typeface="Cambria Math"/>
                                          </a:rPr>
                                          <m:t>𝑛</m:t>
                                        </m:r>
                                      </m:sub>
                                    </m:sSub>
                                  </m:sub>
                                </m:sSub>
                              </m:e>
                            </m:d>
                          </m:e>
                          <m:sup>
                            <m:r>
                              <a:rPr lang="en-US" sz="2400" i="1" spc="100">
                                <a:latin typeface="Cambria Math"/>
                              </a:rPr>
                              <m:t>2</m:t>
                            </m:r>
                          </m:sup>
                        </m:sSup>
                      </m:num>
                      <m:den>
                        <m:sSub>
                          <m:sSubPr>
                            <m:ctrlPr>
                              <a:rPr lang="en-US" sz="2400" i="1" spc="100">
                                <a:latin typeface="Cambria Math" panose="02040503050406030204" pitchFamily="18" charset="0"/>
                              </a:rPr>
                            </m:ctrlPr>
                          </m:sSubPr>
                          <m:e>
                            <m:r>
                              <a:rPr lang="en-US" sz="2400" i="1" spc="100">
                                <a:latin typeface="Cambria Math"/>
                              </a:rPr>
                              <m:t>𝑓</m:t>
                            </m:r>
                          </m:e>
                          <m:sub>
                            <m:sSub>
                              <m:sSubPr>
                                <m:ctrlPr>
                                  <a:rPr lang="en-US" sz="2400" i="1" spc="100">
                                    <a:latin typeface="Cambria Math" panose="02040503050406030204" pitchFamily="18" charset="0"/>
                                  </a:rPr>
                                </m:ctrlPr>
                              </m:sSubPr>
                              <m:e>
                                <m:r>
                                  <a:rPr lang="en-US" sz="2400" i="1" spc="100">
                                    <a:latin typeface="Cambria Math"/>
                                  </a:rPr>
                                  <m:t>𝑒</m:t>
                                </m:r>
                              </m:e>
                              <m:sub>
                                <m:r>
                                  <a:rPr lang="en-US" sz="2400" b="0" i="1" spc="100" smtClean="0">
                                    <a:latin typeface="Cambria Math"/>
                                  </a:rPr>
                                  <m:t>𝑛</m:t>
                                </m:r>
                              </m:sub>
                            </m:sSub>
                          </m:sub>
                        </m:sSub>
                      </m:den>
                    </m:f>
                    <m:r>
                      <a:rPr lang="en-US" sz="2400" b="0" i="1" spc="100" smtClean="0">
                        <a:latin typeface="Cambria Math"/>
                      </a:rPr>
                      <m:t>=</m:t>
                    </m:r>
                    <m:nary>
                      <m:naryPr>
                        <m:chr m:val="∑"/>
                        <m:subHide m:val="on"/>
                        <m:supHide m:val="on"/>
                        <m:ctrlPr>
                          <a:rPr lang="en-US" sz="2400" b="0" i="1" spc="100" smtClean="0">
                            <a:latin typeface="Cambria Math" panose="02040503050406030204" pitchFamily="18" charset="0"/>
                          </a:rPr>
                        </m:ctrlPr>
                      </m:naryPr>
                      <m:sub/>
                      <m:sup/>
                      <m:e>
                        <m:f>
                          <m:fPr>
                            <m:ctrlPr>
                              <a:rPr lang="en-US" sz="2400" b="0" i="1" spc="100" smtClean="0">
                                <a:latin typeface="Cambria Math" panose="02040503050406030204" pitchFamily="18" charset="0"/>
                              </a:rPr>
                            </m:ctrlPr>
                          </m:fPr>
                          <m:num>
                            <m:sSup>
                              <m:sSupPr>
                                <m:ctrlPr>
                                  <a:rPr lang="en-US" sz="2400" b="0" i="1" spc="100" smtClean="0">
                                    <a:latin typeface="Cambria Math" panose="02040503050406030204" pitchFamily="18" charset="0"/>
                                  </a:rPr>
                                </m:ctrlPr>
                              </m:sSupPr>
                              <m:e>
                                <m:d>
                                  <m:dPr>
                                    <m:ctrlPr>
                                      <a:rPr lang="en-US" sz="2400" i="1" spc="100">
                                        <a:latin typeface="Cambria Math" panose="02040503050406030204" pitchFamily="18" charset="0"/>
                                      </a:rPr>
                                    </m:ctrlPr>
                                  </m:dPr>
                                  <m:e>
                                    <m:sSub>
                                      <m:sSubPr>
                                        <m:ctrlPr>
                                          <a:rPr lang="en-US" sz="2400" i="1" spc="100" smtClean="0">
                                            <a:latin typeface="Cambria Math" panose="02040503050406030204" pitchFamily="18" charset="0"/>
                                          </a:rPr>
                                        </m:ctrlPr>
                                      </m:sSubPr>
                                      <m:e>
                                        <m:r>
                                          <a:rPr lang="en-US" sz="2400" b="0" i="1" spc="100" smtClean="0">
                                            <a:latin typeface="Cambria Math"/>
                                          </a:rPr>
                                          <m:t>𝑓</m:t>
                                        </m:r>
                                      </m:e>
                                      <m:sub>
                                        <m:r>
                                          <a:rPr lang="en-US" sz="2400" b="0" i="1" spc="100" smtClean="0">
                                            <a:latin typeface="Cambria Math"/>
                                          </a:rPr>
                                          <m:t>𝑜</m:t>
                                        </m:r>
                                      </m:sub>
                                    </m:sSub>
                                    <m:r>
                                      <a:rPr lang="en-US" sz="2400" b="0" i="1" spc="100" smtClean="0">
                                        <a:latin typeface="Cambria Math"/>
                                      </a:rPr>
                                      <m:t>−</m:t>
                                    </m:r>
                                    <m:sSub>
                                      <m:sSubPr>
                                        <m:ctrlPr>
                                          <a:rPr lang="en-US" sz="2400" i="1" spc="100">
                                            <a:latin typeface="Cambria Math" panose="02040503050406030204" pitchFamily="18" charset="0"/>
                                          </a:rPr>
                                        </m:ctrlPr>
                                      </m:sSubPr>
                                      <m:e>
                                        <m:r>
                                          <a:rPr lang="en-US" sz="2400" i="1" spc="100">
                                            <a:latin typeface="Cambria Math"/>
                                          </a:rPr>
                                          <m:t>𝑓</m:t>
                                        </m:r>
                                      </m:e>
                                      <m:sub>
                                        <m:r>
                                          <a:rPr lang="en-US" sz="2400" b="0" i="1" spc="100" smtClean="0">
                                            <a:latin typeface="Cambria Math"/>
                                          </a:rPr>
                                          <m:t>𝑒</m:t>
                                        </m:r>
                                      </m:sub>
                                    </m:sSub>
                                  </m:e>
                                </m:d>
                              </m:e>
                              <m:sup>
                                <m:r>
                                  <a:rPr lang="en-US" sz="2400" b="0" i="1" spc="100" smtClean="0">
                                    <a:latin typeface="Cambria Math"/>
                                  </a:rPr>
                                  <m:t>2</m:t>
                                </m:r>
                              </m:sup>
                            </m:sSup>
                          </m:num>
                          <m:den>
                            <m:sSub>
                              <m:sSubPr>
                                <m:ctrlPr>
                                  <a:rPr lang="en-US" sz="2400" i="1" spc="100">
                                    <a:latin typeface="Cambria Math" panose="02040503050406030204" pitchFamily="18" charset="0"/>
                                  </a:rPr>
                                </m:ctrlPr>
                              </m:sSubPr>
                              <m:e>
                                <m:r>
                                  <a:rPr lang="en-US" sz="2400" i="1" spc="100">
                                    <a:latin typeface="Cambria Math"/>
                                  </a:rPr>
                                  <m:t>𝑓</m:t>
                                </m:r>
                              </m:e>
                              <m:sub>
                                <m:r>
                                  <a:rPr lang="en-US" sz="2400" i="1" spc="100">
                                    <a:latin typeface="Cambria Math"/>
                                  </a:rPr>
                                  <m:t>𝑒</m:t>
                                </m:r>
                              </m:sub>
                            </m:sSub>
                          </m:den>
                        </m:f>
                      </m:e>
                    </m:nary>
                  </m:oMath>
                </a14:m>
                <a:r>
                  <a:rPr lang="en-US" sz="2400" spc="100" dirty="0">
                    <a:latin typeface="Calibri" pitchFamily="34" charset="0"/>
                  </a:rPr>
                  <a:t> </a:t>
                </a:r>
              </a:p>
              <a:p>
                <a:pPr algn="just"/>
                <a:r>
                  <a:rPr lang="en-US" sz="2400" spc="100" dirty="0">
                    <a:latin typeface="Calibri" pitchFamily="34" charset="0"/>
                  </a:rPr>
                  <a:t>With </a:t>
                </a:r>
                <a14:m>
                  <m:oMath xmlns:m="http://schemas.openxmlformats.org/officeDocument/2006/math">
                    <m:r>
                      <a:rPr lang="en-US" sz="2400" b="0" i="1" spc="100" smtClean="0">
                        <a:latin typeface="Cambria Math"/>
                      </a:rPr>
                      <m:t>𝑛</m:t>
                    </m:r>
                    <m:r>
                      <a:rPr lang="en-US" sz="2400" b="0" i="1" spc="100" smtClean="0">
                        <a:latin typeface="Cambria Math"/>
                      </a:rPr>
                      <m:t>−1</m:t>
                    </m:r>
                  </m:oMath>
                </a14:m>
                <a:r>
                  <a:rPr lang="en-US" sz="2400" spc="100" dirty="0">
                    <a:latin typeface="Calibri" pitchFamily="34" charset="0"/>
                  </a:rPr>
                  <a:t> degree of freedom.</a:t>
                </a:r>
              </a:p>
              <a:p>
                <a:pPr algn="just"/>
                <a:endParaRPr lang="en-US" sz="2400" b="1" spc="100" dirty="0">
                  <a:latin typeface="Calibri" pitchFamily="34" charset="0"/>
                </a:endParaRPr>
              </a:p>
              <a:p>
                <a:pPr algn="just"/>
                <a:endParaRPr lang="en-US" sz="2400" b="1" spc="100" dirty="0">
                  <a:latin typeface="Calibri" pitchFamily="34" charset="0"/>
                </a:endParaRPr>
              </a:p>
              <a:p>
                <a:pPr algn="just"/>
                <a:endParaRPr lang="en-US" sz="2400" spc="100" dirty="0">
                  <a:latin typeface="Calibri"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 y="1151998"/>
                <a:ext cx="12204000" cy="5683864"/>
              </a:xfrm>
              <a:prstGeom prst="rect">
                <a:avLst/>
              </a:prstGeom>
              <a:blipFill rotWithShape="1">
                <a:blip r:embed="rId3"/>
                <a:stretch>
                  <a:fillRect l="-699" t="-749" r="-699"/>
                </a:stretch>
              </a:blipFill>
              <a:ln>
                <a:solidFill>
                  <a:schemeClr val="accent3">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255644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txBox="1">
                <a:spLocks/>
              </p:cNvSpPr>
              <p:nvPr/>
            </p:nvSpPr>
            <p:spPr>
              <a:xfrm>
                <a:off x="0" y="0"/>
                <a:ext cx="12192000" cy="1152000"/>
              </a:xfrm>
              <a:prstGeom prst="rect">
                <a:avLst/>
              </a:prstGeom>
              <a:solidFill>
                <a:srgbClr val="002060"/>
              </a:solidFill>
              <a:ln>
                <a:solidFill>
                  <a:schemeClr val="accent1">
                    <a:lumMod val="60000"/>
                    <a:lumOff val="40000"/>
                  </a:schemeClr>
                </a:solidFill>
              </a:ln>
            </p:spPr>
            <p:txBody>
              <a:bodyPr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00" dirty="0">
                    <a:solidFill>
                      <a:schemeClr val="bg1"/>
                    </a:solidFill>
                  </a:rPr>
                  <a:t>CHI-SQUARE </a:t>
                </a:r>
                <a14:m>
                  <m:oMath xmlns:m="http://schemas.openxmlformats.org/officeDocument/2006/math">
                    <m:d>
                      <m:dPr>
                        <m:ctrlPr>
                          <a:rPr lang="en-US" i="1" spc="100" smtClean="0">
                            <a:solidFill>
                              <a:schemeClr val="bg1"/>
                            </a:solidFill>
                            <a:latin typeface="Cambria Math" panose="02040503050406030204" pitchFamily="18" charset="0"/>
                          </a:rPr>
                        </m:ctrlPr>
                      </m:dPr>
                      <m:e>
                        <m:r>
                          <a:rPr lang="en-US" b="0" i="1" spc="100" smtClean="0">
                            <a:solidFill>
                              <a:schemeClr val="bg1"/>
                            </a:solidFill>
                            <a:latin typeface="Cambria Math"/>
                          </a:rPr>
                          <m:t> </m:t>
                        </m:r>
                        <m:sSup>
                          <m:sSupPr>
                            <m:ctrlPr>
                              <a:rPr lang="en-US" i="1" spc="100">
                                <a:solidFill>
                                  <a:schemeClr val="bg1"/>
                                </a:solidFill>
                                <a:latin typeface="Cambria Math" panose="02040503050406030204" pitchFamily="18" charset="0"/>
                              </a:rPr>
                            </m:ctrlPr>
                          </m:sSupPr>
                          <m:e>
                            <m:r>
                              <a:rPr lang="en-US" i="1" spc="100">
                                <a:solidFill>
                                  <a:schemeClr val="bg1"/>
                                </a:solidFill>
                                <a:latin typeface="Cambria Math"/>
                                <a:ea typeface="Cambria Math"/>
                              </a:rPr>
                              <m:t>𝜒</m:t>
                            </m:r>
                          </m:e>
                          <m:sup>
                            <m:r>
                              <a:rPr lang="en-US" i="1" spc="100">
                                <a:solidFill>
                                  <a:schemeClr val="bg1"/>
                                </a:solidFill>
                                <a:latin typeface="Cambria Math"/>
                              </a:rPr>
                              <m:t>2</m:t>
                            </m:r>
                          </m:sup>
                        </m:sSup>
                      </m:e>
                    </m:d>
                  </m:oMath>
                </a14:m>
                <a:r>
                  <a:rPr lang="en-IN" spc="100" dirty="0">
                    <a:solidFill>
                      <a:schemeClr val="bg1"/>
                    </a:solidFill>
                  </a:rPr>
                  <a:t> TEST </a:t>
                </a:r>
              </a:p>
            </p:txBody>
          </p:sp>
        </mc:Choice>
        <mc:Fallback xmlns="">
          <p:sp>
            <p:nvSpPr>
              <p:cNvPr id="2" name="Title 1"/>
              <p:cNvSpPr txBox="1">
                <a:spLocks noRot="1" noChangeAspect="1" noMove="1" noResize="1" noEditPoints="1" noAdjustHandles="1" noChangeArrowheads="1" noChangeShapeType="1" noTextEdit="1"/>
              </p:cNvSpPr>
              <p:nvPr/>
            </p:nvSpPr>
            <p:spPr>
              <a:xfrm>
                <a:off x="0" y="0"/>
                <a:ext cx="12192000" cy="1152000"/>
              </a:xfrm>
              <a:prstGeom prst="rect">
                <a:avLst/>
              </a:prstGeom>
              <a:blipFill rotWithShape="1">
                <a:blip r:embed="rId2"/>
                <a:stretch>
                  <a:fillRect l="-1449"/>
                </a:stretch>
              </a:blipFill>
              <a:ln>
                <a:solidFill>
                  <a:schemeClr val="accent1">
                    <a:lumMod val="60000"/>
                    <a:lumOff val="4000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 y="1151998"/>
                <a:ext cx="12204000" cy="5855514"/>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b="1" spc="100" dirty="0">
                    <a:latin typeface="Calibri" pitchFamily="34" charset="0"/>
                  </a:rPr>
                  <a:t>Note</a:t>
                </a:r>
              </a:p>
              <a:p>
                <a:pPr algn="just"/>
                <a:r>
                  <a:rPr lang="en-US" sz="2400" spc="100" dirty="0">
                    <a:latin typeface="Calibri" pitchFamily="34" charset="0"/>
                  </a:rPr>
                  <a:t>If the data is given in a series of </a:t>
                </a:r>
                <a14:m>
                  <m:oMath xmlns:m="http://schemas.openxmlformats.org/officeDocument/2006/math">
                    <m:r>
                      <a:rPr lang="en-US" sz="2400" i="1" spc="100">
                        <a:latin typeface="Cambria Math"/>
                      </a:rPr>
                      <m:t>𝑛</m:t>
                    </m:r>
                  </m:oMath>
                </a14:m>
                <a:r>
                  <a:rPr lang="en-US" sz="2400" spc="100" dirty="0">
                    <a:latin typeface="Calibri" pitchFamily="34" charset="0"/>
                  </a:rPr>
                  <a:t> numbers then degrees of freedom </a:t>
                </a:r>
                <a14:m>
                  <m:oMath xmlns:m="http://schemas.openxmlformats.org/officeDocument/2006/math">
                    <m:r>
                      <a:rPr lang="en-US" sz="2400" b="0" i="1" spc="100" smtClean="0">
                        <a:latin typeface="Cambria Math"/>
                      </a:rPr>
                      <m:t>𝑣</m:t>
                    </m:r>
                    <m:r>
                      <a:rPr lang="en-US" sz="2400" b="0" i="1" spc="100" smtClean="0">
                        <a:latin typeface="Cambria Math"/>
                      </a:rPr>
                      <m:t>=</m:t>
                    </m:r>
                    <m:r>
                      <a:rPr lang="en-US" sz="2400" b="0" i="1" spc="100" smtClean="0">
                        <a:latin typeface="Cambria Math"/>
                      </a:rPr>
                      <m:t>𝑛</m:t>
                    </m:r>
                    <m:r>
                      <a:rPr lang="en-US" sz="2400" b="0" i="1" spc="100" smtClean="0">
                        <a:latin typeface="Cambria Math"/>
                      </a:rPr>
                      <m:t>−1</m:t>
                    </m:r>
                  </m:oMath>
                </a14:m>
                <a:endParaRPr lang="en-US" sz="2400" spc="100" dirty="0">
                  <a:latin typeface="Calibri" pitchFamily="34" charset="0"/>
                </a:endParaRPr>
              </a:p>
              <a:p>
                <a:pPr algn="just"/>
                <a:r>
                  <a:rPr lang="en-US" sz="2400" spc="100" dirty="0">
                    <a:latin typeface="Calibri" pitchFamily="34" charset="0"/>
                  </a:rPr>
                  <a:t>In case of binomial distribution, </a:t>
                </a:r>
                <a14:m>
                  <m:oMath xmlns:m="http://schemas.openxmlformats.org/officeDocument/2006/math">
                    <m:r>
                      <a:rPr lang="en-US" sz="2400" b="0" i="1" spc="100" smtClean="0">
                        <a:latin typeface="Cambria Math"/>
                      </a:rPr>
                      <m:t>𝑣</m:t>
                    </m:r>
                    <m:r>
                      <a:rPr lang="en-US" sz="2400" b="0" i="1" spc="100" smtClean="0">
                        <a:latin typeface="Cambria Math"/>
                      </a:rPr>
                      <m:t>=</m:t>
                    </m:r>
                    <m:r>
                      <a:rPr lang="en-US" sz="2400" b="0" i="1" spc="100" smtClean="0">
                        <a:latin typeface="Cambria Math"/>
                      </a:rPr>
                      <m:t>𝑛</m:t>
                    </m:r>
                    <m:r>
                      <a:rPr lang="en-US" sz="2400" b="0" i="1" spc="100" smtClean="0">
                        <a:latin typeface="Cambria Math"/>
                      </a:rPr>
                      <m:t>−1</m:t>
                    </m:r>
                  </m:oMath>
                </a14:m>
                <a:endParaRPr lang="en-US" sz="2400" spc="100" dirty="0">
                  <a:latin typeface="Calibri" pitchFamily="34" charset="0"/>
                </a:endParaRPr>
              </a:p>
              <a:p>
                <a:pPr algn="just"/>
                <a:r>
                  <a:rPr lang="en-US" sz="2400" spc="100" dirty="0">
                    <a:latin typeface="Calibri" pitchFamily="34" charset="0"/>
                  </a:rPr>
                  <a:t>In case of Poisson distribution, </a:t>
                </a:r>
                <a14:m>
                  <m:oMath xmlns:m="http://schemas.openxmlformats.org/officeDocument/2006/math">
                    <m:r>
                      <a:rPr lang="en-US" sz="2400" i="1" spc="100">
                        <a:latin typeface="Cambria Math"/>
                      </a:rPr>
                      <m:t>𝑣</m:t>
                    </m:r>
                    <m:r>
                      <a:rPr lang="en-US" sz="2400" i="1" spc="100">
                        <a:latin typeface="Cambria Math"/>
                      </a:rPr>
                      <m:t>=</m:t>
                    </m:r>
                    <m:r>
                      <a:rPr lang="en-US" sz="2400" i="1" spc="100">
                        <a:latin typeface="Cambria Math"/>
                      </a:rPr>
                      <m:t>𝑛</m:t>
                    </m:r>
                    <m:r>
                      <a:rPr lang="en-US" sz="2400" i="1" spc="100">
                        <a:latin typeface="Cambria Math"/>
                      </a:rPr>
                      <m:t>−2</m:t>
                    </m:r>
                  </m:oMath>
                </a14:m>
                <a:endParaRPr lang="en-US" sz="2400" spc="100" dirty="0">
                  <a:latin typeface="Calibri" pitchFamily="34" charset="0"/>
                </a:endParaRPr>
              </a:p>
              <a:p>
                <a:pPr algn="just"/>
                <a:r>
                  <a:rPr lang="en-US" sz="2400" spc="100" dirty="0">
                    <a:latin typeface="Calibri" pitchFamily="34" charset="0"/>
                  </a:rPr>
                  <a:t>In case of normal distribution, </a:t>
                </a:r>
                <a14:m>
                  <m:oMath xmlns:m="http://schemas.openxmlformats.org/officeDocument/2006/math">
                    <m:r>
                      <a:rPr lang="en-US" sz="2400" i="1" spc="100">
                        <a:latin typeface="Cambria Math"/>
                      </a:rPr>
                      <m:t>𝑣</m:t>
                    </m:r>
                    <m:r>
                      <a:rPr lang="en-US" sz="2400" i="1" spc="100">
                        <a:latin typeface="Cambria Math"/>
                      </a:rPr>
                      <m:t>=</m:t>
                    </m:r>
                    <m:r>
                      <a:rPr lang="en-US" sz="2400" i="1" spc="100">
                        <a:latin typeface="Cambria Math"/>
                      </a:rPr>
                      <m:t>𝑛</m:t>
                    </m:r>
                    <m:r>
                      <a:rPr lang="en-US" sz="2400" i="1" spc="100">
                        <a:latin typeface="Cambria Math"/>
                      </a:rPr>
                      <m:t>−3</m:t>
                    </m:r>
                  </m:oMath>
                </a14:m>
                <a:endParaRPr lang="en-US" sz="2400" spc="100" dirty="0">
                  <a:latin typeface="Calibri" pitchFamily="34" charset="0"/>
                </a:endParaRPr>
              </a:p>
              <a:p>
                <a:pPr algn="just"/>
                <a:endParaRPr lang="en-US" sz="2400" spc="100" dirty="0">
                  <a:latin typeface="Calibri" pitchFamily="34" charset="0"/>
                </a:endParaRPr>
              </a:p>
              <a:p>
                <a:pPr algn="just"/>
                <a:r>
                  <a:rPr lang="en-US" sz="2400" b="1" spc="100" dirty="0">
                    <a:latin typeface="Calibri" pitchFamily="34" charset="0"/>
                  </a:rPr>
                  <a:t>Chi-Square Distribution</a:t>
                </a:r>
              </a:p>
              <a:p>
                <a:pPr algn="just"/>
                <a:r>
                  <a:rPr lang="en-US" sz="2400" spc="100" dirty="0">
                    <a:latin typeface="Calibri" pitchFamily="34" charset="0"/>
                  </a:rPr>
                  <a:t>If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𝑥</m:t>
                        </m:r>
                      </m:e>
                      <m:sub>
                        <m:r>
                          <a:rPr lang="en-US" sz="2400" b="0" i="1" spc="100" smtClean="0">
                            <a:latin typeface="Cambria Math"/>
                          </a:rPr>
                          <m:t>1</m:t>
                        </m:r>
                      </m:sub>
                    </m:sSub>
                  </m:oMath>
                </a14:m>
                <a:r>
                  <a:rPr lang="en-US" sz="2400" spc="100" dirty="0">
                    <a:latin typeface="Calibri" pitchFamily="34" charset="0"/>
                  </a:rPr>
                  <a:t>,</a:t>
                </a:r>
                <a:r>
                  <a:rPr lang="en-US" sz="2400" spc="100" dirty="0"/>
                  <a:t>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𝑥</m:t>
                        </m:r>
                      </m:e>
                      <m:sub>
                        <m:r>
                          <a:rPr lang="en-US" sz="2400" b="0" i="1" spc="100" smtClean="0">
                            <a:latin typeface="Cambria Math"/>
                          </a:rPr>
                          <m:t>2</m:t>
                        </m:r>
                      </m:sub>
                    </m:sSub>
                    <m:r>
                      <a:rPr lang="en-US" sz="2400" b="0" i="1" spc="100" smtClean="0">
                        <a:latin typeface="Cambria Math"/>
                      </a:rPr>
                      <m:t>,…,</m:t>
                    </m:r>
                    <m:sSub>
                      <m:sSubPr>
                        <m:ctrlPr>
                          <a:rPr lang="en-US" sz="2400" i="1" spc="100">
                            <a:latin typeface="Cambria Math" panose="02040503050406030204" pitchFamily="18" charset="0"/>
                          </a:rPr>
                        </m:ctrlPr>
                      </m:sSubPr>
                      <m:e>
                        <m:r>
                          <a:rPr lang="en-US" sz="2400" i="1" spc="100">
                            <a:latin typeface="Cambria Math"/>
                          </a:rPr>
                          <m:t>𝑥</m:t>
                        </m:r>
                      </m:e>
                      <m:sub>
                        <m:r>
                          <a:rPr lang="en-US" sz="2400" b="0" i="1" spc="100" smtClean="0">
                            <a:latin typeface="Cambria Math"/>
                          </a:rPr>
                          <m:t>𝑛</m:t>
                        </m:r>
                      </m:sub>
                    </m:sSub>
                  </m:oMath>
                </a14:m>
                <a:r>
                  <a:rPr lang="en-US" sz="2400" spc="100" dirty="0">
                    <a:latin typeface="Calibri" pitchFamily="34" charset="0"/>
                  </a:rPr>
                  <a:t> are </a:t>
                </a:r>
                <a14:m>
                  <m:oMath xmlns:m="http://schemas.openxmlformats.org/officeDocument/2006/math">
                    <m:r>
                      <a:rPr lang="en-US" sz="2400" i="1" spc="100">
                        <a:latin typeface="Cambria Math"/>
                      </a:rPr>
                      <m:t>𝑛</m:t>
                    </m:r>
                  </m:oMath>
                </a14:m>
                <a:r>
                  <a:rPr lang="en-US" sz="2400" spc="100" dirty="0">
                    <a:latin typeface="Calibri" pitchFamily="34" charset="0"/>
                  </a:rPr>
                  <a:t> independent normal variates with mean zero and standard deviation unity then </a:t>
                </a:r>
                <a14:m>
                  <m:oMath xmlns:m="http://schemas.openxmlformats.org/officeDocument/2006/math">
                    <m:sSubSup>
                      <m:sSubSupPr>
                        <m:ctrlPr>
                          <a:rPr lang="en-US" sz="2400" i="1" spc="100" smtClean="0">
                            <a:latin typeface="Cambria Math" panose="02040503050406030204" pitchFamily="18" charset="0"/>
                          </a:rPr>
                        </m:ctrlPr>
                      </m:sSubSupPr>
                      <m:e>
                        <m:r>
                          <a:rPr lang="en-US" sz="2400" b="0" i="1" spc="100" smtClean="0">
                            <a:latin typeface="Cambria Math"/>
                          </a:rPr>
                          <m:t>𝑥</m:t>
                        </m:r>
                      </m:e>
                      <m:sub>
                        <m:r>
                          <a:rPr lang="en-US" sz="2400" b="0" i="1" spc="100" smtClean="0">
                            <a:latin typeface="Cambria Math"/>
                          </a:rPr>
                          <m:t>1</m:t>
                        </m:r>
                      </m:sub>
                      <m:sup>
                        <m:r>
                          <a:rPr lang="en-US" sz="2400" b="0" i="1" spc="100" smtClean="0">
                            <a:latin typeface="Cambria Math"/>
                          </a:rPr>
                          <m:t>2</m:t>
                        </m:r>
                      </m:sup>
                    </m:sSubSup>
                    <m:r>
                      <a:rPr lang="en-US" sz="2400" b="0" i="1" spc="100" smtClean="0">
                        <a:latin typeface="Cambria Math"/>
                      </a:rPr>
                      <m:t>+</m:t>
                    </m:r>
                    <m:sSubSup>
                      <m:sSubSupPr>
                        <m:ctrlPr>
                          <a:rPr lang="en-US" sz="2400" i="1" spc="100">
                            <a:latin typeface="Cambria Math" panose="02040503050406030204" pitchFamily="18" charset="0"/>
                          </a:rPr>
                        </m:ctrlPr>
                      </m:sSubSupPr>
                      <m:e>
                        <m:r>
                          <a:rPr lang="en-US" sz="2400" i="1" spc="100">
                            <a:latin typeface="Cambria Math"/>
                          </a:rPr>
                          <m:t>𝑥</m:t>
                        </m:r>
                      </m:e>
                      <m:sub>
                        <m:r>
                          <a:rPr lang="en-US" sz="2400" b="0" i="1" spc="100" smtClean="0">
                            <a:latin typeface="Cambria Math"/>
                          </a:rPr>
                          <m:t>2</m:t>
                        </m:r>
                      </m:sub>
                      <m:sup>
                        <m:r>
                          <a:rPr lang="en-US" sz="2400" i="1" spc="100">
                            <a:latin typeface="Cambria Math"/>
                          </a:rPr>
                          <m:t>2</m:t>
                        </m:r>
                      </m:sup>
                    </m:sSubSup>
                    <m:r>
                      <a:rPr lang="en-US" sz="2400" b="0" i="1" spc="100" smtClean="0">
                        <a:latin typeface="Cambria Math"/>
                      </a:rPr>
                      <m:t>+…+</m:t>
                    </m:r>
                    <m:sSubSup>
                      <m:sSubSupPr>
                        <m:ctrlPr>
                          <a:rPr lang="en-US" sz="2400" i="1" spc="100">
                            <a:latin typeface="Cambria Math" panose="02040503050406030204" pitchFamily="18" charset="0"/>
                          </a:rPr>
                        </m:ctrlPr>
                      </m:sSubSupPr>
                      <m:e>
                        <m:r>
                          <a:rPr lang="en-US" sz="2400" i="1" spc="100">
                            <a:latin typeface="Cambria Math"/>
                          </a:rPr>
                          <m:t>𝑥</m:t>
                        </m:r>
                      </m:e>
                      <m:sub>
                        <m:r>
                          <a:rPr lang="en-US" sz="2400" b="0" i="1" spc="100" smtClean="0">
                            <a:latin typeface="Cambria Math"/>
                          </a:rPr>
                          <m:t>𝑛</m:t>
                        </m:r>
                      </m:sub>
                      <m:sup>
                        <m:r>
                          <a:rPr lang="en-US" sz="2400" i="1" spc="100">
                            <a:latin typeface="Cambria Math"/>
                          </a:rPr>
                          <m:t>2</m:t>
                        </m:r>
                      </m:sup>
                    </m:sSubSup>
                  </m:oMath>
                </a14:m>
                <a:r>
                  <a:rPr lang="en-US" sz="2400" spc="100" dirty="0">
                    <a:latin typeface="Calibri" pitchFamily="34" charset="0"/>
                  </a:rPr>
                  <a:t> is a random variates having </a:t>
                </a:r>
                <a14:m>
                  <m:oMath xmlns:m="http://schemas.openxmlformats.org/officeDocument/2006/math">
                    <m:sSup>
                      <m:sSupPr>
                        <m:ctrlPr>
                          <a:rPr lang="en-US" sz="2400" i="1" spc="100" smtClean="0">
                            <a:solidFill>
                              <a:schemeClr val="tx1"/>
                            </a:solidFill>
                            <a:latin typeface="Cambria Math" panose="02040503050406030204" pitchFamily="18" charset="0"/>
                          </a:rPr>
                        </m:ctrlPr>
                      </m:sSupPr>
                      <m:e>
                        <m:r>
                          <a:rPr lang="en-US" sz="2400" i="1" spc="100">
                            <a:solidFill>
                              <a:schemeClr val="tx1"/>
                            </a:solidFill>
                            <a:latin typeface="Cambria Math"/>
                            <a:ea typeface="Cambria Math"/>
                          </a:rPr>
                          <m:t>𝜒</m:t>
                        </m:r>
                      </m:e>
                      <m:sup>
                        <m:r>
                          <a:rPr lang="en-US" sz="2400" i="1" spc="100">
                            <a:solidFill>
                              <a:schemeClr val="tx1"/>
                            </a:solidFill>
                            <a:latin typeface="Cambria Math"/>
                          </a:rPr>
                          <m:t>2</m:t>
                        </m:r>
                      </m:sup>
                    </m:sSup>
                  </m:oMath>
                </a14:m>
                <a:r>
                  <a:rPr lang="en-US" sz="2400" spc="100" dirty="0">
                    <a:latin typeface="Calibri" pitchFamily="34" charset="0"/>
                  </a:rPr>
                  <a:t> distribution with probability density function given by</a:t>
                </a:r>
              </a:p>
              <a:p>
                <a:pPr algn="just"/>
                <a14:m>
                  <m:oMathPara xmlns:m="http://schemas.openxmlformats.org/officeDocument/2006/math">
                    <m:oMathParaPr>
                      <m:jc m:val="centerGroup"/>
                    </m:oMathParaPr>
                    <m:oMath xmlns:m="http://schemas.openxmlformats.org/officeDocument/2006/math">
                      <m:r>
                        <a:rPr lang="en-US" sz="2400" b="0" i="1" spc="100" smtClean="0">
                          <a:latin typeface="Cambria Math"/>
                        </a:rPr>
                        <m:t>𝑃</m:t>
                      </m:r>
                      <m:d>
                        <m:dPr>
                          <m:ctrlPr>
                            <a:rPr lang="en-US" sz="2400" b="0" i="1" spc="100" smtClean="0">
                              <a:latin typeface="Cambria Math" panose="02040503050406030204" pitchFamily="18" charset="0"/>
                            </a:rPr>
                          </m:ctrlPr>
                        </m:dPr>
                        <m:e>
                          <m:sSup>
                            <m:sSupPr>
                              <m:ctrlPr>
                                <a:rPr lang="en-US" sz="2400" i="1" spc="100" smtClean="0">
                                  <a:solidFill>
                                    <a:schemeClr val="tx1"/>
                                  </a:solidFill>
                                  <a:latin typeface="Cambria Math" panose="02040503050406030204" pitchFamily="18" charset="0"/>
                                </a:rPr>
                              </m:ctrlPr>
                            </m:sSupPr>
                            <m:e>
                              <m:r>
                                <a:rPr lang="en-US" sz="2400" i="1" spc="100">
                                  <a:solidFill>
                                    <a:schemeClr val="tx1"/>
                                  </a:solidFill>
                                  <a:latin typeface="Cambria Math"/>
                                  <a:ea typeface="Cambria Math"/>
                                </a:rPr>
                                <m:t>𝜒</m:t>
                              </m:r>
                            </m:e>
                            <m:sup>
                              <m:r>
                                <a:rPr lang="en-US" sz="2400" i="1" spc="100">
                                  <a:solidFill>
                                    <a:schemeClr val="tx1"/>
                                  </a:solidFill>
                                  <a:latin typeface="Cambria Math"/>
                                </a:rPr>
                                <m:t>2</m:t>
                              </m:r>
                            </m:sup>
                          </m:sSup>
                        </m:e>
                      </m:d>
                      <m:r>
                        <a:rPr lang="en-US" sz="2400" b="0" i="1" spc="100" smtClean="0">
                          <a:latin typeface="Cambria Math"/>
                        </a:rPr>
                        <m:t>=</m:t>
                      </m:r>
                      <m:sSub>
                        <m:sSubPr>
                          <m:ctrlPr>
                            <a:rPr lang="en-US" sz="2400" b="0" i="1" spc="100" smtClean="0">
                              <a:latin typeface="Cambria Math" panose="02040503050406030204" pitchFamily="18" charset="0"/>
                            </a:rPr>
                          </m:ctrlPr>
                        </m:sSubPr>
                        <m:e>
                          <m:r>
                            <a:rPr lang="en-US" sz="2400" b="0" i="1" spc="100" smtClean="0">
                              <a:latin typeface="Cambria Math"/>
                            </a:rPr>
                            <m:t>𝑦</m:t>
                          </m:r>
                        </m:e>
                        <m:sub>
                          <m:r>
                            <a:rPr lang="en-US" sz="2400" b="0" i="1" spc="100" smtClean="0">
                              <a:latin typeface="Cambria Math"/>
                            </a:rPr>
                            <m:t>0</m:t>
                          </m:r>
                        </m:sub>
                      </m:sSub>
                      <m:sSup>
                        <m:sSupPr>
                          <m:ctrlPr>
                            <a:rPr lang="en-US" sz="2400" b="0" i="1" spc="100" smtClean="0">
                              <a:latin typeface="Cambria Math" panose="02040503050406030204" pitchFamily="18" charset="0"/>
                            </a:rPr>
                          </m:ctrlPr>
                        </m:sSupPr>
                        <m:e>
                          <m:d>
                            <m:dPr>
                              <m:ctrlPr>
                                <a:rPr lang="en-US" sz="2400" b="0" i="1" spc="100" smtClean="0">
                                  <a:latin typeface="Cambria Math" panose="02040503050406030204" pitchFamily="18" charset="0"/>
                                </a:rPr>
                              </m:ctrlPr>
                            </m:dPr>
                            <m:e>
                              <m:sSup>
                                <m:sSupPr>
                                  <m:ctrlPr>
                                    <a:rPr lang="en-US" sz="2400" i="1" spc="100">
                                      <a:latin typeface="Cambria Math" panose="02040503050406030204" pitchFamily="18" charset="0"/>
                                    </a:rPr>
                                  </m:ctrlPr>
                                </m:sSupPr>
                                <m:e>
                                  <m:r>
                                    <a:rPr lang="en-US" sz="2400" i="1" spc="100">
                                      <a:latin typeface="Cambria Math"/>
                                      <a:ea typeface="Cambria Math"/>
                                    </a:rPr>
                                    <m:t>𝜒</m:t>
                                  </m:r>
                                </m:e>
                                <m:sup>
                                  <m:r>
                                    <a:rPr lang="en-US" sz="2400" i="1" spc="100">
                                      <a:latin typeface="Cambria Math"/>
                                    </a:rPr>
                                    <m:t>2</m:t>
                                  </m:r>
                                </m:sup>
                              </m:sSup>
                            </m:e>
                          </m:d>
                        </m:e>
                        <m:sup>
                          <m:f>
                            <m:fPr>
                              <m:ctrlPr>
                                <a:rPr lang="en-US" sz="2400" b="0" i="1" spc="100" smtClean="0">
                                  <a:latin typeface="Cambria Math" panose="02040503050406030204" pitchFamily="18" charset="0"/>
                                </a:rPr>
                              </m:ctrlPr>
                            </m:fPr>
                            <m:num>
                              <m:r>
                                <a:rPr lang="en-US" sz="2400" b="0" i="1" spc="100" smtClean="0">
                                  <a:latin typeface="Cambria Math"/>
                                </a:rPr>
                                <m:t>𝑣</m:t>
                              </m:r>
                              <m:r>
                                <a:rPr lang="en-US" sz="2400" b="0" i="1" spc="100" smtClean="0">
                                  <a:latin typeface="Cambria Math"/>
                                </a:rPr>
                                <m:t>−1</m:t>
                              </m:r>
                            </m:num>
                            <m:den>
                              <m:r>
                                <a:rPr lang="en-US" sz="2400" b="0" i="1" spc="100" smtClean="0">
                                  <a:latin typeface="Cambria Math"/>
                                </a:rPr>
                                <m:t>2</m:t>
                              </m:r>
                            </m:den>
                          </m:f>
                        </m:sup>
                      </m:sSup>
                      <m:sSup>
                        <m:sSupPr>
                          <m:ctrlPr>
                            <a:rPr lang="en-US" sz="2400" b="0" i="1" spc="100" smtClean="0">
                              <a:latin typeface="Cambria Math" panose="02040503050406030204" pitchFamily="18" charset="0"/>
                            </a:rPr>
                          </m:ctrlPr>
                        </m:sSupPr>
                        <m:e>
                          <m:r>
                            <a:rPr lang="en-US" sz="2400" b="0" i="1" spc="100" smtClean="0">
                              <a:latin typeface="Cambria Math"/>
                            </a:rPr>
                            <m:t>𝑒</m:t>
                          </m:r>
                        </m:e>
                        <m:sup>
                          <m:r>
                            <a:rPr lang="en-US" sz="2400" b="0" i="1" spc="100" smtClean="0">
                              <a:latin typeface="Cambria Math"/>
                            </a:rPr>
                            <m:t>−</m:t>
                          </m:r>
                          <m:f>
                            <m:fPr>
                              <m:ctrlPr>
                                <a:rPr lang="en-US" sz="2400" b="0" i="1" spc="100" smtClean="0">
                                  <a:latin typeface="Cambria Math" panose="02040503050406030204" pitchFamily="18" charset="0"/>
                                </a:rPr>
                              </m:ctrlPr>
                            </m:fPr>
                            <m:num>
                              <m:sSup>
                                <m:sSupPr>
                                  <m:ctrlPr>
                                    <a:rPr lang="en-US" sz="2400" b="0" i="1" spc="100" smtClean="0">
                                      <a:latin typeface="Cambria Math" panose="02040503050406030204" pitchFamily="18" charset="0"/>
                                    </a:rPr>
                                  </m:ctrlPr>
                                </m:sSupPr>
                                <m:e>
                                  <m:r>
                                    <a:rPr lang="en-US" sz="2400" b="0" i="1" spc="100" smtClean="0">
                                      <a:latin typeface="Cambria Math"/>
                                    </a:rPr>
                                    <m:t>𝑥</m:t>
                                  </m:r>
                                </m:e>
                                <m:sup>
                                  <m:r>
                                    <a:rPr lang="en-US" sz="2400" b="0" i="1" spc="100" smtClean="0">
                                      <a:latin typeface="Cambria Math"/>
                                    </a:rPr>
                                    <m:t>2</m:t>
                                  </m:r>
                                </m:sup>
                              </m:sSup>
                            </m:num>
                            <m:den>
                              <m:r>
                                <a:rPr lang="en-US" sz="2400" b="0" i="1" spc="100" smtClean="0">
                                  <a:latin typeface="Cambria Math"/>
                                </a:rPr>
                                <m:t>2</m:t>
                              </m:r>
                            </m:den>
                          </m:f>
                        </m:sup>
                      </m:sSup>
                    </m:oMath>
                  </m:oMathPara>
                </a14:m>
                <a:endParaRPr lang="en-US" sz="2400" spc="100" dirty="0">
                  <a:latin typeface="Calibri" pitchFamily="34" charset="0"/>
                </a:endParaRPr>
              </a:p>
              <a:p>
                <a:pPr algn="just"/>
                <a:r>
                  <a:rPr lang="en-US" sz="2400" spc="100" dirty="0">
                    <a:latin typeface="Calibri" pitchFamily="34" charset="0"/>
                  </a:rPr>
                  <a:t>Where </a:t>
                </a:r>
                <a14:m>
                  <m:oMath xmlns:m="http://schemas.openxmlformats.org/officeDocument/2006/math">
                    <m:r>
                      <a:rPr lang="en-US" sz="2400" b="0" i="1" spc="100" smtClean="0">
                        <a:latin typeface="Cambria Math"/>
                      </a:rPr>
                      <m:t>𝑣</m:t>
                    </m:r>
                    <m:r>
                      <a:rPr lang="en-US" sz="2400" b="0" i="1" spc="100" smtClean="0">
                        <a:latin typeface="Cambria Math"/>
                      </a:rPr>
                      <m:t>=</m:t>
                    </m:r>
                  </m:oMath>
                </a14:m>
                <a:r>
                  <a:rPr lang="en-US" sz="2400" spc="100" dirty="0">
                    <a:latin typeface="Calibri" pitchFamily="34" charset="0"/>
                  </a:rPr>
                  <a:t>degrees of freedom</a:t>
                </a:r>
                <a14:m>
                  <m:oMath xmlns:m="http://schemas.openxmlformats.org/officeDocument/2006/math">
                    <m:r>
                      <a:rPr lang="en-US" sz="2400" b="0" i="1" spc="100" smtClean="0">
                        <a:latin typeface="Cambria Math"/>
                      </a:rPr>
                      <m:t>=</m:t>
                    </m:r>
                    <m:r>
                      <a:rPr lang="en-US" sz="2400" b="0" i="1" spc="100" smtClean="0">
                        <a:latin typeface="Cambria Math"/>
                      </a:rPr>
                      <m:t>𝑛</m:t>
                    </m:r>
                    <m:r>
                      <a:rPr lang="en-US" sz="2400" b="0" i="1" spc="100" smtClean="0">
                        <a:latin typeface="Cambria Math"/>
                      </a:rPr>
                      <m:t>−1</m:t>
                    </m:r>
                  </m:oMath>
                </a14:m>
                <a:r>
                  <a:rPr lang="en-US" sz="2400" spc="100" dirty="0">
                    <a:latin typeface="Calibri" pitchFamily="34" charset="0"/>
                  </a:rPr>
                  <a:t> and</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𝑦</m:t>
                        </m:r>
                      </m:e>
                      <m:sub>
                        <m:r>
                          <a:rPr lang="en-US" sz="2400" i="1" spc="100">
                            <a:latin typeface="Cambria Math"/>
                          </a:rPr>
                          <m:t>0</m:t>
                        </m:r>
                      </m:sub>
                    </m:sSub>
                    <m:r>
                      <a:rPr lang="en-US" sz="2400" i="1" spc="100" dirty="0" smtClean="0">
                        <a:latin typeface="Cambria Math"/>
                      </a:rPr>
                      <m:t>=</m:t>
                    </m:r>
                  </m:oMath>
                </a14:m>
                <a:r>
                  <a:rPr lang="en-US" sz="2400" spc="100" dirty="0">
                    <a:latin typeface="Calibri" pitchFamily="34" charset="0"/>
                  </a:rPr>
                  <a:t> constant depending on the degrees of freedom.</a:t>
                </a:r>
              </a:p>
              <a:p>
                <a:pPr algn="just"/>
                <a:endParaRPr lang="en-US" sz="2400" spc="100" dirty="0">
                  <a:latin typeface="Calibri" pitchFamily="34" charset="0"/>
                </a:endParaRPr>
              </a:p>
              <a:p>
                <a:pPr algn="just"/>
                <a:endParaRPr lang="en-US" sz="2400" spc="100" dirty="0">
                  <a:latin typeface="Calibri"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 y="1151998"/>
                <a:ext cx="12204000" cy="5855514"/>
              </a:xfrm>
              <a:prstGeom prst="rect">
                <a:avLst/>
              </a:prstGeom>
              <a:blipFill rotWithShape="1">
                <a:blip r:embed="rId3"/>
                <a:stretch>
                  <a:fillRect l="-699" t="-727" r="-699"/>
                </a:stretch>
              </a:blipFill>
              <a:ln>
                <a:solidFill>
                  <a:schemeClr val="accent3">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255997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left)">
                                      <p:cBhvr>
                                        <p:cTn id="42" dur="1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left)">
                                      <p:cBhvr>
                                        <p:cTn id="47"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txBox="1">
                <a:spLocks/>
              </p:cNvSpPr>
              <p:nvPr/>
            </p:nvSpPr>
            <p:spPr>
              <a:xfrm>
                <a:off x="0" y="0"/>
                <a:ext cx="12192000" cy="1152000"/>
              </a:xfrm>
              <a:prstGeom prst="rect">
                <a:avLst/>
              </a:prstGeom>
              <a:solidFill>
                <a:srgbClr val="002060"/>
              </a:solidFill>
              <a:ln>
                <a:solidFill>
                  <a:schemeClr val="accent1">
                    <a:lumMod val="60000"/>
                    <a:lumOff val="40000"/>
                  </a:schemeClr>
                </a:solidFill>
              </a:ln>
            </p:spPr>
            <p:txBody>
              <a:bodyPr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00" dirty="0">
                    <a:solidFill>
                      <a:schemeClr val="bg1"/>
                    </a:solidFill>
                  </a:rPr>
                  <a:t>CHI-SQUARE </a:t>
                </a:r>
                <a14:m>
                  <m:oMath xmlns:m="http://schemas.openxmlformats.org/officeDocument/2006/math">
                    <m:d>
                      <m:dPr>
                        <m:ctrlPr>
                          <a:rPr lang="en-US" i="1" spc="100" smtClean="0">
                            <a:solidFill>
                              <a:schemeClr val="bg1"/>
                            </a:solidFill>
                            <a:latin typeface="Cambria Math" panose="02040503050406030204" pitchFamily="18" charset="0"/>
                          </a:rPr>
                        </m:ctrlPr>
                      </m:dPr>
                      <m:e>
                        <m:r>
                          <a:rPr lang="en-US" b="0" i="1" spc="100" smtClean="0">
                            <a:solidFill>
                              <a:schemeClr val="bg1"/>
                            </a:solidFill>
                            <a:latin typeface="Cambria Math"/>
                          </a:rPr>
                          <m:t> </m:t>
                        </m:r>
                        <m:sSup>
                          <m:sSupPr>
                            <m:ctrlPr>
                              <a:rPr lang="en-US" i="1" spc="100">
                                <a:solidFill>
                                  <a:schemeClr val="bg1"/>
                                </a:solidFill>
                                <a:latin typeface="Cambria Math" panose="02040503050406030204" pitchFamily="18" charset="0"/>
                              </a:rPr>
                            </m:ctrlPr>
                          </m:sSupPr>
                          <m:e>
                            <m:r>
                              <a:rPr lang="en-US" i="1" spc="100">
                                <a:solidFill>
                                  <a:schemeClr val="bg1"/>
                                </a:solidFill>
                                <a:latin typeface="Cambria Math"/>
                                <a:ea typeface="Cambria Math"/>
                              </a:rPr>
                              <m:t>𝜒</m:t>
                            </m:r>
                          </m:e>
                          <m:sup>
                            <m:r>
                              <a:rPr lang="en-US" i="1" spc="100">
                                <a:solidFill>
                                  <a:schemeClr val="bg1"/>
                                </a:solidFill>
                                <a:latin typeface="Cambria Math"/>
                              </a:rPr>
                              <m:t>2</m:t>
                            </m:r>
                          </m:sup>
                        </m:sSup>
                      </m:e>
                    </m:d>
                  </m:oMath>
                </a14:m>
                <a:r>
                  <a:rPr lang="en-IN" spc="100" dirty="0">
                    <a:solidFill>
                      <a:schemeClr val="bg1"/>
                    </a:solidFill>
                  </a:rPr>
                  <a:t> TEST </a:t>
                </a:r>
              </a:p>
            </p:txBody>
          </p:sp>
        </mc:Choice>
        <mc:Fallback xmlns="">
          <p:sp>
            <p:nvSpPr>
              <p:cNvPr id="2" name="Title 1"/>
              <p:cNvSpPr txBox="1">
                <a:spLocks noRot="1" noChangeAspect="1" noMove="1" noResize="1" noEditPoints="1" noAdjustHandles="1" noChangeArrowheads="1" noChangeShapeType="1" noTextEdit="1"/>
              </p:cNvSpPr>
              <p:nvPr/>
            </p:nvSpPr>
            <p:spPr>
              <a:xfrm>
                <a:off x="0" y="0"/>
                <a:ext cx="12192000" cy="1152000"/>
              </a:xfrm>
              <a:prstGeom prst="rect">
                <a:avLst/>
              </a:prstGeom>
              <a:blipFill rotWithShape="1">
                <a:blip r:embed="rId2"/>
                <a:stretch>
                  <a:fillRect l="-1449"/>
                </a:stretch>
              </a:blipFill>
              <a:ln>
                <a:solidFill>
                  <a:schemeClr val="accent1">
                    <a:lumMod val="60000"/>
                    <a:lumOff val="40000"/>
                  </a:schemeClr>
                </a:solidFill>
              </a:ln>
            </p:spPr>
            <p:txBody>
              <a:bodyPr/>
              <a:lstStyle/>
              <a:p>
                <a:r>
                  <a:rPr lang="en-IN">
                    <a:noFill/>
                  </a:rPr>
                  <a:t> </a:t>
                </a:r>
              </a:p>
            </p:txBody>
          </p:sp>
        </mc:Fallback>
      </mc:AlternateContent>
      <p:sp>
        <p:nvSpPr>
          <p:cNvPr id="3" name="TextBox 2"/>
          <p:cNvSpPr txBox="1"/>
          <p:nvPr/>
        </p:nvSpPr>
        <p:spPr>
          <a:xfrm>
            <a:off x="-12000" y="1151998"/>
            <a:ext cx="12204000" cy="6001643"/>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endParaRPr lang="en-US" sz="2400" b="1" spc="100" dirty="0">
              <a:latin typeface="Calibri" pitchFamily="34" charset="0"/>
            </a:endParaRPr>
          </a:p>
          <a:p>
            <a:pPr algn="just"/>
            <a:endParaRPr lang="en-US" sz="2400" b="1" spc="100" dirty="0">
              <a:latin typeface="Calibri" pitchFamily="34" charset="0"/>
            </a:endParaRPr>
          </a:p>
          <a:p>
            <a:pPr algn="just"/>
            <a:endParaRPr lang="en-US" sz="2400" b="1" spc="100" dirty="0">
              <a:latin typeface="Calibri" pitchFamily="34" charset="0"/>
            </a:endParaRPr>
          </a:p>
          <a:p>
            <a:pPr algn="just"/>
            <a:endParaRPr lang="en-US" sz="2400" b="1" spc="100" dirty="0">
              <a:latin typeface="Calibri" pitchFamily="34" charset="0"/>
            </a:endParaRPr>
          </a:p>
          <a:p>
            <a:pPr algn="just"/>
            <a:endParaRPr lang="en-US" sz="2400" b="1" spc="100" dirty="0">
              <a:latin typeface="Calibri" pitchFamily="34" charset="0"/>
            </a:endParaRPr>
          </a:p>
          <a:p>
            <a:pPr algn="just"/>
            <a:endParaRPr lang="en-US" sz="2400" b="1" spc="100" dirty="0">
              <a:latin typeface="Calibri" pitchFamily="34" charset="0"/>
            </a:endParaRPr>
          </a:p>
          <a:p>
            <a:pPr algn="just"/>
            <a:endParaRPr lang="en-US" sz="2400" b="1" spc="100" dirty="0">
              <a:latin typeface="Calibri" pitchFamily="34" charset="0"/>
            </a:endParaRPr>
          </a:p>
          <a:p>
            <a:pPr algn="just"/>
            <a:endParaRPr lang="en-US" sz="2400" b="1" spc="100" dirty="0">
              <a:latin typeface="Calibri" pitchFamily="34" charset="0"/>
            </a:endParaRPr>
          </a:p>
          <a:p>
            <a:pPr algn="just"/>
            <a:endParaRPr lang="en-US" sz="2400" b="1" spc="100" dirty="0">
              <a:latin typeface="Calibri" pitchFamily="34" charset="0"/>
            </a:endParaRPr>
          </a:p>
          <a:p>
            <a:pPr algn="just"/>
            <a:endParaRPr lang="en-US" sz="2400" b="1" spc="100" dirty="0">
              <a:latin typeface="Calibri" pitchFamily="34" charset="0"/>
            </a:endParaRPr>
          </a:p>
          <a:p>
            <a:pPr algn="just"/>
            <a:endParaRPr lang="en-US" sz="2400" b="1" spc="100" dirty="0">
              <a:latin typeface="Calibri" pitchFamily="34" charset="0"/>
            </a:endParaRPr>
          </a:p>
          <a:p>
            <a:pPr algn="just"/>
            <a:endParaRPr lang="en-US" sz="2400" b="1" spc="100" dirty="0">
              <a:latin typeface="Calibri" pitchFamily="34" charset="0"/>
            </a:endParaRPr>
          </a:p>
          <a:p>
            <a:pPr algn="just"/>
            <a:endParaRPr lang="en-US" sz="2400" b="1"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p:txBody>
      </p:sp>
      <p:sp>
        <p:nvSpPr>
          <p:cNvPr id="4" name="Freeform 3"/>
          <p:cNvSpPr/>
          <p:nvPr/>
        </p:nvSpPr>
        <p:spPr>
          <a:xfrm>
            <a:off x="3022600" y="2182219"/>
            <a:ext cx="4191000" cy="2516781"/>
          </a:xfrm>
          <a:custGeom>
            <a:avLst/>
            <a:gdLst>
              <a:gd name="connsiteX0" fmla="*/ 0 w 5562600"/>
              <a:gd name="connsiteY0" fmla="*/ 2311400 h 2311400"/>
              <a:gd name="connsiteX1" fmla="*/ 863600 w 5562600"/>
              <a:gd name="connsiteY1" fmla="*/ 0 h 2311400"/>
              <a:gd name="connsiteX2" fmla="*/ 863600 w 5562600"/>
              <a:gd name="connsiteY2" fmla="*/ 0 h 2311400"/>
              <a:gd name="connsiteX3" fmla="*/ 4622800 w 5562600"/>
              <a:gd name="connsiteY3" fmla="*/ 2082800 h 2311400"/>
              <a:gd name="connsiteX4" fmla="*/ 4622800 w 5562600"/>
              <a:gd name="connsiteY4" fmla="*/ 2082800 h 2311400"/>
              <a:gd name="connsiteX5" fmla="*/ 5562600 w 5562600"/>
              <a:gd name="connsiteY5" fmla="*/ 1574800 h 2311400"/>
              <a:gd name="connsiteX6" fmla="*/ 5562600 w 5562600"/>
              <a:gd name="connsiteY6" fmla="*/ 1574800 h 2311400"/>
              <a:gd name="connsiteX7" fmla="*/ 5562600 w 5562600"/>
              <a:gd name="connsiteY7" fmla="*/ 1498600 h 2311400"/>
              <a:gd name="connsiteX0" fmla="*/ 0 w 5562600"/>
              <a:gd name="connsiteY0" fmla="*/ 2311400 h 2311400"/>
              <a:gd name="connsiteX1" fmla="*/ 863600 w 5562600"/>
              <a:gd name="connsiteY1" fmla="*/ 0 h 2311400"/>
              <a:gd name="connsiteX2" fmla="*/ 863600 w 5562600"/>
              <a:gd name="connsiteY2" fmla="*/ 0 h 2311400"/>
              <a:gd name="connsiteX3" fmla="*/ 4622800 w 5562600"/>
              <a:gd name="connsiteY3" fmla="*/ 2082800 h 2311400"/>
              <a:gd name="connsiteX4" fmla="*/ 4622800 w 5562600"/>
              <a:gd name="connsiteY4" fmla="*/ 2082800 h 2311400"/>
              <a:gd name="connsiteX5" fmla="*/ 5562600 w 5562600"/>
              <a:gd name="connsiteY5" fmla="*/ 1574800 h 2311400"/>
              <a:gd name="connsiteX6" fmla="*/ 5562600 w 5562600"/>
              <a:gd name="connsiteY6" fmla="*/ 1574800 h 2311400"/>
              <a:gd name="connsiteX0" fmla="*/ 0 w 5562600"/>
              <a:gd name="connsiteY0" fmla="*/ 2311400 h 2311400"/>
              <a:gd name="connsiteX1" fmla="*/ 533400 w 5562600"/>
              <a:gd name="connsiteY1" fmla="*/ 254000 h 2311400"/>
              <a:gd name="connsiteX2" fmla="*/ 863600 w 5562600"/>
              <a:gd name="connsiteY2" fmla="*/ 0 h 2311400"/>
              <a:gd name="connsiteX3" fmla="*/ 863600 w 5562600"/>
              <a:gd name="connsiteY3" fmla="*/ 0 h 2311400"/>
              <a:gd name="connsiteX4" fmla="*/ 4622800 w 5562600"/>
              <a:gd name="connsiteY4" fmla="*/ 2082800 h 2311400"/>
              <a:gd name="connsiteX5" fmla="*/ 4622800 w 5562600"/>
              <a:gd name="connsiteY5" fmla="*/ 2082800 h 2311400"/>
              <a:gd name="connsiteX6" fmla="*/ 5562600 w 5562600"/>
              <a:gd name="connsiteY6" fmla="*/ 1574800 h 2311400"/>
              <a:gd name="connsiteX7" fmla="*/ 5562600 w 5562600"/>
              <a:gd name="connsiteY7" fmla="*/ 1574800 h 2311400"/>
              <a:gd name="connsiteX0" fmla="*/ 0 w 5562600"/>
              <a:gd name="connsiteY0" fmla="*/ 2311400 h 2311400"/>
              <a:gd name="connsiteX1" fmla="*/ 533400 w 5562600"/>
              <a:gd name="connsiteY1" fmla="*/ 254000 h 2311400"/>
              <a:gd name="connsiteX2" fmla="*/ 863600 w 5562600"/>
              <a:gd name="connsiteY2" fmla="*/ 0 h 2311400"/>
              <a:gd name="connsiteX3" fmla="*/ 863600 w 5562600"/>
              <a:gd name="connsiteY3" fmla="*/ 0 h 2311400"/>
              <a:gd name="connsiteX4" fmla="*/ 1803400 w 5562600"/>
              <a:gd name="connsiteY4" fmla="*/ 254000 h 2311400"/>
              <a:gd name="connsiteX5" fmla="*/ 4622800 w 5562600"/>
              <a:gd name="connsiteY5" fmla="*/ 2082800 h 2311400"/>
              <a:gd name="connsiteX6" fmla="*/ 4622800 w 5562600"/>
              <a:gd name="connsiteY6" fmla="*/ 2082800 h 2311400"/>
              <a:gd name="connsiteX7" fmla="*/ 5562600 w 5562600"/>
              <a:gd name="connsiteY7" fmla="*/ 1574800 h 2311400"/>
              <a:gd name="connsiteX8" fmla="*/ 5562600 w 5562600"/>
              <a:gd name="connsiteY8" fmla="*/ 1574800 h 2311400"/>
              <a:gd name="connsiteX0" fmla="*/ 0 w 5562600"/>
              <a:gd name="connsiteY0" fmla="*/ 2311400 h 2311400"/>
              <a:gd name="connsiteX1" fmla="*/ 533400 w 5562600"/>
              <a:gd name="connsiteY1" fmla="*/ 254000 h 2311400"/>
              <a:gd name="connsiteX2" fmla="*/ 863600 w 5562600"/>
              <a:gd name="connsiteY2" fmla="*/ 0 h 2311400"/>
              <a:gd name="connsiteX3" fmla="*/ 863600 w 5562600"/>
              <a:gd name="connsiteY3" fmla="*/ 0 h 2311400"/>
              <a:gd name="connsiteX4" fmla="*/ 1803400 w 5562600"/>
              <a:gd name="connsiteY4" fmla="*/ 254000 h 2311400"/>
              <a:gd name="connsiteX5" fmla="*/ 3302000 w 5562600"/>
              <a:gd name="connsiteY5" fmla="*/ 1854200 h 2311400"/>
              <a:gd name="connsiteX6" fmla="*/ 4622800 w 5562600"/>
              <a:gd name="connsiteY6" fmla="*/ 2082800 h 2311400"/>
              <a:gd name="connsiteX7" fmla="*/ 4622800 w 5562600"/>
              <a:gd name="connsiteY7" fmla="*/ 2082800 h 2311400"/>
              <a:gd name="connsiteX8" fmla="*/ 5562600 w 5562600"/>
              <a:gd name="connsiteY8" fmla="*/ 1574800 h 2311400"/>
              <a:gd name="connsiteX9" fmla="*/ 5562600 w 5562600"/>
              <a:gd name="connsiteY9" fmla="*/ 1574800 h 2311400"/>
              <a:gd name="connsiteX0" fmla="*/ 0 w 5562600"/>
              <a:gd name="connsiteY0" fmla="*/ 2311400 h 2311400"/>
              <a:gd name="connsiteX1" fmla="*/ 533400 w 5562600"/>
              <a:gd name="connsiteY1" fmla="*/ 254000 h 2311400"/>
              <a:gd name="connsiteX2" fmla="*/ 863600 w 5562600"/>
              <a:gd name="connsiteY2" fmla="*/ 0 h 2311400"/>
              <a:gd name="connsiteX3" fmla="*/ 863600 w 5562600"/>
              <a:gd name="connsiteY3" fmla="*/ 0 h 2311400"/>
              <a:gd name="connsiteX4" fmla="*/ 1803400 w 5562600"/>
              <a:gd name="connsiteY4" fmla="*/ 127000 h 2311400"/>
              <a:gd name="connsiteX5" fmla="*/ 3302000 w 5562600"/>
              <a:gd name="connsiteY5" fmla="*/ 1854200 h 2311400"/>
              <a:gd name="connsiteX6" fmla="*/ 4622800 w 5562600"/>
              <a:gd name="connsiteY6" fmla="*/ 2082800 h 2311400"/>
              <a:gd name="connsiteX7" fmla="*/ 4622800 w 5562600"/>
              <a:gd name="connsiteY7" fmla="*/ 2082800 h 2311400"/>
              <a:gd name="connsiteX8" fmla="*/ 5562600 w 5562600"/>
              <a:gd name="connsiteY8" fmla="*/ 1574800 h 2311400"/>
              <a:gd name="connsiteX9" fmla="*/ 5562600 w 5562600"/>
              <a:gd name="connsiteY9" fmla="*/ 1574800 h 2311400"/>
              <a:gd name="connsiteX0" fmla="*/ 0 w 5562600"/>
              <a:gd name="connsiteY0" fmla="*/ 2311400 h 2311400"/>
              <a:gd name="connsiteX1" fmla="*/ 533400 w 5562600"/>
              <a:gd name="connsiteY1" fmla="*/ 254000 h 2311400"/>
              <a:gd name="connsiteX2" fmla="*/ 863600 w 5562600"/>
              <a:gd name="connsiteY2" fmla="*/ 0 h 2311400"/>
              <a:gd name="connsiteX3" fmla="*/ 863600 w 5562600"/>
              <a:gd name="connsiteY3" fmla="*/ 0 h 2311400"/>
              <a:gd name="connsiteX4" fmla="*/ 1803400 w 5562600"/>
              <a:gd name="connsiteY4" fmla="*/ 127000 h 2311400"/>
              <a:gd name="connsiteX5" fmla="*/ 3302000 w 5562600"/>
              <a:gd name="connsiteY5" fmla="*/ 1854200 h 2311400"/>
              <a:gd name="connsiteX6" fmla="*/ 4622800 w 5562600"/>
              <a:gd name="connsiteY6" fmla="*/ 2082800 h 2311400"/>
              <a:gd name="connsiteX7" fmla="*/ 4622800 w 5562600"/>
              <a:gd name="connsiteY7" fmla="*/ 2082800 h 2311400"/>
              <a:gd name="connsiteX8" fmla="*/ 5562600 w 5562600"/>
              <a:gd name="connsiteY8" fmla="*/ 1574800 h 2311400"/>
              <a:gd name="connsiteX9" fmla="*/ 5562600 w 5562600"/>
              <a:gd name="connsiteY9" fmla="*/ 1574800 h 2311400"/>
              <a:gd name="connsiteX0" fmla="*/ 0 w 5562600"/>
              <a:gd name="connsiteY0" fmla="*/ 2311400 h 2311400"/>
              <a:gd name="connsiteX1" fmla="*/ 533400 w 5562600"/>
              <a:gd name="connsiteY1" fmla="*/ 254000 h 2311400"/>
              <a:gd name="connsiteX2" fmla="*/ 863600 w 5562600"/>
              <a:gd name="connsiteY2" fmla="*/ 0 h 2311400"/>
              <a:gd name="connsiteX3" fmla="*/ 863600 w 5562600"/>
              <a:gd name="connsiteY3" fmla="*/ 0 h 2311400"/>
              <a:gd name="connsiteX4" fmla="*/ 1752600 w 5562600"/>
              <a:gd name="connsiteY4" fmla="*/ 304800 h 2311400"/>
              <a:gd name="connsiteX5" fmla="*/ 3302000 w 5562600"/>
              <a:gd name="connsiteY5" fmla="*/ 1854200 h 2311400"/>
              <a:gd name="connsiteX6" fmla="*/ 4622800 w 5562600"/>
              <a:gd name="connsiteY6" fmla="*/ 2082800 h 2311400"/>
              <a:gd name="connsiteX7" fmla="*/ 4622800 w 5562600"/>
              <a:gd name="connsiteY7" fmla="*/ 2082800 h 2311400"/>
              <a:gd name="connsiteX8" fmla="*/ 5562600 w 5562600"/>
              <a:gd name="connsiteY8" fmla="*/ 1574800 h 2311400"/>
              <a:gd name="connsiteX9" fmla="*/ 5562600 w 5562600"/>
              <a:gd name="connsiteY9" fmla="*/ 1574800 h 2311400"/>
              <a:gd name="connsiteX0" fmla="*/ 0 w 5562600"/>
              <a:gd name="connsiteY0" fmla="*/ 2438400 h 2438400"/>
              <a:gd name="connsiteX1" fmla="*/ 533400 w 5562600"/>
              <a:gd name="connsiteY1" fmla="*/ 381000 h 2438400"/>
              <a:gd name="connsiteX2" fmla="*/ 863600 w 5562600"/>
              <a:gd name="connsiteY2" fmla="*/ 127000 h 2438400"/>
              <a:gd name="connsiteX3" fmla="*/ 1219200 w 5562600"/>
              <a:gd name="connsiteY3" fmla="*/ 0 h 2438400"/>
              <a:gd name="connsiteX4" fmla="*/ 1752600 w 5562600"/>
              <a:gd name="connsiteY4" fmla="*/ 431800 h 2438400"/>
              <a:gd name="connsiteX5" fmla="*/ 3302000 w 5562600"/>
              <a:gd name="connsiteY5" fmla="*/ 1981200 h 2438400"/>
              <a:gd name="connsiteX6" fmla="*/ 4622800 w 5562600"/>
              <a:gd name="connsiteY6" fmla="*/ 2209800 h 2438400"/>
              <a:gd name="connsiteX7" fmla="*/ 4622800 w 5562600"/>
              <a:gd name="connsiteY7" fmla="*/ 2209800 h 2438400"/>
              <a:gd name="connsiteX8" fmla="*/ 5562600 w 5562600"/>
              <a:gd name="connsiteY8" fmla="*/ 1701800 h 2438400"/>
              <a:gd name="connsiteX9" fmla="*/ 5562600 w 5562600"/>
              <a:gd name="connsiteY9" fmla="*/ 1701800 h 2438400"/>
              <a:gd name="connsiteX0" fmla="*/ 0 w 5562600"/>
              <a:gd name="connsiteY0" fmla="*/ 2458923 h 2458923"/>
              <a:gd name="connsiteX1" fmla="*/ 533400 w 5562600"/>
              <a:gd name="connsiteY1" fmla="*/ 401523 h 2458923"/>
              <a:gd name="connsiteX2" fmla="*/ 863600 w 5562600"/>
              <a:gd name="connsiteY2" fmla="*/ 147523 h 2458923"/>
              <a:gd name="connsiteX3" fmla="*/ 1219200 w 5562600"/>
              <a:gd name="connsiteY3" fmla="*/ 20523 h 2458923"/>
              <a:gd name="connsiteX4" fmla="*/ 1727200 w 5562600"/>
              <a:gd name="connsiteY4" fmla="*/ 579323 h 2458923"/>
              <a:gd name="connsiteX5" fmla="*/ 3302000 w 5562600"/>
              <a:gd name="connsiteY5" fmla="*/ 2001723 h 2458923"/>
              <a:gd name="connsiteX6" fmla="*/ 4622800 w 5562600"/>
              <a:gd name="connsiteY6" fmla="*/ 2230323 h 2458923"/>
              <a:gd name="connsiteX7" fmla="*/ 4622800 w 5562600"/>
              <a:gd name="connsiteY7" fmla="*/ 2230323 h 2458923"/>
              <a:gd name="connsiteX8" fmla="*/ 5562600 w 5562600"/>
              <a:gd name="connsiteY8" fmla="*/ 1722323 h 2458923"/>
              <a:gd name="connsiteX9" fmla="*/ 5562600 w 5562600"/>
              <a:gd name="connsiteY9" fmla="*/ 1722323 h 2458923"/>
              <a:gd name="connsiteX0" fmla="*/ 0 w 5562600"/>
              <a:gd name="connsiteY0" fmla="*/ 2458923 h 2458923"/>
              <a:gd name="connsiteX1" fmla="*/ 533400 w 5562600"/>
              <a:gd name="connsiteY1" fmla="*/ 401523 h 2458923"/>
              <a:gd name="connsiteX2" fmla="*/ 863600 w 5562600"/>
              <a:gd name="connsiteY2" fmla="*/ 147523 h 2458923"/>
              <a:gd name="connsiteX3" fmla="*/ 1219200 w 5562600"/>
              <a:gd name="connsiteY3" fmla="*/ 20523 h 2458923"/>
              <a:gd name="connsiteX4" fmla="*/ 1727200 w 5562600"/>
              <a:gd name="connsiteY4" fmla="*/ 579323 h 2458923"/>
              <a:gd name="connsiteX5" fmla="*/ 3302000 w 5562600"/>
              <a:gd name="connsiteY5" fmla="*/ 2001723 h 2458923"/>
              <a:gd name="connsiteX6" fmla="*/ 4622800 w 5562600"/>
              <a:gd name="connsiteY6" fmla="*/ 2230323 h 2458923"/>
              <a:gd name="connsiteX7" fmla="*/ 4622800 w 5562600"/>
              <a:gd name="connsiteY7" fmla="*/ 2230323 h 2458923"/>
              <a:gd name="connsiteX8" fmla="*/ 5562600 w 5562600"/>
              <a:gd name="connsiteY8" fmla="*/ 1722323 h 2458923"/>
              <a:gd name="connsiteX0" fmla="*/ 0 w 4622800"/>
              <a:gd name="connsiteY0" fmla="*/ 2458923 h 2458923"/>
              <a:gd name="connsiteX1" fmla="*/ 533400 w 4622800"/>
              <a:gd name="connsiteY1" fmla="*/ 401523 h 2458923"/>
              <a:gd name="connsiteX2" fmla="*/ 863600 w 4622800"/>
              <a:gd name="connsiteY2" fmla="*/ 147523 h 2458923"/>
              <a:gd name="connsiteX3" fmla="*/ 1219200 w 4622800"/>
              <a:gd name="connsiteY3" fmla="*/ 20523 h 2458923"/>
              <a:gd name="connsiteX4" fmla="*/ 1727200 w 4622800"/>
              <a:gd name="connsiteY4" fmla="*/ 579323 h 2458923"/>
              <a:gd name="connsiteX5" fmla="*/ 3302000 w 4622800"/>
              <a:gd name="connsiteY5" fmla="*/ 2001723 h 2458923"/>
              <a:gd name="connsiteX6" fmla="*/ 4622800 w 4622800"/>
              <a:gd name="connsiteY6" fmla="*/ 2230323 h 2458923"/>
              <a:gd name="connsiteX7" fmla="*/ 4622800 w 4622800"/>
              <a:gd name="connsiteY7" fmla="*/ 2230323 h 2458923"/>
              <a:gd name="connsiteX0" fmla="*/ 0 w 4622800"/>
              <a:gd name="connsiteY0" fmla="*/ 2458923 h 2458923"/>
              <a:gd name="connsiteX1" fmla="*/ 533400 w 4622800"/>
              <a:gd name="connsiteY1" fmla="*/ 401523 h 2458923"/>
              <a:gd name="connsiteX2" fmla="*/ 863600 w 4622800"/>
              <a:gd name="connsiteY2" fmla="*/ 147523 h 2458923"/>
              <a:gd name="connsiteX3" fmla="*/ 1219200 w 4622800"/>
              <a:gd name="connsiteY3" fmla="*/ 20523 h 2458923"/>
              <a:gd name="connsiteX4" fmla="*/ 1727200 w 4622800"/>
              <a:gd name="connsiteY4" fmla="*/ 579323 h 2458923"/>
              <a:gd name="connsiteX5" fmla="*/ 3302000 w 4622800"/>
              <a:gd name="connsiteY5" fmla="*/ 2128723 h 2458923"/>
              <a:gd name="connsiteX6" fmla="*/ 4622800 w 4622800"/>
              <a:gd name="connsiteY6" fmla="*/ 2230323 h 2458923"/>
              <a:gd name="connsiteX7" fmla="*/ 4622800 w 4622800"/>
              <a:gd name="connsiteY7" fmla="*/ 2230323 h 2458923"/>
              <a:gd name="connsiteX0" fmla="*/ 0 w 4622800"/>
              <a:gd name="connsiteY0" fmla="*/ 2546601 h 2546601"/>
              <a:gd name="connsiteX1" fmla="*/ 533400 w 4622800"/>
              <a:gd name="connsiteY1" fmla="*/ 489201 h 2546601"/>
              <a:gd name="connsiteX2" fmla="*/ 889000 w 4622800"/>
              <a:gd name="connsiteY2" fmla="*/ 32001 h 2546601"/>
              <a:gd name="connsiteX3" fmla="*/ 1219200 w 4622800"/>
              <a:gd name="connsiteY3" fmla="*/ 108201 h 2546601"/>
              <a:gd name="connsiteX4" fmla="*/ 1727200 w 4622800"/>
              <a:gd name="connsiteY4" fmla="*/ 667001 h 2546601"/>
              <a:gd name="connsiteX5" fmla="*/ 3302000 w 4622800"/>
              <a:gd name="connsiteY5" fmla="*/ 2216401 h 2546601"/>
              <a:gd name="connsiteX6" fmla="*/ 4622800 w 4622800"/>
              <a:gd name="connsiteY6" fmla="*/ 2318001 h 2546601"/>
              <a:gd name="connsiteX7" fmla="*/ 4622800 w 4622800"/>
              <a:gd name="connsiteY7" fmla="*/ 2318001 h 2546601"/>
              <a:gd name="connsiteX0" fmla="*/ 0 w 4622800"/>
              <a:gd name="connsiteY0" fmla="*/ 2548482 h 2548482"/>
              <a:gd name="connsiteX1" fmla="*/ 609600 w 4622800"/>
              <a:gd name="connsiteY1" fmla="*/ 516482 h 2548482"/>
              <a:gd name="connsiteX2" fmla="*/ 889000 w 4622800"/>
              <a:gd name="connsiteY2" fmla="*/ 33882 h 2548482"/>
              <a:gd name="connsiteX3" fmla="*/ 1219200 w 4622800"/>
              <a:gd name="connsiteY3" fmla="*/ 110082 h 2548482"/>
              <a:gd name="connsiteX4" fmla="*/ 1727200 w 4622800"/>
              <a:gd name="connsiteY4" fmla="*/ 668882 h 2548482"/>
              <a:gd name="connsiteX5" fmla="*/ 3302000 w 4622800"/>
              <a:gd name="connsiteY5" fmla="*/ 2218282 h 2548482"/>
              <a:gd name="connsiteX6" fmla="*/ 4622800 w 4622800"/>
              <a:gd name="connsiteY6" fmla="*/ 2319882 h 2548482"/>
              <a:gd name="connsiteX7" fmla="*/ 4622800 w 4622800"/>
              <a:gd name="connsiteY7" fmla="*/ 2319882 h 2548482"/>
              <a:gd name="connsiteX0" fmla="*/ 0 w 4622800"/>
              <a:gd name="connsiteY0" fmla="*/ 2523609 h 2523609"/>
              <a:gd name="connsiteX1" fmla="*/ 609600 w 4622800"/>
              <a:gd name="connsiteY1" fmla="*/ 491609 h 2523609"/>
              <a:gd name="connsiteX2" fmla="*/ 889000 w 4622800"/>
              <a:gd name="connsiteY2" fmla="*/ 9009 h 2523609"/>
              <a:gd name="connsiteX3" fmla="*/ 1574800 w 4622800"/>
              <a:gd name="connsiteY3" fmla="*/ 212209 h 2523609"/>
              <a:gd name="connsiteX4" fmla="*/ 1727200 w 4622800"/>
              <a:gd name="connsiteY4" fmla="*/ 644009 h 2523609"/>
              <a:gd name="connsiteX5" fmla="*/ 3302000 w 4622800"/>
              <a:gd name="connsiteY5" fmla="*/ 2193409 h 2523609"/>
              <a:gd name="connsiteX6" fmla="*/ 4622800 w 4622800"/>
              <a:gd name="connsiteY6" fmla="*/ 2295009 h 2523609"/>
              <a:gd name="connsiteX7" fmla="*/ 4622800 w 4622800"/>
              <a:gd name="connsiteY7" fmla="*/ 2295009 h 2523609"/>
              <a:gd name="connsiteX0" fmla="*/ 0 w 4622800"/>
              <a:gd name="connsiteY0" fmla="*/ 2524683 h 2524683"/>
              <a:gd name="connsiteX1" fmla="*/ 609600 w 4622800"/>
              <a:gd name="connsiteY1" fmla="*/ 492683 h 2524683"/>
              <a:gd name="connsiteX2" fmla="*/ 889000 w 4622800"/>
              <a:gd name="connsiteY2" fmla="*/ 10083 h 2524683"/>
              <a:gd name="connsiteX3" fmla="*/ 1574800 w 4622800"/>
              <a:gd name="connsiteY3" fmla="*/ 213283 h 2524683"/>
              <a:gd name="connsiteX4" fmla="*/ 2286000 w 4622800"/>
              <a:gd name="connsiteY4" fmla="*/ 772083 h 2524683"/>
              <a:gd name="connsiteX5" fmla="*/ 3302000 w 4622800"/>
              <a:gd name="connsiteY5" fmla="*/ 2194483 h 2524683"/>
              <a:gd name="connsiteX6" fmla="*/ 4622800 w 4622800"/>
              <a:gd name="connsiteY6" fmla="*/ 2296083 h 2524683"/>
              <a:gd name="connsiteX7" fmla="*/ 4622800 w 4622800"/>
              <a:gd name="connsiteY7" fmla="*/ 2296083 h 2524683"/>
              <a:gd name="connsiteX0" fmla="*/ 0 w 4622800"/>
              <a:gd name="connsiteY0" fmla="*/ 2523340 h 2523340"/>
              <a:gd name="connsiteX1" fmla="*/ 457200 w 4622800"/>
              <a:gd name="connsiteY1" fmla="*/ 465940 h 2523340"/>
              <a:gd name="connsiteX2" fmla="*/ 889000 w 4622800"/>
              <a:gd name="connsiteY2" fmla="*/ 8740 h 2523340"/>
              <a:gd name="connsiteX3" fmla="*/ 1574800 w 4622800"/>
              <a:gd name="connsiteY3" fmla="*/ 211940 h 2523340"/>
              <a:gd name="connsiteX4" fmla="*/ 2286000 w 4622800"/>
              <a:gd name="connsiteY4" fmla="*/ 770740 h 2523340"/>
              <a:gd name="connsiteX5" fmla="*/ 3302000 w 4622800"/>
              <a:gd name="connsiteY5" fmla="*/ 2193140 h 2523340"/>
              <a:gd name="connsiteX6" fmla="*/ 4622800 w 4622800"/>
              <a:gd name="connsiteY6" fmla="*/ 2294740 h 2523340"/>
              <a:gd name="connsiteX7" fmla="*/ 4622800 w 4622800"/>
              <a:gd name="connsiteY7" fmla="*/ 2294740 h 2523340"/>
              <a:gd name="connsiteX0" fmla="*/ 0 w 4622800"/>
              <a:gd name="connsiteY0" fmla="*/ 2527200 h 2527200"/>
              <a:gd name="connsiteX1" fmla="*/ 457200 w 4622800"/>
              <a:gd name="connsiteY1" fmla="*/ 469800 h 2527200"/>
              <a:gd name="connsiteX2" fmla="*/ 889000 w 4622800"/>
              <a:gd name="connsiteY2" fmla="*/ 12600 h 2527200"/>
              <a:gd name="connsiteX3" fmla="*/ 1574800 w 4622800"/>
              <a:gd name="connsiteY3" fmla="*/ 215800 h 2527200"/>
              <a:gd name="connsiteX4" fmla="*/ 2387600 w 4622800"/>
              <a:gd name="connsiteY4" fmla="*/ 1104800 h 2527200"/>
              <a:gd name="connsiteX5" fmla="*/ 3302000 w 4622800"/>
              <a:gd name="connsiteY5" fmla="*/ 2197000 h 2527200"/>
              <a:gd name="connsiteX6" fmla="*/ 4622800 w 4622800"/>
              <a:gd name="connsiteY6" fmla="*/ 2298600 h 2527200"/>
              <a:gd name="connsiteX7" fmla="*/ 4622800 w 4622800"/>
              <a:gd name="connsiteY7" fmla="*/ 2298600 h 2527200"/>
              <a:gd name="connsiteX0" fmla="*/ 0 w 4622800"/>
              <a:gd name="connsiteY0" fmla="*/ 2514825 h 2514825"/>
              <a:gd name="connsiteX1" fmla="*/ 457200 w 4622800"/>
              <a:gd name="connsiteY1" fmla="*/ 457425 h 2514825"/>
              <a:gd name="connsiteX2" fmla="*/ 889000 w 4622800"/>
              <a:gd name="connsiteY2" fmla="*/ 225 h 2514825"/>
              <a:gd name="connsiteX3" fmla="*/ 1574800 w 4622800"/>
              <a:gd name="connsiteY3" fmla="*/ 406625 h 2514825"/>
              <a:gd name="connsiteX4" fmla="*/ 2387600 w 4622800"/>
              <a:gd name="connsiteY4" fmla="*/ 1092425 h 2514825"/>
              <a:gd name="connsiteX5" fmla="*/ 3302000 w 4622800"/>
              <a:gd name="connsiteY5" fmla="*/ 2184625 h 2514825"/>
              <a:gd name="connsiteX6" fmla="*/ 4622800 w 4622800"/>
              <a:gd name="connsiteY6" fmla="*/ 2286225 h 2514825"/>
              <a:gd name="connsiteX7" fmla="*/ 4622800 w 4622800"/>
              <a:gd name="connsiteY7" fmla="*/ 2286225 h 2514825"/>
              <a:gd name="connsiteX0" fmla="*/ 0 w 4622800"/>
              <a:gd name="connsiteY0" fmla="*/ 2514883 h 2514883"/>
              <a:gd name="connsiteX1" fmla="*/ 457200 w 4622800"/>
              <a:gd name="connsiteY1" fmla="*/ 457483 h 2514883"/>
              <a:gd name="connsiteX2" fmla="*/ 889000 w 4622800"/>
              <a:gd name="connsiteY2" fmla="*/ 283 h 2514883"/>
              <a:gd name="connsiteX3" fmla="*/ 1574800 w 4622800"/>
              <a:gd name="connsiteY3" fmla="*/ 406683 h 2514883"/>
              <a:gd name="connsiteX4" fmla="*/ 2463800 w 4622800"/>
              <a:gd name="connsiteY4" fmla="*/ 1397283 h 2514883"/>
              <a:gd name="connsiteX5" fmla="*/ 3302000 w 4622800"/>
              <a:gd name="connsiteY5" fmla="*/ 2184683 h 2514883"/>
              <a:gd name="connsiteX6" fmla="*/ 4622800 w 4622800"/>
              <a:gd name="connsiteY6" fmla="*/ 2286283 h 2514883"/>
              <a:gd name="connsiteX7" fmla="*/ 4622800 w 4622800"/>
              <a:gd name="connsiteY7" fmla="*/ 2286283 h 2514883"/>
              <a:gd name="connsiteX0" fmla="*/ 0 w 4622800"/>
              <a:gd name="connsiteY0" fmla="*/ 2514883 h 2514883"/>
              <a:gd name="connsiteX1" fmla="*/ 457200 w 4622800"/>
              <a:gd name="connsiteY1" fmla="*/ 457483 h 2514883"/>
              <a:gd name="connsiteX2" fmla="*/ 889000 w 4622800"/>
              <a:gd name="connsiteY2" fmla="*/ 283 h 2514883"/>
              <a:gd name="connsiteX3" fmla="*/ 1574800 w 4622800"/>
              <a:gd name="connsiteY3" fmla="*/ 406683 h 2514883"/>
              <a:gd name="connsiteX4" fmla="*/ 2463800 w 4622800"/>
              <a:gd name="connsiteY4" fmla="*/ 1397283 h 2514883"/>
              <a:gd name="connsiteX5" fmla="*/ 3302000 w 4622800"/>
              <a:gd name="connsiteY5" fmla="*/ 2184683 h 2514883"/>
              <a:gd name="connsiteX6" fmla="*/ 4622800 w 4622800"/>
              <a:gd name="connsiteY6" fmla="*/ 2286283 h 2514883"/>
              <a:gd name="connsiteX7" fmla="*/ 4622800 w 4622800"/>
              <a:gd name="connsiteY7" fmla="*/ 2286283 h 2514883"/>
              <a:gd name="connsiteX0" fmla="*/ 0 w 4622800"/>
              <a:gd name="connsiteY0" fmla="*/ 2514883 h 2514883"/>
              <a:gd name="connsiteX1" fmla="*/ 457200 w 4622800"/>
              <a:gd name="connsiteY1" fmla="*/ 457483 h 2514883"/>
              <a:gd name="connsiteX2" fmla="*/ 889000 w 4622800"/>
              <a:gd name="connsiteY2" fmla="*/ 283 h 2514883"/>
              <a:gd name="connsiteX3" fmla="*/ 1574800 w 4622800"/>
              <a:gd name="connsiteY3" fmla="*/ 406683 h 2514883"/>
              <a:gd name="connsiteX4" fmla="*/ 2463800 w 4622800"/>
              <a:gd name="connsiteY4" fmla="*/ 1397283 h 2514883"/>
              <a:gd name="connsiteX5" fmla="*/ 3632200 w 4622800"/>
              <a:gd name="connsiteY5" fmla="*/ 2057683 h 2514883"/>
              <a:gd name="connsiteX6" fmla="*/ 4622800 w 4622800"/>
              <a:gd name="connsiteY6" fmla="*/ 2286283 h 2514883"/>
              <a:gd name="connsiteX7" fmla="*/ 4622800 w 4622800"/>
              <a:gd name="connsiteY7" fmla="*/ 2286283 h 2514883"/>
              <a:gd name="connsiteX0" fmla="*/ 0 w 4729260"/>
              <a:gd name="connsiteY0" fmla="*/ 2514883 h 2514883"/>
              <a:gd name="connsiteX1" fmla="*/ 457200 w 4729260"/>
              <a:gd name="connsiteY1" fmla="*/ 457483 h 2514883"/>
              <a:gd name="connsiteX2" fmla="*/ 889000 w 4729260"/>
              <a:gd name="connsiteY2" fmla="*/ 283 h 2514883"/>
              <a:gd name="connsiteX3" fmla="*/ 1574800 w 4729260"/>
              <a:gd name="connsiteY3" fmla="*/ 406683 h 2514883"/>
              <a:gd name="connsiteX4" fmla="*/ 2463800 w 4729260"/>
              <a:gd name="connsiteY4" fmla="*/ 1397283 h 2514883"/>
              <a:gd name="connsiteX5" fmla="*/ 3632200 w 4729260"/>
              <a:gd name="connsiteY5" fmla="*/ 2057683 h 2514883"/>
              <a:gd name="connsiteX6" fmla="*/ 4622800 w 4729260"/>
              <a:gd name="connsiteY6" fmla="*/ 2286283 h 2514883"/>
              <a:gd name="connsiteX7" fmla="*/ 4724400 w 4729260"/>
              <a:gd name="connsiteY7" fmla="*/ 2184683 h 2514883"/>
              <a:gd name="connsiteX0" fmla="*/ 0 w 4729260"/>
              <a:gd name="connsiteY0" fmla="*/ 2632316 h 2632316"/>
              <a:gd name="connsiteX1" fmla="*/ 889000 w 4729260"/>
              <a:gd name="connsiteY1" fmla="*/ 117716 h 2632316"/>
              <a:gd name="connsiteX2" fmla="*/ 1574800 w 4729260"/>
              <a:gd name="connsiteY2" fmla="*/ 524116 h 2632316"/>
              <a:gd name="connsiteX3" fmla="*/ 2463800 w 4729260"/>
              <a:gd name="connsiteY3" fmla="*/ 1514716 h 2632316"/>
              <a:gd name="connsiteX4" fmla="*/ 3632200 w 4729260"/>
              <a:gd name="connsiteY4" fmla="*/ 2175116 h 2632316"/>
              <a:gd name="connsiteX5" fmla="*/ 4622800 w 4729260"/>
              <a:gd name="connsiteY5" fmla="*/ 2403716 h 2632316"/>
              <a:gd name="connsiteX6" fmla="*/ 4724400 w 4729260"/>
              <a:gd name="connsiteY6" fmla="*/ 2302116 h 2632316"/>
              <a:gd name="connsiteX0" fmla="*/ 0 w 4729260"/>
              <a:gd name="connsiteY0" fmla="*/ 2544481 h 2544481"/>
              <a:gd name="connsiteX1" fmla="*/ 1092200 w 4729260"/>
              <a:gd name="connsiteY1" fmla="*/ 131481 h 2544481"/>
              <a:gd name="connsiteX2" fmla="*/ 1574800 w 4729260"/>
              <a:gd name="connsiteY2" fmla="*/ 436281 h 2544481"/>
              <a:gd name="connsiteX3" fmla="*/ 2463800 w 4729260"/>
              <a:gd name="connsiteY3" fmla="*/ 1426881 h 2544481"/>
              <a:gd name="connsiteX4" fmla="*/ 3632200 w 4729260"/>
              <a:gd name="connsiteY4" fmla="*/ 2087281 h 2544481"/>
              <a:gd name="connsiteX5" fmla="*/ 4622800 w 4729260"/>
              <a:gd name="connsiteY5" fmla="*/ 2315881 h 2544481"/>
              <a:gd name="connsiteX6" fmla="*/ 4724400 w 4729260"/>
              <a:gd name="connsiteY6" fmla="*/ 2214281 h 2544481"/>
              <a:gd name="connsiteX0" fmla="*/ 0 w 4729260"/>
              <a:gd name="connsiteY0" fmla="*/ 2469010 h 2469010"/>
              <a:gd name="connsiteX1" fmla="*/ 1092200 w 4729260"/>
              <a:gd name="connsiteY1" fmla="*/ 56010 h 2469010"/>
              <a:gd name="connsiteX2" fmla="*/ 1574800 w 4729260"/>
              <a:gd name="connsiteY2" fmla="*/ 360810 h 2469010"/>
              <a:gd name="connsiteX3" fmla="*/ 2463800 w 4729260"/>
              <a:gd name="connsiteY3" fmla="*/ 1351410 h 2469010"/>
              <a:gd name="connsiteX4" fmla="*/ 3632200 w 4729260"/>
              <a:gd name="connsiteY4" fmla="*/ 2011810 h 2469010"/>
              <a:gd name="connsiteX5" fmla="*/ 4622800 w 4729260"/>
              <a:gd name="connsiteY5" fmla="*/ 2240410 h 2469010"/>
              <a:gd name="connsiteX6" fmla="*/ 4724400 w 4729260"/>
              <a:gd name="connsiteY6" fmla="*/ 2138810 h 2469010"/>
              <a:gd name="connsiteX0" fmla="*/ 0 w 4729260"/>
              <a:gd name="connsiteY0" fmla="*/ 2454749 h 2454749"/>
              <a:gd name="connsiteX1" fmla="*/ 1092200 w 4729260"/>
              <a:gd name="connsiteY1" fmla="*/ 41749 h 2454749"/>
              <a:gd name="connsiteX2" fmla="*/ 1574800 w 4729260"/>
              <a:gd name="connsiteY2" fmla="*/ 346549 h 2454749"/>
              <a:gd name="connsiteX3" fmla="*/ 1854200 w 4729260"/>
              <a:gd name="connsiteY3" fmla="*/ 422748 h 2454749"/>
              <a:gd name="connsiteX4" fmla="*/ 2463800 w 4729260"/>
              <a:gd name="connsiteY4" fmla="*/ 1337149 h 2454749"/>
              <a:gd name="connsiteX5" fmla="*/ 3632200 w 4729260"/>
              <a:gd name="connsiteY5" fmla="*/ 1997549 h 2454749"/>
              <a:gd name="connsiteX6" fmla="*/ 4622800 w 4729260"/>
              <a:gd name="connsiteY6" fmla="*/ 2226149 h 2454749"/>
              <a:gd name="connsiteX7" fmla="*/ 4724400 w 4729260"/>
              <a:gd name="connsiteY7" fmla="*/ 2124549 h 2454749"/>
              <a:gd name="connsiteX0" fmla="*/ 0 w 4729260"/>
              <a:gd name="connsiteY0" fmla="*/ 2552061 h 2552061"/>
              <a:gd name="connsiteX1" fmla="*/ 1092200 w 4729260"/>
              <a:gd name="connsiteY1" fmla="*/ 139061 h 2552061"/>
              <a:gd name="connsiteX2" fmla="*/ 1701800 w 4729260"/>
              <a:gd name="connsiteY2" fmla="*/ 316861 h 2552061"/>
              <a:gd name="connsiteX3" fmla="*/ 1854200 w 4729260"/>
              <a:gd name="connsiteY3" fmla="*/ 520060 h 2552061"/>
              <a:gd name="connsiteX4" fmla="*/ 2463800 w 4729260"/>
              <a:gd name="connsiteY4" fmla="*/ 1434461 h 2552061"/>
              <a:gd name="connsiteX5" fmla="*/ 3632200 w 4729260"/>
              <a:gd name="connsiteY5" fmla="*/ 2094861 h 2552061"/>
              <a:gd name="connsiteX6" fmla="*/ 4622800 w 4729260"/>
              <a:gd name="connsiteY6" fmla="*/ 2323461 h 2552061"/>
              <a:gd name="connsiteX7" fmla="*/ 4724400 w 4729260"/>
              <a:gd name="connsiteY7" fmla="*/ 2221861 h 2552061"/>
              <a:gd name="connsiteX0" fmla="*/ 0 w 4729260"/>
              <a:gd name="connsiteY0" fmla="*/ 2552061 h 2552061"/>
              <a:gd name="connsiteX1" fmla="*/ 1092200 w 4729260"/>
              <a:gd name="connsiteY1" fmla="*/ 139061 h 2552061"/>
              <a:gd name="connsiteX2" fmla="*/ 1701800 w 4729260"/>
              <a:gd name="connsiteY2" fmla="*/ 316861 h 2552061"/>
              <a:gd name="connsiteX3" fmla="*/ 1854200 w 4729260"/>
              <a:gd name="connsiteY3" fmla="*/ 520060 h 2552061"/>
              <a:gd name="connsiteX4" fmla="*/ 2667000 w 4729260"/>
              <a:gd name="connsiteY4" fmla="*/ 1536061 h 2552061"/>
              <a:gd name="connsiteX5" fmla="*/ 3632200 w 4729260"/>
              <a:gd name="connsiteY5" fmla="*/ 2094861 h 2552061"/>
              <a:gd name="connsiteX6" fmla="*/ 4622800 w 4729260"/>
              <a:gd name="connsiteY6" fmla="*/ 2323461 h 2552061"/>
              <a:gd name="connsiteX7" fmla="*/ 4724400 w 4729260"/>
              <a:gd name="connsiteY7" fmla="*/ 2221861 h 2552061"/>
              <a:gd name="connsiteX0" fmla="*/ 0 w 4729260"/>
              <a:gd name="connsiteY0" fmla="*/ 2562188 h 2562188"/>
              <a:gd name="connsiteX1" fmla="*/ 1092200 w 4729260"/>
              <a:gd name="connsiteY1" fmla="*/ 149188 h 2562188"/>
              <a:gd name="connsiteX2" fmla="*/ 1701800 w 4729260"/>
              <a:gd name="connsiteY2" fmla="*/ 326988 h 2562188"/>
              <a:gd name="connsiteX3" fmla="*/ 1854200 w 4729260"/>
              <a:gd name="connsiteY3" fmla="*/ 885787 h 2562188"/>
              <a:gd name="connsiteX4" fmla="*/ 2667000 w 4729260"/>
              <a:gd name="connsiteY4" fmla="*/ 1546188 h 2562188"/>
              <a:gd name="connsiteX5" fmla="*/ 3632200 w 4729260"/>
              <a:gd name="connsiteY5" fmla="*/ 2104988 h 2562188"/>
              <a:gd name="connsiteX6" fmla="*/ 4622800 w 4729260"/>
              <a:gd name="connsiteY6" fmla="*/ 2333588 h 2562188"/>
              <a:gd name="connsiteX7" fmla="*/ 4724400 w 4729260"/>
              <a:gd name="connsiteY7" fmla="*/ 2231988 h 2562188"/>
              <a:gd name="connsiteX0" fmla="*/ 0 w 4729260"/>
              <a:gd name="connsiteY0" fmla="*/ 2562188 h 2562188"/>
              <a:gd name="connsiteX1" fmla="*/ 1092200 w 4729260"/>
              <a:gd name="connsiteY1" fmla="*/ 149188 h 2562188"/>
              <a:gd name="connsiteX2" fmla="*/ 1701800 w 4729260"/>
              <a:gd name="connsiteY2" fmla="*/ 326988 h 2562188"/>
              <a:gd name="connsiteX3" fmla="*/ 1854200 w 4729260"/>
              <a:gd name="connsiteY3" fmla="*/ 885787 h 2562188"/>
              <a:gd name="connsiteX4" fmla="*/ 2667000 w 4729260"/>
              <a:gd name="connsiteY4" fmla="*/ 1546188 h 2562188"/>
              <a:gd name="connsiteX5" fmla="*/ 3632200 w 4729260"/>
              <a:gd name="connsiteY5" fmla="*/ 2104988 h 2562188"/>
              <a:gd name="connsiteX6" fmla="*/ 4622800 w 4729260"/>
              <a:gd name="connsiteY6" fmla="*/ 2333588 h 2562188"/>
              <a:gd name="connsiteX7" fmla="*/ 4724400 w 4729260"/>
              <a:gd name="connsiteY7" fmla="*/ 2231988 h 2562188"/>
              <a:gd name="connsiteX0" fmla="*/ 0 w 4729260"/>
              <a:gd name="connsiteY0" fmla="*/ 2562188 h 2562188"/>
              <a:gd name="connsiteX1" fmla="*/ 1092200 w 4729260"/>
              <a:gd name="connsiteY1" fmla="*/ 149188 h 2562188"/>
              <a:gd name="connsiteX2" fmla="*/ 1701800 w 4729260"/>
              <a:gd name="connsiteY2" fmla="*/ 326988 h 2562188"/>
              <a:gd name="connsiteX3" fmla="*/ 1854200 w 4729260"/>
              <a:gd name="connsiteY3" fmla="*/ 885787 h 2562188"/>
              <a:gd name="connsiteX4" fmla="*/ 2667000 w 4729260"/>
              <a:gd name="connsiteY4" fmla="*/ 1546188 h 2562188"/>
              <a:gd name="connsiteX5" fmla="*/ 3632200 w 4729260"/>
              <a:gd name="connsiteY5" fmla="*/ 2104988 h 2562188"/>
              <a:gd name="connsiteX6" fmla="*/ 4622800 w 4729260"/>
              <a:gd name="connsiteY6" fmla="*/ 2333588 h 2562188"/>
              <a:gd name="connsiteX7" fmla="*/ 4724400 w 4729260"/>
              <a:gd name="connsiteY7" fmla="*/ 2231988 h 2562188"/>
              <a:gd name="connsiteX0" fmla="*/ 0 w 4729260"/>
              <a:gd name="connsiteY0" fmla="*/ 2569318 h 2569318"/>
              <a:gd name="connsiteX1" fmla="*/ 1092200 w 4729260"/>
              <a:gd name="connsiteY1" fmla="*/ 156318 h 2569318"/>
              <a:gd name="connsiteX2" fmla="*/ 1701800 w 4729260"/>
              <a:gd name="connsiteY2" fmla="*/ 334118 h 2569318"/>
              <a:gd name="connsiteX3" fmla="*/ 2413000 w 4729260"/>
              <a:gd name="connsiteY3" fmla="*/ 1121517 h 2569318"/>
              <a:gd name="connsiteX4" fmla="*/ 1854200 w 4729260"/>
              <a:gd name="connsiteY4" fmla="*/ 892917 h 2569318"/>
              <a:gd name="connsiteX5" fmla="*/ 2667000 w 4729260"/>
              <a:gd name="connsiteY5" fmla="*/ 1553318 h 2569318"/>
              <a:gd name="connsiteX6" fmla="*/ 3632200 w 4729260"/>
              <a:gd name="connsiteY6" fmla="*/ 2112118 h 2569318"/>
              <a:gd name="connsiteX7" fmla="*/ 4622800 w 4729260"/>
              <a:gd name="connsiteY7" fmla="*/ 2340718 h 2569318"/>
              <a:gd name="connsiteX8" fmla="*/ 4724400 w 4729260"/>
              <a:gd name="connsiteY8" fmla="*/ 2239118 h 2569318"/>
              <a:gd name="connsiteX0" fmla="*/ 0 w 4729260"/>
              <a:gd name="connsiteY0" fmla="*/ 2569318 h 2569318"/>
              <a:gd name="connsiteX1" fmla="*/ 1092200 w 4729260"/>
              <a:gd name="connsiteY1" fmla="*/ 156318 h 2569318"/>
              <a:gd name="connsiteX2" fmla="*/ 1701800 w 4729260"/>
              <a:gd name="connsiteY2" fmla="*/ 334118 h 2569318"/>
              <a:gd name="connsiteX3" fmla="*/ 2413000 w 4729260"/>
              <a:gd name="connsiteY3" fmla="*/ 1121517 h 2569318"/>
              <a:gd name="connsiteX4" fmla="*/ 3429000 w 4729260"/>
              <a:gd name="connsiteY4" fmla="*/ 2010517 h 2569318"/>
              <a:gd name="connsiteX5" fmla="*/ 2667000 w 4729260"/>
              <a:gd name="connsiteY5" fmla="*/ 1553318 h 2569318"/>
              <a:gd name="connsiteX6" fmla="*/ 3632200 w 4729260"/>
              <a:gd name="connsiteY6" fmla="*/ 2112118 h 2569318"/>
              <a:gd name="connsiteX7" fmla="*/ 4622800 w 4729260"/>
              <a:gd name="connsiteY7" fmla="*/ 2340718 h 2569318"/>
              <a:gd name="connsiteX8" fmla="*/ 4724400 w 4729260"/>
              <a:gd name="connsiteY8" fmla="*/ 2239118 h 2569318"/>
              <a:gd name="connsiteX0" fmla="*/ 0 w 4729260"/>
              <a:gd name="connsiteY0" fmla="*/ 2569318 h 2569318"/>
              <a:gd name="connsiteX1" fmla="*/ 1092200 w 4729260"/>
              <a:gd name="connsiteY1" fmla="*/ 156318 h 2569318"/>
              <a:gd name="connsiteX2" fmla="*/ 1701800 w 4729260"/>
              <a:gd name="connsiteY2" fmla="*/ 334118 h 2569318"/>
              <a:gd name="connsiteX3" fmla="*/ 2413000 w 4729260"/>
              <a:gd name="connsiteY3" fmla="*/ 1121517 h 2569318"/>
              <a:gd name="connsiteX4" fmla="*/ 3429000 w 4729260"/>
              <a:gd name="connsiteY4" fmla="*/ 2010517 h 2569318"/>
              <a:gd name="connsiteX5" fmla="*/ 4241800 w 4729260"/>
              <a:gd name="connsiteY5" fmla="*/ 2239118 h 2569318"/>
              <a:gd name="connsiteX6" fmla="*/ 3632200 w 4729260"/>
              <a:gd name="connsiteY6" fmla="*/ 2112118 h 2569318"/>
              <a:gd name="connsiteX7" fmla="*/ 4622800 w 4729260"/>
              <a:gd name="connsiteY7" fmla="*/ 2340718 h 2569318"/>
              <a:gd name="connsiteX8" fmla="*/ 4724400 w 4729260"/>
              <a:gd name="connsiteY8" fmla="*/ 2239118 h 2569318"/>
              <a:gd name="connsiteX0" fmla="*/ 0 w 4786069"/>
              <a:gd name="connsiteY0" fmla="*/ 2569318 h 2569318"/>
              <a:gd name="connsiteX1" fmla="*/ 1092200 w 4786069"/>
              <a:gd name="connsiteY1" fmla="*/ 156318 h 2569318"/>
              <a:gd name="connsiteX2" fmla="*/ 1701800 w 4786069"/>
              <a:gd name="connsiteY2" fmla="*/ 334118 h 2569318"/>
              <a:gd name="connsiteX3" fmla="*/ 2413000 w 4786069"/>
              <a:gd name="connsiteY3" fmla="*/ 1121517 h 2569318"/>
              <a:gd name="connsiteX4" fmla="*/ 3429000 w 4786069"/>
              <a:gd name="connsiteY4" fmla="*/ 2010517 h 2569318"/>
              <a:gd name="connsiteX5" fmla="*/ 4241800 w 4786069"/>
              <a:gd name="connsiteY5" fmla="*/ 2239118 h 2569318"/>
              <a:gd name="connsiteX6" fmla="*/ 4648200 w 4786069"/>
              <a:gd name="connsiteY6" fmla="*/ 2366118 h 2569318"/>
              <a:gd name="connsiteX7" fmla="*/ 4622800 w 4786069"/>
              <a:gd name="connsiteY7" fmla="*/ 2340718 h 2569318"/>
              <a:gd name="connsiteX8" fmla="*/ 4724400 w 4786069"/>
              <a:gd name="connsiteY8" fmla="*/ 2239118 h 2569318"/>
              <a:gd name="connsiteX0" fmla="*/ 0 w 4786069"/>
              <a:gd name="connsiteY0" fmla="*/ 2569318 h 2569318"/>
              <a:gd name="connsiteX1" fmla="*/ 1092200 w 4786069"/>
              <a:gd name="connsiteY1" fmla="*/ 156318 h 2569318"/>
              <a:gd name="connsiteX2" fmla="*/ 1701800 w 4786069"/>
              <a:gd name="connsiteY2" fmla="*/ 334118 h 2569318"/>
              <a:gd name="connsiteX3" fmla="*/ 2413000 w 4786069"/>
              <a:gd name="connsiteY3" fmla="*/ 1121517 h 2569318"/>
              <a:gd name="connsiteX4" fmla="*/ 3429000 w 4786069"/>
              <a:gd name="connsiteY4" fmla="*/ 2010517 h 2569318"/>
              <a:gd name="connsiteX5" fmla="*/ 4648200 w 4786069"/>
              <a:gd name="connsiteY5" fmla="*/ 2366118 h 2569318"/>
              <a:gd name="connsiteX6" fmla="*/ 4622800 w 4786069"/>
              <a:gd name="connsiteY6" fmla="*/ 2340718 h 2569318"/>
              <a:gd name="connsiteX7" fmla="*/ 4724400 w 4786069"/>
              <a:gd name="connsiteY7" fmla="*/ 2239118 h 2569318"/>
              <a:gd name="connsiteX0" fmla="*/ 0 w 4763874"/>
              <a:gd name="connsiteY0" fmla="*/ 2569318 h 2569318"/>
              <a:gd name="connsiteX1" fmla="*/ 1092200 w 4763874"/>
              <a:gd name="connsiteY1" fmla="*/ 156318 h 2569318"/>
              <a:gd name="connsiteX2" fmla="*/ 1701800 w 4763874"/>
              <a:gd name="connsiteY2" fmla="*/ 334118 h 2569318"/>
              <a:gd name="connsiteX3" fmla="*/ 2413000 w 4763874"/>
              <a:gd name="connsiteY3" fmla="*/ 1121517 h 2569318"/>
              <a:gd name="connsiteX4" fmla="*/ 3429000 w 4763874"/>
              <a:gd name="connsiteY4" fmla="*/ 2010517 h 2569318"/>
              <a:gd name="connsiteX5" fmla="*/ 4648200 w 4763874"/>
              <a:gd name="connsiteY5" fmla="*/ 2366118 h 2569318"/>
              <a:gd name="connsiteX6" fmla="*/ 4724400 w 4763874"/>
              <a:gd name="connsiteY6" fmla="*/ 2239118 h 2569318"/>
              <a:gd name="connsiteX0" fmla="*/ 0 w 4763874"/>
              <a:gd name="connsiteY0" fmla="*/ 2569318 h 2569318"/>
              <a:gd name="connsiteX1" fmla="*/ 1092200 w 4763874"/>
              <a:gd name="connsiteY1" fmla="*/ 156318 h 2569318"/>
              <a:gd name="connsiteX2" fmla="*/ 1701800 w 4763874"/>
              <a:gd name="connsiteY2" fmla="*/ 334118 h 2569318"/>
              <a:gd name="connsiteX3" fmla="*/ 2413000 w 4763874"/>
              <a:gd name="connsiteY3" fmla="*/ 1121517 h 2569318"/>
              <a:gd name="connsiteX4" fmla="*/ 3429000 w 4763874"/>
              <a:gd name="connsiteY4" fmla="*/ 2010517 h 2569318"/>
              <a:gd name="connsiteX5" fmla="*/ 4648200 w 4763874"/>
              <a:gd name="connsiteY5" fmla="*/ 2366118 h 2569318"/>
              <a:gd name="connsiteX6" fmla="*/ 4724400 w 4763874"/>
              <a:gd name="connsiteY6" fmla="*/ 2239118 h 2569318"/>
              <a:gd name="connsiteX0" fmla="*/ 0 w 4724400"/>
              <a:gd name="connsiteY0" fmla="*/ 2569318 h 2569318"/>
              <a:gd name="connsiteX1" fmla="*/ 1092200 w 4724400"/>
              <a:gd name="connsiteY1" fmla="*/ 156318 h 2569318"/>
              <a:gd name="connsiteX2" fmla="*/ 1701800 w 4724400"/>
              <a:gd name="connsiteY2" fmla="*/ 334118 h 2569318"/>
              <a:gd name="connsiteX3" fmla="*/ 2413000 w 4724400"/>
              <a:gd name="connsiteY3" fmla="*/ 1121517 h 2569318"/>
              <a:gd name="connsiteX4" fmla="*/ 3429000 w 4724400"/>
              <a:gd name="connsiteY4" fmla="*/ 2010517 h 2569318"/>
              <a:gd name="connsiteX5" fmla="*/ 4724400 w 4724400"/>
              <a:gd name="connsiteY5" fmla="*/ 2239118 h 2569318"/>
              <a:gd name="connsiteX0" fmla="*/ 0 w 4820355"/>
              <a:gd name="connsiteY0" fmla="*/ 2569318 h 2569318"/>
              <a:gd name="connsiteX1" fmla="*/ 1092200 w 4820355"/>
              <a:gd name="connsiteY1" fmla="*/ 156318 h 2569318"/>
              <a:gd name="connsiteX2" fmla="*/ 1701800 w 4820355"/>
              <a:gd name="connsiteY2" fmla="*/ 334118 h 2569318"/>
              <a:gd name="connsiteX3" fmla="*/ 2413000 w 4820355"/>
              <a:gd name="connsiteY3" fmla="*/ 1121517 h 2569318"/>
              <a:gd name="connsiteX4" fmla="*/ 3429000 w 4820355"/>
              <a:gd name="connsiteY4" fmla="*/ 2010517 h 2569318"/>
              <a:gd name="connsiteX5" fmla="*/ 4724400 w 4820355"/>
              <a:gd name="connsiteY5" fmla="*/ 2239118 h 2569318"/>
              <a:gd name="connsiteX6" fmla="*/ 4724400 w 4820355"/>
              <a:gd name="connsiteY6" fmla="*/ 2213717 h 2569318"/>
              <a:gd name="connsiteX0" fmla="*/ 0 w 4820355"/>
              <a:gd name="connsiteY0" fmla="*/ 2632239 h 2632239"/>
              <a:gd name="connsiteX1" fmla="*/ 990600 w 4820355"/>
              <a:gd name="connsiteY1" fmla="*/ 143039 h 2632239"/>
              <a:gd name="connsiteX2" fmla="*/ 1701800 w 4820355"/>
              <a:gd name="connsiteY2" fmla="*/ 397039 h 2632239"/>
              <a:gd name="connsiteX3" fmla="*/ 2413000 w 4820355"/>
              <a:gd name="connsiteY3" fmla="*/ 1184438 h 2632239"/>
              <a:gd name="connsiteX4" fmla="*/ 3429000 w 4820355"/>
              <a:gd name="connsiteY4" fmla="*/ 2073438 h 2632239"/>
              <a:gd name="connsiteX5" fmla="*/ 4724400 w 4820355"/>
              <a:gd name="connsiteY5" fmla="*/ 2302039 h 2632239"/>
              <a:gd name="connsiteX6" fmla="*/ 4724400 w 4820355"/>
              <a:gd name="connsiteY6" fmla="*/ 2276638 h 2632239"/>
              <a:gd name="connsiteX0" fmla="*/ 0 w 4820355"/>
              <a:gd name="connsiteY0" fmla="*/ 2632239 h 2632239"/>
              <a:gd name="connsiteX1" fmla="*/ 990600 w 4820355"/>
              <a:gd name="connsiteY1" fmla="*/ 143039 h 2632239"/>
              <a:gd name="connsiteX2" fmla="*/ 1701800 w 4820355"/>
              <a:gd name="connsiteY2" fmla="*/ 397039 h 2632239"/>
              <a:gd name="connsiteX3" fmla="*/ 2616200 w 4820355"/>
              <a:gd name="connsiteY3" fmla="*/ 1184438 h 2632239"/>
              <a:gd name="connsiteX4" fmla="*/ 3429000 w 4820355"/>
              <a:gd name="connsiteY4" fmla="*/ 2073438 h 2632239"/>
              <a:gd name="connsiteX5" fmla="*/ 4724400 w 4820355"/>
              <a:gd name="connsiteY5" fmla="*/ 2302039 h 2632239"/>
              <a:gd name="connsiteX6" fmla="*/ 4724400 w 4820355"/>
              <a:gd name="connsiteY6" fmla="*/ 2276638 h 2632239"/>
              <a:gd name="connsiteX0" fmla="*/ 0 w 4820355"/>
              <a:gd name="connsiteY0" fmla="*/ 2687784 h 2687784"/>
              <a:gd name="connsiteX1" fmla="*/ 990600 w 4820355"/>
              <a:gd name="connsiteY1" fmla="*/ 198584 h 2687784"/>
              <a:gd name="connsiteX2" fmla="*/ 1752600 w 4820355"/>
              <a:gd name="connsiteY2" fmla="*/ 274784 h 2687784"/>
              <a:gd name="connsiteX3" fmla="*/ 2616200 w 4820355"/>
              <a:gd name="connsiteY3" fmla="*/ 1239983 h 2687784"/>
              <a:gd name="connsiteX4" fmla="*/ 3429000 w 4820355"/>
              <a:gd name="connsiteY4" fmla="*/ 2128983 h 2687784"/>
              <a:gd name="connsiteX5" fmla="*/ 4724400 w 4820355"/>
              <a:gd name="connsiteY5" fmla="*/ 2357584 h 2687784"/>
              <a:gd name="connsiteX6" fmla="*/ 4724400 w 4820355"/>
              <a:gd name="connsiteY6" fmla="*/ 2332183 h 2687784"/>
              <a:gd name="connsiteX0" fmla="*/ 0 w 4820355"/>
              <a:gd name="connsiteY0" fmla="*/ 2699915 h 2699915"/>
              <a:gd name="connsiteX1" fmla="*/ 990600 w 4820355"/>
              <a:gd name="connsiteY1" fmla="*/ 210715 h 2699915"/>
              <a:gd name="connsiteX2" fmla="*/ 1752600 w 4820355"/>
              <a:gd name="connsiteY2" fmla="*/ 286915 h 2699915"/>
              <a:gd name="connsiteX3" fmla="*/ 2540000 w 4820355"/>
              <a:gd name="connsiteY3" fmla="*/ 1531514 h 2699915"/>
              <a:gd name="connsiteX4" fmla="*/ 3429000 w 4820355"/>
              <a:gd name="connsiteY4" fmla="*/ 2141114 h 2699915"/>
              <a:gd name="connsiteX5" fmla="*/ 4724400 w 4820355"/>
              <a:gd name="connsiteY5" fmla="*/ 2369715 h 2699915"/>
              <a:gd name="connsiteX6" fmla="*/ 4724400 w 4820355"/>
              <a:gd name="connsiteY6" fmla="*/ 2344314 h 2699915"/>
              <a:gd name="connsiteX0" fmla="*/ 0 w 4803422"/>
              <a:gd name="connsiteY0" fmla="*/ 2699915 h 2699915"/>
              <a:gd name="connsiteX1" fmla="*/ 990600 w 4803422"/>
              <a:gd name="connsiteY1" fmla="*/ 210715 h 2699915"/>
              <a:gd name="connsiteX2" fmla="*/ 1752600 w 4803422"/>
              <a:gd name="connsiteY2" fmla="*/ 286915 h 2699915"/>
              <a:gd name="connsiteX3" fmla="*/ 2540000 w 4803422"/>
              <a:gd name="connsiteY3" fmla="*/ 1531514 h 2699915"/>
              <a:gd name="connsiteX4" fmla="*/ 3657600 w 4803422"/>
              <a:gd name="connsiteY4" fmla="*/ 2166514 h 2699915"/>
              <a:gd name="connsiteX5" fmla="*/ 4724400 w 4803422"/>
              <a:gd name="connsiteY5" fmla="*/ 2369715 h 2699915"/>
              <a:gd name="connsiteX6" fmla="*/ 4724400 w 4803422"/>
              <a:gd name="connsiteY6" fmla="*/ 2344314 h 2699915"/>
              <a:gd name="connsiteX0" fmla="*/ 0 w 4803422"/>
              <a:gd name="connsiteY0" fmla="*/ 2702215 h 2702215"/>
              <a:gd name="connsiteX1" fmla="*/ 990600 w 4803422"/>
              <a:gd name="connsiteY1" fmla="*/ 213015 h 2702215"/>
              <a:gd name="connsiteX2" fmla="*/ 1752600 w 4803422"/>
              <a:gd name="connsiteY2" fmla="*/ 289215 h 2702215"/>
              <a:gd name="connsiteX3" fmla="*/ 2692400 w 4803422"/>
              <a:gd name="connsiteY3" fmla="*/ 1584614 h 2702215"/>
              <a:gd name="connsiteX4" fmla="*/ 3657600 w 4803422"/>
              <a:gd name="connsiteY4" fmla="*/ 2168814 h 2702215"/>
              <a:gd name="connsiteX5" fmla="*/ 4724400 w 4803422"/>
              <a:gd name="connsiteY5" fmla="*/ 2372015 h 2702215"/>
              <a:gd name="connsiteX6" fmla="*/ 4724400 w 4803422"/>
              <a:gd name="connsiteY6" fmla="*/ 2346614 h 2702215"/>
              <a:gd name="connsiteX0" fmla="*/ 0 w 4786488"/>
              <a:gd name="connsiteY0" fmla="*/ 2702215 h 2702215"/>
              <a:gd name="connsiteX1" fmla="*/ 990600 w 4786488"/>
              <a:gd name="connsiteY1" fmla="*/ 213015 h 2702215"/>
              <a:gd name="connsiteX2" fmla="*/ 1752600 w 4786488"/>
              <a:gd name="connsiteY2" fmla="*/ 289215 h 2702215"/>
              <a:gd name="connsiteX3" fmla="*/ 2692400 w 4786488"/>
              <a:gd name="connsiteY3" fmla="*/ 1584614 h 2702215"/>
              <a:gd name="connsiteX4" fmla="*/ 3886200 w 4786488"/>
              <a:gd name="connsiteY4" fmla="*/ 2219614 h 2702215"/>
              <a:gd name="connsiteX5" fmla="*/ 4724400 w 4786488"/>
              <a:gd name="connsiteY5" fmla="*/ 2372015 h 2702215"/>
              <a:gd name="connsiteX6" fmla="*/ 4724400 w 4786488"/>
              <a:gd name="connsiteY6" fmla="*/ 2346614 h 2702215"/>
              <a:gd name="connsiteX0" fmla="*/ 0 w 4786488"/>
              <a:gd name="connsiteY0" fmla="*/ 2702215 h 2702215"/>
              <a:gd name="connsiteX1" fmla="*/ 990600 w 4786488"/>
              <a:gd name="connsiteY1" fmla="*/ 213015 h 2702215"/>
              <a:gd name="connsiteX2" fmla="*/ 1752600 w 4786488"/>
              <a:gd name="connsiteY2" fmla="*/ 289215 h 2702215"/>
              <a:gd name="connsiteX3" fmla="*/ 2895600 w 4786488"/>
              <a:gd name="connsiteY3" fmla="*/ 1584614 h 2702215"/>
              <a:gd name="connsiteX4" fmla="*/ 3886200 w 4786488"/>
              <a:gd name="connsiteY4" fmla="*/ 2219614 h 2702215"/>
              <a:gd name="connsiteX5" fmla="*/ 4724400 w 4786488"/>
              <a:gd name="connsiteY5" fmla="*/ 2372015 h 2702215"/>
              <a:gd name="connsiteX6" fmla="*/ 4724400 w 4786488"/>
              <a:gd name="connsiteY6" fmla="*/ 2346614 h 2702215"/>
              <a:gd name="connsiteX0" fmla="*/ 0 w 4953000"/>
              <a:gd name="connsiteY0" fmla="*/ 2702215 h 2702215"/>
              <a:gd name="connsiteX1" fmla="*/ 990600 w 4953000"/>
              <a:gd name="connsiteY1" fmla="*/ 213015 h 2702215"/>
              <a:gd name="connsiteX2" fmla="*/ 1752600 w 4953000"/>
              <a:gd name="connsiteY2" fmla="*/ 289215 h 2702215"/>
              <a:gd name="connsiteX3" fmla="*/ 2895600 w 4953000"/>
              <a:gd name="connsiteY3" fmla="*/ 1584614 h 2702215"/>
              <a:gd name="connsiteX4" fmla="*/ 3886200 w 4953000"/>
              <a:gd name="connsiteY4" fmla="*/ 2219614 h 2702215"/>
              <a:gd name="connsiteX5" fmla="*/ 4724400 w 4953000"/>
              <a:gd name="connsiteY5" fmla="*/ 2372015 h 2702215"/>
              <a:gd name="connsiteX6" fmla="*/ 4953000 w 4953000"/>
              <a:gd name="connsiteY6" fmla="*/ 2448214 h 2702215"/>
              <a:gd name="connsiteX0" fmla="*/ 0 w 4953000"/>
              <a:gd name="connsiteY0" fmla="*/ 2702215 h 2702215"/>
              <a:gd name="connsiteX1" fmla="*/ 990600 w 4953000"/>
              <a:gd name="connsiteY1" fmla="*/ 213015 h 2702215"/>
              <a:gd name="connsiteX2" fmla="*/ 1752600 w 4953000"/>
              <a:gd name="connsiteY2" fmla="*/ 289215 h 2702215"/>
              <a:gd name="connsiteX3" fmla="*/ 2895600 w 4953000"/>
              <a:gd name="connsiteY3" fmla="*/ 1584614 h 2702215"/>
              <a:gd name="connsiteX4" fmla="*/ 4064000 w 4953000"/>
              <a:gd name="connsiteY4" fmla="*/ 2245014 h 2702215"/>
              <a:gd name="connsiteX5" fmla="*/ 4724400 w 4953000"/>
              <a:gd name="connsiteY5" fmla="*/ 2372015 h 2702215"/>
              <a:gd name="connsiteX6" fmla="*/ 4953000 w 4953000"/>
              <a:gd name="connsiteY6" fmla="*/ 2448214 h 2702215"/>
              <a:gd name="connsiteX0" fmla="*/ 0 w 4953000"/>
              <a:gd name="connsiteY0" fmla="*/ 2641870 h 2641870"/>
              <a:gd name="connsiteX1" fmla="*/ 990600 w 4953000"/>
              <a:gd name="connsiteY1" fmla="*/ 152670 h 2641870"/>
              <a:gd name="connsiteX2" fmla="*/ 1803400 w 4953000"/>
              <a:gd name="connsiteY2" fmla="*/ 406670 h 2641870"/>
              <a:gd name="connsiteX3" fmla="*/ 2895600 w 4953000"/>
              <a:gd name="connsiteY3" fmla="*/ 1524269 h 2641870"/>
              <a:gd name="connsiteX4" fmla="*/ 4064000 w 4953000"/>
              <a:gd name="connsiteY4" fmla="*/ 2184669 h 2641870"/>
              <a:gd name="connsiteX5" fmla="*/ 4724400 w 4953000"/>
              <a:gd name="connsiteY5" fmla="*/ 2311670 h 2641870"/>
              <a:gd name="connsiteX6" fmla="*/ 4953000 w 4953000"/>
              <a:gd name="connsiteY6" fmla="*/ 2387869 h 2641870"/>
              <a:gd name="connsiteX0" fmla="*/ 0 w 4953000"/>
              <a:gd name="connsiteY0" fmla="*/ 2649950 h 2649950"/>
              <a:gd name="connsiteX1" fmla="*/ 990600 w 4953000"/>
              <a:gd name="connsiteY1" fmla="*/ 160750 h 2649950"/>
              <a:gd name="connsiteX2" fmla="*/ 1803400 w 4953000"/>
              <a:gd name="connsiteY2" fmla="*/ 414750 h 2649950"/>
              <a:gd name="connsiteX3" fmla="*/ 2895600 w 4953000"/>
              <a:gd name="connsiteY3" fmla="*/ 1786349 h 2649950"/>
              <a:gd name="connsiteX4" fmla="*/ 4064000 w 4953000"/>
              <a:gd name="connsiteY4" fmla="*/ 2192749 h 2649950"/>
              <a:gd name="connsiteX5" fmla="*/ 4724400 w 4953000"/>
              <a:gd name="connsiteY5" fmla="*/ 2319750 h 2649950"/>
              <a:gd name="connsiteX6" fmla="*/ 4953000 w 4953000"/>
              <a:gd name="connsiteY6" fmla="*/ 2395949 h 2649950"/>
              <a:gd name="connsiteX0" fmla="*/ 0 w 4724400"/>
              <a:gd name="connsiteY0" fmla="*/ 2649950 h 2649950"/>
              <a:gd name="connsiteX1" fmla="*/ 990600 w 4724400"/>
              <a:gd name="connsiteY1" fmla="*/ 160750 h 2649950"/>
              <a:gd name="connsiteX2" fmla="*/ 1803400 w 4724400"/>
              <a:gd name="connsiteY2" fmla="*/ 414750 h 2649950"/>
              <a:gd name="connsiteX3" fmla="*/ 2895600 w 4724400"/>
              <a:gd name="connsiteY3" fmla="*/ 1786349 h 2649950"/>
              <a:gd name="connsiteX4" fmla="*/ 4064000 w 4724400"/>
              <a:gd name="connsiteY4" fmla="*/ 2192749 h 2649950"/>
              <a:gd name="connsiteX5" fmla="*/ 4724400 w 4724400"/>
              <a:gd name="connsiteY5" fmla="*/ 2319750 h 2649950"/>
              <a:gd name="connsiteX0" fmla="*/ 0 w 4064000"/>
              <a:gd name="connsiteY0" fmla="*/ 2649950 h 2649950"/>
              <a:gd name="connsiteX1" fmla="*/ 990600 w 4064000"/>
              <a:gd name="connsiteY1" fmla="*/ 160750 h 2649950"/>
              <a:gd name="connsiteX2" fmla="*/ 1803400 w 4064000"/>
              <a:gd name="connsiteY2" fmla="*/ 414750 h 2649950"/>
              <a:gd name="connsiteX3" fmla="*/ 2895600 w 4064000"/>
              <a:gd name="connsiteY3" fmla="*/ 1786349 h 2649950"/>
              <a:gd name="connsiteX4" fmla="*/ 4064000 w 4064000"/>
              <a:gd name="connsiteY4" fmla="*/ 2192749 h 2649950"/>
              <a:gd name="connsiteX0" fmla="*/ 0 w 2895600"/>
              <a:gd name="connsiteY0" fmla="*/ 2649950 h 2649950"/>
              <a:gd name="connsiteX1" fmla="*/ 990600 w 2895600"/>
              <a:gd name="connsiteY1" fmla="*/ 160750 h 2649950"/>
              <a:gd name="connsiteX2" fmla="*/ 1803400 w 2895600"/>
              <a:gd name="connsiteY2" fmla="*/ 414750 h 2649950"/>
              <a:gd name="connsiteX3" fmla="*/ 2895600 w 2895600"/>
              <a:gd name="connsiteY3" fmla="*/ 1786349 h 2649950"/>
              <a:gd name="connsiteX0" fmla="*/ 0 w 4368800"/>
              <a:gd name="connsiteY0" fmla="*/ 2680071 h 2680071"/>
              <a:gd name="connsiteX1" fmla="*/ 990600 w 4368800"/>
              <a:gd name="connsiteY1" fmla="*/ 190871 h 2680071"/>
              <a:gd name="connsiteX2" fmla="*/ 1803400 w 4368800"/>
              <a:gd name="connsiteY2" fmla="*/ 444871 h 2680071"/>
              <a:gd name="connsiteX3" fmla="*/ 4368800 w 4368800"/>
              <a:gd name="connsiteY3" fmla="*/ 2629270 h 2680071"/>
              <a:gd name="connsiteX0" fmla="*/ 0 w 4368800"/>
              <a:gd name="connsiteY0" fmla="*/ 2652494 h 2652494"/>
              <a:gd name="connsiteX1" fmla="*/ 990600 w 4368800"/>
              <a:gd name="connsiteY1" fmla="*/ 163294 h 2652494"/>
              <a:gd name="connsiteX2" fmla="*/ 1803400 w 4368800"/>
              <a:gd name="connsiteY2" fmla="*/ 417294 h 2652494"/>
              <a:gd name="connsiteX3" fmla="*/ 3048000 w 4368800"/>
              <a:gd name="connsiteY3" fmla="*/ 1865095 h 2652494"/>
              <a:gd name="connsiteX4" fmla="*/ 4368800 w 4368800"/>
              <a:gd name="connsiteY4" fmla="*/ 2601693 h 2652494"/>
              <a:gd name="connsiteX0" fmla="*/ 0 w 4572000"/>
              <a:gd name="connsiteY0" fmla="*/ 2652494 h 2652494"/>
              <a:gd name="connsiteX1" fmla="*/ 990600 w 4572000"/>
              <a:gd name="connsiteY1" fmla="*/ 163294 h 2652494"/>
              <a:gd name="connsiteX2" fmla="*/ 1803400 w 4572000"/>
              <a:gd name="connsiteY2" fmla="*/ 417294 h 2652494"/>
              <a:gd name="connsiteX3" fmla="*/ 3048000 w 4572000"/>
              <a:gd name="connsiteY3" fmla="*/ 1865095 h 2652494"/>
              <a:gd name="connsiteX4" fmla="*/ 4572000 w 4572000"/>
              <a:gd name="connsiteY4" fmla="*/ 2550893 h 2652494"/>
              <a:gd name="connsiteX0" fmla="*/ 0 w 3048000"/>
              <a:gd name="connsiteY0" fmla="*/ 2652494 h 2652494"/>
              <a:gd name="connsiteX1" fmla="*/ 990600 w 3048000"/>
              <a:gd name="connsiteY1" fmla="*/ 163294 h 2652494"/>
              <a:gd name="connsiteX2" fmla="*/ 1803400 w 3048000"/>
              <a:gd name="connsiteY2" fmla="*/ 417294 h 2652494"/>
              <a:gd name="connsiteX3" fmla="*/ 3048000 w 3048000"/>
              <a:gd name="connsiteY3" fmla="*/ 1865095 h 2652494"/>
              <a:gd name="connsiteX0" fmla="*/ 0 w 4064000"/>
              <a:gd name="connsiteY0" fmla="*/ 2667992 h 2667992"/>
              <a:gd name="connsiteX1" fmla="*/ 990600 w 4064000"/>
              <a:gd name="connsiteY1" fmla="*/ 178792 h 2667992"/>
              <a:gd name="connsiteX2" fmla="*/ 1803400 w 4064000"/>
              <a:gd name="connsiteY2" fmla="*/ 432792 h 2667992"/>
              <a:gd name="connsiteX3" fmla="*/ 4064000 w 4064000"/>
              <a:gd name="connsiteY3" fmla="*/ 2312393 h 2667992"/>
              <a:gd name="connsiteX0" fmla="*/ 0 w 4064000"/>
              <a:gd name="connsiteY0" fmla="*/ 2667992 h 2667992"/>
              <a:gd name="connsiteX1" fmla="*/ 990600 w 4064000"/>
              <a:gd name="connsiteY1" fmla="*/ 178792 h 2667992"/>
              <a:gd name="connsiteX2" fmla="*/ 1803400 w 4064000"/>
              <a:gd name="connsiteY2" fmla="*/ 432792 h 2667992"/>
              <a:gd name="connsiteX3" fmla="*/ 4064000 w 4064000"/>
              <a:gd name="connsiteY3" fmla="*/ 2312393 h 2667992"/>
              <a:gd name="connsiteX0" fmla="*/ 0 w 4267200"/>
              <a:gd name="connsiteY0" fmla="*/ 2666073 h 2666073"/>
              <a:gd name="connsiteX1" fmla="*/ 990600 w 4267200"/>
              <a:gd name="connsiteY1" fmla="*/ 176873 h 2666073"/>
              <a:gd name="connsiteX2" fmla="*/ 1803400 w 4267200"/>
              <a:gd name="connsiteY2" fmla="*/ 430873 h 2666073"/>
              <a:gd name="connsiteX3" fmla="*/ 4267200 w 4267200"/>
              <a:gd name="connsiteY3" fmla="*/ 2259674 h 2666073"/>
              <a:gd name="connsiteX0" fmla="*/ 0 w 4267200"/>
              <a:gd name="connsiteY0" fmla="*/ 2693764 h 2693764"/>
              <a:gd name="connsiteX1" fmla="*/ 990600 w 4267200"/>
              <a:gd name="connsiteY1" fmla="*/ 204564 h 2693764"/>
              <a:gd name="connsiteX2" fmla="*/ 1930400 w 4267200"/>
              <a:gd name="connsiteY2" fmla="*/ 382364 h 2693764"/>
              <a:gd name="connsiteX3" fmla="*/ 4267200 w 4267200"/>
              <a:gd name="connsiteY3" fmla="*/ 2287365 h 2693764"/>
              <a:gd name="connsiteX0" fmla="*/ 0 w 4267200"/>
              <a:gd name="connsiteY0" fmla="*/ 2491150 h 2491150"/>
              <a:gd name="connsiteX1" fmla="*/ 990600 w 4267200"/>
              <a:gd name="connsiteY1" fmla="*/ 1950 h 2491150"/>
              <a:gd name="connsiteX2" fmla="*/ 4267200 w 4267200"/>
              <a:gd name="connsiteY2" fmla="*/ 2084751 h 2491150"/>
              <a:gd name="connsiteX0" fmla="*/ 0 w 4267200"/>
              <a:gd name="connsiteY0" fmla="*/ 2517882 h 2517882"/>
              <a:gd name="connsiteX1" fmla="*/ 990600 w 4267200"/>
              <a:gd name="connsiteY1" fmla="*/ 28682 h 2517882"/>
              <a:gd name="connsiteX2" fmla="*/ 2438400 w 4267200"/>
              <a:gd name="connsiteY2" fmla="*/ 1222482 h 2517882"/>
              <a:gd name="connsiteX3" fmla="*/ 4267200 w 4267200"/>
              <a:gd name="connsiteY3" fmla="*/ 2111483 h 2517882"/>
              <a:gd name="connsiteX0" fmla="*/ 0 w 4267200"/>
              <a:gd name="connsiteY0" fmla="*/ 2517882 h 2517882"/>
              <a:gd name="connsiteX1" fmla="*/ 990600 w 4267200"/>
              <a:gd name="connsiteY1" fmla="*/ 28682 h 2517882"/>
              <a:gd name="connsiteX2" fmla="*/ 2438400 w 4267200"/>
              <a:gd name="connsiteY2" fmla="*/ 1222482 h 2517882"/>
              <a:gd name="connsiteX3" fmla="*/ 4267200 w 4267200"/>
              <a:gd name="connsiteY3" fmla="*/ 2111483 h 2517882"/>
              <a:gd name="connsiteX0" fmla="*/ 0 w 4267200"/>
              <a:gd name="connsiteY0" fmla="*/ 2516781 h 2516781"/>
              <a:gd name="connsiteX1" fmla="*/ 990600 w 4267200"/>
              <a:gd name="connsiteY1" fmla="*/ 27581 h 2516781"/>
              <a:gd name="connsiteX2" fmla="*/ 2438400 w 4267200"/>
              <a:gd name="connsiteY2" fmla="*/ 1221381 h 2516781"/>
              <a:gd name="connsiteX3" fmla="*/ 3429000 w 4267200"/>
              <a:gd name="connsiteY3" fmla="*/ 1856381 h 2516781"/>
              <a:gd name="connsiteX4" fmla="*/ 4267200 w 4267200"/>
              <a:gd name="connsiteY4" fmla="*/ 2110382 h 2516781"/>
              <a:gd name="connsiteX0" fmla="*/ 0 w 4191000"/>
              <a:gd name="connsiteY0" fmla="*/ 2516781 h 2516781"/>
              <a:gd name="connsiteX1" fmla="*/ 990600 w 4191000"/>
              <a:gd name="connsiteY1" fmla="*/ 27581 h 2516781"/>
              <a:gd name="connsiteX2" fmla="*/ 2438400 w 4191000"/>
              <a:gd name="connsiteY2" fmla="*/ 1221381 h 2516781"/>
              <a:gd name="connsiteX3" fmla="*/ 3429000 w 4191000"/>
              <a:gd name="connsiteY3" fmla="*/ 1856381 h 2516781"/>
              <a:gd name="connsiteX4" fmla="*/ 4191000 w 4191000"/>
              <a:gd name="connsiteY4" fmla="*/ 2034182 h 2516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1000" h="2516781">
                <a:moveTo>
                  <a:pt x="0" y="2516781"/>
                </a:moveTo>
                <a:cubicBezTo>
                  <a:pt x="185208" y="1992906"/>
                  <a:pt x="584200" y="243481"/>
                  <a:pt x="990600" y="27581"/>
                </a:cubicBezTo>
                <a:cubicBezTo>
                  <a:pt x="1397000" y="-188319"/>
                  <a:pt x="2032000" y="925048"/>
                  <a:pt x="2438400" y="1221381"/>
                </a:cubicBezTo>
                <a:cubicBezTo>
                  <a:pt x="2844800" y="1517714"/>
                  <a:pt x="3124200" y="1708214"/>
                  <a:pt x="3429000" y="1856381"/>
                </a:cubicBezTo>
                <a:cubicBezTo>
                  <a:pt x="3733800" y="2004548"/>
                  <a:pt x="4051300" y="1983382"/>
                  <a:pt x="4191000" y="2034182"/>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Freeform 4"/>
          <p:cNvSpPr/>
          <p:nvPr/>
        </p:nvSpPr>
        <p:spPr>
          <a:xfrm>
            <a:off x="3048000" y="2836941"/>
            <a:ext cx="4699000" cy="1836657"/>
          </a:xfrm>
          <a:custGeom>
            <a:avLst/>
            <a:gdLst>
              <a:gd name="connsiteX0" fmla="*/ 0 w 6629400"/>
              <a:gd name="connsiteY0" fmla="*/ 2057400 h 2057400"/>
              <a:gd name="connsiteX1" fmla="*/ 2997200 w 6629400"/>
              <a:gd name="connsiteY1" fmla="*/ 0 h 2057400"/>
              <a:gd name="connsiteX2" fmla="*/ 2997200 w 6629400"/>
              <a:gd name="connsiteY2" fmla="*/ 0 h 2057400"/>
              <a:gd name="connsiteX3" fmla="*/ 4064000 w 6629400"/>
              <a:gd name="connsiteY3" fmla="*/ 609600 h 2057400"/>
              <a:gd name="connsiteX4" fmla="*/ 4064000 w 6629400"/>
              <a:gd name="connsiteY4" fmla="*/ 609600 h 2057400"/>
              <a:gd name="connsiteX5" fmla="*/ 5359400 w 6629400"/>
              <a:gd name="connsiteY5" fmla="*/ 914400 h 2057400"/>
              <a:gd name="connsiteX6" fmla="*/ 5359400 w 6629400"/>
              <a:gd name="connsiteY6" fmla="*/ 914400 h 2057400"/>
              <a:gd name="connsiteX7" fmla="*/ 5918200 w 6629400"/>
              <a:gd name="connsiteY7" fmla="*/ 1041400 h 2057400"/>
              <a:gd name="connsiteX8" fmla="*/ 6629400 w 6629400"/>
              <a:gd name="connsiteY8" fmla="*/ 1168400 h 2057400"/>
              <a:gd name="connsiteX0" fmla="*/ 0 w 6629400"/>
              <a:gd name="connsiteY0" fmla="*/ 2057400 h 2057400"/>
              <a:gd name="connsiteX1" fmla="*/ 1473200 w 6629400"/>
              <a:gd name="connsiteY1" fmla="*/ 381000 h 2057400"/>
              <a:gd name="connsiteX2" fmla="*/ 2997200 w 6629400"/>
              <a:gd name="connsiteY2" fmla="*/ 0 h 2057400"/>
              <a:gd name="connsiteX3" fmla="*/ 2997200 w 6629400"/>
              <a:gd name="connsiteY3" fmla="*/ 0 h 2057400"/>
              <a:gd name="connsiteX4" fmla="*/ 4064000 w 6629400"/>
              <a:gd name="connsiteY4" fmla="*/ 609600 h 2057400"/>
              <a:gd name="connsiteX5" fmla="*/ 4064000 w 6629400"/>
              <a:gd name="connsiteY5" fmla="*/ 609600 h 2057400"/>
              <a:gd name="connsiteX6" fmla="*/ 5359400 w 6629400"/>
              <a:gd name="connsiteY6" fmla="*/ 914400 h 2057400"/>
              <a:gd name="connsiteX7" fmla="*/ 5359400 w 6629400"/>
              <a:gd name="connsiteY7" fmla="*/ 914400 h 2057400"/>
              <a:gd name="connsiteX8" fmla="*/ 5918200 w 6629400"/>
              <a:gd name="connsiteY8" fmla="*/ 1041400 h 2057400"/>
              <a:gd name="connsiteX9" fmla="*/ 6629400 w 6629400"/>
              <a:gd name="connsiteY9" fmla="*/ 1168400 h 2057400"/>
              <a:gd name="connsiteX0" fmla="*/ 0 w 6629400"/>
              <a:gd name="connsiteY0" fmla="*/ 2057400 h 2057400"/>
              <a:gd name="connsiteX1" fmla="*/ 685800 w 6629400"/>
              <a:gd name="connsiteY1" fmla="*/ 1066800 h 2057400"/>
              <a:gd name="connsiteX2" fmla="*/ 1473200 w 6629400"/>
              <a:gd name="connsiteY2" fmla="*/ 381000 h 2057400"/>
              <a:gd name="connsiteX3" fmla="*/ 2997200 w 6629400"/>
              <a:gd name="connsiteY3" fmla="*/ 0 h 2057400"/>
              <a:gd name="connsiteX4" fmla="*/ 2997200 w 6629400"/>
              <a:gd name="connsiteY4" fmla="*/ 0 h 2057400"/>
              <a:gd name="connsiteX5" fmla="*/ 4064000 w 6629400"/>
              <a:gd name="connsiteY5" fmla="*/ 609600 h 2057400"/>
              <a:gd name="connsiteX6" fmla="*/ 4064000 w 6629400"/>
              <a:gd name="connsiteY6" fmla="*/ 609600 h 2057400"/>
              <a:gd name="connsiteX7" fmla="*/ 5359400 w 6629400"/>
              <a:gd name="connsiteY7" fmla="*/ 914400 h 2057400"/>
              <a:gd name="connsiteX8" fmla="*/ 5359400 w 6629400"/>
              <a:gd name="connsiteY8" fmla="*/ 914400 h 2057400"/>
              <a:gd name="connsiteX9" fmla="*/ 5918200 w 6629400"/>
              <a:gd name="connsiteY9" fmla="*/ 1041400 h 2057400"/>
              <a:gd name="connsiteX10" fmla="*/ 6629400 w 6629400"/>
              <a:gd name="connsiteY10" fmla="*/ 1168400 h 2057400"/>
              <a:gd name="connsiteX0" fmla="*/ 0 w 6629400"/>
              <a:gd name="connsiteY0" fmla="*/ 2082800 h 2082800"/>
              <a:gd name="connsiteX1" fmla="*/ 685800 w 6629400"/>
              <a:gd name="connsiteY1" fmla="*/ 1092200 h 2082800"/>
              <a:gd name="connsiteX2" fmla="*/ 1473200 w 6629400"/>
              <a:gd name="connsiteY2" fmla="*/ 406400 h 2082800"/>
              <a:gd name="connsiteX3" fmla="*/ 2260600 w 6629400"/>
              <a:gd name="connsiteY3" fmla="*/ 0 h 2082800"/>
              <a:gd name="connsiteX4" fmla="*/ 2997200 w 6629400"/>
              <a:gd name="connsiteY4" fmla="*/ 25400 h 2082800"/>
              <a:gd name="connsiteX5" fmla="*/ 2997200 w 6629400"/>
              <a:gd name="connsiteY5" fmla="*/ 25400 h 2082800"/>
              <a:gd name="connsiteX6" fmla="*/ 4064000 w 6629400"/>
              <a:gd name="connsiteY6" fmla="*/ 635000 h 2082800"/>
              <a:gd name="connsiteX7" fmla="*/ 4064000 w 6629400"/>
              <a:gd name="connsiteY7" fmla="*/ 635000 h 2082800"/>
              <a:gd name="connsiteX8" fmla="*/ 5359400 w 6629400"/>
              <a:gd name="connsiteY8" fmla="*/ 939800 h 2082800"/>
              <a:gd name="connsiteX9" fmla="*/ 5359400 w 6629400"/>
              <a:gd name="connsiteY9" fmla="*/ 939800 h 2082800"/>
              <a:gd name="connsiteX10" fmla="*/ 5918200 w 6629400"/>
              <a:gd name="connsiteY10" fmla="*/ 1066800 h 2082800"/>
              <a:gd name="connsiteX11" fmla="*/ 6629400 w 6629400"/>
              <a:gd name="connsiteY11" fmla="*/ 1193800 h 2082800"/>
              <a:gd name="connsiteX0" fmla="*/ 0 w 6629400"/>
              <a:gd name="connsiteY0" fmla="*/ 2082800 h 2082800"/>
              <a:gd name="connsiteX1" fmla="*/ 685800 w 6629400"/>
              <a:gd name="connsiteY1" fmla="*/ 1092200 h 2082800"/>
              <a:gd name="connsiteX2" fmla="*/ 1473200 w 6629400"/>
              <a:gd name="connsiteY2" fmla="*/ 330200 h 2082800"/>
              <a:gd name="connsiteX3" fmla="*/ 2260600 w 6629400"/>
              <a:gd name="connsiteY3" fmla="*/ 0 h 2082800"/>
              <a:gd name="connsiteX4" fmla="*/ 2997200 w 6629400"/>
              <a:gd name="connsiteY4" fmla="*/ 25400 h 2082800"/>
              <a:gd name="connsiteX5" fmla="*/ 2997200 w 6629400"/>
              <a:gd name="connsiteY5" fmla="*/ 25400 h 2082800"/>
              <a:gd name="connsiteX6" fmla="*/ 4064000 w 6629400"/>
              <a:gd name="connsiteY6" fmla="*/ 635000 h 2082800"/>
              <a:gd name="connsiteX7" fmla="*/ 4064000 w 6629400"/>
              <a:gd name="connsiteY7" fmla="*/ 635000 h 2082800"/>
              <a:gd name="connsiteX8" fmla="*/ 5359400 w 6629400"/>
              <a:gd name="connsiteY8" fmla="*/ 939800 h 2082800"/>
              <a:gd name="connsiteX9" fmla="*/ 5359400 w 6629400"/>
              <a:gd name="connsiteY9" fmla="*/ 939800 h 2082800"/>
              <a:gd name="connsiteX10" fmla="*/ 5918200 w 6629400"/>
              <a:gd name="connsiteY10" fmla="*/ 1066800 h 2082800"/>
              <a:gd name="connsiteX11" fmla="*/ 6629400 w 6629400"/>
              <a:gd name="connsiteY11" fmla="*/ 1193800 h 2082800"/>
              <a:gd name="connsiteX0" fmla="*/ 0 w 6629400"/>
              <a:gd name="connsiteY0" fmla="*/ 2082800 h 2082800"/>
              <a:gd name="connsiteX1" fmla="*/ 685800 w 6629400"/>
              <a:gd name="connsiteY1" fmla="*/ 1092200 h 2082800"/>
              <a:gd name="connsiteX2" fmla="*/ 1473200 w 6629400"/>
              <a:gd name="connsiteY2" fmla="*/ 330200 h 2082800"/>
              <a:gd name="connsiteX3" fmla="*/ 2260600 w 6629400"/>
              <a:gd name="connsiteY3" fmla="*/ 0 h 2082800"/>
              <a:gd name="connsiteX4" fmla="*/ 2997200 w 6629400"/>
              <a:gd name="connsiteY4" fmla="*/ 25400 h 2082800"/>
              <a:gd name="connsiteX5" fmla="*/ 2997200 w 6629400"/>
              <a:gd name="connsiteY5" fmla="*/ 25400 h 2082800"/>
              <a:gd name="connsiteX6" fmla="*/ 4064000 w 6629400"/>
              <a:gd name="connsiteY6" fmla="*/ 635000 h 2082800"/>
              <a:gd name="connsiteX7" fmla="*/ 4165600 w 6629400"/>
              <a:gd name="connsiteY7" fmla="*/ 762000 h 2082800"/>
              <a:gd name="connsiteX8" fmla="*/ 5359400 w 6629400"/>
              <a:gd name="connsiteY8" fmla="*/ 939800 h 2082800"/>
              <a:gd name="connsiteX9" fmla="*/ 5359400 w 6629400"/>
              <a:gd name="connsiteY9" fmla="*/ 939800 h 2082800"/>
              <a:gd name="connsiteX10" fmla="*/ 5918200 w 6629400"/>
              <a:gd name="connsiteY10" fmla="*/ 1066800 h 2082800"/>
              <a:gd name="connsiteX11" fmla="*/ 6629400 w 6629400"/>
              <a:gd name="connsiteY11" fmla="*/ 1193800 h 2082800"/>
              <a:gd name="connsiteX0" fmla="*/ 0 w 6629400"/>
              <a:gd name="connsiteY0" fmla="*/ 2082800 h 2082800"/>
              <a:gd name="connsiteX1" fmla="*/ 685800 w 6629400"/>
              <a:gd name="connsiteY1" fmla="*/ 1092200 h 2082800"/>
              <a:gd name="connsiteX2" fmla="*/ 1473200 w 6629400"/>
              <a:gd name="connsiteY2" fmla="*/ 330200 h 2082800"/>
              <a:gd name="connsiteX3" fmla="*/ 2260600 w 6629400"/>
              <a:gd name="connsiteY3" fmla="*/ 0 h 2082800"/>
              <a:gd name="connsiteX4" fmla="*/ 2997200 w 6629400"/>
              <a:gd name="connsiteY4" fmla="*/ 25400 h 2082800"/>
              <a:gd name="connsiteX5" fmla="*/ 2997200 w 6629400"/>
              <a:gd name="connsiteY5" fmla="*/ 25400 h 2082800"/>
              <a:gd name="connsiteX6" fmla="*/ 4064000 w 6629400"/>
              <a:gd name="connsiteY6" fmla="*/ 635000 h 2082800"/>
              <a:gd name="connsiteX7" fmla="*/ 4165600 w 6629400"/>
              <a:gd name="connsiteY7" fmla="*/ 762000 h 2082800"/>
              <a:gd name="connsiteX8" fmla="*/ 5359400 w 6629400"/>
              <a:gd name="connsiteY8" fmla="*/ 939800 h 2082800"/>
              <a:gd name="connsiteX9" fmla="*/ 5359400 w 6629400"/>
              <a:gd name="connsiteY9" fmla="*/ 939800 h 2082800"/>
              <a:gd name="connsiteX10" fmla="*/ 5918200 w 6629400"/>
              <a:gd name="connsiteY10" fmla="*/ 1066800 h 2082800"/>
              <a:gd name="connsiteX11" fmla="*/ 6629400 w 6629400"/>
              <a:gd name="connsiteY11" fmla="*/ 1193800 h 2082800"/>
              <a:gd name="connsiteX0" fmla="*/ 0 w 6629400"/>
              <a:gd name="connsiteY0" fmla="*/ 2082800 h 2082800"/>
              <a:gd name="connsiteX1" fmla="*/ 685800 w 6629400"/>
              <a:gd name="connsiteY1" fmla="*/ 1092200 h 2082800"/>
              <a:gd name="connsiteX2" fmla="*/ 1473200 w 6629400"/>
              <a:gd name="connsiteY2" fmla="*/ 330200 h 2082800"/>
              <a:gd name="connsiteX3" fmla="*/ 2260600 w 6629400"/>
              <a:gd name="connsiteY3" fmla="*/ 0 h 2082800"/>
              <a:gd name="connsiteX4" fmla="*/ 2997200 w 6629400"/>
              <a:gd name="connsiteY4" fmla="*/ 25400 h 2082800"/>
              <a:gd name="connsiteX5" fmla="*/ 2997200 w 6629400"/>
              <a:gd name="connsiteY5" fmla="*/ 25400 h 2082800"/>
              <a:gd name="connsiteX6" fmla="*/ 4064000 w 6629400"/>
              <a:gd name="connsiteY6" fmla="*/ 635000 h 2082800"/>
              <a:gd name="connsiteX7" fmla="*/ 4165600 w 6629400"/>
              <a:gd name="connsiteY7" fmla="*/ 762000 h 2082800"/>
              <a:gd name="connsiteX8" fmla="*/ 5359400 w 6629400"/>
              <a:gd name="connsiteY8" fmla="*/ 939800 h 2082800"/>
              <a:gd name="connsiteX9" fmla="*/ 5461000 w 6629400"/>
              <a:gd name="connsiteY9" fmla="*/ 1066800 h 2082800"/>
              <a:gd name="connsiteX10" fmla="*/ 5918200 w 6629400"/>
              <a:gd name="connsiteY10" fmla="*/ 1066800 h 2082800"/>
              <a:gd name="connsiteX11" fmla="*/ 6629400 w 6629400"/>
              <a:gd name="connsiteY11" fmla="*/ 1193800 h 2082800"/>
              <a:gd name="connsiteX0" fmla="*/ 0 w 6629400"/>
              <a:gd name="connsiteY0" fmla="*/ 2082800 h 2082800"/>
              <a:gd name="connsiteX1" fmla="*/ 685800 w 6629400"/>
              <a:gd name="connsiteY1" fmla="*/ 1092200 h 2082800"/>
              <a:gd name="connsiteX2" fmla="*/ 1473200 w 6629400"/>
              <a:gd name="connsiteY2" fmla="*/ 330200 h 2082800"/>
              <a:gd name="connsiteX3" fmla="*/ 2260600 w 6629400"/>
              <a:gd name="connsiteY3" fmla="*/ 0 h 2082800"/>
              <a:gd name="connsiteX4" fmla="*/ 2997200 w 6629400"/>
              <a:gd name="connsiteY4" fmla="*/ 25400 h 2082800"/>
              <a:gd name="connsiteX5" fmla="*/ 2997200 w 6629400"/>
              <a:gd name="connsiteY5" fmla="*/ 25400 h 2082800"/>
              <a:gd name="connsiteX6" fmla="*/ 4064000 w 6629400"/>
              <a:gd name="connsiteY6" fmla="*/ 635000 h 2082800"/>
              <a:gd name="connsiteX7" fmla="*/ 4165600 w 6629400"/>
              <a:gd name="connsiteY7" fmla="*/ 762000 h 2082800"/>
              <a:gd name="connsiteX8" fmla="*/ 5461000 w 6629400"/>
              <a:gd name="connsiteY8" fmla="*/ 1117600 h 2082800"/>
              <a:gd name="connsiteX9" fmla="*/ 5461000 w 6629400"/>
              <a:gd name="connsiteY9" fmla="*/ 1066800 h 2082800"/>
              <a:gd name="connsiteX10" fmla="*/ 5918200 w 6629400"/>
              <a:gd name="connsiteY10" fmla="*/ 1066800 h 2082800"/>
              <a:gd name="connsiteX11" fmla="*/ 6629400 w 6629400"/>
              <a:gd name="connsiteY11" fmla="*/ 1193800 h 2082800"/>
              <a:gd name="connsiteX0" fmla="*/ 0 w 5918200"/>
              <a:gd name="connsiteY0" fmla="*/ 2082800 h 2082800"/>
              <a:gd name="connsiteX1" fmla="*/ 685800 w 5918200"/>
              <a:gd name="connsiteY1" fmla="*/ 1092200 h 2082800"/>
              <a:gd name="connsiteX2" fmla="*/ 1473200 w 5918200"/>
              <a:gd name="connsiteY2" fmla="*/ 330200 h 2082800"/>
              <a:gd name="connsiteX3" fmla="*/ 2260600 w 5918200"/>
              <a:gd name="connsiteY3" fmla="*/ 0 h 2082800"/>
              <a:gd name="connsiteX4" fmla="*/ 2997200 w 5918200"/>
              <a:gd name="connsiteY4" fmla="*/ 25400 h 2082800"/>
              <a:gd name="connsiteX5" fmla="*/ 2997200 w 5918200"/>
              <a:gd name="connsiteY5" fmla="*/ 25400 h 2082800"/>
              <a:gd name="connsiteX6" fmla="*/ 4064000 w 5918200"/>
              <a:gd name="connsiteY6" fmla="*/ 635000 h 2082800"/>
              <a:gd name="connsiteX7" fmla="*/ 4165600 w 5918200"/>
              <a:gd name="connsiteY7" fmla="*/ 762000 h 2082800"/>
              <a:gd name="connsiteX8" fmla="*/ 5461000 w 5918200"/>
              <a:gd name="connsiteY8" fmla="*/ 1117600 h 2082800"/>
              <a:gd name="connsiteX9" fmla="*/ 5461000 w 5918200"/>
              <a:gd name="connsiteY9" fmla="*/ 1066800 h 2082800"/>
              <a:gd name="connsiteX10" fmla="*/ 5918200 w 5918200"/>
              <a:gd name="connsiteY10" fmla="*/ 1066800 h 2082800"/>
              <a:gd name="connsiteX0" fmla="*/ 0 w 5542110"/>
              <a:gd name="connsiteY0" fmla="*/ 2082800 h 2082800"/>
              <a:gd name="connsiteX1" fmla="*/ 685800 w 5542110"/>
              <a:gd name="connsiteY1" fmla="*/ 1092200 h 2082800"/>
              <a:gd name="connsiteX2" fmla="*/ 1473200 w 5542110"/>
              <a:gd name="connsiteY2" fmla="*/ 330200 h 2082800"/>
              <a:gd name="connsiteX3" fmla="*/ 2260600 w 5542110"/>
              <a:gd name="connsiteY3" fmla="*/ 0 h 2082800"/>
              <a:gd name="connsiteX4" fmla="*/ 2997200 w 5542110"/>
              <a:gd name="connsiteY4" fmla="*/ 25400 h 2082800"/>
              <a:gd name="connsiteX5" fmla="*/ 2997200 w 5542110"/>
              <a:gd name="connsiteY5" fmla="*/ 25400 h 2082800"/>
              <a:gd name="connsiteX6" fmla="*/ 4064000 w 5542110"/>
              <a:gd name="connsiteY6" fmla="*/ 635000 h 2082800"/>
              <a:gd name="connsiteX7" fmla="*/ 4165600 w 5542110"/>
              <a:gd name="connsiteY7" fmla="*/ 762000 h 2082800"/>
              <a:gd name="connsiteX8" fmla="*/ 5461000 w 5542110"/>
              <a:gd name="connsiteY8" fmla="*/ 1117600 h 2082800"/>
              <a:gd name="connsiteX9" fmla="*/ 5461000 w 5542110"/>
              <a:gd name="connsiteY9" fmla="*/ 1066800 h 2082800"/>
              <a:gd name="connsiteX0" fmla="*/ 0 w 5461000"/>
              <a:gd name="connsiteY0" fmla="*/ 2082800 h 2082800"/>
              <a:gd name="connsiteX1" fmla="*/ 685800 w 5461000"/>
              <a:gd name="connsiteY1" fmla="*/ 1092200 h 2082800"/>
              <a:gd name="connsiteX2" fmla="*/ 1473200 w 5461000"/>
              <a:gd name="connsiteY2" fmla="*/ 330200 h 2082800"/>
              <a:gd name="connsiteX3" fmla="*/ 2260600 w 5461000"/>
              <a:gd name="connsiteY3" fmla="*/ 0 h 2082800"/>
              <a:gd name="connsiteX4" fmla="*/ 2997200 w 5461000"/>
              <a:gd name="connsiteY4" fmla="*/ 25400 h 2082800"/>
              <a:gd name="connsiteX5" fmla="*/ 2997200 w 5461000"/>
              <a:gd name="connsiteY5" fmla="*/ 25400 h 2082800"/>
              <a:gd name="connsiteX6" fmla="*/ 4064000 w 5461000"/>
              <a:gd name="connsiteY6" fmla="*/ 635000 h 2082800"/>
              <a:gd name="connsiteX7" fmla="*/ 4165600 w 5461000"/>
              <a:gd name="connsiteY7" fmla="*/ 762000 h 2082800"/>
              <a:gd name="connsiteX8" fmla="*/ 5461000 w 5461000"/>
              <a:gd name="connsiteY8" fmla="*/ 1117600 h 2082800"/>
              <a:gd name="connsiteX0" fmla="*/ 0 w 5461000"/>
              <a:gd name="connsiteY0" fmla="*/ 2082800 h 2082800"/>
              <a:gd name="connsiteX1" fmla="*/ 685800 w 5461000"/>
              <a:gd name="connsiteY1" fmla="*/ 1092200 h 2082800"/>
              <a:gd name="connsiteX2" fmla="*/ 1473200 w 5461000"/>
              <a:gd name="connsiteY2" fmla="*/ 330200 h 2082800"/>
              <a:gd name="connsiteX3" fmla="*/ 2260600 w 5461000"/>
              <a:gd name="connsiteY3" fmla="*/ 0 h 2082800"/>
              <a:gd name="connsiteX4" fmla="*/ 2997200 w 5461000"/>
              <a:gd name="connsiteY4" fmla="*/ 25400 h 2082800"/>
              <a:gd name="connsiteX5" fmla="*/ 2997200 w 5461000"/>
              <a:gd name="connsiteY5" fmla="*/ 25400 h 2082800"/>
              <a:gd name="connsiteX6" fmla="*/ 4064000 w 5461000"/>
              <a:gd name="connsiteY6" fmla="*/ 635000 h 2082800"/>
              <a:gd name="connsiteX7" fmla="*/ 5461000 w 5461000"/>
              <a:gd name="connsiteY7" fmla="*/ 1117600 h 2082800"/>
              <a:gd name="connsiteX0" fmla="*/ 0 w 5461000"/>
              <a:gd name="connsiteY0" fmla="*/ 2082800 h 2082800"/>
              <a:gd name="connsiteX1" fmla="*/ 685800 w 5461000"/>
              <a:gd name="connsiteY1" fmla="*/ 1092200 h 2082800"/>
              <a:gd name="connsiteX2" fmla="*/ 1473200 w 5461000"/>
              <a:gd name="connsiteY2" fmla="*/ 330200 h 2082800"/>
              <a:gd name="connsiteX3" fmla="*/ 2260600 w 5461000"/>
              <a:gd name="connsiteY3" fmla="*/ 0 h 2082800"/>
              <a:gd name="connsiteX4" fmla="*/ 2997200 w 5461000"/>
              <a:gd name="connsiteY4" fmla="*/ 25400 h 2082800"/>
              <a:gd name="connsiteX5" fmla="*/ 2997200 w 5461000"/>
              <a:gd name="connsiteY5" fmla="*/ 25400 h 2082800"/>
              <a:gd name="connsiteX6" fmla="*/ 4064000 w 5461000"/>
              <a:gd name="connsiteY6" fmla="*/ 863600 h 2082800"/>
              <a:gd name="connsiteX7" fmla="*/ 5461000 w 5461000"/>
              <a:gd name="connsiteY7" fmla="*/ 1117600 h 2082800"/>
              <a:gd name="connsiteX0" fmla="*/ 0 w 5562600"/>
              <a:gd name="connsiteY0" fmla="*/ 2082800 h 2082800"/>
              <a:gd name="connsiteX1" fmla="*/ 685800 w 5562600"/>
              <a:gd name="connsiteY1" fmla="*/ 1092200 h 2082800"/>
              <a:gd name="connsiteX2" fmla="*/ 1473200 w 5562600"/>
              <a:gd name="connsiteY2" fmla="*/ 330200 h 2082800"/>
              <a:gd name="connsiteX3" fmla="*/ 2260600 w 5562600"/>
              <a:gd name="connsiteY3" fmla="*/ 0 h 2082800"/>
              <a:gd name="connsiteX4" fmla="*/ 2997200 w 5562600"/>
              <a:gd name="connsiteY4" fmla="*/ 25400 h 2082800"/>
              <a:gd name="connsiteX5" fmla="*/ 2997200 w 5562600"/>
              <a:gd name="connsiteY5" fmla="*/ 25400 h 2082800"/>
              <a:gd name="connsiteX6" fmla="*/ 4064000 w 5562600"/>
              <a:gd name="connsiteY6" fmla="*/ 863600 h 2082800"/>
              <a:gd name="connsiteX7" fmla="*/ 5562600 w 5562600"/>
              <a:gd name="connsiteY7" fmla="*/ 1346200 h 2082800"/>
              <a:gd name="connsiteX0" fmla="*/ 0 w 5562600"/>
              <a:gd name="connsiteY0" fmla="*/ 2082800 h 2082800"/>
              <a:gd name="connsiteX1" fmla="*/ 685800 w 5562600"/>
              <a:gd name="connsiteY1" fmla="*/ 1092200 h 2082800"/>
              <a:gd name="connsiteX2" fmla="*/ 1473200 w 5562600"/>
              <a:gd name="connsiteY2" fmla="*/ 330200 h 2082800"/>
              <a:gd name="connsiteX3" fmla="*/ 2260600 w 5562600"/>
              <a:gd name="connsiteY3" fmla="*/ 0 h 2082800"/>
              <a:gd name="connsiteX4" fmla="*/ 2997200 w 5562600"/>
              <a:gd name="connsiteY4" fmla="*/ 25400 h 2082800"/>
              <a:gd name="connsiteX5" fmla="*/ 2997200 w 5562600"/>
              <a:gd name="connsiteY5" fmla="*/ 25400 h 2082800"/>
              <a:gd name="connsiteX6" fmla="*/ 4064000 w 5562600"/>
              <a:gd name="connsiteY6" fmla="*/ 965200 h 2082800"/>
              <a:gd name="connsiteX7" fmla="*/ 5562600 w 5562600"/>
              <a:gd name="connsiteY7" fmla="*/ 1346200 h 2082800"/>
              <a:gd name="connsiteX0" fmla="*/ 0 w 5562600"/>
              <a:gd name="connsiteY0" fmla="*/ 2082800 h 2082800"/>
              <a:gd name="connsiteX1" fmla="*/ 685800 w 5562600"/>
              <a:gd name="connsiteY1" fmla="*/ 1092200 h 2082800"/>
              <a:gd name="connsiteX2" fmla="*/ 1473200 w 5562600"/>
              <a:gd name="connsiteY2" fmla="*/ 330200 h 2082800"/>
              <a:gd name="connsiteX3" fmla="*/ 2260600 w 5562600"/>
              <a:gd name="connsiteY3" fmla="*/ 0 h 2082800"/>
              <a:gd name="connsiteX4" fmla="*/ 2997200 w 5562600"/>
              <a:gd name="connsiteY4" fmla="*/ 25400 h 2082800"/>
              <a:gd name="connsiteX5" fmla="*/ 2997200 w 5562600"/>
              <a:gd name="connsiteY5" fmla="*/ 152400 h 2082800"/>
              <a:gd name="connsiteX6" fmla="*/ 4064000 w 5562600"/>
              <a:gd name="connsiteY6" fmla="*/ 965200 h 2082800"/>
              <a:gd name="connsiteX7" fmla="*/ 5562600 w 5562600"/>
              <a:gd name="connsiteY7" fmla="*/ 1346200 h 2082800"/>
              <a:gd name="connsiteX0" fmla="*/ 0 w 5562600"/>
              <a:gd name="connsiteY0" fmla="*/ 2133963 h 2133963"/>
              <a:gd name="connsiteX1" fmla="*/ 685800 w 5562600"/>
              <a:gd name="connsiteY1" fmla="*/ 1143363 h 2133963"/>
              <a:gd name="connsiteX2" fmla="*/ 1473200 w 5562600"/>
              <a:gd name="connsiteY2" fmla="*/ 381363 h 2133963"/>
              <a:gd name="connsiteX3" fmla="*/ 2260600 w 5562600"/>
              <a:gd name="connsiteY3" fmla="*/ 51163 h 2133963"/>
              <a:gd name="connsiteX4" fmla="*/ 2997200 w 5562600"/>
              <a:gd name="connsiteY4" fmla="*/ 76563 h 2133963"/>
              <a:gd name="connsiteX5" fmla="*/ 4064000 w 5562600"/>
              <a:gd name="connsiteY5" fmla="*/ 1016363 h 2133963"/>
              <a:gd name="connsiteX6" fmla="*/ 5562600 w 5562600"/>
              <a:gd name="connsiteY6" fmla="*/ 1397363 h 2133963"/>
              <a:gd name="connsiteX0" fmla="*/ 0 w 5562600"/>
              <a:gd name="connsiteY0" fmla="*/ 2089920 h 2089920"/>
              <a:gd name="connsiteX1" fmla="*/ 685800 w 5562600"/>
              <a:gd name="connsiteY1" fmla="*/ 1099320 h 2089920"/>
              <a:gd name="connsiteX2" fmla="*/ 1473200 w 5562600"/>
              <a:gd name="connsiteY2" fmla="*/ 337320 h 2089920"/>
              <a:gd name="connsiteX3" fmla="*/ 2260600 w 5562600"/>
              <a:gd name="connsiteY3" fmla="*/ 7120 h 2089920"/>
              <a:gd name="connsiteX4" fmla="*/ 3098800 w 5562600"/>
              <a:gd name="connsiteY4" fmla="*/ 108720 h 2089920"/>
              <a:gd name="connsiteX5" fmla="*/ 4064000 w 5562600"/>
              <a:gd name="connsiteY5" fmla="*/ 972320 h 2089920"/>
              <a:gd name="connsiteX6" fmla="*/ 5562600 w 5562600"/>
              <a:gd name="connsiteY6" fmla="*/ 1353320 h 2089920"/>
              <a:gd name="connsiteX0" fmla="*/ 0 w 5562600"/>
              <a:gd name="connsiteY0" fmla="*/ 2209800 h 2209800"/>
              <a:gd name="connsiteX1" fmla="*/ 685800 w 5562600"/>
              <a:gd name="connsiteY1" fmla="*/ 1219200 h 2209800"/>
              <a:gd name="connsiteX2" fmla="*/ 1473200 w 5562600"/>
              <a:gd name="connsiteY2" fmla="*/ 457200 h 2209800"/>
              <a:gd name="connsiteX3" fmla="*/ 2260600 w 5562600"/>
              <a:gd name="connsiteY3" fmla="*/ 0 h 2209800"/>
              <a:gd name="connsiteX4" fmla="*/ 3098800 w 5562600"/>
              <a:gd name="connsiteY4" fmla="*/ 228600 h 2209800"/>
              <a:gd name="connsiteX5" fmla="*/ 4064000 w 5562600"/>
              <a:gd name="connsiteY5" fmla="*/ 1092200 h 2209800"/>
              <a:gd name="connsiteX6" fmla="*/ 5562600 w 5562600"/>
              <a:gd name="connsiteY6" fmla="*/ 1473200 h 2209800"/>
              <a:gd name="connsiteX0" fmla="*/ 0 w 5562600"/>
              <a:gd name="connsiteY0" fmla="*/ 2209800 h 2209800"/>
              <a:gd name="connsiteX1" fmla="*/ 685800 w 5562600"/>
              <a:gd name="connsiteY1" fmla="*/ 1219200 h 2209800"/>
              <a:gd name="connsiteX2" fmla="*/ 1524000 w 5562600"/>
              <a:gd name="connsiteY2" fmla="*/ 355600 h 2209800"/>
              <a:gd name="connsiteX3" fmla="*/ 2260600 w 5562600"/>
              <a:gd name="connsiteY3" fmla="*/ 0 h 2209800"/>
              <a:gd name="connsiteX4" fmla="*/ 3098800 w 5562600"/>
              <a:gd name="connsiteY4" fmla="*/ 228600 h 2209800"/>
              <a:gd name="connsiteX5" fmla="*/ 4064000 w 5562600"/>
              <a:gd name="connsiteY5" fmla="*/ 1092200 h 2209800"/>
              <a:gd name="connsiteX6" fmla="*/ 5562600 w 5562600"/>
              <a:gd name="connsiteY6" fmla="*/ 1473200 h 2209800"/>
              <a:gd name="connsiteX0" fmla="*/ 0 w 5562600"/>
              <a:gd name="connsiteY0" fmla="*/ 2269343 h 2269343"/>
              <a:gd name="connsiteX1" fmla="*/ 685800 w 5562600"/>
              <a:gd name="connsiteY1" fmla="*/ 1278743 h 2269343"/>
              <a:gd name="connsiteX2" fmla="*/ 2260600 w 5562600"/>
              <a:gd name="connsiteY2" fmla="*/ 59543 h 2269343"/>
              <a:gd name="connsiteX3" fmla="*/ 3098800 w 5562600"/>
              <a:gd name="connsiteY3" fmla="*/ 288143 h 2269343"/>
              <a:gd name="connsiteX4" fmla="*/ 4064000 w 5562600"/>
              <a:gd name="connsiteY4" fmla="*/ 1151743 h 2269343"/>
              <a:gd name="connsiteX5" fmla="*/ 5562600 w 5562600"/>
              <a:gd name="connsiteY5" fmla="*/ 1532743 h 2269343"/>
              <a:gd name="connsiteX0" fmla="*/ 0 w 5562600"/>
              <a:gd name="connsiteY0" fmla="*/ 2269343 h 2269343"/>
              <a:gd name="connsiteX1" fmla="*/ 838200 w 5562600"/>
              <a:gd name="connsiteY1" fmla="*/ 1227943 h 2269343"/>
              <a:gd name="connsiteX2" fmla="*/ 2260600 w 5562600"/>
              <a:gd name="connsiteY2" fmla="*/ 59543 h 2269343"/>
              <a:gd name="connsiteX3" fmla="*/ 3098800 w 5562600"/>
              <a:gd name="connsiteY3" fmla="*/ 288143 h 2269343"/>
              <a:gd name="connsiteX4" fmla="*/ 4064000 w 5562600"/>
              <a:gd name="connsiteY4" fmla="*/ 1151743 h 2269343"/>
              <a:gd name="connsiteX5" fmla="*/ 5562600 w 5562600"/>
              <a:gd name="connsiteY5" fmla="*/ 1532743 h 2269343"/>
              <a:gd name="connsiteX0" fmla="*/ 0 w 5562600"/>
              <a:gd name="connsiteY0" fmla="*/ 2082999 h 2082999"/>
              <a:gd name="connsiteX1" fmla="*/ 838200 w 5562600"/>
              <a:gd name="connsiteY1" fmla="*/ 1041599 h 2082999"/>
              <a:gd name="connsiteX2" fmla="*/ 2667000 w 5562600"/>
              <a:gd name="connsiteY2" fmla="*/ 127199 h 2082999"/>
              <a:gd name="connsiteX3" fmla="*/ 3098800 w 5562600"/>
              <a:gd name="connsiteY3" fmla="*/ 101799 h 2082999"/>
              <a:gd name="connsiteX4" fmla="*/ 4064000 w 5562600"/>
              <a:gd name="connsiteY4" fmla="*/ 965399 h 2082999"/>
              <a:gd name="connsiteX5" fmla="*/ 5562600 w 5562600"/>
              <a:gd name="connsiteY5" fmla="*/ 1346399 h 2082999"/>
              <a:gd name="connsiteX0" fmla="*/ 0 w 5562600"/>
              <a:gd name="connsiteY0" fmla="*/ 1976687 h 1976687"/>
              <a:gd name="connsiteX1" fmla="*/ 838200 w 5562600"/>
              <a:gd name="connsiteY1" fmla="*/ 935287 h 1976687"/>
              <a:gd name="connsiteX2" fmla="*/ 2667000 w 5562600"/>
              <a:gd name="connsiteY2" fmla="*/ 20887 h 1976687"/>
              <a:gd name="connsiteX3" fmla="*/ 3708400 w 5562600"/>
              <a:gd name="connsiteY3" fmla="*/ 859087 h 1976687"/>
              <a:gd name="connsiteX4" fmla="*/ 4064000 w 5562600"/>
              <a:gd name="connsiteY4" fmla="*/ 859087 h 1976687"/>
              <a:gd name="connsiteX5" fmla="*/ 5562600 w 5562600"/>
              <a:gd name="connsiteY5" fmla="*/ 1240087 h 1976687"/>
              <a:gd name="connsiteX0" fmla="*/ 0 w 5562600"/>
              <a:gd name="connsiteY0" fmla="*/ 1978076 h 1978076"/>
              <a:gd name="connsiteX1" fmla="*/ 838200 w 5562600"/>
              <a:gd name="connsiteY1" fmla="*/ 936676 h 1978076"/>
              <a:gd name="connsiteX2" fmla="*/ 2667000 w 5562600"/>
              <a:gd name="connsiteY2" fmla="*/ 22276 h 1978076"/>
              <a:gd name="connsiteX3" fmla="*/ 3708400 w 5562600"/>
              <a:gd name="connsiteY3" fmla="*/ 860476 h 1978076"/>
              <a:gd name="connsiteX4" fmla="*/ 5562600 w 5562600"/>
              <a:gd name="connsiteY4" fmla="*/ 1241476 h 1978076"/>
              <a:gd name="connsiteX0" fmla="*/ 0 w 5562600"/>
              <a:gd name="connsiteY0" fmla="*/ 1958844 h 1958844"/>
              <a:gd name="connsiteX1" fmla="*/ 838200 w 5562600"/>
              <a:gd name="connsiteY1" fmla="*/ 917444 h 1958844"/>
              <a:gd name="connsiteX2" fmla="*/ 2667000 w 5562600"/>
              <a:gd name="connsiteY2" fmla="*/ 3044 h 1958844"/>
              <a:gd name="connsiteX3" fmla="*/ 5562600 w 5562600"/>
              <a:gd name="connsiteY3" fmla="*/ 1222244 h 1958844"/>
              <a:gd name="connsiteX0" fmla="*/ 0 w 5562600"/>
              <a:gd name="connsiteY0" fmla="*/ 1967139 h 1967139"/>
              <a:gd name="connsiteX1" fmla="*/ 838200 w 5562600"/>
              <a:gd name="connsiteY1" fmla="*/ 925739 h 1967139"/>
              <a:gd name="connsiteX2" fmla="*/ 2667000 w 5562600"/>
              <a:gd name="connsiteY2" fmla="*/ 11339 h 1967139"/>
              <a:gd name="connsiteX3" fmla="*/ 3708400 w 5562600"/>
              <a:gd name="connsiteY3" fmla="*/ 773340 h 1967139"/>
              <a:gd name="connsiteX4" fmla="*/ 5562600 w 5562600"/>
              <a:gd name="connsiteY4" fmla="*/ 1230539 h 1967139"/>
              <a:gd name="connsiteX0" fmla="*/ 0 w 5638800"/>
              <a:gd name="connsiteY0" fmla="*/ 1967139 h 1967139"/>
              <a:gd name="connsiteX1" fmla="*/ 838200 w 5638800"/>
              <a:gd name="connsiteY1" fmla="*/ 925739 h 1967139"/>
              <a:gd name="connsiteX2" fmla="*/ 2667000 w 5638800"/>
              <a:gd name="connsiteY2" fmla="*/ 11339 h 1967139"/>
              <a:gd name="connsiteX3" fmla="*/ 3708400 w 5638800"/>
              <a:gd name="connsiteY3" fmla="*/ 773340 h 1967139"/>
              <a:gd name="connsiteX4" fmla="*/ 5638800 w 5638800"/>
              <a:gd name="connsiteY4" fmla="*/ 1433739 h 1967139"/>
              <a:gd name="connsiteX0" fmla="*/ 0 w 5638800"/>
              <a:gd name="connsiteY0" fmla="*/ 1964257 h 1964257"/>
              <a:gd name="connsiteX1" fmla="*/ 838200 w 5638800"/>
              <a:gd name="connsiteY1" fmla="*/ 922857 h 1964257"/>
              <a:gd name="connsiteX2" fmla="*/ 2667000 w 5638800"/>
              <a:gd name="connsiteY2" fmla="*/ 8457 h 1964257"/>
              <a:gd name="connsiteX3" fmla="*/ 4089400 w 5638800"/>
              <a:gd name="connsiteY3" fmla="*/ 1024458 h 1964257"/>
              <a:gd name="connsiteX4" fmla="*/ 5638800 w 5638800"/>
              <a:gd name="connsiteY4" fmla="*/ 1430857 h 1964257"/>
              <a:gd name="connsiteX0" fmla="*/ 0 w 5638800"/>
              <a:gd name="connsiteY0" fmla="*/ 1788289 h 1788289"/>
              <a:gd name="connsiteX1" fmla="*/ 838200 w 5638800"/>
              <a:gd name="connsiteY1" fmla="*/ 746889 h 1788289"/>
              <a:gd name="connsiteX2" fmla="*/ 2768600 w 5638800"/>
              <a:gd name="connsiteY2" fmla="*/ 10289 h 1788289"/>
              <a:gd name="connsiteX3" fmla="*/ 4089400 w 5638800"/>
              <a:gd name="connsiteY3" fmla="*/ 848490 h 1788289"/>
              <a:gd name="connsiteX4" fmla="*/ 5638800 w 5638800"/>
              <a:gd name="connsiteY4" fmla="*/ 1254889 h 1788289"/>
              <a:gd name="connsiteX0" fmla="*/ 0 w 5638800"/>
              <a:gd name="connsiteY0" fmla="*/ 1788289 h 1788289"/>
              <a:gd name="connsiteX1" fmla="*/ 838200 w 5638800"/>
              <a:gd name="connsiteY1" fmla="*/ 746889 h 1788289"/>
              <a:gd name="connsiteX2" fmla="*/ 2768600 w 5638800"/>
              <a:gd name="connsiteY2" fmla="*/ 10289 h 1788289"/>
              <a:gd name="connsiteX3" fmla="*/ 4089400 w 5638800"/>
              <a:gd name="connsiteY3" fmla="*/ 848490 h 1788289"/>
              <a:gd name="connsiteX4" fmla="*/ 5638800 w 5638800"/>
              <a:gd name="connsiteY4" fmla="*/ 1254889 h 1788289"/>
              <a:gd name="connsiteX0" fmla="*/ 0 w 5638800"/>
              <a:gd name="connsiteY0" fmla="*/ 1788289 h 1788289"/>
              <a:gd name="connsiteX1" fmla="*/ 838200 w 5638800"/>
              <a:gd name="connsiteY1" fmla="*/ 746889 h 1788289"/>
              <a:gd name="connsiteX2" fmla="*/ 2768600 w 5638800"/>
              <a:gd name="connsiteY2" fmla="*/ 10289 h 1788289"/>
              <a:gd name="connsiteX3" fmla="*/ 4089400 w 5638800"/>
              <a:gd name="connsiteY3" fmla="*/ 848490 h 1788289"/>
              <a:gd name="connsiteX4" fmla="*/ 5638800 w 5638800"/>
              <a:gd name="connsiteY4" fmla="*/ 1153289 h 1788289"/>
              <a:gd name="connsiteX0" fmla="*/ 0 w 5638800"/>
              <a:gd name="connsiteY0" fmla="*/ 1838489 h 1838489"/>
              <a:gd name="connsiteX1" fmla="*/ 838200 w 5638800"/>
              <a:gd name="connsiteY1" fmla="*/ 797089 h 1838489"/>
              <a:gd name="connsiteX2" fmla="*/ 2768600 w 5638800"/>
              <a:gd name="connsiteY2" fmla="*/ 9689 h 1838489"/>
              <a:gd name="connsiteX3" fmla="*/ 4089400 w 5638800"/>
              <a:gd name="connsiteY3" fmla="*/ 898690 h 1838489"/>
              <a:gd name="connsiteX4" fmla="*/ 5638800 w 5638800"/>
              <a:gd name="connsiteY4" fmla="*/ 1203489 h 1838489"/>
              <a:gd name="connsiteX0" fmla="*/ 0 w 4089400"/>
              <a:gd name="connsiteY0" fmla="*/ 1838489 h 1838489"/>
              <a:gd name="connsiteX1" fmla="*/ 838200 w 4089400"/>
              <a:gd name="connsiteY1" fmla="*/ 797089 h 1838489"/>
              <a:gd name="connsiteX2" fmla="*/ 2768600 w 4089400"/>
              <a:gd name="connsiteY2" fmla="*/ 9689 h 1838489"/>
              <a:gd name="connsiteX3" fmla="*/ 4089400 w 4089400"/>
              <a:gd name="connsiteY3" fmla="*/ 898690 h 1838489"/>
              <a:gd name="connsiteX0" fmla="*/ 0 w 4699000"/>
              <a:gd name="connsiteY0" fmla="*/ 1836657 h 1836657"/>
              <a:gd name="connsiteX1" fmla="*/ 838200 w 4699000"/>
              <a:gd name="connsiteY1" fmla="*/ 795257 h 1836657"/>
              <a:gd name="connsiteX2" fmla="*/ 2768600 w 4699000"/>
              <a:gd name="connsiteY2" fmla="*/ 7857 h 1836657"/>
              <a:gd name="connsiteX3" fmla="*/ 4699000 w 4699000"/>
              <a:gd name="connsiteY3" fmla="*/ 1100058 h 1836657"/>
              <a:gd name="connsiteX0" fmla="*/ 0 w 4699000"/>
              <a:gd name="connsiteY0" fmla="*/ 1836657 h 1836657"/>
              <a:gd name="connsiteX1" fmla="*/ 990600 w 4699000"/>
              <a:gd name="connsiteY1" fmla="*/ 922257 h 1836657"/>
              <a:gd name="connsiteX2" fmla="*/ 2768600 w 4699000"/>
              <a:gd name="connsiteY2" fmla="*/ 7857 h 1836657"/>
              <a:gd name="connsiteX3" fmla="*/ 4699000 w 4699000"/>
              <a:gd name="connsiteY3" fmla="*/ 1100058 h 1836657"/>
            </a:gdLst>
            <a:ahLst/>
            <a:cxnLst>
              <a:cxn ang="0">
                <a:pos x="connsiteX0" y="connsiteY0"/>
              </a:cxn>
              <a:cxn ang="0">
                <a:pos x="connsiteX1" y="connsiteY1"/>
              </a:cxn>
              <a:cxn ang="0">
                <a:pos x="connsiteX2" y="connsiteY2"/>
              </a:cxn>
              <a:cxn ang="0">
                <a:pos x="connsiteX3" y="connsiteY3"/>
              </a:cxn>
            </a:cxnLst>
            <a:rect l="l" t="t" r="r" b="b"/>
            <a:pathLst>
              <a:path w="4699000" h="1836657">
                <a:moveTo>
                  <a:pt x="0" y="1836657"/>
                </a:moveTo>
                <a:cubicBezTo>
                  <a:pt x="135467" y="1680024"/>
                  <a:pt x="613833" y="1290557"/>
                  <a:pt x="990600" y="922257"/>
                </a:cubicBezTo>
                <a:cubicBezTo>
                  <a:pt x="1367367" y="553957"/>
                  <a:pt x="2264833" y="-13310"/>
                  <a:pt x="2768600" y="7857"/>
                </a:cubicBezTo>
                <a:cubicBezTo>
                  <a:pt x="3246967" y="-97976"/>
                  <a:pt x="4216400" y="896858"/>
                  <a:pt x="4699000" y="1100058"/>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Freeform 5"/>
          <p:cNvSpPr/>
          <p:nvPr/>
        </p:nvSpPr>
        <p:spPr>
          <a:xfrm>
            <a:off x="3302001" y="2184400"/>
            <a:ext cx="4038600" cy="2285999"/>
          </a:xfrm>
          <a:custGeom>
            <a:avLst/>
            <a:gdLst>
              <a:gd name="connsiteX0" fmla="*/ 0 w 5846062"/>
              <a:gd name="connsiteY0" fmla="*/ 0 h 2768600"/>
              <a:gd name="connsiteX1" fmla="*/ 2692400 w 5846062"/>
              <a:gd name="connsiteY1" fmla="*/ 2641600 h 2768600"/>
              <a:gd name="connsiteX2" fmla="*/ 3530600 w 5846062"/>
              <a:gd name="connsiteY2" fmla="*/ 2311400 h 2768600"/>
              <a:gd name="connsiteX3" fmla="*/ 3962400 w 5846062"/>
              <a:gd name="connsiteY3" fmla="*/ 2209800 h 2768600"/>
              <a:gd name="connsiteX4" fmla="*/ 3962400 w 5846062"/>
              <a:gd name="connsiteY4" fmla="*/ 2209800 h 2768600"/>
              <a:gd name="connsiteX5" fmla="*/ 5283200 w 5846062"/>
              <a:gd name="connsiteY5" fmla="*/ 2108200 h 2768600"/>
              <a:gd name="connsiteX6" fmla="*/ 5283200 w 5846062"/>
              <a:gd name="connsiteY6" fmla="*/ 2108200 h 2768600"/>
              <a:gd name="connsiteX7" fmla="*/ 5842000 w 5846062"/>
              <a:gd name="connsiteY7" fmla="*/ 2108200 h 2768600"/>
              <a:gd name="connsiteX8" fmla="*/ 4953000 w 5846062"/>
              <a:gd name="connsiteY8" fmla="*/ 2768600 h 2768600"/>
              <a:gd name="connsiteX9" fmla="*/ 4953000 w 5846062"/>
              <a:gd name="connsiteY9" fmla="*/ 2768600 h 2768600"/>
              <a:gd name="connsiteX0" fmla="*/ 0 w 5846062"/>
              <a:gd name="connsiteY0" fmla="*/ 0 h 2768600"/>
              <a:gd name="connsiteX1" fmla="*/ 2692400 w 5846062"/>
              <a:gd name="connsiteY1" fmla="*/ 2641600 h 2768600"/>
              <a:gd name="connsiteX2" fmla="*/ 3530600 w 5846062"/>
              <a:gd name="connsiteY2" fmla="*/ 2311400 h 2768600"/>
              <a:gd name="connsiteX3" fmla="*/ 3962400 w 5846062"/>
              <a:gd name="connsiteY3" fmla="*/ 2209800 h 2768600"/>
              <a:gd name="connsiteX4" fmla="*/ 3962400 w 5846062"/>
              <a:gd name="connsiteY4" fmla="*/ 2209800 h 2768600"/>
              <a:gd name="connsiteX5" fmla="*/ 5283200 w 5846062"/>
              <a:gd name="connsiteY5" fmla="*/ 2108200 h 2768600"/>
              <a:gd name="connsiteX6" fmla="*/ 5283200 w 5846062"/>
              <a:gd name="connsiteY6" fmla="*/ 2108200 h 2768600"/>
              <a:gd name="connsiteX7" fmla="*/ 5842000 w 5846062"/>
              <a:gd name="connsiteY7" fmla="*/ 2108200 h 2768600"/>
              <a:gd name="connsiteX8" fmla="*/ 4953000 w 5846062"/>
              <a:gd name="connsiteY8" fmla="*/ 2768600 h 2768600"/>
              <a:gd name="connsiteX0" fmla="*/ 0 w 5846062"/>
              <a:gd name="connsiteY0" fmla="*/ 0 h 2763638"/>
              <a:gd name="connsiteX1" fmla="*/ 2692400 w 5846062"/>
              <a:gd name="connsiteY1" fmla="*/ 2641600 h 2763638"/>
              <a:gd name="connsiteX2" fmla="*/ 3530600 w 5846062"/>
              <a:gd name="connsiteY2" fmla="*/ 2311400 h 2763638"/>
              <a:gd name="connsiteX3" fmla="*/ 3962400 w 5846062"/>
              <a:gd name="connsiteY3" fmla="*/ 2209800 h 2763638"/>
              <a:gd name="connsiteX4" fmla="*/ 3962400 w 5846062"/>
              <a:gd name="connsiteY4" fmla="*/ 2209800 h 2763638"/>
              <a:gd name="connsiteX5" fmla="*/ 5283200 w 5846062"/>
              <a:gd name="connsiteY5" fmla="*/ 2108200 h 2763638"/>
              <a:gd name="connsiteX6" fmla="*/ 5283200 w 5846062"/>
              <a:gd name="connsiteY6" fmla="*/ 2108200 h 2763638"/>
              <a:gd name="connsiteX7" fmla="*/ 5842000 w 5846062"/>
              <a:gd name="connsiteY7" fmla="*/ 2108200 h 2763638"/>
              <a:gd name="connsiteX0" fmla="*/ 0 w 5283200"/>
              <a:gd name="connsiteY0" fmla="*/ 0 h 2763638"/>
              <a:gd name="connsiteX1" fmla="*/ 2692400 w 5283200"/>
              <a:gd name="connsiteY1" fmla="*/ 2641600 h 2763638"/>
              <a:gd name="connsiteX2" fmla="*/ 3530600 w 5283200"/>
              <a:gd name="connsiteY2" fmla="*/ 2311400 h 2763638"/>
              <a:gd name="connsiteX3" fmla="*/ 3962400 w 5283200"/>
              <a:gd name="connsiteY3" fmla="*/ 2209800 h 2763638"/>
              <a:gd name="connsiteX4" fmla="*/ 3962400 w 5283200"/>
              <a:gd name="connsiteY4" fmla="*/ 2209800 h 2763638"/>
              <a:gd name="connsiteX5" fmla="*/ 5283200 w 5283200"/>
              <a:gd name="connsiteY5" fmla="*/ 2108200 h 2763638"/>
              <a:gd name="connsiteX6" fmla="*/ 5283200 w 5283200"/>
              <a:gd name="connsiteY6" fmla="*/ 2108200 h 2763638"/>
              <a:gd name="connsiteX0" fmla="*/ 0 w 5283200"/>
              <a:gd name="connsiteY0" fmla="*/ 0 h 2763638"/>
              <a:gd name="connsiteX1" fmla="*/ 2692400 w 5283200"/>
              <a:gd name="connsiteY1" fmla="*/ 2641600 h 2763638"/>
              <a:gd name="connsiteX2" fmla="*/ 3530600 w 5283200"/>
              <a:gd name="connsiteY2" fmla="*/ 2311400 h 2763638"/>
              <a:gd name="connsiteX3" fmla="*/ 3962400 w 5283200"/>
              <a:gd name="connsiteY3" fmla="*/ 2209800 h 2763638"/>
              <a:gd name="connsiteX4" fmla="*/ 3962400 w 5283200"/>
              <a:gd name="connsiteY4" fmla="*/ 2209800 h 2763638"/>
              <a:gd name="connsiteX5" fmla="*/ 5283200 w 5283200"/>
              <a:gd name="connsiteY5" fmla="*/ 2108200 h 2763638"/>
              <a:gd name="connsiteX0" fmla="*/ 0 w 3962400"/>
              <a:gd name="connsiteY0" fmla="*/ 0 h 2763638"/>
              <a:gd name="connsiteX1" fmla="*/ 2692400 w 3962400"/>
              <a:gd name="connsiteY1" fmla="*/ 2641600 h 2763638"/>
              <a:gd name="connsiteX2" fmla="*/ 3530600 w 3962400"/>
              <a:gd name="connsiteY2" fmla="*/ 2311400 h 2763638"/>
              <a:gd name="connsiteX3" fmla="*/ 3962400 w 3962400"/>
              <a:gd name="connsiteY3" fmla="*/ 2209800 h 2763638"/>
              <a:gd name="connsiteX4" fmla="*/ 3962400 w 3962400"/>
              <a:gd name="connsiteY4" fmla="*/ 2209800 h 2763638"/>
              <a:gd name="connsiteX0" fmla="*/ 0 w 3965482"/>
              <a:gd name="connsiteY0" fmla="*/ 0 h 2361832"/>
              <a:gd name="connsiteX1" fmla="*/ 965200 w 3965482"/>
              <a:gd name="connsiteY1" fmla="*/ 1270000 h 2361832"/>
              <a:gd name="connsiteX2" fmla="*/ 3530600 w 3965482"/>
              <a:gd name="connsiteY2" fmla="*/ 2311400 h 2361832"/>
              <a:gd name="connsiteX3" fmla="*/ 3962400 w 3965482"/>
              <a:gd name="connsiteY3" fmla="*/ 2209800 h 2361832"/>
              <a:gd name="connsiteX4" fmla="*/ 3962400 w 3965482"/>
              <a:gd name="connsiteY4" fmla="*/ 2209800 h 2361832"/>
              <a:gd name="connsiteX0" fmla="*/ 0 w 3965482"/>
              <a:gd name="connsiteY0" fmla="*/ 0 h 2361832"/>
              <a:gd name="connsiteX1" fmla="*/ 254000 w 3965482"/>
              <a:gd name="connsiteY1" fmla="*/ 736600 h 2361832"/>
              <a:gd name="connsiteX2" fmla="*/ 965200 w 3965482"/>
              <a:gd name="connsiteY2" fmla="*/ 1270000 h 2361832"/>
              <a:gd name="connsiteX3" fmla="*/ 3530600 w 3965482"/>
              <a:gd name="connsiteY3" fmla="*/ 2311400 h 2361832"/>
              <a:gd name="connsiteX4" fmla="*/ 3962400 w 3965482"/>
              <a:gd name="connsiteY4" fmla="*/ 2209800 h 2361832"/>
              <a:gd name="connsiteX5" fmla="*/ 3962400 w 3965482"/>
              <a:gd name="connsiteY5" fmla="*/ 2209800 h 2361832"/>
              <a:gd name="connsiteX0" fmla="*/ 0 w 4067082"/>
              <a:gd name="connsiteY0" fmla="*/ 0 h 2666632"/>
              <a:gd name="connsiteX1" fmla="*/ 355600 w 4067082"/>
              <a:gd name="connsiteY1" fmla="*/ 1041400 h 2666632"/>
              <a:gd name="connsiteX2" fmla="*/ 1066800 w 4067082"/>
              <a:gd name="connsiteY2" fmla="*/ 1574800 h 2666632"/>
              <a:gd name="connsiteX3" fmla="*/ 3632200 w 4067082"/>
              <a:gd name="connsiteY3" fmla="*/ 2616200 h 2666632"/>
              <a:gd name="connsiteX4" fmla="*/ 4064000 w 4067082"/>
              <a:gd name="connsiteY4" fmla="*/ 2514600 h 2666632"/>
              <a:gd name="connsiteX5" fmla="*/ 4064000 w 4067082"/>
              <a:gd name="connsiteY5" fmla="*/ 2514600 h 2666632"/>
              <a:gd name="connsiteX0" fmla="*/ 0 w 4066240"/>
              <a:gd name="connsiteY0" fmla="*/ 0 h 2647925"/>
              <a:gd name="connsiteX1" fmla="*/ 355600 w 4066240"/>
              <a:gd name="connsiteY1" fmla="*/ 1041400 h 2647925"/>
              <a:gd name="connsiteX2" fmla="*/ 1117600 w 4066240"/>
              <a:gd name="connsiteY2" fmla="*/ 1854200 h 2647925"/>
              <a:gd name="connsiteX3" fmla="*/ 3632200 w 4066240"/>
              <a:gd name="connsiteY3" fmla="*/ 2616200 h 2647925"/>
              <a:gd name="connsiteX4" fmla="*/ 4064000 w 4066240"/>
              <a:gd name="connsiteY4" fmla="*/ 2514600 h 2647925"/>
              <a:gd name="connsiteX5" fmla="*/ 4064000 w 4066240"/>
              <a:gd name="connsiteY5" fmla="*/ 2514600 h 2647925"/>
              <a:gd name="connsiteX0" fmla="*/ 0 w 4136472"/>
              <a:gd name="connsiteY0" fmla="*/ 0 h 2514600"/>
              <a:gd name="connsiteX1" fmla="*/ 355600 w 4136472"/>
              <a:gd name="connsiteY1" fmla="*/ 1041400 h 2514600"/>
              <a:gd name="connsiteX2" fmla="*/ 1117600 w 4136472"/>
              <a:gd name="connsiteY2" fmla="*/ 1854200 h 2514600"/>
              <a:gd name="connsiteX3" fmla="*/ 3860800 w 4136472"/>
              <a:gd name="connsiteY3" fmla="*/ 2362200 h 2514600"/>
              <a:gd name="connsiteX4" fmla="*/ 4064000 w 4136472"/>
              <a:gd name="connsiteY4" fmla="*/ 2514600 h 2514600"/>
              <a:gd name="connsiteX5" fmla="*/ 4064000 w 4136472"/>
              <a:gd name="connsiteY5" fmla="*/ 2514600 h 2514600"/>
              <a:gd name="connsiteX0" fmla="*/ 0 w 4157603"/>
              <a:gd name="connsiteY0" fmla="*/ 0 h 2514600"/>
              <a:gd name="connsiteX1" fmla="*/ 355600 w 4157603"/>
              <a:gd name="connsiteY1" fmla="*/ 1041400 h 2514600"/>
              <a:gd name="connsiteX2" fmla="*/ 1117600 w 4157603"/>
              <a:gd name="connsiteY2" fmla="*/ 1854200 h 2514600"/>
              <a:gd name="connsiteX3" fmla="*/ 3860800 w 4157603"/>
              <a:gd name="connsiteY3" fmla="*/ 2362200 h 2514600"/>
              <a:gd name="connsiteX4" fmla="*/ 4064000 w 4157603"/>
              <a:gd name="connsiteY4" fmla="*/ 2514600 h 2514600"/>
              <a:gd name="connsiteX5" fmla="*/ 4064000 w 4157603"/>
              <a:gd name="connsiteY5" fmla="*/ 2514600 h 2514600"/>
              <a:gd name="connsiteX0" fmla="*/ 0 w 4157603"/>
              <a:gd name="connsiteY0" fmla="*/ 0 h 2514600"/>
              <a:gd name="connsiteX1" fmla="*/ 355600 w 4157603"/>
              <a:gd name="connsiteY1" fmla="*/ 1041400 h 2514600"/>
              <a:gd name="connsiteX2" fmla="*/ 1117600 w 4157603"/>
              <a:gd name="connsiteY2" fmla="*/ 1854200 h 2514600"/>
              <a:gd name="connsiteX3" fmla="*/ 3860800 w 4157603"/>
              <a:gd name="connsiteY3" fmla="*/ 2362200 h 2514600"/>
              <a:gd name="connsiteX4" fmla="*/ 4064000 w 4157603"/>
              <a:gd name="connsiteY4" fmla="*/ 2514600 h 2514600"/>
              <a:gd name="connsiteX0" fmla="*/ 0 w 3860800"/>
              <a:gd name="connsiteY0" fmla="*/ 0 h 2362200"/>
              <a:gd name="connsiteX1" fmla="*/ 355600 w 3860800"/>
              <a:gd name="connsiteY1" fmla="*/ 1041400 h 2362200"/>
              <a:gd name="connsiteX2" fmla="*/ 1117600 w 3860800"/>
              <a:gd name="connsiteY2" fmla="*/ 1854200 h 2362200"/>
              <a:gd name="connsiteX3" fmla="*/ 3860800 w 3860800"/>
              <a:gd name="connsiteY3" fmla="*/ 2362200 h 2362200"/>
              <a:gd name="connsiteX0" fmla="*/ 0 w 3860800"/>
              <a:gd name="connsiteY0" fmla="*/ 0 h 2362200"/>
              <a:gd name="connsiteX1" fmla="*/ 355600 w 3860800"/>
              <a:gd name="connsiteY1" fmla="*/ 1143000 h 2362200"/>
              <a:gd name="connsiteX2" fmla="*/ 1117600 w 3860800"/>
              <a:gd name="connsiteY2" fmla="*/ 1854200 h 2362200"/>
              <a:gd name="connsiteX3" fmla="*/ 3860800 w 3860800"/>
              <a:gd name="connsiteY3" fmla="*/ 2362200 h 2362200"/>
              <a:gd name="connsiteX0" fmla="*/ 0 w 3784600"/>
              <a:gd name="connsiteY0" fmla="*/ 0 h 2413000"/>
              <a:gd name="connsiteX1" fmla="*/ 279400 w 3784600"/>
              <a:gd name="connsiteY1" fmla="*/ 1193800 h 2413000"/>
              <a:gd name="connsiteX2" fmla="*/ 1041400 w 3784600"/>
              <a:gd name="connsiteY2" fmla="*/ 1905000 h 2413000"/>
              <a:gd name="connsiteX3" fmla="*/ 3784600 w 3784600"/>
              <a:gd name="connsiteY3" fmla="*/ 2413000 h 2413000"/>
              <a:gd name="connsiteX0" fmla="*/ 0 w 3784600"/>
              <a:gd name="connsiteY0" fmla="*/ 0 h 2413000"/>
              <a:gd name="connsiteX1" fmla="*/ 254000 w 3784600"/>
              <a:gd name="connsiteY1" fmla="*/ 685800 h 2413000"/>
              <a:gd name="connsiteX2" fmla="*/ 1041400 w 3784600"/>
              <a:gd name="connsiteY2" fmla="*/ 1905000 h 2413000"/>
              <a:gd name="connsiteX3" fmla="*/ 3784600 w 3784600"/>
              <a:gd name="connsiteY3" fmla="*/ 2413000 h 2413000"/>
              <a:gd name="connsiteX0" fmla="*/ 0 w 3784600"/>
              <a:gd name="connsiteY0" fmla="*/ 0 h 2413000"/>
              <a:gd name="connsiteX1" fmla="*/ 254000 w 3784600"/>
              <a:gd name="connsiteY1" fmla="*/ 685800 h 2413000"/>
              <a:gd name="connsiteX2" fmla="*/ 939800 w 3784600"/>
              <a:gd name="connsiteY2" fmla="*/ 1574800 h 2413000"/>
              <a:gd name="connsiteX3" fmla="*/ 3784600 w 3784600"/>
              <a:gd name="connsiteY3" fmla="*/ 2413000 h 2413000"/>
              <a:gd name="connsiteX0" fmla="*/ 0 w 3784600"/>
              <a:gd name="connsiteY0" fmla="*/ 0 h 2413000"/>
              <a:gd name="connsiteX1" fmla="*/ 228600 w 3784600"/>
              <a:gd name="connsiteY1" fmla="*/ 457200 h 2413000"/>
              <a:gd name="connsiteX2" fmla="*/ 939800 w 3784600"/>
              <a:gd name="connsiteY2" fmla="*/ 1574800 h 2413000"/>
              <a:gd name="connsiteX3" fmla="*/ 3784600 w 3784600"/>
              <a:gd name="connsiteY3" fmla="*/ 2413000 h 2413000"/>
              <a:gd name="connsiteX0" fmla="*/ 0 w 3784600"/>
              <a:gd name="connsiteY0" fmla="*/ 0 h 2413000"/>
              <a:gd name="connsiteX1" fmla="*/ 228600 w 3784600"/>
              <a:gd name="connsiteY1" fmla="*/ 457200 h 2413000"/>
              <a:gd name="connsiteX2" fmla="*/ 939800 w 3784600"/>
              <a:gd name="connsiteY2" fmla="*/ 1574800 h 2413000"/>
              <a:gd name="connsiteX3" fmla="*/ 3784600 w 3784600"/>
              <a:gd name="connsiteY3" fmla="*/ 2413000 h 2413000"/>
              <a:gd name="connsiteX0" fmla="*/ 15051 w 3799651"/>
              <a:gd name="connsiteY0" fmla="*/ 88446 h 2501446"/>
              <a:gd name="connsiteX1" fmla="*/ 91251 w 3799651"/>
              <a:gd name="connsiteY1" fmla="*/ 240846 h 2501446"/>
              <a:gd name="connsiteX2" fmla="*/ 954851 w 3799651"/>
              <a:gd name="connsiteY2" fmla="*/ 1663246 h 2501446"/>
              <a:gd name="connsiteX3" fmla="*/ 3799651 w 3799651"/>
              <a:gd name="connsiteY3" fmla="*/ 2501446 h 2501446"/>
              <a:gd name="connsiteX0" fmla="*/ 0 w 3784600"/>
              <a:gd name="connsiteY0" fmla="*/ 0 h 2413000"/>
              <a:gd name="connsiteX1" fmla="*/ 939800 w 3784600"/>
              <a:gd name="connsiteY1" fmla="*/ 1574800 h 2413000"/>
              <a:gd name="connsiteX2" fmla="*/ 3784600 w 3784600"/>
              <a:gd name="connsiteY2" fmla="*/ 2413000 h 2413000"/>
              <a:gd name="connsiteX0" fmla="*/ 0 w 3733800"/>
              <a:gd name="connsiteY0" fmla="*/ 0 h 2565400"/>
              <a:gd name="connsiteX1" fmla="*/ 889000 w 3733800"/>
              <a:gd name="connsiteY1" fmla="*/ 1727200 h 2565400"/>
              <a:gd name="connsiteX2" fmla="*/ 3733800 w 3733800"/>
              <a:gd name="connsiteY2" fmla="*/ 2565400 h 2565400"/>
              <a:gd name="connsiteX0" fmla="*/ 0 w 4216400"/>
              <a:gd name="connsiteY0" fmla="*/ 0 h 2514600"/>
              <a:gd name="connsiteX1" fmla="*/ 889000 w 4216400"/>
              <a:gd name="connsiteY1" fmla="*/ 1727200 h 2514600"/>
              <a:gd name="connsiteX2" fmla="*/ 4216400 w 4216400"/>
              <a:gd name="connsiteY2" fmla="*/ 2514600 h 2514600"/>
              <a:gd name="connsiteX0" fmla="*/ 0 w 4114800"/>
              <a:gd name="connsiteY0" fmla="*/ 0 h 2565400"/>
              <a:gd name="connsiteX1" fmla="*/ 787400 w 4114800"/>
              <a:gd name="connsiteY1" fmla="*/ 1778000 h 2565400"/>
              <a:gd name="connsiteX2" fmla="*/ 4114800 w 4114800"/>
              <a:gd name="connsiteY2" fmla="*/ 2565400 h 2565400"/>
              <a:gd name="connsiteX0" fmla="*/ 0 w 4013200"/>
              <a:gd name="connsiteY0" fmla="*/ 0 h 2717800"/>
              <a:gd name="connsiteX1" fmla="*/ 685800 w 4013200"/>
              <a:gd name="connsiteY1" fmla="*/ 1930400 h 2717800"/>
              <a:gd name="connsiteX2" fmla="*/ 4013200 w 4013200"/>
              <a:gd name="connsiteY2" fmla="*/ 2717800 h 2717800"/>
              <a:gd name="connsiteX0" fmla="*/ 0 w 4013200"/>
              <a:gd name="connsiteY0" fmla="*/ 0 h 2717800"/>
              <a:gd name="connsiteX1" fmla="*/ 685800 w 4013200"/>
              <a:gd name="connsiteY1" fmla="*/ 1930400 h 2717800"/>
              <a:gd name="connsiteX2" fmla="*/ 4013200 w 4013200"/>
              <a:gd name="connsiteY2" fmla="*/ 2717800 h 2717800"/>
              <a:gd name="connsiteX0" fmla="*/ 89892 w 4103092"/>
              <a:gd name="connsiteY0" fmla="*/ 0 h 2717800"/>
              <a:gd name="connsiteX1" fmla="*/ 39092 w 4103092"/>
              <a:gd name="connsiteY1" fmla="*/ 533401 h 2717800"/>
              <a:gd name="connsiteX2" fmla="*/ 775692 w 4103092"/>
              <a:gd name="connsiteY2" fmla="*/ 1930400 h 2717800"/>
              <a:gd name="connsiteX3" fmla="*/ 4103092 w 4103092"/>
              <a:gd name="connsiteY3" fmla="*/ 2717800 h 2717800"/>
              <a:gd name="connsiteX0" fmla="*/ 68881 w 4082081"/>
              <a:gd name="connsiteY0" fmla="*/ 0 h 2717800"/>
              <a:gd name="connsiteX1" fmla="*/ 43481 w 4082081"/>
              <a:gd name="connsiteY1" fmla="*/ 431801 h 2717800"/>
              <a:gd name="connsiteX2" fmla="*/ 754681 w 4082081"/>
              <a:gd name="connsiteY2" fmla="*/ 1930400 h 2717800"/>
              <a:gd name="connsiteX3" fmla="*/ 4082081 w 4082081"/>
              <a:gd name="connsiteY3" fmla="*/ 2717800 h 2717800"/>
              <a:gd name="connsiteX0" fmla="*/ 0 w 4038600"/>
              <a:gd name="connsiteY0" fmla="*/ 0 h 2285999"/>
              <a:gd name="connsiteX1" fmla="*/ 711200 w 4038600"/>
              <a:gd name="connsiteY1" fmla="*/ 1498599 h 2285999"/>
              <a:gd name="connsiteX2" fmla="*/ 4038600 w 4038600"/>
              <a:gd name="connsiteY2" fmla="*/ 2285999 h 2285999"/>
            </a:gdLst>
            <a:ahLst/>
            <a:cxnLst>
              <a:cxn ang="0">
                <a:pos x="connsiteX0" y="connsiteY0"/>
              </a:cxn>
              <a:cxn ang="0">
                <a:pos x="connsiteX1" y="connsiteY1"/>
              </a:cxn>
              <a:cxn ang="0">
                <a:pos x="connsiteX2" y="connsiteY2"/>
              </a:cxn>
            </a:cxnLst>
            <a:rect l="l" t="t" r="r" b="b"/>
            <a:pathLst>
              <a:path w="4038600" h="2285999">
                <a:moveTo>
                  <a:pt x="0" y="0"/>
                </a:moveTo>
                <a:cubicBezTo>
                  <a:pt x="114300" y="321733"/>
                  <a:pt x="38100" y="1117599"/>
                  <a:pt x="711200" y="1498599"/>
                </a:cubicBezTo>
                <a:cubicBezTo>
                  <a:pt x="1384300" y="1879599"/>
                  <a:pt x="3496733" y="2277532"/>
                  <a:pt x="4038600" y="2285999"/>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8" name="Straight Arrow Connector 7"/>
          <p:cNvCxnSpPr/>
          <p:nvPr/>
        </p:nvCxnSpPr>
        <p:spPr>
          <a:xfrm flipV="1">
            <a:off x="1930400" y="4673598"/>
            <a:ext cx="7010400" cy="2540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022600" y="1473200"/>
            <a:ext cx="0" cy="3886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p:nvPr/>
        </p:nvCxnSpPr>
        <p:spPr>
          <a:xfrm rot="10800000" flipV="1">
            <a:off x="6934200" y="2836941"/>
            <a:ext cx="812800" cy="490458"/>
          </a:xfrm>
          <a:prstGeom prst="curvedConnector3">
            <a:avLst>
              <a:gd name="adj1" fmla="val 1875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Curved Connector 71"/>
          <p:cNvCxnSpPr/>
          <p:nvPr/>
        </p:nvCxnSpPr>
        <p:spPr>
          <a:xfrm rot="10800000" flipV="1">
            <a:off x="4521201" y="1917694"/>
            <a:ext cx="800101" cy="266705"/>
          </a:xfrm>
          <a:prstGeom prst="curvedConnector3">
            <a:avLst>
              <a:gd name="adj1" fmla="val 40476"/>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Curved Connector 87"/>
          <p:cNvCxnSpPr/>
          <p:nvPr/>
        </p:nvCxnSpPr>
        <p:spPr>
          <a:xfrm rot="5400000" flipH="1" flipV="1">
            <a:off x="4838615" y="4527464"/>
            <a:ext cx="965374" cy="698499"/>
          </a:xfrm>
          <a:prstGeom prst="curvedConnector3">
            <a:avLst>
              <a:gd name="adj1" fmla="val 5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6" name="TextBox 105"/>
              <p:cNvSpPr txBox="1"/>
              <p:nvPr/>
            </p:nvSpPr>
            <p:spPr>
              <a:xfrm>
                <a:off x="7747000" y="2456524"/>
                <a:ext cx="12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𝑣</m:t>
                      </m:r>
                      <m:r>
                        <a:rPr lang="en-US" sz="2400" b="0" i="1" smtClean="0">
                          <a:latin typeface="Cambria Math"/>
                        </a:rPr>
                        <m:t>=5</m:t>
                      </m:r>
                    </m:oMath>
                  </m:oMathPara>
                </a14:m>
                <a:endParaRPr lang="en-IN" sz="2400" dirty="0"/>
              </a:p>
            </p:txBody>
          </p:sp>
        </mc:Choice>
        <mc:Fallback xmlns="">
          <p:sp>
            <p:nvSpPr>
              <p:cNvPr id="106" name="TextBox 105"/>
              <p:cNvSpPr txBox="1">
                <a:spLocks noRot="1" noChangeAspect="1" noMove="1" noResize="1" noEditPoints="1" noAdjustHandles="1" noChangeArrowheads="1" noChangeShapeType="1" noTextEdit="1"/>
              </p:cNvSpPr>
              <p:nvPr/>
            </p:nvSpPr>
            <p:spPr>
              <a:xfrm>
                <a:off x="7747000" y="2456524"/>
                <a:ext cx="1244600" cy="461665"/>
              </a:xfrm>
              <a:prstGeom prst="rect">
                <a:avLst/>
              </a:prstGeom>
              <a:blipFill rotWithShape="1">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7" name="TextBox 106"/>
              <p:cNvSpPr txBox="1"/>
              <p:nvPr/>
            </p:nvSpPr>
            <p:spPr>
              <a:xfrm>
                <a:off x="5435600" y="1675360"/>
                <a:ext cx="10668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𝑣</m:t>
                      </m:r>
                      <m:r>
                        <a:rPr lang="en-US" sz="2400" b="0" i="1" smtClean="0">
                          <a:latin typeface="Cambria Math"/>
                        </a:rPr>
                        <m:t>=3</m:t>
                      </m:r>
                    </m:oMath>
                  </m:oMathPara>
                </a14:m>
                <a:endParaRPr lang="en-IN" sz="2400" dirty="0"/>
              </a:p>
            </p:txBody>
          </p:sp>
        </mc:Choice>
        <mc:Fallback xmlns="">
          <p:sp>
            <p:nvSpPr>
              <p:cNvPr id="107" name="TextBox 106"/>
              <p:cNvSpPr txBox="1">
                <a:spLocks noRot="1" noChangeAspect="1" noMove="1" noResize="1" noEditPoints="1" noAdjustHandles="1" noChangeArrowheads="1" noChangeShapeType="1" noTextEdit="1"/>
              </p:cNvSpPr>
              <p:nvPr/>
            </p:nvSpPr>
            <p:spPr>
              <a:xfrm>
                <a:off x="5435600" y="1675360"/>
                <a:ext cx="1066800" cy="461665"/>
              </a:xfrm>
              <a:prstGeom prst="rect">
                <a:avLst/>
              </a:prstGeom>
              <a:blipFill rotWithShape="1">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4232275" y="5486400"/>
                <a:ext cx="11652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𝑣</m:t>
                      </m:r>
                      <m:r>
                        <a:rPr lang="en-US" sz="2400" b="0" i="1" smtClean="0">
                          <a:latin typeface="Cambria Math"/>
                        </a:rPr>
                        <m:t>=1</m:t>
                      </m:r>
                    </m:oMath>
                  </m:oMathPara>
                </a14:m>
                <a:endParaRPr lang="en-IN" sz="2400" dirty="0"/>
              </a:p>
            </p:txBody>
          </p:sp>
        </mc:Choice>
        <mc:Fallback xmlns="">
          <p:sp>
            <p:nvSpPr>
              <p:cNvPr id="108" name="TextBox 107"/>
              <p:cNvSpPr txBox="1">
                <a:spLocks noRot="1" noChangeAspect="1" noMove="1" noResize="1" noEditPoints="1" noAdjustHandles="1" noChangeArrowheads="1" noChangeShapeType="1" noTextEdit="1"/>
              </p:cNvSpPr>
              <p:nvPr/>
            </p:nvSpPr>
            <p:spPr>
              <a:xfrm>
                <a:off x="4232275" y="5486400"/>
                <a:ext cx="1165225" cy="461665"/>
              </a:xfrm>
              <a:prstGeom prst="rect">
                <a:avLst/>
              </a:prstGeom>
              <a:blipFill rotWithShape="1">
                <a:blip r:embed="rId5"/>
                <a:stretch>
                  <a:fillRect/>
                </a:stretch>
              </a:blipFill>
            </p:spPr>
            <p:txBody>
              <a:bodyPr/>
              <a:lstStyle/>
              <a:p>
                <a:r>
                  <a:rPr lang="en-IN">
                    <a:noFill/>
                  </a:rPr>
                  <a:t> </a:t>
                </a:r>
              </a:p>
            </p:txBody>
          </p:sp>
        </mc:Fallback>
      </mc:AlternateContent>
      <p:sp>
        <p:nvSpPr>
          <p:cNvPr id="109" name="TextBox 108"/>
          <p:cNvSpPr txBox="1"/>
          <p:nvPr/>
        </p:nvSpPr>
        <p:spPr>
          <a:xfrm>
            <a:off x="2587343" y="4751945"/>
            <a:ext cx="251697" cy="461665"/>
          </a:xfrm>
          <a:prstGeom prst="rect">
            <a:avLst/>
          </a:prstGeom>
          <a:noFill/>
        </p:spPr>
        <p:txBody>
          <a:bodyPr wrap="square" rtlCol="0">
            <a:spAutoFit/>
          </a:bodyPr>
          <a:lstStyle/>
          <a:p>
            <a:r>
              <a:rPr lang="en-US" sz="2400" dirty="0"/>
              <a:t>O</a:t>
            </a:r>
            <a:endParaRPr lang="en-IN" sz="2400" dirty="0"/>
          </a:p>
        </p:txBody>
      </p:sp>
      <mc:AlternateContent xmlns:mc="http://schemas.openxmlformats.org/markup-compatibility/2006" xmlns:a14="http://schemas.microsoft.com/office/drawing/2010/main">
        <mc:Choice Requires="a14">
          <p:sp>
            <p:nvSpPr>
              <p:cNvPr id="110" name="TextBox 109"/>
              <p:cNvSpPr txBox="1"/>
              <p:nvPr/>
            </p:nvSpPr>
            <p:spPr>
              <a:xfrm>
                <a:off x="8940800" y="4366478"/>
                <a:ext cx="660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2400" i="1" smtClean="0">
                              <a:latin typeface="Cambria Math" panose="02040503050406030204" pitchFamily="18" charset="0"/>
                            </a:rPr>
                          </m:ctrlPr>
                        </m:sSupPr>
                        <m:e>
                          <m:r>
                            <a:rPr lang="en-IN" sz="2400" i="1" smtClean="0">
                              <a:latin typeface="Cambria Math"/>
                              <a:ea typeface="Cambria Math"/>
                            </a:rPr>
                            <m:t>𝜒</m:t>
                          </m:r>
                        </m:e>
                        <m:sup>
                          <m:r>
                            <a:rPr lang="en-US" sz="2400" b="0" i="1" smtClean="0">
                              <a:latin typeface="Cambria Math"/>
                            </a:rPr>
                            <m:t>2</m:t>
                          </m:r>
                        </m:sup>
                      </m:sSup>
                    </m:oMath>
                  </m:oMathPara>
                </a14:m>
                <a:endParaRPr lang="en-IN" sz="2400" dirty="0"/>
              </a:p>
            </p:txBody>
          </p:sp>
        </mc:Choice>
        <mc:Fallback xmlns="">
          <p:sp>
            <p:nvSpPr>
              <p:cNvPr id="110" name="TextBox 109"/>
              <p:cNvSpPr txBox="1">
                <a:spLocks noRot="1" noChangeAspect="1" noMove="1" noResize="1" noEditPoints="1" noAdjustHandles="1" noChangeArrowheads="1" noChangeShapeType="1" noTextEdit="1"/>
              </p:cNvSpPr>
              <p:nvPr/>
            </p:nvSpPr>
            <p:spPr>
              <a:xfrm>
                <a:off x="8940800" y="4366478"/>
                <a:ext cx="660400" cy="461665"/>
              </a:xfrm>
              <a:prstGeom prst="rect">
                <a:avLst/>
              </a:prstGeom>
              <a:blipFill rotWithShape="1">
                <a:blip r:embed="rId6"/>
                <a:stretch>
                  <a:fillRect b="-78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1930400" y="1444527"/>
                <a:ext cx="3775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𝑃</m:t>
                      </m:r>
                      <m:d>
                        <m:dPr>
                          <m:ctrlPr>
                            <a:rPr lang="en-US" sz="2400" b="0" i="1" smtClean="0">
                              <a:latin typeface="Cambria Math" panose="02040503050406030204" pitchFamily="18" charset="0"/>
                            </a:rPr>
                          </m:ctrlPr>
                        </m:dPr>
                        <m:e>
                          <m:sSup>
                            <m:sSupPr>
                              <m:ctrlPr>
                                <a:rPr lang="en-IN" sz="2400" i="1">
                                  <a:latin typeface="Cambria Math" panose="02040503050406030204" pitchFamily="18" charset="0"/>
                                </a:rPr>
                              </m:ctrlPr>
                            </m:sSupPr>
                            <m:e>
                              <m:r>
                                <a:rPr lang="en-IN" sz="2400" i="1">
                                  <a:latin typeface="Cambria Math"/>
                                  <a:ea typeface="Cambria Math"/>
                                </a:rPr>
                                <m:t>𝜒</m:t>
                              </m:r>
                            </m:e>
                            <m:sup>
                              <m:r>
                                <a:rPr lang="en-US" sz="2400" i="1">
                                  <a:latin typeface="Cambria Math"/>
                                </a:rPr>
                                <m:t>2</m:t>
                              </m:r>
                            </m:sup>
                          </m:sSup>
                        </m:e>
                      </m:d>
                    </m:oMath>
                  </m:oMathPara>
                </a14:m>
                <a:endParaRPr lang="en-IN" sz="2400" dirty="0"/>
              </a:p>
            </p:txBody>
          </p:sp>
        </mc:Choice>
        <mc:Fallback xmlns="">
          <p:sp>
            <p:nvSpPr>
              <p:cNvPr id="111" name="TextBox 110"/>
              <p:cNvSpPr txBox="1">
                <a:spLocks noRot="1" noChangeAspect="1" noMove="1" noResize="1" noEditPoints="1" noAdjustHandles="1" noChangeArrowheads="1" noChangeShapeType="1" noTextEdit="1"/>
              </p:cNvSpPr>
              <p:nvPr/>
            </p:nvSpPr>
            <p:spPr>
              <a:xfrm>
                <a:off x="1930400" y="1444527"/>
                <a:ext cx="377543" cy="461665"/>
              </a:xfrm>
              <a:prstGeom prst="rect">
                <a:avLst/>
              </a:prstGeom>
              <a:blipFill rotWithShape="1">
                <a:blip r:embed="rId7"/>
                <a:stretch>
                  <a:fillRect l="-4839" r="-124194" b="-7895"/>
                </a:stretch>
              </a:blipFill>
            </p:spPr>
            <p:txBody>
              <a:bodyPr/>
              <a:lstStyle/>
              <a:p>
                <a:r>
                  <a:rPr lang="en-IN">
                    <a:noFill/>
                  </a:rPr>
                  <a:t> </a:t>
                </a:r>
              </a:p>
            </p:txBody>
          </p:sp>
        </mc:Fallback>
      </mc:AlternateContent>
      <p:sp>
        <p:nvSpPr>
          <p:cNvPr id="112" name="TextBox 111"/>
          <p:cNvSpPr txBox="1"/>
          <p:nvPr/>
        </p:nvSpPr>
        <p:spPr>
          <a:xfrm>
            <a:off x="2839040" y="6292334"/>
            <a:ext cx="5530259" cy="584775"/>
          </a:xfrm>
          <a:prstGeom prst="rect">
            <a:avLst/>
          </a:prstGeom>
          <a:noFill/>
        </p:spPr>
        <p:txBody>
          <a:bodyPr wrap="square" rtlCol="0">
            <a:spAutoFit/>
          </a:bodyPr>
          <a:lstStyle/>
          <a:p>
            <a:r>
              <a:rPr lang="en-US" sz="3200" dirty="0">
                <a:latin typeface="Calibri" pitchFamily="34" charset="0"/>
              </a:rPr>
              <a:t>Chi-square distribution curve</a:t>
            </a:r>
            <a:endParaRPr lang="en-IN" sz="3200" dirty="0">
              <a:latin typeface="Calibri" pitchFamily="34" charset="0"/>
            </a:endParaRPr>
          </a:p>
        </p:txBody>
      </p:sp>
    </p:spTree>
    <p:extLst>
      <p:ext uri="{BB962C8B-B14F-4D97-AF65-F5344CB8AC3E}">
        <p14:creationId xmlns:p14="http://schemas.microsoft.com/office/powerpoint/2010/main" val="332571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9"/>
                                        </p:tgtEl>
                                        <p:attrNameLst>
                                          <p:attrName>style.visibility</p:attrName>
                                        </p:attrNameLst>
                                      </p:cBhvr>
                                      <p:to>
                                        <p:strVal val="visible"/>
                                      </p:to>
                                    </p:set>
                                    <p:animEffect transition="in" filter="wipe(left)">
                                      <p:cBhvr>
                                        <p:cTn id="21" dur="1000"/>
                                        <p:tgtEl>
                                          <p:spTgt spid="10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2"/>
                                        </p:tgtEl>
                                        <p:attrNameLst>
                                          <p:attrName>style.visibility</p:attrName>
                                        </p:attrNameLst>
                                      </p:cBhvr>
                                      <p:to>
                                        <p:strVal val="visible"/>
                                      </p:to>
                                    </p:set>
                                    <p:animEffect transition="in" filter="wipe(left)">
                                      <p:cBhvr>
                                        <p:cTn id="26" dur="1000"/>
                                        <p:tgtEl>
                                          <p:spTgt spid="1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wipe(left)">
                                      <p:cBhvr>
                                        <p:cTn id="31" dur="1000"/>
                                        <p:tgtEl>
                                          <p:spTgt spid="1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wipe(left)">
                                      <p:cBhvr>
                                        <p:cTn id="36" dur="1000"/>
                                        <p:tgtEl>
                                          <p:spTgt spid="1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10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ipe(down)">
                                      <p:cBhvr>
                                        <p:cTn id="46" dur="500"/>
                                        <p:tgtEl>
                                          <p:spTgt spid="7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7"/>
                                        </p:tgtEl>
                                        <p:attrNameLst>
                                          <p:attrName>style.visibility</p:attrName>
                                        </p:attrNameLst>
                                      </p:cBhvr>
                                      <p:to>
                                        <p:strVal val="visible"/>
                                      </p:to>
                                    </p:set>
                                    <p:animEffect transition="in" filter="wipe(left)">
                                      <p:cBhvr>
                                        <p:cTn id="51" dur="1000"/>
                                        <p:tgtEl>
                                          <p:spTgt spid="10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10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06"/>
                                        </p:tgtEl>
                                        <p:attrNameLst>
                                          <p:attrName>style.visibility</p:attrName>
                                        </p:attrNameLst>
                                      </p:cBhvr>
                                      <p:to>
                                        <p:strVal val="visible"/>
                                      </p:to>
                                    </p:set>
                                    <p:animEffect transition="in" filter="wipe(left)">
                                      <p:cBhvr>
                                        <p:cTn id="66" dur="1000"/>
                                        <p:tgtEl>
                                          <p:spTgt spid="10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left)">
                                      <p:cBhvr>
                                        <p:cTn id="71" dur="10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88"/>
                                        </p:tgtEl>
                                        <p:attrNameLst>
                                          <p:attrName>style.visibility</p:attrName>
                                        </p:attrNameLst>
                                      </p:cBhvr>
                                      <p:to>
                                        <p:strVal val="visible"/>
                                      </p:to>
                                    </p:set>
                                    <p:animEffect transition="in" filter="wipe(left)">
                                      <p:cBhvr>
                                        <p:cTn id="76" dur="1000"/>
                                        <p:tgtEl>
                                          <p:spTgt spid="8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08"/>
                                        </p:tgtEl>
                                        <p:attrNameLst>
                                          <p:attrName>style.visibility</p:attrName>
                                        </p:attrNameLst>
                                      </p:cBhvr>
                                      <p:to>
                                        <p:strVal val="visible"/>
                                      </p:to>
                                    </p:set>
                                    <p:animEffect transition="in" filter="wipe(left)">
                                      <p:cBhvr>
                                        <p:cTn id="8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6" grpId="0"/>
      <p:bldP spid="107" grpId="0"/>
      <p:bldP spid="108" grpId="0"/>
      <p:bldP spid="109" grpId="0"/>
      <p:bldP spid="110" grpId="0"/>
      <p:bldP spid="111" grpId="0"/>
      <p:bldP spid="1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txBox="1">
                <a:spLocks/>
              </p:cNvSpPr>
              <p:nvPr/>
            </p:nvSpPr>
            <p:spPr>
              <a:xfrm>
                <a:off x="0" y="0"/>
                <a:ext cx="12192000" cy="1152000"/>
              </a:xfrm>
              <a:prstGeom prst="rect">
                <a:avLst/>
              </a:prstGeom>
              <a:solidFill>
                <a:srgbClr val="002060"/>
              </a:solidFill>
              <a:ln>
                <a:solidFill>
                  <a:schemeClr val="accent1">
                    <a:lumMod val="60000"/>
                    <a:lumOff val="40000"/>
                  </a:schemeClr>
                </a:solidFill>
              </a:ln>
            </p:spPr>
            <p:txBody>
              <a:bodyPr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00" dirty="0">
                    <a:solidFill>
                      <a:schemeClr val="bg1"/>
                    </a:solidFill>
                  </a:rPr>
                  <a:t>CHI-SQUARE </a:t>
                </a:r>
                <a14:m>
                  <m:oMath xmlns:m="http://schemas.openxmlformats.org/officeDocument/2006/math">
                    <m:d>
                      <m:dPr>
                        <m:ctrlPr>
                          <a:rPr lang="en-US" i="1" spc="100" smtClean="0">
                            <a:solidFill>
                              <a:schemeClr val="bg1"/>
                            </a:solidFill>
                            <a:latin typeface="Cambria Math" panose="02040503050406030204" pitchFamily="18" charset="0"/>
                          </a:rPr>
                        </m:ctrlPr>
                      </m:dPr>
                      <m:e>
                        <m:r>
                          <a:rPr lang="en-US" b="0" i="1" spc="100" smtClean="0">
                            <a:solidFill>
                              <a:schemeClr val="bg1"/>
                            </a:solidFill>
                            <a:latin typeface="Cambria Math"/>
                          </a:rPr>
                          <m:t> </m:t>
                        </m:r>
                        <m:sSup>
                          <m:sSupPr>
                            <m:ctrlPr>
                              <a:rPr lang="en-US" i="1" spc="100">
                                <a:solidFill>
                                  <a:schemeClr val="bg1"/>
                                </a:solidFill>
                                <a:latin typeface="Cambria Math" panose="02040503050406030204" pitchFamily="18" charset="0"/>
                              </a:rPr>
                            </m:ctrlPr>
                          </m:sSupPr>
                          <m:e>
                            <m:r>
                              <a:rPr lang="en-US" i="1" spc="100">
                                <a:solidFill>
                                  <a:schemeClr val="bg1"/>
                                </a:solidFill>
                                <a:latin typeface="Cambria Math"/>
                                <a:ea typeface="Cambria Math"/>
                              </a:rPr>
                              <m:t>𝜒</m:t>
                            </m:r>
                          </m:e>
                          <m:sup>
                            <m:r>
                              <a:rPr lang="en-US" i="1" spc="100">
                                <a:solidFill>
                                  <a:schemeClr val="bg1"/>
                                </a:solidFill>
                                <a:latin typeface="Cambria Math"/>
                              </a:rPr>
                              <m:t>2</m:t>
                            </m:r>
                          </m:sup>
                        </m:sSup>
                      </m:e>
                    </m:d>
                  </m:oMath>
                </a14:m>
                <a:r>
                  <a:rPr lang="en-IN" spc="100" dirty="0">
                    <a:solidFill>
                      <a:schemeClr val="bg1"/>
                    </a:solidFill>
                  </a:rPr>
                  <a:t> TEST </a:t>
                </a:r>
              </a:p>
            </p:txBody>
          </p:sp>
        </mc:Choice>
        <mc:Fallback xmlns="">
          <p:sp>
            <p:nvSpPr>
              <p:cNvPr id="2" name="Title 1"/>
              <p:cNvSpPr txBox="1">
                <a:spLocks noRot="1" noChangeAspect="1" noMove="1" noResize="1" noEditPoints="1" noAdjustHandles="1" noChangeArrowheads="1" noChangeShapeType="1" noTextEdit="1"/>
              </p:cNvSpPr>
              <p:nvPr/>
            </p:nvSpPr>
            <p:spPr>
              <a:xfrm>
                <a:off x="0" y="0"/>
                <a:ext cx="12192000" cy="1152000"/>
              </a:xfrm>
              <a:prstGeom prst="rect">
                <a:avLst/>
              </a:prstGeom>
              <a:blipFill rotWithShape="1">
                <a:blip r:embed="rId2"/>
                <a:stretch>
                  <a:fillRect l="-1449"/>
                </a:stretch>
              </a:blipFill>
              <a:ln>
                <a:solidFill>
                  <a:schemeClr val="accent1">
                    <a:lumMod val="60000"/>
                    <a:lumOff val="4000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 y="1151998"/>
                <a:ext cx="12204000" cy="5675336"/>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b="1" spc="100" dirty="0">
                    <a:latin typeface="Calibri" pitchFamily="34" charset="0"/>
                  </a:rPr>
                  <a:t>Properties of </a:t>
                </a:r>
                <a14:m>
                  <m:oMath xmlns:m="http://schemas.openxmlformats.org/officeDocument/2006/math">
                    <m:sSup>
                      <m:sSupPr>
                        <m:ctrlPr>
                          <a:rPr lang="en-US" sz="2400" b="1" i="1" spc="100" smtClean="0">
                            <a:solidFill>
                              <a:schemeClr val="tx1"/>
                            </a:solidFill>
                            <a:latin typeface="Cambria Math" panose="02040503050406030204" pitchFamily="18" charset="0"/>
                          </a:rPr>
                        </m:ctrlPr>
                      </m:sSupPr>
                      <m:e>
                        <m:r>
                          <a:rPr lang="en-US" sz="2400" b="1" i="1" spc="100">
                            <a:solidFill>
                              <a:schemeClr val="tx1"/>
                            </a:solidFill>
                            <a:latin typeface="Cambria Math"/>
                            <a:ea typeface="Cambria Math"/>
                          </a:rPr>
                          <m:t>𝝌</m:t>
                        </m:r>
                      </m:e>
                      <m:sup>
                        <m:r>
                          <a:rPr lang="en-US" sz="2400" b="1" i="1" spc="100">
                            <a:solidFill>
                              <a:schemeClr val="tx1"/>
                            </a:solidFill>
                            <a:latin typeface="Cambria Math"/>
                          </a:rPr>
                          <m:t>𝟐</m:t>
                        </m:r>
                      </m:sup>
                    </m:sSup>
                  </m:oMath>
                </a14:m>
                <a:r>
                  <a:rPr lang="en-US" sz="2400" b="1" spc="100" dirty="0">
                    <a:latin typeface="Calibri" pitchFamily="34" charset="0"/>
                  </a:rPr>
                  <a:t>- Distribution</a:t>
                </a:r>
              </a:p>
              <a:p>
                <a:pPr marL="514350" indent="-514350" algn="just">
                  <a:buAutoNum type="romanLcParenBoth"/>
                </a:pPr>
                <a:r>
                  <a:rPr lang="en-US" sz="2400" spc="100" dirty="0">
                    <a:latin typeface="Calibri" pitchFamily="34" charset="0"/>
                  </a:rPr>
                  <a:t> Chi-Square test is always positively skewed.</a:t>
                </a:r>
              </a:p>
              <a:p>
                <a:pPr marL="514350" indent="-514350" algn="just">
                  <a:buAutoNum type="romanLcParenBoth"/>
                </a:pPr>
                <a:r>
                  <a:rPr lang="en-US" sz="2400" spc="100" dirty="0">
                    <a:latin typeface="Calibri" pitchFamily="34" charset="0"/>
                  </a:rPr>
                  <a:t> The mean of chi-square distribution is the number of degree of freedom.</a:t>
                </a:r>
              </a:p>
              <a:p>
                <a:pPr marL="514350" indent="-514350" algn="just">
                  <a:buAutoNum type="romanLcParenBoth"/>
                </a:pPr>
                <a:r>
                  <a:rPr lang="en-US" sz="2400" spc="100" dirty="0">
                    <a:latin typeface="Calibri" pitchFamily="34" charset="0"/>
                  </a:rPr>
                  <a:t> The standard deviation of chi-square distribution</a:t>
                </a:r>
                <a14:m>
                  <m:oMath xmlns:m="http://schemas.openxmlformats.org/officeDocument/2006/math">
                    <m:r>
                      <a:rPr lang="en-US" sz="2400" b="0" i="1" spc="100" smtClean="0">
                        <a:latin typeface="Cambria Math"/>
                      </a:rPr>
                      <m:t>=</m:t>
                    </m:r>
                    <m:rad>
                      <m:radPr>
                        <m:degHide m:val="on"/>
                        <m:ctrlPr>
                          <a:rPr lang="en-US" sz="2400" b="0" i="1" spc="100" smtClean="0">
                            <a:latin typeface="Cambria Math" panose="02040503050406030204" pitchFamily="18" charset="0"/>
                          </a:rPr>
                        </m:ctrlPr>
                      </m:radPr>
                      <m:deg/>
                      <m:e>
                        <m:r>
                          <a:rPr lang="en-US" sz="2400" b="0" i="1" spc="100" smtClean="0">
                            <a:latin typeface="Cambria Math"/>
                          </a:rPr>
                          <m:t>2</m:t>
                        </m:r>
                        <m:r>
                          <a:rPr lang="en-US" sz="2400" b="0" i="1" spc="100" smtClean="0">
                            <a:latin typeface="Cambria Math"/>
                          </a:rPr>
                          <m:t>𝑣</m:t>
                        </m:r>
                      </m:e>
                    </m:rad>
                  </m:oMath>
                </a14:m>
                <a:r>
                  <a:rPr lang="en-US" sz="2400" spc="100" dirty="0">
                    <a:latin typeface="Calibri" pitchFamily="34" charset="0"/>
                  </a:rPr>
                  <a:t>.</a:t>
                </a:r>
              </a:p>
              <a:p>
                <a:pPr marL="514350" indent="-514350" algn="just">
                  <a:buAutoNum type="romanLcParenBoth"/>
                </a:pPr>
                <a:r>
                  <a:rPr lang="en-US" sz="2400" spc="100" dirty="0">
                    <a:latin typeface="Calibri" pitchFamily="34" charset="0"/>
                  </a:rPr>
                  <a:t> Chi-square values increases with the increase in degrees of freedom.</a:t>
                </a:r>
              </a:p>
              <a:p>
                <a:pPr marL="514350" indent="-514350" algn="just">
                  <a:buAutoNum type="romanLcParenBoth"/>
                </a:pPr>
                <a:r>
                  <a:rPr lang="en-US" sz="2400" spc="100" dirty="0">
                    <a:latin typeface="Calibri" pitchFamily="34" charset="0"/>
                  </a:rPr>
                  <a:t> The value of </a:t>
                </a:r>
                <a14:m>
                  <m:oMath xmlns:m="http://schemas.openxmlformats.org/officeDocument/2006/math">
                    <m:sSup>
                      <m:sSupPr>
                        <m:ctrlPr>
                          <a:rPr lang="en-US" sz="2400" i="1" spc="100">
                            <a:latin typeface="Cambria Math" panose="02040503050406030204" pitchFamily="18" charset="0"/>
                          </a:rPr>
                        </m:ctrlPr>
                      </m:sSupPr>
                      <m:e>
                        <m:r>
                          <a:rPr lang="en-US" sz="2400" b="0" i="1" spc="100">
                            <a:latin typeface="Cambria Math"/>
                            <a:ea typeface="Cambria Math"/>
                          </a:rPr>
                          <m:t>𝜒</m:t>
                        </m:r>
                      </m:e>
                      <m:sup>
                        <m:r>
                          <a:rPr lang="en-US" sz="2400" b="0" i="1" spc="100">
                            <a:latin typeface="Cambria Math"/>
                          </a:rPr>
                          <m:t>2</m:t>
                        </m:r>
                      </m:sup>
                    </m:sSup>
                  </m:oMath>
                </a14:m>
                <a:r>
                  <a:rPr lang="en-US" sz="2400" spc="100" dirty="0">
                    <a:latin typeface="Calibri" pitchFamily="34" charset="0"/>
                  </a:rPr>
                  <a:t> lies between zero and infinity.</a:t>
                </a:r>
              </a:p>
              <a:p>
                <a:pPr marL="514350" indent="-514350" algn="just">
                  <a:buAutoNum type="romanLcParenBoth"/>
                </a:pPr>
                <a:r>
                  <a:rPr lang="en-US" sz="2400" spc="100" dirty="0">
                    <a:latin typeface="Calibri" pitchFamily="34" charset="0"/>
                  </a:rPr>
                  <a:t> For different values of degrees of freedom, the shape of the curve will be different.</a:t>
                </a: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 y="1151998"/>
                <a:ext cx="12204000" cy="5675336"/>
              </a:xfrm>
              <a:prstGeom prst="rect">
                <a:avLst/>
              </a:prstGeom>
              <a:blipFill rotWithShape="1">
                <a:blip r:embed="rId3"/>
                <a:stretch>
                  <a:fillRect l="-699" t="-536"/>
                </a:stretch>
              </a:blipFill>
              <a:ln>
                <a:solidFill>
                  <a:schemeClr val="accent3">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219546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txBox="1">
                <a:spLocks/>
              </p:cNvSpPr>
              <p:nvPr/>
            </p:nvSpPr>
            <p:spPr>
              <a:xfrm>
                <a:off x="0" y="0"/>
                <a:ext cx="12192000" cy="1152000"/>
              </a:xfrm>
              <a:prstGeom prst="rect">
                <a:avLst/>
              </a:prstGeom>
              <a:solidFill>
                <a:srgbClr val="002060"/>
              </a:solidFill>
              <a:ln>
                <a:solidFill>
                  <a:schemeClr val="accent1">
                    <a:lumMod val="60000"/>
                    <a:lumOff val="40000"/>
                  </a:schemeClr>
                </a:solidFill>
              </a:ln>
            </p:spPr>
            <p:txBody>
              <a:bodyPr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00" dirty="0">
                    <a:solidFill>
                      <a:schemeClr val="bg1"/>
                    </a:solidFill>
                  </a:rPr>
                  <a:t>CHI-SQUARE </a:t>
                </a:r>
                <a14:m>
                  <m:oMath xmlns:m="http://schemas.openxmlformats.org/officeDocument/2006/math">
                    <m:d>
                      <m:dPr>
                        <m:ctrlPr>
                          <a:rPr lang="en-US" i="1" spc="100" smtClean="0">
                            <a:solidFill>
                              <a:schemeClr val="bg1"/>
                            </a:solidFill>
                            <a:latin typeface="Cambria Math" panose="02040503050406030204" pitchFamily="18" charset="0"/>
                          </a:rPr>
                        </m:ctrlPr>
                      </m:dPr>
                      <m:e>
                        <m:r>
                          <a:rPr lang="en-US" b="0" i="1" spc="100" smtClean="0">
                            <a:solidFill>
                              <a:schemeClr val="bg1"/>
                            </a:solidFill>
                            <a:latin typeface="Cambria Math"/>
                          </a:rPr>
                          <m:t> </m:t>
                        </m:r>
                        <m:sSup>
                          <m:sSupPr>
                            <m:ctrlPr>
                              <a:rPr lang="en-US" i="1" spc="100">
                                <a:solidFill>
                                  <a:schemeClr val="bg1"/>
                                </a:solidFill>
                                <a:latin typeface="Cambria Math" panose="02040503050406030204" pitchFamily="18" charset="0"/>
                              </a:rPr>
                            </m:ctrlPr>
                          </m:sSupPr>
                          <m:e>
                            <m:r>
                              <a:rPr lang="en-US" i="1" spc="100">
                                <a:solidFill>
                                  <a:schemeClr val="bg1"/>
                                </a:solidFill>
                                <a:latin typeface="Cambria Math"/>
                                <a:ea typeface="Cambria Math"/>
                              </a:rPr>
                              <m:t>𝜒</m:t>
                            </m:r>
                          </m:e>
                          <m:sup>
                            <m:r>
                              <a:rPr lang="en-US" i="1" spc="100">
                                <a:solidFill>
                                  <a:schemeClr val="bg1"/>
                                </a:solidFill>
                                <a:latin typeface="Cambria Math"/>
                              </a:rPr>
                              <m:t>2</m:t>
                            </m:r>
                          </m:sup>
                        </m:sSup>
                      </m:e>
                    </m:d>
                  </m:oMath>
                </a14:m>
                <a:r>
                  <a:rPr lang="en-IN" spc="100" dirty="0">
                    <a:solidFill>
                      <a:schemeClr val="bg1"/>
                    </a:solidFill>
                  </a:rPr>
                  <a:t> TEST : GOODNESS OF FIT </a:t>
                </a:r>
              </a:p>
            </p:txBody>
          </p:sp>
        </mc:Choice>
        <mc:Fallback xmlns="">
          <p:sp>
            <p:nvSpPr>
              <p:cNvPr id="2" name="Title 1"/>
              <p:cNvSpPr txBox="1">
                <a:spLocks noRot="1" noChangeAspect="1" noMove="1" noResize="1" noEditPoints="1" noAdjustHandles="1" noChangeArrowheads="1" noChangeShapeType="1" noTextEdit="1"/>
              </p:cNvSpPr>
              <p:nvPr/>
            </p:nvSpPr>
            <p:spPr>
              <a:xfrm>
                <a:off x="0" y="0"/>
                <a:ext cx="12192000" cy="1152000"/>
              </a:xfrm>
              <a:prstGeom prst="rect">
                <a:avLst/>
              </a:prstGeom>
              <a:blipFill rotWithShape="1">
                <a:blip r:embed="rId2"/>
                <a:stretch>
                  <a:fillRect l="-1449"/>
                </a:stretch>
              </a:blipFill>
              <a:ln>
                <a:solidFill>
                  <a:schemeClr val="accent1">
                    <a:lumMod val="60000"/>
                    <a:lumOff val="4000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 y="1151998"/>
                <a:ext cx="12204000" cy="5852500"/>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spc="100" dirty="0">
                    <a:latin typeface="Calibri" pitchFamily="34" charset="0"/>
                  </a:rPr>
                  <a:t>The values of </a:t>
                </a:r>
                <a14:m>
                  <m:oMath xmlns:m="http://schemas.openxmlformats.org/officeDocument/2006/math">
                    <m:sSup>
                      <m:sSupPr>
                        <m:ctrlPr>
                          <a:rPr lang="en-US" sz="2400" i="1" spc="100" smtClean="0">
                            <a:solidFill>
                              <a:schemeClr val="tx1"/>
                            </a:solidFill>
                            <a:latin typeface="Cambria Math" panose="02040503050406030204" pitchFamily="18" charset="0"/>
                          </a:rPr>
                        </m:ctrlPr>
                      </m:sSupPr>
                      <m:e>
                        <m:r>
                          <a:rPr lang="en-US" sz="2400" i="1" spc="100">
                            <a:solidFill>
                              <a:schemeClr val="tx1"/>
                            </a:solidFill>
                            <a:latin typeface="Cambria Math"/>
                            <a:ea typeface="Cambria Math"/>
                          </a:rPr>
                          <m:t>𝜒</m:t>
                        </m:r>
                      </m:e>
                      <m:sup>
                        <m:r>
                          <a:rPr lang="en-US" sz="2400" i="1" spc="100">
                            <a:solidFill>
                              <a:schemeClr val="tx1"/>
                            </a:solidFill>
                            <a:latin typeface="Cambria Math"/>
                          </a:rPr>
                          <m:t>2</m:t>
                        </m:r>
                      </m:sup>
                    </m:sSup>
                  </m:oMath>
                </a14:m>
                <a:r>
                  <a:rPr lang="en-US" sz="2400" spc="100" dirty="0">
                    <a:latin typeface="Calibri" pitchFamily="34" charset="0"/>
                  </a:rPr>
                  <a:t> is used to test whether the deviations of the observed frequencies from the expected frequencies are significant or not. It is also used to fit a set of observations to a given distribution. Hence, chi-square test provides a test of goodness of fit and may be used to examine the validity of some hypothesis about an observed frequency distribution.</a:t>
                </a:r>
              </a:p>
              <a:p>
                <a:pPr algn="just"/>
                <a:endParaRPr lang="en-US" sz="2400" spc="100" dirty="0">
                  <a:latin typeface="Calibri" pitchFamily="34" charset="0"/>
                </a:endParaRPr>
              </a:p>
              <a:p>
                <a:pPr algn="just"/>
                <a:r>
                  <a:rPr lang="en-US" sz="2400" b="1" spc="100" dirty="0">
                    <a:latin typeface="Calibri" pitchFamily="34" charset="0"/>
                  </a:rPr>
                  <a:t>Test of significance</a:t>
                </a:r>
              </a:p>
              <a:p>
                <a:pPr algn="just"/>
                <a:r>
                  <a:rPr lang="en-US" sz="2400" spc="100" dirty="0">
                    <a:latin typeface="Calibri" pitchFamily="34" charset="0"/>
                  </a:rPr>
                  <a:t>Let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𝑓</m:t>
                        </m:r>
                      </m:e>
                      <m:sub>
                        <m:sSub>
                          <m:sSubPr>
                            <m:ctrlPr>
                              <a:rPr lang="en-US" sz="2400" i="1" spc="100">
                                <a:latin typeface="Cambria Math" panose="02040503050406030204" pitchFamily="18" charset="0"/>
                              </a:rPr>
                            </m:ctrlPr>
                          </m:sSubPr>
                          <m:e>
                            <m:r>
                              <a:rPr lang="en-US" sz="2400" i="1" spc="100">
                                <a:latin typeface="Cambria Math"/>
                              </a:rPr>
                              <m:t>𝑜</m:t>
                            </m:r>
                          </m:e>
                          <m:sub>
                            <m:r>
                              <a:rPr lang="en-US" sz="2400" i="1" spc="100">
                                <a:latin typeface="Cambria Math"/>
                              </a:rPr>
                              <m:t>1</m:t>
                            </m:r>
                          </m:sub>
                        </m:sSub>
                      </m:sub>
                    </m:sSub>
                    <m:r>
                      <a:rPr lang="en-US" sz="2400" i="1" spc="100">
                        <a:latin typeface="Cambria Math"/>
                      </a:rPr>
                      <m:t>,</m:t>
                    </m:r>
                    <m:sSub>
                      <m:sSubPr>
                        <m:ctrlPr>
                          <a:rPr lang="en-US" sz="2400" i="1" spc="100">
                            <a:latin typeface="Cambria Math" panose="02040503050406030204" pitchFamily="18" charset="0"/>
                          </a:rPr>
                        </m:ctrlPr>
                      </m:sSubPr>
                      <m:e>
                        <m:r>
                          <a:rPr lang="en-US" sz="2400" i="1" spc="100">
                            <a:latin typeface="Cambria Math"/>
                          </a:rPr>
                          <m:t>𝑓</m:t>
                        </m:r>
                      </m:e>
                      <m:sub>
                        <m:sSub>
                          <m:sSubPr>
                            <m:ctrlPr>
                              <a:rPr lang="en-US" sz="2400" i="1" spc="100">
                                <a:latin typeface="Cambria Math" panose="02040503050406030204" pitchFamily="18" charset="0"/>
                              </a:rPr>
                            </m:ctrlPr>
                          </m:sSubPr>
                          <m:e>
                            <m:r>
                              <a:rPr lang="en-US" sz="2400" i="1" spc="100">
                                <a:latin typeface="Cambria Math"/>
                              </a:rPr>
                              <m:t>𝑜</m:t>
                            </m:r>
                          </m:e>
                          <m:sub>
                            <m:r>
                              <a:rPr lang="en-US" sz="2400" i="1" spc="100">
                                <a:latin typeface="Cambria Math"/>
                              </a:rPr>
                              <m:t>2</m:t>
                            </m:r>
                          </m:sub>
                        </m:sSub>
                      </m:sub>
                    </m:sSub>
                    <m:r>
                      <a:rPr lang="en-US" sz="2400" i="1" spc="100">
                        <a:latin typeface="Cambria Math"/>
                      </a:rPr>
                      <m:t>,…,</m:t>
                    </m:r>
                    <m:sSub>
                      <m:sSubPr>
                        <m:ctrlPr>
                          <a:rPr lang="en-US" sz="2400" i="1" spc="100">
                            <a:latin typeface="Cambria Math" panose="02040503050406030204" pitchFamily="18" charset="0"/>
                          </a:rPr>
                        </m:ctrlPr>
                      </m:sSubPr>
                      <m:e>
                        <m:r>
                          <a:rPr lang="en-US" sz="2400" i="1" spc="100">
                            <a:latin typeface="Cambria Math"/>
                          </a:rPr>
                          <m:t>𝑓</m:t>
                        </m:r>
                      </m:e>
                      <m:sub>
                        <m:sSub>
                          <m:sSubPr>
                            <m:ctrlPr>
                              <a:rPr lang="en-US" sz="2400" i="1" spc="100">
                                <a:latin typeface="Cambria Math" panose="02040503050406030204" pitchFamily="18" charset="0"/>
                              </a:rPr>
                            </m:ctrlPr>
                          </m:sSubPr>
                          <m:e>
                            <m:r>
                              <a:rPr lang="en-US" sz="2400" i="1" spc="100">
                                <a:latin typeface="Cambria Math"/>
                              </a:rPr>
                              <m:t>𝑜</m:t>
                            </m:r>
                          </m:e>
                          <m:sub>
                            <m:r>
                              <a:rPr lang="en-US" sz="2400" i="1" spc="100">
                                <a:latin typeface="Cambria Math"/>
                              </a:rPr>
                              <m:t>𝑛</m:t>
                            </m:r>
                          </m:sub>
                        </m:sSub>
                      </m:sub>
                    </m:sSub>
                  </m:oMath>
                </a14:m>
                <a:r>
                  <a:rPr lang="en-US" sz="2400" spc="100" dirty="0">
                    <a:latin typeface="Calibri" pitchFamily="34" charset="0"/>
                  </a:rPr>
                  <a:t> be a set of observed frequencies and </a:t>
                </a:r>
                <a14:m>
                  <m:oMath xmlns:m="http://schemas.openxmlformats.org/officeDocument/2006/math">
                    <m:sSub>
                      <m:sSubPr>
                        <m:ctrlPr>
                          <a:rPr lang="en-US" sz="2400" i="1" spc="100">
                            <a:latin typeface="Cambria Math" panose="02040503050406030204" pitchFamily="18" charset="0"/>
                          </a:rPr>
                        </m:ctrlPr>
                      </m:sSubPr>
                      <m:e>
                        <m:r>
                          <a:rPr lang="en-US" sz="2400" i="1" spc="100">
                            <a:latin typeface="Cambria Math"/>
                          </a:rPr>
                          <m:t>𝑓</m:t>
                        </m:r>
                      </m:e>
                      <m:sub>
                        <m:sSub>
                          <m:sSubPr>
                            <m:ctrlPr>
                              <a:rPr lang="en-US" sz="2400" i="1" spc="100">
                                <a:latin typeface="Cambria Math" panose="02040503050406030204" pitchFamily="18" charset="0"/>
                              </a:rPr>
                            </m:ctrlPr>
                          </m:sSubPr>
                          <m:e>
                            <m:r>
                              <a:rPr lang="en-US" sz="2400" i="1" spc="100">
                                <a:latin typeface="Cambria Math"/>
                              </a:rPr>
                              <m:t>𝑒</m:t>
                            </m:r>
                          </m:e>
                          <m:sub>
                            <m:r>
                              <a:rPr lang="en-US" sz="2400" i="1" spc="100">
                                <a:latin typeface="Cambria Math"/>
                              </a:rPr>
                              <m:t>1</m:t>
                            </m:r>
                          </m:sub>
                        </m:sSub>
                      </m:sub>
                    </m:sSub>
                    <m:r>
                      <a:rPr lang="en-US" sz="2400" i="1" spc="100">
                        <a:latin typeface="Cambria Math"/>
                      </a:rPr>
                      <m:t>,</m:t>
                    </m:r>
                    <m:sSub>
                      <m:sSubPr>
                        <m:ctrlPr>
                          <a:rPr lang="en-US" sz="2400" i="1" spc="100">
                            <a:latin typeface="Cambria Math" panose="02040503050406030204" pitchFamily="18" charset="0"/>
                          </a:rPr>
                        </m:ctrlPr>
                      </m:sSubPr>
                      <m:e>
                        <m:r>
                          <a:rPr lang="en-US" sz="2400" i="1" spc="100">
                            <a:latin typeface="Cambria Math"/>
                          </a:rPr>
                          <m:t>𝑓</m:t>
                        </m:r>
                      </m:e>
                      <m:sub>
                        <m:sSub>
                          <m:sSubPr>
                            <m:ctrlPr>
                              <a:rPr lang="en-US" sz="2400" i="1" spc="100">
                                <a:latin typeface="Cambria Math" panose="02040503050406030204" pitchFamily="18" charset="0"/>
                              </a:rPr>
                            </m:ctrlPr>
                          </m:sSubPr>
                          <m:e>
                            <m:r>
                              <a:rPr lang="en-US" sz="2400" i="1" spc="100">
                                <a:latin typeface="Cambria Math"/>
                              </a:rPr>
                              <m:t>𝑒</m:t>
                            </m:r>
                          </m:e>
                          <m:sub>
                            <m:r>
                              <a:rPr lang="en-US" sz="2400" i="1" spc="100">
                                <a:latin typeface="Cambria Math"/>
                              </a:rPr>
                              <m:t>2</m:t>
                            </m:r>
                          </m:sub>
                        </m:sSub>
                      </m:sub>
                    </m:sSub>
                    <m:r>
                      <a:rPr lang="en-US" sz="2400" i="1" spc="100">
                        <a:latin typeface="Cambria Math"/>
                      </a:rPr>
                      <m:t>,…,</m:t>
                    </m:r>
                    <m:sSub>
                      <m:sSubPr>
                        <m:ctrlPr>
                          <a:rPr lang="en-US" sz="2400" i="1" spc="100">
                            <a:latin typeface="Cambria Math" panose="02040503050406030204" pitchFamily="18" charset="0"/>
                          </a:rPr>
                        </m:ctrlPr>
                      </m:sSubPr>
                      <m:e>
                        <m:r>
                          <a:rPr lang="en-US" sz="2400" i="1" spc="100">
                            <a:latin typeface="Cambria Math"/>
                          </a:rPr>
                          <m:t>𝑓</m:t>
                        </m:r>
                      </m:e>
                      <m:sub>
                        <m:sSub>
                          <m:sSubPr>
                            <m:ctrlPr>
                              <a:rPr lang="en-US" sz="2400" i="1" spc="100">
                                <a:latin typeface="Cambria Math" panose="02040503050406030204" pitchFamily="18" charset="0"/>
                              </a:rPr>
                            </m:ctrlPr>
                          </m:sSubPr>
                          <m:e>
                            <m:r>
                              <a:rPr lang="en-US" sz="2400" i="1" spc="100">
                                <a:latin typeface="Cambria Math"/>
                              </a:rPr>
                              <m:t>𝑒</m:t>
                            </m:r>
                          </m:e>
                          <m:sub>
                            <m:r>
                              <a:rPr lang="en-US" sz="2400" i="1" spc="100">
                                <a:latin typeface="Cambria Math"/>
                              </a:rPr>
                              <m:t>𝑛</m:t>
                            </m:r>
                          </m:sub>
                        </m:sSub>
                      </m:sub>
                    </m:sSub>
                  </m:oMath>
                </a14:m>
                <a:r>
                  <a:rPr lang="en-US" sz="2400" spc="100" dirty="0">
                    <a:latin typeface="Calibri" pitchFamily="34" charset="0"/>
                  </a:rPr>
                  <a:t> be the corresponding set of expected (or theoretical ) frequencies then </a:t>
                </a:r>
                <a14:m>
                  <m:oMath xmlns:m="http://schemas.openxmlformats.org/officeDocument/2006/math">
                    <m:sSup>
                      <m:sSupPr>
                        <m:ctrlPr>
                          <a:rPr lang="en-US" sz="2400" i="1" spc="100">
                            <a:latin typeface="Cambria Math" panose="02040503050406030204" pitchFamily="18" charset="0"/>
                          </a:rPr>
                        </m:ctrlPr>
                      </m:sSupPr>
                      <m:e>
                        <m:r>
                          <a:rPr lang="en-US" sz="2400" i="1" spc="100">
                            <a:latin typeface="Cambria Math"/>
                            <a:ea typeface="Cambria Math"/>
                          </a:rPr>
                          <m:t>𝜒</m:t>
                        </m:r>
                      </m:e>
                      <m:sup>
                        <m:r>
                          <a:rPr lang="en-US" sz="2400" i="1" spc="100">
                            <a:latin typeface="Cambria Math"/>
                          </a:rPr>
                          <m:t>2</m:t>
                        </m:r>
                      </m:sup>
                    </m:sSup>
                  </m:oMath>
                </a14:m>
                <a:r>
                  <a:rPr lang="en-US" sz="2400" spc="100" dirty="0">
                    <a:latin typeface="Calibri" pitchFamily="34" charset="0"/>
                  </a:rPr>
                  <a:t> is given by</a:t>
                </a:r>
              </a:p>
              <a:p>
                <a:pPr algn="just"/>
                <a:endParaRPr lang="en-US" sz="2400" i="1" spc="100" dirty="0">
                  <a:latin typeface="Cambria Math"/>
                </a:endParaRPr>
              </a:p>
              <a:p>
                <a:pPr algn="just"/>
                <a14:m>
                  <m:oMathPara xmlns:m="http://schemas.openxmlformats.org/officeDocument/2006/math">
                    <m:oMathParaPr>
                      <m:jc m:val="centerGroup"/>
                    </m:oMathParaPr>
                    <m:oMath xmlns:m="http://schemas.openxmlformats.org/officeDocument/2006/math">
                      <m:sSup>
                        <m:sSupPr>
                          <m:ctrlPr>
                            <a:rPr lang="en-US" sz="2400" i="1" spc="100">
                              <a:latin typeface="Cambria Math" panose="02040503050406030204" pitchFamily="18" charset="0"/>
                            </a:rPr>
                          </m:ctrlPr>
                        </m:sSupPr>
                        <m:e>
                          <m:r>
                            <a:rPr lang="en-US" sz="2400" i="1" spc="100">
                              <a:latin typeface="Cambria Math"/>
                              <a:ea typeface="Cambria Math"/>
                            </a:rPr>
                            <m:t>𝜒</m:t>
                          </m:r>
                        </m:e>
                        <m:sup>
                          <m:r>
                            <a:rPr lang="en-US" sz="2400" i="1" spc="100">
                              <a:latin typeface="Cambria Math"/>
                            </a:rPr>
                            <m:t>2</m:t>
                          </m:r>
                        </m:sup>
                      </m:sSup>
                      <m:r>
                        <a:rPr lang="en-US" sz="2400" i="1" spc="100">
                          <a:latin typeface="Cambria Math"/>
                        </a:rPr>
                        <m:t>=</m:t>
                      </m:r>
                      <m:nary>
                        <m:naryPr>
                          <m:chr m:val="∑"/>
                          <m:subHide m:val="on"/>
                          <m:supHide m:val="on"/>
                          <m:ctrlPr>
                            <a:rPr lang="en-US" sz="2400" i="1" spc="100">
                              <a:latin typeface="Cambria Math" panose="02040503050406030204" pitchFamily="18" charset="0"/>
                            </a:rPr>
                          </m:ctrlPr>
                        </m:naryPr>
                        <m:sub/>
                        <m:sup/>
                        <m:e>
                          <m:f>
                            <m:fPr>
                              <m:ctrlPr>
                                <a:rPr lang="en-US" sz="2400" i="1" spc="100">
                                  <a:latin typeface="Cambria Math" panose="02040503050406030204" pitchFamily="18" charset="0"/>
                                </a:rPr>
                              </m:ctrlPr>
                            </m:fPr>
                            <m:num>
                              <m:sSup>
                                <m:sSupPr>
                                  <m:ctrlPr>
                                    <a:rPr lang="en-US" sz="2400" i="1" spc="100">
                                      <a:latin typeface="Cambria Math" panose="02040503050406030204" pitchFamily="18" charset="0"/>
                                    </a:rPr>
                                  </m:ctrlPr>
                                </m:sSupPr>
                                <m:e>
                                  <m:d>
                                    <m:dPr>
                                      <m:ctrlPr>
                                        <a:rPr lang="en-US" sz="2400" i="1" spc="100">
                                          <a:latin typeface="Cambria Math" panose="02040503050406030204" pitchFamily="18" charset="0"/>
                                        </a:rPr>
                                      </m:ctrlPr>
                                    </m:dPr>
                                    <m:e>
                                      <m:sSub>
                                        <m:sSubPr>
                                          <m:ctrlPr>
                                            <a:rPr lang="en-US" sz="2400" i="1" spc="100">
                                              <a:latin typeface="Cambria Math" panose="02040503050406030204" pitchFamily="18" charset="0"/>
                                            </a:rPr>
                                          </m:ctrlPr>
                                        </m:sSubPr>
                                        <m:e>
                                          <m:r>
                                            <a:rPr lang="en-US" sz="2400" i="1" spc="100">
                                              <a:latin typeface="Cambria Math"/>
                                            </a:rPr>
                                            <m:t>𝑓</m:t>
                                          </m:r>
                                        </m:e>
                                        <m:sub>
                                          <m:r>
                                            <a:rPr lang="en-US" sz="2400" i="1" spc="100">
                                              <a:latin typeface="Cambria Math"/>
                                            </a:rPr>
                                            <m:t>𝑜</m:t>
                                          </m:r>
                                        </m:sub>
                                      </m:sSub>
                                      <m:r>
                                        <a:rPr lang="en-US" sz="2400" i="1" spc="100">
                                          <a:latin typeface="Cambria Math"/>
                                        </a:rPr>
                                        <m:t>−</m:t>
                                      </m:r>
                                      <m:sSub>
                                        <m:sSubPr>
                                          <m:ctrlPr>
                                            <a:rPr lang="en-US" sz="2400" i="1" spc="100">
                                              <a:latin typeface="Cambria Math" panose="02040503050406030204" pitchFamily="18" charset="0"/>
                                            </a:rPr>
                                          </m:ctrlPr>
                                        </m:sSubPr>
                                        <m:e>
                                          <m:r>
                                            <a:rPr lang="en-US" sz="2400" i="1" spc="100">
                                              <a:latin typeface="Cambria Math"/>
                                            </a:rPr>
                                            <m:t>𝑓</m:t>
                                          </m:r>
                                        </m:e>
                                        <m:sub>
                                          <m:r>
                                            <a:rPr lang="en-US" sz="2400" i="1" spc="100">
                                              <a:latin typeface="Cambria Math"/>
                                            </a:rPr>
                                            <m:t>𝑒</m:t>
                                          </m:r>
                                        </m:sub>
                                      </m:sSub>
                                    </m:e>
                                  </m:d>
                                </m:e>
                                <m:sup>
                                  <m:r>
                                    <a:rPr lang="en-US" sz="2400" i="1" spc="100">
                                      <a:latin typeface="Cambria Math"/>
                                    </a:rPr>
                                    <m:t>2</m:t>
                                  </m:r>
                                </m:sup>
                              </m:sSup>
                            </m:num>
                            <m:den>
                              <m:sSub>
                                <m:sSubPr>
                                  <m:ctrlPr>
                                    <a:rPr lang="en-US" sz="2400" i="1" spc="100">
                                      <a:latin typeface="Cambria Math" panose="02040503050406030204" pitchFamily="18" charset="0"/>
                                    </a:rPr>
                                  </m:ctrlPr>
                                </m:sSubPr>
                                <m:e>
                                  <m:r>
                                    <a:rPr lang="en-US" sz="2400" i="1" spc="100">
                                      <a:latin typeface="Cambria Math"/>
                                    </a:rPr>
                                    <m:t>𝑓</m:t>
                                  </m:r>
                                </m:e>
                                <m:sub>
                                  <m:r>
                                    <a:rPr lang="en-US" sz="2400" i="1" spc="100">
                                      <a:latin typeface="Cambria Math"/>
                                    </a:rPr>
                                    <m:t>𝑒</m:t>
                                  </m:r>
                                </m:sub>
                              </m:sSub>
                            </m:den>
                          </m:f>
                        </m:e>
                      </m:nary>
                    </m:oMath>
                  </m:oMathPara>
                </a14:m>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r>
                  <a:rPr lang="en-US" sz="2400" spc="100" dirty="0">
                    <a:latin typeface="Calibri" pitchFamily="34" charset="0"/>
                  </a:rPr>
                  <a:t> </a:t>
                </a:r>
              </a:p>
            </p:txBody>
          </p:sp>
        </mc:Choice>
        <mc:Fallback xmlns="">
          <p:sp>
            <p:nvSpPr>
              <p:cNvPr id="3" name="TextBox 2"/>
              <p:cNvSpPr txBox="1">
                <a:spLocks noRot="1" noChangeAspect="1" noMove="1" noResize="1" noEditPoints="1" noAdjustHandles="1" noChangeArrowheads="1" noChangeShapeType="1" noTextEdit="1"/>
              </p:cNvSpPr>
              <p:nvPr/>
            </p:nvSpPr>
            <p:spPr>
              <a:xfrm>
                <a:off x="-1" y="1151998"/>
                <a:ext cx="12204000" cy="5852500"/>
              </a:xfrm>
              <a:prstGeom prst="rect">
                <a:avLst/>
              </a:prstGeom>
              <a:blipFill rotWithShape="1">
                <a:blip r:embed="rId3"/>
                <a:stretch>
                  <a:fillRect l="-699" t="-728" r="-699"/>
                </a:stretch>
              </a:blipFill>
              <a:ln>
                <a:solidFill>
                  <a:schemeClr val="accent3">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250783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left)">
                                      <p:cBhvr>
                                        <p:cTn id="3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txBox="1">
                <a:spLocks/>
              </p:cNvSpPr>
              <p:nvPr/>
            </p:nvSpPr>
            <p:spPr>
              <a:xfrm>
                <a:off x="0" y="0"/>
                <a:ext cx="12192000" cy="1152000"/>
              </a:xfrm>
              <a:prstGeom prst="rect">
                <a:avLst/>
              </a:prstGeom>
              <a:solidFill>
                <a:srgbClr val="002060"/>
              </a:solidFill>
              <a:ln>
                <a:solidFill>
                  <a:schemeClr val="accent1">
                    <a:lumMod val="60000"/>
                    <a:lumOff val="40000"/>
                  </a:schemeClr>
                </a:solidFill>
              </a:ln>
            </p:spPr>
            <p:txBody>
              <a:bodyPr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00" dirty="0">
                    <a:solidFill>
                      <a:schemeClr val="bg1"/>
                    </a:solidFill>
                  </a:rPr>
                  <a:t>CHI-SQUARE </a:t>
                </a:r>
                <a14:m>
                  <m:oMath xmlns:m="http://schemas.openxmlformats.org/officeDocument/2006/math">
                    <m:d>
                      <m:dPr>
                        <m:ctrlPr>
                          <a:rPr lang="en-US" i="1" spc="100" smtClean="0">
                            <a:solidFill>
                              <a:schemeClr val="bg1"/>
                            </a:solidFill>
                            <a:latin typeface="Cambria Math" panose="02040503050406030204" pitchFamily="18" charset="0"/>
                          </a:rPr>
                        </m:ctrlPr>
                      </m:dPr>
                      <m:e>
                        <m:r>
                          <a:rPr lang="en-US" b="0" i="1" spc="100" smtClean="0">
                            <a:solidFill>
                              <a:schemeClr val="bg1"/>
                            </a:solidFill>
                            <a:latin typeface="Cambria Math"/>
                          </a:rPr>
                          <m:t> </m:t>
                        </m:r>
                        <m:sSup>
                          <m:sSupPr>
                            <m:ctrlPr>
                              <a:rPr lang="en-US" i="1" spc="100">
                                <a:solidFill>
                                  <a:schemeClr val="bg1"/>
                                </a:solidFill>
                                <a:latin typeface="Cambria Math" panose="02040503050406030204" pitchFamily="18" charset="0"/>
                              </a:rPr>
                            </m:ctrlPr>
                          </m:sSupPr>
                          <m:e>
                            <m:r>
                              <a:rPr lang="en-US" i="1" spc="100">
                                <a:solidFill>
                                  <a:schemeClr val="bg1"/>
                                </a:solidFill>
                                <a:latin typeface="Cambria Math"/>
                                <a:ea typeface="Cambria Math"/>
                              </a:rPr>
                              <m:t>𝜒</m:t>
                            </m:r>
                          </m:e>
                          <m:sup>
                            <m:r>
                              <a:rPr lang="en-US" i="1" spc="100">
                                <a:solidFill>
                                  <a:schemeClr val="bg1"/>
                                </a:solidFill>
                                <a:latin typeface="Cambria Math"/>
                              </a:rPr>
                              <m:t>2</m:t>
                            </m:r>
                          </m:sup>
                        </m:sSup>
                      </m:e>
                    </m:d>
                  </m:oMath>
                </a14:m>
                <a:r>
                  <a:rPr lang="en-IN" spc="100" dirty="0">
                    <a:solidFill>
                      <a:schemeClr val="bg1"/>
                    </a:solidFill>
                  </a:rPr>
                  <a:t> TEST : GOODNESS OF FIT </a:t>
                </a:r>
              </a:p>
            </p:txBody>
          </p:sp>
        </mc:Choice>
        <mc:Fallback xmlns="">
          <p:sp>
            <p:nvSpPr>
              <p:cNvPr id="2" name="Title 1"/>
              <p:cNvSpPr txBox="1">
                <a:spLocks noRot="1" noChangeAspect="1" noMove="1" noResize="1" noEditPoints="1" noAdjustHandles="1" noChangeArrowheads="1" noChangeShapeType="1" noTextEdit="1"/>
              </p:cNvSpPr>
              <p:nvPr/>
            </p:nvSpPr>
            <p:spPr>
              <a:xfrm>
                <a:off x="0" y="0"/>
                <a:ext cx="12192000" cy="1152000"/>
              </a:xfrm>
              <a:prstGeom prst="rect">
                <a:avLst/>
              </a:prstGeom>
              <a:blipFill rotWithShape="1">
                <a:blip r:embed="rId2"/>
                <a:stretch>
                  <a:fillRect l="-1449"/>
                </a:stretch>
              </a:blipFill>
              <a:ln>
                <a:solidFill>
                  <a:schemeClr val="accent1">
                    <a:lumMod val="60000"/>
                    <a:lumOff val="4000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 y="1151998"/>
                <a:ext cx="12204000" cy="6001643"/>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b="1" spc="100" dirty="0">
                    <a:latin typeface="Calibri" pitchFamily="34" charset="0"/>
                  </a:rPr>
                  <a:t>Working Rule</a:t>
                </a:r>
              </a:p>
              <a:p>
                <a:pPr marL="514350" indent="-514350" algn="just">
                  <a:buAutoNum type="romanLcParenBoth"/>
                </a:pPr>
                <a:r>
                  <a:rPr lang="en-US" sz="2400" spc="100" dirty="0">
                    <a:latin typeface="Calibri" pitchFamily="34" charset="0"/>
                  </a:rPr>
                  <a:t> Set up a null hypothesis.</a:t>
                </a:r>
              </a:p>
              <a:p>
                <a:pPr marL="514350" indent="-514350" algn="just">
                  <a:buAutoNum type="romanLcParenBoth"/>
                </a:pPr>
                <a:r>
                  <a:rPr lang="en-US" sz="2400" spc="100" dirty="0">
                    <a:latin typeface="Calibri" pitchFamily="34" charset="0"/>
                  </a:rPr>
                  <a:t> Set up an alternative hypothesis.</a:t>
                </a:r>
              </a:p>
              <a:p>
                <a:pPr marL="514350" indent="-514350" algn="just">
                  <a:buAutoNum type="romanLcParenBoth"/>
                </a:pPr>
                <a:r>
                  <a:rPr lang="en-US" sz="2400" spc="100" dirty="0">
                    <a:latin typeface="Calibri" pitchFamily="34" charset="0"/>
                  </a:rPr>
                  <a:t> Set a level of significance </a:t>
                </a:r>
                <a14:m>
                  <m:oMath xmlns:m="http://schemas.openxmlformats.org/officeDocument/2006/math">
                    <m:r>
                      <a:rPr lang="en-US" sz="2400" i="1" spc="100" smtClean="0">
                        <a:latin typeface="Cambria Math"/>
                        <a:ea typeface="Cambria Math"/>
                      </a:rPr>
                      <m:t>∝</m:t>
                    </m:r>
                  </m:oMath>
                </a14:m>
                <a:r>
                  <a:rPr lang="en-US" sz="2400" spc="100" dirty="0">
                    <a:latin typeface="Calibri" pitchFamily="34" charset="0"/>
                  </a:rPr>
                  <a:t>.</a:t>
                </a:r>
              </a:p>
              <a:p>
                <a:pPr marL="514350" indent="-514350" algn="just">
                  <a:buAutoNum type="romanLcParenBoth"/>
                </a:pPr>
                <a:r>
                  <a:rPr lang="en-US" sz="2400" spc="100" dirty="0">
                    <a:latin typeface="Calibri" pitchFamily="34" charset="0"/>
                  </a:rPr>
                  <a:t> Calculate </a:t>
                </a:r>
                <a14:m>
                  <m:oMath xmlns:m="http://schemas.openxmlformats.org/officeDocument/2006/math">
                    <m:sSup>
                      <m:sSupPr>
                        <m:ctrlPr>
                          <a:rPr lang="en-US" sz="2400" i="1" spc="100">
                            <a:latin typeface="Cambria Math" panose="02040503050406030204" pitchFamily="18" charset="0"/>
                          </a:rPr>
                        </m:ctrlPr>
                      </m:sSupPr>
                      <m:e>
                        <m:r>
                          <a:rPr lang="en-US" sz="2400" i="1" spc="100">
                            <a:latin typeface="Cambria Math"/>
                            <a:ea typeface="Cambria Math"/>
                          </a:rPr>
                          <m:t>𝜒</m:t>
                        </m:r>
                      </m:e>
                      <m:sup>
                        <m:r>
                          <a:rPr lang="en-US" sz="2400" i="1" spc="100">
                            <a:latin typeface="Cambria Math"/>
                          </a:rPr>
                          <m:t>2</m:t>
                        </m:r>
                      </m:sup>
                    </m:sSup>
                  </m:oMath>
                </a14:m>
                <a:r>
                  <a:rPr lang="en-US" sz="2400" spc="100" dirty="0">
                    <a:latin typeface="Calibri" pitchFamily="34" charset="0"/>
                  </a:rPr>
                  <a:t>.</a:t>
                </a:r>
              </a:p>
              <a:p>
                <a:pPr marL="514350" indent="-514350" algn="just">
                  <a:buAutoNum type="romanLcParenBoth"/>
                </a:pPr>
                <a:r>
                  <a:rPr lang="en-US" sz="2400" spc="100" dirty="0">
                    <a:latin typeface="Calibri" pitchFamily="34" charset="0"/>
                  </a:rPr>
                  <a:t> Find the degree of freedom and find the corresponding value of </a:t>
                </a:r>
                <a14:m>
                  <m:oMath xmlns:m="http://schemas.openxmlformats.org/officeDocument/2006/math">
                    <m:sSup>
                      <m:sSupPr>
                        <m:ctrlPr>
                          <a:rPr lang="en-US" sz="2400" i="1" spc="100">
                            <a:latin typeface="Cambria Math" panose="02040503050406030204" pitchFamily="18" charset="0"/>
                          </a:rPr>
                        </m:ctrlPr>
                      </m:sSupPr>
                      <m:e>
                        <m:r>
                          <a:rPr lang="en-US" sz="2400" i="1" spc="100">
                            <a:latin typeface="Cambria Math"/>
                            <a:ea typeface="Cambria Math"/>
                          </a:rPr>
                          <m:t>𝜒</m:t>
                        </m:r>
                      </m:e>
                      <m:sup>
                        <m:r>
                          <a:rPr lang="en-US" sz="2400" i="1" spc="100">
                            <a:latin typeface="Cambria Math"/>
                          </a:rPr>
                          <m:t>2</m:t>
                        </m:r>
                      </m:sup>
                    </m:sSup>
                  </m:oMath>
                </a14:m>
                <a:r>
                  <a:rPr lang="en-US" sz="2400" spc="100" dirty="0">
                    <a:latin typeface="Calibri" pitchFamily="34" charset="0"/>
                  </a:rPr>
                  <a:t> at given level of    </a:t>
                </a:r>
              </a:p>
              <a:p>
                <a:pPr algn="just"/>
                <a:r>
                  <a:rPr lang="en-US" sz="2400" spc="100" dirty="0">
                    <a:latin typeface="Calibri" pitchFamily="34" charset="0"/>
                  </a:rPr>
                  <a:t>       significance </a:t>
                </a:r>
                <a14:m>
                  <m:oMath xmlns:m="http://schemas.openxmlformats.org/officeDocument/2006/math">
                    <m:r>
                      <a:rPr lang="en-US" sz="2400" i="1" spc="100">
                        <a:latin typeface="Cambria Math"/>
                        <a:ea typeface="Cambria Math"/>
                      </a:rPr>
                      <m:t>∝</m:t>
                    </m:r>
                  </m:oMath>
                </a14:m>
                <a:r>
                  <a:rPr lang="en-US" sz="2400" spc="100" dirty="0">
                    <a:latin typeface="Calibri" pitchFamily="34" charset="0"/>
                  </a:rPr>
                  <a:t>.</a:t>
                </a:r>
              </a:p>
              <a:p>
                <a:pPr marL="514350" indent="-514350" algn="just">
                  <a:buFontTx/>
                  <a:buAutoNum type="romanLcParenBoth" startAt="6"/>
                </a:pPr>
                <a:r>
                  <a:rPr lang="en-US" sz="2400" spc="100" dirty="0">
                    <a:latin typeface="Calibri" pitchFamily="34" charset="0"/>
                  </a:rPr>
                  <a:t>If the calculated values of </a:t>
                </a:r>
                <a14:m>
                  <m:oMath xmlns:m="http://schemas.openxmlformats.org/officeDocument/2006/math">
                    <m:sSup>
                      <m:sSupPr>
                        <m:ctrlPr>
                          <a:rPr lang="en-US" sz="2400" i="1" spc="100">
                            <a:latin typeface="Cambria Math" panose="02040503050406030204" pitchFamily="18" charset="0"/>
                          </a:rPr>
                        </m:ctrlPr>
                      </m:sSupPr>
                      <m:e>
                        <m:r>
                          <a:rPr lang="en-US" sz="2400" i="1" spc="100">
                            <a:latin typeface="Cambria Math"/>
                            <a:ea typeface="Cambria Math"/>
                          </a:rPr>
                          <m:t>𝜒</m:t>
                        </m:r>
                      </m:e>
                      <m:sup>
                        <m:r>
                          <a:rPr lang="en-US" sz="2400" i="1" spc="100">
                            <a:latin typeface="Cambria Math"/>
                          </a:rPr>
                          <m:t>2</m:t>
                        </m:r>
                      </m:sup>
                    </m:sSup>
                  </m:oMath>
                </a14:m>
                <a:r>
                  <a:rPr lang="en-US" sz="2400" spc="100" dirty="0">
                    <a:latin typeface="Calibri" pitchFamily="34" charset="0"/>
                  </a:rPr>
                  <a:t> is less than tabulated value of </a:t>
                </a:r>
                <a14:m>
                  <m:oMath xmlns:m="http://schemas.openxmlformats.org/officeDocument/2006/math">
                    <m:sSup>
                      <m:sSupPr>
                        <m:ctrlPr>
                          <a:rPr lang="en-US" sz="2400" i="1" spc="100">
                            <a:latin typeface="Cambria Math" panose="02040503050406030204" pitchFamily="18" charset="0"/>
                          </a:rPr>
                        </m:ctrlPr>
                      </m:sSupPr>
                      <m:e>
                        <m:r>
                          <a:rPr lang="en-US" sz="2400" i="1" spc="100">
                            <a:latin typeface="Cambria Math"/>
                            <a:ea typeface="Cambria Math"/>
                          </a:rPr>
                          <m:t>𝜒</m:t>
                        </m:r>
                      </m:e>
                      <m:sup>
                        <m:r>
                          <a:rPr lang="en-US" sz="2400" i="1" spc="100">
                            <a:latin typeface="Cambria Math"/>
                          </a:rPr>
                          <m:t>2</m:t>
                        </m:r>
                      </m:sup>
                    </m:sSup>
                  </m:oMath>
                </a14:m>
                <a:r>
                  <a:rPr lang="en-US" sz="2400" spc="100" dirty="0">
                    <a:latin typeface="Calibri" pitchFamily="34" charset="0"/>
                  </a:rPr>
                  <a:t> at given level of significance </a:t>
                </a:r>
                <a14:m>
                  <m:oMath xmlns:m="http://schemas.openxmlformats.org/officeDocument/2006/math">
                    <m:r>
                      <a:rPr lang="en-US" sz="2400" i="1" spc="100">
                        <a:latin typeface="Cambria Math"/>
                        <a:ea typeface="Cambria Math"/>
                      </a:rPr>
                      <m:t>∝</m:t>
                    </m:r>
                  </m:oMath>
                </a14:m>
                <a:r>
                  <a:rPr lang="en-US" sz="2400" spc="100" dirty="0">
                    <a:latin typeface="Calibri" pitchFamily="34" charset="0"/>
                  </a:rPr>
                  <a:t>, the null hypothesis is accepted. If the calculated values of </a:t>
                </a:r>
                <a14:m>
                  <m:oMath xmlns:m="http://schemas.openxmlformats.org/officeDocument/2006/math">
                    <m:sSup>
                      <m:sSupPr>
                        <m:ctrlPr>
                          <a:rPr lang="en-US" sz="2400" i="1" spc="100">
                            <a:latin typeface="Cambria Math" panose="02040503050406030204" pitchFamily="18" charset="0"/>
                          </a:rPr>
                        </m:ctrlPr>
                      </m:sSupPr>
                      <m:e>
                        <m:r>
                          <a:rPr lang="en-US" sz="2400" i="1" spc="100">
                            <a:latin typeface="Cambria Math"/>
                            <a:ea typeface="Cambria Math"/>
                          </a:rPr>
                          <m:t>𝜒</m:t>
                        </m:r>
                      </m:e>
                      <m:sup>
                        <m:r>
                          <a:rPr lang="en-US" sz="2400" i="1" spc="100">
                            <a:latin typeface="Cambria Math"/>
                          </a:rPr>
                          <m:t>2</m:t>
                        </m:r>
                      </m:sup>
                    </m:sSup>
                  </m:oMath>
                </a14:m>
                <a:r>
                  <a:rPr lang="en-US" sz="2400" spc="100" dirty="0">
                    <a:latin typeface="Calibri" pitchFamily="34" charset="0"/>
                  </a:rPr>
                  <a:t> is more than tabulated value of </a:t>
                </a:r>
                <a14:m>
                  <m:oMath xmlns:m="http://schemas.openxmlformats.org/officeDocument/2006/math">
                    <m:sSup>
                      <m:sSupPr>
                        <m:ctrlPr>
                          <a:rPr lang="en-US" sz="2400" i="1" spc="100">
                            <a:latin typeface="Cambria Math" panose="02040503050406030204" pitchFamily="18" charset="0"/>
                          </a:rPr>
                        </m:ctrlPr>
                      </m:sSupPr>
                      <m:e>
                        <m:r>
                          <a:rPr lang="en-US" sz="2400" i="1" spc="100">
                            <a:latin typeface="Cambria Math"/>
                            <a:ea typeface="Cambria Math"/>
                          </a:rPr>
                          <m:t>𝜒</m:t>
                        </m:r>
                      </m:e>
                      <m:sup>
                        <m:r>
                          <a:rPr lang="en-US" sz="2400" i="1" spc="100">
                            <a:latin typeface="Cambria Math"/>
                          </a:rPr>
                          <m:t>2</m:t>
                        </m:r>
                      </m:sup>
                    </m:sSup>
                  </m:oMath>
                </a14:m>
                <a:r>
                  <a:rPr lang="en-US" sz="2400" spc="100" dirty="0">
                    <a:latin typeface="Calibri" pitchFamily="34" charset="0"/>
                  </a:rPr>
                  <a:t> at given level of significance </a:t>
                </a:r>
                <a14:m>
                  <m:oMath xmlns:m="http://schemas.openxmlformats.org/officeDocument/2006/math">
                    <m:r>
                      <a:rPr lang="en-US" sz="2400" i="1" spc="100">
                        <a:latin typeface="Cambria Math"/>
                        <a:ea typeface="Cambria Math"/>
                      </a:rPr>
                      <m:t>∝</m:t>
                    </m:r>
                  </m:oMath>
                </a14:m>
                <a:r>
                  <a:rPr lang="en-US" sz="2400" spc="100" dirty="0">
                    <a:latin typeface="Calibri" pitchFamily="34" charset="0"/>
                  </a:rPr>
                  <a:t>, the null hypothesis is rejected.</a:t>
                </a: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r>
                  <a:rPr lang="en-US" sz="2400" spc="100" dirty="0">
                    <a:latin typeface="Calibri" pitchFamily="34" charset="0"/>
                  </a:rPr>
                  <a:t> </a:t>
                </a:r>
              </a:p>
            </p:txBody>
          </p:sp>
        </mc:Choice>
        <mc:Fallback xmlns="">
          <p:sp>
            <p:nvSpPr>
              <p:cNvPr id="3" name="TextBox 2"/>
              <p:cNvSpPr txBox="1">
                <a:spLocks noRot="1" noChangeAspect="1" noMove="1" noResize="1" noEditPoints="1" noAdjustHandles="1" noChangeArrowheads="1" noChangeShapeType="1" noTextEdit="1"/>
              </p:cNvSpPr>
              <p:nvPr/>
            </p:nvSpPr>
            <p:spPr>
              <a:xfrm>
                <a:off x="-1" y="1151998"/>
                <a:ext cx="12204000" cy="6001643"/>
              </a:xfrm>
              <a:prstGeom prst="rect">
                <a:avLst/>
              </a:prstGeom>
              <a:blipFill rotWithShape="1">
                <a:blip r:embed="rId3"/>
                <a:stretch>
                  <a:fillRect l="-699" t="-710" r="-699"/>
                </a:stretch>
              </a:blipFill>
              <a:ln>
                <a:solidFill>
                  <a:schemeClr val="accent3">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231127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wipe(left)">
                                      <p:cBhvr>
                                        <p:cTn id="7" dur="1000"/>
                                        <p:tgtEl>
                                          <p:spTgt spid="3">
                                            <p:txEl>
                                              <p:pRg st="12"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1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1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1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left)">
                                      <p:cBhvr>
                                        <p:cTn id="47"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2677656"/>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37</a:t>
            </a:r>
          </a:p>
          <a:p>
            <a:pPr algn="just"/>
            <a:r>
              <a:rPr lang="en-US" sz="2400" spc="100" dirty="0">
                <a:solidFill>
                  <a:srgbClr val="000000"/>
                </a:solidFill>
                <a:latin typeface="Calibri" pitchFamily="34" charset="0"/>
              </a:rPr>
              <a:t>A dice was thrown 132 times and the following frequencies were observed:</a:t>
            </a:r>
          </a:p>
          <a:p>
            <a:pPr algn="just"/>
            <a:endParaRPr lang="en-US" sz="2400" spc="100" dirty="0">
              <a:solidFill>
                <a:srgbClr val="000000"/>
              </a:solidFill>
              <a:latin typeface="Calibri" pitchFamily="34" charset="0"/>
            </a:endParaRPr>
          </a:p>
          <a:p>
            <a:pPr algn="just"/>
            <a:endParaRPr lang="en-US" sz="2400" spc="100" dirty="0">
              <a:solidFill>
                <a:srgbClr val="000000"/>
              </a:solidFill>
              <a:latin typeface="Calibri" pitchFamily="34" charset="0"/>
            </a:endParaRPr>
          </a:p>
          <a:p>
            <a:pPr algn="just"/>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Test the hypothesis that the dice is unbiased.</a:t>
            </a:r>
          </a:p>
          <a:p>
            <a:pPr algn="just"/>
            <a:r>
              <a:rPr lang="en-US" sz="2400" b="1" spc="100" dirty="0">
                <a:solidFill>
                  <a:srgbClr val="000000"/>
                </a:solidFill>
                <a:latin typeface="Calibri" pitchFamily="34" charset="0"/>
              </a:rPr>
              <a:t>Solution</a:t>
            </a:r>
          </a:p>
        </p:txBody>
      </p:sp>
      <p:cxnSp>
        <p:nvCxnSpPr>
          <p:cNvPr id="8" name="Straight Connector 7"/>
          <p:cNvCxnSpPr/>
          <p:nvPr/>
        </p:nvCxnSpPr>
        <p:spPr>
          <a:xfrm>
            <a:off x="4978354" y="2324812"/>
            <a:ext cx="1" cy="4546339"/>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95283" y="2820824"/>
                <a:ext cx="4883072" cy="830997"/>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oMath>
                </a14:m>
                <a:r>
                  <a:rPr lang="en-US" sz="2400" spc="100" dirty="0">
                    <a:solidFill>
                      <a:srgbClr val="000000"/>
                    </a:solidFill>
                    <a:latin typeface="Calibri" pitchFamily="34" charset="0"/>
                  </a:rPr>
                  <a:t> The dice is unbiased.</a:t>
                </a:r>
              </a:p>
            </p:txBody>
          </p:sp>
        </mc:Choice>
        <mc:Fallback xmlns="">
          <p:sp>
            <p:nvSpPr>
              <p:cNvPr id="9" name="TextBox 8"/>
              <p:cNvSpPr txBox="1">
                <a:spLocks noRot="1" noChangeAspect="1" noMove="1" noResize="1" noEditPoints="1" noAdjustHandles="1" noChangeArrowheads="1" noChangeShapeType="1" noTextEdit="1"/>
              </p:cNvSpPr>
              <p:nvPr/>
            </p:nvSpPr>
            <p:spPr>
              <a:xfrm>
                <a:off x="95283" y="2820824"/>
                <a:ext cx="4883072" cy="830997"/>
              </a:xfrm>
              <a:prstGeom prst="rect">
                <a:avLst/>
              </a:prstGeom>
              <a:blipFill rotWithShape="1">
                <a:blip r:embed="rId2"/>
                <a:stretch>
                  <a:fillRect l="-1998" t="-6618" r="-624"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9082" y="3550214"/>
                <a:ext cx="4959273" cy="830997"/>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oMath>
                </a14:m>
                <a:r>
                  <a:rPr lang="en-IN" sz="2400" dirty="0">
                    <a:solidFill>
                      <a:srgbClr val="000000"/>
                    </a:solidFill>
                  </a:rPr>
                  <a:t> </a:t>
                </a:r>
                <a:r>
                  <a:rPr lang="en-IN" sz="2400" spc="100" dirty="0">
                    <a:solidFill>
                      <a:srgbClr val="000000"/>
                    </a:solidFill>
                    <a:latin typeface="Calibri" pitchFamily="34" charset="0"/>
                  </a:rPr>
                  <a:t>The dice is biased</a:t>
                </a:r>
                <a:r>
                  <a:rPr lang="en-IN" sz="2400" dirty="0">
                    <a:solidFill>
                      <a:srgbClr val="000000"/>
                    </a:solidFill>
                  </a:rPr>
                  <a:t>.</a:t>
                </a:r>
              </a:p>
            </p:txBody>
          </p:sp>
        </mc:Choice>
        <mc:Fallback xmlns="">
          <p:sp>
            <p:nvSpPr>
              <p:cNvPr id="10" name="TextBox 9"/>
              <p:cNvSpPr txBox="1">
                <a:spLocks noRot="1" noChangeAspect="1" noMove="1" noResize="1" noEditPoints="1" noAdjustHandles="1" noChangeArrowheads="1" noChangeShapeType="1" noTextEdit="1"/>
              </p:cNvSpPr>
              <p:nvPr/>
            </p:nvSpPr>
            <p:spPr>
              <a:xfrm>
                <a:off x="19082" y="3550214"/>
                <a:ext cx="4959273" cy="830997"/>
              </a:xfrm>
              <a:prstGeom prst="rect">
                <a:avLst/>
              </a:prstGeom>
              <a:blipFill rotWithShape="1">
                <a:blip r:embed="rId3"/>
                <a:stretch>
                  <a:fillRect l="-1843" t="-6569" b="-1532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2764" y="4466444"/>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2764" y="4466444"/>
                <a:ext cx="4965590" cy="461665"/>
              </a:xfrm>
              <a:prstGeom prst="rect">
                <a:avLst/>
              </a:prstGeom>
              <a:blipFill rotWithShape="1">
                <a:blip r:embed="rId4"/>
                <a:stretch>
                  <a:fillRect l="-1840" t="-10667" b="-30667"/>
                </a:stretch>
              </a:blipFill>
            </p:spPr>
            <p:txBody>
              <a:bodyPr/>
              <a:lstStyle/>
              <a:p>
                <a:r>
                  <a:rPr lang="en-IN">
                    <a:noFill/>
                  </a:rPr>
                  <a:t> </a:t>
                </a:r>
              </a:p>
            </p:txBody>
          </p:sp>
        </mc:Fallback>
      </mc:AlternateContent>
      <p:sp>
        <p:nvSpPr>
          <p:cNvPr id="12" name="TextBox 11"/>
          <p:cNvSpPr txBox="1"/>
          <p:nvPr/>
        </p:nvSpPr>
        <p:spPr>
          <a:xfrm>
            <a:off x="95282" y="4995622"/>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5" name="Rectangle 4"/>
              <p:cNvSpPr/>
              <p:nvPr/>
            </p:nvSpPr>
            <p:spPr>
              <a:xfrm>
                <a:off x="619085" y="2324812"/>
                <a:ext cx="413071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pc="100" smtClean="0">
                          <a:latin typeface="Cambria Math"/>
                        </a:rPr>
                        <m:t>𝑛</m:t>
                      </m:r>
                      <m:r>
                        <a:rPr lang="en-US" sz="2400" i="1" spc="100" smtClean="0">
                          <a:latin typeface="Cambria Math"/>
                        </a:rPr>
                        <m:t>=</m:t>
                      </m:r>
                      <m:r>
                        <a:rPr lang="en-US" sz="2400" b="0" i="1" spc="100" smtClean="0">
                          <a:latin typeface="Cambria Math"/>
                        </a:rPr>
                        <m:t>6</m:t>
                      </m:r>
                    </m:oMath>
                  </m:oMathPara>
                </a14:m>
                <a:endParaRPr lang="en-US" sz="2400" i="1" spc="100" dirty="0">
                  <a:latin typeface="Cambria Math"/>
                </a:endParaRPr>
              </a:p>
            </p:txBody>
          </p:sp>
        </mc:Choice>
        <mc:Fallback xmlns="">
          <p:sp>
            <p:nvSpPr>
              <p:cNvPr id="5" name="Rectangle 4"/>
              <p:cNvSpPr>
                <a:spLocks noRot="1" noChangeAspect="1" noMove="1" noResize="1" noEditPoints="1" noAdjustHandles="1" noChangeArrowheads="1" noChangeShapeType="1" noTextEdit="1"/>
              </p:cNvSpPr>
              <p:nvPr/>
            </p:nvSpPr>
            <p:spPr>
              <a:xfrm>
                <a:off x="619085" y="2324812"/>
                <a:ext cx="4130716" cy="461665"/>
              </a:xfrm>
              <a:prstGeom prst="rect">
                <a:avLst/>
              </a:prstGeom>
              <a:blipFill rotWithShape="1">
                <a:blip r:embed="rId5"/>
                <a:stretch>
                  <a:fillRect/>
                </a:stretch>
              </a:blipFill>
            </p:spPr>
            <p:txBody>
              <a:bodyPr/>
              <a:lstStyle/>
              <a:p>
                <a:r>
                  <a:rPr lang="en-IN">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3250528619"/>
              </p:ext>
            </p:extLst>
          </p:nvPr>
        </p:nvGraphicFramePr>
        <p:xfrm>
          <a:off x="1498600" y="856228"/>
          <a:ext cx="8813798" cy="914400"/>
        </p:xfrm>
        <a:graphic>
          <a:graphicData uri="http://schemas.openxmlformats.org/drawingml/2006/table">
            <a:tbl>
              <a:tblPr firstRow="1" bandRow="1">
                <a:tableStyleId>{5C22544A-7EE6-4342-B048-85BDC9FD1C3A}</a:tableStyleId>
              </a:tblPr>
              <a:tblGrid>
                <a:gridCol w="1850648">
                  <a:extLst>
                    <a:ext uri="{9D8B030D-6E8A-4147-A177-3AD203B41FA5}">
                      <a16:colId xmlns:a16="http://schemas.microsoft.com/office/drawing/2014/main" val="20000"/>
                    </a:ext>
                  </a:extLst>
                </a:gridCol>
                <a:gridCol w="1009062">
                  <a:extLst>
                    <a:ext uri="{9D8B030D-6E8A-4147-A177-3AD203B41FA5}">
                      <a16:colId xmlns:a16="http://schemas.microsoft.com/office/drawing/2014/main" val="20001"/>
                    </a:ext>
                  </a:extLst>
                </a:gridCol>
                <a:gridCol w="1002474">
                  <a:extLst>
                    <a:ext uri="{9D8B030D-6E8A-4147-A177-3AD203B41FA5}">
                      <a16:colId xmlns:a16="http://schemas.microsoft.com/office/drawing/2014/main" val="20002"/>
                    </a:ext>
                  </a:extLst>
                </a:gridCol>
                <a:gridCol w="1032852">
                  <a:extLst>
                    <a:ext uri="{9D8B030D-6E8A-4147-A177-3AD203B41FA5}">
                      <a16:colId xmlns:a16="http://schemas.microsoft.com/office/drawing/2014/main" val="20003"/>
                    </a:ext>
                  </a:extLst>
                </a:gridCol>
                <a:gridCol w="1063230">
                  <a:extLst>
                    <a:ext uri="{9D8B030D-6E8A-4147-A177-3AD203B41FA5}">
                      <a16:colId xmlns:a16="http://schemas.microsoft.com/office/drawing/2014/main" val="20004"/>
                    </a:ext>
                  </a:extLst>
                </a:gridCol>
                <a:gridCol w="911340">
                  <a:extLst>
                    <a:ext uri="{9D8B030D-6E8A-4147-A177-3AD203B41FA5}">
                      <a16:colId xmlns:a16="http://schemas.microsoft.com/office/drawing/2014/main" val="20005"/>
                    </a:ext>
                  </a:extLst>
                </a:gridCol>
                <a:gridCol w="972096">
                  <a:extLst>
                    <a:ext uri="{9D8B030D-6E8A-4147-A177-3AD203B41FA5}">
                      <a16:colId xmlns:a16="http://schemas.microsoft.com/office/drawing/2014/main" val="20006"/>
                    </a:ext>
                  </a:extLst>
                </a:gridCol>
                <a:gridCol w="972096">
                  <a:extLst>
                    <a:ext uri="{9D8B030D-6E8A-4147-A177-3AD203B41FA5}">
                      <a16:colId xmlns:a16="http://schemas.microsoft.com/office/drawing/2014/main" val="20007"/>
                    </a:ext>
                  </a:extLst>
                </a:gridCol>
              </a:tblGrid>
              <a:tr h="370840">
                <a:tc>
                  <a:txBody>
                    <a:bodyPr/>
                    <a:lstStyle/>
                    <a:p>
                      <a:pPr algn="ctr"/>
                      <a:r>
                        <a:rPr lang="en-US" sz="2400" dirty="0">
                          <a:solidFill>
                            <a:schemeClr val="bg1"/>
                          </a:solidFill>
                          <a:latin typeface="Calibri" pitchFamily="34" charset="0"/>
                        </a:rPr>
                        <a:t>No.</a:t>
                      </a:r>
                      <a:r>
                        <a:rPr lang="en-US" sz="2400" baseline="0" dirty="0">
                          <a:solidFill>
                            <a:schemeClr val="bg1"/>
                          </a:solidFill>
                          <a:latin typeface="Calibri" pitchFamily="34" charset="0"/>
                        </a:rPr>
                        <a:t> obtained</a:t>
                      </a:r>
                      <a:endParaRPr lang="en-IN" sz="2400" dirty="0">
                        <a:solidFill>
                          <a:schemeClr val="bg1"/>
                        </a:solidFill>
                        <a:latin typeface="Calibri" pitchFamily="34" charset="0"/>
                      </a:endParaRPr>
                    </a:p>
                  </a:txBody>
                  <a:tcPr>
                    <a:solidFill>
                      <a:srgbClr val="000066"/>
                    </a:solidFill>
                  </a:tcPr>
                </a:tc>
                <a:tc>
                  <a:txBody>
                    <a:bodyPr/>
                    <a:lstStyle/>
                    <a:p>
                      <a:pPr algn="ctr"/>
                      <a:r>
                        <a:rPr lang="en-US" sz="2400" b="0" dirty="0">
                          <a:solidFill>
                            <a:schemeClr val="tx1"/>
                          </a:solidFill>
                          <a:latin typeface="Calibri" pitchFamily="34" charset="0"/>
                        </a:rPr>
                        <a:t>1</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2</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3</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4</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5</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6</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Total</a:t>
                      </a:r>
                      <a:endParaRPr lang="en-IN" sz="2400" b="0" dirty="0">
                        <a:solidFill>
                          <a:schemeClr val="tx1"/>
                        </a:solidFill>
                        <a:latin typeface="Calibri" pitchFamily="34" charset="0"/>
                      </a:endParaRPr>
                    </a:p>
                  </a:txBody>
                  <a:tcPr>
                    <a:solidFill>
                      <a:srgbClr val="D7ED9E"/>
                    </a:solidFill>
                  </a:tcPr>
                </a:tc>
                <a:extLst>
                  <a:ext uri="{0D108BD9-81ED-4DB2-BD59-A6C34878D82A}">
                    <a16:rowId xmlns:a16="http://schemas.microsoft.com/office/drawing/2014/main" val="10000"/>
                  </a:ext>
                </a:extLst>
              </a:tr>
              <a:tr h="370840">
                <a:tc>
                  <a:txBody>
                    <a:bodyPr/>
                    <a:lstStyle/>
                    <a:p>
                      <a:pPr algn="ctr"/>
                      <a:r>
                        <a:rPr lang="en-US" sz="2400" dirty="0">
                          <a:solidFill>
                            <a:schemeClr val="bg1"/>
                          </a:solidFill>
                          <a:latin typeface="Calibri" pitchFamily="34" charset="0"/>
                        </a:rPr>
                        <a:t>Frequency</a:t>
                      </a:r>
                      <a:endParaRPr lang="en-IN" sz="2400" dirty="0">
                        <a:solidFill>
                          <a:schemeClr val="bg1"/>
                        </a:solidFill>
                        <a:latin typeface="Calibri" pitchFamily="34" charset="0"/>
                      </a:endParaRPr>
                    </a:p>
                  </a:txBody>
                  <a:tcPr>
                    <a:solidFill>
                      <a:srgbClr val="000066"/>
                    </a:solidFill>
                  </a:tcPr>
                </a:tc>
                <a:tc>
                  <a:txBody>
                    <a:bodyPr/>
                    <a:lstStyle/>
                    <a:p>
                      <a:pPr algn="ctr"/>
                      <a:r>
                        <a:rPr lang="en-US" sz="2400" dirty="0">
                          <a:solidFill>
                            <a:schemeClr val="tx1"/>
                          </a:solidFill>
                          <a:latin typeface="Calibri" pitchFamily="34" charset="0"/>
                        </a:rPr>
                        <a:t>15</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20</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25</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15</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29</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28</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132</a:t>
                      </a:r>
                      <a:endParaRPr lang="en-IN" sz="2400" dirty="0">
                        <a:solidFill>
                          <a:schemeClr val="tx1"/>
                        </a:solidFill>
                        <a:latin typeface="Calibri" pitchFamily="34" charset="0"/>
                      </a:endParaRPr>
                    </a:p>
                  </a:txBody>
                  <a:tcPr>
                    <a:solidFill>
                      <a:srgbClr val="D7ED9E"/>
                    </a:solidFill>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22" name="TextBox 21"/>
              <p:cNvSpPr txBox="1"/>
              <p:nvPr/>
            </p:nvSpPr>
            <p:spPr>
              <a:xfrm>
                <a:off x="19083" y="5500230"/>
                <a:ext cx="4959272" cy="986296"/>
              </a:xfrm>
              <a:prstGeom prst="rect">
                <a:avLst/>
              </a:prstGeom>
              <a:noFill/>
            </p:spPr>
            <p:txBody>
              <a:bodyPr wrap="square" rtlCol="0">
                <a:spAutoFit/>
              </a:bodyPr>
              <a:lstStyle/>
              <a:p>
                <a:r>
                  <a:rPr lang="en-IN" sz="2400" spc="100" dirty="0">
                    <a:solidFill>
                      <a:srgbClr val="000000"/>
                    </a:solidFill>
                    <a:latin typeface="Calibri" pitchFamily="34" charset="0"/>
                  </a:rPr>
                  <a:t>       Expected frequency of each  </a:t>
                </a:r>
              </a:p>
              <a:p>
                <a:r>
                  <a:rPr lang="en-IN" sz="2400" spc="100" dirty="0">
                    <a:solidFill>
                      <a:srgbClr val="000000"/>
                    </a:solidFill>
                    <a:latin typeface="Calibri" pitchFamily="34" charset="0"/>
                  </a:rPr>
                  <a:t>       number </a:t>
                </a:r>
                <a14:m>
                  <m:oMath xmlns:m="http://schemas.openxmlformats.org/officeDocument/2006/math">
                    <m:sSub>
                      <m:sSubPr>
                        <m:ctrlPr>
                          <a:rPr lang="en-IN" sz="2400" i="1" spc="100" smtClean="0">
                            <a:solidFill>
                              <a:srgbClr val="000000"/>
                            </a:solidFill>
                            <a:latin typeface="Cambria Math" panose="02040503050406030204" pitchFamily="18" charset="0"/>
                          </a:rPr>
                        </m:ctrlPr>
                      </m:sSubPr>
                      <m:e>
                        <m:r>
                          <a:rPr lang="en-US" sz="2400" b="0" i="1" spc="100" smtClean="0">
                            <a:solidFill>
                              <a:srgbClr val="000000"/>
                            </a:solidFill>
                            <a:latin typeface="Cambria Math"/>
                          </a:rPr>
                          <m:t>𝑓</m:t>
                        </m:r>
                      </m:e>
                      <m:sub>
                        <m:r>
                          <a:rPr lang="en-US" sz="2400" b="0" i="1" spc="100" smtClean="0">
                            <a:solidFill>
                              <a:srgbClr val="000000"/>
                            </a:solidFill>
                            <a:latin typeface="Cambria Math"/>
                          </a:rPr>
                          <m:t>𝑒</m:t>
                        </m:r>
                      </m:sub>
                    </m:sSub>
                    <m:r>
                      <a:rPr lang="en-US" sz="2400" b="0" i="1" spc="100" smtClean="0">
                        <a:solidFill>
                          <a:srgbClr val="000000"/>
                        </a:solidFill>
                        <a:latin typeface="Cambria Math"/>
                      </a:rPr>
                      <m:t>=</m:t>
                    </m:r>
                    <m:f>
                      <m:fPr>
                        <m:ctrlPr>
                          <a:rPr lang="en-US" sz="2400" b="0" i="1" spc="100" smtClean="0">
                            <a:solidFill>
                              <a:srgbClr val="000000"/>
                            </a:solidFill>
                            <a:latin typeface="Cambria Math" panose="02040503050406030204" pitchFamily="18" charset="0"/>
                          </a:rPr>
                        </m:ctrlPr>
                      </m:fPr>
                      <m:num>
                        <m:r>
                          <a:rPr lang="en-US" sz="2400" b="0" i="1" spc="100" smtClean="0">
                            <a:solidFill>
                              <a:srgbClr val="000000"/>
                            </a:solidFill>
                            <a:latin typeface="Cambria Math"/>
                          </a:rPr>
                          <m:t>132</m:t>
                        </m:r>
                      </m:num>
                      <m:den>
                        <m:r>
                          <a:rPr lang="en-US" sz="2400" b="0" i="1" spc="100" smtClean="0">
                            <a:solidFill>
                              <a:srgbClr val="000000"/>
                            </a:solidFill>
                            <a:latin typeface="Cambria Math"/>
                          </a:rPr>
                          <m:t>6</m:t>
                        </m:r>
                      </m:den>
                    </m:f>
                    <m:r>
                      <a:rPr lang="en-US" sz="2400" b="0" i="1" spc="100" smtClean="0">
                        <a:solidFill>
                          <a:srgbClr val="000000"/>
                        </a:solidFill>
                        <a:latin typeface="Cambria Math"/>
                      </a:rPr>
                      <m:t>=22</m:t>
                    </m:r>
                  </m:oMath>
                </a14:m>
                <a:endParaRPr lang="en-IN" sz="2400" spc="100" dirty="0">
                  <a:solidFill>
                    <a:srgbClr val="000000"/>
                  </a:solidFill>
                  <a:latin typeface="Calibri" pitchFamily="34"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19083" y="5500230"/>
                <a:ext cx="4959272" cy="986296"/>
              </a:xfrm>
              <a:prstGeom prst="rect">
                <a:avLst/>
              </a:prstGeom>
              <a:blipFill rotWithShape="1">
                <a:blip r:embed="rId6"/>
                <a:stretch>
                  <a:fillRect t="-4938" b="-55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21" name="Table 20"/>
              <p:cNvGraphicFramePr>
                <a:graphicFrameLocks noGrp="1"/>
              </p:cNvGraphicFramePr>
              <p:nvPr>
                <p:extLst>
                  <p:ext uri="{D42A27DB-BD31-4B8C-83A1-F6EECF244321}">
                    <p14:modId xmlns:p14="http://schemas.microsoft.com/office/powerpoint/2010/main" val="981423003"/>
                  </p:ext>
                </p:extLst>
              </p:nvPr>
            </p:nvGraphicFramePr>
            <p:xfrm>
              <a:off x="5172891" y="2457752"/>
              <a:ext cx="7019109" cy="4280457"/>
            </p:xfrm>
            <a:graphic>
              <a:graphicData uri="http://schemas.openxmlformats.org/drawingml/2006/table">
                <a:tbl>
                  <a:tblPr firstRow="1" bandRow="1">
                    <a:tableStyleId>{5C22544A-7EE6-4342-B048-85BDC9FD1C3A}</a:tableStyleId>
                  </a:tblPr>
                  <a:tblGrid>
                    <a:gridCol w="1231126">
                      <a:extLst>
                        <a:ext uri="{9D8B030D-6E8A-4147-A177-3AD203B41FA5}">
                          <a16:colId xmlns:a16="http://schemas.microsoft.com/office/drawing/2014/main" val="20000"/>
                        </a:ext>
                      </a:extLst>
                    </a:gridCol>
                    <a:gridCol w="1580936">
                      <a:extLst>
                        <a:ext uri="{9D8B030D-6E8A-4147-A177-3AD203B41FA5}">
                          <a16:colId xmlns:a16="http://schemas.microsoft.com/office/drawing/2014/main" val="20001"/>
                        </a:ext>
                      </a:extLst>
                    </a:gridCol>
                    <a:gridCol w="1528239">
                      <a:extLst>
                        <a:ext uri="{9D8B030D-6E8A-4147-A177-3AD203B41FA5}">
                          <a16:colId xmlns:a16="http://schemas.microsoft.com/office/drawing/2014/main" val="20002"/>
                        </a:ext>
                      </a:extLst>
                    </a:gridCol>
                    <a:gridCol w="2678808">
                      <a:extLst>
                        <a:ext uri="{9D8B030D-6E8A-4147-A177-3AD203B41FA5}">
                          <a16:colId xmlns:a16="http://schemas.microsoft.com/office/drawing/2014/main" val="20003"/>
                        </a:ext>
                      </a:extLst>
                    </a:gridCol>
                  </a:tblGrid>
                  <a:tr h="714394">
                    <a:tc>
                      <a:txBody>
                        <a:bodyPr/>
                        <a:lstStyle/>
                        <a:p>
                          <a:pPr algn="ctr"/>
                          <a:r>
                            <a:rPr lang="en-US" sz="2000" dirty="0">
                              <a:latin typeface="Calibri" pitchFamily="34" charset="0"/>
                            </a:rPr>
                            <a:t>No. obtained</a:t>
                          </a:r>
                          <a:endParaRPr lang="en-IN" sz="2000" dirty="0">
                            <a:latin typeface="Calibri" pitchFamily="34" charset="0"/>
                          </a:endParaRPr>
                        </a:p>
                      </a:txBody>
                      <a:tcPr/>
                    </a:tc>
                    <a:tc>
                      <a:txBody>
                        <a:bodyPr/>
                        <a:lstStyle/>
                        <a:p>
                          <a:pPr algn="ctr"/>
                          <a:r>
                            <a:rPr lang="en-US" sz="2000" dirty="0">
                              <a:latin typeface="Calibri" pitchFamily="34" charset="0"/>
                            </a:rPr>
                            <a:t>Observed frequency </a:t>
                          </a:r>
                          <a14:m>
                            <m:oMath xmlns:m="http://schemas.openxmlformats.org/officeDocument/2006/math">
                              <m:sSub>
                                <m:sSubPr>
                                  <m:ctrlPr>
                                    <a:rPr lang="en-IN" sz="2000" i="1" smtClean="0">
                                      <a:solidFill>
                                        <a:schemeClr val="bg1"/>
                                      </a:solidFill>
                                      <a:latin typeface="Cambria Math" panose="02040503050406030204" pitchFamily="18" charset="0"/>
                                    </a:rPr>
                                  </m:ctrlPr>
                                </m:sSubPr>
                                <m:e>
                                  <m:r>
                                    <a:rPr lang="en-US" sz="2000" b="0" i="1" smtClean="0">
                                      <a:solidFill>
                                        <a:schemeClr val="bg1"/>
                                      </a:solidFill>
                                      <a:latin typeface="Cambria Math"/>
                                    </a:rPr>
                                    <m:t>𝑓</m:t>
                                  </m:r>
                                </m:e>
                                <m:sub>
                                  <m:r>
                                    <a:rPr lang="en-US" sz="2000" b="0" i="1" smtClean="0">
                                      <a:solidFill>
                                        <a:schemeClr val="bg1"/>
                                      </a:solidFill>
                                      <a:latin typeface="Cambria Math"/>
                                    </a:rPr>
                                    <m:t>𝑜</m:t>
                                  </m:r>
                                </m:sub>
                              </m:sSub>
                            </m:oMath>
                          </a14:m>
                          <a:endParaRPr lang="en-IN" sz="2000" dirty="0">
                            <a:latin typeface="Calibri" pitchFamily="34" charset="0"/>
                          </a:endParaRPr>
                        </a:p>
                      </a:txBody>
                      <a:tcPr/>
                    </a:tc>
                    <a:tc>
                      <a:txBody>
                        <a:bodyPr/>
                        <a:lstStyle/>
                        <a:p>
                          <a:pPr algn="ctr"/>
                          <a:r>
                            <a:rPr lang="en-US" sz="2000" dirty="0">
                              <a:latin typeface="Calibri" pitchFamily="34" charset="0"/>
                            </a:rPr>
                            <a:t>Expected frequency </a:t>
                          </a:r>
                          <a14:m>
                            <m:oMath xmlns:m="http://schemas.openxmlformats.org/officeDocument/2006/math">
                              <m:sSub>
                                <m:sSubPr>
                                  <m:ctrlPr>
                                    <a:rPr lang="en-IN" sz="2000" i="1" smtClean="0">
                                      <a:solidFill>
                                        <a:schemeClr val="bg1"/>
                                      </a:solidFill>
                                      <a:latin typeface="Cambria Math" panose="02040503050406030204" pitchFamily="18" charset="0"/>
                                    </a:rPr>
                                  </m:ctrlPr>
                                </m:sSubPr>
                                <m:e>
                                  <m:r>
                                    <a:rPr lang="en-US" sz="2000" b="0" i="1" smtClean="0">
                                      <a:solidFill>
                                        <a:schemeClr val="bg1"/>
                                      </a:solidFill>
                                      <a:latin typeface="Cambria Math"/>
                                    </a:rPr>
                                    <m:t>𝑓</m:t>
                                  </m:r>
                                </m:e>
                                <m:sub>
                                  <m:r>
                                    <a:rPr lang="en-US" sz="2000" b="0" i="1" smtClean="0">
                                      <a:solidFill>
                                        <a:schemeClr val="bg1"/>
                                      </a:solidFill>
                                      <a:latin typeface="Cambria Math"/>
                                    </a:rPr>
                                    <m:t>𝑒</m:t>
                                  </m:r>
                                </m:sub>
                              </m:sSub>
                            </m:oMath>
                          </a14:m>
                          <a:endParaRPr lang="en-IN" sz="2000" dirty="0">
                            <a:latin typeface="Calibri"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2000" i="1" spc="100" smtClean="0">
                                        <a:latin typeface="Cambria Math" panose="02040503050406030204" pitchFamily="18" charset="0"/>
                                      </a:rPr>
                                    </m:ctrlPr>
                                  </m:fPr>
                                  <m:num>
                                    <m:sSup>
                                      <m:sSupPr>
                                        <m:ctrlPr>
                                          <a:rPr lang="en-US" sz="2000" i="1" spc="100">
                                            <a:latin typeface="Cambria Math" panose="02040503050406030204" pitchFamily="18" charset="0"/>
                                          </a:rPr>
                                        </m:ctrlPr>
                                      </m:sSupPr>
                                      <m:e>
                                        <m:d>
                                          <m:dPr>
                                            <m:ctrlPr>
                                              <a:rPr lang="en-US" sz="2000" i="1" spc="100">
                                                <a:latin typeface="Cambria Math" panose="02040503050406030204" pitchFamily="18" charset="0"/>
                                              </a:rPr>
                                            </m:ctrlPr>
                                          </m:dPr>
                                          <m:e>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𝑜</m:t>
                                                </m:r>
                                              </m:sub>
                                            </m:sSub>
                                            <m:r>
                                              <a:rPr lang="en-US" sz="2000" i="1" spc="100">
                                                <a:latin typeface="Cambria Math"/>
                                              </a:rPr>
                                              <m:t>−</m:t>
                                            </m:r>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𝑒</m:t>
                                                </m:r>
                                              </m:sub>
                                            </m:sSub>
                                          </m:e>
                                        </m:d>
                                      </m:e>
                                      <m:sup>
                                        <m:r>
                                          <a:rPr lang="en-US" sz="2000" i="1" spc="100">
                                            <a:latin typeface="Cambria Math"/>
                                          </a:rPr>
                                          <m:t>2</m:t>
                                        </m:r>
                                      </m:sup>
                                    </m:sSup>
                                  </m:num>
                                  <m:den>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𝑒</m:t>
                                        </m:r>
                                      </m:sub>
                                    </m:sSub>
                                  </m:den>
                                </m:f>
                              </m:oMath>
                            </m:oMathPara>
                          </a14:m>
                          <a:endParaRPr lang="en-IN" sz="2000" dirty="0">
                            <a:latin typeface="Calibri" pitchFamily="34" charset="0"/>
                          </a:endParaRPr>
                        </a:p>
                      </a:txBody>
                      <a:tcPr/>
                    </a:tc>
                    <a:extLst>
                      <a:ext uri="{0D108BD9-81ED-4DB2-BD59-A6C34878D82A}">
                        <a16:rowId xmlns:a16="http://schemas.microsoft.com/office/drawing/2014/main" val="10000"/>
                      </a:ext>
                    </a:extLst>
                  </a:tr>
                  <a:tr h="374197">
                    <a:tc>
                      <a:txBody>
                        <a:bodyPr/>
                        <a:lstStyle/>
                        <a:p>
                          <a:pPr algn="ctr"/>
                          <a:r>
                            <a:rPr lang="en-US" sz="2000" dirty="0">
                              <a:latin typeface="Calibri" pitchFamily="34" charset="0"/>
                            </a:rPr>
                            <a:t>1</a:t>
                          </a:r>
                          <a:endParaRPr lang="en-IN" sz="2000" dirty="0">
                            <a:latin typeface="Calibri" pitchFamily="34" charset="0"/>
                          </a:endParaRPr>
                        </a:p>
                      </a:txBody>
                      <a:tcPr/>
                    </a:tc>
                    <a:tc>
                      <a:txBody>
                        <a:bodyPr/>
                        <a:lstStyle/>
                        <a:p>
                          <a:pPr algn="ctr"/>
                          <a:r>
                            <a:rPr lang="en-US" sz="2000" dirty="0">
                              <a:latin typeface="Calibri" pitchFamily="34" charset="0"/>
                            </a:rPr>
                            <a:t>15</a:t>
                          </a:r>
                          <a:endParaRPr lang="en-IN" sz="2000" dirty="0">
                            <a:latin typeface="Calibri" pitchFamily="34" charset="0"/>
                          </a:endParaRPr>
                        </a:p>
                      </a:txBody>
                      <a:tcPr/>
                    </a:tc>
                    <a:tc>
                      <a:txBody>
                        <a:bodyPr/>
                        <a:lstStyle/>
                        <a:p>
                          <a:pPr algn="ctr"/>
                          <a:r>
                            <a:rPr lang="en-US" sz="2000" dirty="0">
                              <a:latin typeface="Calibri" pitchFamily="34" charset="0"/>
                            </a:rPr>
                            <a:t>22</a:t>
                          </a:r>
                          <a:endParaRPr lang="en-IN" sz="2000" dirty="0">
                            <a:latin typeface="Calibri" pitchFamily="34" charset="0"/>
                          </a:endParaRPr>
                        </a:p>
                      </a:txBody>
                      <a:tcPr/>
                    </a:tc>
                    <a:tc>
                      <a:txBody>
                        <a:bodyPr/>
                        <a:lstStyle/>
                        <a:p>
                          <a:pPr algn="ctr"/>
                          <a:r>
                            <a:rPr lang="en-US" sz="2000" dirty="0">
                              <a:latin typeface="Calibri" pitchFamily="34" charset="0"/>
                            </a:rPr>
                            <a:t>2.23</a:t>
                          </a:r>
                          <a:endParaRPr lang="en-IN" sz="2000" dirty="0">
                            <a:latin typeface="Calibri" pitchFamily="34" charset="0"/>
                          </a:endParaRPr>
                        </a:p>
                      </a:txBody>
                      <a:tcPr/>
                    </a:tc>
                    <a:extLst>
                      <a:ext uri="{0D108BD9-81ED-4DB2-BD59-A6C34878D82A}">
                        <a16:rowId xmlns:a16="http://schemas.microsoft.com/office/drawing/2014/main" val="10001"/>
                      </a:ext>
                    </a:extLst>
                  </a:tr>
                  <a:tr h="374197">
                    <a:tc>
                      <a:txBody>
                        <a:bodyPr/>
                        <a:lstStyle/>
                        <a:p>
                          <a:pPr algn="ctr"/>
                          <a:r>
                            <a:rPr lang="en-US" sz="2000" dirty="0">
                              <a:latin typeface="Calibri" pitchFamily="34" charset="0"/>
                            </a:rPr>
                            <a:t>2</a:t>
                          </a:r>
                          <a:endParaRPr lang="en-IN" sz="2000" dirty="0">
                            <a:latin typeface="Calibri" pitchFamily="34" charset="0"/>
                          </a:endParaRPr>
                        </a:p>
                      </a:txBody>
                      <a:tcPr/>
                    </a:tc>
                    <a:tc>
                      <a:txBody>
                        <a:bodyPr/>
                        <a:lstStyle/>
                        <a:p>
                          <a:pPr algn="ctr"/>
                          <a:r>
                            <a:rPr lang="en-US" sz="2000" dirty="0">
                              <a:latin typeface="Calibri" pitchFamily="34" charset="0"/>
                            </a:rPr>
                            <a:t>20</a:t>
                          </a:r>
                          <a:endParaRPr lang="en-IN" sz="2000" dirty="0">
                            <a:latin typeface="Calibri" pitchFamily="34" charset="0"/>
                          </a:endParaRPr>
                        </a:p>
                      </a:txBody>
                      <a:tcPr/>
                    </a:tc>
                    <a:tc>
                      <a:txBody>
                        <a:bodyPr/>
                        <a:lstStyle/>
                        <a:p>
                          <a:pPr algn="ctr"/>
                          <a:r>
                            <a:rPr lang="en-US" sz="2000" dirty="0">
                              <a:latin typeface="Calibri" pitchFamily="34" charset="0"/>
                            </a:rPr>
                            <a:t>22</a:t>
                          </a:r>
                          <a:endParaRPr lang="en-IN" sz="2000" dirty="0">
                            <a:latin typeface="Calibri" pitchFamily="34" charset="0"/>
                          </a:endParaRPr>
                        </a:p>
                      </a:txBody>
                      <a:tcPr/>
                    </a:tc>
                    <a:tc>
                      <a:txBody>
                        <a:bodyPr/>
                        <a:lstStyle/>
                        <a:p>
                          <a:pPr algn="ctr"/>
                          <a:r>
                            <a:rPr lang="en-US" sz="2000" dirty="0">
                              <a:latin typeface="Calibri" pitchFamily="34" charset="0"/>
                            </a:rPr>
                            <a:t>0.18</a:t>
                          </a:r>
                          <a:endParaRPr lang="en-IN" sz="2000" dirty="0">
                            <a:latin typeface="Calibri" pitchFamily="34" charset="0"/>
                          </a:endParaRPr>
                        </a:p>
                      </a:txBody>
                      <a:tcPr/>
                    </a:tc>
                    <a:extLst>
                      <a:ext uri="{0D108BD9-81ED-4DB2-BD59-A6C34878D82A}">
                        <a16:rowId xmlns:a16="http://schemas.microsoft.com/office/drawing/2014/main" val="10002"/>
                      </a:ext>
                    </a:extLst>
                  </a:tr>
                  <a:tr h="374197">
                    <a:tc>
                      <a:txBody>
                        <a:bodyPr/>
                        <a:lstStyle/>
                        <a:p>
                          <a:pPr algn="ctr"/>
                          <a:r>
                            <a:rPr lang="en-US" sz="2000" dirty="0">
                              <a:latin typeface="Calibri" pitchFamily="34" charset="0"/>
                            </a:rPr>
                            <a:t>3</a:t>
                          </a:r>
                          <a:endParaRPr lang="en-IN" sz="2000" dirty="0">
                            <a:latin typeface="Calibri" pitchFamily="34" charset="0"/>
                          </a:endParaRPr>
                        </a:p>
                      </a:txBody>
                      <a:tcPr/>
                    </a:tc>
                    <a:tc>
                      <a:txBody>
                        <a:bodyPr/>
                        <a:lstStyle/>
                        <a:p>
                          <a:pPr algn="ctr"/>
                          <a:r>
                            <a:rPr lang="en-US" sz="2000" dirty="0">
                              <a:latin typeface="Calibri" pitchFamily="34" charset="0"/>
                            </a:rPr>
                            <a:t>25</a:t>
                          </a:r>
                          <a:endParaRPr lang="en-IN" sz="2000" dirty="0">
                            <a:latin typeface="Calibri" pitchFamily="34" charset="0"/>
                          </a:endParaRPr>
                        </a:p>
                      </a:txBody>
                      <a:tcPr/>
                    </a:tc>
                    <a:tc>
                      <a:txBody>
                        <a:bodyPr/>
                        <a:lstStyle/>
                        <a:p>
                          <a:pPr algn="ctr"/>
                          <a:r>
                            <a:rPr lang="en-US" sz="2000" dirty="0">
                              <a:latin typeface="Calibri" pitchFamily="34" charset="0"/>
                            </a:rPr>
                            <a:t>22</a:t>
                          </a:r>
                          <a:endParaRPr lang="en-IN" sz="2000" dirty="0">
                            <a:latin typeface="Calibri" pitchFamily="34" charset="0"/>
                          </a:endParaRPr>
                        </a:p>
                      </a:txBody>
                      <a:tcPr/>
                    </a:tc>
                    <a:tc>
                      <a:txBody>
                        <a:bodyPr/>
                        <a:lstStyle/>
                        <a:p>
                          <a:pPr algn="ctr"/>
                          <a:r>
                            <a:rPr lang="en-US" sz="2000" dirty="0">
                              <a:latin typeface="Calibri" pitchFamily="34" charset="0"/>
                            </a:rPr>
                            <a:t>0.41</a:t>
                          </a:r>
                          <a:endParaRPr lang="en-IN" sz="2000" dirty="0">
                            <a:latin typeface="Calibri" pitchFamily="34" charset="0"/>
                          </a:endParaRPr>
                        </a:p>
                      </a:txBody>
                      <a:tcPr/>
                    </a:tc>
                    <a:extLst>
                      <a:ext uri="{0D108BD9-81ED-4DB2-BD59-A6C34878D82A}">
                        <a16:rowId xmlns:a16="http://schemas.microsoft.com/office/drawing/2014/main" val="10003"/>
                      </a:ext>
                    </a:extLst>
                  </a:tr>
                  <a:tr h="374197">
                    <a:tc>
                      <a:txBody>
                        <a:bodyPr/>
                        <a:lstStyle/>
                        <a:p>
                          <a:pPr algn="ctr"/>
                          <a:r>
                            <a:rPr lang="en-US" sz="2000" dirty="0">
                              <a:latin typeface="Calibri" pitchFamily="34" charset="0"/>
                            </a:rPr>
                            <a:t>4</a:t>
                          </a:r>
                          <a:endParaRPr lang="en-IN" sz="2000" dirty="0">
                            <a:latin typeface="Calibri" pitchFamily="34" charset="0"/>
                          </a:endParaRPr>
                        </a:p>
                      </a:txBody>
                      <a:tcPr/>
                    </a:tc>
                    <a:tc>
                      <a:txBody>
                        <a:bodyPr/>
                        <a:lstStyle/>
                        <a:p>
                          <a:pPr algn="ctr"/>
                          <a:r>
                            <a:rPr lang="en-US" sz="2000" dirty="0">
                              <a:latin typeface="Calibri" pitchFamily="34" charset="0"/>
                            </a:rPr>
                            <a:t>15</a:t>
                          </a:r>
                          <a:endParaRPr lang="en-IN" sz="2000" dirty="0">
                            <a:latin typeface="Calibri" pitchFamily="34" charset="0"/>
                          </a:endParaRPr>
                        </a:p>
                      </a:txBody>
                      <a:tcPr/>
                    </a:tc>
                    <a:tc>
                      <a:txBody>
                        <a:bodyPr/>
                        <a:lstStyle/>
                        <a:p>
                          <a:pPr algn="ctr"/>
                          <a:r>
                            <a:rPr lang="en-US" sz="2000" dirty="0">
                              <a:latin typeface="Calibri" pitchFamily="34" charset="0"/>
                            </a:rPr>
                            <a:t>22</a:t>
                          </a:r>
                          <a:endParaRPr lang="en-IN" sz="2000" dirty="0">
                            <a:latin typeface="Calibri" pitchFamily="34" charset="0"/>
                          </a:endParaRPr>
                        </a:p>
                      </a:txBody>
                      <a:tcPr/>
                    </a:tc>
                    <a:tc>
                      <a:txBody>
                        <a:bodyPr/>
                        <a:lstStyle/>
                        <a:p>
                          <a:pPr algn="ctr"/>
                          <a:r>
                            <a:rPr lang="en-US" sz="2000" dirty="0">
                              <a:latin typeface="Calibri" pitchFamily="34" charset="0"/>
                            </a:rPr>
                            <a:t>2.23</a:t>
                          </a:r>
                          <a:endParaRPr lang="en-IN" sz="2000" dirty="0">
                            <a:latin typeface="Calibri" pitchFamily="34" charset="0"/>
                          </a:endParaRPr>
                        </a:p>
                      </a:txBody>
                      <a:tcPr/>
                    </a:tc>
                    <a:extLst>
                      <a:ext uri="{0D108BD9-81ED-4DB2-BD59-A6C34878D82A}">
                        <a16:rowId xmlns:a16="http://schemas.microsoft.com/office/drawing/2014/main" val="10004"/>
                      </a:ext>
                    </a:extLst>
                  </a:tr>
                  <a:tr h="374197">
                    <a:tc>
                      <a:txBody>
                        <a:bodyPr/>
                        <a:lstStyle/>
                        <a:p>
                          <a:pPr algn="ctr"/>
                          <a:r>
                            <a:rPr lang="en-US" sz="2000" dirty="0">
                              <a:latin typeface="Calibri" pitchFamily="34" charset="0"/>
                            </a:rPr>
                            <a:t>5</a:t>
                          </a:r>
                          <a:endParaRPr lang="en-IN" sz="2000" dirty="0">
                            <a:latin typeface="Calibri" pitchFamily="34" charset="0"/>
                          </a:endParaRPr>
                        </a:p>
                      </a:txBody>
                      <a:tcPr/>
                    </a:tc>
                    <a:tc>
                      <a:txBody>
                        <a:bodyPr/>
                        <a:lstStyle/>
                        <a:p>
                          <a:pPr algn="ctr"/>
                          <a:r>
                            <a:rPr lang="en-US" sz="2000" dirty="0">
                              <a:latin typeface="Calibri" pitchFamily="34" charset="0"/>
                            </a:rPr>
                            <a:t>29</a:t>
                          </a:r>
                          <a:endParaRPr lang="en-IN" sz="2000" dirty="0">
                            <a:latin typeface="Calibri" pitchFamily="34" charset="0"/>
                          </a:endParaRPr>
                        </a:p>
                      </a:txBody>
                      <a:tcPr/>
                    </a:tc>
                    <a:tc>
                      <a:txBody>
                        <a:bodyPr/>
                        <a:lstStyle/>
                        <a:p>
                          <a:pPr algn="ctr"/>
                          <a:r>
                            <a:rPr lang="en-US" sz="2000" dirty="0">
                              <a:latin typeface="Calibri" pitchFamily="34" charset="0"/>
                            </a:rPr>
                            <a:t>22</a:t>
                          </a:r>
                          <a:endParaRPr lang="en-IN" sz="2000" dirty="0">
                            <a:latin typeface="Calibri" pitchFamily="34" charset="0"/>
                          </a:endParaRPr>
                        </a:p>
                      </a:txBody>
                      <a:tcPr/>
                    </a:tc>
                    <a:tc>
                      <a:txBody>
                        <a:bodyPr/>
                        <a:lstStyle/>
                        <a:p>
                          <a:pPr algn="ctr"/>
                          <a:r>
                            <a:rPr lang="en-US" sz="2000" dirty="0">
                              <a:latin typeface="Calibri" pitchFamily="34" charset="0"/>
                            </a:rPr>
                            <a:t>2.23</a:t>
                          </a:r>
                          <a:endParaRPr lang="en-IN" sz="2000" dirty="0">
                            <a:latin typeface="Calibri" pitchFamily="34" charset="0"/>
                          </a:endParaRPr>
                        </a:p>
                      </a:txBody>
                      <a:tcPr/>
                    </a:tc>
                    <a:extLst>
                      <a:ext uri="{0D108BD9-81ED-4DB2-BD59-A6C34878D82A}">
                        <a16:rowId xmlns:a16="http://schemas.microsoft.com/office/drawing/2014/main" val="10005"/>
                      </a:ext>
                    </a:extLst>
                  </a:tr>
                  <a:tr h="374197">
                    <a:tc>
                      <a:txBody>
                        <a:bodyPr/>
                        <a:lstStyle/>
                        <a:p>
                          <a:pPr algn="ctr"/>
                          <a:r>
                            <a:rPr lang="en-US" sz="2000" dirty="0">
                              <a:latin typeface="Calibri" pitchFamily="34" charset="0"/>
                            </a:rPr>
                            <a:t>6</a:t>
                          </a:r>
                          <a:endParaRPr lang="en-IN" sz="2000" dirty="0">
                            <a:latin typeface="Calibri" pitchFamily="34" charset="0"/>
                          </a:endParaRPr>
                        </a:p>
                      </a:txBody>
                      <a:tcPr/>
                    </a:tc>
                    <a:tc>
                      <a:txBody>
                        <a:bodyPr/>
                        <a:lstStyle/>
                        <a:p>
                          <a:pPr algn="ctr"/>
                          <a:r>
                            <a:rPr lang="en-US" sz="2000" dirty="0">
                              <a:latin typeface="Calibri" pitchFamily="34" charset="0"/>
                            </a:rPr>
                            <a:t>28</a:t>
                          </a:r>
                          <a:endParaRPr lang="en-IN" sz="2000" dirty="0">
                            <a:latin typeface="Calibri" pitchFamily="34" charset="0"/>
                          </a:endParaRPr>
                        </a:p>
                      </a:txBody>
                      <a:tcPr/>
                    </a:tc>
                    <a:tc>
                      <a:txBody>
                        <a:bodyPr/>
                        <a:lstStyle/>
                        <a:p>
                          <a:pPr algn="ctr"/>
                          <a:r>
                            <a:rPr lang="en-US" sz="2000" dirty="0">
                              <a:latin typeface="Calibri" pitchFamily="34" charset="0"/>
                            </a:rPr>
                            <a:t>22</a:t>
                          </a:r>
                          <a:endParaRPr lang="en-IN" sz="2000" dirty="0">
                            <a:latin typeface="Calibri" pitchFamily="34" charset="0"/>
                          </a:endParaRPr>
                        </a:p>
                      </a:txBody>
                      <a:tcPr/>
                    </a:tc>
                    <a:tc>
                      <a:txBody>
                        <a:bodyPr/>
                        <a:lstStyle/>
                        <a:p>
                          <a:pPr algn="ctr"/>
                          <a:r>
                            <a:rPr lang="en-US" sz="2000" dirty="0">
                              <a:latin typeface="Calibri" pitchFamily="34" charset="0"/>
                            </a:rPr>
                            <a:t>1.64</a:t>
                          </a:r>
                          <a:endParaRPr lang="en-IN" sz="2000" dirty="0">
                            <a:latin typeface="Calibri" pitchFamily="34" charset="0"/>
                          </a:endParaRPr>
                        </a:p>
                      </a:txBody>
                      <a:tcPr/>
                    </a:tc>
                    <a:extLst>
                      <a:ext uri="{0D108BD9-81ED-4DB2-BD59-A6C34878D82A}">
                        <a16:rowId xmlns:a16="http://schemas.microsoft.com/office/drawing/2014/main" val="10006"/>
                      </a:ext>
                    </a:extLst>
                  </a:tr>
                  <a:tr h="1146541">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pc="100" dirty="0"/>
                            <a:t>                                                                   </a:t>
                          </a:r>
                          <a14:m>
                            <m:oMath xmlns:m="http://schemas.openxmlformats.org/officeDocument/2006/math">
                              <m:sSup>
                                <m:sSupPr>
                                  <m:ctrlPr>
                                    <a:rPr lang="en-US" sz="2000" i="1" spc="100" smtClean="0">
                                      <a:latin typeface="Cambria Math" panose="02040503050406030204" pitchFamily="18" charset="0"/>
                                    </a:rPr>
                                  </m:ctrlPr>
                                </m:sSupPr>
                                <m:e>
                                  <m:r>
                                    <a:rPr lang="en-US" sz="2000" i="1" spc="100">
                                      <a:latin typeface="Cambria Math"/>
                                      <a:ea typeface="Cambria Math"/>
                                    </a:rPr>
                                    <m:t>𝜒</m:t>
                                  </m:r>
                                </m:e>
                                <m:sup>
                                  <m:r>
                                    <a:rPr lang="en-US" sz="2000" i="1" spc="100">
                                      <a:latin typeface="Cambria Math"/>
                                    </a:rPr>
                                    <m:t>2</m:t>
                                  </m:r>
                                </m:sup>
                              </m:sSup>
                              <m:r>
                                <a:rPr lang="en-US" sz="2000" i="1" spc="100">
                                  <a:latin typeface="Cambria Math"/>
                                </a:rPr>
                                <m:t>=</m:t>
                              </m:r>
                              <m:nary>
                                <m:naryPr>
                                  <m:chr m:val="∑"/>
                                  <m:subHide m:val="on"/>
                                  <m:supHide m:val="on"/>
                                  <m:ctrlPr>
                                    <a:rPr lang="en-US" sz="2000" i="1" spc="100">
                                      <a:latin typeface="Cambria Math" panose="02040503050406030204" pitchFamily="18" charset="0"/>
                                    </a:rPr>
                                  </m:ctrlPr>
                                </m:naryPr>
                                <m:sub/>
                                <m:sup/>
                                <m:e>
                                  <m:f>
                                    <m:fPr>
                                      <m:ctrlPr>
                                        <a:rPr lang="en-US" sz="2000" i="1" spc="100">
                                          <a:latin typeface="Cambria Math" panose="02040503050406030204" pitchFamily="18" charset="0"/>
                                        </a:rPr>
                                      </m:ctrlPr>
                                    </m:fPr>
                                    <m:num>
                                      <m:sSup>
                                        <m:sSupPr>
                                          <m:ctrlPr>
                                            <a:rPr lang="en-US" sz="2000" i="1" spc="100">
                                              <a:latin typeface="Cambria Math" panose="02040503050406030204" pitchFamily="18" charset="0"/>
                                            </a:rPr>
                                          </m:ctrlPr>
                                        </m:sSupPr>
                                        <m:e>
                                          <m:d>
                                            <m:dPr>
                                              <m:ctrlPr>
                                                <a:rPr lang="en-US" sz="2000" i="1" spc="100">
                                                  <a:latin typeface="Cambria Math" panose="02040503050406030204" pitchFamily="18" charset="0"/>
                                                </a:rPr>
                                              </m:ctrlPr>
                                            </m:dPr>
                                            <m:e>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𝑜</m:t>
                                                  </m:r>
                                                </m:sub>
                                              </m:sSub>
                                              <m:r>
                                                <a:rPr lang="en-US" sz="2000" i="1" spc="100">
                                                  <a:latin typeface="Cambria Math"/>
                                                </a:rPr>
                                                <m:t>−</m:t>
                                              </m:r>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𝑒</m:t>
                                                  </m:r>
                                                </m:sub>
                                              </m:sSub>
                                            </m:e>
                                          </m:d>
                                        </m:e>
                                        <m:sup>
                                          <m:r>
                                            <a:rPr lang="en-US" sz="2000" i="1" spc="100">
                                              <a:latin typeface="Cambria Math"/>
                                            </a:rPr>
                                            <m:t>2</m:t>
                                          </m:r>
                                        </m:sup>
                                      </m:sSup>
                                    </m:num>
                                    <m:den>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𝑒</m:t>
                                          </m:r>
                                        </m:sub>
                                      </m:sSub>
                                    </m:den>
                                  </m:f>
                                  <m:r>
                                    <a:rPr lang="en-US" sz="2000" b="0" i="1" spc="100" smtClean="0">
                                      <a:latin typeface="Cambria Math"/>
                                    </a:rPr>
                                    <m:t>=8.92</m:t>
                                  </m:r>
                                </m:e>
                              </m:nary>
                            </m:oMath>
                          </a14:m>
                          <a:endParaRPr lang="en-US" sz="2000" spc="100" dirty="0">
                            <a:latin typeface="Calibri" pitchFamily="34" charset="0"/>
                          </a:endParaRPr>
                        </a:p>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extLst>
                      <a:ext uri="{0D108BD9-81ED-4DB2-BD59-A6C34878D82A}">
                        <a16:rowId xmlns:a16="http://schemas.microsoft.com/office/drawing/2014/main" val="10007"/>
                      </a:ext>
                    </a:extLst>
                  </a:tr>
                </a:tbl>
              </a:graphicData>
            </a:graphic>
          </p:graphicFrame>
        </mc:Choice>
        <mc:Fallback xmlns="">
          <p:graphicFrame>
            <p:nvGraphicFramePr>
              <p:cNvPr id="21" name="Table 20"/>
              <p:cNvGraphicFramePr>
                <a:graphicFrameLocks noGrp="1"/>
              </p:cNvGraphicFramePr>
              <p:nvPr>
                <p:extLst>
                  <p:ext uri="{D42A27DB-BD31-4B8C-83A1-F6EECF244321}">
                    <p14:modId xmlns:p14="http://schemas.microsoft.com/office/powerpoint/2010/main" val="981423003"/>
                  </p:ext>
                </p:extLst>
              </p:nvPr>
            </p:nvGraphicFramePr>
            <p:xfrm>
              <a:off x="5172891" y="2457752"/>
              <a:ext cx="7019109" cy="4280457"/>
            </p:xfrm>
            <a:graphic>
              <a:graphicData uri="http://schemas.openxmlformats.org/drawingml/2006/table">
                <a:tbl>
                  <a:tblPr firstRow="1" bandRow="1">
                    <a:tableStyleId>{5C22544A-7EE6-4342-B048-85BDC9FD1C3A}</a:tableStyleId>
                  </a:tblPr>
                  <a:tblGrid>
                    <a:gridCol w="1231126"/>
                    <a:gridCol w="1580936"/>
                    <a:gridCol w="1528239"/>
                    <a:gridCol w="2678808"/>
                  </a:tblGrid>
                  <a:tr h="756476">
                    <a:tc>
                      <a:txBody>
                        <a:bodyPr/>
                        <a:lstStyle/>
                        <a:p>
                          <a:pPr algn="ctr"/>
                          <a:r>
                            <a:rPr lang="en-US" sz="2000" dirty="0" smtClean="0">
                              <a:latin typeface="Calibri" pitchFamily="34" charset="0"/>
                            </a:rPr>
                            <a:t>No. obtained</a:t>
                          </a:r>
                          <a:endParaRPr lang="en-IN" sz="2000" dirty="0">
                            <a:latin typeface="Calibri" pitchFamily="34" charset="0"/>
                          </a:endParaRPr>
                        </a:p>
                      </a:txBody>
                      <a:tcPr/>
                    </a:tc>
                    <a:tc>
                      <a:txBody>
                        <a:bodyPr/>
                        <a:lstStyle/>
                        <a:p>
                          <a:endParaRPr lang="en-US"/>
                        </a:p>
                      </a:txBody>
                      <a:tcPr>
                        <a:blipFill rotWithShape="1">
                          <a:blip r:embed="rId7"/>
                          <a:stretch>
                            <a:fillRect l="-78378" t="-4032" r="-266409" b="-466935"/>
                          </a:stretch>
                        </a:blipFill>
                      </a:tcPr>
                    </a:tc>
                    <a:tc>
                      <a:txBody>
                        <a:bodyPr/>
                        <a:lstStyle/>
                        <a:p>
                          <a:endParaRPr lang="en-US"/>
                        </a:p>
                      </a:txBody>
                      <a:tcPr>
                        <a:blipFill rotWithShape="1">
                          <a:blip r:embed="rId7"/>
                          <a:stretch>
                            <a:fillRect l="-184064" t="-4032" r="-174900" b="-466935"/>
                          </a:stretch>
                        </a:blipFill>
                      </a:tcPr>
                    </a:tc>
                    <a:tc>
                      <a:txBody>
                        <a:bodyPr/>
                        <a:lstStyle/>
                        <a:p>
                          <a:endParaRPr lang="en-US"/>
                        </a:p>
                      </a:txBody>
                      <a:tcPr>
                        <a:blipFill rotWithShape="1">
                          <a:blip r:embed="rId7"/>
                          <a:stretch>
                            <a:fillRect l="-162415" t="-4032" b="-466935"/>
                          </a:stretch>
                        </a:blipFill>
                      </a:tcPr>
                    </a:tc>
                  </a:tr>
                  <a:tr h="396240">
                    <a:tc>
                      <a:txBody>
                        <a:bodyPr/>
                        <a:lstStyle/>
                        <a:p>
                          <a:pPr algn="ctr"/>
                          <a:r>
                            <a:rPr lang="en-US" sz="2000" dirty="0" smtClean="0">
                              <a:latin typeface="Calibri" pitchFamily="34" charset="0"/>
                            </a:rPr>
                            <a:t>1</a:t>
                          </a:r>
                          <a:endParaRPr lang="en-IN" sz="2000" dirty="0">
                            <a:latin typeface="Calibri" pitchFamily="34" charset="0"/>
                          </a:endParaRPr>
                        </a:p>
                      </a:txBody>
                      <a:tcPr/>
                    </a:tc>
                    <a:tc>
                      <a:txBody>
                        <a:bodyPr/>
                        <a:lstStyle/>
                        <a:p>
                          <a:pPr algn="ctr"/>
                          <a:r>
                            <a:rPr lang="en-US" sz="2000" dirty="0" smtClean="0">
                              <a:latin typeface="Calibri" pitchFamily="34" charset="0"/>
                            </a:rPr>
                            <a:t>15</a:t>
                          </a:r>
                          <a:endParaRPr lang="en-IN" sz="2000" dirty="0">
                            <a:latin typeface="Calibri" pitchFamily="34" charset="0"/>
                          </a:endParaRPr>
                        </a:p>
                      </a:txBody>
                      <a:tcPr/>
                    </a:tc>
                    <a:tc>
                      <a:txBody>
                        <a:bodyPr/>
                        <a:lstStyle/>
                        <a:p>
                          <a:pPr algn="ctr"/>
                          <a:r>
                            <a:rPr lang="en-US" sz="2000" dirty="0" smtClean="0">
                              <a:latin typeface="Calibri" pitchFamily="34" charset="0"/>
                            </a:rPr>
                            <a:t>22</a:t>
                          </a:r>
                          <a:endParaRPr lang="en-IN" sz="2000" dirty="0">
                            <a:latin typeface="Calibri" pitchFamily="34" charset="0"/>
                          </a:endParaRPr>
                        </a:p>
                      </a:txBody>
                      <a:tcPr/>
                    </a:tc>
                    <a:tc>
                      <a:txBody>
                        <a:bodyPr/>
                        <a:lstStyle/>
                        <a:p>
                          <a:pPr algn="ctr"/>
                          <a:r>
                            <a:rPr lang="en-US" sz="2000" dirty="0" smtClean="0">
                              <a:latin typeface="Calibri" pitchFamily="34" charset="0"/>
                            </a:rPr>
                            <a:t>2.23</a:t>
                          </a:r>
                          <a:endParaRPr lang="en-IN" sz="2000" dirty="0">
                            <a:latin typeface="Calibri" pitchFamily="34" charset="0"/>
                          </a:endParaRPr>
                        </a:p>
                      </a:txBody>
                      <a:tcPr/>
                    </a:tc>
                  </a:tr>
                  <a:tr h="396240">
                    <a:tc>
                      <a:txBody>
                        <a:bodyPr/>
                        <a:lstStyle/>
                        <a:p>
                          <a:pPr algn="ctr"/>
                          <a:r>
                            <a:rPr lang="en-US" sz="2000" dirty="0" smtClean="0">
                              <a:latin typeface="Calibri" pitchFamily="34" charset="0"/>
                            </a:rPr>
                            <a:t>2</a:t>
                          </a:r>
                          <a:endParaRPr lang="en-IN" sz="2000" dirty="0">
                            <a:latin typeface="Calibri" pitchFamily="34" charset="0"/>
                          </a:endParaRPr>
                        </a:p>
                      </a:txBody>
                      <a:tcPr/>
                    </a:tc>
                    <a:tc>
                      <a:txBody>
                        <a:bodyPr/>
                        <a:lstStyle/>
                        <a:p>
                          <a:pPr algn="ctr"/>
                          <a:r>
                            <a:rPr lang="en-US" sz="2000" dirty="0" smtClean="0">
                              <a:latin typeface="Calibri" pitchFamily="34" charset="0"/>
                            </a:rPr>
                            <a:t>20</a:t>
                          </a:r>
                          <a:endParaRPr lang="en-IN" sz="2000" dirty="0">
                            <a:latin typeface="Calibri" pitchFamily="34" charset="0"/>
                          </a:endParaRPr>
                        </a:p>
                      </a:txBody>
                      <a:tcPr/>
                    </a:tc>
                    <a:tc>
                      <a:txBody>
                        <a:bodyPr/>
                        <a:lstStyle/>
                        <a:p>
                          <a:pPr algn="ctr"/>
                          <a:r>
                            <a:rPr lang="en-US" sz="2000" dirty="0" smtClean="0">
                              <a:latin typeface="Calibri" pitchFamily="34" charset="0"/>
                            </a:rPr>
                            <a:t>22</a:t>
                          </a:r>
                          <a:endParaRPr lang="en-IN" sz="2000" dirty="0">
                            <a:latin typeface="Calibri" pitchFamily="34" charset="0"/>
                          </a:endParaRPr>
                        </a:p>
                      </a:txBody>
                      <a:tcPr/>
                    </a:tc>
                    <a:tc>
                      <a:txBody>
                        <a:bodyPr/>
                        <a:lstStyle/>
                        <a:p>
                          <a:pPr algn="ctr"/>
                          <a:r>
                            <a:rPr lang="en-US" sz="2000" dirty="0" smtClean="0">
                              <a:latin typeface="Calibri" pitchFamily="34" charset="0"/>
                            </a:rPr>
                            <a:t>0.18</a:t>
                          </a:r>
                          <a:endParaRPr lang="en-IN" sz="2000" dirty="0">
                            <a:latin typeface="Calibri" pitchFamily="34" charset="0"/>
                          </a:endParaRPr>
                        </a:p>
                      </a:txBody>
                      <a:tcPr/>
                    </a:tc>
                  </a:tr>
                  <a:tr h="396240">
                    <a:tc>
                      <a:txBody>
                        <a:bodyPr/>
                        <a:lstStyle/>
                        <a:p>
                          <a:pPr algn="ctr"/>
                          <a:r>
                            <a:rPr lang="en-US" sz="2000" dirty="0" smtClean="0">
                              <a:latin typeface="Calibri" pitchFamily="34" charset="0"/>
                            </a:rPr>
                            <a:t>3</a:t>
                          </a:r>
                          <a:endParaRPr lang="en-IN" sz="2000" dirty="0">
                            <a:latin typeface="Calibri" pitchFamily="34" charset="0"/>
                          </a:endParaRPr>
                        </a:p>
                      </a:txBody>
                      <a:tcPr/>
                    </a:tc>
                    <a:tc>
                      <a:txBody>
                        <a:bodyPr/>
                        <a:lstStyle/>
                        <a:p>
                          <a:pPr algn="ctr"/>
                          <a:r>
                            <a:rPr lang="en-US" sz="2000" dirty="0" smtClean="0">
                              <a:latin typeface="Calibri" pitchFamily="34" charset="0"/>
                            </a:rPr>
                            <a:t>25</a:t>
                          </a:r>
                          <a:endParaRPr lang="en-IN" sz="2000" dirty="0">
                            <a:latin typeface="Calibri" pitchFamily="34" charset="0"/>
                          </a:endParaRPr>
                        </a:p>
                      </a:txBody>
                      <a:tcPr/>
                    </a:tc>
                    <a:tc>
                      <a:txBody>
                        <a:bodyPr/>
                        <a:lstStyle/>
                        <a:p>
                          <a:pPr algn="ctr"/>
                          <a:r>
                            <a:rPr lang="en-US" sz="2000" dirty="0" smtClean="0">
                              <a:latin typeface="Calibri" pitchFamily="34" charset="0"/>
                            </a:rPr>
                            <a:t>22</a:t>
                          </a:r>
                          <a:endParaRPr lang="en-IN" sz="2000" dirty="0">
                            <a:latin typeface="Calibri" pitchFamily="34" charset="0"/>
                          </a:endParaRPr>
                        </a:p>
                      </a:txBody>
                      <a:tcPr/>
                    </a:tc>
                    <a:tc>
                      <a:txBody>
                        <a:bodyPr/>
                        <a:lstStyle/>
                        <a:p>
                          <a:pPr algn="ctr"/>
                          <a:r>
                            <a:rPr lang="en-US" sz="2000" dirty="0" smtClean="0">
                              <a:latin typeface="Calibri" pitchFamily="34" charset="0"/>
                            </a:rPr>
                            <a:t>0.41</a:t>
                          </a:r>
                          <a:endParaRPr lang="en-IN" sz="2000" dirty="0">
                            <a:latin typeface="Calibri" pitchFamily="34" charset="0"/>
                          </a:endParaRPr>
                        </a:p>
                      </a:txBody>
                      <a:tcPr/>
                    </a:tc>
                  </a:tr>
                  <a:tr h="396240">
                    <a:tc>
                      <a:txBody>
                        <a:bodyPr/>
                        <a:lstStyle/>
                        <a:p>
                          <a:pPr algn="ctr"/>
                          <a:r>
                            <a:rPr lang="en-US" sz="2000" dirty="0" smtClean="0">
                              <a:latin typeface="Calibri" pitchFamily="34" charset="0"/>
                            </a:rPr>
                            <a:t>4</a:t>
                          </a:r>
                          <a:endParaRPr lang="en-IN" sz="2000" dirty="0">
                            <a:latin typeface="Calibri" pitchFamily="34" charset="0"/>
                          </a:endParaRPr>
                        </a:p>
                      </a:txBody>
                      <a:tcPr/>
                    </a:tc>
                    <a:tc>
                      <a:txBody>
                        <a:bodyPr/>
                        <a:lstStyle/>
                        <a:p>
                          <a:pPr algn="ctr"/>
                          <a:r>
                            <a:rPr lang="en-US" sz="2000" dirty="0" smtClean="0">
                              <a:latin typeface="Calibri" pitchFamily="34" charset="0"/>
                            </a:rPr>
                            <a:t>15</a:t>
                          </a:r>
                          <a:endParaRPr lang="en-IN" sz="2000" dirty="0">
                            <a:latin typeface="Calibri" pitchFamily="34" charset="0"/>
                          </a:endParaRPr>
                        </a:p>
                      </a:txBody>
                      <a:tcPr/>
                    </a:tc>
                    <a:tc>
                      <a:txBody>
                        <a:bodyPr/>
                        <a:lstStyle/>
                        <a:p>
                          <a:pPr algn="ctr"/>
                          <a:r>
                            <a:rPr lang="en-US" sz="2000" dirty="0" smtClean="0">
                              <a:latin typeface="Calibri" pitchFamily="34" charset="0"/>
                            </a:rPr>
                            <a:t>22</a:t>
                          </a:r>
                          <a:endParaRPr lang="en-IN" sz="2000" dirty="0">
                            <a:latin typeface="Calibri" pitchFamily="34" charset="0"/>
                          </a:endParaRPr>
                        </a:p>
                      </a:txBody>
                      <a:tcPr/>
                    </a:tc>
                    <a:tc>
                      <a:txBody>
                        <a:bodyPr/>
                        <a:lstStyle/>
                        <a:p>
                          <a:pPr algn="ctr"/>
                          <a:r>
                            <a:rPr lang="en-US" sz="2000" dirty="0" smtClean="0">
                              <a:latin typeface="Calibri" pitchFamily="34" charset="0"/>
                            </a:rPr>
                            <a:t>2.23</a:t>
                          </a:r>
                          <a:endParaRPr lang="en-IN" sz="2000" dirty="0">
                            <a:latin typeface="Calibri" pitchFamily="34" charset="0"/>
                          </a:endParaRPr>
                        </a:p>
                      </a:txBody>
                      <a:tcPr/>
                    </a:tc>
                  </a:tr>
                  <a:tr h="396240">
                    <a:tc>
                      <a:txBody>
                        <a:bodyPr/>
                        <a:lstStyle/>
                        <a:p>
                          <a:pPr algn="ctr"/>
                          <a:r>
                            <a:rPr lang="en-US" sz="2000" dirty="0" smtClean="0">
                              <a:latin typeface="Calibri" pitchFamily="34" charset="0"/>
                            </a:rPr>
                            <a:t>5</a:t>
                          </a:r>
                          <a:endParaRPr lang="en-IN" sz="2000" dirty="0">
                            <a:latin typeface="Calibri" pitchFamily="34" charset="0"/>
                          </a:endParaRPr>
                        </a:p>
                      </a:txBody>
                      <a:tcPr/>
                    </a:tc>
                    <a:tc>
                      <a:txBody>
                        <a:bodyPr/>
                        <a:lstStyle/>
                        <a:p>
                          <a:pPr algn="ctr"/>
                          <a:r>
                            <a:rPr lang="en-US" sz="2000" dirty="0" smtClean="0">
                              <a:latin typeface="Calibri" pitchFamily="34" charset="0"/>
                            </a:rPr>
                            <a:t>29</a:t>
                          </a:r>
                          <a:endParaRPr lang="en-IN" sz="2000" dirty="0">
                            <a:latin typeface="Calibri" pitchFamily="34" charset="0"/>
                          </a:endParaRPr>
                        </a:p>
                      </a:txBody>
                      <a:tcPr/>
                    </a:tc>
                    <a:tc>
                      <a:txBody>
                        <a:bodyPr/>
                        <a:lstStyle/>
                        <a:p>
                          <a:pPr algn="ctr"/>
                          <a:r>
                            <a:rPr lang="en-US" sz="2000" dirty="0" smtClean="0">
                              <a:latin typeface="Calibri" pitchFamily="34" charset="0"/>
                            </a:rPr>
                            <a:t>22</a:t>
                          </a:r>
                          <a:endParaRPr lang="en-IN" sz="2000" dirty="0">
                            <a:latin typeface="Calibri" pitchFamily="34" charset="0"/>
                          </a:endParaRPr>
                        </a:p>
                      </a:txBody>
                      <a:tcPr/>
                    </a:tc>
                    <a:tc>
                      <a:txBody>
                        <a:bodyPr/>
                        <a:lstStyle/>
                        <a:p>
                          <a:pPr algn="ctr"/>
                          <a:r>
                            <a:rPr lang="en-US" sz="2000" dirty="0" smtClean="0">
                              <a:latin typeface="Calibri" pitchFamily="34" charset="0"/>
                            </a:rPr>
                            <a:t>2.23</a:t>
                          </a:r>
                          <a:endParaRPr lang="en-IN" sz="2000" dirty="0">
                            <a:latin typeface="Calibri" pitchFamily="34" charset="0"/>
                          </a:endParaRPr>
                        </a:p>
                      </a:txBody>
                      <a:tcPr/>
                    </a:tc>
                  </a:tr>
                  <a:tr h="396240">
                    <a:tc>
                      <a:txBody>
                        <a:bodyPr/>
                        <a:lstStyle/>
                        <a:p>
                          <a:pPr algn="ctr"/>
                          <a:r>
                            <a:rPr lang="en-US" sz="2000" dirty="0" smtClean="0">
                              <a:latin typeface="Calibri" pitchFamily="34" charset="0"/>
                            </a:rPr>
                            <a:t>6</a:t>
                          </a:r>
                          <a:endParaRPr lang="en-IN" sz="2000" dirty="0">
                            <a:latin typeface="Calibri" pitchFamily="34" charset="0"/>
                          </a:endParaRPr>
                        </a:p>
                      </a:txBody>
                      <a:tcPr/>
                    </a:tc>
                    <a:tc>
                      <a:txBody>
                        <a:bodyPr/>
                        <a:lstStyle/>
                        <a:p>
                          <a:pPr algn="ctr"/>
                          <a:r>
                            <a:rPr lang="en-US" sz="2000" dirty="0" smtClean="0">
                              <a:latin typeface="Calibri" pitchFamily="34" charset="0"/>
                            </a:rPr>
                            <a:t>28</a:t>
                          </a:r>
                          <a:endParaRPr lang="en-IN" sz="2000" dirty="0">
                            <a:latin typeface="Calibri" pitchFamily="34" charset="0"/>
                          </a:endParaRPr>
                        </a:p>
                      </a:txBody>
                      <a:tcPr/>
                    </a:tc>
                    <a:tc>
                      <a:txBody>
                        <a:bodyPr/>
                        <a:lstStyle/>
                        <a:p>
                          <a:pPr algn="ctr"/>
                          <a:r>
                            <a:rPr lang="en-US" sz="2000" dirty="0" smtClean="0">
                              <a:latin typeface="Calibri" pitchFamily="34" charset="0"/>
                            </a:rPr>
                            <a:t>22</a:t>
                          </a:r>
                          <a:endParaRPr lang="en-IN" sz="2000" dirty="0">
                            <a:latin typeface="Calibri" pitchFamily="34" charset="0"/>
                          </a:endParaRPr>
                        </a:p>
                      </a:txBody>
                      <a:tcPr/>
                    </a:tc>
                    <a:tc>
                      <a:txBody>
                        <a:bodyPr/>
                        <a:lstStyle/>
                        <a:p>
                          <a:pPr algn="ctr"/>
                          <a:r>
                            <a:rPr lang="en-US" sz="2000" dirty="0" smtClean="0">
                              <a:latin typeface="Calibri" pitchFamily="34" charset="0"/>
                            </a:rPr>
                            <a:t>1.64</a:t>
                          </a:r>
                          <a:endParaRPr lang="en-IN" sz="2000" dirty="0">
                            <a:latin typeface="Calibri" pitchFamily="34" charset="0"/>
                          </a:endParaRPr>
                        </a:p>
                      </a:txBody>
                      <a:tcPr/>
                    </a:tc>
                  </a:tr>
                  <a:tr h="1146541">
                    <a:tc gridSpan="4">
                      <a:txBody>
                        <a:bodyPr/>
                        <a:lstStyle/>
                        <a:p>
                          <a:endParaRPr lang="en-US"/>
                        </a:p>
                      </a:txBody>
                      <a:tcPr>
                        <a:blipFill rotWithShape="1">
                          <a:blip r:embed="rId7"/>
                          <a:stretch>
                            <a:fillRect l="-87" t="-276064" b="-532"/>
                          </a:stretch>
                        </a:blipFill>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tr>
                </a:tbl>
              </a:graphicData>
            </a:graphic>
          </p:graphicFrame>
        </mc:Fallback>
      </mc:AlternateContent>
    </p:spTree>
    <p:extLst>
      <p:ext uri="{BB962C8B-B14F-4D97-AF65-F5344CB8AC3E}">
        <p14:creationId xmlns:p14="http://schemas.microsoft.com/office/powerpoint/2010/main" val="320472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left)">
                                      <p:cBhvr>
                                        <p:cTn id="22" dur="10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10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9">
                                            <p:txEl>
                                              <p:pRg st="0" end="0"/>
                                            </p:txEl>
                                          </p:spTgt>
                                        </p:tgtEl>
                                        <p:attrNameLst>
                                          <p:attrName>style.visibility</p:attrName>
                                        </p:attrNameLst>
                                      </p:cBhvr>
                                      <p:to>
                                        <p:strVal val="visible"/>
                                      </p:to>
                                    </p:set>
                                    <p:animEffect transition="in" filter="wipe(left)">
                                      <p:cBhvr>
                                        <p:cTn id="44" dur="1000"/>
                                        <p:tgtEl>
                                          <p:spTgt spid="9">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10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10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10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2">
                                            <p:txEl>
                                              <p:pRg st="0" end="0"/>
                                            </p:txEl>
                                          </p:spTgt>
                                        </p:tgtEl>
                                        <p:attrNameLst>
                                          <p:attrName>style.visibility</p:attrName>
                                        </p:attrNameLst>
                                      </p:cBhvr>
                                      <p:to>
                                        <p:strVal val="visible"/>
                                      </p:to>
                                    </p:set>
                                    <p:animEffect transition="in" filter="wipe(left)">
                                      <p:cBhvr>
                                        <p:cTn id="64" dur="1000"/>
                                        <p:tgtEl>
                                          <p:spTgt spid="22">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2">
                                            <p:txEl>
                                              <p:pRg st="1" end="1"/>
                                            </p:txEl>
                                          </p:spTgt>
                                        </p:tgtEl>
                                        <p:attrNameLst>
                                          <p:attrName>style.visibility</p:attrName>
                                        </p:attrNameLst>
                                      </p:cBhvr>
                                      <p:to>
                                        <p:strVal val="visible"/>
                                      </p:to>
                                    </p:set>
                                    <p:animEffect transition="in" filter="wipe(left)">
                                      <p:cBhvr>
                                        <p:cTn id="69" dur="1000"/>
                                        <p:tgtEl>
                                          <p:spTgt spid="22">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left)">
                                      <p:cBhvr>
                                        <p:cTn id="74"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1152000"/>
          </a:xfrm>
          <a:prstGeom prst="rect">
            <a:avLst/>
          </a:prstGeom>
          <a:solidFill>
            <a:srgbClr val="002060"/>
          </a:solidFill>
          <a:ln>
            <a:solidFill>
              <a:schemeClr val="accent1">
                <a:lumMod val="60000"/>
                <a:lumOff val="40000"/>
              </a:schemeClr>
            </a:solidFill>
          </a:ln>
        </p:spPr>
        <p:txBody>
          <a:bodyPr anchor="ct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00" dirty="0">
                <a:solidFill>
                  <a:schemeClr val="bg1"/>
                </a:solidFill>
              </a:rPr>
              <a:t>SMALL SAMPLE TESTS</a:t>
            </a:r>
            <a:endParaRPr lang="en-IN" spc="100" dirty="0">
              <a:solidFill>
                <a:schemeClr val="bg1"/>
              </a:solidFill>
            </a:endParaRPr>
          </a:p>
        </p:txBody>
      </p:sp>
      <mc:AlternateContent xmlns:mc="http://schemas.openxmlformats.org/markup-compatibility/2006" xmlns:a14="http://schemas.microsoft.com/office/drawing/2010/main">
        <mc:Choice Requires="a14">
          <p:sp>
            <p:nvSpPr>
              <p:cNvPr id="3" name="TextBox 2"/>
              <p:cNvSpPr txBox="1"/>
              <p:nvPr/>
            </p:nvSpPr>
            <p:spPr>
              <a:xfrm>
                <a:off x="-1" y="1151999"/>
                <a:ext cx="12204000" cy="5724000"/>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spc="100" dirty="0">
                    <a:latin typeface="Calibri" pitchFamily="34" charset="0"/>
                  </a:rPr>
                  <a:t>If the samples are </a:t>
                </a:r>
                <a14:m>
                  <m:oMath xmlns:m="http://schemas.openxmlformats.org/officeDocument/2006/math">
                    <m:r>
                      <a:rPr lang="en-US" sz="2400" b="0" i="1" spc="100" smtClean="0">
                        <a:latin typeface="Cambria Math"/>
                      </a:rPr>
                      <m:t>(</m:t>
                    </m:r>
                    <m:r>
                      <a:rPr lang="en-US" sz="2400" b="0" i="1" spc="100" smtClean="0">
                        <a:latin typeface="Cambria Math"/>
                      </a:rPr>
                      <m:t>𝑛</m:t>
                    </m:r>
                    <m:r>
                      <a:rPr lang="en-US" sz="2400" b="0" i="1" spc="100" smtClean="0">
                        <a:latin typeface="Cambria Math"/>
                        <a:ea typeface="Cambria Math"/>
                      </a:rPr>
                      <m:t>&gt;30)</m:t>
                    </m:r>
                  </m:oMath>
                </a14:m>
                <a:r>
                  <a:rPr lang="en-US" sz="2400" spc="100" dirty="0">
                    <a:latin typeface="Calibri" pitchFamily="34" charset="0"/>
                  </a:rPr>
                  <a:t> then the sampling distribution of a statistic is  normal. But if the samples are small</a:t>
                </a:r>
                <a14:m>
                  <m:oMath xmlns:m="http://schemas.openxmlformats.org/officeDocument/2006/math">
                    <m:r>
                      <a:rPr lang="en-US" sz="2400" b="0" i="1" spc="100" smtClean="0">
                        <a:latin typeface="Cambria Math"/>
                      </a:rPr>
                      <m:t>(</m:t>
                    </m:r>
                    <m:r>
                      <a:rPr lang="en-US" sz="2400" b="0" i="1" spc="100" smtClean="0">
                        <a:latin typeface="Cambria Math"/>
                      </a:rPr>
                      <m:t>𝑛</m:t>
                    </m:r>
                    <m:r>
                      <a:rPr lang="en-US" sz="2400" b="0" i="1" spc="100" smtClean="0">
                        <a:latin typeface="Cambria Math"/>
                        <a:ea typeface="Cambria Math"/>
                      </a:rPr>
                      <m:t>≤30)</m:t>
                    </m:r>
                  </m:oMath>
                </a14:m>
                <a:r>
                  <a:rPr lang="en-IN" sz="2400" spc="100" dirty="0">
                    <a:latin typeface="Calibri" pitchFamily="34" charset="0"/>
                  </a:rPr>
                  <a:t> then the above result does not hold good. For estimation of the parameter as well as for testing a hypothesis, following distributions are used.</a:t>
                </a:r>
              </a:p>
              <a:p>
                <a:pPr marL="514350" indent="-514350" algn="just">
                  <a:buAutoNum type="romanLcParenBoth"/>
                </a:pPr>
                <a:r>
                  <a:rPr lang="en-US" sz="2400" spc="100" dirty="0">
                    <a:latin typeface="Calibri" pitchFamily="34" charset="0"/>
                  </a:rPr>
                  <a:t>Student’s </a:t>
                </a:r>
                <a:r>
                  <a:rPr lang="en-US" sz="2400" i="1" spc="100" dirty="0">
                    <a:latin typeface="Calibri" pitchFamily="34" charset="0"/>
                  </a:rPr>
                  <a:t>t</a:t>
                </a:r>
                <a:r>
                  <a:rPr lang="en-US" sz="2400" spc="100" dirty="0">
                    <a:latin typeface="Calibri" pitchFamily="34" charset="0"/>
                  </a:rPr>
                  <a:t>- distribution</a:t>
                </a:r>
                <a:endParaRPr lang="en-IN" sz="2400" spc="100" dirty="0">
                  <a:latin typeface="Calibri" pitchFamily="34" charset="0"/>
                </a:endParaRPr>
              </a:p>
              <a:p>
                <a:pPr marL="514350" indent="-514350" algn="just">
                  <a:buAutoNum type="romanLcParenBoth"/>
                </a:pPr>
                <a:r>
                  <a:rPr lang="en-US" sz="2400" spc="100" dirty="0">
                    <a:latin typeface="Calibri" pitchFamily="34" charset="0"/>
                  </a:rPr>
                  <a:t>Snedecer’s </a:t>
                </a:r>
                <a:r>
                  <a:rPr lang="en-US" sz="2400" i="1" spc="100" dirty="0">
                    <a:latin typeface="Calibri" pitchFamily="34" charset="0"/>
                  </a:rPr>
                  <a:t>F</a:t>
                </a:r>
                <a:r>
                  <a:rPr lang="en-US" sz="2400" spc="100" dirty="0">
                    <a:latin typeface="Calibri" pitchFamily="34" charset="0"/>
                  </a:rPr>
                  <a:t>-distribution</a:t>
                </a:r>
              </a:p>
              <a:p>
                <a:pPr marL="514350" indent="-514350" algn="just">
                  <a:buAutoNum type="romanLcParenBoth"/>
                </a:pPr>
                <a:r>
                  <a:rPr lang="en-US" sz="2400" spc="100" dirty="0">
                    <a:latin typeface="Calibri" pitchFamily="34" charset="0"/>
                  </a:rPr>
                  <a:t>Chi-square </a:t>
                </a:r>
                <a14:m>
                  <m:oMath xmlns:m="http://schemas.openxmlformats.org/officeDocument/2006/math">
                    <m:d>
                      <m:dPr>
                        <m:ctrlPr>
                          <a:rPr lang="en-US" sz="2400" i="1" spc="100" smtClean="0">
                            <a:latin typeface="Cambria Math" panose="02040503050406030204" pitchFamily="18" charset="0"/>
                          </a:rPr>
                        </m:ctrlPr>
                      </m:dPr>
                      <m:e>
                        <m:sSup>
                          <m:sSupPr>
                            <m:ctrlPr>
                              <a:rPr lang="en-US" sz="2400" i="1" spc="100" smtClean="0">
                                <a:latin typeface="Cambria Math" panose="02040503050406030204" pitchFamily="18" charset="0"/>
                              </a:rPr>
                            </m:ctrlPr>
                          </m:sSupPr>
                          <m:e>
                            <m:r>
                              <a:rPr lang="en-US" sz="2400" b="0" i="1" spc="100" smtClean="0">
                                <a:latin typeface="Cambria Math"/>
                              </a:rPr>
                              <m:t> </m:t>
                            </m:r>
                            <m:r>
                              <a:rPr lang="en-US" sz="2400" i="1" spc="100" smtClean="0">
                                <a:latin typeface="Cambria Math"/>
                                <a:ea typeface="Cambria Math"/>
                              </a:rPr>
                              <m:t>𝜒</m:t>
                            </m:r>
                          </m:e>
                          <m:sup>
                            <m:r>
                              <a:rPr lang="en-US" sz="2400" b="0" i="1" spc="100" smtClean="0">
                                <a:latin typeface="Cambria Math"/>
                              </a:rPr>
                              <m:t>2</m:t>
                            </m:r>
                          </m:sup>
                        </m:sSup>
                      </m:e>
                    </m:d>
                  </m:oMath>
                </a14:m>
                <a:r>
                  <a:rPr lang="en-US" sz="2400" spc="100" dirty="0">
                    <a:latin typeface="Calibri" pitchFamily="34" charset="0"/>
                  </a:rPr>
                  <a:t>  distribution</a:t>
                </a:r>
              </a:p>
              <a:p>
                <a:endParaRPr lang="en-US" sz="2400" spc="100" dirty="0">
                  <a:latin typeface="Calibri" pitchFamily="34" charset="0"/>
                </a:endParaRPr>
              </a:p>
              <a:p>
                <a:endParaRPr lang="en-US" sz="2400" spc="100" dirty="0">
                  <a:latin typeface="Calibri" pitchFamily="34" charset="0"/>
                </a:endParaRPr>
              </a:p>
              <a:p>
                <a:endParaRPr lang="en-US" sz="2400" spc="100" dirty="0">
                  <a:latin typeface="Calibri" pitchFamily="34" charset="0"/>
                </a:endParaRPr>
              </a:p>
              <a:p>
                <a:endParaRPr lang="en-US" sz="2400" spc="100" dirty="0">
                  <a:latin typeface="Calibri" pitchFamily="34" charset="0"/>
                </a:endParaRPr>
              </a:p>
              <a:p>
                <a:endParaRPr lang="en-US" sz="2400" spc="100" dirty="0">
                  <a:latin typeface="Calibri" pitchFamily="34" charset="0"/>
                </a:endParaRPr>
              </a:p>
              <a:p>
                <a:endParaRPr lang="en-US" sz="2400" spc="100" dirty="0">
                  <a:latin typeface="Calibri" pitchFamily="34" charset="0"/>
                </a:endParaRPr>
              </a:p>
              <a:p>
                <a:endParaRPr lang="en-US" sz="2400" spc="100" dirty="0">
                  <a:latin typeface="Calibri" pitchFamily="34" charset="0"/>
                </a:endParaRPr>
              </a:p>
              <a:p>
                <a:endParaRPr lang="en-US" sz="2400" spc="100" dirty="0">
                  <a:latin typeface="Calibri"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 y="1151999"/>
                <a:ext cx="12204000" cy="5724000"/>
              </a:xfrm>
              <a:prstGeom prst="rect">
                <a:avLst/>
              </a:prstGeom>
              <a:blipFill rotWithShape="1">
                <a:blip r:embed="rId2"/>
                <a:stretch>
                  <a:fillRect l="-699" t="-744" r="-699"/>
                </a:stretch>
              </a:blipFill>
              <a:ln>
                <a:solidFill>
                  <a:schemeClr val="accent3">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391147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2677656"/>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37</a:t>
            </a:r>
          </a:p>
          <a:p>
            <a:pPr algn="just"/>
            <a:r>
              <a:rPr lang="en-US" sz="2400" spc="100" dirty="0">
                <a:solidFill>
                  <a:srgbClr val="000000"/>
                </a:solidFill>
                <a:latin typeface="Calibri" pitchFamily="34" charset="0"/>
              </a:rPr>
              <a:t>A dice was thrown 132 times and the following frequencies were observed:</a:t>
            </a:r>
          </a:p>
          <a:p>
            <a:pPr algn="just"/>
            <a:endParaRPr lang="en-US" sz="2400" spc="100" dirty="0">
              <a:solidFill>
                <a:srgbClr val="000000"/>
              </a:solidFill>
              <a:latin typeface="Calibri" pitchFamily="34" charset="0"/>
            </a:endParaRPr>
          </a:p>
          <a:p>
            <a:pPr algn="just"/>
            <a:endParaRPr lang="en-US" sz="2400" spc="100" dirty="0">
              <a:solidFill>
                <a:srgbClr val="000000"/>
              </a:solidFill>
              <a:latin typeface="Calibri" pitchFamily="34" charset="0"/>
            </a:endParaRPr>
          </a:p>
          <a:p>
            <a:pPr algn="just"/>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Test the hypothesis that the dice is unbiased.</a:t>
            </a:r>
          </a:p>
          <a:p>
            <a:pPr algn="just"/>
            <a:r>
              <a:rPr lang="en-US" sz="2400" b="1" spc="100" dirty="0">
                <a:solidFill>
                  <a:srgbClr val="000000"/>
                </a:solidFill>
                <a:latin typeface="Calibri" pitchFamily="34" charset="0"/>
              </a:rPr>
              <a:t>Solution</a:t>
            </a:r>
          </a:p>
        </p:txBody>
      </p:sp>
      <p:graphicFrame>
        <p:nvGraphicFramePr>
          <p:cNvPr id="3" name="Table 2"/>
          <p:cNvGraphicFramePr>
            <a:graphicFrameLocks noGrp="1"/>
          </p:cNvGraphicFramePr>
          <p:nvPr>
            <p:extLst>
              <p:ext uri="{D42A27DB-BD31-4B8C-83A1-F6EECF244321}">
                <p14:modId xmlns:p14="http://schemas.microsoft.com/office/powerpoint/2010/main" val="933710643"/>
              </p:ext>
            </p:extLst>
          </p:nvPr>
        </p:nvGraphicFramePr>
        <p:xfrm>
          <a:off x="1498600" y="856228"/>
          <a:ext cx="8813798" cy="914400"/>
        </p:xfrm>
        <a:graphic>
          <a:graphicData uri="http://schemas.openxmlformats.org/drawingml/2006/table">
            <a:tbl>
              <a:tblPr firstRow="1" bandRow="1">
                <a:tableStyleId>{5C22544A-7EE6-4342-B048-85BDC9FD1C3A}</a:tableStyleId>
              </a:tblPr>
              <a:tblGrid>
                <a:gridCol w="1850648">
                  <a:extLst>
                    <a:ext uri="{9D8B030D-6E8A-4147-A177-3AD203B41FA5}">
                      <a16:colId xmlns:a16="http://schemas.microsoft.com/office/drawing/2014/main" val="20000"/>
                    </a:ext>
                  </a:extLst>
                </a:gridCol>
                <a:gridCol w="1009062">
                  <a:extLst>
                    <a:ext uri="{9D8B030D-6E8A-4147-A177-3AD203B41FA5}">
                      <a16:colId xmlns:a16="http://schemas.microsoft.com/office/drawing/2014/main" val="20001"/>
                    </a:ext>
                  </a:extLst>
                </a:gridCol>
                <a:gridCol w="1002474">
                  <a:extLst>
                    <a:ext uri="{9D8B030D-6E8A-4147-A177-3AD203B41FA5}">
                      <a16:colId xmlns:a16="http://schemas.microsoft.com/office/drawing/2014/main" val="20002"/>
                    </a:ext>
                  </a:extLst>
                </a:gridCol>
                <a:gridCol w="1032852">
                  <a:extLst>
                    <a:ext uri="{9D8B030D-6E8A-4147-A177-3AD203B41FA5}">
                      <a16:colId xmlns:a16="http://schemas.microsoft.com/office/drawing/2014/main" val="20003"/>
                    </a:ext>
                  </a:extLst>
                </a:gridCol>
                <a:gridCol w="1063230">
                  <a:extLst>
                    <a:ext uri="{9D8B030D-6E8A-4147-A177-3AD203B41FA5}">
                      <a16:colId xmlns:a16="http://schemas.microsoft.com/office/drawing/2014/main" val="20004"/>
                    </a:ext>
                  </a:extLst>
                </a:gridCol>
                <a:gridCol w="911340">
                  <a:extLst>
                    <a:ext uri="{9D8B030D-6E8A-4147-A177-3AD203B41FA5}">
                      <a16:colId xmlns:a16="http://schemas.microsoft.com/office/drawing/2014/main" val="20005"/>
                    </a:ext>
                  </a:extLst>
                </a:gridCol>
                <a:gridCol w="972096">
                  <a:extLst>
                    <a:ext uri="{9D8B030D-6E8A-4147-A177-3AD203B41FA5}">
                      <a16:colId xmlns:a16="http://schemas.microsoft.com/office/drawing/2014/main" val="20006"/>
                    </a:ext>
                  </a:extLst>
                </a:gridCol>
                <a:gridCol w="972096">
                  <a:extLst>
                    <a:ext uri="{9D8B030D-6E8A-4147-A177-3AD203B41FA5}">
                      <a16:colId xmlns:a16="http://schemas.microsoft.com/office/drawing/2014/main" val="20007"/>
                    </a:ext>
                  </a:extLst>
                </a:gridCol>
              </a:tblGrid>
              <a:tr h="370840">
                <a:tc>
                  <a:txBody>
                    <a:bodyPr/>
                    <a:lstStyle/>
                    <a:p>
                      <a:pPr algn="ctr"/>
                      <a:r>
                        <a:rPr lang="en-US" sz="2400" dirty="0">
                          <a:solidFill>
                            <a:schemeClr val="bg1"/>
                          </a:solidFill>
                          <a:latin typeface="Calibri" pitchFamily="34" charset="0"/>
                        </a:rPr>
                        <a:t>No.</a:t>
                      </a:r>
                      <a:r>
                        <a:rPr lang="en-US" sz="2400" baseline="0" dirty="0">
                          <a:solidFill>
                            <a:schemeClr val="bg1"/>
                          </a:solidFill>
                          <a:latin typeface="Calibri" pitchFamily="34" charset="0"/>
                        </a:rPr>
                        <a:t> obtained</a:t>
                      </a:r>
                      <a:endParaRPr lang="en-IN" sz="2400" dirty="0">
                        <a:solidFill>
                          <a:schemeClr val="bg1"/>
                        </a:solidFill>
                        <a:latin typeface="Calibri" pitchFamily="34" charset="0"/>
                      </a:endParaRPr>
                    </a:p>
                  </a:txBody>
                  <a:tcPr>
                    <a:solidFill>
                      <a:srgbClr val="000066"/>
                    </a:solidFill>
                  </a:tcPr>
                </a:tc>
                <a:tc>
                  <a:txBody>
                    <a:bodyPr/>
                    <a:lstStyle/>
                    <a:p>
                      <a:pPr algn="ctr"/>
                      <a:r>
                        <a:rPr lang="en-US" sz="2400" b="0" dirty="0">
                          <a:solidFill>
                            <a:schemeClr val="tx1"/>
                          </a:solidFill>
                          <a:latin typeface="Calibri" pitchFamily="34" charset="0"/>
                        </a:rPr>
                        <a:t>1</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2</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3</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4</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5</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6</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Total</a:t>
                      </a:r>
                      <a:endParaRPr lang="en-IN" sz="2400" b="0" dirty="0">
                        <a:solidFill>
                          <a:schemeClr val="tx1"/>
                        </a:solidFill>
                        <a:latin typeface="Calibri" pitchFamily="34" charset="0"/>
                      </a:endParaRPr>
                    </a:p>
                  </a:txBody>
                  <a:tcPr>
                    <a:solidFill>
                      <a:srgbClr val="D7ED9E"/>
                    </a:solidFill>
                  </a:tcPr>
                </a:tc>
                <a:extLst>
                  <a:ext uri="{0D108BD9-81ED-4DB2-BD59-A6C34878D82A}">
                    <a16:rowId xmlns:a16="http://schemas.microsoft.com/office/drawing/2014/main" val="10000"/>
                  </a:ext>
                </a:extLst>
              </a:tr>
              <a:tr h="370840">
                <a:tc>
                  <a:txBody>
                    <a:bodyPr/>
                    <a:lstStyle/>
                    <a:p>
                      <a:pPr algn="ctr"/>
                      <a:r>
                        <a:rPr lang="en-US" sz="2400" dirty="0">
                          <a:solidFill>
                            <a:schemeClr val="bg1"/>
                          </a:solidFill>
                          <a:latin typeface="Calibri" pitchFamily="34" charset="0"/>
                        </a:rPr>
                        <a:t>Frequency</a:t>
                      </a:r>
                      <a:endParaRPr lang="en-IN" sz="2400" dirty="0">
                        <a:solidFill>
                          <a:schemeClr val="bg1"/>
                        </a:solidFill>
                        <a:latin typeface="Calibri" pitchFamily="34" charset="0"/>
                      </a:endParaRPr>
                    </a:p>
                  </a:txBody>
                  <a:tcPr>
                    <a:solidFill>
                      <a:srgbClr val="000066"/>
                    </a:solidFill>
                  </a:tcPr>
                </a:tc>
                <a:tc>
                  <a:txBody>
                    <a:bodyPr/>
                    <a:lstStyle/>
                    <a:p>
                      <a:pPr algn="ctr"/>
                      <a:r>
                        <a:rPr lang="en-US" sz="2400" dirty="0">
                          <a:solidFill>
                            <a:schemeClr val="tx1"/>
                          </a:solidFill>
                          <a:latin typeface="Calibri" pitchFamily="34" charset="0"/>
                        </a:rPr>
                        <a:t>15</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20</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25</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15</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29</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28</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132</a:t>
                      </a:r>
                      <a:endParaRPr lang="en-IN" sz="2400" dirty="0">
                        <a:solidFill>
                          <a:schemeClr val="tx1"/>
                        </a:solidFill>
                        <a:latin typeface="Calibri" pitchFamily="34" charset="0"/>
                      </a:endParaRPr>
                    </a:p>
                  </a:txBody>
                  <a:tcPr>
                    <a:solidFill>
                      <a:srgbClr val="D7ED9E"/>
                    </a:solidFill>
                  </a:tcPr>
                </a:tc>
                <a:extLst>
                  <a:ext uri="{0D108BD9-81ED-4DB2-BD59-A6C34878D82A}">
                    <a16:rowId xmlns:a16="http://schemas.microsoft.com/office/drawing/2014/main" val="10001"/>
                  </a:ext>
                </a:extLst>
              </a:tr>
            </a:tbl>
          </a:graphicData>
        </a:graphic>
      </p:graphicFrame>
      <mc:AlternateContent xmlns:mc="http://schemas.openxmlformats.org/markup-compatibility/2006">
        <mc:Choice xmlns:a14="http://schemas.microsoft.com/office/drawing/2010/main" Requires="a14">
          <p:sp>
            <p:nvSpPr>
              <p:cNvPr id="13" name="TextBox 12"/>
              <p:cNvSpPr txBox="1"/>
              <p:nvPr/>
            </p:nvSpPr>
            <p:spPr>
              <a:xfrm>
                <a:off x="292014" y="2856256"/>
                <a:ext cx="5555752"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a:t>
                </a:r>
                <a14:m>
                  <m:oMath xmlns:m="http://schemas.openxmlformats.org/officeDocument/2006/math">
                    <m:r>
                      <a:rPr lang="en-US" sz="2400" b="1" i="0" smtClean="0">
                        <a:solidFill>
                          <a:srgbClr val="000000"/>
                        </a:solidFill>
                        <a:latin typeface="Cambria Math"/>
                      </a:rPr>
                      <m:t>    </m:t>
                    </m:r>
                    <m:r>
                      <a:rPr lang="en-US" sz="2400" i="1">
                        <a:solidFill>
                          <a:srgbClr val="000000"/>
                        </a:solidFill>
                        <a:latin typeface="Cambria Math"/>
                      </a:rPr>
                      <m:t>𝑣</m:t>
                    </m:r>
                    <m:r>
                      <a:rPr lang="en-US" sz="2400" i="1">
                        <a:solidFill>
                          <a:srgbClr val="000000"/>
                        </a:solidFill>
                        <a:latin typeface="Cambria Math"/>
                      </a:rPr>
                      <m:t>=</m:t>
                    </m:r>
                    <m:r>
                      <a:rPr lang="en-US" sz="2400" b="0" i="1" smtClean="0">
                        <a:solidFill>
                          <a:srgbClr val="000000"/>
                        </a:solidFill>
                        <a:latin typeface="Cambria Math"/>
                      </a:rPr>
                      <m:t>𝑛</m:t>
                    </m:r>
                    <m:r>
                      <a:rPr lang="en-US" sz="2400" i="1" spc="100">
                        <a:latin typeface="Cambria Math"/>
                      </a:rPr>
                      <m:t>−</m:t>
                    </m:r>
                    <m:r>
                      <a:rPr lang="en-US" sz="2400" b="0" i="1" spc="100" smtClean="0">
                        <a:latin typeface="Cambria Math"/>
                      </a:rPr>
                      <m:t>1</m:t>
                    </m:r>
                    <m:r>
                      <a:rPr lang="en-US" sz="2400" i="1">
                        <a:solidFill>
                          <a:srgbClr val="000000"/>
                        </a:solidFill>
                        <a:latin typeface="Cambria Math"/>
                      </a:rPr>
                      <m:t>=</m:t>
                    </m:r>
                    <m:r>
                      <a:rPr lang="en-US" sz="2400" b="0" i="1" smtClean="0">
                        <a:solidFill>
                          <a:srgbClr val="000000"/>
                        </a:solidFill>
                        <a:latin typeface="Cambria Math"/>
                      </a:rPr>
                      <m:t>6−1=5</m:t>
                    </m:r>
                  </m:oMath>
                </a14:m>
                <a:endParaRPr lang="en-IN" sz="2400" dirty="0">
                  <a:solidFill>
                    <a:srgbClr val="000000"/>
                  </a:solidFill>
                  <a:latin typeface="Calibri" pitchFamily="34" charset="0"/>
                </a:endParaRPr>
              </a:p>
            </p:txBody>
          </p:sp>
        </mc:Choice>
        <mc:Fallback>
          <p:sp>
            <p:nvSpPr>
              <p:cNvPr id="13" name="TextBox 12"/>
              <p:cNvSpPr txBox="1">
                <a:spLocks noRot="1" noChangeAspect="1" noMove="1" noResize="1" noEditPoints="1" noAdjustHandles="1" noChangeArrowheads="1" noChangeShapeType="1" noTextEdit="1"/>
              </p:cNvSpPr>
              <p:nvPr/>
            </p:nvSpPr>
            <p:spPr>
              <a:xfrm>
                <a:off x="292014" y="2856256"/>
                <a:ext cx="5555752" cy="461665"/>
              </a:xfrm>
              <a:prstGeom prst="rect">
                <a:avLst/>
              </a:prstGeom>
              <a:blipFill>
                <a:blip r:embed="rId2"/>
                <a:stretch>
                  <a:fillRect l="-1756" t="-10667" b="-30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558546" y="3614712"/>
                <a:ext cx="3146181" cy="4742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panose="02040503050406030204" pitchFamily="18" charset="0"/>
                            </a:rPr>
                          </m:ctrlPr>
                        </m:sSubSupPr>
                        <m:e>
                          <m:r>
                            <a:rPr lang="en-IN" sz="2400" i="1" smtClean="0">
                              <a:latin typeface="Cambria Math"/>
                              <a:ea typeface="Cambria Math"/>
                            </a:rPr>
                            <m:t>𝜒</m:t>
                          </m:r>
                        </m:e>
                        <m:sub>
                          <m:r>
                            <a:rPr lang="en-US" sz="2400" b="0" i="1" smtClean="0">
                              <a:latin typeface="Cambria Math"/>
                            </a:rPr>
                            <m:t>0.05</m:t>
                          </m:r>
                        </m:sub>
                        <m:sup>
                          <m:r>
                            <a:rPr lang="en-US" sz="2400" b="0" i="1" smtClean="0">
                              <a:latin typeface="Cambria Math"/>
                            </a:rPr>
                            <m:t>2</m:t>
                          </m:r>
                        </m:sup>
                      </m:sSubSup>
                      <m:r>
                        <a:rPr lang="en-US" sz="2400" b="0" i="1" smtClean="0">
                          <a:latin typeface="Cambria Math"/>
                        </a:rPr>
                        <m:t> </m:t>
                      </m:r>
                      <m:d>
                        <m:dPr>
                          <m:ctrlPr>
                            <a:rPr lang="en-IN" sz="2400" i="1" smtClean="0">
                              <a:latin typeface="Cambria Math" panose="02040503050406030204" pitchFamily="18" charset="0"/>
                            </a:rPr>
                          </m:ctrlPr>
                        </m:dPr>
                        <m:e>
                          <m:r>
                            <a:rPr lang="en-US" sz="2400" b="0" i="1" smtClean="0">
                              <a:latin typeface="Cambria Math"/>
                            </a:rPr>
                            <m:t>𝑣</m:t>
                          </m:r>
                          <m:r>
                            <a:rPr lang="en-US" sz="2400" b="0" i="1" smtClean="0">
                              <a:latin typeface="Cambria Math"/>
                            </a:rPr>
                            <m:t>=5 </m:t>
                          </m:r>
                        </m:e>
                      </m:d>
                      <m:r>
                        <a:rPr lang="en-US" sz="2400" b="0" i="1" smtClean="0">
                          <a:latin typeface="Cambria Math"/>
                        </a:rPr>
                        <m:t>=11.07</m:t>
                      </m:r>
                    </m:oMath>
                  </m:oMathPara>
                </a14:m>
                <a:endParaRPr lang="en-IN"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558546" y="3614712"/>
                <a:ext cx="3146181" cy="474232"/>
              </a:xfrm>
              <a:prstGeom prst="rect">
                <a:avLst/>
              </a:prstGeom>
              <a:blipFill rotWithShape="1">
                <a:blip r:embed="rId3"/>
                <a:stretch>
                  <a:fillRect b="-769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92014" y="4256959"/>
                <a:ext cx="11798386" cy="1212896"/>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r>
                  <a:rPr lang="en-IN" sz="2400" spc="100" dirty="0">
                    <a:solidFill>
                      <a:srgbClr val="000000"/>
                    </a:solidFill>
                    <a:latin typeface="Calibri" pitchFamily="34" charset="0"/>
                  </a:rPr>
                  <a:t>, </a:t>
                </a:r>
                <a14:m>
                  <m:oMath xmlns:m="http://schemas.openxmlformats.org/officeDocument/2006/math">
                    <m:sSup>
                      <m:sSupPr>
                        <m:ctrlPr>
                          <a:rPr lang="en-US" sz="2400" i="1" spc="100">
                            <a:latin typeface="Cambria Math" panose="02040503050406030204" pitchFamily="18" charset="0"/>
                          </a:rPr>
                        </m:ctrlPr>
                      </m:sSupPr>
                      <m:e>
                        <m:r>
                          <a:rPr lang="en-US" sz="2400" i="1" spc="100">
                            <a:latin typeface="Cambria Math"/>
                            <a:ea typeface="Cambria Math"/>
                          </a:rPr>
                          <m:t>𝜒</m:t>
                        </m:r>
                      </m:e>
                      <m:sup>
                        <m:r>
                          <a:rPr lang="en-US" sz="2400" i="1" spc="100">
                            <a:latin typeface="Cambria Math"/>
                          </a:rPr>
                          <m:t>2</m:t>
                        </m:r>
                      </m:sup>
                    </m:sSup>
                    <m:r>
                      <a:rPr lang="en-US" sz="2400" b="0" i="1" spc="100" smtClean="0">
                        <a:latin typeface="Cambria Math"/>
                      </a:rPr>
                      <m:t>&lt;</m:t>
                    </m:r>
                    <m:sSubSup>
                      <m:sSubSupPr>
                        <m:ctrlPr>
                          <a:rPr lang="en-IN" sz="2400" i="1">
                            <a:latin typeface="Cambria Math" panose="02040503050406030204" pitchFamily="18" charset="0"/>
                          </a:rPr>
                        </m:ctrlPr>
                      </m:sSubSupPr>
                      <m:e>
                        <m:r>
                          <a:rPr lang="en-IN" sz="2400" i="1">
                            <a:latin typeface="Cambria Math"/>
                            <a:ea typeface="Cambria Math"/>
                          </a:rPr>
                          <m:t>𝜒</m:t>
                        </m:r>
                      </m:e>
                      <m:sub>
                        <m:r>
                          <a:rPr lang="en-US" sz="2400" i="1">
                            <a:latin typeface="Cambria Math"/>
                          </a:rPr>
                          <m:t>0.05</m:t>
                        </m:r>
                      </m:sub>
                      <m:sup>
                        <m:r>
                          <a:rPr lang="en-US" sz="2400" i="1">
                            <a:latin typeface="Cambria Math"/>
                          </a:rPr>
                          <m:t>2</m:t>
                        </m:r>
                      </m:sup>
                    </m:sSubSup>
                  </m:oMath>
                </a14:m>
                <a:r>
                  <a:rPr lang="en-IN" sz="2400" spc="100" dirty="0">
                    <a:solidFill>
                      <a:srgbClr val="000000"/>
                    </a:solidFill>
                    <a:latin typeface="Calibri" pitchFamily="34" charset="0"/>
                  </a:rPr>
                  <a:t>, the null hypothesis is accepted at 5% level of significance. </a:t>
                </a:r>
              </a:p>
              <a:p>
                <a:pPr algn="just"/>
                <a:r>
                  <a:rPr lang="en-IN" sz="2400" spc="100" dirty="0">
                    <a:solidFill>
                      <a:srgbClr val="000000"/>
                    </a:solidFill>
                    <a:latin typeface="Calibri" pitchFamily="34" charset="0"/>
                  </a:rPr>
                  <a:t>        i. e., </a:t>
                </a:r>
                <a:r>
                  <a:rPr lang="en-US" sz="2400" spc="100" dirty="0">
                    <a:solidFill>
                      <a:srgbClr val="000000"/>
                    </a:solidFill>
                    <a:latin typeface="Calibri" pitchFamily="34" charset="0"/>
                  </a:rPr>
                  <a:t>the dice is unbiased.</a:t>
                </a:r>
                <a:endParaRPr lang="en-IN" sz="2400" spc="100" dirty="0">
                  <a:solidFill>
                    <a:srgbClr val="000000"/>
                  </a:solidFill>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92014" y="4256959"/>
                <a:ext cx="11798386" cy="1212896"/>
              </a:xfrm>
              <a:prstGeom prst="rect">
                <a:avLst/>
              </a:prstGeom>
              <a:blipFill rotWithShape="1">
                <a:blip r:embed="rId4"/>
                <a:stretch>
                  <a:fillRect l="-827" t="-4020" b="-10553"/>
                </a:stretch>
              </a:blipFill>
            </p:spPr>
            <p:txBody>
              <a:bodyPr/>
              <a:lstStyle/>
              <a:p>
                <a:r>
                  <a:rPr lang="en-IN">
                    <a:noFill/>
                  </a:rPr>
                  <a:t> </a:t>
                </a:r>
              </a:p>
            </p:txBody>
          </p:sp>
        </mc:Fallback>
      </mc:AlternateContent>
    </p:spTree>
    <p:extLst>
      <p:ext uri="{BB962C8B-B14F-4D97-AF65-F5344CB8AC3E}">
        <p14:creationId xmlns:p14="http://schemas.microsoft.com/office/powerpoint/2010/main" val="5894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0" y="-25400"/>
                <a:ext cx="12192000" cy="2308324"/>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38</a:t>
                </a:r>
              </a:p>
              <a:p>
                <a:pPr algn="just"/>
                <a:r>
                  <a:rPr lang="en-US" sz="2400" spc="100" dirty="0">
                    <a:solidFill>
                      <a:srgbClr val="000000"/>
                    </a:solidFill>
                    <a:latin typeface="Calibri" pitchFamily="34" charset="0"/>
                  </a:rPr>
                  <a:t>The number of car accidents in a metropolitan city was found to be 20, 17,6,7,15,8,5,16 and 14 per month respectively. Use </a:t>
                </a:r>
                <a14:m>
                  <m:oMath xmlns:m="http://schemas.openxmlformats.org/officeDocument/2006/math">
                    <m:sSup>
                      <m:sSupPr>
                        <m:ctrlPr>
                          <a:rPr lang="en-US" sz="2400" i="1" spc="100">
                            <a:latin typeface="Cambria Math" panose="02040503050406030204" pitchFamily="18" charset="0"/>
                          </a:rPr>
                        </m:ctrlPr>
                      </m:sSupPr>
                      <m:e>
                        <m:r>
                          <a:rPr lang="en-US" sz="2400" i="1" spc="100">
                            <a:latin typeface="Cambria Math"/>
                            <a:ea typeface="Cambria Math"/>
                          </a:rPr>
                          <m:t>𝜒</m:t>
                        </m:r>
                      </m:e>
                      <m:sup>
                        <m:r>
                          <a:rPr lang="en-US" sz="2400" i="1" spc="100">
                            <a:latin typeface="Cambria Math"/>
                          </a:rPr>
                          <m:t>2</m:t>
                        </m:r>
                      </m:sup>
                    </m:sSup>
                  </m:oMath>
                </a14:m>
                <a:r>
                  <a:rPr lang="en-US" sz="2400" spc="100" dirty="0">
                    <a:solidFill>
                      <a:srgbClr val="000000"/>
                    </a:solidFill>
                    <a:latin typeface="Calibri" pitchFamily="34" charset="0"/>
                  </a:rPr>
                  <a:t> test to check whether these frequencies are in agreement with the belief that the occurrence of accidents was the same during 10 months period. Test at 5% level of significance.</a:t>
                </a:r>
              </a:p>
              <a:p>
                <a:pPr algn="just"/>
                <a:r>
                  <a:rPr lang="en-US" sz="2400" b="1" spc="100" dirty="0">
                    <a:solidFill>
                      <a:srgbClr val="000000"/>
                    </a:solidFill>
                    <a:latin typeface="Calibri" pitchFamily="34" charset="0"/>
                  </a:rPr>
                  <a:t>Solution</a:t>
                </a:r>
              </a:p>
            </p:txBody>
          </p:sp>
        </mc:Choice>
        <mc:Fallback xmlns="">
          <p:sp>
            <p:nvSpPr>
              <p:cNvPr id="2" name="TextBox 1"/>
              <p:cNvSpPr txBox="1">
                <a:spLocks noRot="1" noChangeAspect="1" noMove="1" noResize="1" noEditPoints="1" noAdjustHandles="1" noChangeArrowheads="1" noChangeShapeType="1" noTextEdit="1"/>
              </p:cNvSpPr>
              <p:nvPr/>
            </p:nvSpPr>
            <p:spPr>
              <a:xfrm>
                <a:off x="0" y="-25400"/>
                <a:ext cx="12192000" cy="2308324"/>
              </a:xfrm>
              <a:prstGeom prst="rect">
                <a:avLst/>
              </a:prstGeom>
              <a:blipFill rotWithShape="1">
                <a:blip r:embed="rId2"/>
                <a:stretch>
                  <a:fillRect l="-750" t="-2116" r="-750" b="-5291"/>
                </a:stretch>
              </a:blipFill>
            </p:spPr>
            <p:txBody>
              <a:bodyPr/>
              <a:lstStyle/>
              <a:p>
                <a:r>
                  <a:rPr lang="en-IN">
                    <a:noFill/>
                  </a:rPr>
                  <a:t> </a:t>
                </a:r>
              </a:p>
            </p:txBody>
          </p:sp>
        </mc:Fallback>
      </mc:AlternateContent>
      <p:cxnSp>
        <p:nvCxnSpPr>
          <p:cNvPr id="8" name="Straight Connector 7"/>
          <p:cNvCxnSpPr/>
          <p:nvPr/>
        </p:nvCxnSpPr>
        <p:spPr>
          <a:xfrm>
            <a:off x="5918154" y="2114238"/>
            <a:ext cx="1" cy="4546339"/>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95282" y="2820824"/>
                <a:ext cx="5822872" cy="1200329"/>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oMath>
                </a14:m>
                <a:r>
                  <a:rPr lang="en-US" sz="2400" spc="100" dirty="0">
                    <a:solidFill>
                      <a:srgbClr val="000000"/>
                    </a:solidFill>
                    <a:latin typeface="Calibri" pitchFamily="34" charset="0"/>
                  </a:rPr>
                  <a:t> Occurrence of accident was same during 10 months period.</a:t>
                </a:r>
              </a:p>
            </p:txBody>
          </p:sp>
        </mc:Choice>
        <mc:Fallback xmlns="">
          <p:sp>
            <p:nvSpPr>
              <p:cNvPr id="9" name="TextBox 8"/>
              <p:cNvSpPr txBox="1">
                <a:spLocks noRot="1" noChangeAspect="1" noMove="1" noResize="1" noEditPoints="1" noAdjustHandles="1" noChangeArrowheads="1" noChangeShapeType="1" noTextEdit="1"/>
              </p:cNvSpPr>
              <p:nvPr/>
            </p:nvSpPr>
            <p:spPr>
              <a:xfrm>
                <a:off x="95282" y="2820824"/>
                <a:ext cx="5822872" cy="1200329"/>
              </a:xfrm>
              <a:prstGeom prst="rect">
                <a:avLst/>
              </a:prstGeom>
              <a:blipFill rotWithShape="1">
                <a:blip r:embed="rId3"/>
                <a:stretch>
                  <a:fillRect l="-1675" t="-4569" r="-942" b="-1066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8164" y="3892690"/>
                <a:ext cx="5879989" cy="1200329"/>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oMath>
                </a14:m>
                <a:r>
                  <a:rPr lang="en-IN" sz="2400" dirty="0">
                    <a:solidFill>
                      <a:srgbClr val="000000"/>
                    </a:solidFill>
                  </a:rPr>
                  <a:t> </a:t>
                </a:r>
                <a:r>
                  <a:rPr lang="en-US" sz="2400" spc="100" dirty="0">
                    <a:solidFill>
                      <a:srgbClr val="000000"/>
                    </a:solidFill>
                    <a:latin typeface="Calibri" pitchFamily="34" charset="0"/>
                  </a:rPr>
                  <a:t>Occurrence of accident was </a:t>
                </a:r>
              </a:p>
              <a:p>
                <a:r>
                  <a:rPr lang="en-US" sz="2400" spc="100" dirty="0">
                    <a:solidFill>
                      <a:srgbClr val="000000"/>
                    </a:solidFill>
                    <a:latin typeface="Calibri" pitchFamily="34" charset="0"/>
                  </a:rPr>
                  <a:t>        not same during 10 months period.</a:t>
                </a:r>
                <a:endParaRPr lang="en-IN" sz="2400" dirty="0">
                  <a:solidFill>
                    <a:srgbClr val="00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8164" y="3892690"/>
                <a:ext cx="5879989" cy="1200329"/>
              </a:xfrm>
              <a:prstGeom prst="rect">
                <a:avLst/>
              </a:prstGeom>
              <a:blipFill rotWithShape="1">
                <a:blip r:embed="rId4"/>
                <a:stretch>
                  <a:fillRect l="-1554" t="-4592" b="-1122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2764" y="5032034"/>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2764" y="5032034"/>
                <a:ext cx="4965590" cy="461665"/>
              </a:xfrm>
              <a:prstGeom prst="rect">
                <a:avLst/>
              </a:prstGeom>
              <a:blipFill rotWithShape="1">
                <a:blip r:embed="rId5"/>
                <a:stretch>
                  <a:fillRect l="-1840" t="-10526" b="-28947"/>
                </a:stretch>
              </a:blipFill>
            </p:spPr>
            <p:txBody>
              <a:bodyPr/>
              <a:lstStyle/>
              <a:p>
                <a:r>
                  <a:rPr lang="en-IN">
                    <a:noFill/>
                  </a:rPr>
                  <a:t> </a:t>
                </a:r>
              </a:p>
            </p:txBody>
          </p:sp>
        </mc:Fallback>
      </mc:AlternateContent>
      <p:sp>
        <p:nvSpPr>
          <p:cNvPr id="12" name="TextBox 11"/>
          <p:cNvSpPr txBox="1"/>
          <p:nvPr/>
        </p:nvSpPr>
        <p:spPr>
          <a:xfrm>
            <a:off x="19083" y="5478466"/>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5" name="Rectangle 4"/>
              <p:cNvSpPr/>
              <p:nvPr/>
            </p:nvSpPr>
            <p:spPr>
              <a:xfrm>
                <a:off x="619085" y="2324812"/>
                <a:ext cx="413071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pc="100" smtClean="0">
                          <a:latin typeface="Cambria Math"/>
                        </a:rPr>
                        <m:t>𝑛</m:t>
                      </m:r>
                      <m:r>
                        <a:rPr lang="en-US" sz="2400" i="1" spc="100" smtClean="0">
                          <a:latin typeface="Cambria Math"/>
                        </a:rPr>
                        <m:t>=</m:t>
                      </m:r>
                      <m:r>
                        <a:rPr lang="en-US" sz="2400" b="0" i="1" spc="100" smtClean="0">
                          <a:latin typeface="Cambria Math"/>
                        </a:rPr>
                        <m:t>10</m:t>
                      </m:r>
                    </m:oMath>
                  </m:oMathPara>
                </a14:m>
                <a:endParaRPr lang="en-US" sz="2400" i="1" spc="100" dirty="0">
                  <a:latin typeface="Cambria Math"/>
                </a:endParaRPr>
              </a:p>
            </p:txBody>
          </p:sp>
        </mc:Choice>
        <mc:Fallback xmlns="">
          <p:sp>
            <p:nvSpPr>
              <p:cNvPr id="5" name="Rectangle 4"/>
              <p:cNvSpPr>
                <a:spLocks noRot="1" noChangeAspect="1" noMove="1" noResize="1" noEditPoints="1" noAdjustHandles="1" noChangeArrowheads="1" noChangeShapeType="1" noTextEdit="1"/>
              </p:cNvSpPr>
              <p:nvPr/>
            </p:nvSpPr>
            <p:spPr>
              <a:xfrm>
                <a:off x="619085" y="2324812"/>
                <a:ext cx="4130716" cy="461665"/>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9083" y="5871704"/>
                <a:ext cx="5899070" cy="1018997"/>
              </a:xfrm>
              <a:prstGeom prst="rect">
                <a:avLst/>
              </a:prstGeom>
              <a:noFill/>
            </p:spPr>
            <p:txBody>
              <a:bodyPr wrap="square" rtlCol="0">
                <a:spAutoFit/>
              </a:bodyPr>
              <a:lstStyle/>
              <a:p>
                <a:r>
                  <a:rPr lang="en-IN" sz="2400" spc="100" dirty="0">
                    <a:solidFill>
                      <a:srgbClr val="000000"/>
                    </a:solidFill>
                    <a:latin typeface="Calibri" pitchFamily="34" charset="0"/>
                  </a:rPr>
                  <a:t>       Expected frequency of the accidents </a:t>
                </a:r>
              </a:p>
              <a:p>
                <a:r>
                  <a:rPr lang="en-IN" sz="2400" spc="100" dirty="0">
                    <a:solidFill>
                      <a:srgbClr val="000000"/>
                    </a:solidFill>
                    <a:latin typeface="Calibri" pitchFamily="34" charset="0"/>
                  </a:rPr>
                  <a:t>       per month number </a:t>
                </a:r>
                <a14:m>
                  <m:oMath xmlns:m="http://schemas.openxmlformats.org/officeDocument/2006/math">
                    <m:sSub>
                      <m:sSubPr>
                        <m:ctrlPr>
                          <a:rPr lang="en-IN" sz="2400" i="1" spc="100" smtClean="0">
                            <a:solidFill>
                              <a:srgbClr val="000000"/>
                            </a:solidFill>
                            <a:latin typeface="Cambria Math" panose="02040503050406030204" pitchFamily="18" charset="0"/>
                          </a:rPr>
                        </m:ctrlPr>
                      </m:sSubPr>
                      <m:e>
                        <m:r>
                          <a:rPr lang="en-US" sz="2400" b="0" i="1" spc="100" smtClean="0">
                            <a:solidFill>
                              <a:srgbClr val="000000"/>
                            </a:solidFill>
                            <a:latin typeface="Cambria Math"/>
                          </a:rPr>
                          <m:t>𝑓</m:t>
                        </m:r>
                      </m:e>
                      <m:sub>
                        <m:r>
                          <a:rPr lang="en-US" sz="2400" b="0" i="1" spc="100" smtClean="0">
                            <a:solidFill>
                              <a:srgbClr val="000000"/>
                            </a:solidFill>
                            <a:latin typeface="Cambria Math"/>
                          </a:rPr>
                          <m:t>𝑒</m:t>
                        </m:r>
                      </m:sub>
                    </m:sSub>
                    <m:r>
                      <a:rPr lang="en-US" sz="2400" b="0" i="1" spc="100" smtClean="0">
                        <a:solidFill>
                          <a:srgbClr val="000000"/>
                        </a:solidFill>
                        <a:latin typeface="Cambria Math"/>
                      </a:rPr>
                      <m:t>=</m:t>
                    </m:r>
                    <m:f>
                      <m:fPr>
                        <m:ctrlPr>
                          <a:rPr lang="en-US" sz="2400" b="0" i="1" spc="100" smtClean="0">
                            <a:solidFill>
                              <a:srgbClr val="000000"/>
                            </a:solidFill>
                            <a:latin typeface="Cambria Math" panose="02040503050406030204" pitchFamily="18" charset="0"/>
                          </a:rPr>
                        </m:ctrlPr>
                      </m:fPr>
                      <m:num>
                        <m:r>
                          <a:rPr lang="en-US" sz="2400" b="0" i="1" spc="100" smtClean="0">
                            <a:solidFill>
                              <a:srgbClr val="000000"/>
                            </a:solidFill>
                            <a:latin typeface="Cambria Math"/>
                          </a:rPr>
                          <m:t>120</m:t>
                        </m:r>
                      </m:num>
                      <m:den>
                        <m:r>
                          <a:rPr lang="en-US" sz="2400" b="0" i="1" spc="100" smtClean="0">
                            <a:solidFill>
                              <a:srgbClr val="000000"/>
                            </a:solidFill>
                            <a:latin typeface="Cambria Math"/>
                          </a:rPr>
                          <m:t>10</m:t>
                        </m:r>
                      </m:den>
                    </m:f>
                    <m:r>
                      <a:rPr lang="en-US" sz="2400" b="0" i="1" spc="100" smtClean="0">
                        <a:solidFill>
                          <a:srgbClr val="000000"/>
                        </a:solidFill>
                        <a:latin typeface="Cambria Math"/>
                      </a:rPr>
                      <m:t>=22</m:t>
                    </m:r>
                  </m:oMath>
                </a14:m>
                <a:endParaRPr lang="en-IN" sz="2400" spc="100" dirty="0">
                  <a:solidFill>
                    <a:srgbClr val="000000"/>
                  </a:solidFill>
                  <a:latin typeface="Calibri" pitchFamily="34"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19083" y="5871704"/>
                <a:ext cx="5899070" cy="1018997"/>
              </a:xfrm>
              <a:prstGeom prst="rect">
                <a:avLst/>
              </a:prstGeom>
              <a:blipFill rotWithShape="1">
                <a:blip r:embed="rId7"/>
                <a:stretch>
                  <a:fillRect t="-4790" b="-23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21" name="Table 20"/>
              <p:cNvGraphicFramePr>
                <a:graphicFrameLocks noGrp="1"/>
              </p:cNvGraphicFramePr>
              <p:nvPr>
                <p:extLst>
                  <p:ext uri="{D42A27DB-BD31-4B8C-83A1-F6EECF244321}">
                    <p14:modId xmlns:p14="http://schemas.microsoft.com/office/powerpoint/2010/main" val="1259273039"/>
                  </p:ext>
                </p:extLst>
              </p:nvPr>
            </p:nvGraphicFramePr>
            <p:xfrm>
              <a:off x="6248355" y="2288018"/>
              <a:ext cx="5791245" cy="3652113"/>
            </p:xfrm>
            <a:graphic>
              <a:graphicData uri="http://schemas.openxmlformats.org/drawingml/2006/table">
                <a:tbl>
                  <a:tblPr firstRow="1" bandRow="1">
                    <a:tableStyleId>{5C22544A-7EE6-4342-B048-85BDC9FD1C3A}</a:tableStyleId>
                  </a:tblPr>
                  <a:tblGrid>
                    <a:gridCol w="1625645">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782610">
                    <a:tc>
                      <a:txBody>
                        <a:bodyPr/>
                        <a:lstStyle/>
                        <a:p>
                          <a:pPr algn="ctr"/>
                          <a:r>
                            <a:rPr lang="en-US" sz="2000" dirty="0">
                              <a:latin typeface="Calibri" pitchFamily="34" charset="0"/>
                            </a:rPr>
                            <a:t>Observed frequency </a:t>
                          </a:r>
                          <a14:m>
                            <m:oMath xmlns:m="http://schemas.openxmlformats.org/officeDocument/2006/math">
                              <m:sSub>
                                <m:sSubPr>
                                  <m:ctrlPr>
                                    <a:rPr lang="en-IN" sz="2000" i="1" smtClean="0">
                                      <a:solidFill>
                                        <a:schemeClr val="bg1"/>
                                      </a:solidFill>
                                      <a:latin typeface="Cambria Math" panose="02040503050406030204" pitchFamily="18" charset="0"/>
                                    </a:rPr>
                                  </m:ctrlPr>
                                </m:sSubPr>
                                <m:e>
                                  <m:r>
                                    <a:rPr lang="en-US" sz="2000" b="0" i="1" smtClean="0">
                                      <a:solidFill>
                                        <a:schemeClr val="bg1"/>
                                      </a:solidFill>
                                      <a:latin typeface="Cambria Math"/>
                                    </a:rPr>
                                    <m:t>𝑓</m:t>
                                  </m:r>
                                </m:e>
                                <m:sub>
                                  <m:r>
                                    <a:rPr lang="en-US" sz="2000" b="0" i="1" smtClean="0">
                                      <a:solidFill>
                                        <a:schemeClr val="bg1"/>
                                      </a:solidFill>
                                      <a:latin typeface="Cambria Math"/>
                                    </a:rPr>
                                    <m:t>𝑜</m:t>
                                  </m:r>
                                </m:sub>
                              </m:sSub>
                            </m:oMath>
                          </a14:m>
                          <a:endParaRPr lang="en-IN" sz="2000" dirty="0">
                            <a:latin typeface="Calibri" pitchFamily="34" charset="0"/>
                          </a:endParaRPr>
                        </a:p>
                      </a:txBody>
                      <a:tcPr/>
                    </a:tc>
                    <a:tc>
                      <a:txBody>
                        <a:bodyPr/>
                        <a:lstStyle/>
                        <a:p>
                          <a:pPr algn="ctr"/>
                          <a:r>
                            <a:rPr lang="en-US" sz="2000" dirty="0">
                              <a:latin typeface="Calibri" pitchFamily="34" charset="0"/>
                            </a:rPr>
                            <a:t>Expected frequency </a:t>
                          </a:r>
                          <a14:m>
                            <m:oMath xmlns:m="http://schemas.openxmlformats.org/officeDocument/2006/math">
                              <m:sSub>
                                <m:sSubPr>
                                  <m:ctrlPr>
                                    <a:rPr lang="en-IN" sz="2000" i="1" smtClean="0">
                                      <a:solidFill>
                                        <a:schemeClr val="bg1"/>
                                      </a:solidFill>
                                      <a:latin typeface="Cambria Math" panose="02040503050406030204" pitchFamily="18" charset="0"/>
                                    </a:rPr>
                                  </m:ctrlPr>
                                </m:sSubPr>
                                <m:e>
                                  <m:r>
                                    <a:rPr lang="en-US" sz="2000" b="0" i="1" smtClean="0">
                                      <a:solidFill>
                                        <a:schemeClr val="bg1"/>
                                      </a:solidFill>
                                      <a:latin typeface="Cambria Math"/>
                                    </a:rPr>
                                    <m:t>𝑓</m:t>
                                  </m:r>
                                </m:e>
                                <m:sub>
                                  <m:r>
                                    <a:rPr lang="en-US" sz="2000" b="0" i="1" smtClean="0">
                                      <a:solidFill>
                                        <a:schemeClr val="bg1"/>
                                      </a:solidFill>
                                      <a:latin typeface="Cambria Math"/>
                                    </a:rPr>
                                    <m:t>𝑒</m:t>
                                  </m:r>
                                </m:sub>
                              </m:sSub>
                            </m:oMath>
                          </a14:m>
                          <a:endParaRPr lang="en-IN" sz="2000" dirty="0">
                            <a:latin typeface="Calibri"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2000" i="1" spc="100" smtClean="0">
                                        <a:latin typeface="Cambria Math" panose="02040503050406030204" pitchFamily="18" charset="0"/>
                                      </a:rPr>
                                    </m:ctrlPr>
                                  </m:fPr>
                                  <m:num>
                                    <m:sSup>
                                      <m:sSupPr>
                                        <m:ctrlPr>
                                          <a:rPr lang="en-US" sz="2000" i="1" spc="100">
                                            <a:latin typeface="Cambria Math" panose="02040503050406030204" pitchFamily="18" charset="0"/>
                                          </a:rPr>
                                        </m:ctrlPr>
                                      </m:sSupPr>
                                      <m:e>
                                        <m:d>
                                          <m:dPr>
                                            <m:ctrlPr>
                                              <a:rPr lang="en-US" sz="2000" i="1" spc="100">
                                                <a:latin typeface="Cambria Math" panose="02040503050406030204" pitchFamily="18" charset="0"/>
                                              </a:rPr>
                                            </m:ctrlPr>
                                          </m:dPr>
                                          <m:e>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𝑜</m:t>
                                                </m:r>
                                              </m:sub>
                                            </m:sSub>
                                            <m:r>
                                              <a:rPr lang="en-US" sz="2000" i="1" spc="100">
                                                <a:latin typeface="Cambria Math"/>
                                              </a:rPr>
                                              <m:t>−</m:t>
                                            </m:r>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𝑒</m:t>
                                                </m:r>
                                              </m:sub>
                                            </m:sSub>
                                          </m:e>
                                        </m:d>
                                      </m:e>
                                      <m:sup>
                                        <m:r>
                                          <a:rPr lang="en-US" sz="2000" i="1" spc="100">
                                            <a:latin typeface="Cambria Math"/>
                                          </a:rPr>
                                          <m:t>2</m:t>
                                        </m:r>
                                      </m:sup>
                                    </m:sSup>
                                  </m:num>
                                  <m:den>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𝑒</m:t>
                                        </m:r>
                                      </m:sub>
                                    </m:sSub>
                                  </m:den>
                                </m:f>
                              </m:oMath>
                            </m:oMathPara>
                          </a14:m>
                          <a:endParaRPr lang="en-IN" sz="2000" dirty="0">
                            <a:latin typeface="Calibri" pitchFamily="34" charset="0"/>
                          </a:endParaRPr>
                        </a:p>
                      </a:txBody>
                      <a:tcPr/>
                    </a:tc>
                    <a:extLst>
                      <a:ext uri="{0D108BD9-81ED-4DB2-BD59-A6C34878D82A}">
                        <a16:rowId xmlns:a16="http://schemas.microsoft.com/office/drawing/2014/main" val="10000"/>
                      </a:ext>
                    </a:extLst>
                  </a:tr>
                  <a:tr h="409929">
                    <a:tc>
                      <a:txBody>
                        <a:bodyPr/>
                        <a:lstStyle/>
                        <a:p>
                          <a:pPr algn="ctr"/>
                          <a:r>
                            <a:rPr lang="en-US" sz="2000" dirty="0">
                              <a:latin typeface="Calibri" pitchFamily="34" charset="0"/>
                            </a:rPr>
                            <a:t>20</a:t>
                          </a:r>
                          <a:endParaRPr lang="en-IN" sz="2000" dirty="0">
                            <a:latin typeface="Calibri" pitchFamily="34" charset="0"/>
                          </a:endParaRPr>
                        </a:p>
                      </a:txBody>
                      <a:tcPr/>
                    </a:tc>
                    <a:tc>
                      <a:txBody>
                        <a:bodyPr/>
                        <a:lstStyle/>
                        <a:p>
                          <a:pPr algn="ctr"/>
                          <a:r>
                            <a:rPr lang="en-US" sz="2000" dirty="0">
                              <a:latin typeface="Calibri" pitchFamily="34" charset="0"/>
                            </a:rPr>
                            <a:t>12</a:t>
                          </a:r>
                          <a:endParaRPr lang="en-IN" sz="2000" dirty="0">
                            <a:latin typeface="Calibri" pitchFamily="34" charset="0"/>
                          </a:endParaRPr>
                        </a:p>
                      </a:txBody>
                      <a:tcPr/>
                    </a:tc>
                    <a:tc>
                      <a:txBody>
                        <a:bodyPr/>
                        <a:lstStyle/>
                        <a:p>
                          <a:pPr algn="ctr"/>
                          <a:r>
                            <a:rPr lang="en-US" sz="2000" dirty="0">
                              <a:latin typeface="Calibri" pitchFamily="34" charset="0"/>
                            </a:rPr>
                            <a:t>5.53</a:t>
                          </a:r>
                          <a:endParaRPr lang="en-IN" sz="2000" dirty="0">
                            <a:latin typeface="Calibri" pitchFamily="34" charset="0"/>
                          </a:endParaRPr>
                        </a:p>
                      </a:txBody>
                      <a:tcPr/>
                    </a:tc>
                    <a:extLst>
                      <a:ext uri="{0D108BD9-81ED-4DB2-BD59-A6C34878D82A}">
                        <a16:rowId xmlns:a16="http://schemas.microsoft.com/office/drawing/2014/main" val="10001"/>
                      </a:ext>
                    </a:extLst>
                  </a:tr>
                  <a:tr h="409929">
                    <a:tc>
                      <a:txBody>
                        <a:bodyPr/>
                        <a:lstStyle/>
                        <a:p>
                          <a:pPr algn="ctr"/>
                          <a:r>
                            <a:rPr lang="en-US" sz="2000" dirty="0">
                              <a:latin typeface="Calibri" pitchFamily="34" charset="0"/>
                            </a:rPr>
                            <a:t>17</a:t>
                          </a:r>
                          <a:endParaRPr lang="en-IN" sz="2000" dirty="0">
                            <a:latin typeface="Calibri" pitchFamily="34" charset="0"/>
                          </a:endParaRPr>
                        </a:p>
                      </a:txBody>
                      <a:tcPr/>
                    </a:tc>
                    <a:tc>
                      <a:txBody>
                        <a:bodyPr/>
                        <a:lstStyle/>
                        <a:p>
                          <a:pPr algn="ctr"/>
                          <a:r>
                            <a:rPr lang="en-US" sz="2000" dirty="0">
                              <a:latin typeface="Calibri" pitchFamily="34" charset="0"/>
                            </a:rPr>
                            <a:t>12</a:t>
                          </a:r>
                          <a:endParaRPr lang="en-IN" sz="2000" dirty="0">
                            <a:latin typeface="Calibri" pitchFamily="34" charset="0"/>
                          </a:endParaRPr>
                        </a:p>
                      </a:txBody>
                      <a:tcPr/>
                    </a:tc>
                    <a:tc>
                      <a:txBody>
                        <a:bodyPr/>
                        <a:lstStyle/>
                        <a:p>
                          <a:pPr algn="ctr"/>
                          <a:r>
                            <a:rPr lang="en-US" sz="2000" dirty="0">
                              <a:latin typeface="Calibri" pitchFamily="34" charset="0"/>
                            </a:rPr>
                            <a:t>2.08</a:t>
                          </a:r>
                          <a:endParaRPr lang="en-IN" sz="2000" dirty="0">
                            <a:latin typeface="Calibri" pitchFamily="34" charset="0"/>
                          </a:endParaRPr>
                        </a:p>
                      </a:txBody>
                      <a:tcPr/>
                    </a:tc>
                    <a:extLst>
                      <a:ext uri="{0D108BD9-81ED-4DB2-BD59-A6C34878D82A}">
                        <a16:rowId xmlns:a16="http://schemas.microsoft.com/office/drawing/2014/main" val="10002"/>
                      </a:ext>
                    </a:extLst>
                  </a:tr>
                  <a:tr h="409929">
                    <a:tc>
                      <a:txBody>
                        <a:bodyPr/>
                        <a:lstStyle/>
                        <a:p>
                          <a:pPr algn="ctr"/>
                          <a:r>
                            <a:rPr lang="en-US" sz="2000" dirty="0">
                              <a:latin typeface="Calibri" pitchFamily="34" charset="0"/>
                            </a:rPr>
                            <a:t>12</a:t>
                          </a:r>
                          <a:endParaRPr lang="en-IN" sz="2000" dirty="0">
                            <a:latin typeface="Calibri" pitchFamily="34" charset="0"/>
                          </a:endParaRPr>
                        </a:p>
                      </a:txBody>
                      <a:tcPr/>
                    </a:tc>
                    <a:tc>
                      <a:txBody>
                        <a:bodyPr/>
                        <a:lstStyle/>
                        <a:p>
                          <a:pPr algn="ctr"/>
                          <a:r>
                            <a:rPr lang="en-US" sz="2000" dirty="0">
                              <a:latin typeface="Calibri" pitchFamily="34" charset="0"/>
                            </a:rPr>
                            <a:t>12</a:t>
                          </a:r>
                          <a:endParaRPr lang="en-IN" sz="2000" dirty="0">
                            <a:latin typeface="Calibri" pitchFamily="34" charset="0"/>
                          </a:endParaRPr>
                        </a:p>
                      </a:txBody>
                      <a:tcPr/>
                    </a:tc>
                    <a:tc>
                      <a:txBody>
                        <a:bodyPr/>
                        <a:lstStyle/>
                        <a:p>
                          <a:pPr algn="ctr"/>
                          <a:r>
                            <a:rPr lang="en-US" sz="2000" dirty="0">
                              <a:latin typeface="Calibri" pitchFamily="34" charset="0"/>
                            </a:rPr>
                            <a:t>0</a:t>
                          </a:r>
                          <a:endParaRPr lang="en-IN" sz="2000" dirty="0">
                            <a:latin typeface="Calibri" pitchFamily="34" charset="0"/>
                          </a:endParaRPr>
                        </a:p>
                      </a:txBody>
                      <a:tcPr/>
                    </a:tc>
                    <a:extLst>
                      <a:ext uri="{0D108BD9-81ED-4DB2-BD59-A6C34878D82A}">
                        <a16:rowId xmlns:a16="http://schemas.microsoft.com/office/drawing/2014/main" val="10003"/>
                      </a:ext>
                    </a:extLst>
                  </a:tr>
                  <a:tr h="409929">
                    <a:tc>
                      <a:txBody>
                        <a:bodyPr/>
                        <a:lstStyle/>
                        <a:p>
                          <a:pPr algn="ctr"/>
                          <a:r>
                            <a:rPr lang="en-US" sz="2000" dirty="0">
                              <a:latin typeface="Calibri" pitchFamily="34" charset="0"/>
                            </a:rPr>
                            <a:t>6</a:t>
                          </a:r>
                          <a:endParaRPr lang="en-IN" sz="2000" dirty="0">
                            <a:latin typeface="Calibri" pitchFamily="34" charset="0"/>
                          </a:endParaRPr>
                        </a:p>
                      </a:txBody>
                      <a:tcPr/>
                    </a:tc>
                    <a:tc>
                      <a:txBody>
                        <a:bodyPr/>
                        <a:lstStyle/>
                        <a:p>
                          <a:pPr algn="ctr"/>
                          <a:r>
                            <a:rPr lang="en-US" sz="2000" dirty="0">
                              <a:latin typeface="Calibri" pitchFamily="34" charset="0"/>
                            </a:rPr>
                            <a:t>12</a:t>
                          </a:r>
                          <a:endParaRPr lang="en-IN" sz="2000" dirty="0">
                            <a:latin typeface="Calibri" pitchFamily="34" charset="0"/>
                          </a:endParaRPr>
                        </a:p>
                      </a:txBody>
                      <a:tcPr/>
                    </a:tc>
                    <a:tc>
                      <a:txBody>
                        <a:bodyPr/>
                        <a:lstStyle/>
                        <a:p>
                          <a:pPr algn="ctr"/>
                          <a:r>
                            <a:rPr lang="en-US" sz="2000" dirty="0">
                              <a:latin typeface="Calibri" pitchFamily="34" charset="0"/>
                            </a:rPr>
                            <a:t>3</a:t>
                          </a:r>
                          <a:endParaRPr lang="en-IN" sz="2000" dirty="0">
                            <a:latin typeface="Calibri" pitchFamily="34" charset="0"/>
                          </a:endParaRPr>
                        </a:p>
                      </a:txBody>
                      <a:tcPr/>
                    </a:tc>
                    <a:extLst>
                      <a:ext uri="{0D108BD9-81ED-4DB2-BD59-A6C34878D82A}">
                        <a16:rowId xmlns:a16="http://schemas.microsoft.com/office/drawing/2014/main" val="10004"/>
                      </a:ext>
                    </a:extLst>
                  </a:tr>
                  <a:tr h="409929">
                    <a:tc>
                      <a:txBody>
                        <a:bodyPr/>
                        <a:lstStyle/>
                        <a:p>
                          <a:pPr algn="ctr"/>
                          <a:r>
                            <a:rPr lang="en-US" sz="2000" dirty="0">
                              <a:latin typeface="Calibri" pitchFamily="34" charset="0"/>
                            </a:rPr>
                            <a:t>7</a:t>
                          </a:r>
                          <a:endParaRPr lang="en-IN" sz="2000" dirty="0">
                            <a:latin typeface="Calibri" pitchFamily="34" charset="0"/>
                          </a:endParaRPr>
                        </a:p>
                      </a:txBody>
                      <a:tcPr/>
                    </a:tc>
                    <a:tc>
                      <a:txBody>
                        <a:bodyPr/>
                        <a:lstStyle/>
                        <a:p>
                          <a:pPr algn="ctr"/>
                          <a:r>
                            <a:rPr lang="en-US" sz="2000" dirty="0">
                              <a:latin typeface="Calibri" pitchFamily="34" charset="0"/>
                            </a:rPr>
                            <a:t>12</a:t>
                          </a:r>
                          <a:endParaRPr lang="en-IN" sz="2000" dirty="0">
                            <a:latin typeface="Calibri" pitchFamily="34" charset="0"/>
                          </a:endParaRPr>
                        </a:p>
                      </a:txBody>
                      <a:tcPr/>
                    </a:tc>
                    <a:tc>
                      <a:txBody>
                        <a:bodyPr/>
                        <a:lstStyle/>
                        <a:p>
                          <a:pPr algn="ctr"/>
                          <a:r>
                            <a:rPr lang="en-US" sz="2000" dirty="0">
                              <a:latin typeface="Calibri" pitchFamily="34" charset="0"/>
                            </a:rPr>
                            <a:t>2.08</a:t>
                          </a:r>
                          <a:endParaRPr lang="en-IN" sz="2000" dirty="0">
                            <a:latin typeface="Calibri" pitchFamily="34" charset="0"/>
                          </a:endParaRPr>
                        </a:p>
                      </a:txBody>
                      <a:tcPr/>
                    </a:tc>
                    <a:extLst>
                      <a:ext uri="{0D108BD9-81ED-4DB2-BD59-A6C34878D82A}">
                        <a16:rowId xmlns:a16="http://schemas.microsoft.com/office/drawing/2014/main" val="10005"/>
                      </a:ext>
                    </a:extLst>
                  </a:tr>
                  <a:tr h="409929">
                    <a:tc>
                      <a:txBody>
                        <a:bodyPr/>
                        <a:lstStyle/>
                        <a:p>
                          <a:pPr algn="ctr"/>
                          <a:r>
                            <a:rPr lang="en-US" sz="2000" dirty="0">
                              <a:latin typeface="Calibri" pitchFamily="34" charset="0"/>
                            </a:rPr>
                            <a:t>15</a:t>
                          </a:r>
                          <a:endParaRPr lang="en-IN" sz="2000" dirty="0">
                            <a:latin typeface="Calibri" pitchFamily="34" charset="0"/>
                          </a:endParaRPr>
                        </a:p>
                      </a:txBody>
                      <a:tcPr/>
                    </a:tc>
                    <a:tc>
                      <a:txBody>
                        <a:bodyPr/>
                        <a:lstStyle/>
                        <a:p>
                          <a:pPr algn="ctr"/>
                          <a:r>
                            <a:rPr lang="en-US" sz="2000" dirty="0">
                              <a:latin typeface="Calibri" pitchFamily="34" charset="0"/>
                            </a:rPr>
                            <a:t>12</a:t>
                          </a:r>
                          <a:endParaRPr lang="en-IN" sz="2000" dirty="0">
                            <a:latin typeface="Calibri" pitchFamily="34" charset="0"/>
                          </a:endParaRPr>
                        </a:p>
                      </a:txBody>
                      <a:tcPr/>
                    </a:tc>
                    <a:tc>
                      <a:txBody>
                        <a:bodyPr/>
                        <a:lstStyle/>
                        <a:p>
                          <a:pPr algn="ctr"/>
                          <a:r>
                            <a:rPr lang="en-US" sz="2000" dirty="0">
                              <a:latin typeface="Calibri" pitchFamily="34" charset="0"/>
                            </a:rPr>
                            <a:t>0.75</a:t>
                          </a:r>
                          <a:endParaRPr lang="en-IN" sz="2000" dirty="0">
                            <a:latin typeface="Calibri" pitchFamily="34" charset="0"/>
                          </a:endParaRPr>
                        </a:p>
                      </a:txBody>
                      <a:tcPr/>
                    </a:tc>
                    <a:extLst>
                      <a:ext uri="{0D108BD9-81ED-4DB2-BD59-A6C34878D82A}">
                        <a16:rowId xmlns:a16="http://schemas.microsoft.com/office/drawing/2014/main" val="10006"/>
                      </a:ext>
                    </a:extLst>
                  </a:tr>
                  <a:tr h="409929">
                    <a:tc>
                      <a:txBody>
                        <a:bodyPr/>
                        <a:lstStyle/>
                        <a:p>
                          <a:pPr algn="ctr"/>
                          <a:r>
                            <a:rPr lang="en-US" sz="2000" dirty="0">
                              <a:latin typeface="Calibri" pitchFamily="34" charset="0"/>
                            </a:rPr>
                            <a:t>8</a:t>
                          </a:r>
                          <a:endParaRPr lang="en-IN" sz="2000" dirty="0">
                            <a:latin typeface="Calibri" pitchFamily="34" charset="0"/>
                          </a:endParaRPr>
                        </a:p>
                      </a:txBody>
                      <a:tcPr/>
                    </a:tc>
                    <a:tc>
                      <a:txBody>
                        <a:bodyPr/>
                        <a:lstStyle/>
                        <a:p>
                          <a:pPr algn="ctr"/>
                          <a:r>
                            <a:rPr lang="en-US" sz="2000" dirty="0">
                              <a:latin typeface="Calibri" pitchFamily="34" charset="0"/>
                            </a:rPr>
                            <a:t>12</a:t>
                          </a:r>
                          <a:endParaRPr lang="en-IN" sz="2000" dirty="0">
                            <a:latin typeface="Calibri" pitchFamily="34" charset="0"/>
                          </a:endParaRPr>
                        </a:p>
                      </a:txBody>
                      <a:tcPr/>
                    </a:tc>
                    <a:tc>
                      <a:txBody>
                        <a:bodyPr/>
                        <a:lstStyle/>
                        <a:p>
                          <a:pPr algn="ctr"/>
                          <a:r>
                            <a:rPr lang="en-US" sz="2000" dirty="0">
                              <a:latin typeface="Calibri" pitchFamily="34" charset="0"/>
                            </a:rPr>
                            <a:t>1.33</a:t>
                          </a:r>
                          <a:endParaRPr lang="en-IN" sz="2000" dirty="0">
                            <a:latin typeface="Calibri" pitchFamily="34" charset="0"/>
                          </a:endParaRPr>
                        </a:p>
                      </a:txBody>
                      <a:tcPr/>
                    </a:tc>
                    <a:extLst>
                      <a:ext uri="{0D108BD9-81ED-4DB2-BD59-A6C34878D82A}">
                        <a16:rowId xmlns:a16="http://schemas.microsoft.com/office/drawing/2014/main" val="10007"/>
                      </a:ext>
                    </a:extLst>
                  </a:tr>
                </a:tbl>
              </a:graphicData>
            </a:graphic>
          </p:graphicFrame>
        </mc:Choice>
        <mc:Fallback xmlns="">
          <p:graphicFrame>
            <p:nvGraphicFramePr>
              <p:cNvPr id="21" name="Table 20"/>
              <p:cNvGraphicFramePr>
                <a:graphicFrameLocks noGrp="1"/>
              </p:cNvGraphicFramePr>
              <p:nvPr>
                <p:extLst>
                  <p:ext uri="{D42A27DB-BD31-4B8C-83A1-F6EECF244321}">
                    <p14:modId xmlns:p14="http://schemas.microsoft.com/office/powerpoint/2010/main" val="1259273039"/>
                  </p:ext>
                </p:extLst>
              </p:nvPr>
            </p:nvGraphicFramePr>
            <p:xfrm>
              <a:off x="6248355" y="2288018"/>
              <a:ext cx="5791245" cy="3652113"/>
            </p:xfrm>
            <a:graphic>
              <a:graphicData uri="http://schemas.openxmlformats.org/drawingml/2006/table">
                <a:tbl>
                  <a:tblPr firstRow="1" bandRow="1">
                    <a:tableStyleId>{5C22544A-7EE6-4342-B048-85BDC9FD1C3A}</a:tableStyleId>
                  </a:tblPr>
                  <a:tblGrid>
                    <a:gridCol w="1625645"/>
                    <a:gridCol w="1676400"/>
                    <a:gridCol w="2489200"/>
                  </a:tblGrid>
                  <a:tr h="782610">
                    <a:tc>
                      <a:txBody>
                        <a:bodyPr/>
                        <a:lstStyle/>
                        <a:p>
                          <a:endParaRPr lang="en-US"/>
                        </a:p>
                      </a:txBody>
                      <a:tcPr>
                        <a:blipFill rotWithShape="1">
                          <a:blip r:embed="rId8"/>
                          <a:stretch>
                            <a:fillRect l="-375" t="-3906" r="-255805" b="-380469"/>
                          </a:stretch>
                        </a:blipFill>
                      </a:tcPr>
                    </a:tc>
                    <a:tc>
                      <a:txBody>
                        <a:bodyPr/>
                        <a:lstStyle/>
                        <a:p>
                          <a:endParaRPr lang="en-US"/>
                        </a:p>
                      </a:txBody>
                      <a:tcPr>
                        <a:blipFill rotWithShape="1">
                          <a:blip r:embed="rId8"/>
                          <a:stretch>
                            <a:fillRect l="-97455" t="-3906" r="-148364" b="-380469"/>
                          </a:stretch>
                        </a:blipFill>
                      </a:tcPr>
                    </a:tc>
                    <a:tc>
                      <a:txBody>
                        <a:bodyPr/>
                        <a:lstStyle/>
                        <a:p>
                          <a:endParaRPr lang="en-US"/>
                        </a:p>
                      </a:txBody>
                      <a:tcPr>
                        <a:blipFill rotWithShape="1">
                          <a:blip r:embed="rId8"/>
                          <a:stretch>
                            <a:fillRect l="-133088" t="-3906" b="-380469"/>
                          </a:stretch>
                        </a:blipFill>
                      </a:tcPr>
                    </a:tc>
                  </a:tr>
                  <a:tr h="409929">
                    <a:tc>
                      <a:txBody>
                        <a:bodyPr/>
                        <a:lstStyle/>
                        <a:p>
                          <a:pPr algn="ctr"/>
                          <a:r>
                            <a:rPr lang="en-US" sz="2000" dirty="0" smtClean="0">
                              <a:latin typeface="Calibri" pitchFamily="34" charset="0"/>
                            </a:rPr>
                            <a:t>20</a:t>
                          </a:r>
                          <a:endParaRPr lang="en-IN" sz="2000" dirty="0">
                            <a:latin typeface="Calibri" pitchFamily="34" charset="0"/>
                          </a:endParaRPr>
                        </a:p>
                      </a:txBody>
                      <a:tcPr/>
                    </a:tc>
                    <a:tc>
                      <a:txBody>
                        <a:bodyPr/>
                        <a:lstStyle/>
                        <a:p>
                          <a:pPr algn="ctr"/>
                          <a:r>
                            <a:rPr lang="en-US" sz="2000" dirty="0" smtClean="0">
                              <a:latin typeface="Calibri" pitchFamily="34" charset="0"/>
                            </a:rPr>
                            <a:t>12</a:t>
                          </a:r>
                          <a:endParaRPr lang="en-IN" sz="2000" dirty="0">
                            <a:latin typeface="Calibri" pitchFamily="34" charset="0"/>
                          </a:endParaRPr>
                        </a:p>
                      </a:txBody>
                      <a:tcPr/>
                    </a:tc>
                    <a:tc>
                      <a:txBody>
                        <a:bodyPr/>
                        <a:lstStyle/>
                        <a:p>
                          <a:pPr algn="ctr"/>
                          <a:r>
                            <a:rPr lang="en-US" sz="2000" dirty="0" smtClean="0">
                              <a:latin typeface="Calibri" pitchFamily="34" charset="0"/>
                            </a:rPr>
                            <a:t>5.53</a:t>
                          </a:r>
                          <a:endParaRPr lang="en-IN" sz="2000" dirty="0">
                            <a:latin typeface="Calibri" pitchFamily="34" charset="0"/>
                          </a:endParaRPr>
                        </a:p>
                      </a:txBody>
                      <a:tcPr/>
                    </a:tc>
                  </a:tr>
                  <a:tr h="409929">
                    <a:tc>
                      <a:txBody>
                        <a:bodyPr/>
                        <a:lstStyle/>
                        <a:p>
                          <a:pPr algn="ctr"/>
                          <a:r>
                            <a:rPr lang="en-US" sz="2000" dirty="0" smtClean="0">
                              <a:latin typeface="Calibri" pitchFamily="34" charset="0"/>
                            </a:rPr>
                            <a:t>17</a:t>
                          </a:r>
                          <a:endParaRPr lang="en-IN" sz="2000" dirty="0">
                            <a:latin typeface="Calibri" pitchFamily="34" charset="0"/>
                          </a:endParaRPr>
                        </a:p>
                      </a:txBody>
                      <a:tcPr/>
                    </a:tc>
                    <a:tc>
                      <a:txBody>
                        <a:bodyPr/>
                        <a:lstStyle/>
                        <a:p>
                          <a:pPr algn="ctr"/>
                          <a:r>
                            <a:rPr lang="en-US" sz="2000" dirty="0" smtClean="0">
                              <a:latin typeface="Calibri" pitchFamily="34" charset="0"/>
                            </a:rPr>
                            <a:t>12</a:t>
                          </a:r>
                          <a:endParaRPr lang="en-IN" sz="2000" dirty="0">
                            <a:latin typeface="Calibri" pitchFamily="34" charset="0"/>
                          </a:endParaRPr>
                        </a:p>
                      </a:txBody>
                      <a:tcPr/>
                    </a:tc>
                    <a:tc>
                      <a:txBody>
                        <a:bodyPr/>
                        <a:lstStyle/>
                        <a:p>
                          <a:pPr algn="ctr"/>
                          <a:r>
                            <a:rPr lang="en-US" sz="2000" dirty="0" smtClean="0">
                              <a:latin typeface="Calibri" pitchFamily="34" charset="0"/>
                            </a:rPr>
                            <a:t>2.08</a:t>
                          </a:r>
                          <a:endParaRPr lang="en-IN" sz="2000" dirty="0">
                            <a:latin typeface="Calibri" pitchFamily="34" charset="0"/>
                          </a:endParaRPr>
                        </a:p>
                      </a:txBody>
                      <a:tcPr/>
                    </a:tc>
                  </a:tr>
                  <a:tr h="409929">
                    <a:tc>
                      <a:txBody>
                        <a:bodyPr/>
                        <a:lstStyle/>
                        <a:p>
                          <a:pPr algn="ctr"/>
                          <a:r>
                            <a:rPr lang="en-US" sz="2000" dirty="0" smtClean="0">
                              <a:latin typeface="Calibri" pitchFamily="34" charset="0"/>
                            </a:rPr>
                            <a:t>12</a:t>
                          </a:r>
                          <a:endParaRPr lang="en-IN" sz="2000" dirty="0">
                            <a:latin typeface="Calibri" pitchFamily="34" charset="0"/>
                          </a:endParaRPr>
                        </a:p>
                      </a:txBody>
                      <a:tcPr/>
                    </a:tc>
                    <a:tc>
                      <a:txBody>
                        <a:bodyPr/>
                        <a:lstStyle/>
                        <a:p>
                          <a:pPr algn="ctr"/>
                          <a:r>
                            <a:rPr lang="en-US" sz="2000" dirty="0" smtClean="0">
                              <a:latin typeface="Calibri" pitchFamily="34" charset="0"/>
                            </a:rPr>
                            <a:t>12</a:t>
                          </a:r>
                          <a:endParaRPr lang="en-IN" sz="2000" dirty="0">
                            <a:latin typeface="Calibri" pitchFamily="34" charset="0"/>
                          </a:endParaRPr>
                        </a:p>
                      </a:txBody>
                      <a:tcPr/>
                    </a:tc>
                    <a:tc>
                      <a:txBody>
                        <a:bodyPr/>
                        <a:lstStyle/>
                        <a:p>
                          <a:pPr algn="ctr"/>
                          <a:r>
                            <a:rPr lang="en-US" sz="2000" dirty="0" smtClean="0">
                              <a:latin typeface="Calibri" pitchFamily="34" charset="0"/>
                            </a:rPr>
                            <a:t>0</a:t>
                          </a:r>
                          <a:endParaRPr lang="en-IN" sz="2000" dirty="0">
                            <a:latin typeface="Calibri" pitchFamily="34" charset="0"/>
                          </a:endParaRPr>
                        </a:p>
                      </a:txBody>
                      <a:tcPr/>
                    </a:tc>
                  </a:tr>
                  <a:tr h="409929">
                    <a:tc>
                      <a:txBody>
                        <a:bodyPr/>
                        <a:lstStyle/>
                        <a:p>
                          <a:pPr algn="ctr"/>
                          <a:r>
                            <a:rPr lang="en-US" sz="2000" dirty="0" smtClean="0">
                              <a:latin typeface="Calibri" pitchFamily="34" charset="0"/>
                            </a:rPr>
                            <a:t>6</a:t>
                          </a:r>
                          <a:endParaRPr lang="en-IN" sz="2000" dirty="0">
                            <a:latin typeface="Calibri" pitchFamily="34" charset="0"/>
                          </a:endParaRPr>
                        </a:p>
                      </a:txBody>
                      <a:tcPr/>
                    </a:tc>
                    <a:tc>
                      <a:txBody>
                        <a:bodyPr/>
                        <a:lstStyle/>
                        <a:p>
                          <a:pPr algn="ctr"/>
                          <a:r>
                            <a:rPr lang="en-US" sz="2000" dirty="0" smtClean="0">
                              <a:latin typeface="Calibri" pitchFamily="34" charset="0"/>
                            </a:rPr>
                            <a:t>12</a:t>
                          </a:r>
                          <a:endParaRPr lang="en-IN" sz="2000" dirty="0">
                            <a:latin typeface="Calibri" pitchFamily="34" charset="0"/>
                          </a:endParaRPr>
                        </a:p>
                      </a:txBody>
                      <a:tcPr/>
                    </a:tc>
                    <a:tc>
                      <a:txBody>
                        <a:bodyPr/>
                        <a:lstStyle/>
                        <a:p>
                          <a:pPr algn="ctr"/>
                          <a:r>
                            <a:rPr lang="en-US" sz="2000" dirty="0" smtClean="0">
                              <a:latin typeface="Calibri" pitchFamily="34" charset="0"/>
                            </a:rPr>
                            <a:t>3</a:t>
                          </a:r>
                          <a:endParaRPr lang="en-IN" sz="2000" dirty="0">
                            <a:latin typeface="Calibri" pitchFamily="34" charset="0"/>
                          </a:endParaRPr>
                        </a:p>
                      </a:txBody>
                      <a:tcPr/>
                    </a:tc>
                  </a:tr>
                  <a:tr h="409929">
                    <a:tc>
                      <a:txBody>
                        <a:bodyPr/>
                        <a:lstStyle/>
                        <a:p>
                          <a:pPr algn="ctr"/>
                          <a:r>
                            <a:rPr lang="en-US" sz="2000" dirty="0" smtClean="0">
                              <a:latin typeface="Calibri" pitchFamily="34" charset="0"/>
                            </a:rPr>
                            <a:t>7</a:t>
                          </a:r>
                          <a:endParaRPr lang="en-IN" sz="2000" dirty="0">
                            <a:latin typeface="Calibri" pitchFamily="34" charset="0"/>
                          </a:endParaRPr>
                        </a:p>
                      </a:txBody>
                      <a:tcPr/>
                    </a:tc>
                    <a:tc>
                      <a:txBody>
                        <a:bodyPr/>
                        <a:lstStyle/>
                        <a:p>
                          <a:pPr algn="ctr"/>
                          <a:r>
                            <a:rPr lang="en-US" sz="2000" dirty="0" smtClean="0">
                              <a:latin typeface="Calibri" pitchFamily="34" charset="0"/>
                            </a:rPr>
                            <a:t>12</a:t>
                          </a:r>
                          <a:endParaRPr lang="en-IN" sz="2000" dirty="0">
                            <a:latin typeface="Calibri" pitchFamily="34" charset="0"/>
                          </a:endParaRPr>
                        </a:p>
                      </a:txBody>
                      <a:tcPr/>
                    </a:tc>
                    <a:tc>
                      <a:txBody>
                        <a:bodyPr/>
                        <a:lstStyle/>
                        <a:p>
                          <a:pPr algn="ctr"/>
                          <a:r>
                            <a:rPr lang="en-US" sz="2000" dirty="0" smtClean="0">
                              <a:latin typeface="Calibri" pitchFamily="34" charset="0"/>
                            </a:rPr>
                            <a:t>2.08</a:t>
                          </a:r>
                          <a:endParaRPr lang="en-IN" sz="2000" dirty="0">
                            <a:latin typeface="Calibri" pitchFamily="34" charset="0"/>
                          </a:endParaRPr>
                        </a:p>
                      </a:txBody>
                      <a:tcPr/>
                    </a:tc>
                  </a:tr>
                  <a:tr h="409929">
                    <a:tc>
                      <a:txBody>
                        <a:bodyPr/>
                        <a:lstStyle/>
                        <a:p>
                          <a:pPr algn="ctr"/>
                          <a:r>
                            <a:rPr lang="en-US" sz="2000" dirty="0" smtClean="0">
                              <a:latin typeface="Calibri" pitchFamily="34" charset="0"/>
                            </a:rPr>
                            <a:t>15</a:t>
                          </a:r>
                          <a:endParaRPr lang="en-IN" sz="2000" dirty="0">
                            <a:latin typeface="Calibri" pitchFamily="34" charset="0"/>
                          </a:endParaRPr>
                        </a:p>
                      </a:txBody>
                      <a:tcPr/>
                    </a:tc>
                    <a:tc>
                      <a:txBody>
                        <a:bodyPr/>
                        <a:lstStyle/>
                        <a:p>
                          <a:pPr algn="ctr"/>
                          <a:r>
                            <a:rPr lang="en-US" sz="2000" dirty="0" smtClean="0">
                              <a:latin typeface="Calibri" pitchFamily="34" charset="0"/>
                            </a:rPr>
                            <a:t>12</a:t>
                          </a:r>
                          <a:endParaRPr lang="en-IN" sz="2000" dirty="0">
                            <a:latin typeface="Calibri" pitchFamily="34" charset="0"/>
                          </a:endParaRPr>
                        </a:p>
                      </a:txBody>
                      <a:tcPr/>
                    </a:tc>
                    <a:tc>
                      <a:txBody>
                        <a:bodyPr/>
                        <a:lstStyle/>
                        <a:p>
                          <a:pPr algn="ctr"/>
                          <a:r>
                            <a:rPr lang="en-US" sz="2000" dirty="0" smtClean="0">
                              <a:latin typeface="Calibri" pitchFamily="34" charset="0"/>
                            </a:rPr>
                            <a:t>0.75</a:t>
                          </a:r>
                          <a:endParaRPr lang="en-IN" sz="2000" dirty="0">
                            <a:latin typeface="Calibri" pitchFamily="34" charset="0"/>
                          </a:endParaRPr>
                        </a:p>
                      </a:txBody>
                      <a:tcPr/>
                    </a:tc>
                  </a:tr>
                  <a:tr h="409929">
                    <a:tc>
                      <a:txBody>
                        <a:bodyPr/>
                        <a:lstStyle/>
                        <a:p>
                          <a:pPr algn="ctr"/>
                          <a:r>
                            <a:rPr lang="en-US" sz="2000" dirty="0" smtClean="0">
                              <a:latin typeface="Calibri" pitchFamily="34" charset="0"/>
                            </a:rPr>
                            <a:t>8</a:t>
                          </a:r>
                          <a:endParaRPr lang="en-IN" sz="2000" dirty="0">
                            <a:latin typeface="Calibri" pitchFamily="34" charset="0"/>
                          </a:endParaRPr>
                        </a:p>
                      </a:txBody>
                      <a:tcPr/>
                    </a:tc>
                    <a:tc>
                      <a:txBody>
                        <a:bodyPr/>
                        <a:lstStyle/>
                        <a:p>
                          <a:pPr algn="ctr"/>
                          <a:r>
                            <a:rPr lang="en-US" sz="2000" dirty="0" smtClean="0">
                              <a:latin typeface="Calibri" pitchFamily="34" charset="0"/>
                            </a:rPr>
                            <a:t>12</a:t>
                          </a:r>
                          <a:endParaRPr lang="en-IN" sz="2000" dirty="0">
                            <a:latin typeface="Calibri" pitchFamily="34" charset="0"/>
                          </a:endParaRPr>
                        </a:p>
                      </a:txBody>
                      <a:tcPr/>
                    </a:tc>
                    <a:tc>
                      <a:txBody>
                        <a:bodyPr/>
                        <a:lstStyle/>
                        <a:p>
                          <a:pPr algn="ctr"/>
                          <a:r>
                            <a:rPr lang="en-US" sz="2000" dirty="0" smtClean="0">
                              <a:latin typeface="Calibri" pitchFamily="34" charset="0"/>
                            </a:rPr>
                            <a:t>1.33</a:t>
                          </a:r>
                          <a:endParaRPr lang="en-IN" sz="2000" dirty="0">
                            <a:latin typeface="Calibri" pitchFamily="34" charset="0"/>
                          </a:endParaRPr>
                        </a:p>
                      </a:txBody>
                      <a:tcPr/>
                    </a:tc>
                  </a:tr>
                </a:tbl>
              </a:graphicData>
            </a:graphic>
          </p:graphicFrame>
        </mc:Fallback>
      </mc:AlternateContent>
    </p:spTree>
    <p:extLst>
      <p:ext uri="{BB962C8B-B14F-4D97-AF65-F5344CB8AC3E}">
        <p14:creationId xmlns:p14="http://schemas.microsoft.com/office/powerpoint/2010/main" val="321362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10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wipe(left)">
                                      <p:cBhvr>
                                        <p:cTn id="34" dur="1000"/>
                                        <p:tgtEl>
                                          <p:spTgt spid="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10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1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10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2">
                                            <p:txEl>
                                              <p:pRg st="0" end="0"/>
                                            </p:txEl>
                                          </p:spTgt>
                                        </p:tgtEl>
                                        <p:attrNameLst>
                                          <p:attrName>style.visibility</p:attrName>
                                        </p:attrNameLst>
                                      </p:cBhvr>
                                      <p:to>
                                        <p:strVal val="visible"/>
                                      </p:to>
                                    </p:set>
                                    <p:animEffect transition="in" filter="wipe(left)">
                                      <p:cBhvr>
                                        <p:cTn id="54" dur="1000"/>
                                        <p:tgtEl>
                                          <p:spTgt spid="22">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2">
                                            <p:txEl>
                                              <p:pRg st="1" end="1"/>
                                            </p:txEl>
                                          </p:spTgt>
                                        </p:tgtEl>
                                        <p:attrNameLst>
                                          <p:attrName>style.visibility</p:attrName>
                                        </p:attrNameLst>
                                      </p:cBhvr>
                                      <p:to>
                                        <p:strVal val="visible"/>
                                      </p:to>
                                    </p:set>
                                    <p:animEffect transition="in" filter="wipe(left)">
                                      <p:cBhvr>
                                        <p:cTn id="59" dur="1000"/>
                                        <p:tgtEl>
                                          <p:spTgt spid="22">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0" y="-25400"/>
                <a:ext cx="12192000" cy="2308324"/>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38</a:t>
                </a:r>
              </a:p>
              <a:p>
                <a:pPr algn="just"/>
                <a:r>
                  <a:rPr lang="en-US" sz="2400" spc="100" dirty="0">
                    <a:solidFill>
                      <a:srgbClr val="000000"/>
                    </a:solidFill>
                    <a:latin typeface="Calibri" pitchFamily="34" charset="0"/>
                  </a:rPr>
                  <a:t>The number of car accidents in a metropolitan city was found to be 20, 17,6,7,15,8,5,16 and 14 per month respectively. Use </a:t>
                </a:r>
                <a14:m>
                  <m:oMath xmlns:m="http://schemas.openxmlformats.org/officeDocument/2006/math">
                    <m:sSup>
                      <m:sSupPr>
                        <m:ctrlPr>
                          <a:rPr lang="en-US" sz="2400" i="1" spc="100">
                            <a:latin typeface="Cambria Math" panose="02040503050406030204" pitchFamily="18" charset="0"/>
                          </a:rPr>
                        </m:ctrlPr>
                      </m:sSupPr>
                      <m:e>
                        <m:r>
                          <a:rPr lang="en-US" sz="2400" i="1" spc="100">
                            <a:latin typeface="Cambria Math"/>
                            <a:ea typeface="Cambria Math"/>
                          </a:rPr>
                          <m:t>𝜒</m:t>
                        </m:r>
                      </m:e>
                      <m:sup>
                        <m:r>
                          <a:rPr lang="en-US" sz="2400" i="1" spc="100">
                            <a:latin typeface="Cambria Math"/>
                          </a:rPr>
                          <m:t>2</m:t>
                        </m:r>
                      </m:sup>
                    </m:sSup>
                  </m:oMath>
                </a14:m>
                <a:r>
                  <a:rPr lang="en-US" sz="2400" spc="100" dirty="0">
                    <a:solidFill>
                      <a:srgbClr val="000000"/>
                    </a:solidFill>
                    <a:latin typeface="Calibri" pitchFamily="34" charset="0"/>
                  </a:rPr>
                  <a:t> test to check whether these frequencies are in agreement with the belief that the occurrence of accidents was the same during 10 months period. Test at 5% level of significance.</a:t>
                </a:r>
              </a:p>
              <a:p>
                <a:pPr algn="just"/>
                <a:r>
                  <a:rPr lang="en-US" sz="2400" b="1" spc="100" dirty="0">
                    <a:solidFill>
                      <a:srgbClr val="000000"/>
                    </a:solidFill>
                    <a:latin typeface="Calibri" pitchFamily="34" charset="0"/>
                  </a:rPr>
                  <a:t>Solution</a:t>
                </a:r>
              </a:p>
            </p:txBody>
          </p:sp>
        </mc:Choice>
        <mc:Fallback xmlns="">
          <p:sp>
            <p:nvSpPr>
              <p:cNvPr id="2" name="TextBox 1"/>
              <p:cNvSpPr txBox="1">
                <a:spLocks noRot="1" noChangeAspect="1" noMove="1" noResize="1" noEditPoints="1" noAdjustHandles="1" noChangeArrowheads="1" noChangeShapeType="1" noTextEdit="1"/>
              </p:cNvSpPr>
              <p:nvPr/>
            </p:nvSpPr>
            <p:spPr>
              <a:xfrm>
                <a:off x="0" y="-25400"/>
                <a:ext cx="12192000" cy="2308324"/>
              </a:xfrm>
              <a:prstGeom prst="rect">
                <a:avLst/>
              </a:prstGeom>
              <a:blipFill rotWithShape="1">
                <a:blip r:embed="rId2"/>
                <a:stretch>
                  <a:fillRect l="-750" t="-2116" r="-750" b="-5291"/>
                </a:stretch>
              </a:blipFill>
            </p:spPr>
            <p:txBody>
              <a:bodyPr/>
              <a:lstStyle/>
              <a:p>
                <a:r>
                  <a:rPr lang="en-IN">
                    <a:noFill/>
                  </a:rPr>
                  <a:t> </a:t>
                </a:r>
              </a:p>
            </p:txBody>
          </p:sp>
        </mc:Fallback>
      </mc:AlternateContent>
      <p:cxnSp>
        <p:nvCxnSpPr>
          <p:cNvPr id="8" name="Straight Connector 7"/>
          <p:cNvCxnSpPr/>
          <p:nvPr/>
        </p:nvCxnSpPr>
        <p:spPr>
          <a:xfrm>
            <a:off x="6479177" y="2114238"/>
            <a:ext cx="0" cy="4546339"/>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21" name="Table 20"/>
              <p:cNvGraphicFramePr>
                <a:graphicFrameLocks noGrp="1"/>
              </p:cNvGraphicFramePr>
              <p:nvPr>
                <p:extLst>
                  <p:ext uri="{D42A27DB-BD31-4B8C-83A1-F6EECF244321}">
                    <p14:modId xmlns:p14="http://schemas.microsoft.com/office/powerpoint/2010/main" val="3555661592"/>
                  </p:ext>
                </p:extLst>
              </p:nvPr>
            </p:nvGraphicFramePr>
            <p:xfrm>
              <a:off x="252568" y="2611540"/>
              <a:ext cx="6019800" cy="2893817"/>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46183">
                      <a:extLst>
                        <a:ext uri="{9D8B030D-6E8A-4147-A177-3AD203B41FA5}">
                          <a16:colId xmlns:a16="http://schemas.microsoft.com/office/drawing/2014/main" val="20001"/>
                        </a:ext>
                      </a:extLst>
                    </a:gridCol>
                    <a:gridCol w="2949617">
                      <a:extLst>
                        <a:ext uri="{9D8B030D-6E8A-4147-A177-3AD203B41FA5}">
                          <a16:colId xmlns:a16="http://schemas.microsoft.com/office/drawing/2014/main" val="20002"/>
                        </a:ext>
                      </a:extLst>
                    </a:gridCol>
                  </a:tblGrid>
                  <a:tr h="686055">
                    <a:tc>
                      <a:txBody>
                        <a:bodyPr/>
                        <a:lstStyle/>
                        <a:p>
                          <a:pPr algn="ctr"/>
                          <a:r>
                            <a:rPr lang="en-US" sz="2000" dirty="0">
                              <a:latin typeface="Calibri" pitchFamily="34" charset="0"/>
                            </a:rPr>
                            <a:t>Observed frequency </a:t>
                          </a:r>
                          <a14:m>
                            <m:oMath xmlns:m="http://schemas.openxmlformats.org/officeDocument/2006/math">
                              <m:sSub>
                                <m:sSubPr>
                                  <m:ctrlPr>
                                    <a:rPr lang="en-IN" sz="2000" i="1" smtClean="0">
                                      <a:solidFill>
                                        <a:schemeClr val="bg1"/>
                                      </a:solidFill>
                                      <a:latin typeface="Cambria Math" panose="02040503050406030204" pitchFamily="18" charset="0"/>
                                    </a:rPr>
                                  </m:ctrlPr>
                                </m:sSubPr>
                                <m:e>
                                  <m:r>
                                    <a:rPr lang="en-US" sz="2000" b="0" i="1" smtClean="0">
                                      <a:solidFill>
                                        <a:schemeClr val="bg1"/>
                                      </a:solidFill>
                                      <a:latin typeface="Cambria Math"/>
                                    </a:rPr>
                                    <m:t>𝑓</m:t>
                                  </m:r>
                                </m:e>
                                <m:sub>
                                  <m:r>
                                    <a:rPr lang="en-US" sz="2000" b="0" i="1" smtClean="0">
                                      <a:solidFill>
                                        <a:schemeClr val="bg1"/>
                                      </a:solidFill>
                                      <a:latin typeface="Cambria Math"/>
                                    </a:rPr>
                                    <m:t>𝑜</m:t>
                                  </m:r>
                                </m:sub>
                              </m:sSub>
                            </m:oMath>
                          </a14:m>
                          <a:endParaRPr lang="en-IN" sz="2000" dirty="0">
                            <a:latin typeface="Calibri" pitchFamily="34" charset="0"/>
                          </a:endParaRPr>
                        </a:p>
                      </a:txBody>
                      <a:tcPr/>
                    </a:tc>
                    <a:tc>
                      <a:txBody>
                        <a:bodyPr/>
                        <a:lstStyle/>
                        <a:p>
                          <a:pPr algn="ctr"/>
                          <a:r>
                            <a:rPr lang="en-US" sz="2000" dirty="0">
                              <a:latin typeface="Calibri" pitchFamily="34" charset="0"/>
                            </a:rPr>
                            <a:t>Expected frequency </a:t>
                          </a:r>
                          <a14:m>
                            <m:oMath xmlns:m="http://schemas.openxmlformats.org/officeDocument/2006/math">
                              <m:sSub>
                                <m:sSubPr>
                                  <m:ctrlPr>
                                    <a:rPr lang="en-IN" sz="2000" i="1" smtClean="0">
                                      <a:solidFill>
                                        <a:schemeClr val="bg1"/>
                                      </a:solidFill>
                                      <a:latin typeface="Cambria Math" panose="02040503050406030204" pitchFamily="18" charset="0"/>
                                    </a:rPr>
                                  </m:ctrlPr>
                                </m:sSubPr>
                                <m:e>
                                  <m:r>
                                    <a:rPr lang="en-US" sz="2000" b="0" i="1" smtClean="0">
                                      <a:solidFill>
                                        <a:schemeClr val="bg1"/>
                                      </a:solidFill>
                                      <a:latin typeface="Cambria Math"/>
                                    </a:rPr>
                                    <m:t>𝑓</m:t>
                                  </m:r>
                                </m:e>
                                <m:sub>
                                  <m:r>
                                    <a:rPr lang="en-US" sz="2000" b="0" i="1" smtClean="0">
                                      <a:solidFill>
                                        <a:schemeClr val="bg1"/>
                                      </a:solidFill>
                                      <a:latin typeface="Cambria Math"/>
                                    </a:rPr>
                                    <m:t>𝑒</m:t>
                                  </m:r>
                                </m:sub>
                              </m:sSub>
                            </m:oMath>
                          </a14:m>
                          <a:endParaRPr lang="en-IN" sz="2000" dirty="0">
                            <a:latin typeface="Calibri"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2000" i="1" spc="100" smtClean="0">
                                        <a:latin typeface="Cambria Math" panose="02040503050406030204" pitchFamily="18" charset="0"/>
                                      </a:rPr>
                                    </m:ctrlPr>
                                  </m:fPr>
                                  <m:num>
                                    <m:sSup>
                                      <m:sSupPr>
                                        <m:ctrlPr>
                                          <a:rPr lang="en-US" sz="2000" i="1" spc="100">
                                            <a:latin typeface="Cambria Math" panose="02040503050406030204" pitchFamily="18" charset="0"/>
                                          </a:rPr>
                                        </m:ctrlPr>
                                      </m:sSupPr>
                                      <m:e>
                                        <m:d>
                                          <m:dPr>
                                            <m:ctrlPr>
                                              <a:rPr lang="en-US" sz="2000" i="1" spc="100">
                                                <a:latin typeface="Cambria Math" panose="02040503050406030204" pitchFamily="18" charset="0"/>
                                              </a:rPr>
                                            </m:ctrlPr>
                                          </m:dPr>
                                          <m:e>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𝑜</m:t>
                                                </m:r>
                                              </m:sub>
                                            </m:sSub>
                                            <m:r>
                                              <a:rPr lang="en-US" sz="2000" i="1" spc="100">
                                                <a:latin typeface="Cambria Math"/>
                                              </a:rPr>
                                              <m:t>−</m:t>
                                            </m:r>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𝑒</m:t>
                                                </m:r>
                                              </m:sub>
                                            </m:sSub>
                                          </m:e>
                                        </m:d>
                                      </m:e>
                                      <m:sup>
                                        <m:r>
                                          <a:rPr lang="en-US" sz="2000" i="1" spc="100">
                                            <a:latin typeface="Cambria Math"/>
                                          </a:rPr>
                                          <m:t>2</m:t>
                                        </m:r>
                                      </m:sup>
                                    </m:sSup>
                                  </m:num>
                                  <m:den>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𝑒</m:t>
                                        </m:r>
                                      </m:sub>
                                    </m:sSub>
                                  </m:den>
                                </m:f>
                              </m:oMath>
                            </m:oMathPara>
                          </a14:m>
                          <a:endParaRPr lang="en-IN" sz="2000" dirty="0">
                            <a:latin typeface="Calibri" pitchFamily="34" charset="0"/>
                          </a:endParaRPr>
                        </a:p>
                      </a:txBody>
                      <a:tcPr/>
                    </a:tc>
                    <a:extLst>
                      <a:ext uri="{0D108BD9-81ED-4DB2-BD59-A6C34878D82A}">
                        <a16:rowId xmlns:a16="http://schemas.microsoft.com/office/drawing/2014/main" val="10000"/>
                      </a:ext>
                    </a:extLst>
                  </a:tr>
                  <a:tr h="359354">
                    <a:tc>
                      <a:txBody>
                        <a:bodyPr/>
                        <a:lstStyle/>
                        <a:p>
                          <a:pPr algn="ctr"/>
                          <a:r>
                            <a:rPr lang="en-US" sz="2000" dirty="0">
                              <a:latin typeface="Calibri" pitchFamily="34" charset="0"/>
                            </a:rPr>
                            <a:t>5</a:t>
                          </a:r>
                          <a:endParaRPr lang="en-IN" sz="2000" dirty="0">
                            <a:latin typeface="Calibri" pitchFamily="34" charset="0"/>
                          </a:endParaRPr>
                        </a:p>
                      </a:txBody>
                      <a:tcPr/>
                    </a:tc>
                    <a:tc>
                      <a:txBody>
                        <a:bodyPr/>
                        <a:lstStyle/>
                        <a:p>
                          <a:pPr algn="ctr"/>
                          <a:r>
                            <a:rPr lang="en-US" sz="2000" dirty="0">
                              <a:latin typeface="Calibri" pitchFamily="34" charset="0"/>
                            </a:rPr>
                            <a:t>12</a:t>
                          </a:r>
                          <a:endParaRPr lang="en-IN" sz="2000" dirty="0">
                            <a:latin typeface="Calibri" pitchFamily="34" charset="0"/>
                          </a:endParaRPr>
                        </a:p>
                      </a:txBody>
                      <a:tcPr/>
                    </a:tc>
                    <a:tc>
                      <a:txBody>
                        <a:bodyPr/>
                        <a:lstStyle/>
                        <a:p>
                          <a:pPr algn="ctr"/>
                          <a:r>
                            <a:rPr lang="en-US" sz="2000" dirty="0">
                              <a:latin typeface="Calibri" pitchFamily="34" charset="0"/>
                            </a:rPr>
                            <a:t>4.08</a:t>
                          </a:r>
                          <a:endParaRPr lang="en-IN" sz="2000" dirty="0">
                            <a:latin typeface="Calibri" pitchFamily="34" charset="0"/>
                          </a:endParaRPr>
                        </a:p>
                      </a:txBody>
                      <a:tcPr/>
                    </a:tc>
                    <a:extLst>
                      <a:ext uri="{0D108BD9-81ED-4DB2-BD59-A6C34878D82A}">
                        <a16:rowId xmlns:a16="http://schemas.microsoft.com/office/drawing/2014/main" val="10001"/>
                      </a:ext>
                    </a:extLst>
                  </a:tr>
                  <a:tr h="359354">
                    <a:tc>
                      <a:txBody>
                        <a:bodyPr/>
                        <a:lstStyle/>
                        <a:p>
                          <a:pPr algn="ctr"/>
                          <a:r>
                            <a:rPr lang="en-US" sz="2000" dirty="0">
                              <a:latin typeface="Calibri" pitchFamily="34" charset="0"/>
                            </a:rPr>
                            <a:t>16</a:t>
                          </a:r>
                          <a:endParaRPr lang="en-IN" sz="2000" dirty="0">
                            <a:latin typeface="Calibri" pitchFamily="34" charset="0"/>
                          </a:endParaRPr>
                        </a:p>
                      </a:txBody>
                      <a:tcPr/>
                    </a:tc>
                    <a:tc>
                      <a:txBody>
                        <a:bodyPr/>
                        <a:lstStyle/>
                        <a:p>
                          <a:pPr algn="ctr"/>
                          <a:r>
                            <a:rPr lang="en-US" sz="2000" dirty="0">
                              <a:latin typeface="Calibri" pitchFamily="34" charset="0"/>
                            </a:rPr>
                            <a:t>12</a:t>
                          </a:r>
                          <a:endParaRPr lang="en-IN" sz="2000" dirty="0">
                            <a:latin typeface="Calibri" pitchFamily="34" charset="0"/>
                          </a:endParaRPr>
                        </a:p>
                      </a:txBody>
                      <a:tcPr/>
                    </a:tc>
                    <a:tc>
                      <a:txBody>
                        <a:bodyPr/>
                        <a:lstStyle/>
                        <a:p>
                          <a:pPr algn="ctr"/>
                          <a:r>
                            <a:rPr lang="en-US" sz="2000" dirty="0">
                              <a:latin typeface="Calibri" pitchFamily="34" charset="0"/>
                            </a:rPr>
                            <a:t>1.33</a:t>
                          </a:r>
                          <a:endParaRPr lang="en-IN" sz="2000" dirty="0">
                            <a:latin typeface="Calibri" pitchFamily="34" charset="0"/>
                          </a:endParaRPr>
                        </a:p>
                      </a:txBody>
                      <a:tcPr/>
                    </a:tc>
                    <a:extLst>
                      <a:ext uri="{0D108BD9-81ED-4DB2-BD59-A6C34878D82A}">
                        <a16:rowId xmlns:a16="http://schemas.microsoft.com/office/drawing/2014/main" val="10002"/>
                      </a:ext>
                    </a:extLst>
                  </a:tr>
                  <a:tr h="359354">
                    <a:tc>
                      <a:txBody>
                        <a:bodyPr/>
                        <a:lstStyle/>
                        <a:p>
                          <a:pPr algn="ctr"/>
                          <a:r>
                            <a:rPr lang="en-US" sz="2000" dirty="0">
                              <a:latin typeface="Calibri" pitchFamily="34" charset="0"/>
                            </a:rPr>
                            <a:t>14</a:t>
                          </a:r>
                          <a:endParaRPr lang="en-IN" sz="2000" dirty="0">
                            <a:latin typeface="Calibri" pitchFamily="34" charset="0"/>
                          </a:endParaRPr>
                        </a:p>
                      </a:txBody>
                      <a:tcPr/>
                    </a:tc>
                    <a:tc>
                      <a:txBody>
                        <a:bodyPr/>
                        <a:lstStyle/>
                        <a:p>
                          <a:pPr algn="ctr"/>
                          <a:r>
                            <a:rPr lang="en-US" sz="2000" dirty="0">
                              <a:latin typeface="Calibri" pitchFamily="34" charset="0"/>
                            </a:rPr>
                            <a:t>12</a:t>
                          </a:r>
                          <a:endParaRPr lang="en-IN" sz="2000" dirty="0">
                            <a:latin typeface="Calibri" pitchFamily="34" charset="0"/>
                          </a:endParaRPr>
                        </a:p>
                      </a:txBody>
                      <a:tcPr/>
                    </a:tc>
                    <a:tc>
                      <a:txBody>
                        <a:bodyPr/>
                        <a:lstStyle/>
                        <a:p>
                          <a:pPr algn="ctr"/>
                          <a:r>
                            <a:rPr lang="en-US" sz="2000" dirty="0">
                              <a:latin typeface="Calibri" pitchFamily="34" charset="0"/>
                            </a:rPr>
                            <a:t>0.33</a:t>
                          </a:r>
                          <a:endParaRPr lang="en-IN" sz="2000" dirty="0">
                            <a:latin typeface="Calibri" pitchFamily="34" charset="0"/>
                          </a:endParaRPr>
                        </a:p>
                      </a:txBody>
                      <a:tcPr/>
                    </a:tc>
                    <a:extLst>
                      <a:ext uri="{0D108BD9-81ED-4DB2-BD59-A6C34878D82A}">
                        <a16:rowId xmlns:a16="http://schemas.microsoft.com/office/drawing/2014/main" val="10003"/>
                      </a:ext>
                    </a:extLst>
                  </a:tr>
                  <a:tr h="948621">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pc="100" dirty="0"/>
                            <a:t>                                                </a:t>
                          </a:r>
                          <a14:m>
                            <m:oMath xmlns:m="http://schemas.openxmlformats.org/officeDocument/2006/math">
                              <m:sSup>
                                <m:sSupPr>
                                  <m:ctrlPr>
                                    <a:rPr lang="en-US" sz="2000" i="1" spc="100" smtClean="0">
                                      <a:latin typeface="Cambria Math" panose="02040503050406030204" pitchFamily="18" charset="0"/>
                                    </a:rPr>
                                  </m:ctrlPr>
                                </m:sSupPr>
                                <m:e>
                                  <m:r>
                                    <a:rPr lang="en-US" sz="2000" i="1" spc="100">
                                      <a:latin typeface="Cambria Math"/>
                                      <a:ea typeface="Cambria Math"/>
                                    </a:rPr>
                                    <m:t>𝜒</m:t>
                                  </m:r>
                                </m:e>
                                <m:sup>
                                  <m:r>
                                    <a:rPr lang="en-US" sz="2000" i="1" spc="100">
                                      <a:latin typeface="Cambria Math"/>
                                    </a:rPr>
                                    <m:t>2</m:t>
                                  </m:r>
                                </m:sup>
                              </m:sSup>
                              <m:r>
                                <a:rPr lang="en-US" sz="2000" i="1" spc="100">
                                  <a:latin typeface="Cambria Math"/>
                                </a:rPr>
                                <m:t>=</m:t>
                              </m:r>
                              <m:nary>
                                <m:naryPr>
                                  <m:chr m:val="∑"/>
                                  <m:subHide m:val="on"/>
                                  <m:supHide m:val="on"/>
                                  <m:ctrlPr>
                                    <a:rPr lang="en-US" sz="2000" i="1" spc="100">
                                      <a:latin typeface="Cambria Math" panose="02040503050406030204" pitchFamily="18" charset="0"/>
                                    </a:rPr>
                                  </m:ctrlPr>
                                </m:naryPr>
                                <m:sub/>
                                <m:sup/>
                                <m:e>
                                  <m:f>
                                    <m:fPr>
                                      <m:ctrlPr>
                                        <a:rPr lang="en-US" sz="2000" i="1" spc="100">
                                          <a:latin typeface="Cambria Math" panose="02040503050406030204" pitchFamily="18" charset="0"/>
                                        </a:rPr>
                                      </m:ctrlPr>
                                    </m:fPr>
                                    <m:num>
                                      <m:sSup>
                                        <m:sSupPr>
                                          <m:ctrlPr>
                                            <a:rPr lang="en-US" sz="2000" i="1" spc="100">
                                              <a:latin typeface="Cambria Math" panose="02040503050406030204" pitchFamily="18" charset="0"/>
                                            </a:rPr>
                                          </m:ctrlPr>
                                        </m:sSupPr>
                                        <m:e>
                                          <m:d>
                                            <m:dPr>
                                              <m:ctrlPr>
                                                <a:rPr lang="en-US" sz="2000" i="1" spc="100">
                                                  <a:latin typeface="Cambria Math" panose="02040503050406030204" pitchFamily="18" charset="0"/>
                                                </a:rPr>
                                              </m:ctrlPr>
                                            </m:dPr>
                                            <m:e>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𝑜</m:t>
                                                  </m:r>
                                                </m:sub>
                                              </m:sSub>
                                              <m:r>
                                                <a:rPr lang="en-US" sz="2000" i="1" spc="100">
                                                  <a:latin typeface="Cambria Math"/>
                                                </a:rPr>
                                                <m:t>−</m:t>
                                              </m:r>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𝑒</m:t>
                                                  </m:r>
                                                </m:sub>
                                              </m:sSub>
                                            </m:e>
                                          </m:d>
                                        </m:e>
                                        <m:sup>
                                          <m:r>
                                            <a:rPr lang="en-US" sz="2000" i="1" spc="100">
                                              <a:latin typeface="Cambria Math"/>
                                            </a:rPr>
                                            <m:t>2</m:t>
                                          </m:r>
                                        </m:sup>
                                      </m:sSup>
                                    </m:num>
                                    <m:den>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𝑒</m:t>
                                          </m:r>
                                        </m:sub>
                                      </m:sSub>
                                    </m:den>
                                  </m:f>
                                  <m:r>
                                    <a:rPr lang="en-US" sz="2000" b="0" i="1" spc="100" smtClean="0">
                                      <a:latin typeface="Cambria Math"/>
                                    </a:rPr>
                                    <m:t>=20.31</m:t>
                                  </m:r>
                                </m:e>
                              </m:nary>
                            </m:oMath>
                          </a14:m>
                          <a:endParaRPr lang="en-US" sz="2000" spc="100" dirty="0">
                            <a:latin typeface="Calibri" pitchFamily="34" charset="0"/>
                          </a:endParaRPr>
                        </a:p>
                      </a:txBody>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extLst>
                      <a:ext uri="{0D108BD9-81ED-4DB2-BD59-A6C34878D82A}">
                        <a16:rowId xmlns:a16="http://schemas.microsoft.com/office/drawing/2014/main" val="10004"/>
                      </a:ext>
                    </a:extLst>
                  </a:tr>
                </a:tbl>
              </a:graphicData>
            </a:graphic>
          </p:graphicFrame>
        </mc:Choice>
        <mc:Fallback xmlns="">
          <p:graphicFrame>
            <p:nvGraphicFramePr>
              <p:cNvPr id="21" name="Table 20"/>
              <p:cNvGraphicFramePr>
                <a:graphicFrameLocks noGrp="1"/>
              </p:cNvGraphicFramePr>
              <p:nvPr>
                <p:extLst>
                  <p:ext uri="{D42A27DB-BD31-4B8C-83A1-F6EECF244321}">
                    <p14:modId xmlns:p14="http://schemas.microsoft.com/office/powerpoint/2010/main" val="3555661592"/>
                  </p:ext>
                </p:extLst>
              </p:nvPr>
            </p:nvGraphicFramePr>
            <p:xfrm>
              <a:off x="252568" y="2611540"/>
              <a:ext cx="6019800" cy="2893817"/>
            </p:xfrm>
            <a:graphic>
              <a:graphicData uri="http://schemas.openxmlformats.org/drawingml/2006/table">
                <a:tbl>
                  <a:tblPr firstRow="1" bandRow="1">
                    <a:tableStyleId>{5C22544A-7EE6-4342-B048-85BDC9FD1C3A}</a:tableStyleId>
                  </a:tblPr>
                  <a:tblGrid>
                    <a:gridCol w="1524000"/>
                    <a:gridCol w="1546183"/>
                    <a:gridCol w="2949617"/>
                  </a:tblGrid>
                  <a:tr h="756476">
                    <a:tc>
                      <a:txBody>
                        <a:bodyPr/>
                        <a:lstStyle/>
                        <a:p>
                          <a:endParaRPr lang="en-US"/>
                        </a:p>
                      </a:txBody>
                      <a:tcPr>
                        <a:blipFill rotWithShape="1">
                          <a:blip r:embed="rId3"/>
                          <a:stretch>
                            <a:fillRect t="-4032" r="-295200" b="-283871"/>
                          </a:stretch>
                        </a:blipFill>
                      </a:tcPr>
                    </a:tc>
                    <a:tc>
                      <a:txBody>
                        <a:bodyPr/>
                        <a:lstStyle/>
                        <a:p>
                          <a:endParaRPr lang="en-US"/>
                        </a:p>
                      </a:txBody>
                      <a:tcPr>
                        <a:blipFill rotWithShape="1">
                          <a:blip r:embed="rId3"/>
                          <a:stretch>
                            <a:fillRect l="-98425" t="-4032" r="-190551" b="-283871"/>
                          </a:stretch>
                        </a:blipFill>
                      </a:tcPr>
                    </a:tc>
                    <a:tc>
                      <a:txBody>
                        <a:bodyPr/>
                        <a:lstStyle/>
                        <a:p>
                          <a:endParaRPr lang="en-US"/>
                        </a:p>
                      </a:txBody>
                      <a:tcPr>
                        <a:blipFill rotWithShape="1">
                          <a:blip r:embed="rId3"/>
                          <a:stretch>
                            <a:fillRect l="-104132" t="-4032" b="-283871"/>
                          </a:stretch>
                        </a:blipFill>
                      </a:tcPr>
                    </a:tc>
                  </a:tr>
                  <a:tr h="396240">
                    <a:tc>
                      <a:txBody>
                        <a:bodyPr/>
                        <a:lstStyle/>
                        <a:p>
                          <a:pPr algn="ctr"/>
                          <a:r>
                            <a:rPr lang="en-US" sz="2000" dirty="0" smtClean="0">
                              <a:latin typeface="Calibri" pitchFamily="34" charset="0"/>
                            </a:rPr>
                            <a:t>5</a:t>
                          </a:r>
                          <a:endParaRPr lang="en-IN" sz="2000" dirty="0">
                            <a:latin typeface="Calibri" pitchFamily="34" charset="0"/>
                          </a:endParaRPr>
                        </a:p>
                      </a:txBody>
                      <a:tcPr/>
                    </a:tc>
                    <a:tc>
                      <a:txBody>
                        <a:bodyPr/>
                        <a:lstStyle/>
                        <a:p>
                          <a:pPr algn="ctr"/>
                          <a:r>
                            <a:rPr lang="en-US" sz="2000" dirty="0" smtClean="0">
                              <a:latin typeface="Calibri" pitchFamily="34" charset="0"/>
                            </a:rPr>
                            <a:t>12</a:t>
                          </a:r>
                          <a:endParaRPr lang="en-IN" sz="2000" dirty="0">
                            <a:latin typeface="Calibri" pitchFamily="34" charset="0"/>
                          </a:endParaRPr>
                        </a:p>
                      </a:txBody>
                      <a:tcPr/>
                    </a:tc>
                    <a:tc>
                      <a:txBody>
                        <a:bodyPr/>
                        <a:lstStyle/>
                        <a:p>
                          <a:pPr algn="ctr"/>
                          <a:r>
                            <a:rPr lang="en-US" sz="2000" dirty="0" smtClean="0">
                              <a:latin typeface="Calibri" pitchFamily="34" charset="0"/>
                            </a:rPr>
                            <a:t>4.08</a:t>
                          </a:r>
                          <a:endParaRPr lang="en-IN" sz="2000" dirty="0">
                            <a:latin typeface="Calibri" pitchFamily="34" charset="0"/>
                          </a:endParaRPr>
                        </a:p>
                      </a:txBody>
                      <a:tcPr/>
                    </a:tc>
                  </a:tr>
                  <a:tr h="396240">
                    <a:tc>
                      <a:txBody>
                        <a:bodyPr/>
                        <a:lstStyle/>
                        <a:p>
                          <a:pPr algn="ctr"/>
                          <a:r>
                            <a:rPr lang="en-US" sz="2000" dirty="0" smtClean="0">
                              <a:latin typeface="Calibri" pitchFamily="34" charset="0"/>
                            </a:rPr>
                            <a:t>16</a:t>
                          </a:r>
                          <a:endParaRPr lang="en-IN" sz="2000" dirty="0">
                            <a:latin typeface="Calibri" pitchFamily="34" charset="0"/>
                          </a:endParaRPr>
                        </a:p>
                      </a:txBody>
                      <a:tcPr/>
                    </a:tc>
                    <a:tc>
                      <a:txBody>
                        <a:bodyPr/>
                        <a:lstStyle/>
                        <a:p>
                          <a:pPr algn="ctr"/>
                          <a:r>
                            <a:rPr lang="en-US" sz="2000" dirty="0" smtClean="0">
                              <a:latin typeface="Calibri" pitchFamily="34" charset="0"/>
                            </a:rPr>
                            <a:t>12</a:t>
                          </a:r>
                          <a:endParaRPr lang="en-IN" sz="2000" dirty="0">
                            <a:latin typeface="Calibri" pitchFamily="34" charset="0"/>
                          </a:endParaRPr>
                        </a:p>
                      </a:txBody>
                      <a:tcPr/>
                    </a:tc>
                    <a:tc>
                      <a:txBody>
                        <a:bodyPr/>
                        <a:lstStyle/>
                        <a:p>
                          <a:pPr algn="ctr"/>
                          <a:r>
                            <a:rPr lang="en-US" sz="2000" dirty="0" smtClean="0">
                              <a:latin typeface="Calibri" pitchFamily="34" charset="0"/>
                            </a:rPr>
                            <a:t>1.33</a:t>
                          </a:r>
                          <a:endParaRPr lang="en-IN" sz="2000" dirty="0">
                            <a:latin typeface="Calibri" pitchFamily="34" charset="0"/>
                          </a:endParaRPr>
                        </a:p>
                      </a:txBody>
                      <a:tcPr/>
                    </a:tc>
                  </a:tr>
                  <a:tr h="396240">
                    <a:tc>
                      <a:txBody>
                        <a:bodyPr/>
                        <a:lstStyle/>
                        <a:p>
                          <a:pPr algn="ctr"/>
                          <a:r>
                            <a:rPr lang="en-US" sz="2000" dirty="0" smtClean="0">
                              <a:latin typeface="Calibri" pitchFamily="34" charset="0"/>
                            </a:rPr>
                            <a:t>14</a:t>
                          </a:r>
                          <a:endParaRPr lang="en-IN" sz="2000" dirty="0">
                            <a:latin typeface="Calibri" pitchFamily="34" charset="0"/>
                          </a:endParaRPr>
                        </a:p>
                      </a:txBody>
                      <a:tcPr/>
                    </a:tc>
                    <a:tc>
                      <a:txBody>
                        <a:bodyPr/>
                        <a:lstStyle/>
                        <a:p>
                          <a:pPr algn="ctr"/>
                          <a:r>
                            <a:rPr lang="en-US" sz="2000" dirty="0" smtClean="0">
                              <a:latin typeface="Calibri" pitchFamily="34" charset="0"/>
                            </a:rPr>
                            <a:t>12</a:t>
                          </a:r>
                          <a:endParaRPr lang="en-IN" sz="2000" dirty="0">
                            <a:latin typeface="Calibri" pitchFamily="34" charset="0"/>
                          </a:endParaRPr>
                        </a:p>
                      </a:txBody>
                      <a:tcPr/>
                    </a:tc>
                    <a:tc>
                      <a:txBody>
                        <a:bodyPr/>
                        <a:lstStyle/>
                        <a:p>
                          <a:pPr algn="ctr"/>
                          <a:r>
                            <a:rPr lang="en-US" sz="2000" dirty="0" smtClean="0">
                              <a:latin typeface="Calibri" pitchFamily="34" charset="0"/>
                            </a:rPr>
                            <a:t>0.33</a:t>
                          </a:r>
                          <a:endParaRPr lang="en-IN" sz="2000" dirty="0">
                            <a:latin typeface="Calibri" pitchFamily="34" charset="0"/>
                          </a:endParaRPr>
                        </a:p>
                      </a:txBody>
                      <a:tcPr/>
                    </a:tc>
                  </a:tr>
                  <a:tr h="948621">
                    <a:tc gridSpan="3">
                      <a:txBody>
                        <a:bodyPr/>
                        <a:lstStyle/>
                        <a:p>
                          <a:endParaRPr lang="en-US"/>
                        </a:p>
                      </a:txBody>
                      <a:tcPr>
                        <a:blipFill rotWithShape="1">
                          <a:blip r:embed="rId3"/>
                          <a:stretch>
                            <a:fillRect t="-207692" b="-641"/>
                          </a:stretch>
                        </a:blipFill>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tr>
                </a:tbl>
              </a:graphicData>
            </a:graphic>
          </p:graphicFrame>
        </mc:Fallback>
      </mc:AlternateContent>
      <mc:AlternateContent xmlns:mc="http://schemas.openxmlformats.org/markup-compatibility/2006" xmlns:a14="http://schemas.microsoft.com/office/drawing/2010/main">
        <mc:Choice Requires="a14">
          <p:sp>
            <p:nvSpPr>
              <p:cNvPr id="15" name="TextBox 14"/>
              <p:cNvSpPr txBox="1"/>
              <p:nvPr/>
            </p:nvSpPr>
            <p:spPr>
              <a:xfrm>
                <a:off x="461184" y="5968079"/>
                <a:ext cx="5555752"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a:t>
                </a:r>
                <a14:m>
                  <m:oMath xmlns:m="http://schemas.openxmlformats.org/officeDocument/2006/math">
                    <m:r>
                      <a:rPr lang="en-US" sz="2400" b="1" i="0" smtClean="0">
                        <a:solidFill>
                          <a:srgbClr val="000000"/>
                        </a:solidFill>
                        <a:latin typeface="Cambria Math"/>
                      </a:rPr>
                      <m:t>    </m:t>
                    </m:r>
                    <m:r>
                      <a:rPr lang="en-US" sz="2400" i="1">
                        <a:solidFill>
                          <a:srgbClr val="000000"/>
                        </a:solidFill>
                        <a:latin typeface="Cambria Math"/>
                      </a:rPr>
                      <m:t>𝑣</m:t>
                    </m:r>
                    <m:r>
                      <a:rPr lang="en-US" sz="2400" i="1">
                        <a:solidFill>
                          <a:srgbClr val="000000"/>
                        </a:solidFill>
                        <a:latin typeface="Cambria Math"/>
                      </a:rPr>
                      <m:t>=</m:t>
                    </m:r>
                    <m:r>
                      <a:rPr lang="en-US" sz="2400" b="0" i="1" smtClean="0">
                        <a:solidFill>
                          <a:srgbClr val="000000"/>
                        </a:solidFill>
                        <a:latin typeface="Cambria Math"/>
                      </a:rPr>
                      <m:t>𝑛</m:t>
                    </m:r>
                    <m:r>
                      <a:rPr lang="en-US" sz="2400" i="1" spc="100">
                        <a:latin typeface="Cambria Math"/>
                      </a:rPr>
                      <m:t>−</m:t>
                    </m:r>
                    <m:r>
                      <a:rPr lang="en-US" sz="2400" b="0" i="1" spc="100" smtClean="0">
                        <a:latin typeface="Cambria Math"/>
                      </a:rPr>
                      <m:t>1</m:t>
                    </m:r>
                    <m:r>
                      <a:rPr lang="en-US" sz="2400" i="1">
                        <a:solidFill>
                          <a:srgbClr val="000000"/>
                        </a:solidFill>
                        <a:latin typeface="Cambria Math"/>
                      </a:rPr>
                      <m:t>=</m:t>
                    </m:r>
                    <m:r>
                      <a:rPr lang="en-US" sz="2400" b="0" i="1" smtClean="0">
                        <a:solidFill>
                          <a:srgbClr val="000000"/>
                        </a:solidFill>
                        <a:latin typeface="Cambria Math"/>
                      </a:rPr>
                      <m:t>6−1=5</m:t>
                    </m:r>
                  </m:oMath>
                </a14:m>
                <a:endParaRPr lang="en-IN" sz="2400" dirty="0">
                  <a:solidFill>
                    <a:srgbClr val="000000"/>
                  </a:solidFill>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61184" y="5968079"/>
                <a:ext cx="5555752" cy="461665"/>
              </a:xfrm>
              <a:prstGeom prst="rect">
                <a:avLst/>
              </a:prstGeom>
              <a:blipFill rotWithShape="1">
                <a:blip r:embed="rId4"/>
                <a:stretch>
                  <a:fillRect l="-1756"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867146" y="2114238"/>
                <a:ext cx="3078856" cy="4742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panose="02040503050406030204" pitchFamily="18" charset="0"/>
                            </a:rPr>
                          </m:ctrlPr>
                        </m:sSubSupPr>
                        <m:e>
                          <m:r>
                            <a:rPr lang="en-IN" sz="2400" i="1" smtClean="0">
                              <a:latin typeface="Cambria Math"/>
                              <a:ea typeface="Cambria Math"/>
                            </a:rPr>
                            <m:t>𝜒</m:t>
                          </m:r>
                        </m:e>
                        <m:sub>
                          <m:r>
                            <a:rPr lang="en-US" sz="2400" b="0" i="1" smtClean="0">
                              <a:latin typeface="Cambria Math"/>
                            </a:rPr>
                            <m:t>0.05</m:t>
                          </m:r>
                        </m:sub>
                        <m:sup>
                          <m:r>
                            <a:rPr lang="en-US" sz="2400" b="0" i="1" smtClean="0">
                              <a:latin typeface="Cambria Math"/>
                            </a:rPr>
                            <m:t>2</m:t>
                          </m:r>
                        </m:sup>
                      </m:sSubSup>
                      <m:r>
                        <a:rPr lang="en-US" sz="2400" b="0" i="1" smtClean="0">
                          <a:latin typeface="Cambria Math"/>
                        </a:rPr>
                        <m:t> </m:t>
                      </m:r>
                      <m:d>
                        <m:dPr>
                          <m:ctrlPr>
                            <a:rPr lang="en-IN" sz="2400" i="1" smtClean="0">
                              <a:latin typeface="Cambria Math" panose="02040503050406030204" pitchFamily="18" charset="0"/>
                            </a:rPr>
                          </m:ctrlPr>
                        </m:dPr>
                        <m:e>
                          <m:r>
                            <a:rPr lang="en-US" sz="2400" b="0" i="1" smtClean="0">
                              <a:latin typeface="Cambria Math"/>
                            </a:rPr>
                            <m:t>𝑣</m:t>
                          </m:r>
                          <m:r>
                            <a:rPr lang="en-US" sz="2400" b="0" i="1" smtClean="0">
                              <a:latin typeface="Cambria Math"/>
                            </a:rPr>
                            <m:t>=9</m:t>
                          </m:r>
                        </m:e>
                      </m:d>
                      <m:r>
                        <a:rPr lang="en-US" sz="2400" b="0" i="1" smtClean="0">
                          <a:latin typeface="Cambria Math"/>
                        </a:rPr>
                        <m:t>=16.92</m:t>
                      </m:r>
                    </m:oMath>
                  </m:oMathPara>
                </a14:m>
                <a:endParaRPr lang="en-IN"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6867146" y="2114238"/>
                <a:ext cx="3078856" cy="474232"/>
              </a:xfrm>
              <a:prstGeom prst="rect">
                <a:avLst/>
              </a:prstGeom>
              <a:blipFill rotWithShape="1">
                <a:blip r:embed="rId5"/>
                <a:stretch>
                  <a:fillRect b="-769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479177" y="2805179"/>
                <a:ext cx="5712823" cy="2320892"/>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r>
                  <a:rPr lang="en-IN" sz="2400" spc="100" dirty="0">
                    <a:solidFill>
                      <a:srgbClr val="000000"/>
                    </a:solidFill>
                    <a:latin typeface="Calibri" pitchFamily="34" charset="0"/>
                  </a:rPr>
                  <a:t>, </a:t>
                </a:r>
                <a14:m>
                  <m:oMath xmlns:m="http://schemas.openxmlformats.org/officeDocument/2006/math">
                    <m:sSup>
                      <m:sSupPr>
                        <m:ctrlPr>
                          <a:rPr lang="en-US" sz="2400" i="1" spc="100">
                            <a:latin typeface="Cambria Math" panose="02040503050406030204" pitchFamily="18" charset="0"/>
                          </a:rPr>
                        </m:ctrlPr>
                      </m:sSupPr>
                      <m:e>
                        <m:r>
                          <a:rPr lang="en-US" sz="2400" i="1" spc="100">
                            <a:latin typeface="Cambria Math"/>
                            <a:ea typeface="Cambria Math"/>
                          </a:rPr>
                          <m:t>𝜒</m:t>
                        </m:r>
                      </m:e>
                      <m:sup>
                        <m:r>
                          <a:rPr lang="en-US" sz="2400" i="1" spc="100">
                            <a:latin typeface="Cambria Math"/>
                          </a:rPr>
                          <m:t>2</m:t>
                        </m:r>
                      </m:sup>
                    </m:sSup>
                    <m:r>
                      <a:rPr lang="en-US" sz="2400" b="0" i="1" spc="100" smtClean="0">
                        <a:latin typeface="Cambria Math"/>
                      </a:rPr>
                      <m:t>&gt;</m:t>
                    </m:r>
                    <m:sSubSup>
                      <m:sSubSupPr>
                        <m:ctrlPr>
                          <a:rPr lang="en-IN" sz="2400" i="1">
                            <a:latin typeface="Cambria Math" panose="02040503050406030204" pitchFamily="18" charset="0"/>
                          </a:rPr>
                        </m:ctrlPr>
                      </m:sSubSupPr>
                      <m:e>
                        <m:r>
                          <a:rPr lang="en-IN" sz="2400" i="1">
                            <a:latin typeface="Cambria Math"/>
                            <a:ea typeface="Cambria Math"/>
                          </a:rPr>
                          <m:t>𝜒</m:t>
                        </m:r>
                      </m:e>
                      <m:sub>
                        <m:r>
                          <a:rPr lang="en-US" sz="2400" i="1">
                            <a:latin typeface="Cambria Math"/>
                          </a:rPr>
                          <m:t>0.05</m:t>
                        </m:r>
                      </m:sub>
                      <m:sup>
                        <m:r>
                          <a:rPr lang="en-US" sz="2400" i="1">
                            <a:latin typeface="Cambria Math"/>
                          </a:rPr>
                          <m:t>2</m:t>
                        </m:r>
                      </m:sup>
                    </m:sSubSup>
                  </m:oMath>
                </a14:m>
                <a:r>
                  <a:rPr lang="en-IN" sz="2400" spc="100" dirty="0">
                    <a:solidFill>
                      <a:srgbClr val="000000"/>
                    </a:solidFill>
                    <a:latin typeface="Calibri" pitchFamily="34" charset="0"/>
                  </a:rPr>
                  <a:t>, the null </a:t>
                </a:r>
              </a:p>
              <a:p>
                <a:pPr algn="just"/>
                <a:r>
                  <a:rPr lang="en-IN" sz="2400" spc="100" dirty="0">
                    <a:solidFill>
                      <a:srgbClr val="000000"/>
                    </a:solidFill>
                    <a:latin typeface="Calibri" pitchFamily="34" charset="0"/>
                  </a:rPr>
                  <a:t>        hypothesis is rejected at 5% level </a:t>
                </a:r>
              </a:p>
              <a:p>
                <a:pPr algn="just"/>
                <a:r>
                  <a:rPr lang="en-IN" sz="2400" spc="100" dirty="0">
                    <a:solidFill>
                      <a:srgbClr val="000000"/>
                    </a:solidFill>
                    <a:latin typeface="Calibri" pitchFamily="34" charset="0"/>
                  </a:rPr>
                  <a:t>        of significance. i.e., </a:t>
                </a:r>
                <a:r>
                  <a:rPr lang="en-US" sz="2400" spc="100" dirty="0">
                    <a:solidFill>
                      <a:srgbClr val="000000"/>
                    </a:solidFill>
                    <a:latin typeface="Calibri" pitchFamily="34" charset="0"/>
                  </a:rPr>
                  <a:t>occurrence of </a:t>
                </a:r>
              </a:p>
              <a:p>
                <a:pPr algn="just"/>
                <a:r>
                  <a:rPr lang="en-US" sz="2400" spc="100" dirty="0">
                    <a:solidFill>
                      <a:srgbClr val="000000"/>
                    </a:solidFill>
                    <a:latin typeface="Calibri" pitchFamily="34" charset="0"/>
                  </a:rPr>
                  <a:t>        accidents was not same during 10 </a:t>
                </a:r>
              </a:p>
              <a:p>
                <a:pPr algn="just"/>
                <a:r>
                  <a:rPr lang="en-US" sz="2400" spc="100" dirty="0">
                    <a:solidFill>
                      <a:srgbClr val="000000"/>
                    </a:solidFill>
                    <a:latin typeface="Calibri" pitchFamily="34" charset="0"/>
                  </a:rPr>
                  <a:t>        months period.</a:t>
                </a:r>
                <a:endParaRPr lang="en-IN" sz="2400" spc="100" dirty="0">
                  <a:solidFill>
                    <a:srgbClr val="000000"/>
                  </a:solidFill>
                  <a:latin typeface="Calibri"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479177" y="2805179"/>
                <a:ext cx="5712823" cy="2320892"/>
              </a:xfrm>
              <a:prstGeom prst="rect">
                <a:avLst/>
              </a:prstGeom>
              <a:blipFill rotWithShape="1">
                <a:blip r:embed="rId6"/>
                <a:stretch>
                  <a:fillRect l="-1708" t="-2100" b="-4987"/>
                </a:stretch>
              </a:blipFill>
            </p:spPr>
            <p:txBody>
              <a:bodyPr/>
              <a:lstStyle/>
              <a:p>
                <a:r>
                  <a:rPr lang="en-IN">
                    <a:noFill/>
                  </a:rPr>
                  <a:t> </a:t>
                </a:r>
              </a:p>
            </p:txBody>
          </p:sp>
        </mc:Fallback>
      </mc:AlternateContent>
    </p:spTree>
    <p:extLst>
      <p:ext uri="{BB962C8B-B14F-4D97-AF65-F5344CB8AC3E}">
        <p14:creationId xmlns:p14="http://schemas.microsoft.com/office/powerpoint/2010/main" val="391192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left)">
                                      <p:cBhvr>
                                        <p:cTn id="14" dur="10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10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1938992"/>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39</a:t>
            </a:r>
          </a:p>
          <a:p>
            <a:pPr algn="just"/>
            <a:r>
              <a:rPr lang="en-US" sz="2400" spc="100" dirty="0">
                <a:solidFill>
                  <a:srgbClr val="000000"/>
                </a:solidFill>
                <a:latin typeface="Calibri" pitchFamily="34" charset="0"/>
              </a:rPr>
              <a:t>Theory predicts that the proportion of beans groups A,B,C,D should be 9:3:3:1. In an experiment 1600 beans, the numbers in the four groups were 882,313,287 and 118. Does the experimental results support the theory?</a:t>
            </a:r>
          </a:p>
          <a:p>
            <a:pPr algn="just"/>
            <a:r>
              <a:rPr lang="en-US" sz="2400" b="1" spc="100" dirty="0">
                <a:solidFill>
                  <a:srgbClr val="000000"/>
                </a:solidFill>
                <a:latin typeface="Calibri" pitchFamily="34" charset="0"/>
              </a:rPr>
              <a:t>Solution</a:t>
            </a:r>
          </a:p>
        </p:txBody>
      </p:sp>
      <p:cxnSp>
        <p:nvCxnSpPr>
          <p:cNvPr id="8" name="Straight Connector 7"/>
          <p:cNvCxnSpPr/>
          <p:nvPr/>
        </p:nvCxnSpPr>
        <p:spPr>
          <a:xfrm>
            <a:off x="5594350" y="2114238"/>
            <a:ext cx="0" cy="4546339"/>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95282" y="2575903"/>
                <a:ext cx="5594318" cy="1200329"/>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oMath>
                </a14:m>
                <a:r>
                  <a:rPr lang="en-US" sz="2400" spc="100" dirty="0">
                    <a:solidFill>
                      <a:srgbClr val="000000"/>
                    </a:solidFill>
                    <a:latin typeface="Calibri" pitchFamily="34" charset="0"/>
                  </a:rPr>
                  <a:t> The proportion of the beans in the four groups A,B,C,D is 9:3:3:1.</a:t>
                </a:r>
              </a:p>
            </p:txBody>
          </p:sp>
        </mc:Choice>
        <mc:Fallback xmlns="">
          <p:sp>
            <p:nvSpPr>
              <p:cNvPr id="9" name="TextBox 8"/>
              <p:cNvSpPr txBox="1">
                <a:spLocks noRot="1" noChangeAspect="1" noMove="1" noResize="1" noEditPoints="1" noAdjustHandles="1" noChangeArrowheads="1" noChangeShapeType="1" noTextEdit="1"/>
              </p:cNvSpPr>
              <p:nvPr/>
            </p:nvSpPr>
            <p:spPr>
              <a:xfrm>
                <a:off x="95282" y="2575903"/>
                <a:ext cx="5594318" cy="1200329"/>
              </a:xfrm>
              <a:prstGeom prst="rect">
                <a:avLst/>
              </a:prstGeom>
              <a:blipFill rotWithShape="1">
                <a:blip r:embed="rId2"/>
                <a:stretch>
                  <a:fillRect l="-1745" t="-4592" r="-654" b="-1122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8165" y="3776232"/>
                <a:ext cx="5270435" cy="1569660"/>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oMath>
                </a14:m>
                <a:r>
                  <a:rPr lang="en-IN" sz="2400" dirty="0">
                    <a:solidFill>
                      <a:srgbClr val="000000"/>
                    </a:solidFill>
                  </a:rPr>
                  <a:t> </a:t>
                </a:r>
                <a:r>
                  <a:rPr lang="en-US" sz="2400" spc="100" dirty="0">
                    <a:solidFill>
                      <a:srgbClr val="000000"/>
                    </a:solidFill>
                    <a:latin typeface="Calibri" pitchFamily="34" charset="0"/>
                  </a:rPr>
                  <a:t>The proportion of the beans </a:t>
                </a:r>
              </a:p>
              <a:p>
                <a:r>
                  <a:rPr lang="en-US" sz="2400" spc="100" dirty="0">
                    <a:solidFill>
                      <a:srgbClr val="000000"/>
                    </a:solidFill>
                    <a:latin typeface="Calibri" pitchFamily="34" charset="0"/>
                  </a:rPr>
                  <a:t>       in the four groups A,B,C,D is not </a:t>
                </a:r>
              </a:p>
              <a:p>
                <a:r>
                  <a:rPr lang="en-US" sz="2400" spc="100" dirty="0">
                    <a:solidFill>
                      <a:srgbClr val="000000"/>
                    </a:solidFill>
                    <a:latin typeface="Calibri" pitchFamily="34" charset="0"/>
                  </a:rPr>
                  <a:t>       9:3:3:1.</a:t>
                </a:r>
              </a:p>
            </p:txBody>
          </p:sp>
        </mc:Choice>
        <mc:Fallback xmlns="">
          <p:sp>
            <p:nvSpPr>
              <p:cNvPr id="10" name="TextBox 9"/>
              <p:cNvSpPr txBox="1">
                <a:spLocks noRot="1" noChangeAspect="1" noMove="1" noResize="1" noEditPoints="1" noAdjustHandles="1" noChangeArrowheads="1" noChangeShapeType="1" noTextEdit="1"/>
              </p:cNvSpPr>
              <p:nvPr/>
            </p:nvSpPr>
            <p:spPr>
              <a:xfrm>
                <a:off x="38165" y="3776232"/>
                <a:ext cx="5270435" cy="1569660"/>
              </a:xfrm>
              <a:prstGeom prst="rect">
                <a:avLst/>
              </a:prstGeom>
              <a:blipFill rotWithShape="1">
                <a:blip r:embed="rId3"/>
                <a:stretch>
                  <a:fillRect l="-1734" t="-3488" r="-2081" b="-775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82647" y="5490372"/>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82647" y="5490372"/>
                <a:ext cx="4965590" cy="461665"/>
              </a:xfrm>
              <a:prstGeom prst="rect">
                <a:avLst/>
              </a:prstGeom>
              <a:blipFill rotWithShape="1">
                <a:blip r:embed="rId4"/>
                <a:stretch>
                  <a:fillRect l="-1966" t="-10667" b="-30667"/>
                </a:stretch>
              </a:blipFill>
            </p:spPr>
            <p:txBody>
              <a:bodyPr/>
              <a:lstStyle/>
              <a:p>
                <a:r>
                  <a:rPr lang="en-IN">
                    <a:noFill/>
                  </a:rPr>
                  <a:t> </a:t>
                </a:r>
              </a:p>
            </p:txBody>
          </p:sp>
        </mc:Fallback>
      </mc:AlternateContent>
      <p:sp>
        <p:nvSpPr>
          <p:cNvPr id="12" name="TextBox 11"/>
          <p:cNvSpPr txBox="1"/>
          <p:nvPr/>
        </p:nvSpPr>
        <p:spPr>
          <a:xfrm>
            <a:off x="102600" y="6198912"/>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5" name="Rectangle 4"/>
              <p:cNvSpPr/>
              <p:nvPr/>
            </p:nvSpPr>
            <p:spPr>
              <a:xfrm>
                <a:off x="619085" y="2114238"/>
                <a:ext cx="413071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pc="100" smtClean="0">
                          <a:latin typeface="Cambria Math"/>
                        </a:rPr>
                        <m:t>𝑛</m:t>
                      </m:r>
                      <m:r>
                        <a:rPr lang="en-US" sz="2400" i="1" spc="100" smtClean="0">
                          <a:latin typeface="Cambria Math"/>
                        </a:rPr>
                        <m:t>=</m:t>
                      </m:r>
                      <m:r>
                        <a:rPr lang="en-US" sz="2400" b="0" i="1" spc="100" smtClean="0">
                          <a:latin typeface="Cambria Math"/>
                        </a:rPr>
                        <m:t>4</m:t>
                      </m:r>
                    </m:oMath>
                  </m:oMathPara>
                </a14:m>
                <a:endParaRPr lang="en-US" sz="2400" i="1" spc="100" dirty="0">
                  <a:latin typeface="Cambria Math"/>
                </a:endParaRPr>
              </a:p>
            </p:txBody>
          </p:sp>
        </mc:Choice>
        <mc:Fallback xmlns="">
          <p:sp>
            <p:nvSpPr>
              <p:cNvPr id="5" name="Rectangle 4"/>
              <p:cNvSpPr>
                <a:spLocks noRot="1" noChangeAspect="1" noMove="1" noResize="1" noEditPoints="1" noAdjustHandles="1" noChangeArrowheads="1" noChangeShapeType="1" noTextEdit="1"/>
              </p:cNvSpPr>
              <p:nvPr/>
            </p:nvSpPr>
            <p:spPr>
              <a:xfrm>
                <a:off x="619085" y="2114238"/>
                <a:ext cx="4130716" cy="461665"/>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21" name="Table 20"/>
              <p:cNvGraphicFramePr>
                <a:graphicFrameLocks noGrp="1"/>
              </p:cNvGraphicFramePr>
              <p:nvPr>
                <p:extLst>
                  <p:ext uri="{D42A27DB-BD31-4B8C-83A1-F6EECF244321}">
                    <p14:modId xmlns:p14="http://schemas.microsoft.com/office/powerpoint/2010/main" val="787254776"/>
                  </p:ext>
                </p:extLst>
              </p:nvPr>
            </p:nvGraphicFramePr>
            <p:xfrm>
              <a:off x="5623923" y="1564022"/>
              <a:ext cx="6568077" cy="4920268"/>
            </p:xfrm>
            <a:graphic>
              <a:graphicData uri="http://schemas.openxmlformats.org/drawingml/2006/table">
                <a:tbl>
                  <a:tblPr firstRow="1" bandRow="1">
                    <a:tableStyleId>{5C22544A-7EE6-4342-B048-85BDC9FD1C3A}</a:tableStyleId>
                  </a:tblPr>
                  <a:tblGrid>
                    <a:gridCol w="1012008">
                      <a:extLst>
                        <a:ext uri="{9D8B030D-6E8A-4147-A177-3AD203B41FA5}">
                          <a16:colId xmlns:a16="http://schemas.microsoft.com/office/drawing/2014/main" val="20000"/>
                        </a:ext>
                      </a:extLst>
                    </a:gridCol>
                    <a:gridCol w="1254035">
                      <a:extLst>
                        <a:ext uri="{9D8B030D-6E8A-4147-A177-3AD203B41FA5}">
                          <a16:colId xmlns:a16="http://schemas.microsoft.com/office/drawing/2014/main" val="20001"/>
                        </a:ext>
                      </a:extLst>
                    </a:gridCol>
                    <a:gridCol w="2194560">
                      <a:extLst>
                        <a:ext uri="{9D8B030D-6E8A-4147-A177-3AD203B41FA5}">
                          <a16:colId xmlns:a16="http://schemas.microsoft.com/office/drawing/2014/main" val="20002"/>
                        </a:ext>
                      </a:extLst>
                    </a:gridCol>
                    <a:gridCol w="2107474">
                      <a:extLst>
                        <a:ext uri="{9D8B030D-6E8A-4147-A177-3AD203B41FA5}">
                          <a16:colId xmlns:a16="http://schemas.microsoft.com/office/drawing/2014/main" val="20003"/>
                        </a:ext>
                      </a:extLst>
                    </a:gridCol>
                  </a:tblGrid>
                  <a:tr h="933609">
                    <a:tc>
                      <a:txBody>
                        <a:bodyPr/>
                        <a:lstStyle/>
                        <a:p>
                          <a:pPr algn="ctr"/>
                          <a:r>
                            <a:rPr lang="en-US" sz="2000" dirty="0">
                              <a:latin typeface="Calibri" pitchFamily="34" charset="0"/>
                            </a:rPr>
                            <a:t>Group</a:t>
                          </a:r>
                          <a:endParaRPr lang="en-IN" sz="2000" dirty="0">
                            <a:latin typeface="Calibri" pitchFamily="34" charset="0"/>
                          </a:endParaRPr>
                        </a:p>
                      </a:txBody>
                      <a:tcPr/>
                    </a:tc>
                    <a:tc>
                      <a:txBody>
                        <a:bodyPr/>
                        <a:lstStyle/>
                        <a:p>
                          <a:pPr algn="ctr"/>
                          <a:r>
                            <a:rPr lang="en-US" sz="2000" dirty="0">
                              <a:latin typeface="Calibri" pitchFamily="34" charset="0"/>
                            </a:rPr>
                            <a:t>Observed frequency </a:t>
                          </a:r>
                          <a14:m>
                            <m:oMath xmlns:m="http://schemas.openxmlformats.org/officeDocument/2006/math">
                              <m:sSub>
                                <m:sSubPr>
                                  <m:ctrlPr>
                                    <a:rPr lang="en-IN" sz="2000" i="1" smtClean="0">
                                      <a:solidFill>
                                        <a:schemeClr val="bg1"/>
                                      </a:solidFill>
                                      <a:latin typeface="Cambria Math" panose="02040503050406030204" pitchFamily="18" charset="0"/>
                                    </a:rPr>
                                  </m:ctrlPr>
                                </m:sSubPr>
                                <m:e>
                                  <m:r>
                                    <a:rPr lang="en-US" sz="2000" b="0" i="1" smtClean="0">
                                      <a:solidFill>
                                        <a:schemeClr val="bg1"/>
                                      </a:solidFill>
                                      <a:latin typeface="Cambria Math"/>
                                    </a:rPr>
                                    <m:t>𝑓</m:t>
                                  </m:r>
                                </m:e>
                                <m:sub>
                                  <m:r>
                                    <a:rPr lang="en-US" sz="2000" b="0" i="1" smtClean="0">
                                      <a:solidFill>
                                        <a:schemeClr val="bg1"/>
                                      </a:solidFill>
                                      <a:latin typeface="Cambria Math"/>
                                    </a:rPr>
                                    <m:t>𝑜</m:t>
                                  </m:r>
                                </m:sub>
                              </m:sSub>
                            </m:oMath>
                          </a14:m>
                          <a:endParaRPr lang="en-IN" sz="2000" dirty="0">
                            <a:latin typeface="Calibri" pitchFamily="34" charset="0"/>
                          </a:endParaRPr>
                        </a:p>
                      </a:txBody>
                      <a:tcPr/>
                    </a:tc>
                    <a:tc>
                      <a:txBody>
                        <a:bodyPr/>
                        <a:lstStyle/>
                        <a:p>
                          <a:pPr algn="ctr"/>
                          <a:r>
                            <a:rPr lang="en-US" sz="2000" dirty="0">
                              <a:latin typeface="Calibri" pitchFamily="34" charset="0"/>
                            </a:rPr>
                            <a:t>Expected frequency </a:t>
                          </a:r>
                          <a14:m>
                            <m:oMath xmlns:m="http://schemas.openxmlformats.org/officeDocument/2006/math">
                              <m:sSub>
                                <m:sSubPr>
                                  <m:ctrlPr>
                                    <a:rPr lang="en-IN" sz="2000" i="1" smtClean="0">
                                      <a:solidFill>
                                        <a:schemeClr val="bg1"/>
                                      </a:solidFill>
                                      <a:latin typeface="Cambria Math" panose="02040503050406030204" pitchFamily="18" charset="0"/>
                                    </a:rPr>
                                  </m:ctrlPr>
                                </m:sSubPr>
                                <m:e>
                                  <m:r>
                                    <a:rPr lang="en-US" sz="2000" b="0" i="1" smtClean="0">
                                      <a:solidFill>
                                        <a:schemeClr val="bg1"/>
                                      </a:solidFill>
                                      <a:latin typeface="Cambria Math"/>
                                    </a:rPr>
                                    <m:t>𝑓</m:t>
                                  </m:r>
                                </m:e>
                                <m:sub>
                                  <m:r>
                                    <a:rPr lang="en-US" sz="2000" b="0" i="1" smtClean="0">
                                      <a:solidFill>
                                        <a:schemeClr val="bg1"/>
                                      </a:solidFill>
                                      <a:latin typeface="Cambria Math"/>
                                    </a:rPr>
                                    <m:t>𝑒</m:t>
                                  </m:r>
                                </m:sub>
                              </m:sSub>
                            </m:oMath>
                          </a14:m>
                          <a:endParaRPr lang="en-IN" sz="2000" dirty="0">
                            <a:latin typeface="Calibri"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2000" i="1" spc="100" smtClean="0">
                                        <a:latin typeface="Cambria Math" panose="02040503050406030204" pitchFamily="18" charset="0"/>
                                      </a:rPr>
                                    </m:ctrlPr>
                                  </m:fPr>
                                  <m:num>
                                    <m:sSup>
                                      <m:sSupPr>
                                        <m:ctrlPr>
                                          <a:rPr lang="en-US" sz="2000" i="1" spc="100">
                                            <a:latin typeface="Cambria Math" panose="02040503050406030204" pitchFamily="18" charset="0"/>
                                          </a:rPr>
                                        </m:ctrlPr>
                                      </m:sSupPr>
                                      <m:e>
                                        <m:d>
                                          <m:dPr>
                                            <m:ctrlPr>
                                              <a:rPr lang="en-US" sz="2000" i="1" spc="100">
                                                <a:latin typeface="Cambria Math" panose="02040503050406030204" pitchFamily="18" charset="0"/>
                                              </a:rPr>
                                            </m:ctrlPr>
                                          </m:dPr>
                                          <m:e>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𝑜</m:t>
                                                </m:r>
                                              </m:sub>
                                            </m:sSub>
                                            <m:r>
                                              <a:rPr lang="en-US" sz="2000" i="1" spc="100">
                                                <a:latin typeface="Cambria Math"/>
                                              </a:rPr>
                                              <m:t>−</m:t>
                                            </m:r>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𝑒</m:t>
                                                </m:r>
                                              </m:sub>
                                            </m:sSub>
                                          </m:e>
                                        </m:d>
                                      </m:e>
                                      <m:sup>
                                        <m:r>
                                          <a:rPr lang="en-US" sz="2000" i="1" spc="100">
                                            <a:latin typeface="Cambria Math"/>
                                          </a:rPr>
                                          <m:t>2</m:t>
                                        </m:r>
                                      </m:sup>
                                    </m:sSup>
                                  </m:num>
                                  <m:den>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𝑒</m:t>
                                        </m:r>
                                      </m:sub>
                                    </m:sSub>
                                  </m:den>
                                </m:f>
                              </m:oMath>
                            </m:oMathPara>
                          </a14:m>
                          <a:endParaRPr lang="en-IN" sz="2000" dirty="0">
                            <a:latin typeface="Calibri" pitchFamily="34" charset="0"/>
                          </a:endParaRPr>
                        </a:p>
                      </a:txBody>
                      <a:tcPr/>
                    </a:tc>
                    <a:extLst>
                      <a:ext uri="{0D108BD9-81ED-4DB2-BD59-A6C34878D82A}">
                        <a16:rowId xmlns:a16="http://schemas.microsoft.com/office/drawing/2014/main" val="10000"/>
                      </a:ext>
                    </a:extLst>
                  </a:tr>
                  <a:tr h="707932">
                    <a:tc>
                      <a:txBody>
                        <a:bodyPr/>
                        <a:lstStyle/>
                        <a:p>
                          <a:pPr algn="ctr"/>
                          <a:r>
                            <a:rPr lang="en-US" sz="2000" dirty="0">
                              <a:latin typeface="Calibri" pitchFamily="34" charset="0"/>
                            </a:rPr>
                            <a:t>A</a:t>
                          </a:r>
                          <a:endParaRPr lang="en-IN" sz="2000" dirty="0">
                            <a:latin typeface="Calibri" pitchFamily="34" charset="0"/>
                          </a:endParaRPr>
                        </a:p>
                      </a:txBody>
                      <a:tcPr/>
                    </a:tc>
                    <a:tc>
                      <a:txBody>
                        <a:bodyPr/>
                        <a:lstStyle/>
                        <a:p>
                          <a:pPr algn="ctr"/>
                          <a:r>
                            <a:rPr lang="en-US" sz="2000" dirty="0">
                              <a:latin typeface="Calibri" pitchFamily="34" charset="0"/>
                            </a:rPr>
                            <a:t>882</a:t>
                          </a:r>
                          <a:endParaRPr lang="en-IN" sz="2000" dirty="0">
                            <a:latin typeface="Calibri"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IN" sz="2000" i="1" smtClean="0">
                                        <a:latin typeface="Cambria Math" panose="02040503050406030204" pitchFamily="18" charset="0"/>
                                      </a:rPr>
                                    </m:ctrlPr>
                                  </m:fPr>
                                  <m:num>
                                    <m:r>
                                      <a:rPr lang="en-US" sz="2000" b="0" i="1" smtClean="0">
                                        <a:latin typeface="Cambria Math"/>
                                      </a:rPr>
                                      <m:t>9</m:t>
                                    </m:r>
                                  </m:num>
                                  <m:den>
                                    <m:r>
                                      <a:rPr lang="en-US" sz="2000" b="0" i="1" smtClean="0">
                                        <a:latin typeface="Cambria Math"/>
                                      </a:rPr>
                                      <m:t>16</m:t>
                                    </m:r>
                                  </m:den>
                                </m:f>
                                <m:r>
                                  <a:rPr lang="en-IN" sz="2000" i="1" smtClean="0">
                                    <a:latin typeface="Cambria Math"/>
                                    <a:ea typeface="Cambria Math"/>
                                  </a:rPr>
                                  <m:t>×</m:t>
                                </m:r>
                                <m:r>
                                  <a:rPr lang="en-US" sz="2000" b="0" i="1" smtClean="0">
                                    <a:latin typeface="Cambria Math"/>
                                    <a:ea typeface="Cambria Math"/>
                                  </a:rPr>
                                  <m:t>1600=900</m:t>
                                </m:r>
                              </m:oMath>
                            </m:oMathPara>
                          </a14:m>
                          <a:endParaRPr lang="en-IN" sz="2000" dirty="0">
                            <a:latin typeface="Calibri" pitchFamily="34" charset="0"/>
                          </a:endParaRPr>
                        </a:p>
                      </a:txBody>
                      <a:tcPr/>
                    </a:tc>
                    <a:tc>
                      <a:txBody>
                        <a:bodyPr/>
                        <a:lstStyle/>
                        <a:p>
                          <a:pPr algn="ctr"/>
                          <a:r>
                            <a:rPr lang="en-US" sz="2000" dirty="0">
                              <a:latin typeface="Calibri" pitchFamily="34" charset="0"/>
                            </a:rPr>
                            <a:t>0.36</a:t>
                          </a:r>
                          <a:endParaRPr lang="en-IN" sz="2000" dirty="0">
                            <a:latin typeface="Calibri" pitchFamily="34" charset="0"/>
                          </a:endParaRPr>
                        </a:p>
                      </a:txBody>
                      <a:tcPr/>
                    </a:tc>
                    <a:extLst>
                      <a:ext uri="{0D108BD9-81ED-4DB2-BD59-A6C34878D82A}">
                        <a16:rowId xmlns:a16="http://schemas.microsoft.com/office/drawing/2014/main" val="10001"/>
                      </a:ext>
                    </a:extLst>
                  </a:tr>
                  <a:tr h="609600">
                    <a:tc>
                      <a:txBody>
                        <a:bodyPr/>
                        <a:lstStyle/>
                        <a:p>
                          <a:pPr algn="ctr"/>
                          <a:r>
                            <a:rPr lang="en-US" sz="2000" dirty="0">
                              <a:latin typeface="Calibri" pitchFamily="34" charset="0"/>
                            </a:rPr>
                            <a:t>B</a:t>
                          </a:r>
                          <a:endParaRPr lang="en-IN" sz="2000" dirty="0">
                            <a:latin typeface="Calibri" pitchFamily="34" charset="0"/>
                          </a:endParaRPr>
                        </a:p>
                      </a:txBody>
                      <a:tcPr/>
                    </a:tc>
                    <a:tc>
                      <a:txBody>
                        <a:bodyPr/>
                        <a:lstStyle/>
                        <a:p>
                          <a:pPr algn="ctr"/>
                          <a:r>
                            <a:rPr lang="en-US" sz="2000" dirty="0">
                              <a:latin typeface="Calibri" pitchFamily="34" charset="0"/>
                            </a:rPr>
                            <a:t>313</a:t>
                          </a:r>
                          <a:endParaRPr lang="en-IN" sz="2000" dirty="0">
                            <a:latin typeface="Calibri"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IN" sz="2000" i="1" smtClean="0">
                                        <a:latin typeface="Cambria Math" panose="02040503050406030204" pitchFamily="18" charset="0"/>
                                      </a:rPr>
                                    </m:ctrlPr>
                                  </m:fPr>
                                  <m:num>
                                    <m:r>
                                      <a:rPr lang="en-US" sz="2000" b="0" i="1" smtClean="0">
                                        <a:latin typeface="Cambria Math"/>
                                      </a:rPr>
                                      <m:t>3</m:t>
                                    </m:r>
                                  </m:num>
                                  <m:den>
                                    <m:r>
                                      <a:rPr lang="en-US" sz="2000" b="0" i="1" smtClean="0">
                                        <a:latin typeface="Cambria Math"/>
                                      </a:rPr>
                                      <m:t>16</m:t>
                                    </m:r>
                                  </m:den>
                                </m:f>
                                <m:r>
                                  <a:rPr lang="en-IN" sz="2000" i="1" smtClean="0">
                                    <a:latin typeface="Cambria Math"/>
                                    <a:ea typeface="Cambria Math"/>
                                  </a:rPr>
                                  <m:t>×</m:t>
                                </m:r>
                                <m:r>
                                  <a:rPr lang="en-US" sz="2000" b="0" i="1" smtClean="0">
                                    <a:latin typeface="Cambria Math"/>
                                    <a:ea typeface="Cambria Math"/>
                                  </a:rPr>
                                  <m:t>1600=300</m:t>
                                </m:r>
                              </m:oMath>
                            </m:oMathPara>
                          </a14:m>
                          <a:endParaRPr lang="en-IN" sz="2000" dirty="0">
                            <a:latin typeface="Calibri" pitchFamily="34" charset="0"/>
                          </a:endParaRPr>
                        </a:p>
                      </a:txBody>
                      <a:tcPr/>
                    </a:tc>
                    <a:tc>
                      <a:txBody>
                        <a:bodyPr/>
                        <a:lstStyle/>
                        <a:p>
                          <a:pPr algn="ctr"/>
                          <a:r>
                            <a:rPr lang="en-US" sz="2000" dirty="0">
                              <a:latin typeface="Calibri" pitchFamily="34" charset="0"/>
                            </a:rPr>
                            <a:t>0.56</a:t>
                          </a:r>
                          <a:endParaRPr lang="en-IN" sz="2000" dirty="0">
                            <a:latin typeface="Calibri" pitchFamily="34" charset="0"/>
                          </a:endParaRPr>
                        </a:p>
                      </a:txBody>
                      <a:tcPr/>
                    </a:tc>
                    <a:extLst>
                      <a:ext uri="{0D108BD9-81ED-4DB2-BD59-A6C34878D82A}">
                        <a16:rowId xmlns:a16="http://schemas.microsoft.com/office/drawing/2014/main" val="10002"/>
                      </a:ext>
                    </a:extLst>
                  </a:tr>
                  <a:tr h="631317">
                    <a:tc>
                      <a:txBody>
                        <a:bodyPr/>
                        <a:lstStyle/>
                        <a:p>
                          <a:pPr algn="ctr"/>
                          <a:r>
                            <a:rPr lang="en-US" sz="2000" dirty="0">
                              <a:latin typeface="Calibri" pitchFamily="34" charset="0"/>
                            </a:rPr>
                            <a:t>C</a:t>
                          </a:r>
                          <a:endParaRPr lang="en-IN" sz="2000" dirty="0">
                            <a:latin typeface="Calibri" pitchFamily="34" charset="0"/>
                          </a:endParaRPr>
                        </a:p>
                      </a:txBody>
                      <a:tcPr/>
                    </a:tc>
                    <a:tc>
                      <a:txBody>
                        <a:bodyPr/>
                        <a:lstStyle/>
                        <a:p>
                          <a:pPr algn="ctr"/>
                          <a:r>
                            <a:rPr lang="en-US" sz="2000" dirty="0">
                              <a:latin typeface="Calibri" pitchFamily="34" charset="0"/>
                            </a:rPr>
                            <a:t>287</a:t>
                          </a:r>
                          <a:endParaRPr lang="en-IN" sz="2000" dirty="0">
                            <a:latin typeface="Calibri"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IN" sz="2000" i="1" smtClean="0">
                                        <a:latin typeface="Cambria Math" panose="02040503050406030204" pitchFamily="18" charset="0"/>
                                      </a:rPr>
                                    </m:ctrlPr>
                                  </m:fPr>
                                  <m:num>
                                    <m:r>
                                      <a:rPr lang="en-US" sz="2000" b="0" i="1" smtClean="0">
                                        <a:latin typeface="Cambria Math"/>
                                      </a:rPr>
                                      <m:t>3</m:t>
                                    </m:r>
                                  </m:num>
                                  <m:den>
                                    <m:r>
                                      <a:rPr lang="en-US" sz="2000" b="0" i="1" smtClean="0">
                                        <a:latin typeface="Cambria Math"/>
                                      </a:rPr>
                                      <m:t>16</m:t>
                                    </m:r>
                                  </m:den>
                                </m:f>
                                <m:r>
                                  <a:rPr lang="en-IN" sz="2000" i="1" smtClean="0">
                                    <a:latin typeface="Cambria Math"/>
                                    <a:ea typeface="Cambria Math"/>
                                  </a:rPr>
                                  <m:t>×</m:t>
                                </m:r>
                                <m:r>
                                  <a:rPr lang="en-US" sz="2000" b="0" i="1" smtClean="0">
                                    <a:latin typeface="Cambria Math"/>
                                    <a:ea typeface="Cambria Math"/>
                                  </a:rPr>
                                  <m:t>1600=300</m:t>
                                </m:r>
                              </m:oMath>
                            </m:oMathPara>
                          </a14:m>
                          <a:endParaRPr lang="en-IN" sz="2000" dirty="0">
                            <a:latin typeface="Calibri" pitchFamily="34" charset="0"/>
                          </a:endParaRPr>
                        </a:p>
                      </a:txBody>
                      <a:tcPr/>
                    </a:tc>
                    <a:tc>
                      <a:txBody>
                        <a:bodyPr/>
                        <a:lstStyle/>
                        <a:p>
                          <a:pPr algn="ctr"/>
                          <a:r>
                            <a:rPr lang="en-US" sz="2000" dirty="0">
                              <a:latin typeface="Calibri" pitchFamily="34" charset="0"/>
                            </a:rPr>
                            <a:t>0.56</a:t>
                          </a:r>
                          <a:endParaRPr lang="en-IN" sz="2000" dirty="0">
                            <a:latin typeface="Calibri" pitchFamily="34" charset="0"/>
                          </a:endParaRPr>
                        </a:p>
                      </a:txBody>
                      <a:tcPr/>
                    </a:tc>
                    <a:extLst>
                      <a:ext uri="{0D108BD9-81ED-4DB2-BD59-A6C34878D82A}">
                        <a16:rowId xmlns:a16="http://schemas.microsoft.com/office/drawing/2014/main" val="10003"/>
                      </a:ext>
                    </a:extLst>
                  </a:tr>
                  <a:tr h="627634">
                    <a:tc>
                      <a:txBody>
                        <a:bodyPr/>
                        <a:lstStyle/>
                        <a:p>
                          <a:pPr algn="ctr"/>
                          <a:r>
                            <a:rPr lang="en-US" sz="2000" dirty="0">
                              <a:latin typeface="Calibri" pitchFamily="34" charset="0"/>
                            </a:rPr>
                            <a:t>D</a:t>
                          </a:r>
                          <a:endParaRPr lang="en-IN" sz="2000" dirty="0">
                            <a:latin typeface="Calibri" pitchFamily="34" charset="0"/>
                          </a:endParaRPr>
                        </a:p>
                      </a:txBody>
                      <a:tcPr/>
                    </a:tc>
                    <a:tc>
                      <a:txBody>
                        <a:bodyPr/>
                        <a:lstStyle/>
                        <a:p>
                          <a:pPr algn="ctr"/>
                          <a:r>
                            <a:rPr lang="en-US" sz="2000" dirty="0">
                              <a:latin typeface="Calibri" pitchFamily="34" charset="0"/>
                            </a:rPr>
                            <a:t>118</a:t>
                          </a:r>
                          <a:endParaRPr lang="en-IN" sz="2000" dirty="0">
                            <a:latin typeface="Calibri"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IN" sz="2000" i="1" smtClean="0">
                                        <a:latin typeface="Cambria Math" panose="02040503050406030204" pitchFamily="18" charset="0"/>
                                      </a:rPr>
                                    </m:ctrlPr>
                                  </m:fPr>
                                  <m:num>
                                    <m:r>
                                      <a:rPr lang="en-US" sz="2000" b="0" i="1" smtClean="0">
                                        <a:latin typeface="Cambria Math"/>
                                      </a:rPr>
                                      <m:t>1</m:t>
                                    </m:r>
                                  </m:num>
                                  <m:den>
                                    <m:r>
                                      <a:rPr lang="en-US" sz="2000" b="0" i="1" smtClean="0">
                                        <a:latin typeface="Cambria Math"/>
                                      </a:rPr>
                                      <m:t>16</m:t>
                                    </m:r>
                                  </m:den>
                                </m:f>
                                <m:r>
                                  <a:rPr lang="en-IN" sz="2000" i="1" smtClean="0">
                                    <a:latin typeface="Cambria Math"/>
                                    <a:ea typeface="Cambria Math"/>
                                  </a:rPr>
                                  <m:t>×</m:t>
                                </m:r>
                                <m:r>
                                  <a:rPr lang="en-US" sz="2000" b="0" i="1" smtClean="0">
                                    <a:latin typeface="Cambria Math"/>
                                    <a:ea typeface="Cambria Math"/>
                                  </a:rPr>
                                  <m:t>1600=100</m:t>
                                </m:r>
                              </m:oMath>
                            </m:oMathPara>
                          </a14:m>
                          <a:endParaRPr lang="en-IN" sz="2000" dirty="0">
                            <a:latin typeface="Calibri" pitchFamily="34" charset="0"/>
                          </a:endParaRPr>
                        </a:p>
                      </a:txBody>
                      <a:tcPr/>
                    </a:tc>
                    <a:tc>
                      <a:txBody>
                        <a:bodyPr/>
                        <a:lstStyle/>
                        <a:p>
                          <a:pPr algn="ctr"/>
                          <a:r>
                            <a:rPr lang="en-US" sz="2000" dirty="0">
                              <a:latin typeface="Calibri" pitchFamily="34" charset="0"/>
                            </a:rPr>
                            <a:t>3.24</a:t>
                          </a:r>
                          <a:endParaRPr lang="en-IN" sz="2000" dirty="0">
                            <a:latin typeface="Calibri" pitchFamily="34" charset="0"/>
                          </a:endParaRPr>
                        </a:p>
                      </a:txBody>
                      <a:tcPr/>
                    </a:tc>
                    <a:extLst>
                      <a:ext uri="{0D108BD9-81ED-4DB2-BD59-A6C34878D82A}">
                        <a16:rowId xmlns:a16="http://schemas.microsoft.com/office/drawing/2014/main" val="10004"/>
                      </a:ext>
                    </a:extLst>
                  </a:tr>
                  <a:tr h="489022">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pc="100" dirty="0"/>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spc="100" dirty="0"/>
                            <a:t>                                                           </a:t>
                          </a:r>
                          <a14:m>
                            <m:oMath xmlns:m="http://schemas.openxmlformats.org/officeDocument/2006/math">
                              <m:sSup>
                                <m:sSupPr>
                                  <m:ctrlPr>
                                    <a:rPr lang="en-US" sz="2000" i="1" spc="100" smtClean="0">
                                      <a:latin typeface="Cambria Math" panose="02040503050406030204" pitchFamily="18" charset="0"/>
                                    </a:rPr>
                                  </m:ctrlPr>
                                </m:sSupPr>
                                <m:e>
                                  <m:r>
                                    <a:rPr lang="en-US" sz="2000" i="1" spc="100">
                                      <a:latin typeface="Cambria Math"/>
                                      <a:ea typeface="Cambria Math"/>
                                    </a:rPr>
                                    <m:t>𝜒</m:t>
                                  </m:r>
                                </m:e>
                                <m:sup>
                                  <m:r>
                                    <a:rPr lang="en-US" sz="2000" i="1" spc="100">
                                      <a:latin typeface="Cambria Math"/>
                                    </a:rPr>
                                    <m:t>2</m:t>
                                  </m:r>
                                </m:sup>
                              </m:sSup>
                              <m:r>
                                <a:rPr lang="en-US" sz="2000" i="1" spc="100" smtClean="0">
                                  <a:latin typeface="Cambria Math"/>
                                </a:rPr>
                                <m:t>=</m:t>
                              </m:r>
                              <m:nary>
                                <m:naryPr>
                                  <m:chr m:val="∑"/>
                                  <m:subHide m:val="on"/>
                                  <m:supHide m:val="on"/>
                                  <m:ctrlPr>
                                    <a:rPr lang="en-US" sz="2000" i="1" spc="100" smtClean="0">
                                      <a:latin typeface="Cambria Math" panose="02040503050406030204" pitchFamily="18" charset="0"/>
                                    </a:rPr>
                                  </m:ctrlPr>
                                </m:naryPr>
                                <m:sub/>
                                <m:sup/>
                                <m:e>
                                  <m:f>
                                    <m:fPr>
                                      <m:ctrlPr>
                                        <a:rPr lang="en-US" sz="2000" i="1" spc="100">
                                          <a:latin typeface="Cambria Math" panose="02040503050406030204" pitchFamily="18" charset="0"/>
                                        </a:rPr>
                                      </m:ctrlPr>
                                    </m:fPr>
                                    <m:num>
                                      <m:sSup>
                                        <m:sSupPr>
                                          <m:ctrlPr>
                                            <a:rPr lang="en-US" sz="2000" i="1" spc="100">
                                              <a:latin typeface="Cambria Math" panose="02040503050406030204" pitchFamily="18" charset="0"/>
                                            </a:rPr>
                                          </m:ctrlPr>
                                        </m:sSupPr>
                                        <m:e>
                                          <m:d>
                                            <m:dPr>
                                              <m:ctrlPr>
                                                <a:rPr lang="en-US" sz="2000" i="1" spc="100">
                                                  <a:latin typeface="Cambria Math" panose="02040503050406030204" pitchFamily="18" charset="0"/>
                                                </a:rPr>
                                              </m:ctrlPr>
                                            </m:dPr>
                                            <m:e>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𝑜</m:t>
                                                  </m:r>
                                                </m:sub>
                                              </m:sSub>
                                              <m:r>
                                                <a:rPr lang="en-US" sz="2000" i="1" spc="100">
                                                  <a:latin typeface="Cambria Math"/>
                                                </a:rPr>
                                                <m:t>−</m:t>
                                              </m:r>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𝑒</m:t>
                                                  </m:r>
                                                </m:sub>
                                              </m:sSub>
                                            </m:e>
                                          </m:d>
                                        </m:e>
                                        <m:sup>
                                          <m:r>
                                            <a:rPr lang="en-US" sz="2000" i="1" spc="100">
                                              <a:latin typeface="Cambria Math"/>
                                            </a:rPr>
                                            <m:t>2</m:t>
                                          </m:r>
                                        </m:sup>
                                      </m:sSup>
                                    </m:num>
                                    <m:den>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𝑒</m:t>
                                          </m:r>
                                        </m:sub>
                                      </m:sSub>
                                    </m:den>
                                  </m:f>
                                  <m:r>
                                    <a:rPr lang="en-US" sz="2000" b="0" i="1" spc="100" smtClean="0">
                                      <a:latin typeface="Cambria Math"/>
                                    </a:rPr>
                                    <m:t>=4.72</m:t>
                                  </m:r>
                                </m:e>
                              </m:nary>
                            </m:oMath>
                          </a14:m>
                          <a:endParaRPr lang="en-US" sz="2000" spc="100" dirty="0">
                            <a:latin typeface="Calibri" pitchFamily="34" charset="0"/>
                          </a:endParaRPr>
                        </a:p>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extLst>
                      <a:ext uri="{0D108BD9-81ED-4DB2-BD59-A6C34878D82A}">
                        <a16:rowId xmlns:a16="http://schemas.microsoft.com/office/drawing/2014/main" val="10005"/>
                      </a:ext>
                    </a:extLst>
                  </a:tr>
                </a:tbl>
              </a:graphicData>
            </a:graphic>
          </p:graphicFrame>
        </mc:Choice>
        <mc:Fallback xmlns="">
          <p:graphicFrame>
            <p:nvGraphicFramePr>
              <p:cNvPr id="21" name="Table 20"/>
              <p:cNvGraphicFramePr>
                <a:graphicFrameLocks noGrp="1"/>
              </p:cNvGraphicFramePr>
              <p:nvPr>
                <p:extLst>
                  <p:ext uri="{D42A27DB-BD31-4B8C-83A1-F6EECF244321}">
                    <p14:modId xmlns:p14="http://schemas.microsoft.com/office/powerpoint/2010/main" val="787254776"/>
                  </p:ext>
                </p:extLst>
              </p:nvPr>
            </p:nvGraphicFramePr>
            <p:xfrm>
              <a:off x="5623923" y="1564022"/>
              <a:ext cx="6568077" cy="4920268"/>
            </p:xfrm>
            <a:graphic>
              <a:graphicData uri="http://schemas.openxmlformats.org/drawingml/2006/table">
                <a:tbl>
                  <a:tblPr firstRow="1" bandRow="1">
                    <a:tableStyleId>{5C22544A-7EE6-4342-B048-85BDC9FD1C3A}</a:tableStyleId>
                  </a:tblPr>
                  <a:tblGrid>
                    <a:gridCol w="1012008"/>
                    <a:gridCol w="1254035"/>
                    <a:gridCol w="2194560"/>
                    <a:gridCol w="2107474"/>
                  </a:tblGrid>
                  <a:tr h="1005840">
                    <a:tc>
                      <a:txBody>
                        <a:bodyPr/>
                        <a:lstStyle/>
                        <a:p>
                          <a:pPr algn="ctr"/>
                          <a:r>
                            <a:rPr lang="en-US" sz="2000" dirty="0" smtClean="0">
                              <a:latin typeface="Calibri" pitchFamily="34" charset="0"/>
                            </a:rPr>
                            <a:t>Group</a:t>
                          </a:r>
                          <a:endParaRPr lang="en-IN" sz="2000" dirty="0">
                            <a:latin typeface="Calibri" pitchFamily="34" charset="0"/>
                          </a:endParaRPr>
                        </a:p>
                      </a:txBody>
                      <a:tcPr/>
                    </a:tc>
                    <a:tc>
                      <a:txBody>
                        <a:bodyPr/>
                        <a:lstStyle/>
                        <a:p>
                          <a:endParaRPr lang="en-US"/>
                        </a:p>
                      </a:txBody>
                      <a:tcPr>
                        <a:blipFill rotWithShape="1">
                          <a:blip r:embed="rId6"/>
                          <a:stretch>
                            <a:fillRect l="-81068" t="-3030" r="-342233" b="-389091"/>
                          </a:stretch>
                        </a:blipFill>
                      </a:tcPr>
                    </a:tc>
                    <a:tc>
                      <a:txBody>
                        <a:bodyPr/>
                        <a:lstStyle/>
                        <a:p>
                          <a:endParaRPr lang="en-US"/>
                        </a:p>
                      </a:txBody>
                      <a:tcPr>
                        <a:blipFill rotWithShape="1">
                          <a:blip r:embed="rId6"/>
                          <a:stretch>
                            <a:fillRect l="-103900" t="-3030" r="-96379" b="-389091"/>
                          </a:stretch>
                        </a:blipFill>
                      </a:tcPr>
                    </a:tc>
                    <a:tc>
                      <a:txBody>
                        <a:bodyPr/>
                        <a:lstStyle/>
                        <a:p>
                          <a:endParaRPr lang="en-US"/>
                        </a:p>
                      </a:txBody>
                      <a:tcPr>
                        <a:blipFill rotWithShape="1">
                          <a:blip r:embed="rId6"/>
                          <a:stretch>
                            <a:fillRect l="-211561" t="-3030" b="-389091"/>
                          </a:stretch>
                        </a:blipFill>
                      </a:tcPr>
                    </a:tc>
                  </a:tr>
                  <a:tr h="707932">
                    <a:tc>
                      <a:txBody>
                        <a:bodyPr/>
                        <a:lstStyle/>
                        <a:p>
                          <a:pPr algn="ctr"/>
                          <a:r>
                            <a:rPr lang="en-US" sz="2000" dirty="0" smtClean="0">
                              <a:latin typeface="Calibri" pitchFamily="34" charset="0"/>
                            </a:rPr>
                            <a:t>A</a:t>
                          </a:r>
                          <a:endParaRPr lang="en-IN" sz="2000" dirty="0">
                            <a:latin typeface="Calibri" pitchFamily="34" charset="0"/>
                          </a:endParaRPr>
                        </a:p>
                      </a:txBody>
                      <a:tcPr/>
                    </a:tc>
                    <a:tc>
                      <a:txBody>
                        <a:bodyPr/>
                        <a:lstStyle/>
                        <a:p>
                          <a:pPr algn="ctr"/>
                          <a:r>
                            <a:rPr lang="en-US" sz="2000" dirty="0" smtClean="0">
                              <a:latin typeface="Calibri" pitchFamily="34" charset="0"/>
                            </a:rPr>
                            <a:t>882</a:t>
                          </a:r>
                          <a:endParaRPr lang="en-IN" sz="2000" dirty="0">
                            <a:latin typeface="Calibri" pitchFamily="34" charset="0"/>
                          </a:endParaRPr>
                        </a:p>
                      </a:txBody>
                      <a:tcPr/>
                    </a:tc>
                    <a:tc>
                      <a:txBody>
                        <a:bodyPr/>
                        <a:lstStyle/>
                        <a:p>
                          <a:endParaRPr lang="en-US"/>
                        </a:p>
                      </a:txBody>
                      <a:tcPr>
                        <a:blipFill rotWithShape="1">
                          <a:blip r:embed="rId6"/>
                          <a:stretch>
                            <a:fillRect l="-103900" t="-146552" r="-96379" b="-453448"/>
                          </a:stretch>
                        </a:blipFill>
                      </a:tcPr>
                    </a:tc>
                    <a:tc>
                      <a:txBody>
                        <a:bodyPr/>
                        <a:lstStyle/>
                        <a:p>
                          <a:pPr algn="ctr"/>
                          <a:r>
                            <a:rPr lang="en-US" sz="2000" dirty="0" smtClean="0">
                              <a:latin typeface="Calibri" pitchFamily="34" charset="0"/>
                            </a:rPr>
                            <a:t>0.36</a:t>
                          </a:r>
                          <a:endParaRPr lang="en-IN" sz="2000" dirty="0">
                            <a:latin typeface="Calibri" pitchFamily="34" charset="0"/>
                          </a:endParaRPr>
                        </a:p>
                      </a:txBody>
                      <a:tcPr/>
                    </a:tc>
                  </a:tr>
                  <a:tr h="664083">
                    <a:tc>
                      <a:txBody>
                        <a:bodyPr/>
                        <a:lstStyle/>
                        <a:p>
                          <a:pPr algn="ctr"/>
                          <a:r>
                            <a:rPr lang="en-US" sz="2000" dirty="0" smtClean="0">
                              <a:latin typeface="Calibri" pitchFamily="34" charset="0"/>
                            </a:rPr>
                            <a:t>B</a:t>
                          </a:r>
                          <a:endParaRPr lang="en-IN" sz="2000" dirty="0">
                            <a:latin typeface="Calibri" pitchFamily="34" charset="0"/>
                          </a:endParaRPr>
                        </a:p>
                      </a:txBody>
                      <a:tcPr/>
                    </a:tc>
                    <a:tc>
                      <a:txBody>
                        <a:bodyPr/>
                        <a:lstStyle/>
                        <a:p>
                          <a:pPr algn="ctr"/>
                          <a:r>
                            <a:rPr lang="en-US" sz="2000" dirty="0" smtClean="0">
                              <a:latin typeface="Calibri" pitchFamily="34" charset="0"/>
                            </a:rPr>
                            <a:t>313</a:t>
                          </a:r>
                          <a:endParaRPr lang="en-IN" sz="2000" dirty="0">
                            <a:latin typeface="Calibri" pitchFamily="34" charset="0"/>
                          </a:endParaRPr>
                        </a:p>
                      </a:txBody>
                      <a:tcPr/>
                    </a:tc>
                    <a:tc>
                      <a:txBody>
                        <a:bodyPr/>
                        <a:lstStyle/>
                        <a:p>
                          <a:endParaRPr lang="en-US"/>
                        </a:p>
                      </a:txBody>
                      <a:tcPr>
                        <a:blipFill rotWithShape="1">
                          <a:blip r:embed="rId6"/>
                          <a:stretch>
                            <a:fillRect l="-103900" t="-262385" r="-96379" b="-382569"/>
                          </a:stretch>
                        </a:blipFill>
                      </a:tcPr>
                    </a:tc>
                    <a:tc>
                      <a:txBody>
                        <a:bodyPr/>
                        <a:lstStyle/>
                        <a:p>
                          <a:pPr algn="ctr"/>
                          <a:r>
                            <a:rPr lang="en-US" sz="2000" dirty="0" smtClean="0">
                              <a:latin typeface="Calibri" pitchFamily="34" charset="0"/>
                            </a:rPr>
                            <a:t>0.56</a:t>
                          </a:r>
                          <a:endParaRPr lang="en-IN" sz="2000" dirty="0">
                            <a:latin typeface="Calibri" pitchFamily="34" charset="0"/>
                          </a:endParaRPr>
                        </a:p>
                      </a:txBody>
                      <a:tcPr/>
                    </a:tc>
                  </a:tr>
                  <a:tr h="664083">
                    <a:tc>
                      <a:txBody>
                        <a:bodyPr/>
                        <a:lstStyle/>
                        <a:p>
                          <a:pPr algn="ctr"/>
                          <a:r>
                            <a:rPr lang="en-US" sz="2000" dirty="0" smtClean="0">
                              <a:latin typeface="Calibri" pitchFamily="34" charset="0"/>
                            </a:rPr>
                            <a:t>C</a:t>
                          </a:r>
                          <a:endParaRPr lang="en-IN" sz="2000" dirty="0">
                            <a:latin typeface="Calibri" pitchFamily="34" charset="0"/>
                          </a:endParaRPr>
                        </a:p>
                      </a:txBody>
                      <a:tcPr/>
                    </a:tc>
                    <a:tc>
                      <a:txBody>
                        <a:bodyPr/>
                        <a:lstStyle/>
                        <a:p>
                          <a:pPr algn="ctr"/>
                          <a:r>
                            <a:rPr lang="en-US" sz="2000" dirty="0" smtClean="0">
                              <a:latin typeface="Calibri" pitchFamily="34" charset="0"/>
                            </a:rPr>
                            <a:t>287</a:t>
                          </a:r>
                          <a:endParaRPr lang="en-IN" sz="2000" dirty="0">
                            <a:latin typeface="Calibri" pitchFamily="34" charset="0"/>
                          </a:endParaRPr>
                        </a:p>
                      </a:txBody>
                      <a:tcPr/>
                    </a:tc>
                    <a:tc>
                      <a:txBody>
                        <a:bodyPr/>
                        <a:lstStyle/>
                        <a:p>
                          <a:endParaRPr lang="en-US"/>
                        </a:p>
                      </a:txBody>
                      <a:tcPr>
                        <a:blipFill rotWithShape="1">
                          <a:blip r:embed="rId6"/>
                          <a:stretch>
                            <a:fillRect l="-103900" t="-362385" r="-96379" b="-282569"/>
                          </a:stretch>
                        </a:blipFill>
                      </a:tcPr>
                    </a:tc>
                    <a:tc>
                      <a:txBody>
                        <a:bodyPr/>
                        <a:lstStyle/>
                        <a:p>
                          <a:pPr algn="ctr"/>
                          <a:r>
                            <a:rPr lang="en-US" sz="2000" dirty="0" smtClean="0">
                              <a:latin typeface="Calibri" pitchFamily="34" charset="0"/>
                            </a:rPr>
                            <a:t>0.56</a:t>
                          </a:r>
                          <a:endParaRPr lang="en-IN" sz="2000" dirty="0">
                            <a:latin typeface="Calibri" pitchFamily="34" charset="0"/>
                          </a:endParaRPr>
                        </a:p>
                      </a:txBody>
                      <a:tcPr/>
                    </a:tc>
                  </a:tr>
                  <a:tr h="664083">
                    <a:tc>
                      <a:txBody>
                        <a:bodyPr/>
                        <a:lstStyle/>
                        <a:p>
                          <a:pPr algn="ctr"/>
                          <a:r>
                            <a:rPr lang="en-US" sz="2000" dirty="0" smtClean="0">
                              <a:latin typeface="Calibri" pitchFamily="34" charset="0"/>
                            </a:rPr>
                            <a:t>D</a:t>
                          </a:r>
                          <a:endParaRPr lang="en-IN" sz="2000" dirty="0">
                            <a:latin typeface="Calibri" pitchFamily="34" charset="0"/>
                          </a:endParaRPr>
                        </a:p>
                      </a:txBody>
                      <a:tcPr/>
                    </a:tc>
                    <a:tc>
                      <a:txBody>
                        <a:bodyPr/>
                        <a:lstStyle/>
                        <a:p>
                          <a:pPr algn="ctr"/>
                          <a:r>
                            <a:rPr lang="en-US" sz="2000" dirty="0" smtClean="0">
                              <a:latin typeface="Calibri" pitchFamily="34" charset="0"/>
                            </a:rPr>
                            <a:t>118</a:t>
                          </a:r>
                          <a:endParaRPr lang="en-IN" sz="2000" dirty="0">
                            <a:latin typeface="Calibri" pitchFamily="34" charset="0"/>
                          </a:endParaRPr>
                        </a:p>
                      </a:txBody>
                      <a:tcPr/>
                    </a:tc>
                    <a:tc>
                      <a:txBody>
                        <a:bodyPr/>
                        <a:lstStyle/>
                        <a:p>
                          <a:endParaRPr lang="en-US"/>
                        </a:p>
                      </a:txBody>
                      <a:tcPr>
                        <a:blipFill rotWithShape="1">
                          <a:blip r:embed="rId6"/>
                          <a:stretch>
                            <a:fillRect l="-103900" t="-462385" r="-96379" b="-182569"/>
                          </a:stretch>
                        </a:blipFill>
                      </a:tcPr>
                    </a:tc>
                    <a:tc>
                      <a:txBody>
                        <a:bodyPr/>
                        <a:lstStyle/>
                        <a:p>
                          <a:pPr algn="ctr"/>
                          <a:r>
                            <a:rPr lang="en-US" sz="2000" dirty="0" smtClean="0">
                              <a:latin typeface="Calibri" pitchFamily="34" charset="0"/>
                            </a:rPr>
                            <a:t>3.24</a:t>
                          </a:r>
                          <a:endParaRPr lang="en-IN" sz="2000" dirty="0">
                            <a:latin typeface="Calibri" pitchFamily="34" charset="0"/>
                          </a:endParaRPr>
                        </a:p>
                      </a:txBody>
                      <a:tcPr/>
                    </a:tc>
                  </a:tr>
                  <a:tr h="1214247">
                    <a:tc gridSpan="4">
                      <a:txBody>
                        <a:bodyPr/>
                        <a:lstStyle/>
                        <a:p>
                          <a:endParaRPr lang="en-US"/>
                        </a:p>
                      </a:txBody>
                      <a:tcPr>
                        <a:blipFill rotWithShape="1">
                          <a:blip r:embed="rId6"/>
                          <a:stretch>
                            <a:fillRect l="-93" t="-308040"/>
                          </a:stretch>
                        </a:blipFill>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tr>
                </a:tbl>
              </a:graphicData>
            </a:graphic>
          </p:graphicFrame>
        </mc:Fallback>
      </mc:AlternateContent>
    </p:spTree>
    <p:extLst>
      <p:ext uri="{BB962C8B-B14F-4D97-AF65-F5344CB8AC3E}">
        <p14:creationId xmlns:p14="http://schemas.microsoft.com/office/powerpoint/2010/main" val="11870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10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wipe(left)">
                                      <p:cBhvr>
                                        <p:cTn id="34" dur="1000"/>
                                        <p:tgtEl>
                                          <p:spTgt spid="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10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1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10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1938992"/>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39</a:t>
            </a:r>
          </a:p>
          <a:p>
            <a:pPr algn="just"/>
            <a:r>
              <a:rPr lang="en-US" sz="2400" spc="100" dirty="0">
                <a:solidFill>
                  <a:srgbClr val="000000"/>
                </a:solidFill>
                <a:latin typeface="Calibri" pitchFamily="34" charset="0"/>
              </a:rPr>
              <a:t>Theory predicts that the proportion of beans groups A,B,C,D should be 9:3:3:1. In an experiment 1600 beans, the numbers in the four groups were 882,313,287 and 118. Does the experimental results support the theory?</a:t>
            </a:r>
          </a:p>
          <a:p>
            <a:pPr algn="just"/>
            <a:r>
              <a:rPr lang="en-US" sz="2400" b="1" spc="100" dirty="0">
                <a:solidFill>
                  <a:srgbClr val="000000"/>
                </a:solidFill>
                <a:latin typeface="Calibri" pitchFamily="34" charset="0"/>
              </a:rPr>
              <a:t>Solution</a:t>
            </a:r>
          </a:p>
        </p:txBody>
      </p:sp>
      <mc:AlternateContent xmlns:mc="http://schemas.openxmlformats.org/markup-compatibility/2006" xmlns:a14="http://schemas.microsoft.com/office/drawing/2010/main">
        <mc:Choice Requires="a14">
          <p:sp>
            <p:nvSpPr>
              <p:cNvPr id="13" name="TextBox 12"/>
              <p:cNvSpPr txBox="1"/>
              <p:nvPr/>
            </p:nvSpPr>
            <p:spPr>
              <a:xfrm>
                <a:off x="185716" y="2054038"/>
                <a:ext cx="5555752"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a:t>
                </a:r>
                <a14:m>
                  <m:oMath xmlns:m="http://schemas.openxmlformats.org/officeDocument/2006/math">
                    <m:r>
                      <a:rPr lang="en-US" sz="2400" b="1" i="0" smtClean="0">
                        <a:solidFill>
                          <a:srgbClr val="000000"/>
                        </a:solidFill>
                        <a:latin typeface="Cambria Math"/>
                      </a:rPr>
                      <m:t>    </m:t>
                    </m:r>
                    <m:r>
                      <a:rPr lang="en-US" sz="2400" i="1">
                        <a:solidFill>
                          <a:srgbClr val="000000"/>
                        </a:solidFill>
                        <a:latin typeface="Cambria Math"/>
                      </a:rPr>
                      <m:t>𝑣</m:t>
                    </m:r>
                    <m:r>
                      <a:rPr lang="en-US" sz="2400" i="1">
                        <a:solidFill>
                          <a:srgbClr val="000000"/>
                        </a:solidFill>
                        <a:latin typeface="Cambria Math"/>
                      </a:rPr>
                      <m:t>=</m:t>
                    </m:r>
                    <m:r>
                      <a:rPr lang="en-US" sz="2400" b="0" i="1" smtClean="0">
                        <a:solidFill>
                          <a:srgbClr val="000000"/>
                        </a:solidFill>
                        <a:latin typeface="Cambria Math"/>
                      </a:rPr>
                      <m:t>𝑛</m:t>
                    </m:r>
                    <m:r>
                      <a:rPr lang="en-US" sz="2400" i="1" spc="100">
                        <a:latin typeface="Cambria Math"/>
                      </a:rPr>
                      <m:t>−</m:t>
                    </m:r>
                    <m:r>
                      <a:rPr lang="en-US" sz="2400" b="0" i="1" spc="100" smtClean="0">
                        <a:latin typeface="Cambria Math"/>
                      </a:rPr>
                      <m:t>1</m:t>
                    </m:r>
                    <m:r>
                      <a:rPr lang="en-US" sz="2400" i="1">
                        <a:solidFill>
                          <a:srgbClr val="000000"/>
                        </a:solidFill>
                        <a:latin typeface="Cambria Math"/>
                      </a:rPr>
                      <m:t>=</m:t>
                    </m:r>
                    <m:r>
                      <a:rPr lang="en-US" sz="2400" b="0" i="1" smtClean="0">
                        <a:solidFill>
                          <a:srgbClr val="000000"/>
                        </a:solidFill>
                        <a:latin typeface="Cambria Math"/>
                      </a:rPr>
                      <m:t>4−1=3</m:t>
                    </m:r>
                  </m:oMath>
                </a14:m>
                <a:endParaRPr lang="en-IN" sz="2400" dirty="0">
                  <a:solidFill>
                    <a:srgbClr val="000000"/>
                  </a:solidFill>
                  <a:latin typeface="Calibri"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85716" y="2054038"/>
                <a:ext cx="5555752" cy="461665"/>
              </a:xfrm>
              <a:prstGeom prst="rect">
                <a:avLst/>
              </a:prstGeom>
              <a:blipFill rotWithShape="1">
                <a:blip r:embed="rId2"/>
                <a:stretch>
                  <a:fillRect l="-1645"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498346" y="2679076"/>
                <a:ext cx="2908938" cy="4742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panose="02040503050406030204" pitchFamily="18" charset="0"/>
                            </a:rPr>
                          </m:ctrlPr>
                        </m:sSubSupPr>
                        <m:e>
                          <m:r>
                            <a:rPr lang="en-IN" sz="2400" i="1" smtClean="0">
                              <a:latin typeface="Cambria Math"/>
                              <a:ea typeface="Cambria Math"/>
                            </a:rPr>
                            <m:t>𝜒</m:t>
                          </m:r>
                        </m:e>
                        <m:sub>
                          <m:r>
                            <a:rPr lang="en-US" sz="2400" b="0" i="1" smtClean="0">
                              <a:latin typeface="Cambria Math"/>
                            </a:rPr>
                            <m:t>0.05</m:t>
                          </m:r>
                        </m:sub>
                        <m:sup>
                          <m:r>
                            <a:rPr lang="en-US" sz="2400" b="0" i="1" smtClean="0">
                              <a:latin typeface="Cambria Math"/>
                            </a:rPr>
                            <m:t>2</m:t>
                          </m:r>
                        </m:sup>
                      </m:sSubSup>
                      <m:r>
                        <a:rPr lang="en-US" sz="2400" b="0" i="1" smtClean="0">
                          <a:latin typeface="Cambria Math"/>
                        </a:rPr>
                        <m:t> </m:t>
                      </m:r>
                      <m:d>
                        <m:dPr>
                          <m:ctrlPr>
                            <a:rPr lang="en-IN" sz="2400" i="1" smtClean="0">
                              <a:latin typeface="Cambria Math" panose="02040503050406030204" pitchFamily="18" charset="0"/>
                            </a:rPr>
                          </m:ctrlPr>
                        </m:dPr>
                        <m:e>
                          <m:r>
                            <a:rPr lang="en-US" sz="2400" b="0" i="1" smtClean="0">
                              <a:latin typeface="Cambria Math"/>
                            </a:rPr>
                            <m:t>𝑣</m:t>
                          </m:r>
                          <m:r>
                            <a:rPr lang="en-US" sz="2400" b="0" i="1" smtClean="0">
                              <a:latin typeface="Cambria Math"/>
                            </a:rPr>
                            <m:t>=3</m:t>
                          </m:r>
                        </m:e>
                      </m:d>
                      <m:r>
                        <a:rPr lang="en-US" sz="2400" b="0" i="1" smtClean="0">
                          <a:latin typeface="Cambria Math"/>
                        </a:rPr>
                        <m:t>=7.81</m:t>
                      </m:r>
                    </m:oMath>
                  </m:oMathPara>
                </a14:m>
                <a:endParaRPr lang="en-IN"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2498346" y="2679076"/>
                <a:ext cx="2908938" cy="474232"/>
              </a:xfrm>
              <a:prstGeom prst="rect">
                <a:avLst/>
              </a:prstGeom>
              <a:blipFill rotWithShape="1">
                <a:blip r:embed="rId3"/>
                <a:stretch>
                  <a:fillRect b="-769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2576" y="3389379"/>
                <a:ext cx="12129424" cy="1212896"/>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r>
                  <a:rPr lang="en-IN" sz="2400" spc="100" dirty="0">
                    <a:solidFill>
                      <a:srgbClr val="000000"/>
                    </a:solidFill>
                    <a:latin typeface="Calibri" pitchFamily="34" charset="0"/>
                  </a:rPr>
                  <a:t>, </a:t>
                </a:r>
                <a14:m>
                  <m:oMath xmlns:m="http://schemas.openxmlformats.org/officeDocument/2006/math">
                    <m:sSup>
                      <m:sSupPr>
                        <m:ctrlPr>
                          <a:rPr lang="en-US" sz="2400" i="1" spc="100">
                            <a:latin typeface="Cambria Math" panose="02040503050406030204" pitchFamily="18" charset="0"/>
                          </a:rPr>
                        </m:ctrlPr>
                      </m:sSupPr>
                      <m:e>
                        <m:r>
                          <a:rPr lang="en-US" sz="2400" i="1" spc="100">
                            <a:latin typeface="Cambria Math"/>
                            <a:ea typeface="Cambria Math"/>
                          </a:rPr>
                          <m:t>𝜒</m:t>
                        </m:r>
                      </m:e>
                      <m:sup>
                        <m:r>
                          <a:rPr lang="en-US" sz="2400" i="1" spc="100">
                            <a:latin typeface="Cambria Math"/>
                          </a:rPr>
                          <m:t>2</m:t>
                        </m:r>
                      </m:sup>
                    </m:sSup>
                    <m:r>
                      <a:rPr lang="en-US" sz="2400" b="0" i="1" spc="100" smtClean="0">
                        <a:latin typeface="Cambria Math"/>
                      </a:rPr>
                      <m:t>&lt;</m:t>
                    </m:r>
                    <m:sSubSup>
                      <m:sSubSupPr>
                        <m:ctrlPr>
                          <a:rPr lang="en-IN" sz="2400" i="1">
                            <a:latin typeface="Cambria Math" panose="02040503050406030204" pitchFamily="18" charset="0"/>
                          </a:rPr>
                        </m:ctrlPr>
                      </m:sSubSupPr>
                      <m:e>
                        <m:r>
                          <a:rPr lang="en-IN" sz="2400" i="1">
                            <a:latin typeface="Cambria Math"/>
                            <a:ea typeface="Cambria Math"/>
                          </a:rPr>
                          <m:t>𝜒</m:t>
                        </m:r>
                      </m:e>
                      <m:sub>
                        <m:r>
                          <a:rPr lang="en-US" sz="2400" i="1">
                            <a:latin typeface="Cambria Math"/>
                          </a:rPr>
                          <m:t>0.05</m:t>
                        </m:r>
                      </m:sub>
                      <m:sup>
                        <m:r>
                          <a:rPr lang="en-US" sz="2400" i="1">
                            <a:latin typeface="Cambria Math"/>
                          </a:rPr>
                          <m:t>2</m:t>
                        </m:r>
                      </m:sup>
                    </m:sSubSup>
                  </m:oMath>
                </a14:m>
                <a:r>
                  <a:rPr lang="en-IN" sz="2400" spc="100" dirty="0">
                    <a:solidFill>
                      <a:srgbClr val="000000"/>
                    </a:solidFill>
                    <a:latin typeface="Calibri" pitchFamily="34" charset="0"/>
                  </a:rPr>
                  <a:t>, the null hypothesis is accepted at 5% level of significance. i.e., </a:t>
                </a:r>
              </a:p>
              <a:p>
                <a:pPr algn="just"/>
                <a:r>
                  <a:rPr lang="en-IN" sz="2400" spc="100" dirty="0">
                    <a:solidFill>
                      <a:srgbClr val="000000"/>
                    </a:solidFill>
                    <a:latin typeface="Calibri" pitchFamily="34" charset="0"/>
                  </a:rPr>
                  <a:t>        </a:t>
                </a:r>
                <a:r>
                  <a:rPr lang="en-US" sz="2400" spc="100" dirty="0">
                    <a:solidFill>
                      <a:srgbClr val="000000"/>
                    </a:solidFill>
                    <a:latin typeface="Calibri" pitchFamily="34" charset="0"/>
                  </a:rPr>
                  <a:t>experimental results support the theory and the proportion of the beans is 9:3:3:1.</a:t>
                </a:r>
                <a:endParaRPr lang="en-IN" sz="2400" spc="100" dirty="0">
                  <a:solidFill>
                    <a:srgbClr val="000000"/>
                  </a:solidFill>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2576" y="3389379"/>
                <a:ext cx="12129424" cy="1212896"/>
              </a:xfrm>
              <a:prstGeom prst="rect">
                <a:avLst/>
              </a:prstGeom>
              <a:blipFill rotWithShape="1">
                <a:blip r:embed="rId4"/>
                <a:stretch>
                  <a:fillRect l="-754" t="-4020" r="-603" b="-10553"/>
                </a:stretch>
              </a:blipFill>
            </p:spPr>
            <p:txBody>
              <a:bodyPr/>
              <a:lstStyle/>
              <a:p>
                <a:r>
                  <a:rPr lang="en-IN">
                    <a:noFill/>
                  </a:rPr>
                  <a:t> </a:t>
                </a:r>
              </a:p>
            </p:txBody>
          </p:sp>
        </mc:Fallback>
      </mc:AlternateContent>
    </p:spTree>
    <p:extLst>
      <p:ext uri="{BB962C8B-B14F-4D97-AF65-F5344CB8AC3E}">
        <p14:creationId xmlns:p14="http://schemas.microsoft.com/office/powerpoint/2010/main" val="116823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2677656"/>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40</a:t>
            </a:r>
          </a:p>
          <a:p>
            <a:pPr algn="just"/>
            <a:r>
              <a:rPr lang="en-US" sz="2400" spc="100" dirty="0">
                <a:solidFill>
                  <a:srgbClr val="000000"/>
                </a:solidFill>
                <a:latin typeface="Calibri" pitchFamily="34" charset="0"/>
              </a:rPr>
              <a:t>The following mistakes per page were observed in a book:</a:t>
            </a:r>
          </a:p>
          <a:p>
            <a:pPr algn="just"/>
            <a:endParaRPr lang="en-US" sz="2400" spc="100" dirty="0">
              <a:solidFill>
                <a:srgbClr val="000000"/>
              </a:solidFill>
              <a:latin typeface="Calibri" pitchFamily="34" charset="0"/>
            </a:endParaRPr>
          </a:p>
          <a:p>
            <a:pPr algn="just"/>
            <a:endParaRPr lang="en-US" sz="2400" spc="100" dirty="0">
              <a:solidFill>
                <a:srgbClr val="000000"/>
              </a:solidFill>
              <a:latin typeface="Calibri" pitchFamily="34" charset="0"/>
            </a:endParaRPr>
          </a:p>
          <a:p>
            <a:pPr algn="just"/>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Fit a Poisson distribution and test the goodness of fit.</a:t>
            </a:r>
          </a:p>
          <a:p>
            <a:pPr algn="just"/>
            <a:r>
              <a:rPr lang="en-US" sz="2400" b="1" spc="100" dirty="0">
                <a:solidFill>
                  <a:srgbClr val="000000"/>
                </a:solidFill>
                <a:latin typeface="Calibri" pitchFamily="34" charset="0"/>
              </a:rPr>
              <a:t>Solution</a:t>
            </a:r>
          </a:p>
        </p:txBody>
      </p:sp>
      <p:cxnSp>
        <p:nvCxnSpPr>
          <p:cNvPr id="8" name="Straight Connector 7"/>
          <p:cNvCxnSpPr/>
          <p:nvPr/>
        </p:nvCxnSpPr>
        <p:spPr>
          <a:xfrm>
            <a:off x="5054555" y="2324812"/>
            <a:ext cx="1" cy="453318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12720" y="2695248"/>
                <a:ext cx="4883072" cy="1938992"/>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oMath>
                </a14:m>
                <a:r>
                  <a:rPr lang="en-US" sz="2400" spc="100" dirty="0">
                    <a:solidFill>
                      <a:srgbClr val="000000"/>
                    </a:solidFill>
                    <a:latin typeface="Calibri" pitchFamily="34" charset="0"/>
                  </a:rPr>
                  <a:t> The mistakes follow Poisson distribution and Poisson distribution can be fitted to the data.</a:t>
                </a:r>
              </a:p>
            </p:txBody>
          </p:sp>
        </mc:Choice>
        <mc:Fallback xmlns="">
          <p:sp>
            <p:nvSpPr>
              <p:cNvPr id="9" name="TextBox 8"/>
              <p:cNvSpPr txBox="1">
                <a:spLocks noRot="1" noChangeAspect="1" noMove="1" noResize="1" noEditPoints="1" noAdjustHandles="1" noChangeArrowheads="1" noChangeShapeType="1" noTextEdit="1"/>
              </p:cNvSpPr>
              <p:nvPr/>
            </p:nvSpPr>
            <p:spPr>
              <a:xfrm>
                <a:off x="12720" y="2695248"/>
                <a:ext cx="4883072" cy="1938992"/>
              </a:xfrm>
              <a:prstGeom prst="rect">
                <a:avLst/>
              </a:prstGeom>
              <a:blipFill rotWithShape="1">
                <a:blip r:embed="rId2"/>
                <a:stretch>
                  <a:fillRect l="-1873" t="-2830" b="-62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95282" y="4634240"/>
                <a:ext cx="4959273" cy="1569660"/>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panose="02040503050406030204" pitchFamily="18" charset="0"/>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oMath>
                </a14:m>
                <a:r>
                  <a:rPr lang="en-IN" sz="2400" dirty="0">
                    <a:solidFill>
                      <a:srgbClr val="000000"/>
                    </a:solidFill>
                  </a:rPr>
                  <a:t> </a:t>
                </a:r>
                <a:r>
                  <a:rPr lang="en-IN" sz="2400" spc="100" dirty="0">
                    <a:solidFill>
                      <a:srgbClr val="000000"/>
                    </a:solidFill>
                    <a:latin typeface="Calibri" pitchFamily="34" charset="0"/>
                  </a:rPr>
                  <a:t>The </a:t>
                </a:r>
                <a:r>
                  <a:rPr lang="en-US" sz="2400" spc="100" dirty="0">
                    <a:solidFill>
                      <a:srgbClr val="000000"/>
                    </a:solidFill>
                    <a:latin typeface="Calibri" pitchFamily="34" charset="0"/>
                  </a:rPr>
                  <a:t>mistakes do not follow </a:t>
                </a:r>
              </a:p>
              <a:p>
                <a:r>
                  <a:rPr lang="en-US" sz="2400" spc="100" dirty="0">
                    <a:solidFill>
                      <a:srgbClr val="000000"/>
                    </a:solidFill>
                    <a:latin typeface="Calibri" pitchFamily="34" charset="0"/>
                  </a:rPr>
                  <a:t>     Poisson distribution.</a:t>
                </a:r>
              </a:p>
              <a:p>
                <a:r>
                  <a:rPr lang="en-IN" sz="2400" dirty="0">
                    <a:solidFill>
                      <a:srgbClr val="000000"/>
                    </a:solidFill>
                  </a:rPr>
                  <a:t>.</a:t>
                </a:r>
              </a:p>
            </p:txBody>
          </p:sp>
        </mc:Choice>
        <mc:Fallback xmlns="">
          <p:sp>
            <p:nvSpPr>
              <p:cNvPr id="10" name="TextBox 9"/>
              <p:cNvSpPr txBox="1">
                <a:spLocks noRot="1" noChangeAspect="1" noMove="1" noResize="1" noEditPoints="1" noAdjustHandles="1" noChangeArrowheads="1" noChangeShapeType="1" noTextEdit="1"/>
              </p:cNvSpPr>
              <p:nvPr/>
            </p:nvSpPr>
            <p:spPr>
              <a:xfrm>
                <a:off x="95282" y="4634240"/>
                <a:ext cx="4959273" cy="1569660"/>
              </a:xfrm>
              <a:prstGeom prst="rect">
                <a:avLst/>
              </a:prstGeom>
              <a:blipFill rotWithShape="1">
                <a:blip r:embed="rId3"/>
                <a:stretch>
                  <a:fillRect l="-1968" t="-3488" r="-1845" b="-775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2635" y="5840772"/>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2635" y="5840772"/>
                <a:ext cx="4965590" cy="461665"/>
              </a:xfrm>
              <a:prstGeom prst="rect">
                <a:avLst/>
              </a:prstGeom>
              <a:blipFill rotWithShape="1">
                <a:blip r:embed="rId4"/>
                <a:stretch>
                  <a:fillRect l="-1966" t="-10526" b="-28947"/>
                </a:stretch>
              </a:blipFill>
            </p:spPr>
            <p:txBody>
              <a:bodyPr/>
              <a:lstStyle/>
              <a:p>
                <a:r>
                  <a:rPr lang="en-IN">
                    <a:noFill/>
                  </a:rPr>
                  <a:t> </a:t>
                </a:r>
              </a:p>
            </p:txBody>
          </p:sp>
        </mc:Fallback>
      </mc:AlternateContent>
      <p:sp>
        <p:nvSpPr>
          <p:cNvPr id="12" name="TextBox 11"/>
          <p:cNvSpPr txBox="1"/>
          <p:nvPr/>
        </p:nvSpPr>
        <p:spPr>
          <a:xfrm>
            <a:off x="5054555" y="2324812"/>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283658864"/>
              </p:ext>
            </p:extLst>
          </p:nvPr>
        </p:nvGraphicFramePr>
        <p:xfrm>
          <a:off x="1965285" y="856228"/>
          <a:ext cx="7555113" cy="914400"/>
        </p:xfrm>
        <a:graphic>
          <a:graphicData uri="http://schemas.openxmlformats.org/drawingml/2006/table">
            <a:tbl>
              <a:tblPr firstRow="1" bandRow="1">
                <a:tableStyleId>{5C22544A-7EE6-4342-B048-85BDC9FD1C3A}</a:tableStyleId>
              </a:tblPr>
              <a:tblGrid>
                <a:gridCol w="3368715">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7366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39800">
                  <a:extLst>
                    <a:ext uri="{9D8B030D-6E8A-4147-A177-3AD203B41FA5}">
                      <a16:colId xmlns:a16="http://schemas.microsoft.com/office/drawing/2014/main" val="20004"/>
                    </a:ext>
                  </a:extLst>
                </a:gridCol>
                <a:gridCol w="782798">
                  <a:extLst>
                    <a:ext uri="{9D8B030D-6E8A-4147-A177-3AD203B41FA5}">
                      <a16:colId xmlns:a16="http://schemas.microsoft.com/office/drawing/2014/main" val="20005"/>
                    </a:ext>
                  </a:extLst>
                </a:gridCol>
              </a:tblGrid>
              <a:tr h="370840">
                <a:tc>
                  <a:txBody>
                    <a:bodyPr/>
                    <a:lstStyle/>
                    <a:p>
                      <a:pPr algn="ctr"/>
                      <a:r>
                        <a:rPr lang="en-US" sz="2400" dirty="0">
                          <a:solidFill>
                            <a:schemeClr val="bg1"/>
                          </a:solidFill>
                          <a:latin typeface="Calibri" pitchFamily="34" charset="0"/>
                        </a:rPr>
                        <a:t>No. of mistakes</a:t>
                      </a:r>
                      <a:r>
                        <a:rPr lang="en-US" sz="2400" baseline="0" dirty="0">
                          <a:solidFill>
                            <a:schemeClr val="bg1"/>
                          </a:solidFill>
                          <a:latin typeface="Calibri" pitchFamily="34" charset="0"/>
                        </a:rPr>
                        <a:t> per page </a:t>
                      </a:r>
                      <a:endParaRPr lang="en-IN" sz="2400" dirty="0">
                        <a:solidFill>
                          <a:schemeClr val="bg1"/>
                        </a:solidFill>
                        <a:latin typeface="Calibri" pitchFamily="34" charset="0"/>
                      </a:endParaRPr>
                    </a:p>
                  </a:txBody>
                  <a:tcPr>
                    <a:solidFill>
                      <a:srgbClr val="000066"/>
                    </a:solidFill>
                  </a:tcPr>
                </a:tc>
                <a:tc>
                  <a:txBody>
                    <a:bodyPr/>
                    <a:lstStyle/>
                    <a:p>
                      <a:pPr algn="ctr"/>
                      <a:r>
                        <a:rPr lang="en-US" sz="2400" b="0" dirty="0">
                          <a:solidFill>
                            <a:schemeClr val="tx1"/>
                          </a:solidFill>
                          <a:latin typeface="Calibri" pitchFamily="34" charset="0"/>
                        </a:rPr>
                        <a:t>0</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1</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2</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3</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4</a:t>
                      </a:r>
                      <a:endParaRPr lang="en-IN" sz="2400" b="0" dirty="0">
                        <a:solidFill>
                          <a:schemeClr val="tx1"/>
                        </a:solidFill>
                        <a:latin typeface="Calibri" pitchFamily="34" charset="0"/>
                      </a:endParaRPr>
                    </a:p>
                  </a:txBody>
                  <a:tcPr>
                    <a:solidFill>
                      <a:srgbClr val="D7ED9E"/>
                    </a:solidFill>
                  </a:tcPr>
                </a:tc>
                <a:extLst>
                  <a:ext uri="{0D108BD9-81ED-4DB2-BD59-A6C34878D82A}">
                    <a16:rowId xmlns:a16="http://schemas.microsoft.com/office/drawing/2014/main" val="10000"/>
                  </a:ext>
                </a:extLst>
              </a:tr>
              <a:tr h="370840">
                <a:tc>
                  <a:txBody>
                    <a:bodyPr/>
                    <a:lstStyle/>
                    <a:p>
                      <a:pPr algn="ctr"/>
                      <a:r>
                        <a:rPr lang="en-US" sz="2400" dirty="0">
                          <a:solidFill>
                            <a:schemeClr val="bg1"/>
                          </a:solidFill>
                          <a:latin typeface="Calibri" pitchFamily="34" charset="0"/>
                        </a:rPr>
                        <a:t>No.</a:t>
                      </a:r>
                      <a:r>
                        <a:rPr lang="en-US" sz="2400" baseline="0" dirty="0">
                          <a:solidFill>
                            <a:schemeClr val="bg1"/>
                          </a:solidFill>
                          <a:latin typeface="Calibri" pitchFamily="34" charset="0"/>
                        </a:rPr>
                        <a:t> of pages</a:t>
                      </a:r>
                      <a:endParaRPr lang="en-IN" sz="2400" dirty="0">
                        <a:solidFill>
                          <a:schemeClr val="bg1"/>
                        </a:solidFill>
                        <a:latin typeface="Calibri" pitchFamily="34" charset="0"/>
                      </a:endParaRPr>
                    </a:p>
                  </a:txBody>
                  <a:tcPr>
                    <a:solidFill>
                      <a:srgbClr val="000066"/>
                    </a:solidFill>
                  </a:tcPr>
                </a:tc>
                <a:tc>
                  <a:txBody>
                    <a:bodyPr/>
                    <a:lstStyle/>
                    <a:p>
                      <a:pPr algn="ctr"/>
                      <a:r>
                        <a:rPr lang="en-US" sz="2400" dirty="0">
                          <a:solidFill>
                            <a:schemeClr val="tx1"/>
                          </a:solidFill>
                          <a:latin typeface="Calibri" pitchFamily="34" charset="0"/>
                        </a:rPr>
                        <a:t>211</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90</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19</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5</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0</a:t>
                      </a:r>
                      <a:endParaRPr lang="en-IN" sz="2400" dirty="0">
                        <a:solidFill>
                          <a:schemeClr val="tx1"/>
                        </a:solidFill>
                        <a:latin typeface="Calibri" pitchFamily="34" charset="0"/>
                      </a:endParaRPr>
                    </a:p>
                  </a:txBody>
                  <a:tcPr>
                    <a:solidFill>
                      <a:srgbClr val="D7ED9E"/>
                    </a:solidFill>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22" name="TextBox 21"/>
              <p:cNvSpPr txBox="1"/>
              <p:nvPr/>
            </p:nvSpPr>
            <p:spPr>
              <a:xfrm>
                <a:off x="5054554" y="2695248"/>
                <a:ext cx="6807245" cy="1488677"/>
              </a:xfrm>
              <a:prstGeom prst="rect">
                <a:avLst/>
              </a:prstGeom>
              <a:noFill/>
            </p:spPr>
            <p:txBody>
              <a:bodyPr wrap="square" rtlCol="0">
                <a:spAutoFit/>
              </a:bodyPr>
              <a:lstStyle/>
              <a:p>
                <a:r>
                  <a:rPr lang="en-IN" sz="2400" spc="100" dirty="0">
                    <a:solidFill>
                      <a:srgbClr val="000000"/>
                    </a:solidFill>
                    <a:latin typeface="Calibri" pitchFamily="34" charset="0"/>
                  </a:rPr>
                  <a:t>       Expected frequency by Poisson distribution </a:t>
                </a:r>
              </a:p>
              <a:p>
                <a:r>
                  <a:rPr lang="en-IN" sz="2400" spc="100" dirty="0">
                    <a:solidFill>
                      <a:srgbClr val="000000"/>
                    </a:solidFill>
                    <a:latin typeface="Calibri" pitchFamily="34" charset="0"/>
                  </a:rPr>
                  <a:t>       are given by </a:t>
                </a:r>
              </a:p>
              <a:p>
                <a:r>
                  <a:rPr lang="en-IN" sz="2400" spc="100" dirty="0">
                    <a:solidFill>
                      <a:srgbClr val="000000"/>
                    </a:solidFill>
                    <a:latin typeface="Calibri" pitchFamily="34" charset="0"/>
                  </a:rPr>
                  <a:t>   </a:t>
                </a:r>
                <a14:m>
                  <m:oMath xmlns:m="http://schemas.openxmlformats.org/officeDocument/2006/math">
                    <m:sSub>
                      <m:sSubPr>
                        <m:ctrlPr>
                          <a:rPr lang="en-IN" sz="2400" i="1" spc="100" smtClean="0">
                            <a:solidFill>
                              <a:srgbClr val="000000"/>
                            </a:solidFill>
                            <a:latin typeface="Cambria Math" panose="02040503050406030204" pitchFamily="18" charset="0"/>
                          </a:rPr>
                        </m:ctrlPr>
                      </m:sSubPr>
                      <m:e>
                        <m:r>
                          <a:rPr lang="en-US" sz="2400" b="0" i="1" spc="100" smtClean="0">
                            <a:solidFill>
                              <a:srgbClr val="000000"/>
                            </a:solidFill>
                            <a:latin typeface="Cambria Math"/>
                          </a:rPr>
                          <m:t>𝑓</m:t>
                        </m:r>
                      </m:e>
                      <m:sub>
                        <m:r>
                          <a:rPr lang="en-US" sz="2400" b="0" i="1" spc="100" smtClean="0">
                            <a:solidFill>
                              <a:srgbClr val="000000"/>
                            </a:solidFill>
                            <a:latin typeface="Cambria Math"/>
                          </a:rPr>
                          <m:t>𝑒</m:t>
                        </m:r>
                      </m:sub>
                    </m:sSub>
                    <m:r>
                      <a:rPr lang="en-US" sz="2400" b="0" i="1" spc="100" smtClean="0">
                        <a:solidFill>
                          <a:srgbClr val="000000"/>
                        </a:solidFill>
                        <a:latin typeface="Cambria Math"/>
                      </a:rPr>
                      <m:t>=</m:t>
                    </m:r>
                    <m:sSub>
                      <m:sSubPr>
                        <m:ctrlPr>
                          <a:rPr lang="en-US" sz="2400" b="0" i="1" spc="100" smtClean="0">
                            <a:solidFill>
                              <a:srgbClr val="000000"/>
                            </a:solidFill>
                            <a:latin typeface="Cambria Math" panose="02040503050406030204" pitchFamily="18" charset="0"/>
                          </a:rPr>
                        </m:ctrlPr>
                      </m:sSubPr>
                      <m:e>
                        <m:r>
                          <a:rPr lang="en-US" sz="2400" b="0" i="1" spc="100" smtClean="0">
                            <a:solidFill>
                              <a:srgbClr val="000000"/>
                            </a:solidFill>
                            <a:latin typeface="Cambria Math"/>
                          </a:rPr>
                          <m:t>𝑁</m:t>
                        </m:r>
                      </m:e>
                      <m:sub>
                        <m:r>
                          <a:rPr lang="en-US" sz="2400" b="0" i="1" spc="100" smtClean="0">
                            <a:solidFill>
                              <a:srgbClr val="000000"/>
                            </a:solidFill>
                            <a:latin typeface="Cambria Math"/>
                          </a:rPr>
                          <m:t>𝑝</m:t>
                        </m:r>
                      </m:sub>
                    </m:sSub>
                    <m:r>
                      <a:rPr lang="en-US" sz="2400" b="0" i="1" spc="100" smtClean="0">
                        <a:solidFill>
                          <a:srgbClr val="000000"/>
                        </a:solidFill>
                        <a:latin typeface="Cambria Math"/>
                      </a:rPr>
                      <m:t>=</m:t>
                    </m:r>
                    <m:r>
                      <a:rPr lang="en-US" sz="2400" b="0" i="1" spc="100" smtClean="0">
                        <a:solidFill>
                          <a:srgbClr val="000000"/>
                        </a:solidFill>
                        <a:latin typeface="Cambria Math"/>
                      </a:rPr>
                      <m:t>𝑁</m:t>
                    </m:r>
                    <m:d>
                      <m:dPr>
                        <m:ctrlPr>
                          <a:rPr lang="en-US" sz="2400" b="0" i="1" spc="100" smtClean="0">
                            <a:solidFill>
                              <a:srgbClr val="000000"/>
                            </a:solidFill>
                            <a:latin typeface="Cambria Math" panose="02040503050406030204" pitchFamily="18" charset="0"/>
                          </a:rPr>
                        </m:ctrlPr>
                      </m:dPr>
                      <m:e>
                        <m:f>
                          <m:fPr>
                            <m:ctrlPr>
                              <a:rPr lang="en-US" sz="2400" b="0" i="1" spc="100" smtClean="0">
                                <a:solidFill>
                                  <a:srgbClr val="000000"/>
                                </a:solidFill>
                                <a:latin typeface="Cambria Math" panose="02040503050406030204" pitchFamily="18" charset="0"/>
                              </a:rPr>
                            </m:ctrlPr>
                          </m:fPr>
                          <m:num>
                            <m:sSup>
                              <m:sSupPr>
                                <m:ctrlPr>
                                  <a:rPr lang="en-US" sz="2400" b="0" i="1" spc="100" smtClean="0">
                                    <a:solidFill>
                                      <a:srgbClr val="000000"/>
                                    </a:solidFill>
                                    <a:latin typeface="Cambria Math" panose="02040503050406030204" pitchFamily="18" charset="0"/>
                                  </a:rPr>
                                </m:ctrlPr>
                              </m:sSupPr>
                              <m:e>
                                <m:r>
                                  <a:rPr lang="en-US" sz="2400" b="0" i="1" spc="100" smtClean="0">
                                    <a:solidFill>
                                      <a:srgbClr val="000000"/>
                                    </a:solidFill>
                                    <a:latin typeface="Cambria Math"/>
                                  </a:rPr>
                                  <m:t>𝑒</m:t>
                                </m:r>
                              </m:e>
                              <m:sup>
                                <m:r>
                                  <a:rPr lang="en-US" sz="2400" b="0" i="1" spc="100" smtClean="0">
                                    <a:solidFill>
                                      <a:srgbClr val="000000"/>
                                    </a:solidFill>
                                    <a:latin typeface="Cambria Math"/>
                                  </a:rPr>
                                  <m:t>−</m:t>
                                </m:r>
                                <m:r>
                                  <a:rPr lang="en-US" sz="2400" b="0" i="1" spc="100" smtClean="0">
                                    <a:solidFill>
                                      <a:srgbClr val="000000"/>
                                    </a:solidFill>
                                    <a:latin typeface="Cambria Math"/>
                                    <a:ea typeface="Cambria Math"/>
                                  </a:rPr>
                                  <m:t>𝜆</m:t>
                                </m:r>
                              </m:sup>
                            </m:sSup>
                            <m:sSup>
                              <m:sSupPr>
                                <m:ctrlPr>
                                  <a:rPr lang="en-US" sz="2400" b="0" i="1" spc="100" smtClean="0">
                                    <a:solidFill>
                                      <a:srgbClr val="000000"/>
                                    </a:solidFill>
                                    <a:latin typeface="Cambria Math" panose="02040503050406030204" pitchFamily="18" charset="0"/>
                                  </a:rPr>
                                </m:ctrlPr>
                              </m:sSupPr>
                              <m:e>
                                <m:r>
                                  <a:rPr lang="en-US" sz="2400" b="0" i="1" spc="100" smtClean="0">
                                    <a:solidFill>
                                      <a:srgbClr val="000000"/>
                                    </a:solidFill>
                                    <a:latin typeface="Cambria Math"/>
                                    <a:ea typeface="Cambria Math"/>
                                  </a:rPr>
                                  <m:t>𝜆</m:t>
                                </m:r>
                              </m:e>
                              <m:sup>
                                <m:r>
                                  <a:rPr lang="en-US" sz="2400" b="0" i="1" spc="100" smtClean="0">
                                    <a:solidFill>
                                      <a:srgbClr val="000000"/>
                                    </a:solidFill>
                                    <a:latin typeface="Cambria Math"/>
                                  </a:rPr>
                                  <m:t>𝑥</m:t>
                                </m:r>
                              </m:sup>
                            </m:sSup>
                          </m:num>
                          <m:den>
                            <m:r>
                              <a:rPr lang="en-US" sz="2400" b="0" i="1" spc="100" smtClean="0">
                                <a:solidFill>
                                  <a:srgbClr val="000000"/>
                                </a:solidFill>
                                <a:latin typeface="Cambria Math"/>
                              </a:rPr>
                              <m:t>𝑥</m:t>
                            </m:r>
                            <m:r>
                              <a:rPr lang="en-US" sz="2400" b="0" i="1" spc="100" smtClean="0">
                                <a:solidFill>
                                  <a:srgbClr val="000000"/>
                                </a:solidFill>
                                <a:latin typeface="Cambria Math"/>
                              </a:rPr>
                              <m:t>!</m:t>
                            </m:r>
                          </m:den>
                        </m:f>
                      </m:e>
                    </m:d>
                    <m:r>
                      <a:rPr lang="en-US" sz="2400" b="0" i="1" spc="100" smtClean="0">
                        <a:solidFill>
                          <a:srgbClr val="000000"/>
                        </a:solidFill>
                        <a:latin typeface="Cambria Math"/>
                      </a:rPr>
                      <m:t>,</m:t>
                    </m:r>
                    <m:r>
                      <a:rPr lang="en-US" sz="2400" b="0" i="1" spc="100" smtClean="0">
                        <a:solidFill>
                          <a:srgbClr val="000000"/>
                        </a:solidFill>
                        <a:latin typeface="Cambria Math"/>
                      </a:rPr>
                      <m:t>𝑥</m:t>
                    </m:r>
                    <m:r>
                      <a:rPr lang="en-US" sz="2400" b="0" i="1" spc="100" smtClean="0">
                        <a:solidFill>
                          <a:srgbClr val="000000"/>
                        </a:solidFill>
                        <a:latin typeface="Cambria Math"/>
                      </a:rPr>
                      <m:t>=0,1,2,3,4</m:t>
                    </m:r>
                  </m:oMath>
                </a14:m>
                <a:endParaRPr lang="en-IN" sz="2400" spc="100" dirty="0">
                  <a:solidFill>
                    <a:srgbClr val="000000"/>
                  </a:solidFill>
                  <a:latin typeface="Calibri" pitchFamily="34"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5054554" y="2695248"/>
                <a:ext cx="6807245" cy="1488677"/>
              </a:xfrm>
              <a:prstGeom prst="rect">
                <a:avLst/>
              </a:prstGeom>
              <a:blipFill rotWithShape="1">
                <a:blip r:embed="rId5"/>
                <a:stretch>
                  <a:fillRect t="-327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003710" y="4414418"/>
                <a:ext cx="7239045" cy="694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000" i="1" smtClean="0">
                          <a:latin typeface="Cambria Math"/>
                          <a:ea typeface="Cambria Math"/>
                        </a:rPr>
                        <m:t>𝜆</m:t>
                      </m:r>
                      <m:r>
                        <a:rPr lang="en-US" sz="2000" b="0" i="1" smtClean="0">
                          <a:latin typeface="Cambria Math"/>
                          <a:ea typeface="Cambria Math"/>
                        </a:rPr>
                        <m:t>=</m:t>
                      </m:r>
                      <m:f>
                        <m:fPr>
                          <m:ctrlPr>
                            <a:rPr lang="en-US" sz="2000" b="0" i="1" smtClean="0">
                              <a:latin typeface="Cambria Math" panose="02040503050406030204" pitchFamily="18" charset="0"/>
                              <a:ea typeface="Cambria Math"/>
                            </a:rPr>
                          </m:ctrlPr>
                        </m:fPr>
                        <m:num>
                          <m:nary>
                            <m:naryPr>
                              <m:chr m:val="∑"/>
                              <m:subHide m:val="on"/>
                              <m:supHide m:val="on"/>
                              <m:ctrlPr>
                                <a:rPr lang="en-US" sz="2000" b="0" i="1" smtClean="0">
                                  <a:latin typeface="Cambria Math" panose="02040503050406030204" pitchFamily="18" charset="0"/>
                                  <a:ea typeface="Cambria Math"/>
                                </a:rPr>
                              </m:ctrlPr>
                            </m:naryPr>
                            <m:sub/>
                            <m:sup/>
                            <m:e>
                              <m:r>
                                <a:rPr lang="en-US" sz="2000" b="0" i="1" smtClean="0">
                                  <a:latin typeface="Cambria Math"/>
                                  <a:ea typeface="Cambria Math"/>
                                </a:rPr>
                                <m:t>𝑓𝑥</m:t>
                              </m:r>
                            </m:e>
                          </m:nary>
                        </m:num>
                        <m:den>
                          <m:r>
                            <a:rPr lang="en-US" sz="2000" b="0" i="1" smtClean="0">
                              <a:latin typeface="Cambria Math"/>
                              <a:ea typeface="Cambria Math"/>
                            </a:rPr>
                            <m:t>𝑁</m:t>
                          </m:r>
                        </m:den>
                      </m:f>
                      <m:r>
                        <a:rPr lang="en-US" sz="2000" b="0" i="1" smtClean="0">
                          <a:latin typeface="Cambria Math"/>
                          <a:ea typeface="Cambria Math"/>
                        </a:rPr>
                        <m:t>=</m:t>
                      </m:r>
                      <m:f>
                        <m:fPr>
                          <m:ctrlPr>
                            <a:rPr lang="en-US" sz="2000" b="0" i="1" smtClean="0">
                              <a:latin typeface="Cambria Math" panose="02040503050406030204" pitchFamily="18" charset="0"/>
                              <a:ea typeface="Cambria Math"/>
                            </a:rPr>
                          </m:ctrlPr>
                        </m:fPr>
                        <m:num>
                          <m:r>
                            <a:rPr lang="en-US" sz="2000" b="0" i="1" smtClean="0">
                              <a:latin typeface="Cambria Math"/>
                              <a:ea typeface="Cambria Math"/>
                            </a:rPr>
                            <m:t>211</m:t>
                          </m:r>
                          <m:d>
                            <m:dPr>
                              <m:ctrlPr>
                                <a:rPr lang="en-US" sz="2000" b="0" i="1" smtClean="0">
                                  <a:latin typeface="Cambria Math" panose="02040503050406030204" pitchFamily="18" charset="0"/>
                                  <a:ea typeface="Cambria Math"/>
                                </a:rPr>
                              </m:ctrlPr>
                            </m:dPr>
                            <m:e>
                              <m:r>
                                <a:rPr lang="en-US" sz="2000" b="0" i="1" smtClean="0">
                                  <a:latin typeface="Cambria Math"/>
                                  <a:ea typeface="Cambria Math"/>
                                </a:rPr>
                                <m:t>0</m:t>
                              </m:r>
                            </m:e>
                          </m:d>
                          <m:r>
                            <a:rPr lang="en-US" sz="2000" b="0" i="1" smtClean="0">
                              <a:latin typeface="Cambria Math"/>
                              <a:ea typeface="Cambria Math"/>
                            </a:rPr>
                            <m:t>+90</m:t>
                          </m:r>
                          <m:d>
                            <m:dPr>
                              <m:ctrlPr>
                                <a:rPr lang="en-US" sz="2000" i="1">
                                  <a:latin typeface="Cambria Math" panose="02040503050406030204" pitchFamily="18" charset="0"/>
                                  <a:ea typeface="Cambria Math"/>
                                </a:rPr>
                              </m:ctrlPr>
                            </m:dPr>
                            <m:e>
                              <m:r>
                                <a:rPr lang="en-US" sz="2000" b="0" i="1" smtClean="0">
                                  <a:latin typeface="Cambria Math"/>
                                  <a:ea typeface="Cambria Math"/>
                                </a:rPr>
                                <m:t>1</m:t>
                              </m:r>
                            </m:e>
                          </m:d>
                          <m:r>
                            <a:rPr lang="en-US" sz="2000" b="0" i="1" smtClean="0">
                              <a:latin typeface="Cambria Math"/>
                              <a:ea typeface="Cambria Math"/>
                            </a:rPr>
                            <m:t>+</m:t>
                          </m:r>
                          <m:r>
                            <a:rPr lang="en-US" sz="2000" i="1">
                              <a:latin typeface="Cambria Math"/>
                              <a:ea typeface="Cambria Math"/>
                            </a:rPr>
                            <m:t>1</m:t>
                          </m:r>
                          <m:r>
                            <a:rPr lang="en-US" sz="2000" b="0" i="1" smtClean="0">
                              <a:latin typeface="Cambria Math"/>
                              <a:ea typeface="Cambria Math"/>
                            </a:rPr>
                            <m:t>9</m:t>
                          </m:r>
                          <m:d>
                            <m:dPr>
                              <m:ctrlPr>
                                <a:rPr lang="en-US" sz="2000" i="1">
                                  <a:latin typeface="Cambria Math" panose="02040503050406030204" pitchFamily="18" charset="0"/>
                                  <a:ea typeface="Cambria Math"/>
                                </a:rPr>
                              </m:ctrlPr>
                            </m:dPr>
                            <m:e>
                              <m:r>
                                <a:rPr lang="en-US" sz="2000" b="0" i="1" smtClean="0">
                                  <a:latin typeface="Cambria Math"/>
                                  <a:ea typeface="Cambria Math"/>
                                </a:rPr>
                                <m:t>2</m:t>
                              </m:r>
                            </m:e>
                          </m:d>
                          <m:r>
                            <a:rPr lang="en-US" sz="2000" b="0" i="1" smtClean="0">
                              <a:latin typeface="Cambria Math"/>
                              <a:ea typeface="Cambria Math"/>
                            </a:rPr>
                            <m:t>+5</m:t>
                          </m:r>
                          <m:d>
                            <m:dPr>
                              <m:ctrlPr>
                                <a:rPr lang="en-US" sz="2000" i="1">
                                  <a:latin typeface="Cambria Math" panose="02040503050406030204" pitchFamily="18" charset="0"/>
                                  <a:ea typeface="Cambria Math"/>
                                </a:rPr>
                              </m:ctrlPr>
                            </m:dPr>
                            <m:e>
                              <m:r>
                                <a:rPr lang="en-US" sz="2000" b="0" i="1" smtClean="0">
                                  <a:latin typeface="Cambria Math"/>
                                  <a:ea typeface="Cambria Math"/>
                                </a:rPr>
                                <m:t>3</m:t>
                              </m:r>
                            </m:e>
                          </m:d>
                          <m:r>
                            <a:rPr lang="en-US" sz="2000" b="0" i="1" smtClean="0">
                              <a:latin typeface="Cambria Math"/>
                              <a:ea typeface="Cambria Math"/>
                            </a:rPr>
                            <m:t>+0</m:t>
                          </m:r>
                          <m:d>
                            <m:dPr>
                              <m:ctrlPr>
                                <a:rPr lang="en-US" sz="2000" i="1">
                                  <a:latin typeface="Cambria Math" panose="02040503050406030204" pitchFamily="18" charset="0"/>
                                  <a:ea typeface="Cambria Math"/>
                                </a:rPr>
                              </m:ctrlPr>
                            </m:dPr>
                            <m:e>
                              <m:r>
                                <a:rPr lang="en-US" sz="2000" b="0" i="1" smtClean="0">
                                  <a:latin typeface="Cambria Math"/>
                                  <a:ea typeface="Cambria Math"/>
                                </a:rPr>
                                <m:t>4</m:t>
                              </m:r>
                            </m:e>
                          </m:d>
                        </m:num>
                        <m:den>
                          <m:r>
                            <a:rPr lang="en-US" sz="2000" b="0" i="1" smtClean="0">
                              <a:latin typeface="Cambria Math"/>
                              <a:ea typeface="Cambria Math"/>
                            </a:rPr>
                            <m:t>211+90+19+5+0</m:t>
                          </m:r>
                        </m:den>
                      </m:f>
                      <m:r>
                        <a:rPr lang="en-US" sz="2000" b="0" i="1" smtClean="0">
                          <a:latin typeface="Cambria Math"/>
                          <a:ea typeface="Cambria Math"/>
                        </a:rPr>
                        <m:t>=0.44</m:t>
                      </m:r>
                    </m:oMath>
                  </m:oMathPara>
                </a14:m>
                <a:endParaRPr lang="en-IN"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5003710" y="4414418"/>
                <a:ext cx="7239045" cy="694806"/>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156663" y="5419070"/>
                <a:ext cx="6603026" cy="9296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a:rPr>
                            <m:t>𝑓</m:t>
                          </m:r>
                        </m:e>
                        <m:sub>
                          <m:r>
                            <a:rPr lang="en-US" sz="2400" b="0" i="1" smtClean="0">
                              <a:latin typeface="Cambria Math"/>
                            </a:rPr>
                            <m:t>𝑒</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𝑁</m:t>
                          </m:r>
                        </m:e>
                        <m:sub>
                          <m:r>
                            <a:rPr lang="en-US" sz="2400" b="0" i="1" smtClean="0">
                              <a:latin typeface="Cambria Math"/>
                            </a:rPr>
                            <m:t>𝑝</m:t>
                          </m:r>
                        </m:sub>
                      </m:sSub>
                      <m:r>
                        <a:rPr lang="en-US" sz="2400" b="0" i="1" smtClean="0">
                          <a:latin typeface="Cambria Math"/>
                        </a:rPr>
                        <m:t>=325</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sSup>
                                <m:sSupPr>
                                  <m:ctrlPr>
                                    <a:rPr lang="en-US" sz="2400" i="1" spc="100">
                                      <a:solidFill>
                                        <a:srgbClr val="000000"/>
                                      </a:solidFill>
                                      <a:latin typeface="Cambria Math" panose="02040503050406030204" pitchFamily="18" charset="0"/>
                                    </a:rPr>
                                  </m:ctrlPr>
                                </m:sSupPr>
                                <m:e>
                                  <m:r>
                                    <a:rPr lang="en-US" sz="2400" i="1" spc="100">
                                      <a:solidFill>
                                        <a:srgbClr val="000000"/>
                                      </a:solidFill>
                                      <a:latin typeface="Cambria Math"/>
                                    </a:rPr>
                                    <m:t>𝑒</m:t>
                                  </m:r>
                                </m:e>
                                <m:sup>
                                  <m:r>
                                    <a:rPr lang="en-US" sz="2400" i="1" spc="100">
                                      <a:solidFill>
                                        <a:srgbClr val="000000"/>
                                      </a:solidFill>
                                      <a:latin typeface="Cambria Math"/>
                                    </a:rPr>
                                    <m:t>−</m:t>
                                  </m:r>
                                  <m:r>
                                    <a:rPr lang="en-US" sz="2400" b="0" i="1" spc="100" smtClean="0">
                                      <a:solidFill>
                                        <a:srgbClr val="000000"/>
                                      </a:solidFill>
                                      <a:latin typeface="Cambria Math"/>
                                    </a:rPr>
                                    <m:t>0.44</m:t>
                                  </m:r>
                                </m:sup>
                              </m:sSup>
                              <m:sSup>
                                <m:sSupPr>
                                  <m:ctrlPr>
                                    <a:rPr lang="en-US" sz="2400" i="1" spc="100">
                                      <a:solidFill>
                                        <a:srgbClr val="000000"/>
                                      </a:solidFill>
                                      <a:latin typeface="Cambria Math" panose="02040503050406030204" pitchFamily="18" charset="0"/>
                                    </a:rPr>
                                  </m:ctrlPr>
                                </m:sSupPr>
                                <m:e>
                                  <m:r>
                                    <a:rPr lang="en-US" sz="2400" b="0" i="1" spc="100" smtClean="0">
                                      <a:solidFill>
                                        <a:srgbClr val="000000"/>
                                      </a:solidFill>
                                      <a:latin typeface="Cambria Math"/>
                                    </a:rPr>
                                    <m:t>0.44</m:t>
                                  </m:r>
                                </m:e>
                                <m:sup>
                                  <m:r>
                                    <a:rPr lang="en-US" sz="2400" i="1" spc="100">
                                      <a:solidFill>
                                        <a:srgbClr val="000000"/>
                                      </a:solidFill>
                                      <a:latin typeface="Cambria Math"/>
                                    </a:rPr>
                                    <m:t>𝑥</m:t>
                                  </m:r>
                                </m:sup>
                              </m:sSup>
                            </m:num>
                            <m:den>
                              <m:r>
                                <a:rPr lang="en-US" sz="2400" i="1" spc="100">
                                  <a:solidFill>
                                    <a:srgbClr val="000000"/>
                                  </a:solidFill>
                                  <a:latin typeface="Cambria Math"/>
                                </a:rPr>
                                <m:t>𝑥</m:t>
                              </m:r>
                              <m:r>
                                <a:rPr lang="en-US" sz="2400" i="1" spc="100">
                                  <a:solidFill>
                                    <a:srgbClr val="000000"/>
                                  </a:solidFill>
                                  <a:latin typeface="Cambria Math"/>
                                </a:rPr>
                                <m:t>!</m:t>
                              </m:r>
                            </m:den>
                          </m:f>
                        </m:e>
                      </m:d>
                      <m:r>
                        <a:rPr lang="en-US" sz="2400" b="0" i="1" smtClean="0">
                          <a:latin typeface="Cambria Math"/>
                        </a:rPr>
                        <m:t>,  </m:t>
                      </m:r>
                      <m:r>
                        <a:rPr lang="en-US" sz="2400" b="0" i="1" smtClean="0">
                          <a:latin typeface="Cambria Math"/>
                        </a:rPr>
                        <m:t>𝑥</m:t>
                      </m:r>
                      <m:r>
                        <a:rPr lang="en-US" sz="2400" b="0" i="1" smtClean="0">
                          <a:latin typeface="Cambria Math"/>
                        </a:rPr>
                        <m:t>=0,1,2,3,4</m:t>
                      </m:r>
                    </m:oMath>
                  </m:oMathPara>
                </a14:m>
                <a:endParaRPr lang="en-IN"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5156663" y="5419070"/>
                <a:ext cx="6603026" cy="929678"/>
              </a:xfrm>
              <a:prstGeom prst="rect">
                <a:avLst/>
              </a:prstGeom>
              <a:blipFill rotWithShape="1">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82758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left)">
                                      <p:cBhvr>
                                        <p:cTn id="22" dur="10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10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wipe(left)">
                                      <p:cBhvr>
                                        <p:cTn id="39" dur="10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10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1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10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left)">
                                      <p:cBhvr>
                                        <p:cTn id="59" dur="1000"/>
                                        <p:tgtEl>
                                          <p:spTgt spid="22">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2">
                                            <p:txEl>
                                              <p:pRg st="1" end="1"/>
                                            </p:txEl>
                                          </p:spTgt>
                                        </p:tgtEl>
                                        <p:attrNameLst>
                                          <p:attrName>style.visibility</p:attrName>
                                        </p:attrNameLst>
                                      </p:cBhvr>
                                      <p:to>
                                        <p:strVal val="visible"/>
                                      </p:to>
                                    </p:set>
                                    <p:animEffect transition="in" filter="wipe(left)">
                                      <p:cBhvr>
                                        <p:cTn id="64" dur="1000"/>
                                        <p:tgtEl>
                                          <p:spTgt spid="22">
                                            <p:txEl>
                                              <p:pRg st="1" end="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2">
                                            <p:txEl>
                                              <p:pRg st="2" end="2"/>
                                            </p:txEl>
                                          </p:spTgt>
                                        </p:tgtEl>
                                        <p:attrNameLst>
                                          <p:attrName>style.visibility</p:attrName>
                                        </p:attrNameLst>
                                      </p:cBhvr>
                                      <p:to>
                                        <p:strVal val="visible"/>
                                      </p:to>
                                    </p:set>
                                    <p:animEffect transition="in" filter="wipe(left)">
                                      <p:cBhvr>
                                        <p:cTn id="69" dur="1000"/>
                                        <p:tgtEl>
                                          <p:spTgt spid="22">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wipe(left)">
                                      <p:cBhvr>
                                        <p:cTn id="74" dur="1000"/>
                                        <p:tgtEl>
                                          <p:spTgt spid="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left)">
                                      <p:cBhvr>
                                        <p:cTn id="7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4"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2677656"/>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40</a:t>
            </a:r>
          </a:p>
          <a:p>
            <a:pPr algn="just"/>
            <a:r>
              <a:rPr lang="en-US" sz="2400" spc="100" dirty="0">
                <a:solidFill>
                  <a:srgbClr val="000000"/>
                </a:solidFill>
                <a:latin typeface="Calibri" pitchFamily="34" charset="0"/>
              </a:rPr>
              <a:t>The following mistakes per page were observed in a book:</a:t>
            </a:r>
          </a:p>
          <a:p>
            <a:pPr algn="just"/>
            <a:endParaRPr lang="en-US" sz="2400" spc="100" dirty="0">
              <a:solidFill>
                <a:srgbClr val="000000"/>
              </a:solidFill>
              <a:latin typeface="Calibri" pitchFamily="34" charset="0"/>
            </a:endParaRPr>
          </a:p>
          <a:p>
            <a:pPr algn="just"/>
            <a:endParaRPr lang="en-US" sz="2400" spc="100" dirty="0">
              <a:solidFill>
                <a:srgbClr val="000000"/>
              </a:solidFill>
              <a:latin typeface="Calibri" pitchFamily="34" charset="0"/>
            </a:endParaRPr>
          </a:p>
          <a:p>
            <a:pPr algn="just"/>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Fit a Poisson distribution and test the goodness of fit.</a:t>
            </a:r>
          </a:p>
          <a:p>
            <a:pPr algn="just"/>
            <a:r>
              <a:rPr lang="en-US" sz="2400" b="1" spc="100" dirty="0">
                <a:solidFill>
                  <a:srgbClr val="000000"/>
                </a:solidFill>
                <a:latin typeface="Calibri" pitchFamily="34" charset="0"/>
              </a:rPr>
              <a:t>Solution</a:t>
            </a:r>
          </a:p>
        </p:txBody>
      </p:sp>
      <p:graphicFrame>
        <p:nvGraphicFramePr>
          <p:cNvPr id="3" name="Table 2"/>
          <p:cNvGraphicFramePr>
            <a:graphicFrameLocks noGrp="1"/>
          </p:cNvGraphicFramePr>
          <p:nvPr>
            <p:extLst>
              <p:ext uri="{D42A27DB-BD31-4B8C-83A1-F6EECF244321}">
                <p14:modId xmlns:p14="http://schemas.microsoft.com/office/powerpoint/2010/main" val="3197536605"/>
              </p:ext>
            </p:extLst>
          </p:nvPr>
        </p:nvGraphicFramePr>
        <p:xfrm>
          <a:off x="1965285" y="856228"/>
          <a:ext cx="7555113" cy="914400"/>
        </p:xfrm>
        <a:graphic>
          <a:graphicData uri="http://schemas.openxmlformats.org/drawingml/2006/table">
            <a:tbl>
              <a:tblPr firstRow="1" bandRow="1">
                <a:tableStyleId>{5C22544A-7EE6-4342-B048-85BDC9FD1C3A}</a:tableStyleId>
              </a:tblPr>
              <a:tblGrid>
                <a:gridCol w="3368715">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7366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39800">
                  <a:extLst>
                    <a:ext uri="{9D8B030D-6E8A-4147-A177-3AD203B41FA5}">
                      <a16:colId xmlns:a16="http://schemas.microsoft.com/office/drawing/2014/main" val="20004"/>
                    </a:ext>
                  </a:extLst>
                </a:gridCol>
                <a:gridCol w="782798">
                  <a:extLst>
                    <a:ext uri="{9D8B030D-6E8A-4147-A177-3AD203B41FA5}">
                      <a16:colId xmlns:a16="http://schemas.microsoft.com/office/drawing/2014/main" val="20005"/>
                    </a:ext>
                  </a:extLst>
                </a:gridCol>
              </a:tblGrid>
              <a:tr h="370840">
                <a:tc>
                  <a:txBody>
                    <a:bodyPr/>
                    <a:lstStyle/>
                    <a:p>
                      <a:pPr algn="ctr"/>
                      <a:r>
                        <a:rPr lang="en-US" sz="2400" dirty="0">
                          <a:solidFill>
                            <a:schemeClr val="bg1"/>
                          </a:solidFill>
                          <a:latin typeface="Calibri" pitchFamily="34" charset="0"/>
                        </a:rPr>
                        <a:t>No. of mistakes</a:t>
                      </a:r>
                      <a:r>
                        <a:rPr lang="en-US" sz="2400" baseline="0" dirty="0">
                          <a:solidFill>
                            <a:schemeClr val="bg1"/>
                          </a:solidFill>
                          <a:latin typeface="Calibri" pitchFamily="34" charset="0"/>
                        </a:rPr>
                        <a:t> per page </a:t>
                      </a:r>
                      <a:endParaRPr lang="en-IN" sz="2400" dirty="0">
                        <a:solidFill>
                          <a:schemeClr val="bg1"/>
                        </a:solidFill>
                        <a:latin typeface="Calibri" pitchFamily="34" charset="0"/>
                      </a:endParaRPr>
                    </a:p>
                  </a:txBody>
                  <a:tcPr>
                    <a:solidFill>
                      <a:srgbClr val="000066"/>
                    </a:solidFill>
                  </a:tcPr>
                </a:tc>
                <a:tc>
                  <a:txBody>
                    <a:bodyPr/>
                    <a:lstStyle/>
                    <a:p>
                      <a:pPr algn="ctr"/>
                      <a:r>
                        <a:rPr lang="en-US" sz="2400" b="0" dirty="0">
                          <a:solidFill>
                            <a:schemeClr val="tx1"/>
                          </a:solidFill>
                          <a:latin typeface="Calibri" pitchFamily="34" charset="0"/>
                        </a:rPr>
                        <a:t>0</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1</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2</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3</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4</a:t>
                      </a:r>
                      <a:endParaRPr lang="en-IN" sz="2400" b="0" dirty="0">
                        <a:solidFill>
                          <a:schemeClr val="tx1"/>
                        </a:solidFill>
                        <a:latin typeface="Calibri" pitchFamily="34" charset="0"/>
                      </a:endParaRPr>
                    </a:p>
                  </a:txBody>
                  <a:tcPr>
                    <a:solidFill>
                      <a:srgbClr val="D7ED9E"/>
                    </a:solidFill>
                  </a:tcPr>
                </a:tc>
                <a:extLst>
                  <a:ext uri="{0D108BD9-81ED-4DB2-BD59-A6C34878D82A}">
                    <a16:rowId xmlns:a16="http://schemas.microsoft.com/office/drawing/2014/main" val="10000"/>
                  </a:ext>
                </a:extLst>
              </a:tr>
              <a:tr h="370840">
                <a:tc>
                  <a:txBody>
                    <a:bodyPr/>
                    <a:lstStyle/>
                    <a:p>
                      <a:pPr algn="ctr"/>
                      <a:r>
                        <a:rPr lang="en-US" sz="2400" dirty="0">
                          <a:solidFill>
                            <a:schemeClr val="bg1"/>
                          </a:solidFill>
                          <a:latin typeface="Calibri" pitchFamily="34" charset="0"/>
                        </a:rPr>
                        <a:t>No.</a:t>
                      </a:r>
                      <a:r>
                        <a:rPr lang="en-US" sz="2400" baseline="0" dirty="0">
                          <a:solidFill>
                            <a:schemeClr val="bg1"/>
                          </a:solidFill>
                          <a:latin typeface="Calibri" pitchFamily="34" charset="0"/>
                        </a:rPr>
                        <a:t> of pages</a:t>
                      </a:r>
                      <a:endParaRPr lang="en-IN" sz="2400" dirty="0">
                        <a:solidFill>
                          <a:schemeClr val="bg1"/>
                        </a:solidFill>
                        <a:latin typeface="Calibri" pitchFamily="34" charset="0"/>
                      </a:endParaRPr>
                    </a:p>
                  </a:txBody>
                  <a:tcPr>
                    <a:solidFill>
                      <a:srgbClr val="000066"/>
                    </a:solidFill>
                  </a:tcPr>
                </a:tc>
                <a:tc>
                  <a:txBody>
                    <a:bodyPr/>
                    <a:lstStyle/>
                    <a:p>
                      <a:pPr algn="ctr"/>
                      <a:r>
                        <a:rPr lang="en-US" sz="2400" dirty="0">
                          <a:solidFill>
                            <a:schemeClr val="tx1"/>
                          </a:solidFill>
                          <a:latin typeface="Calibri" pitchFamily="34" charset="0"/>
                        </a:rPr>
                        <a:t>211</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90</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19</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5</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0</a:t>
                      </a:r>
                      <a:endParaRPr lang="en-IN" sz="2400" dirty="0">
                        <a:solidFill>
                          <a:schemeClr val="tx1"/>
                        </a:solidFill>
                        <a:latin typeface="Calibri" pitchFamily="34" charset="0"/>
                      </a:endParaRPr>
                    </a:p>
                  </a:txBody>
                  <a:tcPr>
                    <a:solidFill>
                      <a:srgbClr val="D7ED9E"/>
                    </a:solidFill>
                  </a:tcPr>
                </a:tc>
                <a:extLst>
                  <a:ext uri="{0D108BD9-81ED-4DB2-BD59-A6C34878D82A}">
                    <a16:rowId xmlns:a16="http://schemas.microsoft.com/office/drawing/2014/main" val="10001"/>
                  </a:ext>
                </a:extLst>
              </a:tr>
            </a:tbl>
          </a:graphicData>
        </a:graphic>
      </p:graphicFrame>
      <p:sp>
        <p:nvSpPr>
          <p:cNvPr id="7" name="TextBox 6"/>
          <p:cNvSpPr txBox="1"/>
          <p:nvPr/>
        </p:nvSpPr>
        <p:spPr>
          <a:xfrm>
            <a:off x="0" y="2652256"/>
            <a:ext cx="4876800" cy="461665"/>
          </a:xfrm>
          <a:prstGeom prst="rect">
            <a:avLst/>
          </a:prstGeom>
          <a:noFill/>
        </p:spPr>
        <p:txBody>
          <a:bodyPr wrap="square" rtlCol="0">
            <a:spAutoFit/>
          </a:bodyPr>
          <a:lstStyle/>
          <a:p>
            <a:r>
              <a:rPr lang="en-US" sz="2400" dirty="0"/>
              <a:t>Expected or Theoretical frequency</a:t>
            </a:r>
            <a:endParaRPr lang="en-IN" sz="2400" dirty="0"/>
          </a:p>
        </p:txBody>
      </p:sp>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1322716484"/>
                  </p:ext>
                </p:extLst>
              </p:nvPr>
            </p:nvGraphicFramePr>
            <p:xfrm>
              <a:off x="25400" y="3113921"/>
              <a:ext cx="5054600" cy="9144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082095">
                      <a:extLst>
                        <a:ext uri="{9D8B030D-6E8A-4147-A177-3AD203B41FA5}">
                          <a16:colId xmlns:a16="http://schemas.microsoft.com/office/drawing/2014/main" val="20001"/>
                        </a:ext>
                      </a:extLst>
                    </a:gridCol>
                    <a:gridCol w="753533">
                      <a:extLst>
                        <a:ext uri="{9D8B030D-6E8A-4147-A177-3AD203B41FA5}">
                          <a16:colId xmlns:a16="http://schemas.microsoft.com/office/drawing/2014/main" val="20002"/>
                        </a:ext>
                      </a:extLst>
                    </a:gridCol>
                    <a:gridCol w="899379">
                      <a:extLst>
                        <a:ext uri="{9D8B030D-6E8A-4147-A177-3AD203B41FA5}">
                          <a16:colId xmlns:a16="http://schemas.microsoft.com/office/drawing/2014/main" val="20003"/>
                        </a:ext>
                      </a:extLst>
                    </a:gridCol>
                    <a:gridCol w="729225">
                      <a:extLst>
                        <a:ext uri="{9D8B030D-6E8A-4147-A177-3AD203B41FA5}">
                          <a16:colId xmlns:a16="http://schemas.microsoft.com/office/drawing/2014/main" val="20004"/>
                        </a:ext>
                      </a:extLst>
                    </a:gridCol>
                    <a:gridCol w="752168">
                      <a:extLst>
                        <a:ext uri="{9D8B030D-6E8A-4147-A177-3AD203B41FA5}">
                          <a16:colId xmlns:a16="http://schemas.microsoft.com/office/drawing/2014/main" val="20005"/>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a:rPr>
                                  <m:t>𝒙</m:t>
                                </m:r>
                              </m:oMath>
                            </m:oMathPara>
                          </a14:m>
                          <a:endParaRPr lang="en-IN" sz="2400" dirty="0">
                            <a:latin typeface="Calibri" pitchFamily="34" charset="0"/>
                          </a:endParaRPr>
                        </a:p>
                      </a:txBody>
                      <a:tcPr/>
                    </a:tc>
                    <a:tc>
                      <a:txBody>
                        <a:bodyPr/>
                        <a:lstStyle/>
                        <a:p>
                          <a:pPr algn="ctr"/>
                          <a:r>
                            <a:rPr lang="en-US" sz="2400" dirty="0">
                              <a:latin typeface="Calibri" pitchFamily="34" charset="0"/>
                            </a:rPr>
                            <a:t>0</a:t>
                          </a:r>
                          <a:endParaRPr lang="en-IN" sz="2400" dirty="0">
                            <a:latin typeface="Calibri" pitchFamily="34" charset="0"/>
                          </a:endParaRPr>
                        </a:p>
                      </a:txBody>
                      <a:tcPr/>
                    </a:tc>
                    <a:tc>
                      <a:txBody>
                        <a:bodyPr/>
                        <a:lstStyle/>
                        <a:p>
                          <a:pPr algn="ctr"/>
                          <a:r>
                            <a:rPr lang="en-US" sz="2400" dirty="0">
                              <a:latin typeface="Calibri" pitchFamily="34" charset="0"/>
                            </a:rPr>
                            <a:t>1</a:t>
                          </a:r>
                          <a:endParaRPr lang="en-IN" sz="2400" dirty="0">
                            <a:latin typeface="Calibri" pitchFamily="34" charset="0"/>
                          </a:endParaRPr>
                        </a:p>
                      </a:txBody>
                      <a:tcPr/>
                    </a:tc>
                    <a:tc>
                      <a:txBody>
                        <a:bodyPr/>
                        <a:lstStyle/>
                        <a:p>
                          <a:pPr algn="ctr"/>
                          <a:r>
                            <a:rPr lang="en-US" sz="2400" dirty="0">
                              <a:latin typeface="Calibri" pitchFamily="34" charset="0"/>
                            </a:rPr>
                            <a:t>2</a:t>
                          </a:r>
                          <a:endParaRPr lang="en-IN" sz="2400" dirty="0">
                            <a:latin typeface="Calibri" pitchFamily="34" charset="0"/>
                          </a:endParaRPr>
                        </a:p>
                      </a:txBody>
                      <a:tcPr/>
                    </a:tc>
                    <a:tc>
                      <a:txBody>
                        <a:bodyPr/>
                        <a:lstStyle/>
                        <a:p>
                          <a:pPr algn="ctr"/>
                          <a:r>
                            <a:rPr lang="en-US" sz="2400" dirty="0">
                              <a:latin typeface="Calibri" pitchFamily="34" charset="0"/>
                            </a:rPr>
                            <a:t>3</a:t>
                          </a:r>
                          <a:endParaRPr lang="en-IN" sz="2400" dirty="0">
                            <a:latin typeface="Calibri" pitchFamily="34" charset="0"/>
                          </a:endParaRPr>
                        </a:p>
                      </a:txBody>
                      <a:tcPr/>
                    </a:tc>
                    <a:tc>
                      <a:txBody>
                        <a:bodyPr/>
                        <a:lstStyle/>
                        <a:p>
                          <a:pPr algn="ctr"/>
                          <a:r>
                            <a:rPr lang="en-US" sz="2400" dirty="0">
                              <a:latin typeface="Calibri" pitchFamily="34" charset="0"/>
                            </a:rPr>
                            <a:t>4</a:t>
                          </a:r>
                          <a:endParaRPr lang="en-IN"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US" sz="2400" b="0" i="1" smtClean="0">
                                        <a:latin typeface="Cambria Math"/>
                                      </a:rPr>
                                      <m:t>𝑓</m:t>
                                    </m:r>
                                  </m:e>
                                  <m:sub>
                                    <m:r>
                                      <a:rPr lang="en-US" sz="2400" b="0" i="1" smtClean="0">
                                        <a:latin typeface="Cambria Math"/>
                                      </a:rPr>
                                      <m:t>𝑒</m:t>
                                    </m:r>
                                  </m:sub>
                                </m:sSub>
                              </m:oMath>
                            </m:oMathPara>
                          </a14:m>
                          <a:endParaRPr lang="en-IN" sz="2400" dirty="0">
                            <a:latin typeface="Calibri" pitchFamily="34" charset="0"/>
                          </a:endParaRPr>
                        </a:p>
                      </a:txBody>
                      <a:tcPr/>
                    </a:tc>
                    <a:tc>
                      <a:txBody>
                        <a:bodyPr/>
                        <a:lstStyle/>
                        <a:p>
                          <a:pPr algn="ctr"/>
                          <a:r>
                            <a:rPr lang="en-US" sz="2400" dirty="0">
                              <a:latin typeface="Calibri" pitchFamily="34" charset="0"/>
                            </a:rPr>
                            <a:t>209.31</a:t>
                          </a:r>
                          <a:endParaRPr lang="en-IN" sz="2400" dirty="0">
                            <a:latin typeface="Calibri" pitchFamily="34" charset="0"/>
                          </a:endParaRPr>
                        </a:p>
                      </a:txBody>
                      <a:tcPr/>
                    </a:tc>
                    <a:tc>
                      <a:txBody>
                        <a:bodyPr/>
                        <a:lstStyle/>
                        <a:p>
                          <a:pPr algn="ctr"/>
                          <a:r>
                            <a:rPr lang="en-US" sz="2400" dirty="0">
                              <a:latin typeface="Calibri" pitchFamily="34" charset="0"/>
                            </a:rPr>
                            <a:t>92.1</a:t>
                          </a:r>
                          <a:endParaRPr lang="en-IN" sz="2400" dirty="0">
                            <a:latin typeface="Calibri" pitchFamily="34" charset="0"/>
                          </a:endParaRPr>
                        </a:p>
                      </a:txBody>
                      <a:tcPr/>
                    </a:tc>
                    <a:tc>
                      <a:txBody>
                        <a:bodyPr/>
                        <a:lstStyle/>
                        <a:p>
                          <a:pPr algn="ctr"/>
                          <a:r>
                            <a:rPr lang="en-US" sz="2400" dirty="0">
                              <a:latin typeface="Calibri" pitchFamily="34" charset="0"/>
                            </a:rPr>
                            <a:t>20.26</a:t>
                          </a:r>
                          <a:endParaRPr lang="en-IN" sz="2400" dirty="0">
                            <a:latin typeface="Calibri" pitchFamily="34" charset="0"/>
                          </a:endParaRPr>
                        </a:p>
                      </a:txBody>
                      <a:tcPr/>
                    </a:tc>
                    <a:tc>
                      <a:txBody>
                        <a:bodyPr/>
                        <a:lstStyle/>
                        <a:p>
                          <a:pPr algn="ctr"/>
                          <a:r>
                            <a:rPr lang="en-US" sz="2400" dirty="0">
                              <a:latin typeface="Calibri" pitchFamily="34" charset="0"/>
                            </a:rPr>
                            <a:t>2.97</a:t>
                          </a:r>
                          <a:endParaRPr lang="en-IN" sz="2400" dirty="0">
                            <a:latin typeface="Calibri" pitchFamily="34" charset="0"/>
                          </a:endParaRPr>
                        </a:p>
                      </a:txBody>
                      <a:tcPr/>
                    </a:tc>
                    <a:tc>
                      <a:txBody>
                        <a:bodyPr/>
                        <a:lstStyle/>
                        <a:p>
                          <a:pPr algn="ctr"/>
                          <a:r>
                            <a:rPr lang="en-US" sz="2400" dirty="0">
                              <a:latin typeface="Calibri" pitchFamily="34" charset="0"/>
                            </a:rPr>
                            <a:t>0.33</a:t>
                          </a:r>
                          <a:endParaRPr lang="en-IN" sz="2400" dirty="0">
                            <a:latin typeface="Calibri" pitchFamily="34" charset="0"/>
                          </a:endParaRPr>
                        </a:p>
                      </a:txBody>
                      <a:tcPr/>
                    </a:tc>
                    <a:extLst>
                      <a:ext uri="{0D108BD9-81ED-4DB2-BD59-A6C34878D82A}">
                        <a16:rowId xmlns:a16="http://schemas.microsoft.com/office/drawing/2014/main" val="10001"/>
                      </a:ext>
                    </a:extLst>
                  </a:tr>
                </a:tbl>
              </a:graphicData>
            </a:graphic>
          </p:graphicFrame>
        </mc:Choice>
        <mc:Fallback xmlns="">
          <p:graphicFrame>
            <p:nvGraphicFramePr>
              <p:cNvPr id="13" name="Table 12"/>
              <p:cNvGraphicFramePr>
                <a:graphicFrameLocks noGrp="1"/>
              </p:cNvGraphicFramePr>
              <p:nvPr>
                <p:extLst>
                  <p:ext uri="{D42A27DB-BD31-4B8C-83A1-F6EECF244321}">
                    <p14:modId xmlns:p14="http://schemas.microsoft.com/office/powerpoint/2010/main" val="1322716484"/>
                  </p:ext>
                </p:extLst>
              </p:nvPr>
            </p:nvGraphicFramePr>
            <p:xfrm>
              <a:off x="25400" y="3113921"/>
              <a:ext cx="5054600" cy="914400"/>
            </p:xfrm>
            <a:graphic>
              <a:graphicData uri="http://schemas.openxmlformats.org/drawingml/2006/table">
                <a:tbl>
                  <a:tblPr firstRow="1" bandRow="1">
                    <a:tableStyleId>{5C22544A-7EE6-4342-B048-85BDC9FD1C3A}</a:tableStyleId>
                  </a:tblPr>
                  <a:tblGrid>
                    <a:gridCol w="838200"/>
                    <a:gridCol w="1082095"/>
                    <a:gridCol w="753533"/>
                    <a:gridCol w="899379"/>
                    <a:gridCol w="729225"/>
                    <a:gridCol w="752168"/>
                  </a:tblGrid>
                  <a:tr h="457200">
                    <a:tc>
                      <a:txBody>
                        <a:bodyPr/>
                        <a:lstStyle/>
                        <a:p>
                          <a:endParaRPr lang="en-US"/>
                        </a:p>
                      </a:txBody>
                      <a:tcPr>
                        <a:blipFill rotWithShape="1">
                          <a:blip r:embed="rId2"/>
                          <a:stretch>
                            <a:fillRect t="-10667" r="-505839" b="-130667"/>
                          </a:stretch>
                        </a:blipFill>
                      </a:tcPr>
                    </a:tc>
                    <a:tc>
                      <a:txBody>
                        <a:bodyPr/>
                        <a:lstStyle/>
                        <a:p>
                          <a:pPr algn="ctr"/>
                          <a:r>
                            <a:rPr lang="en-US" sz="2400" dirty="0" smtClean="0">
                              <a:latin typeface="Calibri" pitchFamily="34" charset="0"/>
                            </a:rPr>
                            <a:t>0</a:t>
                          </a:r>
                          <a:endParaRPr lang="en-IN" sz="2400" dirty="0">
                            <a:latin typeface="Calibri" pitchFamily="34" charset="0"/>
                          </a:endParaRPr>
                        </a:p>
                      </a:txBody>
                      <a:tcPr/>
                    </a:tc>
                    <a:tc>
                      <a:txBody>
                        <a:bodyPr/>
                        <a:lstStyle/>
                        <a:p>
                          <a:pPr algn="ctr"/>
                          <a:r>
                            <a:rPr lang="en-US" sz="2400" dirty="0" smtClean="0">
                              <a:latin typeface="Calibri" pitchFamily="34" charset="0"/>
                            </a:rPr>
                            <a:t>1</a:t>
                          </a:r>
                          <a:endParaRPr lang="en-IN" sz="2400" dirty="0">
                            <a:latin typeface="Calibri" pitchFamily="34" charset="0"/>
                          </a:endParaRPr>
                        </a:p>
                      </a:txBody>
                      <a:tcPr/>
                    </a:tc>
                    <a:tc>
                      <a:txBody>
                        <a:bodyPr/>
                        <a:lstStyle/>
                        <a:p>
                          <a:pPr algn="ctr"/>
                          <a:r>
                            <a:rPr lang="en-US" sz="2400" dirty="0" smtClean="0">
                              <a:latin typeface="Calibri" pitchFamily="34" charset="0"/>
                            </a:rPr>
                            <a:t>2</a:t>
                          </a:r>
                          <a:endParaRPr lang="en-IN" sz="2400" dirty="0">
                            <a:latin typeface="Calibri" pitchFamily="34" charset="0"/>
                          </a:endParaRPr>
                        </a:p>
                      </a:txBody>
                      <a:tcPr/>
                    </a:tc>
                    <a:tc>
                      <a:txBody>
                        <a:bodyPr/>
                        <a:lstStyle/>
                        <a:p>
                          <a:pPr algn="ctr"/>
                          <a:r>
                            <a:rPr lang="en-US" sz="2400" dirty="0" smtClean="0">
                              <a:latin typeface="Calibri" pitchFamily="34" charset="0"/>
                            </a:rPr>
                            <a:t>3</a:t>
                          </a:r>
                          <a:endParaRPr lang="en-IN" sz="2400" dirty="0">
                            <a:latin typeface="Calibri" pitchFamily="34" charset="0"/>
                          </a:endParaRPr>
                        </a:p>
                      </a:txBody>
                      <a:tcPr/>
                    </a:tc>
                    <a:tc>
                      <a:txBody>
                        <a:bodyPr/>
                        <a:lstStyle/>
                        <a:p>
                          <a:pPr algn="ctr"/>
                          <a:r>
                            <a:rPr lang="en-US" sz="2400" dirty="0" smtClean="0">
                              <a:latin typeface="Calibri" pitchFamily="34" charset="0"/>
                            </a:rPr>
                            <a:t>4</a:t>
                          </a:r>
                          <a:endParaRPr lang="en-IN" sz="2400" dirty="0">
                            <a:latin typeface="Calibri" pitchFamily="34" charset="0"/>
                          </a:endParaRPr>
                        </a:p>
                      </a:txBody>
                      <a:tcPr/>
                    </a:tc>
                  </a:tr>
                  <a:tr h="457200">
                    <a:tc>
                      <a:txBody>
                        <a:bodyPr/>
                        <a:lstStyle/>
                        <a:p>
                          <a:endParaRPr lang="en-US"/>
                        </a:p>
                      </a:txBody>
                      <a:tcPr>
                        <a:blipFill rotWithShape="1">
                          <a:blip r:embed="rId2"/>
                          <a:stretch>
                            <a:fillRect t="-110667" r="-505839" b="-30667"/>
                          </a:stretch>
                        </a:blipFill>
                      </a:tcPr>
                    </a:tc>
                    <a:tc>
                      <a:txBody>
                        <a:bodyPr/>
                        <a:lstStyle/>
                        <a:p>
                          <a:pPr algn="ctr"/>
                          <a:r>
                            <a:rPr lang="en-US" sz="2400" dirty="0" smtClean="0">
                              <a:latin typeface="Calibri" pitchFamily="34" charset="0"/>
                            </a:rPr>
                            <a:t>209.31</a:t>
                          </a:r>
                          <a:endParaRPr lang="en-IN" sz="2400" dirty="0">
                            <a:latin typeface="Calibri" pitchFamily="34" charset="0"/>
                          </a:endParaRPr>
                        </a:p>
                      </a:txBody>
                      <a:tcPr/>
                    </a:tc>
                    <a:tc>
                      <a:txBody>
                        <a:bodyPr/>
                        <a:lstStyle/>
                        <a:p>
                          <a:pPr algn="ctr"/>
                          <a:r>
                            <a:rPr lang="en-US" sz="2400" dirty="0" smtClean="0">
                              <a:latin typeface="Calibri" pitchFamily="34" charset="0"/>
                            </a:rPr>
                            <a:t>92.1</a:t>
                          </a:r>
                          <a:endParaRPr lang="en-IN" sz="2400" dirty="0">
                            <a:latin typeface="Calibri" pitchFamily="34" charset="0"/>
                          </a:endParaRPr>
                        </a:p>
                      </a:txBody>
                      <a:tcPr/>
                    </a:tc>
                    <a:tc>
                      <a:txBody>
                        <a:bodyPr/>
                        <a:lstStyle/>
                        <a:p>
                          <a:pPr algn="ctr"/>
                          <a:r>
                            <a:rPr lang="en-US" sz="2400" dirty="0" smtClean="0">
                              <a:latin typeface="Calibri" pitchFamily="34" charset="0"/>
                            </a:rPr>
                            <a:t>20.26</a:t>
                          </a:r>
                          <a:endParaRPr lang="en-IN" sz="2400" dirty="0">
                            <a:latin typeface="Calibri" pitchFamily="34" charset="0"/>
                          </a:endParaRPr>
                        </a:p>
                      </a:txBody>
                      <a:tcPr/>
                    </a:tc>
                    <a:tc>
                      <a:txBody>
                        <a:bodyPr/>
                        <a:lstStyle/>
                        <a:p>
                          <a:pPr algn="ctr"/>
                          <a:r>
                            <a:rPr lang="en-US" sz="2400" dirty="0" smtClean="0">
                              <a:latin typeface="Calibri" pitchFamily="34" charset="0"/>
                            </a:rPr>
                            <a:t>2.97</a:t>
                          </a:r>
                          <a:endParaRPr lang="en-IN" sz="2400" dirty="0">
                            <a:latin typeface="Calibri" pitchFamily="34" charset="0"/>
                          </a:endParaRPr>
                        </a:p>
                      </a:txBody>
                      <a:tcPr/>
                    </a:tc>
                    <a:tc>
                      <a:txBody>
                        <a:bodyPr/>
                        <a:lstStyle/>
                        <a:p>
                          <a:pPr algn="ctr"/>
                          <a:r>
                            <a:rPr lang="en-US" sz="2400" dirty="0" smtClean="0">
                              <a:latin typeface="Calibri" pitchFamily="34" charset="0"/>
                            </a:rPr>
                            <a:t>0.33</a:t>
                          </a:r>
                          <a:endParaRPr lang="en-IN" sz="2400" dirty="0">
                            <a:latin typeface="Calibri" pitchFamily="34" charset="0"/>
                          </a:endParaRPr>
                        </a:p>
                      </a:txBody>
                      <a:tcPr/>
                    </a:tc>
                  </a:tr>
                </a:tbl>
              </a:graphicData>
            </a:graphic>
          </p:graphicFrame>
        </mc:Fallback>
      </mc:AlternateContent>
      <p:sp>
        <p:nvSpPr>
          <p:cNvPr id="14" name="TextBox 13"/>
          <p:cNvSpPr txBox="1"/>
          <p:nvPr/>
        </p:nvSpPr>
        <p:spPr>
          <a:xfrm>
            <a:off x="76201" y="4260334"/>
            <a:ext cx="4800600" cy="1200329"/>
          </a:xfrm>
          <a:prstGeom prst="rect">
            <a:avLst/>
          </a:prstGeom>
          <a:noFill/>
        </p:spPr>
        <p:txBody>
          <a:bodyPr wrap="square" rtlCol="0">
            <a:spAutoFit/>
          </a:bodyPr>
          <a:lstStyle/>
          <a:p>
            <a:r>
              <a:rPr lang="en-US" sz="2400" dirty="0">
                <a:latin typeface="Calibri" pitchFamily="34" charset="0"/>
              </a:rPr>
              <a:t>When expected frequencies are less than 10, classes are grouped together.</a:t>
            </a:r>
            <a:endParaRPr lang="en-IN" sz="2400" dirty="0">
              <a:latin typeface="Calibri" pitchFamily="34" charset="0"/>
            </a:endParaRPr>
          </a:p>
        </p:txBody>
      </p:sp>
      <mc:AlternateContent xmlns:mc="http://schemas.openxmlformats.org/markup-compatibility/2006" xmlns:a14="http://schemas.microsoft.com/office/drawing/2010/main">
        <mc:Choice Requires="a14">
          <p:graphicFrame>
            <p:nvGraphicFramePr>
              <p:cNvPr id="16" name="Table 15"/>
              <p:cNvGraphicFramePr>
                <a:graphicFrameLocks noGrp="1"/>
              </p:cNvGraphicFramePr>
              <p:nvPr>
                <p:extLst>
                  <p:ext uri="{D42A27DB-BD31-4B8C-83A1-F6EECF244321}">
                    <p14:modId xmlns:p14="http://schemas.microsoft.com/office/powerpoint/2010/main" val="1038603854"/>
                  </p:ext>
                </p:extLst>
              </p:nvPr>
            </p:nvGraphicFramePr>
            <p:xfrm>
              <a:off x="5172891" y="2457752"/>
              <a:ext cx="7019109" cy="3884217"/>
            </p:xfrm>
            <a:graphic>
              <a:graphicData uri="http://schemas.openxmlformats.org/drawingml/2006/table">
                <a:tbl>
                  <a:tblPr firstRow="1" bandRow="1">
                    <a:tableStyleId>{5C22544A-7EE6-4342-B048-85BDC9FD1C3A}</a:tableStyleId>
                  </a:tblPr>
                  <a:tblGrid>
                    <a:gridCol w="1231126">
                      <a:extLst>
                        <a:ext uri="{9D8B030D-6E8A-4147-A177-3AD203B41FA5}">
                          <a16:colId xmlns:a16="http://schemas.microsoft.com/office/drawing/2014/main" val="20000"/>
                        </a:ext>
                      </a:extLst>
                    </a:gridCol>
                    <a:gridCol w="1580936">
                      <a:extLst>
                        <a:ext uri="{9D8B030D-6E8A-4147-A177-3AD203B41FA5}">
                          <a16:colId xmlns:a16="http://schemas.microsoft.com/office/drawing/2014/main" val="20001"/>
                        </a:ext>
                      </a:extLst>
                    </a:gridCol>
                    <a:gridCol w="1528239">
                      <a:extLst>
                        <a:ext uri="{9D8B030D-6E8A-4147-A177-3AD203B41FA5}">
                          <a16:colId xmlns:a16="http://schemas.microsoft.com/office/drawing/2014/main" val="20002"/>
                        </a:ext>
                      </a:extLst>
                    </a:gridCol>
                    <a:gridCol w="2678808">
                      <a:extLst>
                        <a:ext uri="{9D8B030D-6E8A-4147-A177-3AD203B41FA5}">
                          <a16:colId xmlns:a16="http://schemas.microsoft.com/office/drawing/2014/main" val="20003"/>
                        </a:ext>
                      </a:extLst>
                    </a:gridCol>
                  </a:tblGrid>
                  <a:tr h="714394">
                    <a:tc>
                      <a:txBody>
                        <a:bodyPr/>
                        <a:lstStyle/>
                        <a:p>
                          <a:pPr algn="ctr"/>
                          <a:r>
                            <a:rPr lang="en-US" sz="2000" dirty="0">
                              <a:latin typeface="Calibri" pitchFamily="34" charset="0"/>
                            </a:rPr>
                            <a:t>No.</a:t>
                          </a:r>
                          <a:r>
                            <a:rPr lang="en-US" sz="2000" baseline="0" dirty="0">
                              <a:latin typeface="Calibri" pitchFamily="34" charset="0"/>
                            </a:rPr>
                            <a:t> of mistakes</a:t>
                          </a:r>
                          <a:endParaRPr lang="en-IN" sz="2000" dirty="0">
                            <a:latin typeface="Calibri" pitchFamily="34" charset="0"/>
                          </a:endParaRPr>
                        </a:p>
                      </a:txBody>
                      <a:tcPr/>
                    </a:tc>
                    <a:tc>
                      <a:txBody>
                        <a:bodyPr/>
                        <a:lstStyle/>
                        <a:p>
                          <a:pPr algn="ctr"/>
                          <a:r>
                            <a:rPr lang="en-US" sz="2000" dirty="0">
                              <a:latin typeface="Calibri" pitchFamily="34" charset="0"/>
                            </a:rPr>
                            <a:t>Observed frequency </a:t>
                          </a:r>
                          <a14:m>
                            <m:oMath xmlns:m="http://schemas.openxmlformats.org/officeDocument/2006/math">
                              <m:sSub>
                                <m:sSubPr>
                                  <m:ctrlPr>
                                    <a:rPr lang="en-IN" sz="2000" i="1" smtClean="0">
                                      <a:solidFill>
                                        <a:schemeClr val="bg1"/>
                                      </a:solidFill>
                                      <a:latin typeface="Cambria Math" panose="02040503050406030204" pitchFamily="18" charset="0"/>
                                    </a:rPr>
                                  </m:ctrlPr>
                                </m:sSubPr>
                                <m:e>
                                  <m:r>
                                    <a:rPr lang="en-US" sz="2000" b="0" i="1" smtClean="0">
                                      <a:solidFill>
                                        <a:schemeClr val="bg1"/>
                                      </a:solidFill>
                                      <a:latin typeface="Cambria Math"/>
                                    </a:rPr>
                                    <m:t>𝑓</m:t>
                                  </m:r>
                                </m:e>
                                <m:sub>
                                  <m:r>
                                    <a:rPr lang="en-US" sz="2000" b="0" i="1" smtClean="0">
                                      <a:solidFill>
                                        <a:schemeClr val="bg1"/>
                                      </a:solidFill>
                                      <a:latin typeface="Cambria Math"/>
                                    </a:rPr>
                                    <m:t>𝑜</m:t>
                                  </m:r>
                                </m:sub>
                              </m:sSub>
                            </m:oMath>
                          </a14:m>
                          <a:endParaRPr lang="en-IN" sz="2000" dirty="0">
                            <a:latin typeface="Calibri" pitchFamily="34" charset="0"/>
                          </a:endParaRPr>
                        </a:p>
                      </a:txBody>
                      <a:tcPr/>
                    </a:tc>
                    <a:tc>
                      <a:txBody>
                        <a:bodyPr/>
                        <a:lstStyle/>
                        <a:p>
                          <a:pPr algn="ctr"/>
                          <a:r>
                            <a:rPr lang="en-US" sz="2000" dirty="0">
                              <a:latin typeface="Calibri" pitchFamily="34" charset="0"/>
                            </a:rPr>
                            <a:t>Expected frequency </a:t>
                          </a:r>
                          <a14:m>
                            <m:oMath xmlns:m="http://schemas.openxmlformats.org/officeDocument/2006/math">
                              <m:sSub>
                                <m:sSubPr>
                                  <m:ctrlPr>
                                    <a:rPr lang="en-IN" sz="2000" i="1" smtClean="0">
                                      <a:solidFill>
                                        <a:schemeClr val="bg1"/>
                                      </a:solidFill>
                                      <a:latin typeface="Cambria Math" panose="02040503050406030204" pitchFamily="18" charset="0"/>
                                    </a:rPr>
                                  </m:ctrlPr>
                                </m:sSubPr>
                                <m:e>
                                  <m:r>
                                    <a:rPr lang="en-US" sz="2000" b="0" i="1" smtClean="0">
                                      <a:solidFill>
                                        <a:schemeClr val="bg1"/>
                                      </a:solidFill>
                                      <a:latin typeface="Cambria Math"/>
                                    </a:rPr>
                                    <m:t>𝑓</m:t>
                                  </m:r>
                                </m:e>
                                <m:sub>
                                  <m:r>
                                    <a:rPr lang="en-US" sz="2000" b="0" i="1" smtClean="0">
                                      <a:solidFill>
                                        <a:schemeClr val="bg1"/>
                                      </a:solidFill>
                                      <a:latin typeface="Cambria Math"/>
                                    </a:rPr>
                                    <m:t>𝑒</m:t>
                                  </m:r>
                                </m:sub>
                              </m:sSub>
                            </m:oMath>
                          </a14:m>
                          <a:endParaRPr lang="en-IN" sz="2000" dirty="0">
                            <a:latin typeface="Calibri"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2000" i="1" spc="100" smtClean="0">
                                        <a:latin typeface="Cambria Math" panose="02040503050406030204" pitchFamily="18" charset="0"/>
                                      </a:rPr>
                                    </m:ctrlPr>
                                  </m:fPr>
                                  <m:num>
                                    <m:sSup>
                                      <m:sSupPr>
                                        <m:ctrlPr>
                                          <a:rPr lang="en-US" sz="2000" i="1" spc="100">
                                            <a:latin typeface="Cambria Math" panose="02040503050406030204" pitchFamily="18" charset="0"/>
                                          </a:rPr>
                                        </m:ctrlPr>
                                      </m:sSupPr>
                                      <m:e>
                                        <m:d>
                                          <m:dPr>
                                            <m:ctrlPr>
                                              <a:rPr lang="en-US" sz="2000" i="1" spc="100">
                                                <a:latin typeface="Cambria Math" panose="02040503050406030204" pitchFamily="18" charset="0"/>
                                              </a:rPr>
                                            </m:ctrlPr>
                                          </m:dPr>
                                          <m:e>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𝑜</m:t>
                                                </m:r>
                                              </m:sub>
                                            </m:sSub>
                                            <m:r>
                                              <a:rPr lang="en-US" sz="2000" i="1" spc="100">
                                                <a:latin typeface="Cambria Math"/>
                                              </a:rPr>
                                              <m:t>−</m:t>
                                            </m:r>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𝑒</m:t>
                                                </m:r>
                                              </m:sub>
                                            </m:sSub>
                                          </m:e>
                                        </m:d>
                                      </m:e>
                                      <m:sup>
                                        <m:r>
                                          <a:rPr lang="en-US" sz="2000" i="1" spc="100">
                                            <a:latin typeface="Cambria Math"/>
                                          </a:rPr>
                                          <m:t>2</m:t>
                                        </m:r>
                                      </m:sup>
                                    </m:sSup>
                                  </m:num>
                                  <m:den>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𝑒</m:t>
                                        </m:r>
                                      </m:sub>
                                    </m:sSub>
                                  </m:den>
                                </m:f>
                              </m:oMath>
                            </m:oMathPara>
                          </a14:m>
                          <a:endParaRPr lang="en-IN" sz="2000" dirty="0">
                            <a:latin typeface="Calibri" pitchFamily="34" charset="0"/>
                          </a:endParaRPr>
                        </a:p>
                      </a:txBody>
                      <a:tcPr/>
                    </a:tc>
                    <a:extLst>
                      <a:ext uri="{0D108BD9-81ED-4DB2-BD59-A6C34878D82A}">
                        <a16:rowId xmlns:a16="http://schemas.microsoft.com/office/drawing/2014/main" val="10000"/>
                      </a:ext>
                    </a:extLst>
                  </a:tr>
                  <a:tr h="374197">
                    <a:tc>
                      <a:txBody>
                        <a:bodyPr/>
                        <a:lstStyle/>
                        <a:p>
                          <a:pPr algn="ctr"/>
                          <a:r>
                            <a:rPr lang="en-US" sz="2000" dirty="0">
                              <a:latin typeface="Calibri" pitchFamily="34" charset="0"/>
                            </a:rPr>
                            <a:t>0</a:t>
                          </a:r>
                          <a:endParaRPr lang="en-IN" sz="2000" dirty="0">
                            <a:latin typeface="Calibri" pitchFamily="34" charset="0"/>
                          </a:endParaRPr>
                        </a:p>
                      </a:txBody>
                      <a:tcPr/>
                    </a:tc>
                    <a:tc>
                      <a:txBody>
                        <a:bodyPr/>
                        <a:lstStyle/>
                        <a:p>
                          <a:pPr algn="ctr"/>
                          <a:r>
                            <a:rPr lang="en-US" sz="2000" dirty="0">
                              <a:latin typeface="Calibri" pitchFamily="34" charset="0"/>
                            </a:rPr>
                            <a:t>211</a:t>
                          </a:r>
                          <a:endParaRPr lang="en-IN" sz="2000" dirty="0">
                            <a:latin typeface="Calibri" pitchFamily="34" charset="0"/>
                          </a:endParaRPr>
                        </a:p>
                      </a:txBody>
                      <a:tcPr/>
                    </a:tc>
                    <a:tc>
                      <a:txBody>
                        <a:bodyPr/>
                        <a:lstStyle/>
                        <a:p>
                          <a:pPr algn="ctr"/>
                          <a:r>
                            <a:rPr lang="en-US" sz="2000" dirty="0">
                              <a:latin typeface="Calibri" pitchFamily="34" charset="0"/>
                            </a:rPr>
                            <a:t>209.31</a:t>
                          </a:r>
                          <a:endParaRPr lang="en-IN" sz="2000" dirty="0">
                            <a:latin typeface="Calibri" pitchFamily="34" charset="0"/>
                          </a:endParaRPr>
                        </a:p>
                      </a:txBody>
                      <a:tcPr/>
                    </a:tc>
                    <a:tc>
                      <a:txBody>
                        <a:bodyPr/>
                        <a:lstStyle/>
                        <a:p>
                          <a:pPr algn="ctr"/>
                          <a:r>
                            <a:rPr lang="en-US" sz="2000" dirty="0">
                              <a:latin typeface="Calibri" pitchFamily="34" charset="0"/>
                            </a:rPr>
                            <a:t>0.014</a:t>
                          </a:r>
                          <a:endParaRPr lang="en-IN" sz="2000" dirty="0">
                            <a:latin typeface="Calibri" pitchFamily="34" charset="0"/>
                          </a:endParaRPr>
                        </a:p>
                      </a:txBody>
                      <a:tcPr/>
                    </a:tc>
                    <a:extLst>
                      <a:ext uri="{0D108BD9-81ED-4DB2-BD59-A6C34878D82A}">
                        <a16:rowId xmlns:a16="http://schemas.microsoft.com/office/drawing/2014/main" val="10001"/>
                      </a:ext>
                    </a:extLst>
                  </a:tr>
                  <a:tr h="374197">
                    <a:tc>
                      <a:txBody>
                        <a:bodyPr/>
                        <a:lstStyle/>
                        <a:p>
                          <a:pPr algn="ctr"/>
                          <a:r>
                            <a:rPr lang="en-US" sz="2000" dirty="0">
                              <a:latin typeface="Calibri" pitchFamily="34" charset="0"/>
                            </a:rPr>
                            <a:t>1</a:t>
                          </a:r>
                          <a:endParaRPr lang="en-IN" sz="2000" dirty="0">
                            <a:latin typeface="Calibri" pitchFamily="34" charset="0"/>
                          </a:endParaRPr>
                        </a:p>
                      </a:txBody>
                      <a:tcPr/>
                    </a:tc>
                    <a:tc>
                      <a:txBody>
                        <a:bodyPr/>
                        <a:lstStyle/>
                        <a:p>
                          <a:pPr algn="ctr"/>
                          <a:r>
                            <a:rPr lang="en-US" sz="2000" dirty="0">
                              <a:latin typeface="Calibri" pitchFamily="34" charset="0"/>
                            </a:rPr>
                            <a:t>90</a:t>
                          </a:r>
                          <a:endParaRPr lang="en-IN" sz="2000" dirty="0">
                            <a:latin typeface="Calibri" pitchFamily="34" charset="0"/>
                          </a:endParaRPr>
                        </a:p>
                      </a:txBody>
                      <a:tcPr/>
                    </a:tc>
                    <a:tc>
                      <a:txBody>
                        <a:bodyPr/>
                        <a:lstStyle/>
                        <a:p>
                          <a:pPr algn="ctr"/>
                          <a:r>
                            <a:rPr lang="en-US" sz="2000" dirty="0">
                              <a:latin typeface="Calibri" pitchFamily="34" charset="0"/>
                            </a:rPr>
                            <a:t>92.10</a:t>
                          </a:r>
                          <a:endParaRPr lang="en-IN" sz="2000" dirty="0">
                            <a:latin typeface="Calibri" pitchFamily="34" charset="0"/>
                          </a:endParaRPr>
                        </a:p>
                      </a:txBody>
                      <a:tcPr/>
                    </a:tc>
                    <a:tc>
                      <a:txBody>
                        <a:bodyPr/>
                        <a:lstStyle/>
                        <a:p>
                          <a:pPr algn="ctr"/>
                          <a:r>
                            <a:rPr lang="en-US" sz="2000" dirty="0">
                              <a:latin typeface="Calibri" pitchFamily="34" charset="0"/>
                            </a:rPr>
                            <a:t>0.048</a:t>
                          </a:r>
                          <a:endParaRPr lang="en-IN" sz="2000" dirty="0">
                            <a:latin typeface="Calibri" pitchFamily="34" charset="0"/>
                          </a:endParaRPr>
                        </a:p>
                      </a:txBody>
                      <a:tcPr/>
                    </a:tc>
                    <a:extLst>
                      <a:ext uri="{0D108BD9-81ED-4DB2-BD59-A6C34878D82A}">
                        <a16:rowId xmlns:a16="http://schemas.microsoft.com/office/drawing/2014/main" val="10002"/>
                      </a:ext>
                    </a:extLst>
                  </a:tr>
                  <a:tr h="374197">
                    <a:tc>
                      <a:txBody>
                        <a:bodyPr/>
                        <a:lstStyle/>
                        <a:p>
                          <a:pPr algn="ctr"/>
                          <a:r>
                            <a:rPr lang="en-US" sz="2000" dirty="0">
                              <a:latin typeface="Calibri" pitchFamily="34" charset="0"/>
                            </a:rPr>
                            <a:t>2</a:t>
                          </a:r>
                          <a:endParaRPr lang="en-IN" sz="2000" dirty="0">
                            <a:latin typeface="Calibri" pitchFamily="34" charset="0"/>
                          </a:endParaRPr>
                        </a:p>
                      </a:txBody>
                      <a:tcPr/>
                    </a:tc>
                    <a:tc>
                      <a:txBody>
                        <a:bodyPr/>
                        <a:lstStyle/>
                        <a:p>
                          <a:pPr algn="ctr"/>
                          <a:r>
                            <a:rPr lang="en-US" sz="2000" dirty="0">
                              <a:latin typeface="Calibri" pitchFamily="34" charset="0"/>
                            </a:rPr>
                            <a:t>19</a:t>
                          </a:r>
                          <a:endParaRPr lang="en-IN" sz="2000" dirty="0">
                            <a:latin typeface="Calibri" pitchFamily="34" charset="0"/>
                          </a:endParaRPr>
                        </a:p>
                      </a:txBody>
                      <a:tcPr/>
                    </a:tc>
                    <a:tc>
                      <a:txBody>
                        <a:bodyPr/>
                        <a:lstStyle/>
                        <a:p>
                          <a:pPr algn="ctr"/>
                          <a:endParaRPr lang="en-IN" sz="2000" dirty="0">
                            <a:latin typeface="Calibri" pitchFamily="34" charset="0"/>
                          </a:endParaRPr>
                        </a:p>
                      </a:txBody>
                      <a:tcPr/>
                    </a:tc>
                    <a:tc>
                      <a:txBody>
                        <a:bodyPr/>
                        <a:lstStyle/>
                        <a:p>
                          <a:pPr algn="ctr"/>
                          <a:endParaRPr lang="en-IN" sz="2000" dirty="0">
                            <a:latin typeface="Calibri" pitchFamily="34" charset="0"/>
                          </a:endParaRPr>
                        </a:p>
                      </a:txBody>
                      <a:tcPr/>
                    </a:tc>
                    <a:extLst>
                      <a:ext uri="{0D108BD9-81ED-4DB2-BD59-A6C34878D82A}">
                        <a16:rowId xmlns:a16="http://schemas.microsoft.com/office/drawing/2014/main" val="10003"/>
                      </a:ext>
                    </a:extLst>
                  </a:tr>
                  <a:tr h="374197">
                    <a:tc>
                      <a:txBody>
                        <a:bodyPr/>
                        <a:lstStyle/>
                        <a:p>
                          <a:pPr algn="ctr"/>
                          <a:r>
                            <a:rPr lang="en-US" sz="2000" dirty="0">
                              <a:latin typeface="Calibri" pitchFamily="34" charset="0"/>
                            </a:rPr>
                            <a:t>3</a:t>
                          </a:r>
                          <a:endParaRPr lang="en-IN" sz="2000" dirty="0">
                            <a:latin typeface="Calibri" pitchFamily="34" charset="0"/>
                          </a:endParaRPr>
                        </a:p>
                      </a:txBody>
                      <a:tcPr/>
                    </a:tc>
                    <a:tc>
                      <a:txBody>
                        <a:bodyPr/>
                        <a:lstStyle/>
                        <a:p>
                          <a:pPr algn="ctr"/>
                          <a:r>
                            <a:rPr lang="en-US" sz="2000" dirty="0">
                              <a:latin typeface="Calibri" pitchFamily="34" charset="0"/>
                            </a:rPr>
                            <a:t>5</a:t>
                          </a:r>
                          <a:endParaRPr lang="en-IN" sz="2000" dirty="0">
                            <a:latin typeface="Calibri" pitchFamily="34" charset="0"/>
                          </a:endParaRPr>
                        </a:p>
                      </a:txBody>
                      <a:tcPr/>
                    </a:tc>
                    <a:tc>
                      <a:txBody>
                        <a:bodyPr/>
                        <a:lstStyle/>
                        <a:p>
                          <a:pPr algn="ctr"/>
                          <a:endParaRPr lang="en-IN" sz="2000" dirty="0">
                            <a:latin typeface="Calibri" pitchFamily="34" charset="0"/>
                          </a:endParaRPr>
                        </a:p>
                      </a:txBody>
                      <a:tcPr/>
                    </a:tc>
                    <a:tc>
                      <a:txBody>
                        <a:bodyPr/>
                        <a:lstStyle/>
                        <a:p>
                          <a:pPr algn="ctr"/>
                          <a:r>
                            <a:rPr lang="en-US" sz="2000" dirty="0">
                              <a:latin typeface="Calibri" pitchFamily="34" charset="0"/>
                            </a:rPr>
                            <a:t>0.008</a:t>
                          </a:r>
                          <a:endParaRPr lang="en-IN" sz="2000" dirty="0">
                            <a:latin typeface="Calibri" pitchFamily="34" charset="0"/>
                          </a:endParaRPr>
                        </a:p>
                      </a:txBody>
                      <a:tcPr/>
                    </a:tc>
                    <a:extLst>
                      <a:ext uri="{0D108BD9-81ED-4DB2-BD59-A6C34878D82A}">
                        <a16:rowId xmlns:a16="http://schemas.microsoft.com/office/drawing/2014/main" val="10004"/>
                      </a:ext>
                    </a:extLst>
                  </a:tr>
                  <a:tr h="374197">
                    <a:tc>
                      <a:txBody>
                        <a:bodyPr/>
                        <a:lstStyle/>
                        <a:p>
                          <a:pPr algn="ctr"/>
                          <a:r>
                            <a:rPr lang="en-US" sz="2000" dirty="0">
                              <a:latin typeface="Calibri" pitchFamily="34" charset="0"/>
                            </a:rPr>
                            <a:t>4</a:t>
                          </a:r>
                          <a:endParaRPr lang="en-IN" sz="2000" dirty="0">
                            <a:latin typeface="Calibri" pitchFamily="34" charset="0"/>
                          </a:endParaRPr>
                        </a:p>
                      </a:txBody>
                      <a:tcPr/>
                    </a:tc>
                    <a:tc>
                      <a:txBody>
                        <a:bodyPr/>
                        <a:lstStyle/>
                        <a:p>
                          <a:pPr algn="ctr"/>
                          <a:r>
                            <a:rPr lang="en-US" sz="2000" dirty="0">
                              <a:latin typeface="Calibri" pitchFamily="34" charset="0"/>
                            </a:rPr>
                            <a:t>0</a:t>
                          </a:r>
                          <a:endParaRPr lang="en-IN" sz="2000" dirty="0">
                            <a:latin typeface="Calibri" pitchFamily="34" charset="0"/>
                          </a:endParaRPr>
                        </a:p>
                      </a:txBody>
                      <a:tcPr/>
                    </a:tc>
                    <a:tc>
                      <a:txBody>
                        <a:bodyPr/>
                        <a:lstStyle/>
                        <a:p>
                          <a:pPr algn="ctr"/>
                          <a:endParaRPr lang="en-IN" sz="2000" dirty="0">
                            <a:latin typeface="Calibri" pitchFamily="34" charset="0"/>
                          </a:endParaRPr>
                        </a:p>
                      </a:txBody>
                      <a:tcPr/>
                    </a:tc>
                    <a:tc>
                      <a:txBody>
                        <a:bodyPr/>
                        <a:lstStyle/>
                        <a:p>
                          <a:pPr algn="ctr"/>
                          <a:endParaRPr lang="en-IN" sz="2000" dirty="0">
                            <a:latin typeface="Calibri" pitchFamily="34" charset="0"/>
                          </a:endParaRPr>
                        </a:p>
                      </a:txBody>
                      <a:tcPr/>
                    </a:tc>
                    <a:extLst>
                      <a:ext uri="{0D108BD9-81ED-4DB2-BD59-A6C34878D82A}">
                        <a16:rowId xmlns:a16="http://schemas.microsoft.com/office/drawing/2014/main" val="10005"/>
                      </a:ext>
                    </a:extLst>
                  </a:tr>
                  <a:tr h="1146541">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pc="100" dirty="0"/>
                            <a:t>                                                                   </a:t>
                          </a:r>
                          <a14:m>
                            <m:oMath xmlns:m="http://schemas.openxmlformats.org/officeDocument/2006/math">
                              <m:sSup>
                                <m:sSupPr>
                                  <m:ctrlPr>
                                    <a:rPr lang="en-US" sz="2000" i="1" spc="100" smtClean="0">
                                      <a:latin typeface="Cambria Math" panose="02040503050406030204" pitchFamily="18" charset="0"/>
                                    </a:rPr>
                                  </m:ctrlPr>
                                </m:sSupPr>
                                <m:e>
                                  <m:r>
                                    <a:rPr lang="en-US" sz="2000" i="1" spc="100">
                                      <a:latin typeface="Cambria Math"/>
                                      <a:ea typeface="Cambria Math"/>
                                    </a:rPr>
                                    <m:t>𝜒</m:t>
                                  </m:r>
                                </m:e>
                                <m:sup>
                                  <m:r>
                                    <a:rPr lang="en-US" sz="2000" i="1" spc="100">
                                      <a:latin typeface="Cambria Math"/>
                                    </a:rPr>
                                    <m:t>2</m:t>
                                  </m:r>
                                </m:sup>
                              </m:sSup>
                              <m:r>
                                <a:rPr lang="en-US" sz="2000" i="1" spc="100">
                                  <a:latin typeface="Cambria Math"/>
                                </a:rPr>
                                <m:t>=</m:t>
                              </m:r>
                              <m:nary>
                                <m:naryPr>
                                  <m:chr m:val="∑"/>
                                  <m:subHide m:val="on"/>
                                  <m:supHide m:val="on"/>
                                  <m:ctrlPr>
                                    <a:rPr lang="en-US" sz="2000" i="1" spc="100">
                                      <a:latin typeface="Cambria Math" panose="02040503050406030204" pitchFamily="18" charset="0"/>
                                    </a:rPr>
                                  </m:ctrlPr>
                                </m:naryPr>
                                <m:sub/>
                                <m:sup/>
                                <m:e>
                                  <m:f>
                                    <m:fPr>
                                      <m:ctrlPr>
                                        <a:rPr lang="en-US" sz="2000" i="1" spc="100">
                                          <a:latin typeface="Cambria Math" panose="02040503050406030204" pitchFamily="18" charset="0"/>
                                        </a:rPr>
                                      </m:ctrlPr>
                                    </m:fPr>
                                    <m:num>
                                      <m:sSup>
                                        <m:sSupPr>
                                          <m:ctrlPr>
                                            <a:rPr lang="en-US" sz="2000" i="1" spc="100">
                                              <a:latin typeface="Cambria Math" panose="02040503050406030204" pitchFamily="18" charset="0"/>
                                            </a:rPr>
                                          </m:ctrlPr>
                                        </m:sSupPr>
                                        <m:e>
                                          <m:d>
                                            <m:dPr>
                                              <m:ctrlPr>
                                                <a:rPr lang="en-US" sz="2000" i="1" spc="100">
                                                  <a:latin typeface="Cambria Math" panose="02040503050406030204" pitchFamily="18" charset="0"/>
                                                </a:rPr>
                                              </m:ctrlPr>
                                            </m:dPr>
                                            <m:e>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𝑜</m:t>
                                                  </m:r>
                                                </m:sub>
                                              </m:sSub>
                                              <m:r>
                                                <a:rPr lang="en-US" sz="2000" i="1" spc="100">
                                                  <a:latin typeface="Cambria Math"/>
                                                </a:rPr>
                                                <m:t>−</m:t>
                                              </m:r>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𝑒</m:t>
                                                  </m:r>
                                                </m:sub>
                                              </m:sSub>
                                            </m:e>
                                          </m:d>
                                        </m:e>
                                        <m:sup>
                                          <m:r>
                                            <a:rPr lang="en-US" sz="2000" i="1" spc="100">
                                              <a:latin typeface="Cambria Math"/>
                                            </a:rPr>
                                            <m:t>2</m:t>
                                          </m:r>
                                        </m:sup>
                                      </m:sSup>
                                    </m:num>
                                    <m:den>
                                      <m:sSub>
                                        <m:sSubPr>
                                          <m:ctrlPr>
                                            <a:rPr lang="en-US" sz="2000" i="1" spc="100">
                                              <a:latin typeface="Cambria Math" panose="02040503050406030204" pitchFamily="18" charset="0"/>
                                            </a:rPr>
                                          </m:ctrlPr>
                                        </m:sSubPr>
                                        <m:e>
                                          <m:r>
                                            <a:rPr lang="en-US" sz="2000" i="1" spc="100">
                                              <a:latin typeface="Cambria Math"/>
                                            </a:rPr>
                                            <m:t>𝑓</m:t>
                                          </m:r>
                                        </m:e>
                                        <m:sub>
                                          <m:r>
                                            <a:rPr lang="en-US" sz="2000" i="1" spc="100">
                                              <a:latin typeface="Cambria Math"/>
                                            </a:rPr>
                                            <m:t>𝑒</m:t>
                                          </m:r>
                                        </m:sub>
                                      </m:sSub>
                                    </m:den>
                                  </m:f>
                                  <m:r>
                                    <a:rPr lang="en-US" sz="2000" b="0" i="1" spc="100" smtClean="0">
                                      <a:latin typeface="Cambria Math"/>
                                    </a:rPr>
                                    <m:t>=0.07</m:t>
                                  </m:r>
                                </m:e>
                              </m:nary>
                            </m:oMath>
                          </a14:m>
                          <a:endParaRPr lang="en-US" sz="2000" spc="100" dirty="0">
                            <a:latin typeface="Calibri" pitchFamily="34" charset="0"/>
                          </a:endParaRPr>
                        </a:p>
                      </a:txBody>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extLst>
                      <a:ext uri="{0D108BD9-81ED-4DB2-BD59-A6C34878D82A}">
                        <a16:rowId xmlns:a16="http://schemas.microsoft.com/office/drawing/2014/main" val="10006"/>
                      </a:ext>
                    </a:extLst>
                  </a:tr>
                </a:tbl>
              </a:graphicData>
            </a:graphic>
          </p:graphicFrame>
        </mc:Choice>
        <mc:Fallback xmlns="">
          <p:graphicFrame>
            <p:nvGraphicFramePr>
              <p:cNvPr id="16" name="Table 15"/>
              <p:cNvGraphicFramePr>
                <a:graphicFrameLocks noGrp="1"/>
              </p:cNvGraphicFramePr>
              <p:nvPr>
                <p:extLst>
                  <p:ext uri="{D42A27DB-BD31-4B8C-83A1-F6EECF244321}">
                    <p14:modId xmlns:p14="http://schemas.microsoft.com/office/powerpoint/2010/main" val="1038603854"/>
                  </p:ext>
                </p:extLst>
              </p:nvPr>
            </p:nvGraphicFramePr>
            <p:xfrm>
              <a:off x="5172891" y="2457752"/>
              <a:ext cx="7019109" cy="3884217"/>
            </p:xfrm>
            <a:graphic>
              <a:graphicData uri="http://schemas.openxmlformats.org/drawingml/2006/table">
                <a:tbl>
                  <a:tblPr firstRow="1" bandRow="1">
                    <a:tableStyleId>{5C22544A-7EE6-4342-B048-85BDC9FD1C3A}</a:tableStyleId>
                  </a:tblPr>
                  <a:tblGrid>
                    <a:gridCol w="1231126"/>
                    <a:gridCol w="1580936"/>
                    <a:gridCol w="1528239"/>
                    <a:gridCol w="2678808"/>
                  </a:tblGrid>
                  <a:tr h="756476">
                    <a:tc>
                      <a:txBody>
                        <a:bodyPr/>
                        <a:lstStyle/>
                        <a:p>
                          <a:pPr algn="ctr"/>
                          <a:r>
                            <a:rPr lang="en-US" sz="2000" dirty="0" smtClean="0">
                              <a:latin typeface="Calibri" pitchFamily="34" charset="0"/>
                            </a:rPr>
                            <a:t>No</a:t>
                          </a:r>
                          <a:r>
                            <a:rPr lang="en-US" sz="2000" dirty="0" smtClean="0">
                              <a:latin typeface="Calibri" pitchFamily="34" charset="0"/>
                            </a:rPr>
                            <a:t>.</a:t>
                          </a:r>
                          <a:r>
                            <a:rPr lang="en-US" sz="2000" baseline="0" dirty="0" smtClean="0">
                              <a:latin typeface="Calibri" pitchFamily="34" charset="0"/>
                            </a:rPr>
                            <a:t> of mistakes</a:t>
                          </a:r>
                          <a:endParaRPr lang="en-IN" sz="2000" dirty="0">
                            <a:latin typeface="Calibri" pitchFamily="34" charset="0"/>
                          </a:endParaRPr>
                        </a:p>
                      </a:txBody>
                      <a:tcPr/>
                    </a:tc>
                    <a:tc>
                      <a:txBody>
                        <a:bodyPr/>
                        <a:lstStyle/>
                        <a:p>
                          <a:endParaRPr lang="en-US"/>
                        </a:p>
                      </a:txBody>
                      <a:tcPr>
                        <a:blipFill rotWithShape="1">
                          <a:blip r:embed="rId3"/>
                          <a:stretch>
                            <a:fillRect l="-78378" t="-4032" r="-266409" b="-414516"/>
                          </a:stretch>
                        </a:blipFill>
                      </a:tcPr>
                    </a:tc>
                    <a:tc>
                      <a:txBody>
                        <a:bodyPr/>
                        <a:lstStyle/>
                        <a:p>
                          <a:endParaRPr lang="en-US"/>
                        </a:p>
                      </a:txBody>
                      <a:tcPr>
                        <a:blipFill rotWithShape="1">
                          <a:blip r:embed="rId3"/>
                          <a:stretch>
                            <a:fillRect l="-184064" t="-4032" r="-174900" b="-414516"/>
                          </a:stretch>
                        </a:blipFill>
                      </a:tcPr>
                    </a:tc>
                    <a:tc>
                      <a:txBody>
                        <a:bodyPr/>
                        <a:lstStyle/>
                        <a:p>
                          <a:endParaRPr lang="en-US"/>
                        </a:p>
                      </a:txBody>
                      <a:tcPr>
                        <a:blipFill rotWithShape="1">
                          <a:blip r:embed="rId3"/>
                          <a:stretch>
                            <a:fillRect l="-162415" t="-4032" b="-414516"/>
                          </a:stretch>
                        </a:blipFill>
                      </a:tcPr>
                    </a:tc>
                  </a:tr>
                  <a:tr h="396240">
                    <a:tc>
                      <a:txBody>
                        <a:bodyPr/>
                        <a:lstStyle/>
                        <a:p>
                          <a:pPr algn="ctr"/>
                          <a:r>
                            <a:rPr lang="en-US" sz="2000" dirty="0" smtClean="0">
                              <a:latin typeface="Calibri" pitchFamily="34" charset="0"/>
                            </a:rPr>
                            <a:t>0</a:t>
                          </a:r>
                          <a:endParaRPr lang="en-IN" sz="2000" dirty="0">
                            <a:latin typeface="Calibri" pitchFamily="34" charset="0"/>
                          </a:endParaRPr>
                        </a:p>
                      </a:txBody>
                      <a:tcPr/>
                    </a:tc>
                    <a:tc>
                      <a:txBody>
                        <a:bodyPr/>
                        <a:lstStyle/>
                        <a:p>
                          <a:pPr algn="ctr"/>
                          <a:r>
                            <a:rPr lang="en-US" sz="2000" dirty="0" smtClean="0">
                              <a:latin typeface="Calibri" pitchFamily="34" charset="0"/>
                            </a:rPr>
                            <a:t>211</a:t>
                          </a:r>
                          <a:endParaRPr lang="en-IN" sz="2000" dirty="0">
                            <a:latin typeface="Calibri" pitchFamily="34" charset="0"/>
                          </a:endParaRPr>
                        </a:p>
                      </a:txBody>
                      <a:tcPr/>
                    </a:tc>
                    <a:tc>
                      <a:txBody>
                        <a:bodyPr/>
                        <a:lstStyle/>
                        <a:p>
                          <a:pPr algn="ctr"/>
                          <a:r>
                            <a:rPr lang="en-US" sz="2000" dirty="0" smtClean="0">
                              <a:latin typeface="Calibri" pitchFamily="34" charset="0"/>
                            </a:rPr>
                            <a:t>209.31</a:t>
                          </a:r>
                          <a:endParaRPr lang="en-IN" sz="2000" dirty="0">
                            <a:latin typeface="Calibri" pitchFamily="34" charset="0"/>
                          </a:endParaRPr>
                        </a:p>
                      </a:txBody>
                      <a:tcPr/>
                    </a:tc>
                    <a:tc>
                      <a:txBody>
                        <a:bodyPr/>
                        <a:lstStyle/>
                        <a:p>
                          <a:pPr algn="ctr"/>
                          <a:r>
                            <a:rPr lang="en-US" sz="2000" dirty="0" smtClean="0">
                              <a:latin typeface="Calibri" pitchFamily="34" charset="0"/>
                            </a:rPr>
                            <a:t>0.014</a:t>
                          </a:r>
                          <a:endParaRPr lang="en-IN" sz="2000" dirty="0">
                            <a:latin typeface="Calibri" pitchFamily="34" charset="0"/>
                          </a:endParaRPr>
                        </a:p>
                      </a:txBody>
                      <a:tcPr/>
                    </a:tc>
                  </a:tr>
                  <a:tr h="396240">
                    <a:tc>
                      <a:txBody>
                        <a:bodyPr/>
                        <a:lstStyle/>
                        <a:p>
                          <a:pPr algn="ctr"/>
                          <a:r>
                            <a:rPr lang="en-US" sz="2000" dirty="0" smtClean="0">
                              <a:latin typeface="Calibri" pitchFamily="34" charset="0"/>
                            </a:rPr>
                            <a:t>1</a:t>
                          </a:r>
                          <a:endParaRPr lang="en-IN" sz="2000" dirty="0">
                            <a:latin typeface="Calibri" pitchFamily="34" charset="0"/>
                          </a:endParaRPr>
                        </a:p>
                      </a:txBody>
                      <a:tcPr/>
                    </a:tc>
                    <a:tc>
                      <a:txBody>
                        <a:bodyPr/>
                        <a:lstStyle/>
                        <a:p>
                          <a:pPr algn="ctr"/>
                          <a:r>
                            <a:rPr lang="en-US" sz="2000" dirty="0" smtClean="0">
                              <a:latin typeface="Calibri" pitchFamily="34" charset="0"/>
                            </a:rPr>
                            <a:t>90</a:t>
                          </a:r>
                          <a:endParaRPr lang="en-IN" sz="2000" dirty="0">
                            <a:latin typeface="Calibri" pitchFamily="34" charset="0"/>
                          </a:endParaRPr>
                        </a:p>
                      </a:txBody>
                      <a:tcPr/>
                    </a:tc>
                    <a:tc>
                      <a:txBody>
                        <a:bodyPr/>
                        <a:lstStyle/>
                        <a:p>
                          <a:pPr algn="ctr"/>
                          <a:r>
                            <a:rPr lang="en-US" sz="2000" dirty="0" smtClean="0">
                              <a:latin typeface="Calibri" pitchFamily="34" charset="0"/>
                            </a:rPr>
                            <a:t>92.10</a:t>
                          </a:r>
                          <a:endParaRPr lang="en-IN" sz="2000" dirty="0">
                            <a:latin typeface="Calibri" pitchFamily="34" charset="0"/>
                          </a:endParaRPr>
                        </a:p>
                      </a:txBody>
                      <a:tcPr/>
                    </a:tc>
                    <a:tc>
                      <a:txBody>
                        <a:bodyPr/>
                        <a:lstStyle/>
                        <a:p>
                          <a:pPr algn="ctr"/>
                          <a:r>
                            <a:rPr lang="en-US" sz="2000" dirty="0" smtClean="0">
                              <a:latin typeface="Calibri" pitchFamily="34" charset="0"/>
                            </a:rPr>
                            <a:t>0.048</a:t>
                          </a:r>
                          <a:endParaRPr lang="en-IN" sz="2000" dirty="0">
                            <a:latin typeface="Calibri" pitchFamily="34" charset="0"/>
                          </a:endParaRPr>
                        </a:p>
                      </a:txBody>
                      <a:tcPr/>
                    </a:tc>
                  </a:tr>
                  <a:tr h="396240">
                    <a:tc>
                      <a:txBody>
                        <a:bodyPr/>
                        <a:lstStyle/>
                        <a:p>
                          <a:pPr algn="ctr"/>
                          <a:r>
                            <a:rPr lang="en-US" sz="2000" dirty="0" smtClean="0">
                              <a:latin typeface="Calibri" pitchFamily="34" charset="0"/>
                            </a:rPr>
                            <a:t>2</a:t>
                          </a:r>
                          <a:endParaRPr lang="en-IN" sz="2000" dirty="0">
                            <a:latin typeface="Calibri" pitchFamily="34" charset="0"/>
                          </a:endParaRPr>
                        </a:p>
                      </a:txBody>
                      <a:tcPr/>
                    </a:tc>
                    <a:tc>
                      <a:txBody>
                        <a:bodyPr/>
                        <a:lstStyle/>
                        <a:p>
                          <a:pPr algn="ctr"/>
                          <a:r>
                            <a:rPr lang="en-US" sz="2000" dirty="0" smtClean="0">
                              <a:latin typeface="Calibri" pitchFamily="34" charset="0"/>
                            </a:rPr>
                            <a:t>19</a:t>
                          </a:r>
                          <a:endParaRPr lang="en-IN" sz="2000" dirty="0">
                            <a:latin typeface="Calibri" pitchFamily="34" charset="0"/>
                          </a:endParaRPr>
                        </a:p>
                      </a:txBody>
                      <a:tcPr/>
                    </a:tc>
                    <a:tc>
                      <a:txBody>
                        <a:bodyPr/>
                        <a:lstStyle/>
                        <a:p>
                          <a:pPr algn="ctr"/>
                          <a:endParaRPr lang="en-IN" sz="2000" dirty="0">
                            <a:latin typeface="Calibri" pitchFamily="34" charset="0"/>
                          </a:endParaRPr>
                        </a:p>
                      </a:txBody>
                      <a:tcPr/>
                    </a:tc>
                    <a:tc>
                      <a:txBody>
                        <a:bodyPr/>
                        <a:lstStyle/>
                        <a:p>
                          <a:pPr algn="ctr"/>
                          <a:endParaRPr lang="en-IN" sz="2000" dirty="0">
                            <a:latin typeface="Calibri" pitchFamily="34" charset="0"/>
                          </a:endParaRPr>
                        </a:p>
                      </a:txBody>
                      <a:tcPr/>
                    </a:tc>
                  </a:tr>
                  <a:tr h="396240">
                    <a:tc>
                      <a:txBody>
                        <a:bodyPr/>
                        <a:lstStyle/>
                        <a:p>
                          <a:pPr algn="ctr"/>
                          <a:r>
                            <a:rPr lang="en-US" sz="2000" dirty="0" smtClean="0">
                              <a:latin typeface="Calibri" pitchFamily="34" charset="0"/>
                            </a:rPr>
                            <a:t>3</a:t>
                          </a:r>
                          <a:endParaRPr lang="en-IN" sz="2000" dirty="0">
                            <a:latin typeface="Calibri" pitchFamily="34" charset="0"/>
                          </a:endParaRPr>
                        </a:p>
                      </a:txBody>
                      <a:tcPr/>
                    </a:tc>
                    <a:tc>
                      <a:txBody>
                        <a:bodyPr/>
                        <a:lstStyle/>
                        <a:p>
                          <a:pPr algn="ctr"/>
                          <a:r>
                            <a:rPr lang="en-US" sz="2000" dirty="0" smtClean="0">
                              <a:latin typeface="Calibri" pitchFamily="34" charset="0"/>
                            </a:rPr>
                            <a:t>5</a:t>
                          </a:r>
                          <a:endParaRPr lang="en-IN" sz="2000" dirty="0">
                            <a:latin typeface="Calibri" pitchFamily="34" charset="0"/>
                          </a:endParaRPr>
                        </a:p>
                      </a:txBody>
                      <a:tcPr/>
                    </a:tc>
                    <a:tc>
                      <a:txBody>
                        <a:bodyPr/>
                        <a:lstStyle/>
                        <a:p>
                          <a:pPr algn="ctr"/>
                          <a:endParaRPr lang="en-IN" sz="2000" dirty="0">
                            <a:latin typeface="Calibri" pitchFamily="34" charset="0"/>
                          </a:endParaRPr>
                        </a:p>
                      </a:txBody>
                      <a:tcPr/>
                    </a:tc>
                    <a:tc>
                      <a:txBody>
                        <a:bodyPr/>
                        <a:lstStyle/>
                        <a:p>
                          <a:pPr algn="ctr"/>
                          <a:r>
                            <a:rPr lang="en-US" sz="2000" dirty="0" smtClean="0">
                              <a:latin typeface="Calibri" pitchFamily="34" charset="0"/>
                            </a:rPr>
                            <a:t>0.008</a:t>
                          </a:r>
                          <a:endParaRPr lang="en-IN" sz="2000" dirty="0">
                            <a:latin typeface="Calibri" pitchFamily="34" charset="0"/>
                          </a:endParaRPr>
                        </a:p>
                      </a:txBody>
                      <a:tcPr/>
                    </a:tc>
                  </a:tr>
                  <a:tr h="396240">
                    <a:tc>
                      <a:txBody>
                        <a:bodyPr/>
                        <a:lstStyle/>
                        <a:p>
                          <a:pPr algn="ctr"/>
                          <a:r>
                            <a:rPr lang="en-US" sz="2000" dirty="0" smtClean="0">
                              <a:latin typeface="Calibri" pitchFamily="34" charset="0"/>
                            </a:rPr>
                            <a:t>4</a:t>
                          </a:r>
                          <a:endParaRPr lang="en-IN" sz="2000" dirty="0">
                            <a:latin typeface="Calibri" pitchFamily="34" charset="0"/>
                          </a:endParaRPr>
                        </a:p>
                      </a:txBody>
                      <a:tcPr/>
                    </a:tc>
                    <a:tc>
                      <a:txBody>
                        <a:bodyPr/>
                        <a:lstStyle/>
                        <a:p>
                          <a:pPr algn="ctr"/>
                          <a:r>
                            <a:rPr lang="en-US" sz="2000" dirty="0" smtClean="0">
                              <a:latin typeface="Calibri" pitchFamily="34" charset="0"/>
                            </a:rPr>
                            <a:t>0</a:t>
                          </a:r>
                          <a:endParaRPr lang="en-IN" sz="2000" dirty="0">
                            <a:latin typeface="Calibri" pitchFamily="34" charset="0"/>
                          </a:endParaRPr>
                        </a:p>
                      </a:txBody>
                      <a:tcPr/>
                    </a:tc>
                    <a:tc>
                      <a:txBody>
                        <a:bodyPr/>
                        <a:lstStyle/>
                        <a:p>
                          <a:pPr algn="ctr"/>
                          <a:endParaRPr lang="en-IN" sz="2000" dirty="0">
                            <a:latin typeface="Calibri" pitchFamily="34" charset="0"/>
                          </a:endParaRPr>
                        </a:p>
                      </a:txBody>
                      <a:tcPr/>
                    </a:tc>
                    <a:tc>
                      <a:txBody>
                        <a:bodyPr/>
                        <a:lstStyle/>
                        <a:p>
                          <a:pPr algn="ctr"/>
                          <a:endParaRPr lang="en-IN" sz="2000" dirty="0">
                            <a:latin typeface="Calibri" pitchFamily="34" charset="0"/>
                          </a:endParaRPr>
                        </a:p>
                      </a:txBody>
                      <a:tcPr/>
                    </a:tc>
                  </a:tr>
                  <a:tr h="1146541">
                    <a:tc gridSpan="4">
                      <a:txBody>
                        <a:bodyPr/>
                        <a:lstStyle/>
                        <a:p>
                          <a:endParaRPr lang="en-US"/>
                        </a:p>
                      </a:txBody>
                      <a:tcPr>
                        <a:blipFill rotWithShape="1">
                          <a:blip r:embed="rId3"/>
                          <a:stretch>
                            <a:fillRect l="-87" t="-241489" b="-532"/>
                          </a:stretch>
                        </a:blipFill>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tr>
                </a:tbl>
              </a:graphicData>
            </a:graphic>
          </p:graphicFrame>
        </mc:Fallback>
      </mc:AlternateContent>
      <mc:AlternateContent xmlns:mc="http://schemas.openxmlformats.org/markup-compatibility/2006" xmlns:a14="http://schemas.microsoft.com/office/drawing/2010/main">
        <mc:Choice Requires="a14">
          <p:sp>
            <p:nvSpPr>
              <p:cNvPr id="15" name="TextBox 14"/>
              <p:cNvSpPr txBox="1"/>
              <p:nvPr/>
            </p:nvSpPr>
            <p:spPr>
              <a:xfrm>
                <a:off x="8382000" y="4109386"/>
                <a:ext cx="1073435" cy="906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000" i="1" smtClean="0">
                              <a:latin typeface="Cambria Math" panose="02040503050406030204" pitchFamily="18" charset="0"/>
                            </a:rPr>
                          </m:ctrlPr>
                        </m:dPr>
                        <m:e>
                          <m:m>
                            <m:mPr>
                              <m:mcs>
                                <m:mc>
                                  <m:mcPr>
                                    <m:count m:val="1"/>
                                    <m:mcJc m:val="center"/>
                                  </m:mcPr>
                                </m:mc>
                              </m:mcs>
                              <m:ctrlPr>
                                <a:rPr lang="en-IN" sz="2000" i="1" smtClean="0">
                                  <a:latin typeface="Cambria Math" panose="02040503050406030204" pitchFamily="18" charset="0"/>
                                </a:rPr>
                              </m:ctrlPr>
                            </m:mPr>
                            <m:mr>
                              <m:e>
                                <m:r>
                                  <m:rPr>
                                    <m:brk m:alnAt="7"/>
                                  </m:rPr>
                                  <a:rPr lang="en-US" sz="2000" b="0" i="1" smtClean="0">
                                    <a:latin typeface="Cambria Math"/>
                                  </a:rPr>
                                  <m:t>2</m:t>
                                </m:r>
                                <m:r>
                                  <a:rPr lang="en-US" sz="2000" b="0" i="1" smtClean="0">
                                    <a:latin typeface="Cambria Math"/>
                                  </a:rPr>
                                  <m:t>0.26</m:t>
                                </m:r>
                              </m:e>
                            </m:mr>
                            <m:mr>
                              <m:e>
                                <m:r>
                                  <a:rPr lang="en-US" sz="2000" b="0" i="1" smtClean="0">
                                    <a:latin typeface="Cambria Math"/>
                                  </a:rPr>
                                  <m:t>2.97</m:t>
                                </m:r>
                              </m:e>
                            </m:mr>
                            <m:mr>
                              <m:e>
                                <m:r>
                                  <a:rPr lang="en-US" sz="2000" b="0" i="1" smtClean="0">
                                    <a:latin typeface="Cambria Math"/>
                                  </a:rPr>
                                  <m:t>0.33</m:t>
                                </m:r>
                              </m:e>
                            </m:mr>
                          </m:m>
                          <m:r>
                            <a:rPr lang="en-US" sz="2000" b="0" i="1" smtClean="0">
                              <a:latin typeface="Cambria Math"/>
                            </a:rPr>
                            <m:t>  </m:t>
                          </m:r>
                        </m:e>
                      </m:d>
                    </m:oMath>
                  </m:oMathPara>
                </a14:m>
                <a:endParaRPr lang="en-IN"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8382000" y="4109386"/>
                <a:ext cx="1073435" cy="906210"/>
              </a:xfrm>
              <a:prstGeom prst="rect">
                <a:avLst/>
              </a:prstGeom>
              <a:blipFill rotWithShape="1">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52975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1000"/>
                                        <p:tgtEl>
                                          <p:spTgt spid="1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2677656"/>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40</a:t>
            </a:r>
          </a:p>
          <a:p>
            <a:pPr algn="just"/>
            <a:r>
              <a:rPr lang="en-US" sz="2400" spc="100" dirty="0">
                <a:solidFill>
                  <a:srgbClr val="000000"/>
                </a:solidFill>
                <a:latin typeface="Calibri" pitchFamily="34" charset="0"/>
              </a:rPr>
              <a:t>The following mistakes per page were observed in a book:</a:t>
            </a:r>
          </a:p>
          <a:p>
            <a:pPr algn="just"/>
            <a:endParaRPr lang="en-US" sz="2400" spc="100" dirty="0">
              <a:solidFill>
                <a:srgbClr val="000000"/>
              </a:solidFill>
              <a:latin typeface="Calibri" pitchFamily="34" charset="0"/>
            </a:endParaRPr>
          </a:p>
          <a:p>
            <a:pPr algn="just"/>
            <a:endParaRPr lang="en-US" sz="2400" spc="100" dirty="0">
              <a:solidFill>
                <a:srgbClr val="000000"/>
              </a:solidFill>
              <a:latin typeface="Calibri" pitchFamily="34" charset="0"/>
            </a:endParaRPr>
          </a:p>
          <a:p>
            <a:pPr algn="just"/>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Fit a Poisson distribution and test the goodness of fit.</a:t>
            </a:r>
          </a:p>
          <a:p>
            <a:pPr algn="just"/>
            <a:r>
              <a:rPr lang="en-US" sz="2400" b="1" spc="100" dirty="0">
                <a:solidFill>
                  <a:srgbClr val="000000"/>
                </a:solidFill>
                <a:latin typeface="Calibri" pitchFamily="34" charset="0"/>
              </a:rPr>
              <a:t>Solution</a:t>
            </a:r>
          </a:p>
        </p:txBody>
      </p:sp>
      <p:graphicFrame>
        <p:nvGraphicFramePr>
          <p:cNvPr id="3" name="Table 2"/>
          <p:cNvGraphicFramePr>
            <a:graphicFrameLocks noGrp="1"/>
          </p:cNvGraphicFramePr>
          <p:nvPr>
            <p:extLst>
              <p:ext uri="{D42A27DB-BD31-4B8C-83A1-F6EECF244321}">
                <p14:modId xmlns:p14="http://schemas.microsoft.com/office/powerpoint/2010/main" val="1437817786"/>
              </p:ext>
            </p:extLst>
          </p:nvPr>
        </p:nvGraphicFramePr>
        <p:xfrm>
          <a:off x="1965285" y="856228"/>
          <a:ext cx="7555113" cy="914400"/>
        </p:xfrm>
        <a:graphic>
          <a:graphicData uri="http://schemas.openxmlformats.org/drawingml/2006/table">
            <a:tbl>
              <a:tblPr firstRow="1" bandRow="1">
                <a:tableStyleId>{5C22544A-7EE6-4342-B048-85BDC9FD1C3A}</a:tableStyleId>
              </a:tblPr>
              <a:tblGrid>
                <a:gridCol w="3368715">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7366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39800">
                  <a:extLst>
                    <a:ext uri="{9D8B030D-6E8A-4147-A177-3AD203B41FA5}">
                      <a16:colId xmlns:a16="http://schemas.microsoft.com/office/drawing/2014/main" val="20004"/>
                    </a:ext>
                  </a:extLst>
                </a:gridCol>
                <a:gridCol w="782798">
                  <a:extLst>
                    <a:ext uri="{9D8B030D-6E8A-4147-A177-3AD203B41FA5}">
                      <a16:colId xmlns:a16="http://schemas.microsoft.com/office/drawing/2014/main" val="20005"/>
                    </a:ext>
                  </a:extLst>
                </a:gridCol>
              </a:tblGrid>
              <a:tr h="370840">
                <a:tc>
                  <a:txBody>
                    <a:bodyPr/>
                    <a:lstStyle/>
                    <a:p>
                      <a:pPr algn="ctr"/>
                      <a:r>
                        <a:rPr lang="en-US" sz="2400" dirty="0">
                          <a:solidFill>
                            <a:schemeClr val="bg1"/>
                          </a:solidFill>
                          <a:latin typeface="Calibri" pitchFamily="34" charset="0"/>
                        </a:rPr>
                        <a:t>No. of mistakes</a:t>
                      </a:r>
                      <a:r>
                        <a:rPr lang="en-US" sz="2400" baseline="0" dirty="0">
                          <a:solidFill>
                            <a:schemeClr val="bg1"/>
                          </a:solidFill>
                          <a:latin typeface="Calibri" pitchFamily="34" charset="0"/>
                        </a:rPr>
                        <a:t> per page </a:t>
                      </a:r>
                      <a:endParaRPr lang="en-IN" sz="2400" dirty="0">
                        <a:solidFill>
                          <a:schemeClr val="bg1"/>
                        </a:solidFill>
                        <a:latin typeface="Calibri" pitchFamily="34" charset="0"/>
                      </a:endParaRPr>
                    </a:p>
                  </a:txBody>
                  <a:tcPr>
                    <a:solidFill>
                      <a:srgbClr val="000066"/>
                    </a:solidFill>
                  </a:tcPr>
                </a:tc>
                <a:tc>
                  <a:txBody>
                    <a:bodyPr/>
                    <a:lstStyle/>
                    <a:p>
                      <a:pPr algn="ctr"/>
                      <a:r>
                        <a:rPr lang="en-US" sz="2400" b="0" dirty="0">
                          <a:solidFill>
                            <a:schemeClr val="tx1"/>
                          </a:solidFill>
                          <a:latin typeface="Calibri" pitchFamily="34" charset="0"/>
                        </a:rPr>
                        <a:t>0</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1</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2</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3</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4</a:t>
                      </a:r>
                      <a:endParaRPr lang="en-IN" sz="2400" b="0" dirty="0">
                        <a:solidFill>
                          <a:schemeClr val="tx1"/>
                        </a:solidFill>
                        <a:latin typeface="Calibri" pitchFamily="34" charset="0"/>
                      </a:endParaRPr>
                    </a:p>
                  </a:txBody>
                  <a:tcPr>
                    <a:solidFill>
                      <a:srgbClr val="D7ED9E"/>
                    </a:solidFill>
                  </a:tcPr>
                </a:tc>
                <a:extLst>
                  <a:ext uri="{0D108BD9-81ED-4DB2-BD59-A6C34878D82A}">
                    <a16:rowId xmlns:a16="http://schemas.microsoft.com/office/drawing/2014/main" val="10000"/>
                  </a:ext>
                </a:extLst>
              </a:tr>
              <a:tr h="370840">
                <a:tc>
                  <a:txBody>
                    <a:bodyPr/>
                    <a:lstStyle/>
                    <a:p>
                      <a:pPr algn="ctr"/>
                      <a:r>
                        <a:rPr lang="en-US" sz="2400" dirty="0">
                          <a:solidFill>
                            <a:schemeClr val="bg1"/>
                          </a:solidFill>
                          <a:latin typeface="Calibri" pitchFamily="34" charset="0"/>
                        </a:rPr>
                        <a:t>No.</a:t>
                      </a:r>
                      <a:r>
                        <a:rPr lang="en-US" sz="2400" baseline="0" dirty="0">
                          <a:solidFill>
                            <a:schemeClr val="bg1"/>
                          </a:solidFill>
                          <a:latin typeface="Calibri" pitchFamily="34" charset="0"/>
                        </a:rPr>
                        <a:t> of pages</a:t>
                      </a:r>
                      <a:endParaRPr lang="en-IN" sz="2400" dirty="0">
                        <a:solidFill>
                          <a:schemeClr val="bg1"/>
                        </a:solidFill>
                        <a:latin typeface="Calibri" pitchFamily="34" charset="0"/>
                      </a:endParaRPr>
                    </a:p>
                  </a:txBody>
                  <a:tcPr>
                    <a:solidFill>
                      <a:srgbClr val="000066"/>
                    </a:solidFill>
                  </a:tcPr>
                </a:tc>
                <a:tc>
                  <a:txBody>
                    <a:bodyPr/>
                    <a:lstStyle/>
                    <a:p>
                      <a:pPr algn="ctr"/>
                      <a:r>
                        <a:rPr lang="en-US" sz="2400" dirty="0">
                          <a:solidFill>
                            <a:schemeClr val="tx1"/>
                          </a:solidFill>
                          <a:latin typeface="Calibri" pitchFamily="34" charset="0"/>
                        </a:rPr>
                        <a:t>211</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90</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19</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5</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0</a:t>
                      </a:r>
                      <a:endParaRPr lang="en-IN" sz="2400" dirty="0">
                        <a:solidFill>
                          <a:schemeClr val="tx1"/>
                        </a:solidFill>
                        <a:latin typeface="Calibri" pitchFamily="34" charset="0"/>
                      </a:endParaRPr>
                    </a:p>
                  </a:txBody>
                  <a:tcPr>
                    <a:solidFill>
                      <a:srgbClr val="D7ED9E"/>
                    </a:solidFill>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9" name="TextBox 8"/>
              <p:cNvSpPr txBox="1"/>
              <p:nvPr/>
            </p:nvSpPr>
            <p:spPr>
              <a:xfrm>
                <a:off x="311648" y="2652256"/>
                <a:ext cx="11444923" cy="2677656"/>
              </a:xfrm>
              <a:prstGeom prst="rect">
                <a:avLst/>
              </a:prstGeom>
              <a:noFill/>
            </p:spPr>
            <p:txBody>
              <a:bodyPr wrap="square" rtlCol="0">
                <a:spAutoFit/>
              </a:bodyPr>
              <a:lstStyle/>
              <a:p>
                <a:pPr marL="514350" indent="-514350">
                  <a:buAutoNum type="romanLcParenBoth" startAt="5"/>
                </a:pPr>
                <a:r>
                  <a:rPr lang="en-US" sz="2400" b="1" dirty="0">
                    <a:solidFill>
                      <a:srgbClr val="000000"/>
                    </a:solidFill>
                    <a:latin typeface="Calibri" pitchFamily="34" charset="0"/>
                  </a:rPr>
                  <a:t>Critical value : </a:t>
                </a:r>
                <a:r>
                  <a:rPr lang="en-US" sz="2400" b="1" spc="100" dirty="0">
                    <a:solidFill>
                      <a:srgbClr val="000000"/>
                    </a:solidFill>
                    <a:latin typeface="Calibri" pitchFamily="34" charset="0"/>
                  </a:rPr>
                  <a:t> </a:t>
                </a:r>
                <a:r>
                  <a:rPr lang="en-US" sz="2400" spc="100" dirty="0">
                    <a:solidFill>
                      <a:srgbClr val="000000"/>
                    </a:solidFill>
                    <a:latin typeface="Calibri" pitchFamily="34" charset="0"/>
                  </a:rPr>
                  <a:t>The number of degrees of freedom is 1 for each class. There are 5   classes originally. Hence, the degrees of freedom originally is 5. Since the classes are reduced by 2, the degrees of freedom is reduced by 2. Further, while calculating the parameter </a:t>
                </a:r>
                <a14:m>
                  <m:oMath xmlns:m="http://schemas.openxmlformats.org/officeDocument/2006/math">
                    <m:r>
                      <a:rPr lang="en-US" sz="2400" i="1" spc="100" smtClean="0">
                        <a:solidFill>
                          <a:srgbClr val="000000"/>
                        </a:solidFill>
                        <a:latin typeface="Cambria Math"/>
                        <a:ea typeface="Cambria Math"/>
                      </a:rPr>
                      <m:t>𝜆</m:t>
                    </m:r>
                  </m:oMath>
                </a14:m>
                <a:r>
                  <a:rPr lang="en-US" sz="2400" dirty="0">
                    <a:solidFill>
                      <a:srgbClr val="000000"/>
                    </a:solidFill>
                    <a:latin typeface="Calibri" pitchFamily="34" charset="0"/>
                  </a:rPr>
                  <a:t>, two sums </a:t>
                </a:r>
                <a14:m>
                  <m:oMath xmlns:m="http://schemas.openxmlformats.org/officeDocument/2006/math">
                    <m:nary>
                      <m:naryPr>
                        <m:chr m:val="∑"/>
                        <m:subHide m:val="on"/>
                        <m:supHide m:val="on"/>
                        <m:ctrlPr>
                          <a:rPr lang="en-US" sz="2400" i="1" smtClean="0">
                            <a:solidFill>
                              <a:srgbClr val="000000"/>
                            </a:solidFill>
                            <a:latin typeface="Cambria Math" panose="02040503050406030204" pitchFamily="18" charset="0"/>
                          </a:rPr>
                        </m:ctrlPr>
                      </m:naryPr>
                      <m:sub/>
                      <m:sup/>
                      <m:e>
                        <m:r>
                          <a:rPr lang="en-US" sz="2400" b="0" i="1" smtClean="0">
                            <a:solidFill>
                              <a:srgbClr val="000000"/>
                            </a:solidFill>
                            <a:latin typeface="Cambria Math"/>
                          </a:rPr>
                          <m:t>𝑓𝑥</m:t>
                        </m:r>
                      </m:e>
                    </m:nary>
                  </m:oMath>
                </a14:m>
                <a:r>
                  <a:rPr lang="en-US" sz="2400" dirty="0">
                    <a:solidFill>
                      <a:srgbClr val="000000"/>
                    </a:solidFill>
                    <a:latin typeface="Calibri" pitchFamily="34" charset="0"/>
                  </a:rPr>
                  <a:t> and </a:t>
                </a:r>
                <a14:m>
                  <m:oMath xmlns:m="http://schemas.openxmlformats.org/officeDocument/2006/math">
                    <m:nary>
                      <m:naryPr>
                        <m:chr m:val="∑"/>
                        <m:subHide m:val="on"/>
                        <m:supHide m:val="on"/>
                        <m:ctrlPr>
                          <a:rPr lang="en-US" sz="2400" i="1">
                            <a:solidFill>
                              <a:srgbClr val="000000"/>
                            </a:solidFill>
                            <a:latin typeface="Cambria Math" panose="02040503050406030204" pitchFamily="18" charset="0"/>
                          </a:rPr>
                        </m:ctrlPr>
                      </m:naryPr>
                      <m:sub/>
                      <m:sup/>
                      <m:e>
                        <m:r>
                          <a:rPr lang="en-US" sz="2400" i="1">
                            <a:solidFill>
                              <a:srgbClr val="000000"/>
                            </a:solidFill>
                            <a:latin typeface="Cambria Math"/>
                          </a:rPr>
                          <m:t>𝑓</m:t>
                        </m:r>
                      </m:e>
                    </m:nary>
                  </m:oMath>
                </a14:m>
                <a:r>
                  <a:rPr lang="en-US" sz="2400" dirty="0">
                    <a:solidFill>
                      <a:srgbClr val="000000"/>
                    </a:solidFill>
                    <a:latin typeface="Calibri" pitchFamily="34" charset="0"/>
                  </a:rPr>
                  <a:t> are used. Hence, the degrees of freedom is again reduced by 2.</a:t>
                </a:r>
              </a:p>
              <a:p>
                <a:r>
                  <a:rPr lang="en-US" sz="2400" dirty="0">
                    <a:solidFill>
                      <a:srgbClr val="000000"/>
                    </a:solidFill>
                    <a:latin typeface="Calibri" pitchFamily="34" charset="0"/>
                  </a:rPr>
                  <a:t>        Hence, the number of degrees of freedom  </a:t>
                </a:r>
                <a14:m>
                  <m:oMath xmlns:m="http://schemas.openxmlformats.org/officeDocument/2006/math">
                    <m:r>
                      <a:rPr lang="en-US" sz="2400" b="0" i="1" smtClean="0">
                        <a:solidFill>
                          <a:srgbClr val="000000"/>
                        </a:solidFill>
                        <a:latin typeface="Cambria Math"/>
                      </a:rPr>
                      <m:t>𝑣</m:t>
                    </m:r>
                    <m:r>
                      <a:rPr lang="en-US" sz="2400" b="0" i="1" smtClean="0">
                        <a:solidFill>
                          <a:srgbClr val="000000"/>
                        </a:solidFill>
                        <a:latin typeface="Cambria Math"/>
                      </a:rPr>
                      <m:t>=5−</m:t>
                    </m:r>
                    <m:d>
                      <m:dPr>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a:rPr>
                          <m:t>2+2</m:t>
                        </m:r>
                      </m:e>
                    </m:d>
                    <m:r>
                      <a:rPr lang="en-US" sz="2400" b="0" i="1" smtClean="0">
                        <a:solidFill>
                          <a:srgbClr val="000000"/>
                        </a:solidFill>
                        <a:latin typeface="Cambria Math"/>
                      </a:rPr>
                      <m:t>=1</m:t>
                    </m:r>
                  </m:oMath>
                </a14:m>
                <a:endParaRPr lang="en-IN" sz="2400" dirty="0">
                  <a:solidFill>
                    <a:srgbClr val="000000"/>
                  </a:solidFill>
                  <a:latin typeface="Calibri" pitchFamily="34" charset="0"/>
                </a:endParaRPr>
              </a:p>
              <a:p>
                <a:r>
                  <a:rPr lang="en-US" sz="2400" dirty="0">
                    <a:solidFill>
                      <a:srgbClr val="000000"/>
                    </a:solidFill>
                    <a:latin typeface="Calibri" pitchFamily="34" charset="0"/>
                  </a:rPr>
                  <a:t>         </a:t>
                </a:r>
                <a:endParaRPr lang="en-IN" sz="2400" dirty="0">
                  <a:solidFill>
                    <a:srgbClr val="000000"/>
                  </a:solidFill>
                  <a:latin typeface="Calibri"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11648" y="2652256"/>
                <a:ext cx="11444923" cy="2677656"/>
              </a:xfrm>
              <a:prstGeom prst="rect">
                <a:avLst/>
              </a:prstGeom>
              <a:blipFill rotWithShape="1">
                <a:blip r:embed="rId2"/>
                <a:stretch>
                  <a:fillRect l="-799" t="-2050" r="-26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2576" y="5249075"/>
                <a:ext cx="12129424" cy="1212896"/>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r>
                  <a:rPr lang="en-IN" sz="2400" spc="100" dirty="0">
                    <a:solidFill>
                      <a:srgbClr val="000000"/>
                    </a:solidFill>
                    <a:latin typeface="Calibri" pitchFamily="34" charset="0"/>
                  </a:rPr>
                  <a:t>, </a:t>
                </a:r>
                <a14:m>
                  <m:oMath xmlns:m="http://schemas.openxmlformats.org/officeDocument/2006/math">
                    <m:sSup>
                      <m:sSupPr>
                        <m:ctrlPr>
                          <a:rPr lang="en-US" sz="2400" i="1" spc="100">
                            <a:latin typeface="Cambria Math" panose="02040503050406030204" pitchFamily="18" charset="0"/>
                          </a:rPr>
                        </m:ctrlPr>
                      </m:sSupPr>
                      <m:e>
                        <m:r>
                          <a:rPr lang="en-US" sz="2400" i="1" spc="100">
                            <a:latin typeface="Cambria Math"/>
                            <a:ea typeface="Cambria Math"/>
                          </a:rPr>
                          <m:t>𝜒</m:t>
                        </m:r>
                      </m:e>
                      <m:sup>
                        <m:r>
                          <a:rPr lang="en-US" sz="2400" i="1" spc="100">
                            <a:latin typeface="Cambria Math"/>
                          </a:rPr>
                          <m:t>2</m:t>
                        </m:r>
                      </m:sup>
                    </m:sSup>
                    <m:r>
                      <a:rPr lang="en-US" sz="2400" b="0" i="1" spc="100" smtClean="0">
                        <a:latin typeface="Cambria Math"/>
                      </a:rPr>
                      <m:t>&lt;</m:t>
                    </m:r>
                    <m:sSubSup>
                      <m:sSubSupPr>
                        <m:ctrlPr>
                          <a:rPr lang="en-IN" sz="2400" i="1">
                            <a:latin typeface="Cambria Math" panose="02040503050406030204" pitchFamily="18" charset="0"/>
                          </a:rPr>
                        </m:ctrlPr>
                      </m:sSubSupPr>
                      <m:e>
                        <m:r>
                          <a:rPr lang="en-IN" sz="2400" i="1">
                            <a:latin typeface="Cambria Math"/>
                            <a:ea typeface="Cambria Math"/>
                          </a:rPr>
                          <m:t>𝜒</m:t>
                        </m:r>
                      </m:e>
                      <m:sub>
                        <m:r>
                          <a:rPr lang="en-US" sz="2400" i="1">
                            <a:latin typeface="Cambria Math"/>
                          </a:rPr>
                          <m:t>0.05</m:t>
                        </m:r>
                      </m:sub>
                      <m:sup>
                        <m:r>
                          <a:rPr lang="en-US" sz="2400" i="1">
                            <a:latin typeface="Cambria Math"/>
                          </a:rPr>
                          <m:t>2</m:t>
                        </m:r>
                      </m:sup>
                    </m:sSubSup>
                  </m:oMath>
                </a14:m>
                <a:r>
                  <a:rPr lang="en-IN" sz="2400" spc="100" dirty="0">
                    <a:solidFill>
                      <a:srgbClr val="000000"/>
                    </a:solidFill>
                    <a:latin typeface="Calibri" pitchFamily="34" charset="0"/>
                  </a:rPr>
                  <a:t>, the null hypothesis is accepted at 5% level of significance. i.e., </a:t>
                </a:r>
              </a:p>
              <a:p>
                <a:pPr algn="just"/>
                <a:r>
                  <a:rPr lang="en-IN" sz="2400" spc="100" dirty="0">
                    <a:solidFill>
                      <a:srgbClr val="000000"/>
                    </a:solidFill>
                    <a:latin typeface="Calibri" pitchFamily="34" charset="0"/>
                  </a:rPr>
                  <a:t>        the mistakes follow Poisson’s distribution</a:t>
                </a:r>
                <a:r>
                  <a:rPr lang="en-US" sz="2400" spc="100" dirty="0">
                    <a:solidFill>
                      <a:srgbClr val="000000"/>
                    </a:solidFill>
                    <a:latin typeface="Calibri" pitchFamily="34" charset="0"/>
                  </a:rPr>
                  <a:t>.</a:t>
                </a:r>
                <a:endParaRPr lang="en-IN" sz="2400" spc="100" dirty="0">
                  <a:solidFill>
                    <a:srgbClr val="000000"/>
                  </a:solidFill>
                  <a:latin typeface="Calibri"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2576" y="5249075"/>
                <a:ext cx="12129424" cy="1212896"/>
              </a:xfrm>
              <a:prstGeom prst="rect">
                <a:avLst/>
              </a:prstGeom>
              <a:blipFill rotWithShape="1">
                <a:blip r:embed="rId3"/>
                <a:stretch>
                  <a:fillRect l="-754" t="-4020" b="-1055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043877" y="4855680"/>
                <a:ext cx="2908938" cy="4742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panose="02040503050406030204" pitchFamily="18" charset="0"/>
                            </a:rPr>
                          </m:ctrlPr>
                        </m:sSubSupPr>
                        <m:e>
                          <m:r>
                            <a:rPr lang="en-IN" sz="2400" i="1" smtClean="0">
                              <a:latin typeface="Cambria Math"/>
                              <a:ea typeface="Cambria Math"/>
                            </a:rPr>
                            <m:t>𝜒</m:t>
                          </m:r>
                        </m:e>
                        <m:sub>
                          <m:r>
                            <a:rPr lang="en-US" sz="2400" b="0" i="1" smtClean="0">
                              <a:latin typeface="Cambria Math"/>
                            </a:rPr>
                            <m:t>0.05</m:t>
                          </m:r>
                        </m:sub>
                        <m:sup>
                          <m:r>
                            <a:rPr lang="en-US" sz="2400" b="0" i="1" smtClean="0">
                              <a:latin typeface="Cambria Math"/>
                            </a:rPr>
                            <m:t>2</m:t>
                          </m:r>
                        </m:sup>
                      </m:sSubSup>
                      <m:r>
                        <a:rPr lang="en-US" sz="2400" b="0" i="1" smtClean="0">
                          <a:latin typeface="Cambria Math"/>
                        </a:rPr>
                        <m:t> </m:t>
                      </m:r>
                      <m:d>
                        <m:dPr>
                          <m:ctrlPr>
                            <a:rPr lang="en-IN" sz="2400" i="1" smtClean="0">
                              <a:latin typeface="Cambria Math" panose="02040503050406030204" pitchFamily="18" charset="0"/>
                            </a:rPr>
                          </m:ctrlPr>
                        </m:dPr>
                        <m:e>
                          <m:r>
                            <a:rPr lang="en-US" sz="2400" b="0" i="1" smtClean="0">
                              <a:latin typeface="Cambria Math"/>
                            </a:rPr>
                            <m:t>𝑣</m:t>
                          </m:r>
                          <m:r>
                            <a:rPr lang="en-US" sz="2400" b="0" i="1" smtClean="0">
                              <a:latin typeface="Cambria Math"/>
                            </a:rPr>
                            <m:t>=1</m:t>
                          </m:r>
                        </m:e>
                      </m:d>
                      <m:r>
                        <a:rPr lang="en-US" sz="2400" b="0" i="1" smtClean="0">
                          <a:latin typeface="Cambria Math"/>
                        </a:rPr>
                        <m:t>=3.84</m:t>
                      </m:r>
                    </m:oMath>
                  </m:oMathPara>
                </a14:m>
                <a:endParaRPr lang="en-IN"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043877" y="4855680"/>
                <a:ext cx="2908938" cy="474232"/>
              </a:xfrm>
              <a:prstGeom prst="rect">
                <a:avLst/>
              </a:prstGeom>
              <a:blipFill rotWithShape="1">
                <a:blip r:embed="rId4"/>
                <a:stretch>
                  <a:fillRect b="-9091"/>
                </a:stretch>
              </a:blipFill>
            </p:spPr>
            <p:txBody>
              <a:bodyPr/>
              <a:lstStyle/>
              <a:p>
                <a:r>
                  <a:rPr lang="en-IN">
                    <a:noFill/>
                  </a:rPr>
                  <a:t> </a:t>
                </a:r>
              </a:p>
            </p:txBody>
          </p:sp>
        </mc:Fallback>
      </mc:AlternateContent>
    </p:spTree>
    <p:extLst>
      <p:ext uri="{BB962C8B-B14F-4D97-AF65-F5344CB8AC3E}">
        <p14:creationId xmlns:p14="http://schemas.microsoft.com/office/powerpoint/2010/main" val="91801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1080000"/>
          </a:xfrm>
          <a:prstGeom prst="rect">
            <a:avLst/>
          </a:prstGeom>
          <a:solidFill>
            <a:srgbClr val="002060"/>
          </a:solidFill>
          <a:ln>
            <a:solidFill>
              <a:schemeClr val="accent1">
                <a:lumMod val="60000"/>
                <a:lumOff val="40000"/>
              </a:schemeClr>
            </a:solidFill>
          </a:ln>
        </p:spPr>
        <p:txBody>
          <a:bodyPr anchor="ct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00" dirty="0">
                <a:solidFill>
                  <a:schemeClr val="bg1"/>
                </a:solidFill>
              </a:rPr>
              <a:t>STUDENT’S </a:t>
            </a:r>
            <a:r>
              <a:rPr lang="en-US" i="1" spc="100" dirty="0">
                <a:solidFill>
                  <a:schemeClr val="bg1"/>
                </a:solidFill>
              </a:rPr>
              <a:t>t</a:t>
            </a:r>
            <a:r>
              <a:rPr lang="en-US" spc="100" dirty="0">
                <a:solidFill>
                  <a:schemeClr val="bg1"/>
                </a:solidFill>
              </a:rPr>
              <a:t>-DISTRIBUTION</a:t>
            </a:r>
            <a:endParaRPr lang="en-IN" spc="100" dirty="0">
              <a:solidFill>
                <a:schemeClr val="bg1"/>
              </a:solidFill>
            </a:endParaRPr>
          </a:p>
        </p:txBody>
      </p:sp>
      <mc:AlternateContent xmlns:mc="http://schemas.openxmlformats.org/markup-compatibility/2006" xmlns:a14="http://schemas.microsoft.com/office/drawing/2010/main">
        <mc:Choice Requires="a14">
          <p:sp>
            <p:nvSpPr>
              <p:cNvPr id="3" name="TextBox 2"/>
              <p:cNvSpPr txBox="1"/>
              <p:nvPr/>
            </p:nvSpPr>
            <p:spPr>
              <a:xfrm>
                <a:off x="-1" y="1080000"/>
                <a:ext cx="12204000" cy="5873596"/>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spc="100" dirty="0">
                    <a:latin typeface="Calibri" pitchFamily="34" charset="0"/>
                  </a:rPr>
                  <a:t>The theory of small or exact sample was developed by Irish William S. Gosset who used to write under pen-name of student. The quantity </a:t>
                </a:r>
                <a:r>
                  <a:rPr lang="en-US" sz="2400" i="1" spc="100" dirty="0">
                    <a:latin typeface="Calibri" pitchFamily="34" charset="0"/>
                  </a:rPr>
                  <a:t>t</a:t>
                </a:r>
                <a:r>
                  <a:rPr lang="en-US" sz="2400" spc="100" dirty="0">
                    <a:latin typeface="Calibri" pitchFamily="34" charset="0"/>
                  </a:rPr>
                  <a:t> is defined as</a:t>
                </a:r>
              </a:p>
              <a:p>
                <a:pPr algn="just"/>
                <a:endParaRPr lang="en-US" sz="1400" spc="100" dirty="0">
                  <a:latin typeface="Calibri" pitchFamily="34" charset="0"/>
                </a:endParaRPr>
              </a:p>
              <a:p>
                <a:pPr algn="just"/>
                <a14:m>
                  <m:oMathPara xmlns:m="http://schemas.openxmlformats.org/officeDocument/2006/math">
                    <m:oMathParaPr>
                      <m:jc m:val="centerGroup"/>
                    </m:oMathParaPr>
                    <m:oMath xmlns:m="http://schemas.openxmlformats.org/officeDocument/2006/math">
                      <m:r>
                        <a:rPr lang="en-US" sz="2000" b="0" i="1" spc="100" smtClean="0">
                          <a:latin typeface="Cambria Math"/>
                        </a:rPr>
                        <m:t>𝑡</m:t>
                      </m:r>
                      <m:r>
                        <a:rPr lang="en-US" sz="2000" b="0" i="0" spc="100" smtClean="0">
                          <a:latin typeface="Cambria Math"/>
                        </a:rPr>
                        <m:t>=</m:t>
                      </m:r>
                      <m:f>
                        <m:fPr>
                          <m:ctrlPr>
                            <a:rPr lang="en-US" sz="2000" i="1" spc="100" smtClean="0">
                              <a:latin typeface="Cambria Math" panose="02040503050406030204" pitchFamily="18" charset="0"/>
                            </a:rPr>
                          </m:ctrlPr>
                        </m:fPr>
                        <m:num>
                          <m:r>
                            <m:rPr>
                              <m:sty m:val="p"/>
                            </m:rPr>
                            <a:rPr lang="en-US" sz="2000" b="0" i="0" spc="100" smtClean="0">
                              <a:latin typeface="Cambria Math"/>
                            </a:rPr>
                            <m:t>Difference</m:t>
                          </m:r>
                          <m:r>
                            <a:rPr lang="en-US" sz="2000" b="0" i="0" spc="100" smtClean="0">
                              <a:latin typeface="Cambria Math"/>
                            </a:rPr>
                            <m:t> </m:t>
                          </m:r>
                          <m:r>
                            <m:rPr>
                              <m:sty m:val="p"/>
                            </m:rPr>
                            <a:rPr lang="en-US" sz="2000" b="0" i="0" spc="100" smtClean="0">
                              <a:latin typeface="Cambria Math"/>
                            </a:rPr>
                            <m:t>of</m:t>
                          </m:r>
                          <m:r>
                            <a:rPr lang="en-US" sz="2000" b="0" i="0" spc="100" smtClean="0">
                              <a:latin typeface="Cambria Math"/>
                            </a:rPr>
                            <m:t> </m:t>
                          </m:r>
                          <m:r>
                            <m:rPr>
                              <m:sty m:val="p"/>
                            </m:rPr>
                            <a:rPr lang="en-US" sz="2000" b="0" i="0" spc="100" smtClean="0">
                              <a:latin typeface="Cambria Math"/>
                            </a:rPr>
                            <m:t>population</m:t>
                          </m:r>
                          <m:r>
                            <a:rPr lang="en-US" sz="2000" b="0" i="0" spc="100" smtClean="0">
                              <a:latin typeface="Cambria Math"/>
                            </a:rPr>
                            <m:t> </m:t>
                          </m:r>
                          <m:r>
                            <m:rPr>
                              <m:sty m:val="p"/>
                            </m:rPr>
                            <a:rPr lang="en-US" sz="2000" b="0" i="0" spc="100" smtClean="0">
                              <a:latin typeface="Cambria Math"/>
                            </a:rPr>
                            <m:t>parameter</m:t>
                          </m:r>
                          <m:r>
                            <a:rPr lang="en-US" sz="2000" b="0" i="0" spc="100" smtClean="0">
                              <a:latin typeface="Cambria Math"/>
                            </a:rPr>
                            <m:t> </m:t>
                          </m:r>
                          <m:r>
                            <m:rPr>
                              <m:sty m:val="p"/>
                            </m:rPr>
                            <a:rPr lang="en-US" sz="2000" b="0" i="0" spc="100" smtClean="0">
                              <a:latin typeface="Cambria Math"/>
                            </a:rPr>
                            <m:t>and</m:t>
                          </m:r>
                          <m:r>
                            <a:rPr lang="en-US" sz="2000" b="0" i="0" spc="100" smtClean="0">
                              <a:latin typeface="Cambria Math"/>
                            </a:rPr>
                            <m:t> </m:t>
                          </m:r>
                          <m:r>
                            <m:rPr>
                              <m:sty m:val="p"/>
                            </m:rPr>
                            <a:rPr lang="en-US" sz="2000" b="0" i="0" spc="100" smtClean="0">
                              <a:latin typeface="Cambria Math"/>
                            </a:rPr>
                            <m:t>the</m:t>
                          </m:r>
                          <m:r>
                            <a:rPr lang="en-US" sz="2000" b="0" i="0" spc="100" smtClean="0">
                              <a:latin typeface="Cambria Math"/>
                            </a:rPr>
                            <m:t> </m:t>
                          </m:r>
                          <m:r>
                            <m:rPr>
                              <m:sty m:val="p"/>
                            </m:rPr>
                            <a:rPr lang="en-US" sz="2000" b="0" i="0" spc="100" smtClean="0">
                              <a:latin typeface="Cambria Math"/>
                            </a:rPr>
                            <m:t>corresponding</m:t>
                          </m:r>
                          <m:r>
                            <a:rPr lang="en-US" sz="2000" b="0" i="0" spc="100" smtClean="0">
                              <a:latin typeface="Cambria Math"/>
                            </a:rPr>
                            <m:t> </m:t>
                          </m:r>
                          <m:r>
                            <m:rPr>
                              <m:sty m:val="p"/>
                            </m:rPr>
                            <a:rPr lang="en-US" sz="2000" b="0" i="0" spc="100" smtClean="0">
                              <a:latin typeface="Cambria Math"/>
                            </a:rPr>
                            <m:t>statistic</m:t>
                          </m:r>
                        </m:num>
                        <m:den>
                          <m:r>
                            <m:rPr>
                              <m:sty m:val="p"/>
                            </m:rPr>
                            <a:rPr lang="en-US" sz="2000" b="0" i="0" spc="100" smtClean="0">
                              <a:latin typeface="Cambria Math"/>
                            </a:rPr>
                            <m:t>Standard</m:t>
                          </m:r>
                          <m:r>
                            <a:rPr lang="en-US" sz="2000" b="0" i="0" spc="100" smtClean="0">
                              <a:latin typeface="Cambria Math"/>
                            </a:rPr>
                            <m:t> </m:t>
                          </m:r>
                          <m:r>
                            <m:rPr>
                              <m:sty m:val="p"/>
                            </m:rPr>
                            <a:rPr lang="en-US" sz="2000" b="0" i="0" spc="100" smtClean="0">
                              <a:latin typeface="Cambria Math"/>
                            </a:rPr>
                            <m:t>error</m:t>
                          </m:r>
                          <m:r>
                            <a:rPr lang="en-US" sz="2000" b="0" i="0" spc="100" smtClean="0">
                              <a:latin typeface="Cambria Math"/>
                            </a:rPr>
                            <m:t> </m:t>
                          </m:r>
                          <m:r>
                            <m:rPr>
                              <m:sty m:val="p"/>
                            </m:rPr>
                            <a:rPr lang="en-US" sz="2000" b="0" i="0" spc="100" smtClean="0">
                              <a:latin typeface="Cambria Math"/>
                            </a:rPr>
                            <m:t>of</m:t>
                          </m:r>
                          <m:r>
                            <a:rPr lang="en-US" sz="2000" b="0" i="0" spc="100" smtClean="0">
                              <a:latin typeface="Cambria Math"/>
                            </a:rPr>
                            <m:t> </m:t>
                          </m:r>
                          <m:r>
                            <m:rPr>
                              <m:sty m:val="p"/>
                            </m:rPr>
                            <a:rPr lang="en-US" sz="2000" b="0" i="0" spc="100" smtClean="0">
                              <a:latin typeface="Cambria Math"/>
                            </a:rPr>
                            <m:t>statistic</m:t>
                          </m:r>
                        </m:den>
                      </m:f>
                    </m:oMath>
                  </m:oMathPara>
                </a14:m>
                <a:endParaRPr lang="en-US" sz="2400" spc="100" dirty="0">
                  <a:latin typeface="Calibri" pitchFamily="34" charset="0"/>
                </a:endParaRPr>
              </a:p>
              <a:p>
                <a:pPr algn="just"/>
                <a:endParaRPr lang="en-US" sz="2400" spc="100" dirty="0">
                  <a:latin typeface="Calibri" pitchFamily="34" charset="0"/>
                </a:endParaRPr>
              </a:p>
              <a:p>
                <a:pPr algn="just"/>
                <a:r>
                  <a:rPr lang="en-US" sz="2400" spc="100" dirty="0">
                    <a:latin typeface="Calibri" pitchFamily="34" charset="0"/>
                  </a:rPr>
                  <a:t>with </a:t>
                </a:r>
                <a14:m>
                  <m:oMath xmlns:m="http://schemas.openxmlformats.org/officeDocument/2006/math">
                    <m:d>
                      <m:dPr>
                        <m:ctrlPr>
                          <a:rPr lang="en-US" sz="2400" i="1" spc="100" smtClean="0">
                            <a:latin typeface="Cambria Math" panose="02040503050406030204" pitchFamily="18" charset="0"/>
                          </a:rPr>
                        </m:ctrlPr>
                      </m:dPr>
                      <m:e>
                        <m:r>
                          <a:rPr lang="en-US" sz="2400" b="0" i="1" spc="100" smtClean="0">
                            <a:latin typeface="Cambria Math"/>
                          </a:rPr>
                          <m:t>𝑛</m:t>
                        </m:r>
                        <m:r>
                          <a:rPr lang="en-US" sz="2400" b="0" i="1" spc="100" smtClean="0">
                            <a:latin typeface="Cambria Math"/>
                          </a:rPr>
                          <m:t>−1</m:t>
                        </m:r>
                      </m:e>
                    </m:d>
                  </m:oMath>
                </a14:m>
                <a:r>
                  <a:rPr lang="en-US" sz="2400" spc="100" dirty="0">
                    <a:latin typeface="Calibri" pitchFamily="34" charset="0"/>
                  </a:rPr>
                  <a:t> degrees of freedom if the sample size is </a:t>
                </a:r>
                <a14:m>
                  <m:oMath xmlns:m="http://schemas.openxmlformats.org/officeDocument/2006/math">
                    <m:r>
                      <a:rPr lang="en-US" sz="2400" b="0" i="1" spc="100" smtClean="0">
                        <a:latin typeface="Cambria Math"/>
                      </a:rPr>
                      <m:t>𝑛</m:t>
                    </m:r>
                  </m:oMath>
                </a14:m>
                <a:r>
                  <a:rPr lang="en-US" sz="2400" spc="100" dirty="0">
                    <a:latin typeface="Calibri" pitchFamily="34" charset="0"/>
                  </a:rPr>
                  <a:t>.</a:t>
                </a:r>
              </a:p>
              <a:p>
                <a:pPr algn="just"/>
                <a:endParaRPr lang="en-US" sz="1400" spc="100" dirty="0">
                  <a:latin typeface="Calibri" pitchFamily="34" charset="0"/>
                </a:endParaRPr>
              </a:p>
              <a:p>
                <a:pPr algn="just"/>
                <a:r>
                  <a:rPr lang="en-US" sz="2400" spc="100" dirty="0">
                    <a:latin typeface="Calibri" pitchFamily="34" charset="0"/>
                  </a:rPr>
                  <a:t>Let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𝑥</m:t>
                        </m:r>
                      </m:e>
                      <m:sub>
                        <m:r>
                          <a:rPr lang="en-US" sz="2400" b="0" i="1" spc="100" smtClean="0">
                            <a:latin typeface="Cambria Math"/>
                          </a:rPr>
                          <m:t>1</m:t>
                        </m:r>
                      </m:sub>
                    </m:sSub>
                    <m:r>
                      <a:rPr lang="en-US" sz="2400" b="0" i="1" spc="100" smtClean="0">
                        <a:latin typeface="Cambria Math"/>
                      </a:rPr>
                      <m:t>,</m:t>
                    </m:r>
                    <m:sSub>
                      <m:sSubPr>
                        <m:ctrlPr>
                          <a:rPr lang="en-US" sz="2400" i="1" spc="100" smtClean="0">
                            <a:latin typeface="Cambria Math" panose="02040503050406030204" pitchFamily="18" charset="0"/>
                          </a:rPr>
                        </m:ctrlPr>
                      </m:sSubPr>
                      <m:e>
                        <m:r>
                          <a:rPr lang="en-US" sz="2400" b="0" i="1" spc="100" smtClean="0">
                            <a:latin typeface="Cambria Math"/>
                          </a:rPr>
                          <m:t>𝑥</m:t>
                        </m:r>
                      </m:e>
                      <m:sub>
                        <m:r>
                          <a:rPr lang="en-US" sz="2400" b="0" i="1" spc="100" smtClean="0">
                            <a:latin typeface="Cambria Math"/>
                          </a:rPr>
                          <m:t>2</m:t>
                        </m:r>
                      </m:sub>
                    </m:sSub>
                    <m:r>
                      <a:rPr lang="en-US" sz="2400" b="0" i="1" spc="100" smtClean="0">
                        <a:latin typeface="Cambria Math"/>
                      </a:rPr>
                      <m:t>,….,</m:t>
                    </m:r>
                  </m:oMath>
                </a14:m>
                <a:r>
                  <a:rPr lang="en-US" sz="2400" spc="100" dirty="0"/>
                  <a:t>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𝑥</m:t>
                        </m:r>
                      </m:e>
                      <m:sub>
                        <m:r>
                          <a:rPr lang="en-US" sz="2400" b="0" i="1" spc="100" smtClean="0">
                            <a:latin typeface="Cambria Math"/>
                          </a:rPr>
                          <m:t>𝑛</m:t>
                        </m:r>
                      </m:sub>
                    </m:sSub>
                  </m:oMath>
                </a14:m>
                <a:r>
                  <a:rPr lang="en-US" sz="2400" spc="100" dirty="0">
                    <a:latin typeface="Calibri" pitchFamily="34" charset="0"/>
                  </a:rPr>
                  <a:t> be a random sample of size n </a:t>
                </a:r>
                <a14:m>
                  <m:oMath xmlns:m="http://schemas.openxmlformats.org/officeDocument/2006/math">
                    <m:d>
                      <m:dPr>
                        <m:ctrlPr>
                          <a:rPr lang="en-US" sz="2400" i="1" spc="100" smtClean="0">
                            <a:latin typeface="Cambria Math" panose="02040503050406030204" pitchFamily="18" charset="0"/>
                          </a:rPr>
                        </m:ctrlPr>
                      </m:dPr>
                      <m:e>
                        <m:r>
                          <a:rPr lang="en-US" sz="2400" b="0" i="1" spc="100" smtClean="0">
                            <a:latin typeface="Cambria Math"/>
                          </a:rPr>
                          <m:t>𝑛</m:t>
                        </m:r>
                        <m:r>
                          <a:rPr lang="en-US" sz="2400" b="0" i="1" spc="100" smtClean="0">
                            <a:latin typeface="Cambria Math"/>
                            <a:ea typeface="Cambria Math"/>
                          </a:rPr>
                          <m:t>≤30</m:t>
                        </m:r>
                      </m:e>
                    </m:d>
                  </m:oMath>
                </a14:m>
                <a:r>
                  <a:rPr lang="en-US" sz="2400" spc="100" dirty="0">
                    <a:latin typeface="Calibri" pitchFamily="34" charset="0"/>
                  </a:rPr>
                  <a:t> drawn from a normal population with mean </a:t>
                </a:r>
                <a14:m>
                  <m:oMath xmlns:m="http://schemas.openxmlformats.org/officeDocument/2006/math">
                    <m:r>
                      <a:rPr lang="en-US" sz="2400" i="1" spc="100" smtClean="0">
                        <a:latin typeface="Cambria Math"/>
                        <a:ea typeface="Cambria Math"/>
                      </a:rPr>
                      <m:t>𝜇</m:t>
                    </m:r>
                  </m:oMath>
                </a14:m>
                <a:r>
                  <a:rPr lang="en-US" sz="2400" spc="100" dirty="0">
                    <a:latin typeface="Calibri" pitchFamily="34" charset="0"/>
                  </a:rPr>
                  <a:t> and SD </a:t>
                </a:r>
                <a14:m>
                  <m:oMath xmlns:m="http://schemas.openxmlformats.org/officeDocument/2006/math">
                    <m:r>
                      <a:rPr lang="en-US" sz="2400" i="1" spc="100" smtClean="0">
                        <a:latin typeface="Cambria Math"/>
                        <a:ea typeface="Cambria Math"/>
                      </a:rPr>
                      <m:t>𝜎</m:t>
                    </m:r>
                  </m:oMath>
                </a14:m>
                <a:r>
                  <a:rPr lang="en-US" sz="2400" spc="100" dirty="0">
                    <a:latin typeface="Calibri" pitchFamily="34" charset="0"/>
                  </a:rPr>
                  <a:t>. The student’s </a:t>
                </a:r>
                <a:r>
                  <a:rPr lang="en-US" sz="2400" i="1" spc="100" dirty="0">
                    <a:latin typeface="Calibri" pitchFamily="34" charset="0"/>
                  </a:rPr>
                  <a:t>t</a:t>
                </a:r>
                <a:r>
                  <a:rPr lang="en-US" sz="2400" spc="100" dirty="0">
                    <a:latin typeface="Calibri" pitchFamily="34" charset="0"/>
                  </a:rPr>
                  <a:t> statistics is defined by</a:t>
                </a:r>
              </a:p>
              <a:p>
                <a:pPr algn="just"/>
                <a14:m>
                  <m:oMathPara xmlns:m="http://schemas.openxmlformats.org/officeDocument/2006/math">
                    <m:oMathParaPr>
                      <m:jc m:val="centerGroup"/>
                    </m:oMathParaPr>
                    <m:oMath xmlns:m="http://schemas.openxmlformats.org/officeDocument/2006/math">
                      <m:r>
                        <a:rPr lang="en-US" sz="2400" b="0" i="1" spc="100" smtClean="0">
                          <a:latin typeface="Cambria Math"/>
                        </a:rPr>
                        <m:t>𝑡</m:t>
                      </m:r>
                      <m:r>
                        <a:rPr lang="en-US" sz="2400" b="0" i="1" spc="100" smtClean="0">
                          <a:latin typeface="Cambria Math"/>
                        </a:rPr>
                        <m:t>=</m:t>
                      </m:r>
                      <m:f>
                        <m:fPr>
                          <m:ctrlPr>
                            <a:rPr lang="en-US" sz="2400" b="0" i="1" spc="100" smtClean="0">
                              <a:latin typeface="Cambria Math" panose="02040503050406030204" pitchFamily="18" charset="0"/>
                            </a:rPr>
                          </m:ctrlPr>
                        </m:fPr>
                        <m:num>
                          <m:acc>
                            <m:accPr>
                              <m:chr m:val="̅"/>
                              <m:ctrlPr>
                                <a:rPr lang="en-US" sz="2400" b="0" i="1" spc="100" smtClean="0">
                                  <a:latin typeface="Cambria Math" panose="02040503050406030204" pitchFamily="18" charset="0"/>
                                </a:rPr>
                              </m:ctrlPr>
                            </m:accPr>
                            <m:e>
                              <m:r>
                                <a:rPr lang="en-US" sz="2400" b="0" i="1" spc="100" smtClean="0">
                                  <a:latin typeface="Cambria Math"/>
                                </a:rPr>
                                <m:t>𝑥</m:t>
                              </m:r>
                            </m:e>
                          </m:acc>
                          <m:r>
                            <a:rPr lang="en-US" sz="2400" b="0" i="1" spc="100" smtClean="0">
                              <a:latin typeface="Cambria Math"/>
                            </a:rPr>
                            <m:t>−</m:t>
                          </m:r>
                          <m:r>
                            <a:rPr lang="en-US" sz="2400" b="0" i="1" spc="100" smtClean="0">
                              <a:latin typeface="Cambria Math"/>
                              <a:ea typeface="Cambria Math"/>
                            </a:rPr>
                            <m:t>𝜇</m:t>
                          </m:r>
                        </m:num>
                        <m:den>
                          <m:d>
                            <m:dPr>
                              <m:ctrlPr>
                                <a:rPr lang="en-US" sz="2400" b="0" i="1" spc="100" smtClean="0">
                                  <a:latin typeface="Cambria Math" panose="02040503050406030204" pitchFamily="18" charset="0"/>
                                </a:rPr>
                              </m:ctrlPr>
                            </m:dPr>
                            <m:e>
                              <m:f>
                                <m:fPr>
                                  <m:ctrlPr>
                                    <a:rPr lang="en-US" sz="2400" b="0" i="1" spc="100" smtClean="0">
                                      <a:latin typeface="Cambria Math" panose="02040503050406030204" pitchFamily="18" charset="0"/>
                                    </a:rPr>
                                  </m:ctrlPr>
                                </m:fPr>
                                <m:num>
                                  <m:r>
                                    <a:rPr lang="en-US" sz="2400" b="0" i="1" spc="100" smtClean="0">
                                      <a:latin typeface="Cambria Math"/>
                                      <a:ea typeface="Cambria Math"/>
                                    </a:rPr>
                                    <m:t>𝜇</m:t>
                                  </m:r>
                                </m:num>
                                <m:den>
                                  <m:rad>
                                    <m:radPr>
                                      <m:degHide m:val="on"/>
                                      <m:ctrlPr>
                                        <a:rPr lang="en-US" sz="2400" b="0" i="1" spc="100" smtClean="0">
                                          <a:latin typeface="Cambria Math" panose="02040503050406030204" pitchFamily="18" charset="0"/>
                                        </a:rPr>
                                      </m:ctrlPr>
                                    </m:radPr>
                                    <m:deg/>
                                    <m:e>
                                      <m:r>
                                        <a:rPr lang="en-US" sz="2400" b="0" i="1" spc="100" smtClean="0">
                                          <a:latin typeface="Cambria Math"/>
                                        </a:rPr>
                                        <m:t>𝑛</m:t>
                                      </m:r>
                                    </m:e>
                                  </m:rad>
                                </m:den>
                              </m:f>
                            </m:e>
                          </m:d>
                        </m:den>
                      </m:f>
                      <m:r>
                        <a:rPr lang="en-US" sz="2400" b="0" i="1" spc="100" smtClean="0">
                          <a:latin typeface="Cambria Math"/>
                        </a:rPr>
                        <m:t> </m:t>
                      </m:r>
                      <m:r>
                        <a:rPr lang="en-US" sz="2400" b="0" i="0" spc="100" smtClean="0">
                          <a:latin typeface="Cambria Math"/>
                        </a:rPr>
                        <m:t> </m:t>
                      </m:r>
                      <m:r>
                        <m:rPr>
                          <m:sty m:val="p"/>
                        </m:rPr>
                        <a:rPr lang="en-US" sz="2400" b="0" i="0" spc="100" smtClean="0">
                          <a:latin typeface="Cambria Math"/>
                        </a:rPr>
                        <m:t>or</m:t>
                      </m:r>
                      <m:r>
                        <a:rPr lang="en-US" sz="2400" b="0" i="0" spc="100" smtClean="0">
                          <a:latin typeface="Cambria Math"/>
                        </a:rPr>
                        <m:t>   </m:t>
                      </m:r>
                      <m:r>
                        <a:rPr lang="en-US" sz="2400" b="0" i="1" spc="100" smtClean="0">
                          <a:latin typeface="Cambria Math"/>
                        </a:rPr>
                        <m:t>𝑡</m:t>
                      </m:r>
                      <m:r>
                        <a:rPr lang="en-US" sz="2400" b="0" i="1" spc="100" smtClean="0">
                          <a:latin typeface="Cambria Math"/>
                        </a:rPr>
                        <m:t>=</m:t>
                      </m:r>
                      <m:f>
                        <m:fPr>
                          <m:ctrlPr>
                            <a:rPr lang="en-US" sz="2400" b="0" i="1" spc="100" smtClean="0">
                              <a:latin typeface="Cambria Math" panose="02040503050406030204" pitchFamily="18" charset="0"/>
                            </a:rPr>
                          </m:ctrlPr>
                        </m:fPr>
                        <m:num>
                          <m:acc>
                            <m:accPr>
                              <m:chr m:val="̅"/>
                              <m:ctrlPr>
                                <a:rPr lang="en-US" sz="2400" b="0" i="1" spc="100" smtClean="0">
                                  <a:latin typeface="Cambria Math" panose="02040503050406030204" pitchFamily="18" charset="0"/>
                                </a:rPr>
                              </m:ctrlPr>
                            </m:accPr>
                            <m:e>
                              <m:r>
                                <a:rPr lang="en-US" sz="2400" b="0" i="1" spc="100" smtClean="0">
                                  <a:latin typeface="Cambria Math"/>
                                </a:rPr>
                                <m:t>𝑥</m:t>
                              </m:r>
                            </m:e>
                          </m:acc>
                          <m:r>
                            <a:rPr lang="en-US" sz="2400" b="0" i="1" spc="100" smtClean="0">
                              <a:latin typeface="Cambria Math"/>
                            </a:rPr>
                            <m:t>−</m:t>
                          </m:r>
                          <m:r>
                            <a:rPr lang="en-US" sz="2400" b="0" i="1" spc="100" smtClean="0">
                              <a:latin typeface="Cambria Math"/>
                              <a:ea typeface="Cambria Math"/>
                            </a:rPr>
                            <m:t>𝜇</m:t>
                          </m:r>
                        </m:num>
                        <m:den>
                          <m:d>
                            <m:dPr>
                              <m:ctrlPr>
                                <a:rPr lang="en-US" sz="2400" b="0" i="1" spc="100" smtClean="0">
                                  <a:latin typeface="Cambria Math" panose="02040503050406030204" pitchFamily="18" charset="0"/>
                                </a:rPr>
                              </m:ctrlPr>
                            </m:dPr>
                            <m:e>
                              <m:f>
                                <m:fPr>
                                  <m:ctrlPr>
                                    <a:rPr lang="en-US" sz="2400" b="0" i="1" spc="100" smtClean="0">
                                      <a:latin typeface="Cambria Math" panose="02040503050406030204" pitchFamily="18" charset="0"/>
                                    </a:rPr>
                                  </m:ctrlPr>
                                </m:fPr>
                                <m:num>
                                  <m:r>
                                    <a:rPr lang="en-US" sz="2400" b="0" i="1" spc="100" smtClean="0">
                                      <a:latin typeface="Cambria Math"/>
                                    </a:rPr>
                                    <m:t>𝑠</m:t>
                                  </m:r>
                                </m:num>
                                <m:den>
                                  <m:rad>
                                    <m:radPr>
                                      <m:degHide m:val="on"/>
                                      <m:ctrlPr>
                                        <a:rPr lang="en-US" sz="2400" b="0" i="1" spc="100" smtClean="0">
                                          <a:latin typeface="Cambria Math" panose="02040503050406030204" pitchFamily="18" charset="0"/>
                                        </a:rPr>
                                      </m:ctrlPr>
                                    </m:radPr>
                                    <m:deg/>
                                    <m:e>
                                      <m:r>
                                        <a:rPr lang="en-US" sz="2400" b="0" i="1" spc="100" smtClean="0">
                                          <a:latin typeface="Cambria Math"/>
                                        </a:rPr>
                                        <m:t>𝑛</m:t>
                                      </m:r>
                                      <m:r>
                                        <a:rPr lang="en-US" sz="2400" b="0" i="1" spc="100" smtClean="0">
                                          <a:latin typeface="Cambria Math"/>
                                        </a:rPr>
                                        <m:t>−1</m:t>
                                      </m:r>
                                    </m:e>
                                  </m:rad>
                                </m:den>
                              </m:f>
                            </m:e>
                          </m:d>
                        </m:den>
                      </m:f>
                    </m:oMath>
                  </m:oMathPara>
                </a14:m>
                <a:endParaRPr lang="en-US" sz="2400" spc="100" dirty="0">
                  <a:latin typeface="Calibri" pitchFamily="34" charset="0"/>
                </a:endParaRPr>
              </a:p>
              <a:p>
                <a:pPr algn="just"/>
                <a:r>
                  <a:rPr lang="en-US" sz="2400" spc="100" dirty="0">
                    <a:latin typeface="Calibri" pitchFamily="34" charset="0"/>
                  </a:rPr>
                  <a:t>Where </a:t>
                </a:r>
                <a14:m>
                  <m:oMath xmlns:m="http://schemas.openxmlformats.org/officeDocument/2006/math">
                    <m:acc>
                      <m:accPr>
                        <m:chr m:val="̅"/>
                        <m:ctrlPr>
                          <a:rPr lang="en-US" sz="2400" b="0" i="1" spc="100" smtClean="0">
                            <a:latin typeface="Cambria Math" panose="02040503050406030204" pitchFamily="18" charset="0"/>
                          </a:rPr>
                        </m:ctrlPr>
                      </m:accPr>
                      <m:e>
                        <m:r>
                          <a:rPr lang="en-US" sz="2400" b="0" i="1" spc="100" smtClean="0">
                            <a:latin typeface="Cambria Math"/>
                          </a:rPr>
                          <m:t>𝑥</m:t>
                        </m:r>
                      </m:e>
                    </m:acc>
                  </m:oMath>
                </a14:m>
                <a:r>
                  <a:rPr lang="en-US" sz="2400" spc="100" dirty="0">
                    <a:latin typeface="Calibri" pitchFamily="34" charset="0"/>
                  </a:rPr>
                  <a:t> is sample mean and </a:t>
                </a:r>
                <a14:m>
                  <m:oMath xmlns:m="http://schemas.openxmlformats.org/officeDocument/2006/math">
                    <m:r>
                      <a:rPr lang="en-US" sz="2400" b="0" i="1" spc="100" smtClean="0">
                        <a:latin typeface="Cambria Math"/>
                      </a:rPr>
                      <m:t>𝑠</m:t>
                    </m:r>
                    <m:r>
                      <a:rPr lang="en-US" sz="2400" b="0" i="1" spc="100" smtClean="0">
                        <a:latin typeface="Cambria Math"/>
                      </a:rPr>
                      <m:t>=</m:t>
                    </m:r>
                    <m:rad>
                      <m:radPr>
                        <m:degHide m:val="on"/>
                        <m:ctrlPr>
                          <a:rPr lang="en-US" sz="2400" b="0" i="1" spc="100" smtClean="0">
                            <a:latin typeface="Cambria Math" panose="02040503050406030204" pitchFamily="18" charset="0"/>
                          </a:rPr>
                        </m:ctrlPr>
                      </m:radPr>
                      <m:deg/>
                      <m:e>
                        <m:f>
                          <m:fPr>
                            <m:ctrlPr>
                              <a:rPr lang="en-US" sz="2400" b="0" i="1" spc="100" smtClean="0">
                                <a:latin typeface="Cambria Math" panose="02040503050406030204" pitchFamily="18" charset="0"/>
                              </a:rPr>
                            </m:ctrlPr>
                          </m:fPr>
                          <m:num>
                            <m:nary>
                              <m:naryPr>
                                <m:chr m:val="∑"/>
                                <m:subHide m:val="on"/>
                                <m:supHide m:val="on"/>
                                <m:ctrlPr>
                                  <a:rPr lang="en-US" sz="2400" b="0" i="1" spc="100" smtClean="0">
                                    <a:latin typeface="Cambria Math" panose="02040503050406030204" pitchFamily="18" charset="0"/>
                                  </a:rPr>
                                </m:ctrlPr>
                              </m:naryPr>
                              <m:sub/>
                              <m:sup/>
                              <m:e>
                                <m:sSup>
                                  <m:sSupPr>
                                    <m:ctrlPr>
                                      <a:rPr lang="en-US" sz="2400" b="0" i="1" spc="100" smtClean="0">
                                        <a:latin typeface="Cambria Math" panose="02040503050406030204" pitchFamily="18" charset="0"/>
                                      </a:rPr>
                                    </m:ctrlPr>
                                  </m:sSupPr>
                                  <m:e>
                                    <m:d>
                                      <m:dPr>
                                        <m:ctrlPr>
                                          <a:rPr lang="en-US" sz="2400" b="0" i="1" spc="100" smtClean="0">
                                            <a:latin typeface="Cambria Math" panose="02040503050406030204" pitchFamily="18" charset="0"/>
                                          </a:rPr>
                                        </m:ctrlPr>
                                      </m:dPr>
                                      <m:e>
                                        <m:r>
                                          <a:rPr lang="en-US" sz="2400" b="0" i="1" spc="100" smtClean="0">
                                            <a:latin typeface="Cambria Math"/>
                                          </a:rPr>
                                          <m:t>𝑥</m:t>
                                        </m:r>
                                        <m:r>
                                          <a:rPr lang="en-US" sz="2400" b="0" i="1" spc="100" smtClean="0">
                                            <a:latin typeface="Cambria Math"/>
                                          </a:rPr>
                                          <m:t>−</m:t>
                                        </m:r>
                                        <m:acc>
                                          <m:accPr>
                                            <m:chr m:val="̅"/>
                                            <m:ctrlPr>
                                              <a:rPr lang="en-US" sz="2400" b="0" i="1" spc="100" smtClean="0">
                                                <a:latin typeface="Cambria Math" panose="02040503050406030204" pitchFamily="18" charset="0"/>
                                              </a:rPr>
                                            </m:ctrlPr>
                                          </m:accPr>
                                          <m:e>
                                            <m:r>
                                              <a:rPr lang="en-US" sz="2400" b="0" i="1" spc="100" smtClean="0">
                                                <a:latin typeface="Cambria Math"/>
                                              </a:rPr>
                                              <m:t>𝑥</m:t>
                                            </m:r>
                                          </m:e>
                                        </m:acc>
                                      </m:e>
                                    </m:d>
                                  </m:e>
                                  <m:sup>
                                    <m:r>
                                      <a:rPr lang="en-US" sz="2400" b="0" i="1" spc="100" smtClean="0">
                                        <a:latin typeface="Cambria Math"/>
                                      </a:rPr>
                                      <m:t>2</m:t>
                                    </m:r>
                                  </m:sup>
                                </m:sSup>
                              </m:e>
                            </m:nary>
                          </m:num>
                          <m:den>
                            <m:r>
                              <a:rPr lang="en-US" sz="2400" b="0" i="1" spc="100" smtClean="0">
                                <a:latin typeface="Cambria Math"/>
                              </a:rPr>
                              <m:t>𝑛</m:t>
                            </m:r>
                          </m:den>
                        </m:f>
                      </m:e>
                    </m:rad>
                  </m:oMath>
                </a14:m>
                <a:r>
                  <a:rPr lang="en-US" sz="2400" spc="100" dirty="0">
                    <a:latin typeface="Calibri" pitchFamily="34" charset="0"/>
                  </a:rPr>
                  <a:t> is an unbiased estimate of </a:t>
                </a:r>
                <a14:m>
                  <m:oMath xmlns:m="http://schemas.openxmlformats.org/officeDocument/2006/math">
                    <m:sSup>
                      <m:sSupPr>
                        <m:ctrlPr>
                          <a:rPr lang="en-US" sz="2400" i="1" spc="100">
                            <a:latin typeface="Cambria Math" panose="02040503050406030204" pitchFamily="18" charset="0"/>
                          </a:rPr>
                        </m:ctrlPr>
                      </m:sSupPr>
                      <m:e>
                        <m:r>
                          <a:rPr lang="en-US" sz="2400" i="1" spc="100">
                            <a:latin typeface="Cambria Math"/>
                            <a:ea typeface="Cambria Math"/>
                          </a:rPr>
                          <m:t>𝜎</m:t>
                        </m:r>
                      </m:e>
                      <m:sup>
                        <m:r>
                          <a:rPr lang="en-US" sz="2400" i="1" spc="100">
                            <a:latin typeface="Cambria Math"/>
                          </a:rPr>
                          <m:t>2</m:t>
                        </m:r>
                      </m:sup>
                    </m:sSup>
                  </m:oMath>
                </a14:m>
                <a:r>
                  <a:rPr lang="en-US" sz="2400" spc="100" dirty="0">
                    <a:latin typeface="Calibri" pitchFamily="34" charset="0"/>
                  </a:rPr>
                  <a:t>. The test statistic </a:t>
                </a:r>
                <a14:m>
                  <m:oMath xmlns:m="http://schemas.openxmlformats.org/officeDocument/2006/math">
                    <m:r>
                      <a:rPr lang="en-US" sz="2400" i="1" spc="100">
                        <a:latin typeface="Cambria Math"/>
                      </a:rPr>
                      <m:t>𝑡</m:t>
                    </m:r>
                    <m:r>
                      <a:rPr lang="en-US" sz="2400" i="1" spc="100">
                        <a:latin typeface="Cambria Math"/>
                      </a:rPr>
                      <m:t>=</m:t>
                    </m:r>
                    <m:f>
                      <m:fPr>
                        <m:ctrlPr>
                          <a:rPr lang="en-US" sz="2400" i="1" spc="100">
                            <a:latin typeface="Cambria Math" panose="02040503050406030204" pitchFamily="18" charset="0"/>
                          </a:rPr>
                        </m:ctrlPr>
                      </m:fPr>
                      <m:num>
                        <m:acc>
                          <m:accPr>
                            <m:chr m:val="̅"/>
                            <m:ctrlPr>
                              <a:rPr lang="en-US" sz="2400" i="1" spc="100">
                                <a:latin typeface="Cambria Math" panose="02040503050406030204" pitchFamily="18" charset="0"/>
                              </a:rPr>
                            </m:ctrlPr>
                          </m:accPr>
                          <m:e>
                            <m:r>
                              <a:rPr lang="en-US" sz="2400" i="1" spc="100">
                                <a:latin typeface="Cambria Math"/>
                              </a:rPr>
                              <m:t>𝑥</m:t>
                            </m:r>
                          </m:e>
                        </m:acc>
                        <m:r>
                          <a:rPr lang="en-US" sz="2400" i="1" spc="100">
                            <a:latin typeface="Cambria Math"/>
                          </a:rPr>
                          <m:t>−</m:t>
                        </m:r>
                        <m:r>
                          <a:rPr lang="en-US" sz="2400" i="1" spc="100">
                            <a:latin typeface="Cambria Math"/>
                            <a:ea typeface="Cambria Math"/>
                          </a:rPr>
                          <m:t>𝜇</m:t>
                        </m:r>
                      </m:num>
                      <m:den>
                        <m:d>
                          <m:dPr>
                            <m:ctrlPr>
                              <a:rPr lang="en-US" sz="2400" i="1" spc="100">
                                <a:latin typeface="Cambria Math" panose="02040503050406030204" pitchFamily="18" charset="0"/>
                              </a:rPr>
                            </m:ctrlPr>
                          </m:dPr>
                          <m:e>
                            <m:f>
                              <m:fPr>
                                <m:ctrlPr>
                                  <a:rPr lang="en-US" sz="2400" i="1" spc="100">
                                    <a:latin typeface="Cambria Math" panose="02040503050406030204" pitchFamily="18" charset="0"/>
                                  </a:rPr>
                                </m:ctrlPr>
                              </m:fPr>
                              <m:num>
                                <m:r>
                                  <a:rPr lang="en-US" sz="2400" i="1" spc="100">
                                    <a:latin typeface="Cambria Math"/>
                                  </a:rPr>
                                  <m:t>𝑠</m:t>
                                </m:r>
                              </m:num>
                              <m:den>
                                <m:rad>
                                  <m:radPr>
                                    <m:degHide m:val="on"/>
                                    <m:ctrlPr>
                                      <a:rPr lang="en-US" sz="2400" i="1" spc="100">
                                        <a:latin typeface="Cambria Math" panose="02040503050406030204" pitchFamily="18" charset="0"/>
                                      </a:rPr>
                                    </m:ctrlPr>
                                  </m:radPr>
                                  <m:deg/>
                                  <m:e>
                                    <m:r>
                                      <a:rPr lang="en-US" sz="2400" i="1" spc="100">
                                        <a:latin typeface="Cambria Math"/>
                                      </a:rPr>
                                      <m:t>𝑛</m:t>
                                    </m:r>
                                    <m:r>
                                      <a:rPr lang="en-US" sz="2400" i="1" spc="100">
                                        <a:latin typeface="Cambria Math"/>
                                      </a:rPr>
                                      <m:t>−1</m:t>
                                    </m:r>
                                  </m:e>
                                </m:rad>
                              </m:den>
                            </m:f>
                          </m:e>
                        </m:d>
                      </m:den>
                    </m:f>
                  </m:oMath>
                </a14:m>
                <a:r>
                  <a:rPr lang="en-US" sz="2400" spc="100" dirty="0">
                    <a:latin typeface="Calibri" pitchFamily="34" charset="0"/>
                  </a:rPr>
                  <a:t> is a random variable having </a:t>
                </a:r>
                <a:r>
                  <a:rPr lang="en-US" sz="2400" i="1" spc="100" dirty="0">
                    <a:latin typeface="Calibri" pitchFamily="34" charset="0"/>
                  </a:rPr>
                  <a:t>t-</a:t>
                </a:r>
                <a:r>
                  <a:rPr lang="en-US" sz="2400" spc="100" dirty="0">
                    <a:latin typeface="Calibri" pitchFamily="34" charset="0"/>
                  </a:rPr>
                  <a:t>distribution with </a:t>
                </a:r>
                <a14:m>
                  <m:oMath xmlns:m="http://schemas.openxmlformats.org/officeDocument/2006/math">
                    <m:r>
                      <a:rPr lang="en-US" sz="2400" i="1" spc="100">
                        <a:latin typeface="Cambria Math"/>
                      </a:rPr>
                      <m:t>𝑣</m:t>
                    </m:r>
                    <m:r>
                      <a:rPr lang="en-US" sz="2400" i="1" spc="100">
                        <a:latin typeface="Cambria Math"/>
                      </a:rPr>
                      <m:t>=</m:t>
                    </m:r>
                    <m:r>
                      <a:rPr lang="en-US" sz="2400" i="1" spc="100">
                        <a:latin typeface="Cambria Math"/>
                      </a:rPr>
                      <m:t>𝑛</m:t>
                    </m:r>
                    <m:r>
                      <a:rPr lang="en-US" sz="2400" i="1" spc="100">
                        <a:latin typeface="Cambria Math"/>
                      </a:rPr>
                      <m:t>−1</m:t>
                    </m:r>
                  </m:oMath>
                </a14:m>
                <a:r>
                  <a:rPr lang="en-US" sz="2400" spc="100" dirty="0">
                    <a:latin typeface="Calibri" pitchFamily="34" charset="0"/>
                  </a:rPr>
                  <a:t> degrees of </a:t>
                </a:r>
              </a:p>
            </p:txBody>
          </p:sp>
        </mc:Choice>
        <mc:Fallback xmlns="">
          <p:sp>
            <p:nvSpPr>
              <p:cNvPr id="3" name="TextBox 2"/>
              <p:cNvSpPr txBox="1">
                <a:spLocks noRot="1" noChangeAspect="1" noMove="1" noResize="1" noEditPoints="1" noAdjustHandles="1" noChangeArrowheads="1" noChangeShapeType="1" noTextEdit="1"/>
              </p:cNvSpPr>
              <p:nvPr/>
            </p:nvSpPr>
            <p:spPr>
              <a:xfrm>
                <a:off x="-1" y="1080000"/>
                <a:ext cx="12204000" cy="5873596"/>
              </a:xfrm>
              <a:prstGeom prst="rect">
                <a:avLst/>
              </a:prstGeom>
              <a:blipFill rotWithShape="1">
                <a:blip r:embed="rId2"/>
                <a:stretch>
                  <a:fillRect l="-699" t="-725" r="-699"/>
                </a:stretch>
              </a:blipFill>
              <a:ln>
                <a:solidFill>
                  <a:schemeClr val="accent3">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56614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1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1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left)">
                                      <p:cBhvr>
                                        <p:cTn id="37"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1080000"/>
          </a:xfrm>
          <a:prstGeom prst="rect">
            <a:avLst/>
          </a:prstGeom>
          <a:solidFill>
            <a:srgbClr val="002060"/>
          </a:solidFill>
          <a:ln>
            <a:solidFill>
              <a:schemeClr val="accent1">
                <a:lumMod val="60000"/>
                <a:lumOff val="40000"/>
              </a:schemeClr>
            </a:solidFill>
          </a:ln>
        </p:spPr>
        <p:txBody>
          <a:bodyPr anchor="ct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00" dirty="0">
                <a:solidFill>
                  <a:schemeClr val="bg1"/>
                </a:solidFill>
              </a:rPr>
              <a:t>STUDENT’S </a:t>
            </a:r>
            <a:r>
              <a:rPr lang="en-US" i="1" spc="100" dirty="0">
                <a:solidFill>
                  <a:schemeClr val="bg1"/>
                </a:solidFill>
              </a:rPr>
              <a:t>t</a:t>
            </a:r>
            <a:r>
              <a:rPr lang="en-US" spc="100" dirty="0">
                <a:solidFill>
                  <a:schemeClr val="bg1"/>
                </a:solidFill>
              </a:rPr>
              <a:t>-DISTRIBUTION</a:t>
            </a:r>
            <a:endParaRPr lang="en-IN" spc="100" dirty="0">
              <a:solidFill>
                <a:schemeClr val="bg1"/>
              </a:solidFill>
            </a:endParaRPr>
          </a:p>
        </p:txBody>
      </p:sp>
      <mc:AlternateContent xmlns:mc="http://schemas.openxmlformats.org/markup-compatibility/2006" xmlns:a14="http://schemas.microsoft.com/office/drawing/2010/main">
        <mc:Choice Requires="a14">
          <p:sp>
            <p:nvSpPr>
              <p:cNvPr id="3" name="TextBox 2"/>
              <p:cNvSpPr txBox="1"/>
              <p:nvPr/>
            </p:nvSpPr>
            <p:spPr>
              <a:xfrm>
                <a:off x="-1" y="1080000"/>
                <a:ext cx="12204000" cy="5778248"/>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spc="100" dirty="0">
                    <a:latin typeface="Calibri" pitchFamily="34" charset="0"/>
                  </a:rPr>
                  <a:t>freedom and with probability density function  </a:t>
                </a:r>
                <a14:m>
                  <m:oMath xmlns:m="http://schemas.openxmlformats.org/officeDocument/2006/math">
                    <m:r>
                      <a:rPr lang="en-US" sz="2400" b="0" i="1" spc="100" smtClean="0">
                        <a:latin typeface="Cambria Math"/>
                      </a:rPr>
                      <m:t>𝑓</m:t>
                    </m:r>
                    <m:d>
                      <m:dPr>
                        <m:ctrlPr>
                          <a:rPr lang="en-US" sz="2400" b="0" i="1" spc="100" smtClean="0">
                            <a:latin typeface="Cambria Math" panose="02040503050406030204" pitchFamily="18" charset="0"/>
                          </a:rPr>
                        </m:ctrlPr>
                      </m:dPr>
                      <m:e>
                        <m:r>
                          <a:rPr lang="en-US" sz="2400" b="0" i="1" spc="100" smtClean="0">
                            <a:latin typeface="Cambria Math"/>
                          </a:rPr>
                          <m:t>𝑡</m:t>
                        </m:r>
                      </m:e>
                    </m:d>
                    <m:r>
                      <a:rPr lang="en-US" sz="2400" b="0" i="1" spc="100" smtClean="0">
                        <a:latin typeface="Cambria Math"/>
                      </a:rPr>
                      <m:t>=</m:t>
                    </m:r>
                    <m:r>
                      <a:rPr lang="en-US" sz="2400" b="0" i="1" spc="100" smtClean="0">
                        <a:latin typeface="Cambria Math"/>
                      </a:rPr>
                      <m:t>𝑐</m:t>
                    </m:r>
                    <m:sSup>
                      <m:sSupPr>
                        <m:ctrlPr>
                          <a:rPr lang="en-US" sz="2400" b="0" i="1" spc="100" smtClean="0">
                            <a:latin typeface="Cambria Math" panose="02040503050406030204" pitchFamily="18" charset="0"/>
                          </a:rPr>
                        </m:ctrlPr>
                      </m:sSupPr>
                      <m:e>
                        <m:d>
                          <m:dPr>
                            <m:ctrlPr>
                              <a:rPr lang="en-US" sz="2400" b="0" i="1" spc="100" smtClean="0">
                                <a:latin typeface="Cambria Math" panose="02040503050406030204" pitchFamily="18" charset="0"/>
                              </a:rPr>
                            </m:ctrlPr>
                          </m:dPr>
                          <m:e>
                            <m:r>
                              <a:rPr lang="en-US" sz="2400" b="0" i="1" spc="100" smtClean="0">
                                <a:latin typeface="Cambria Math"/>
                              </a:rPr>
                              <m:t>1+</m:t>
                            </m:r>
                            <m:f>
                              <m:fPr>
                                <m:ctrlPr>
                                  <a:rPr lang="en-US" sz="2400" b="0" i="1" spc="100" smtClean="0">
                                    <a:latin typeface="Cambria Math" panose="02040503050406030204" pitchFamily="18" charset="0"/>
                                  </a:rPr>
                                </m:ctrlPr>
                              </m:fPr>
                              <m:num>
                                <m:sSup>
                                  <m:sSupPr>
                                    <m:ctrlPr>
                                      <a:rPr lang="en-US" sz="2400" b="0" i="1" spc="100" smtClean="0">
                                        <a:latin typeface="Cambria Math" panose="02040503050406030204" pitchFamily="18" charset="0"/>
                                      </a:rPr>
                                    </m:ctrlPr>
                                  </m:sSupPr>
                                  <m:e>
                                    <m:r>
                                      <a:rPr lang="en-US" sz="2400" b="0" i="1" spc="100" smtClean="0">
                                        <a:latin typeface="Cambria Math"/>
                                      </a:rPr>
                                      <m:t>𝑡</m:t>
                                    </m:r>
                                  </m:e>
                                  <m:sup>
                                    <m:r>
                                      <a:rPr lang="en-US" sz="2400" b="0" i="1" spc="100" smtClean="0">
                                        <a:latin typeface="Cambria Math"/>
                                      </a:rPr>
                                      <m:t>2</m:t>
                                    </m:r>
                                  </m:sup>
                                </m:sSup>
                              </m:num>
                              <m:den>
                                <m:r>
                                  <a:rPr lang="en-US" sz="2400" b="0" i="1" spc="100" smtClean="0">
                                    <a:latin typeface="Cambria Math"/>
                                  </a:rPr>
                                  <m:t>𝑣</m:t>
                                </m:r>
                              </m:den>
                            </m:f>
                          </m:e>
                        </m:d>
                      </m:e>
                      <m:sup>
                        <m:f>
                          <m:fPr>
                            <m:ctrlPr>
                              <a:rPr lang="en-US" sz="2400" b="0" i="1" spc="100" smtClean="0">
                                <a:latin typeface="Cambria Math" panose="02040503050406030204" pitchFamily="18" charset="0"/>
                              </a:rPr>
                            </m:ctrlPr>
                          </m:fPr>
                          <m:num>
                            <m:r>
                              <a:rPr lang="en-US" sz="2400" b="0" i="1" spc="100" smtClean="0">
                                <a:latin typeface="Cambria Math"/>
                              </a:rPr>
                              <m:t>−</m:t>
                            </m:r>
                            <m:d>
                              <m:dPr>
                                <m:ctrlPr>
                                  <a:rPr lang="en-US" sz="2400" b="0" i="1" spc="100" smtClean="0">
                                    <a:latin typeface="Cambria Math" panose="02040503050406030204" pitchFamily="18" charset="0"/>
                                  </a:rPr>
                                </m:ctrlPr>
                              </m:dPr>
                              <m:e>
                                <m:r>
                                  <a:rPr lang="en-US" sz="2400" b="0" i="1" spc="100" smtClean="0">
                                    <a:latin typeface="Cambria Math"/>
                                  </a:rPr>
                                  <m:t>𝑣</m:t>
                                </m:r>
                                <m:r>
                                  <a:rPr lang="en-US" sz="2400" b="0" i="1" spc="100" smtClean="0">
                                    <a:latin typeface="Cambria Math"/>
                                  </a:rPr>
                                  <m:t>+1</m:t>
                                </m:r>
                              </m:e>
                            </m:d>
                          </m:num>
                          <m:den>
                            <m:r>
                              <a:rPr lang="en-US" sz="2400" b="0" i="1" spc="100" smtClean="0">
                                <a:latin typeface="Cambria Math"/>
                              </a:rPr>
                              <m:t>2</m:t>
                            </m:r>
                          </m:den>
                        </m:f>
                      </m:sup>
                    </m:sSup>
                  </m:oMath>
                </a14:m>
                <a:r>
                  <a:rPr lang="en-US" sz="2400" spc="100" dirty="0">
                    <a:latin typeface="Calibri" pitchFamily="34" charset="0"/>
                  </a:rPr>
                  <a:t>, where </a:t>
                </a:r>
                <a14:m>
                  <m:oMath xmlns:m="http://schemas.openxmlformats.org/officeDocument/2006/math">
                    <m:r>
                      <a:rPr lang="en-US" sz="2400" b="0" i="1" spc="100" smtClean="0">
                        <a:latin typeface="Cambria Math"/>
                      </a:rPr>
                      <m:t>𝑣</m:t>
                    </m:r>
                    <m:r>
                      <a:rPr lang="en-US" sz="2400" b="0" i="1" spc="100" smtClean="0">
                        <a:latin typeface="Cambria Math"/>
                      </a:rPr>
                      <m:t>=</m:t>
                    </m:r>
                    <m:r>
                      <a:rPr lang="en-US" sz="2400" b="0" i="1" spc="100" smtClean="0">
                        <a:latin typeface="Cambria Math"/>
                      </a:rPr>
                      <m:t>𝑛</m:t>
                    </m:r>
                    <m:r>
                      <a:rPr lang="en-US" sz="2400" b="0" i="1" spc="100" smtClean="0">
                        <a:latin typeface="Cambria Math"/>
                      </a:rPr>
                      <m:t>−1</m:t>
                    </m:r>
                  </m:oMath>
                </a14:m>
                <a:r>
                  <a:rPr lang="en-US" sz="2400" spc="100" dirty="0">
                    <a:latin typeface="Calibri" pitchFamily="34" charset="0"/>
                  </a:rPr>
                  <a:t> and </a:t>
                </a:r>
                <a:r>
                  <a:rPr lang="en-US" sz="2400" i="1" spc="100" dirty="0">
                    <a:latin typeface="Calibri" pitchFamily="34" charset="0"/>
                  </a:rPr>
                  <a:t>c </a:t>
                </a:r>
                <a:r>
                  <a:rPr lang="en-US" sz="2400" spc="100" dirty="0">
                    <a:latin typeface="Calibri" pitchFamily="34" charset="0"/>
                  </a:rPr>
                  <a:t>is a constant required to make the area under the curve unity, i.e., </a:t>
                </a:r>
                <a14:m>
                  <m:oMath xmlns:m="http://schemas.openxmlformats.org/officeDocument/2006/math">
                    <m:nary>
                      <m:naryPr>
                        <m:ctrlPr>
                          <a:rPr lang="en-US" sz="2400" i="1" spc="100" smtClean="0">
                            <a:latin typeface="Cambria Math" panose="02040503050406030204" pitchFamily="18" charset="0"/>
                          </a:rPr>
                        </m:ctrlPr>
                      </m:naryPr>
                      <m:sub>
                        <m:r>
                          <m:rPr>
                            <m:brk m:alnAt="23"/>
                          </m:rPr>
                          <a:rPr lang="en-US" sz="2400" b="0" i="1" spc="100" smtClean="0">
                            <a:latin typeface="Cambria Math"/>
                          </a:rPr>
                          <m:t>−</m:t>
                        </m:r>
                        <m:r>
                          <a:rPr lang="en-US" sz="2400" b="0" i="1" spc="100" smtClean="0">
                            <a:latin typeface="Cambria Math"/>
                            <a:ea typeface="Cambria Math"/>
                          </a:rPr>
                          <m:t>∞</m:t>
                        </m:r>
                      </m:sub>
                      <m:sup>
                        <m:r>
                          <a:rPr lang="en-US" sz="2400" i="1" spc="100" smtClean="0">
                            <a:latin typeface="Cambria Math"/>
                            <a:ea typeface="Cambria Math"/>
                          </a:rPr>
                          <m:t>∞</m:t>
                        </m:r>
                      </m:sup>
                      <m:e>
                        <m:r>
                          <a:rPr lang="en-US" sz="2400" b="0" i="1" spc="100" smtClean="0">
                            <a:latin typeface="Cambria Math"/>
                          </a:rPr>
                          <m:t>𝑓</m:t>
                        </m:r>
                        <m:d>
                          <m:dPr>
                            <m:ctrlPr>
                              <a:rPr lang="en-US" sz="2400" b="0" i="1" spc="100" smtClean="0">
                                <a:latin typeface="Cambria Math" panose="02040503050406030204" pitchFamily="18" charset="0"/>
                              </a:rPr>
                            </m:ctrlPr>
                          </m:dPr>
                          <m:e>
                            <m:r>
                              <a:rPr lang="en-US" sz="2400" b="0" i="1" spc="100" smtClean="0">
                                <a:latin typeface="Cambria Math"/>
                              </a:rPr>
                              <m:t>𝑡</m:t>
                            </m:r>
                          </m:e>
                        </m:d>
                        <m:r>
                          <a:rPr lang="en-US" sz="2400" b="0" i="1" spc="100" smtClean="0">
                            <a:latin typeface="Cambria Math"/>
                          </a:rPr>
                          <m:t>𝑑𝑡</m:t>
                        </m:r>
                        <m:r>
                          <a:rPr lang="en-US" sz="2400" b="0" i="1" spc="100" smtClean="0">
                            <a:latin typeface="Cambria Math"/>
                          </a:rPr>
                          <m:t>=1</m:t>
                        </m:r>
                      </m:e>
                    </m:nary>
                  </m:oMath>
                </a14:m>
                <a:r>
                  <a:rPr lang="en-US" sz="2400" i="1" spc="100" dirty="0">
                    <a:latin typeface="Calibri" pitchFamily="34" charset="0"/>
                  </a:rPr>
                  <a:t>.</a:t>
                </a:r>
                <a:r>
                  <a:rPr lang="en-US" sz="2400" spc="100" dirty="0">
                    <a:latin typeface="Calibri" pitchFamily="34" charset="0"/>
                  </a:rPr>
                  <a:t> The </a:t>
                </a:r>
                <a:r>
                  <a:rPr lang="en-US" sz="2400" i="1" spc="100" dirty="0">
                    <a:latin typeface="Calibri" pitchFamily="34" charset="0"/>
                  </a:rPr>
                  <a:t>t-</a:t>
                </a:r>
                <a:r>
                  <a:rPr lang="en-US" sz="2400" spc="100" dirty="0">
                    <a:latin typeface="Calibri" pitchFamily="34" charset="0"/>
                  </a:rPr>
                  <a:t>distribution  is used when  </a:t>
                </a:r>
              </a:p>
              <a:p>
                <a:pPr algn="just"/>
                <a:r>
                  <a:rPr lang="en-US" sz="2400" spc="100" dirty="0">
                    <a:latin typeface="Calibri" pitchFamily="34" charset="0"/>
                  </a:rPr>
                  <a:t>	(i) the sample size is less than or equal to 30, and </a:t>
                </a:r>
              </a:p>
              <a:p>
                <a:pPr algn="just"/>
                <a:r>
                  <a:rPr lang="en-US" sz="2400" i="1" spc="100" dirty="0">
                    <a:latin typeface="Calibri" pitchFamily="34" charset="0"/>
                  </a:rPr>
                  <a:t>           </a:t>
                </a:r>
                <a:r>
                  <a:rPr lang="en-US" sz="2400" spc="100" dirty="0">
                    <a:latin typeface="Calibri" pitchFamily="34" charset="0"/>
                  </a:rPr>
                  <a:t>(ii) population standard deviation is not known.</a:t>
                </a:r>
              </a:p>
              <a:p>
                <a:pPr algn="just"/>
                <a:endParaRPr lang="en-US" sz="2400" spc="100" dirty="0">
                  <a:latin typeface="Calibri" pitchFamily="34" charset="0"/>
                </a:endParaRPr>
              </a:p>
              <a:p>
                <a:pPr algn="just"/>
                <a:r>
                  <a:rPr lang="en-US" sz="2400" b="1" spc="100" dirty="0">
                    <a:latin typeface="Calibri" pitchFamily="34" charset="0"/>
                  </a:rPr>
                  <a:t>Assumption for </a:t>
                </a:r>
                <a:r>
                  <a:rPr lang="en-US" sz="2400" b="1" i="1" spc="100" dirty="0">
                    <a:latin typeface="Calibri" pitchFamily="34" charset="0"/>
                  </a:rPr>
                  <a:t>t</a:t>
                </a:r>
                <a:r>
                  <a:rPr lang="en-US" sz="2400" b="1" spc="100" dirty="0">
                    <a:latin typeface="Calibri" pitchFamily="34" charset="0"/>
                  </a:rPr>
                  <a:t>- test </a:t>
                </a:r>
              </a:p>
              <a:p>
                <a:pPr marL="514350" indent="-514350" algn="just">
                  <a:buAutoNum type="romanLcParenBoth"/>
                </a:pPr>
                <a:r>
                  <a:rPr lang="en-US" sz="2400" spc="100" dirty="0">
                    <a:latin typeface="Calibri" pitchFamily="34" charset="0"/>
                  </a:rPr>
                  <a:t>Samples are drawn from normal population and are random.</a:t>
                </a:r>
              </a:p>
              <a:p>
                <a:pPr marL="514350" indent="-514350" algn="just">
                  <a:buAutoNum type="romanLcParenBoth"/>
                </a:pPr>
                <a:r>
                  <a:rPr lang="en-US" sz="2400" spc="100" dirty="0">
                    <a:latin typeface="Calibri" pitchFamily="34" charset="0"/>
                  </a:rPr>
                  <a:t>The population standard deviation may not be known.</a:t>
                </a:r>
              </a:p>
              <a:p>
                <a:pPr marL="514350" indent="-514350" algn="just">
                  <a:buAutoNum type="romanLcParenBoth"/>
                </a:pPr>
                <a:r>
                  <a:rPr lang="en-US" sz="2400" spc="100" dirty="0">
                    <a:latin typeface="Calibri" pitchFamily="34" charset="0"/>
                  </a:rPr>
                  <a:t> For testing the equality of two population mean, the population variances are regarded as equal.</a:t>
                </a:r>
              </a:p>
              <a:p>
                <a:pPr marL="514350" indent="-514350" algn="just">
                  <a:buAutoNum type="romanLcParenBoth" startAt="4"/>
                </a:pPr>
                <a:r>
                  <a:rPr lang="en-US" sz="2400" spc="100" dirty="0">
                    <a:latin typeface="Calibri" pitchFamily="34" charset="0"/>
                  </a:rPr>
                  <a:t>In case of two samples, some adjustments in degrees of freedom for </a:t>
                </a:r>
                <a:r>
                  <a:rPr lang="en-US" sz="2400" i="1" spc="100" dirty="0">
                    <a:latin typeface="Calibri" pitchFamily="34" charset="0"/>
                  </a:rPr>
                  <a:t>t</a:t>
                </a:r>
                <a:r>
                  <a:rPr lang="en-US" sz="2400" spc="100" dirty="0">
                    <a:latin typeface="Calibri" pitchFamily="34" charset="0"/>
                  </a:rPr>
                  <a:t> are made.</a:t>
                </a:r>
              </a:p>
              <a:p>
                <a:pPr algn="just"/>
                <a:endParaRPr lang="en-US" sz="2400" spc="100" dirty="0">
                  <a:latin typeface="Calibri" pitchFamily="34" charset="0"/>
                </a:endParaRPr>
              </a:p>
              <a:p>
                <a:pPr algn="just"/>
                <a:endParaRPr lang="en-US" sz="2400" spc="100" dirty="0">
                  <a:latin typeface="Calibri"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 y="1080000"/>
                <a:ext cx="12204000" cy="5778248"/>
              </a:xfrm>
              <a:prstGeom prst="rect">
                <a:avLst/>
              </a:prstGeom>
              <a:blipFill rotWithShape="1">
                <a:blip r:embed="rId2"/>
                <a:stretch>
                  <a:fillRect l="-699" r="-699"/>
                </a:stretch>
              </a:blipFill>
              <a:ln>
                <a:solidFill>
                  <a:schemeClr val="accent3">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127294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left)">
                                      <p:cBhvr>
                                        <p:cTn id="4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1080000"/>
          </a:xfrm>
          <a:prstGeom prst="rect">
            <a:avLst/>
          </a:prstGeom>
          <a:solidFill>
            <a:srgbClr val="002060"/>
          </a:solidFill>
          <a:ln>
            <a:solidFill>
              <a:schemeClr val="accent1">
                <a:lumMod val="60000"/>
                <a:lumOff val="40000"/>
              </a:schemeClr>
            </a:solidFill>
          </a:ln>
        </p:spPr>
        <p:txBody>
          <a:bodyPr anchor="ct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00">
                <a:solidFill>
                  <a:schemeClr val="bg1"/>
                </a:solidFill>
              </a:rPr>
              <a:t>STUDENT’S </a:t>
            </a:r>
            <a:r>
              <a:rPr lang="en-US" i="1" spc="100">
                <a:solidFill>
                  <a:schemeClr val="bg1"/>
                </a:solidFill>
              </a:rPr>
              <a:t>t</a:t>
            </a:r>
            <a:r>
              <a:rPr lang="en-US" spc="100">
                <a:solidFill>
                  <a:schemeClr val="bg1"/>
                </a:solidFill>
              </a:rPr>
              <a:t>-DISTRIBUTION</a:t>
            </a:r>
            <a:endParaRPr lang="en-IN" spc="100" dirty="0">
              <a:solidFill>
                <a:schemeClr val="bg1"/>
              </a:solidFill>
            </a:endParaRPr>
          </a:p>
        </p:txBody>
      </p:sp>
      <mc:AlternateContent xmlns:mc="http://schemas.openxmlformats.org/markup-compatibility/2006" xmlns:a14="http://schemas.microsoft.com/office/drawing/2010/main">
        <mc:Choice Requires="a14">
          <p:sp>
            <p:nvSpPr>
              <p:cNvPr id="3" name="TextBox 2"/>
              <p:cNvSpPr txBox="1"/>
              <p:nvPr/>
            </p:nvSpPr>
            <p:spPr>
              <a:xfrm>
                <a:off x="-1" y="1080000"/>
                <a:ext cx="12204000" cy="5847755"/>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b="1" spc="100" dirty="0">
                    <a:latin typeface="Calibri" pitchFamily="34" charset="0"/>
                  </a:rPr>
                  <a:t>Properties of </a:t>
                </a:r>
                <a:r>
                  <a:rPr lang="en-US" sz="2400" b="1" i="1" spc="100" dirty="0">
                    <a:latin typeface="Calibri" pitchFamily="34" charset="0"/>
                  </a:rPr>
                  <a:t>t</a:t>
                </a:r>
                <a:r>
                  <a:rPr lang="en-US" sz="2400" b="1" spc="100" dirty="0">
                    <a:latin typeface="Calibri" pitchFamily="34" charset="0"/>
                  </a:rPr>
                  <a:t>-distribution</a:t>
                </a:r>
              </a:p>
              <a:p>
                <a:pPr marL="514350" indent="-514350" algn="just">
                  <a:buAutoNum type="romanLcParenBoth"/>
                </a:pPr>
                <a:r>
                  <a:rPr lang="en-US" sz="2400" spc="100" dirty="0">
                    <a:latin typeface="Calibri" pitchFamily="34" charset="0"/>
                  </a:rPr>
                  <a:t>The </a:t>
                </a:r>
                <a:r>
                  <a:rPr lang="en-US" sz="2400" i="1" spc="100" dirty="0">
                    <a:latin typeface="Calibri" pitchFamily="34" charset="0"/>
                  </a:rPr>
                  <a:t>t</a:t>
                </a:r>
                <a:r>
                  <a:rPr lang="en-US" sz="2400" spc="100" dirty="0">
                    <a:latin typeface="Calibri" pitchFamily="34" charset="0"/>
                  </a:rPr>
                  <a:t>-distribution is asymptotic to the </a:t>
                </a:r>
                <a14:m>
                  <m:oMath xmlns:m="http://schemas.openxmlformats.org/officeDocument/2006/math">
                    <m:r>
                      <a:rPr lang="en-US" sz="2400" b="0" i="1" spc="100" smtClean="0">
                        <a:latin typeface="Cambria Math"/>
                      </a:rPr>
                      <m:t>𝑥</m:t>
                    </m:r>
                  </m:oMath>
                </a14:m>
                <a:r>
                  <a:rPr lang="en-US" sz="2400" spc="100" dirty="0">
                    <a:latin typeface="Calibri" pitchFamily="34" charset="0"/>
                  </a:rPr>
                  <a:t>-axis, i.e., it extends to infinity on either side.</a:t>
                </a:r>
              </a:p>
              <a:p>
                <a:pPr marL="514350" indent="-514350" algn="just">
                  <a:buAutoNum type="romanLcParenBoth"/>
                </a:pPr>
                <a:r>
                  <a:rPr lang="en-US" sz="2400" spc="100" dirty="0">
                    <a:latin typeface="Calibri" pitchFamily="34" charset="0"/>
                  </a:rPr>
                  <a:t>The </a:t>
                </a:r>
                <a:r>
                  <a:rPr lang="en-US" sz="2400" i="1" spc="100" dirty="0">
                    <a:latin typeface="Calibri" pitchFamily="34" charset="0"/>
                  </a:rPr>
                  <a:t>t</a:t>
                </a:r>
                <a:r>
                  <a:rPr lang="en-US" sz="2400" spc="100" dirty="0">
                    <a:latin typeface="Calibri" pitchFamily="34" charset="0"/>
                  </a:rPr>
                  <a:t>-distribution is symmetrical about the mean.</a:t>
                </a:r>
              </a:p>
              <a:p>
                <a:pPr marL="514350" indent="-514350" algn="just">
                  <a:buAutoNum type="romanLcParenBoth"/>
                </a:pPr>
                <a:r>
                  <a:rPr lang="en-US" sz="2400" spc="100" dirty="0">
                    <a:latin typeface="Calibri" pitchFamily="34" charset="0"/>
                  </a:rPr>
                  <a:t>The shape of the curve varies with the degree of freedom.</a:t>
                </a:r>
              </a:p>
              <a:p>
                <a:pPr algn="just"/>
                <a:r>
                  <a:rPr lang="en-US" sz="2400" spc="100" dirty="0">
                    <a:latin typeface="Calibri" pitchFamily="34" charset="0"/>
                  </a:rPr>
                  <a:t>(iv) The larger the number of degrees of freedom, the more closely </a:t>
                </a:r>
                <a:r>
                  <a:rPr lang="en-US" sz="2400" i="1" spc="100" dirty="0">
                    <a:latin typeface="Calibri" pitchFamily="34" charset="0"/>
                  </a:rPr>
                  <a:t>t</a:t>
                </a:r>
                <a:r>
                  <a:rPr lang="en-US" sz="2400" spc="100" dirty="0">
                    <a:latin typeface="Calibri" pitchFamily="34" charset="0"/>
                  </a:rPr>
                  <a:t>-distribution  </a:t>
                </a:r>
              </a:p>
              <a:p>
                <a:pPr algn="just"/>
                <a:r>
                  <a:rPr lang="en-US" sz="2400" spc="100" dirty="0">
                    <a:latin typeface="Calibri" pitchFamily="34" charset="0"/>
                  </a:rPr>
                  <a:t>       resembles standard normal distribution.</a:t>
                </a:r>
              </a:p>
              <a:p>
                <a:pPr algn="just"/>
                <a:r>
                  <a:rPr lang="en-US" sz="2400" spc="100" dirty="0">
                    <a:latin typeface="Calibri" pitchFamily="34" charset="0"/>
                  </a:rPr>
                  <a:t>(v) Sampling distribution of </a:t>
                </a:r>
                <a:r>
                  <a:rPr lang="en-US" sz="2400" i="1" spc="100" dirty="0">
                    <a:latin typeface="Calibri" pitchFamily="34" charset="0"/>
                  </a:rPr>
                  <a:t>t</a:t>
                </a:r>
                <a:r>
                  <a:rPr lang="en-US" sz="2400" spc="100" dirty="0">
                    <a:latin typeface="Calibri" pitchFamily="34" charset="0"/>
                  </a:rPr>
                  <a:t> does not depend on population parameter but it depends </a:t>
                </a:r>
              </a:p>
              <a:p>
                <a:pPr algn="just"/>
                <a:r>
                  <a:rPr lang="en-US" sz="2400" spc="100" dirty="0">
                    <a:latin typeface="Calibri" pitchFamily="34" charset="0"/>
                  </a:rPr>
                  <a:t>     only on degree of freedom </a:t>
                </a:r>
                <a14:m>
                  <m:oMath xmlns:m="http://schemas.openxmlformats.org/officeDocument/2006/math">
                    <m:r>
                      <a:rPr lang="en-US" sz="2400" b="0" i="1" spc="100" smtClean="0">
                        <a:latin typeface="Cambria Math"/>
                      </a:rPr>
                      <m:t>𝑣</m:t>
                    </m:r>
                  </m:oMath>
                </a14:m>
                <a:r>
                  <a:rPr lang="en-US" sz="2400" spc="100" dirty="0">
                    <a:latin typeface="Calibri" pitchFamily="34" charset="0"/>
                  </a:rPr>
                  <a:t>, i.e., on the sample size.</a:t>
                </a: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1400" spc="100" dirty="0">
                  <a:latin typeface="Calibri"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 y="1080000"/>
                <a:ext cx="12204000" cy="5847755"/>
              </a:xfrm>
              <a:prstGeom prst="rect">
                <a:avLst/>
              </a:prstGeom>
              <a:blipFill rotWithShape="1">
                <a:blip r:embed="rId2"/>
                <a:stretch>
                  <a:fillRect l="-699" t="-728" r="-699"/>
                </a:stretch>
              </a:blipFill>
              <a:ln>
                <a:solidFill>
                  <a:schemeClr val="accent3">
                    <a:lumMod val="75000"/>
                  </a:schemeClr>
                </a:solidFill>
              </a:ln>
            </p:spPr>
            <p:txBody>
              <a:bodyPr/>
              <a:lstStyle/>
              <a:p>
                <a:r>
                  <a:rPr lang="en-IN">
                    <a:noFill/>
                  </a:rPr>
                  <a:t> </a:t>
                </a:r>
              </a:p>
            </p:txBody>
          </p:sp>
        </mc:Fallback>
      </mc:AlternateContent>
      <p:sp>
        <p:nvSpPr>
          <p:cNvPr id="4" name="Freeform 3"/>
          <p:cNvSpPr/>
          <p:nvPr/>
        </p:nvSpPr>
        <p:spPr>
          <a:xfrm>
            <a:off x="3824062" y="4998469"/>
            <a:ext cx="3374421" cy="810162"/>
          </a:xfrm>
          <a:custGeom>
            <a:avLst/>
            <a:gdLst>
              <a:gd name="connsiteX0" fmla="*/ 0 w 4074005"/>
              <a:gd name="connsiteY0" fmla="*/ 709696 h 709696"/>
              <a:gd name="connsiteX1" fmla="*/ 1724298 w 4074005"/>
              <a:gd name="connsiteY1" fmla="*/ 4301 h 709696"/>
              <a:gd name="connsiteX2" fmla="*/ 2847703 w 4074005"/>
              <a:gd name="connsiteY2" fmla="*/ 422313 h 709696"/>
              <a:gd name="connsiteX3" fmla="*/ 3840480 w 4074005"/>
              <a:gd name="connsiteY3" fmla="*/ 605193 h 709696"/>
              <a:gd name="connsiteX4" fmla="*/ 3840480 w 4074005"/>
              <a:gd name="connsiteY4" fmla="*/ 605193 h 709696"/>
              <a:gd name="connsiteX5" fmla="*/ 4049486 w 4074005"/>
              <a:gd name="connsiteY5" fmla="*/ 526816 h 709696"/>
              <a:gd name="connsiteX6" fmla="*/ 4049486 w 4074005"/>
              <a:gd name="connsiteY6" fmla="*/ 500690 h 709696"/>
              <a:gd name="connsiteX7" fmla="*/ 3866606 w 4074005"/>
              <a:gd name="connsiteY7" fmla="*/ 579067 h 709696"/>
              <a:gd name="connsiteX8" fmla="*/ 3866606 w 4074005"/>
              <a:gd name="connsiteY8" fmla="*/ 579067 h 709696"/>
              <a:gd name="connsiteX0" fmla="*/ 0 w 4074005"/>
              <a:gd name="connsiteY0" fmla="*/ 709696 h 736212"/>
              <a:gd name="connsiteX1" fmla="*/ 1724298 w 4074005"/>
              <a:gd name="connsiteY1" fmla="*/ 4301 h 736212"/>
              <a:gd name="connsiteX2" fmla="*/ 2847703 w 4074005"/>
              <a:gd name="connsiteY2" fmla="*/ 422313 h 736212"/>
              <a:gd name="connsiteX3" fmla="*/ 3840480 w 4074005"/>
              <a:gd name="connsiteY3" fmla="*/ 605193 h 736212"/>
              <a:gd name="connsiteX4" fmla="*/ 3840480 w 4074005"/>
              <a:gd name="connsiteY4" fmla="*/ 605193 h 736212"/>
              <a:gd name="connsiteX5" fmla="*/ 4049486 w 4074005"/>
              <a:gd name="connsiteY5" fmla="*/ 526816 h 736212"/>
              <a:gd name="connsiteX6" fmla="*/ 4049486 w 4074005"/>
              <a:gd name="connsiteY6" fmla="*/ 735821 h 736212"/>
              <a:gd name="connsiteX7" fmla="*/ 3866606 w 4074005"/>
              <a:gd name="connsiteY7" fmla="*/ 579067 h 736212"/>
              <a:gd name="connsiteX8" fmla="*/ 3866606 w 4074005"/>
              <a:gd name="connsiteY8" fmla="*/ 579067 h 736212"/>
              <a:gd name="connsiteX0" fmla="*/ 0 w 4074005"/>
              <a:gd name="connsiteY0" fmla="*/ 706864 h 733380"/>
              <a:gd name="connsiteX1" fmla="*/ 1724298 w 4074005"/>
              <a:gd name="connsiteY1" fmla="*/ 1469 h 733380"/>
              <a:gd name="connsiteX2" fmla="*/ 2643825 w 4074005"/>
              <a:gd name="connsiteY2" fmla="*/ 523984 h 733380"/>
              <a:gd name="connsiteX3" fmla="*/ 3840480 w 4074005"/>
              <a:gd name="connsiteY3" fmla="*/ 602361 h 733380"/>
              <a:gd name="connsiteX4" fmla="*/ 3840480 w 4074005"/>
              <a:gd name="connsiteY4" fmla="*/ 602361 h 733380"/>
              <a:gd name="connsiteX5" fmla="*/ 4049486 w 4074005"/>
              <a:gd name="connsiteY5" fmla="*/ 523984 h 733380"/>
              <a:gd name="connsiteX6" fmla="*/ 4049486 w 4074005"/>
              <a:gd name="connsiteY6" fmla="*/ 732989 h 733380"/>
              <a:gd name="connsiteX7" fmla="*/ 3866606 w 4074005"/>
              <a:gd name="connsiteY7" fmla="*/ 576235 h 733380"/>
              <a:gd name="connsiteX8" fmla="*/ 3866606 w 4074005"/>
              <a:gd name="connsiteY8" fmla="*/ 576235 h 733380"/>
              <a:gd name="connsiteX0" fmla="*/ 0 w 4074005"/>
              <a:gd name="connsiteY0" fmla="*/ 706864 h 785241"/>
              <a:gd name="connsiteX1" fmla="*/ 1724298 w 4074005"/>
              <a:gd name="connsiteY1" fmla="*/ 1469 h 785241"/>
              <a:gd name="connsiteX2" fmla="*/ 2643825 w 4074005"/>
              <a:gd name="connsiteY2" fmla="*/ 523984 h 785241"/>
              <a:gd name="connsiteX3" fmla="*/ 3840480 w 4074005"/>
              <a:gd name="connsiteY3" fmla="*/ 602361 h 785241"/>
              <a:gd name="connsiteX4" fmla="*/ 3840480 w 4074005"/>
              <a:gd name="connsiteY4" fmla="*/ 602361 h 785241"/>
              <a:gd name="connsiteX5" fmla="*/ 4049486 w 4074005"/>
              <a:gd name="connsiteY5" fmla="*/ 523984 h 785241"/>
              <a:gd name="connsiteX6" fmla="*/ 4049486 w 4074005"/>
              <a:gd name="connsiteY6" fmla="*/ 732989 h 785241"/>
              <a:gd name="connsiteX7" fmla="*/ 3866606 w 4074005"/>
              <a:gd name="connsiteY7" fmla="*/ 576235 h 785241"/>
              <a:gd name="connsiteX8" fmla="*/ 3815637 w 4074005"/>
              <a:gd name="connsiteY8" fmla="*/ 785241 h 785241"/>
              <a:gd name="connsiteX0" fmla="*/ 0 w 4278855"/>
              <a:gd name="connsiteY0" fmla="*/ 706864 h 785241"/>
              <a:gd name="connsiteX1" fmla="*/ 1724298 w 4278855"/>
              <a:gd name="connsiteY1" fmla="*/ 1469 h 785241"/>
              <a:gd name="connsiteX2" fmla="*/ 2643825 w 4278855"/>
              <a:gd name="connsiteY2" fmla="*/ 523984 h 785241"/>
              <a:gd name="connsiteX3" fmla="*/ 3840480 w 4278855"/>
              <a:gd name="connsiteY3" fmla="*/ 602361 h 785241"/>
              <a:gd name="connsiteX4" fmla="*/ 3840480 w 4278855"/>
              <a:gd name="connsiteY4" fmla="*/ 602361 h 785241"/>
              <a:gd name="connsiteX5" fmla="*/ 4049486 w 4278855"/>
              <a:gd name="connsiteY5" fmla="*/ 523984 h 785241"/>
              <a:gd name="connsiteX6" fmla="*/ 4049486 w 4278855"/>
              <a:gd name="connsiteY6" fmla="*/ 732989 h 785241"/>
              <a:gd name="connsiteX7" fmla="*/ 4274364 w 4278855"/>
              <a:gd name="connsiteY7" fmla="*/ 680738 h 785241"/>
              <a:gd name="connsiteX8" fmla="*/ 3815637 w 4278855"/>
              <a:gd name="connsiteY8" fmla="*/ 785241 h 785241"/>
              <a:gd name="connsiteX0" fmla="*/ 0 w 4179182"/>
              <a:gd name="connsiteY0" fmla="*/ 706864 h 811886"/>
              <a:gd name="connsiteX1" fmla="*/ 1724298 w 4179182"/>
              <a:gd name="connsiteY1" fmla="*/ 1469 h 811886"/>
              <a:gd name="connsiteX2" fmla="*/ 2643825 w 4179182"/>
              <a:gd name="connsiteY2" fmla="*/ 523984 h 811886"/>
              <a:gd name="connsiteX3" fmla="*/ 3840480 w 4179182"/>
              <a:gd name="connsiteY3" fmla="*/ 602361 h 811886"/>
              <a:gd name="connsiteX4" fmla="*/ 3840480 w 4179182"/>
              <a:gd name="connsiteY4" fmla="*/ 602361 h 811886"/>
              <a:gd name="connsiteX5" fmla="*/ 4049486 w 4179182"/>
              <a:gd name="connsiteY5" fmla="*/ 523984 h 811886"/>
              <a:gd name="connsiteX6" fmla="*/ 4049486 w 4179182"/>
              <a:gd name="connsiteY6" fmla="*/ 732989 h 811886"/>
              <a:gd name="connsiteX7" fmla="*/ 4172424 w 4179182"/>
              <a:gd name="connsiteY7" fmla="*/ 811366 h 811886"/>
              <a:gd name="connsiteX8" fmla="*/ 3815637 w 4179182"/>
              <a:gd name="connsiteY8" fmla="*/ 785241 h 811886"/>
              <a:gd name="connsiteX0" fmla="*/ 0 w 5370353"/>
              <a:gd name="connsiteY0" fmla="*/ 706864 h 811886"/>
              <a:gd name="connsiteX1" fmla="*/ 1724298 w 5370353"/>
              <a:gd name="connsiteY1" fmla="*/ 1469 h 811886"/>
              <a:gd name="connsiteX2" fmla="*/ 2643825 w 5370353"/>
              <a:gd name="connsiteY2" fmla="*/ 523984 h 811886"/>
              <a:gd name="connsiteX3" fmla="*/ 3840480 w 5370353"/>
              <a:gd name="connsiteY3" fmla="*/ 602361 h 811886"/>
              <a:gd name="connsiteX4" fmla="*/ 5369567 w 5370353"/>
              <a:gd name="connsiteY4" fmla="*/ 602361 h 811886"/>
              <a:gd name="connsiteX5" fmla="*/ 4049486 w 5370353"/>
              <a:gd name="connsiteY5" fmla="*/ 523984 h 811886"/>
              <a:gd name="connsiteX6" fmla="*/ 4049486 w 5370353"/>
              <a:gd name="connsiteY6" fmla="*/ 732989 h 811886"/>
              <a:gd name="connsiteX7" fmla="*/ 4172424 w 5370353"/>
              <a:gd name="connsiteY7" fmla="*/ 811366 h 811886"/>
              <a:gd name="connsiteX8" fmla="*/ 3815637 w 5370353"/>
              <a:gd name="connsiteY8" fmla="*/ 785241 h 811886"/>
              <a:gd name="connsiteX0" fmla="*/ 0 w 5931015"/>
              <a:gd name="connsiteY0" fmla="*/ 733409 h 812306"/>
              <a:gd name="connsiteX1" fmla="*/ 2284962 w 5931015"/>
              <a:gd name="connsiteY1" fmla="*/ 1889 h 812306"/>
              <a:gd name="connsiteX2" fmla="*/ 3204489 w 5931015"/>
              <a:gd name="connsiteY2" fmla="*/ 524404 h 812306"/>
              <a:gd name="connsiteX3" fmla="*/ 4401144 w 5931015"/>
              <a:gd name="connsiteY3" fmla="*/ 602781 h 812306"/>
              <a:gd name="connsiteX4" fmla="*/ 5930231 w 5931015"/>
              <a:gd name="connsiteY4" fmla="*/ 602781 h 812306"/>
              <a:gd name="connsiteX5" fmla="*/ 4610150 w 5931015"/>
              <a:gd name="connsiteY5" fmla="*/ 524404 h 812306"/>
              <a:gd name="connsiteX6" fmla="*/ 4610150 w 5931015"/>
              <a:gd name="connsiteY6" fmla="*/ 733409 h 812306"/>
              <a:gd name="connsiteX7" fmla="*/ 4733088 w 5931015"/>
              <a:gd name="connsiteY7" fmla="*/ 811786 h 812306"/>
              <a:gd name="connsiteX8" fmla="*/ 4376301 w 5931015"/>
              <a:gd name="connsiteY8" fmla="*/ 785661 h 812306"/>
              <a:gd name="connsiteX0" fmla="*/ 0 w 5931017"/>
              <a:gd name="connsiteY0" fmla="*/ 733409 h 812306"/>
              <a:gd name="connsiteX1" fmla="*/ 2284962 w 5931017"/>
              <a:gd name="connsiteY1" fmla="*/ 1889 h 812306"/>
              <a:gd name="connsiteX2" fmla="*/ 3204489 w 5931017"/>
              <a:gd name="connsiteY2" fmla="*/ 524404 h 812306"/>
              <a:gd name="connsiteX3" fmla="*/ 4401144 w 5931017"/>
              <a:gd name="connsiteY3" fmla="*/ 602781 h 812306"/>
              <a:gd name="connsiteX4" fmla="*/ 5930231 w 5931017"/>
              <a:gd name="connsiteY4" fmla="*/ 602781 h 812306"/>
              <a:gd name="connsiteX5" fmla="*/ 4610150 w 5931017"/>
              <a:gd name="connsiteY5" fmla="*/ 524404 h 812306"/>
              <a:gd name="connsiteX6" fmla="*/ 4610150 w 5931017"/>
              <a:gd name="connsiteY6" fmla="*/ 733409 h 812306"/>
              <a:gd name="connsiteX7" fmla="*/ 4733088 w 5931017"/>
              <a:gd name="connsiteY7" fmla="*/ 811786 h 812306"/>
              <a:gd name="connsiteX8" fmla="*/ 4376301 w 5931017"/>
              <a:gd name="connsiteY8" fmla="*/ 785661 h 812306"/>
              <a:gd name="connsiteX0" fmla="*/ 0 w 5931015"/>
              <a:gd name="connsiteY0" fmla="*/ 732182 h 811079"/>
              <a:gd name="connsiteX1" fmla="*/ 2284962 w 5931015"/>
              <a:gd name="connsiteY1" fmla="*/ 662 h 811079"/>
              <a:gd name="connsiteX2" fmla="*/ 3561276 w 5931015"/>
              <a:gd name="connsiteY2" fmla="*/ 601554 h 811079"/>
              <a:gd name="connsiteX3" fmla="*/ 4401144 w 5931015"/>
              <a:gd name="connsiteY3" fmla="*/ 601554 h 811079"/>
              <a:gd name="connsiteX4" fmla="*/ 5930231 w 5931015"/>
              <a:gd name="connsiteY4" fmla="*/ 601554 h 811079"/>
              <a:gd name="connsiteX5" fmla="*/ 4610150 w 5931015"/>
              <a:gd name="connsiteY5" fmla="*/ 523177 h 811079"/>
              <a:gd name="connsiteX6" fmla="*/ 4610150 w 5931015"/>
              <a:gd name="connsiteY6" fmla="*/ 732182 h 811079"/>
              <a:gd name="connsiteX7" fmla="*/ 4733088 w 5931015"/>
              <a:gd name="connsiteY7" fmla="*/ 810559 h 811079"/>
              <a:gd name="connsiteX8" fmla="*/ 4376301 w 5931015"/>
              <a:gd name="connsiteY8" fmla="*/ 784434 h 811079"/>
              <a:gd name="connsiteX0" fmla="*/ 0 w 5931120"/>
              <a:gd name="connsiteY0" fmla="*/ 732182 h 967313"/>
              <a:gd name="connsiteX1" fmla="*/ 2284962 w 5931120"/>
              <a:gd name="connsiteY1" fmla="*/ 662 h 967313"/>
              <a:gd name="connsiteX2" fmla="*/ 3561276 w 5931120"/>
              <a:gd name="connsiteY2" fmla="*/ 601554 h 967313"/>
              <a:gd name="connsiteX3" fmla="*/ 4401144 w 5931120"/>
              <a:gd name="connsiteY3" fmla="*/ 601554 h 967313"/>
              <a:gd name="connsiteX4" fmla="*/ 4796205 w 5931120"/>
              <a:gd name="connsiteY4" fmla="*/ 967313 h 967313"/>
              <a:gd name="connsiteX5" fmla="*/ 5930231 w 5931120"/>
              <a:gd name="connsiteY5" fmla="*/ 601554 h 967313"/>
              <a:gd name="connsiteX6" fmla="*/ 4610150 w 5931120"/>
              <a:gd name="connsiteY6" fmla="*/ 523177 h 967313"/>
              <a:gd name="connsiteX7" fmla="*/ 4610150 w 5931120"/>
              <a:gd name="connsiteY7" fmla="*/ 732182 h 967313"/>
              <a:gd name="connsiteX8" fmla="*/ 4733088 w 5931120"/>
              <a:gd name="connsiteY8" fmla="*/ 810559 h 967313"/>
              <a:gd name="connsiteX9" fmla="*/ 4376301 w 5931120"/>
              <a:gd name="connsiteY9" fmla="*/ 784434 h 967313"/>
              <a:gd name="connsiteX0" fmla="*/ 0 w 4872396"/>
              <a:gd name="connsiteY0" fmla="*/ 732182 h 967313"/>
              <a:gd name="connsiteX1" fmla="*/ 2284962 w 4872396"/>
              <a:gd name="connsiteY1" fmla="*/ 662 h 967313"/>
              <a:gd name="connsiteX2" fmla="*/ 3561276 w 4872396"/>
              <a:gd name="connsiteY2" fmla="*/ 601554 h 967313"/>
              <a:gd name="connsiteX3" fmla="*/ 4401144 w 4872396"/>
              <a:gd name="connsiteY3" fmla="*/ 601554 h 967313"/>
              <a:gd name="connsiteX4" fmla="*/ 4796205 w 4872396"/>
              <a:gd name="connsiteY4" fmla="*/ 967313 h 967313"/>
              <a:gd name="connsiteX5" fmla="*/ 3993385 w 4872396"/>
              <a:gd name="connsiteY5" fmla="*/ 810559 h 967313"/>
              <a:gd name="connsiteX6" fmla="*/ 4610150 w 4872396"/>
              <a:gd name="connsiteY6" fmla="*/ 523177 h 967313"/>
              <a:gd name="connsiteX7" fmla="*/ 4610150 w 4872396"/>
              <a:gd name="connsiteY7" fmla="*/ 732182 h 967313"/>
              <a:gd name="connsiteX8" fmla="*/ 4733088 w 4872396"/>
              <a:gd name="connsiteY8" fmla="*/ 810559 h 967313"/>
              <a:gd name="connsiteX9" fmla="*/ 4376301 w 4872396"/>
              <a:gd name="connsiteY9" fmla="*/ 784434 h 967313"/>
              <a:gd name="connsiteX0" fmla="*/ 0 w 4872398"/>
              <a:gd name="connsiteY0" fmla="*/ 732182 h 967313"/>
              <a:gd name="connsiteX1" fmla="*/ 2284962 w 4872398"/>
              <a:gd name="connsiteY1" fmla="*/ 662 h 967313"/>
              <a:gd name="connsiteX2" fmla="*/ 3561276 w 4872398"/>
              <a:gd name="connsiteY2" fmla="*/ 601554 h 967313"/>
              <a:gd name="connsiteX3" fmla="*/ 4401144 w 4872398"/>
              <a:gd name="connsiteY3" fmla="*/ 601554 h 967313"/>
              <a:gd name="connsiteX4" fmla="*/ 4796205 w 4872398"/>
              <a:gd name="connsiteY4" fmla="*/ 967313 h 967313"/>
              <a:gd name="connsiteX5" fmla="*/ 3993385 w 4872398"/>
              <a:gd name="connsiteY5" fmla="*/ 810559 h 967313"/>
              <a:gd name="connsiteX6" fmla="*/ 4610150 w 4872398"/>
              <a:gd name="connsiteY6" fmla="*/ 523177 h 967313"/>
              <a:gd name="connsiteX7" fmla="*/ 4610150 w 4872398"/>
              <a:gd name="connsiteY7" fmla="*/ 732182 h 967313"/>
              <a:gd name="connsiteX8" fmla="*/ 4376301 w 4872398"/>
              <a:gd name="connsiteY8" fmla="*/ 784434 h 967313"/>
              <a:gd name="connsiteX0" fmla="*/ 0 w 4872396"/>
              <a:gd name="connsiteY0" fmla="*/ 732182 h 967313"/>
              <a:gd name="connsiteX1" fmla="*/ 2284962 w 4872396"/>
              <a:gd name="connsiteY1" fmla="*/ 662 h 967313"/>
              <a:gd name="connsiteX2" fmla="*/ 3561276 w 4872396"/>
              <a:gd name="connsiteY2" fmla="*/ 601554 h 967313"/>
              <a:gd name="connsiteX3" fmla="*/ 4401144 w 4872396"/>
              <a:gd name="connsiteY3" fmla="*/ 601554 h 967313"/>
              <a:gd name="connsiteX4" fmla="*/ 4796205 w 4872396"/>
              <a:gd name="connsiteY4" fmla="*/ 967313 h 967313"/>
              <a:gd name="connsiteX5" fmla="*/ 3993385 w 4872396"/>
              <a:gd name="connsiteY5" fmla="*/ 810559 h 967313"/>
              <a:gd name="connsiteX6" fmla="*/ 4610150 w 4872396"/>
              <a:gd name="connsiteY6" fmla="*/ 523177 h 967313"/>
              <a:gd name="connsiteX7" fmla="*/ 4376301 w 4872396"/>
              <a:gd name="connsiteY7" fmla="*/ 784434 h 967313"/>
              <a:gd name="connsiteX0" fmla="*/ 0 w 4620544"/>
              <a:gd name="connsiteY0" fmla="*/ 732182 h 811210"/>
              <a:gd name="connsiteX1" fmla="*/ 2284962 w 4620544"/>
              <a:gd name="connsiteY1" fmla="*/ 662 h 811210"/>
              <a:gd name="connsiteX2" fmla="*/ 3561276 w 4620544"/>
              <a:gd name="connsiteY2" fmla="*/ 601554 h 811210"/>
              <a:gd name="connsiteX3" fmla="*/ 4401144 w 4620544"/>
              <a:gd name="connsiteY3" fmla="*/ 601554 h 811210"/>
              <a:gd name="connsiteX4" fmla="*/ 3993385 w 4620544"/>
              <a:gd name="connsiteY4" fmla="*/ 810559 h 811210"/>
              <a:gd name="connsiteX5" fmla="*/ 4610150 w 4620544"/>
              <a:gd name="connsiteY5" fmla="*/ 523177 h 811210"/>
              <a:gd name="connsiteX6" fmla="*/ 4376301 w 4620544"/>
              <a:gd name="connsiteY6" fmla="*/ 784434 h 811210"/>
              <a:gd name="connsiteX0" fmla="*/ 0 w 4408567"/>
              <a:gd name="connsiteY0" fmla="*/ 732182 h 820184"/>
              <a:gd name="connsiteX1" fmla="*/ 2284962 w 4408567"/>
              <a:gd name="connsiteY1" fmla="*/ 662 h 820184"/>
              <a:gd name="connsiteX2" fmla="*/ 3561276 w 4408567"/>
              <a:gd name="connsiteY2" fmla="*/ 601554 h 820184"/>
              <a:gd name="connsiteX3" fmla="*/ 4401144 w 4408567"/>
              <a:gd name="connsiteY3" fmla="*/ 601554 h 820184"/>
              <a:gd name="connsiteX4" fmla="*/ 3993385 w 4408567"/>
              <a:gd name="connsiteY4" fmla="*/ 810559 h 820184"/>
              <a:gd name="connsiteX5" fmla="*/ 4376301 w 4408567"/>
              <a:gd name="connsiteY5" fmla="*/ 784434 h 820184"/>
              <a:gd name="connsiteX0" fmla="*/ 0 w 4456663"/>
              <a:gd name="connsiteY0" fmla="*/ 732182 h 784434"/>
              <a:gd name="connsiteX1" fmla="*/ 2284962 w 4456663"/>
              <a:gd name="connsiteY1" fmla="*/ 662 h 784434"/>
              <a:gd name="connsiteX2" fmla="*/ 3561276 w 4456663"/>
              <a:gd name="connsiteY2" fmla="*/ 601554 h 784434"/>
              <a:gd name="connsiteX3" fmla="*/ 4401144 w 4456663"/>
              <a:gd name="connsiteY3" fmla="*/ 601554 h 784434"/>
              <a:gd name="connsiteX4" fmla="*/ 4376301 w 4456663"/>
              <a:gd name="connsiteY4" fmla="*/ 784434 h 784434"/>
              <a:gd name="connsiteX0" fmla="*/ 0 w 4401143"/>
              <a:gd name="connsiteY0" fmla="*/ 732182 h 732182"/>
              <a:gd name="connsiteX1" fmla="*/ 2284962 w 4401143"/>
              <a:gd name="connsiteY1" fmla="*/ 662 h 732182"/>
              <a:gd name="connsiteX2" fmla="*/ 3561276 w 4401143"/>
              <a:gd name="connsiteY2" fmla="*/ 601554 h 732182"/>
              <a:gd name="connsiteX3" fmla="*/ 4401144 w 4401143"/>
              <a:gd name="connsiteY3" fmla="*/ 601554 h 732182"/>
              <a:gd name="connsiteX0" fmla="*/ 0 w 3561275"/>
              <a:gd name="connsiteY0" fmla="*/ 732182 h 732182"/>
              <a:gd name="connsiteX1" fmla="*/ 2284962 w 3561275"/>
              <a:gd name="connsiteY1" fmla="*/ 662 h 732182"/>
              <a:gd name="connsiteX2" fmla="*/ 3561276 w 3561275"/>
              <a:gd name="connsiteY2" fmla="*/ 601554 h 732182"/>
              <a:gd name="connsiteX0" fmla="*/ 0 w 4529699"/>
              <a:gd name="connsiteY0" fmla="*/ 731890 h 836393"/>
              <a:gd name="connsiteX1" fmla="*/ 2284962 w 4529699"/>
              <a:gd name="connsiteY1" fmla="*/ 370 h 836393"/>
              <a:gd name="connsiteX2" fmla="*/ 4529699 w 4529699"/>
              <a:gd name="connsiteY2" fmla="*/ 836393 h 836393"/>
              <a:gd name="connsiteX0" fmla="*/ 0 w 4529699"/>
              <a:gd name="connsiteY0" fmla="*/ 731890 h 836393"/>
              <a:gd name="connsiteX1" fmla="*/ 2284962 w 4529699"/>
              <a:gd name="connsiteY1" fmla="*/ 370 h 836393"/>
              <a:gd name="connsiteX2" fmla="*/ 4529699 w 4529699"/>
              <a:gd name="connsiteY2" fmla="*/ 836393 h 836393"/>
              <a:gd name="connsiteX0" fmla="*/ 0 w 4682607"/>
              <a:gd name="connsiteY0" fmla="*/ 731890 h 836393"/>
              <a:gd name="connsiteX1" fmla="*/ 2284962 w 4682607"/>
              <a:gd name="connsiteY1" fmla="*/ 370 h 836393"/>
              <a:gd name="connsiteX2" fmla="*/ 4682607 w 4682607"/>
              <a:gd name="connsiteY2" fmla="*/ 836393 h 836393"/>
              <a:gd name="connsiteX0" fmla="*/ 0 w 4682607"/>
              <a:gd name="connsiteY0" fmla="*/ 732370 h 836873"/>
              <a:gd name="connsiteX1" fmla="*/ 1126395 w 4682607"/>
              <a:gd name="connsiteY1" fmla="*/ 680118 h 836873"/>
              <a:gd name="connsiteX2" fmla="*/ 2284962 w 4682607"/>
              <a:gd name="connsiteY2" fmla="*/ 850 h 836873"/>
              <a:gd name="connsiteX3" fmla="*/ 4682607 w 4682607"/>
              <a:gd name="connsiteY3" fmla="*/ 836873 h 836873"/>
              <a:gd name="connsiteX0" fmla="*/ 0 w 4682607"/>
              <a:gd name="connsiteY0" fmla="*/ 731785 h 836288"/>
              <a:gd name="connsiteX1" fmla="*/ 1126395 w 4682607"/>
              <a:gd name="connsiteY1" fmla="*/ 679533 h 836288"/>
              <a:gd name="connsiteX2" fmla="*/ 2284962 w 4682607"/>
              <a:gd name="connsiteY2" fmla="*/ 265 h 836288"/>
              <a:gd name="connsiteX3" fmla="*/ 3216148 w 4682607"/>
              <a:gd name="connsiteY3" fmla="*/ 601156 h 836288"/>
              <a:gd name="connsiteX4" fmla="*/ 4682607 w 4682607"/>
              <a:gd name="connsiteY4" fmla="*/ 836288 h 836288"/>
              <a:gd name="connsiteX0" fmla="*/ 0 w 4376790"/>
              <a:gd name="connsiteY0" fmla="*/ 731785 h 757911"/>
              <a:gd name="connsiteX1" fmla="*/ 1126395 w 4376790"/>
              <a:gd name="connsiteY1" fmla="*/ 679533 h 757911"/>
              <a:gd name="connsiteX2" fmla="*/ 2284962 w 4376790"/>
              <a:gd name="connsiteY2" fmla="*/ 265 h 757911"/>
              <a:gd name="connsiteX3" fmla="*/ 3216148 w 4376790"/>
              <a:gd name="connsiteY3" fmla="*/ 601156 h 757911"/>
              <a:gd name="connsiteX4" fmla="*/ 4376790 w 4376790"/>
              <a:gd name="connsiteY4" fmla="*/ 757911 h 757911"/>
              <a:gd name="connsiteX0" fmla="*/ 0 w 4529698"/>
              <a:gd name="connsiteY0" fmla="*/ 810162 h 810162"/>
              <a:gd name="connsiteX1" fmla="*/ 1279303 w 4529698"/>
              <a:gd name="connsiteY1" fmla="*/ 679533 h 810162"/>
              <a:gd name="connsiteX2" fmla="*/ 2437870 w 4529698"/>
              <a:gd name="connsiteY2" fmla="*/ 265 h 810162"/>
              <a:gd name="connsiteX3" fmla="*/ 3369056 w 4529698"/>
              <a:gd name="connsiteY3" fmla="*/ 601156 h 810162"/>
              <a:gd name="connsiteX4" fmla="*/ 4529698 w 4529698"/>
              <a:gd name="connsiteY4" fmla="*/ 757911 h 810162"/>
              <a:gd name="connsiteX0" fmla="*/ 0 w 4937455"/>
              <a:gd name="connsiteY0" fmla="*/ 810162 h 810162"/>
              <a:gd name="connsiteX1" fmla="*/ 1279303 w 4937455"/>
              <a:gd name="connsiteY1" fmla="*/ 679533 h 810162"/>
              <a:gd name="connsiteX2" fmla="*/ 2437870 w 4937455"/>
              <a:gd name="connsiteY2" fmla="*/ 265 h 810162"/>
              <a:gd name="connsiteX3" fmla="*/ 3369056 w 4937455"/>
              <a:gd name="connsiteY3" fmla="*/ 601156 h 810162"/>
              <a:gd name="connsiteX4" fmla="*/ 4937455 w 4937455"/>
              <a:gd name="connsiteY4" fmla="*/ 757911 h 810162"/>
              <a:gd name="connsiteX0" fmla="*/ 0 w 4937455"/>
              <a:gd name="connsiteY0" fmla="*/ 810162 h 810162"/>
              <a:gd name="connsiteX1" fmla="*/ 1279303 w 4937455"/>
              <a:gd name="connsiteY1" fmla="*/ 679533 h 810162"/>
              <a:gd name="connsiteX2" fmla="*/ 2437870 w 4937455"/>
              <a:gd name="connsiteY2" fmla="*/ 265 h 810162"/>
              <a:gd name="connsiteX3" fmla="*/ 3369056 w 4937455"/>
              <a:gd name="connsiteY3" fmla="*/ 601156 h 810162"/>
              <a:gd name="connsiteX4" fmla="*/ 4937455 w 4937455"/>
              <a:gd name="connsiteY4" fmla="*/ 757911 h 810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7455" h="810162">
                <a:moveTo>
                  <a:pt x="0" y="810162"/>
                </a:moveTo>
                <a:cubicBezTo>
                  <a:pt x="153753" y="779682"/>
                  <a:pt x="898476" y="801453"/>
                  <a:pt x="1279303" y="679533"/>
                </a:cubicBezTo>
                <a:cubicBezTo>
                  <a:pt x="1660130" y="557613"/>
                  <a:pt x="2089578" y="13328"/>
                  <a:pt x="2437870" y="265"/>
                </a:cubicBezTo>
                <a:cubicBezTo>
                  <a:pt x="2786162" y="-12798"/>
                  <a:pt x="2969449" y="461819"/>
                  <a:pt x="3369056" y="601156"/>
                </a:cubicBezTo>
                <a:cubicBezTo>
                  <a:pt x="3768663" y="740493"/>
                  <a:pt x="4735520" y="775328"/>
                  <a:pt x="4937455" y="757911"/>
                </a:cubicBezTo>
              </a:path>
            </a:pathLst>
          </a:cu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5" name="Straight Arrow Connector 4"/>
          <p:cNvCxnSpPr/>
          <p:nvPr/>
        </p:nvCxnSpPr>
        <p:spPr>
          <a:xfrm flipV="1">
            <a:off x="5511272" y="4719474"/>
            <a:ext cx="0" cy="13681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458056" y="5913443"/>
            <a:ext cx="4704523"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616120" y="4475850"/>
            <a:ext cx="828931" cy="461665"/>
          </a:xfrm>
          <a:prstGeom prst="rect">
            <a:avLst/>
          </a:prstGeom>
          <a:noFill/>
        </p:spPr>
        <p:txBody>
          <a:bodyPr wrap="square" rtlCol="0">
            <a:spAutoFit/>
          </a:bodyPr>
          <a:lstStyle/>
          <a:p>
            <a:r>
              <a:rPr lang="en-US" sz="2400" dirty="0"/>
              <a:t>f(t)</a:t>
            </a:r>
            <a:endParaRPr lang="en-IN" sz="2400" dirty="0"/>
          </a:p>
        </p:txBody>
      </p:sp>
      <p:sp>
        <p:nvSpPr>
          <p:cNvPr id="8" name="TextBox 7"/>
          <p:cNvSpPr txBox="1"/>
          <p:nvPr/>
        </p:nvSpPr>
        <p:spPr>
          <a:xfrm>
            <a:off x="8275861" y="5682610"/>
            <a:ext cx="292068" cy="461665"/>
          </a:xfrm>
          <a:prstGeom prst="rect">
            <a:avLst/>
          </a:prstGeom>
          <a:noFill/>
        </p:spPr>
        <p:txBody>
          <a:bodyPr wrap="none" rtlCol="0">
            <a:spAutoFit/>
          </a:bodyPr>
          <a:lstStyle/>
          <a:p>
            <a:r>
              <a:rPr lang="en-US" sz="2400" dirty="0"/>
              <a:t>t</a:t>
            </a:r>
            <a:endParaRPr lang="en-IN" sz="2400" dirty="0"/>
          </a:p>
        </p:txBody>
      </p:sp>
    </p:spTree>
    <p:extLst>
      <p:ext uri="{BB962C8B-B14F-4D97-AF65-F5344CB8AC3E}">
        <p14:creationId xmlns:p14="http://schemas.microsoft.com/office/powerpoint/2010/main" val="298908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1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1000"/>
                                        <p:tgtEl>
                                          <p:spTgt spid="4"/>
                                        </p:tgtEl>
                                      </p:cBhvr>
                                    </p:animEffect>
                                    <p:anim calcmode="lin" valueType="num">
                                      <p:cBhvr>
                                        <p:cTn id="48" dur="1000" fill="hold"/>
                                        <p:tgtEl>
                                          <p:spTgt spid="4"/>
                                        </p:tgtEl>
                                        <p:attrNameLst>
                                          <p:attrName>ppt_x</p:attrName>
                                        </p:attrNameLst>
                                      </p:cBhvr>
                                      <p:tavLst>
                                        <p:tav tm="0">
                                          <p:val>
                                            <p:strVal val="#ppt_x"/>
                                          </p:val>
                                        </p:tav>
                                        <p:tav tm="100000">
                                          <p:val>
                                            <p:strVal val="#ppt_x"/>
                                          </p:val>
                                        </p:tav>
                                      </p:tavLst>
                                    </p:anim>
                                    <p:anim calcmode="lin" valueType="num">
                                      <p:cBhvr>
                                        <p:cTn id="4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anim calcmode="lin" valueType="num">
                                      <p:cBhvr>
                                        <p:cTn id="55" dur="1000" fill="hold"/>
                                        <p:tgtEl>
                                          <p:spTgt spid="5"/>
                                        </p:tgtEl>
                                        <p:attrNameLst>
                                          <p:attrName>ppt_x</p:attrName>
                                        </p:attrNameLst>
                                      </p:cBhvr>
                                      <p:tavLst>
                                        <p:tav tm="0">
                                          <p:val>
                                            <p:strVal val="#ppt_x"/>
                                          </p:val>
                                        </p:tav>
                                        <p:tav tm="100000">
                                          <p:val>
                                            <p:strVal val="#ppt_x"/>
                                          </p:val>
                                        </p:tav>
                                      </p:tavLst>
                                    </p:anim>
                                    <p:anim calcmode="lin" valueType="num">
                                      <p:cBhvr>
                                        <p:cTn id="5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fade">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1080000"/>
          </a:xfrm>
          <a:prstGeom prst="rect">
            <a:avLst/>
          </a:prstGeom>
          <a:solidFill>
            <a:srgbClr val="002060"/>
          </a:solidFill>
          <a:ln>
            <a:solidFill>
              <a:schemeClr val="accent1">
                <a:lumMod val="60000"/>
                <a:lumOff val="40000"/>
              </a:schemeClr>
            </a:solidFill>
          </a:ln>
        </p:spPr>
        <p:txBody>
          <a:bodyPr anchor="ct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00">
                <a:solidFill>
                  <a:schemeClr val="bg1"/>
                </a:solidFill>
              </a:rPr>
              <a:t>STUDENT’S </a:t>
            </a:r>
            <a:r>
              <a:rPr lang="en-US" i="1" spc="100">
                <a:solidFill>
                  <a:schemeClr val="bg1"/>
                </a:solidFill>
              </a:rPr>
              <a:t>t</a:t>
            </a:r>
            <a:r>
              <a:rPr lang="en-US" spc="100">
                <a:solidFill>
                  <a:schemeClr val="bg1"/>
                </a:solidFill>
              </a:rPr>
              <a:t>-DISTRIBUTION</a:t>
            </a:r>
            <a:endParaRPr lang="en-IN" spc="100" dirty="0">
              <a:solidFill>
                <a:schemeClr val="bg1"/>
              </a:solidFill>
            </a:endParaRPr>
          </a:p>
        </p:txBody>
      </p:sp>
      <mc:AlternateContent xmlns:mc="http://schemas.openxmlformats.org/markup-compatibility/2006" xmlns:a14="http://schemas.microsoft.com/office/drawing/2010/main">
        <mc:Choice Requires="a14">
          <p:sp>
            <p:nvSpPr>
              <p:cNvPr id="3" name="TextBox 2"/>
              <p:cNvSpPr txBox="1"/>
              <p:nvPr/>
            </p:nvSpPr>
            <p:spPr>
              <a:xfrm>
                <a:off x="-1" y="1080000"/>
                <a:ext cx="12204000" cy="5796000"/>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b="1" spc="100" dirty="0">
                    <a:latin typeface="Calibri" pitchFamily="34" charset="0"/>
                  </a:rPr>
                  <a:t>Application of </a:t>
                </a:r>
                <a:r>
                  <a:rPr lang="en-US" sz="2400" b="1" i="1" spc="100" dirty="0">
                    <a:latin typeface="Calibri" pitchFamily="34" charset="0"/>
                  </a:rPr>
                  <a:t>t</a:t>
                </a:r>
                <a:r>
                  <a:rPr lang="en-US" sz="2400" b="1" spc="100" dirty="0">
                    <a:latin typeface="Calibri" pitchFamily="34" charset="0"/>
                  </a:rPr>
                  <a:t>-distribution</a:t>
                </a:r>
                <a:endParaRPr lang="en-US" sz="2400" spc="100" dirty="0">
                  <a:latin typeface="Calibri" pitchFamily="34" charset="0"/>
                </a:endParaRPr>
              </a:p>
              <a:p>
                <a:pPr marL="514350" indent="-514350" algn="just">
                  <a:buAutoNum type="romanLcParenBoth"/>
                </a:pPr>
                <a:r>
                  <a:rPr lang="en-US" sz="2400" spc="100" dirty="0">
                    <a:latin typeface="Calibri" pitchFamily="34" charset="0"/>
                  </a:rPr>
                  <a:t>  To test the significance of the sample mean, when the population variance </a:t>
                </a:r>
                <a14:m>
                  <m:oMath xmlns:m="http://schemas.openxmlformats.org/officeDocument/2006/math">
                    <m:r>
                      <a:rPr lang="en-US" sz="2400" i="1" spc="100">
                        <a:latin typeface="Cambria Math"/>
                        <a:ea typeface="Cambria Math"/>
                      </a:rPr>
                      <m:t>𝜎</m:t>
                    </m:r>
                  </m:oMath>
                </a14:m>
                <a:r>
                  <a:rPr lang="en-US" sz="2400" spc="100" dirty="0">
                    <a:latin typeface="Calibri" pitchFamily="34" charset="0"/>
                  </a:rPr>
                  <a:t> is not    </a:t>
                </a:r>
              </a:p>
              <a:p>
                <a:pPr algn="just"/>
                <a:r>
                  <a:rPr lang="en-US" sz="2400" spc="100" dirty="0">
                    <a:latin typeface="Calibri" pitchFamily="34" charset="0"/>
                  </a:rPr>
                  <a:t>         known.</a:t>
                </a:r>
              </a:p>
              <a:p>
                <a:pPr marL="514350" indent="-514350" algn="just">
                  <a:buAutoNum type="romanLcParenBoth" startAt="2"/>
                </a:pPr>
                <a:r>
                  <a:rPr lang="en-US" sz="2400" spc="100" dirty="0">
                    <a:latin typeface="Calibri" pitchFamily="34" charset="0"/>
                  </a:rPr>
                  <a:t>  To test the significance of the mean of the sample i.e., to test if the sample mean </a:t>
                </a:r>
              </a:p>
              <a:p>
                <a:pPr algn="just"/>
                <a:r>
                  <a:rPr lang="en-US" sz="2400" spc="100" dirty="0">
                    <a:latin typeface="Calibri" pitchFamily="34" charset="0"/>
                  </a:rPr>
                  <a:t>        differs significantly from the population mean.</a:t>
                </a:r>
              </a:p>
              <a:p>
                <a:pPr algn="just"/>
                <a:r>
                  <a:rPr lang="en-US" sz="2400" spc="100" dirty="0">
                    <a:latin typeface="Calibri" pitchFamily="34" charset="0"/>
                  </a:rPr>
                  <a:t>(iii)  To test the significance of the difference between two sample means, the</a:t>
                </a:r>
              </a:p>
              <a:p>
                <a:pPr algn="just"/>
                <a:r>
                  <a:rPr lang="en-US" sz="2400" spc="100" dirty="0">
                    <a:latin typeface="Calibri" pitchFamily="34" charset="0"/>
                  </a:rPr>
                  <a:t>        population variances being equal and unknown.</a:t>
                </a:r>
              </a:p>
              <a:p>
                <a:pPr algn="just"/>
                <a:r>
                  <a:rPr lang="en-US" sz="2400" spc="100" dirty="0">
                    <a:latin typeface="Calibri" pitchFamily="34" charset="0"/>
                  </a:rPr>
                  <a:t>(iv)  To test the significance of an observed sample correlation coefficient.</a:t>
                </a:r>
              </a:p>
              <a:p>
                <a:pPr algn="just"/>
                <a:endParaRPr lang="en-US" sz="2400" spc="100" dirty="0">
                  <a:latin typeface="Calibri" pitchFamily="34" charset="0"/>
                </a:endParaRPr>
              </a:p>
              <a:p>
                <a:pPr algn="just"/>
                <a:r>
                  <a:rPr lang="en-US" sz="2400" spc="100" dirty="0">
                    <a:latin typeface="Calibri" pitchFamily="34" charset="0"/>
                  </a:rPr>
                  <a:t> </a:t>
                </a: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 y="1080000"/>
                <a:ext cx="12204000" cy="5796000"/>
              </a:xfrm>
              <a:prstGeom prst="rect">
                <a:avLst/>
              </a:prstGeom>
              <a:blipFill rotWithShape="1">
                <a:blip r:embed="rId2"/>
                <a:stretch>
                  <a:fillRect l="-699" t="-735"/>
                </a:stretch>
              </a:blipFill>
              <a:ln>
                <a:solidFill>
                  <a:schemeClr val="accent3">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228567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1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left)">
                                      <p:cBhvr>
                                        <p:cTn id="47"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1152000"/>
          </a:xfrm>
          <a:prstGeom prst="rect">
            <a:avLst/>
          </a:prstGeom>
          <a:solidFill>
            <a:srgbClr val="002060"/>
          </a:solidFill>
          <a:ln>
            <a:solidFill>
              <a:schemeClr val="accent1">
                <a:lumMod val="60000"/>
                <a:lumOff val="40000"/>
              </a:schemeClr>
            </a:solidFill>
          </a:ln>
        </p:spPr>
        <p:txBody>
          <a:bodyPr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i="1" spc="100" dirty="0">
                <a:solidFill>
                  <a:schemeClr val="bg1"/>
                </a:solidFill>
              </a:rPr>
              <a:t>t</a:t>
            </a:r>
            <a:r>
              <a:rPr lang="en-US" spc="100" dirty="0">
                <a:solidFill>
                  <a:schemeClr val="bg1"/>
                </a:solidFill>
              </a:rPr>
              <a:t>-TEST: TEST OF SIGNIFICANCE FOR SINGLE MEAN</a:t>
            </a:r>
            <a:endParaRPr lang="en-IN" spc="100" dirty="0">
              <a:solidFill>
                <a:schemeClr val="bg1"/>
              </a:solidFill>
            </a:endParaRPr>
          </a:p>
        </p:txBody>
      </p:sp>
      <mc:AlternateContent xmlns:mc="http://schemas.openxmlformats.org/markup-compatibility/2006" xmlns:a14="http://schemas.microsoft.com/office/drawing/2010/main">
        <mc:Choice Requires="a14">
          <p:sp>
            <p:nvSpPr>
              <p:cNvPr id="3" name="TextBox 2"/>
              <p:cNvSpPr txBox="1"/>
              <p:nvPr/>
            </p:nvSpPr>
            <p:spPr>
              <a:xfrm>
                <a:off x="-1" y="1151998"/>
                <a:ext cx="12204000" cy="5724000"/>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spc="100" dirty="0">
                    <a:latin typeface="Calibri" pitchFamily="34" charset="0"/>
                  </a:rPr>
                  <a:t>Let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𝑥</m:t>
                        </m:r>
                      </m:e>
                      <m:sub>
                        <m:r>
                          <a:rPr lang="en-US" sz="2400" b="0" i="1" spc="100" smtClean="0">
                            <a:latin typeface="Cambria Math"/>
                          </a:rPr>
                          <m:t>1</m:t>
                        </m:r>
                      </m:sub>
                    </m:sSub>
                    <m:r>
                      <a:rPr lang="en-US" sz="2400" b="0" i="1" spc="100" smtClean="0">
                        <a:latin typeface="Cambria Math"/>
                      </a:rPr>
                      <m:t>,</m:t>
                    </m:r>
                    <m:sSub>
                      <m:sSubPr>
                        <m:ctrlPr>
                          <a:rPr lang="en-US" sz="2400" i="1" spc="100" smtClean="0">
                            <a:latin typeface="Cambria Math" panose="02040503050406030204" pitchFamily="18" charset="0"/>
                          </a:rPr>
                        </m:ctrlPr>
                      </m:sSubPr>
                      <m:e>
                        <m:r>
                          <a:rPr lang="en-US" sz="2400" b="0" i="1" spc="100" smtClean="0">
                            <a:latin typeface="Cambria Math"/>
                          </a:rPr>
                          <m:t>𝑥</m:t>
                        </m:r>
                      </m:e>
                      <m:sub>
                        <m:r>
                          <a:rPr lang="en-US" sz="2400" b="0" i="1" spc="100" smtClean="0">
                            <a:latin typeface="Cambria Math"/>
                          </a:rPr>
                          <m:t>2</m:t>
                        </m:r>
                      </m:sub>
                    </m:sSub>
                    <m:r>
                      <a:rPr lang="en-US" sz="2400" b="0" i="1" spc="100" smtClean="0">
                        <a:latin typeface="Cambria Math"/>
                      </a:rPr>
                      <m:t>,….,</m:t>
                    </m:r>
                  </m:oMath>
                </a14:m>
                <a:r>
                  <a:rPr lang="en-US" sz="2400" spc="100" dirty="0"/>
                  <a:t> </a:t>
                </a:r>
                <a14:m>
                  <m:oMath xmlns:m="http://schemas.openxmlformats.org/officeDocument/2006/math">
                    <m:sSub>
                      <m:sSubPr>
                        <m:ctrlPr>
                          <a:rPr lang="en-US" sz="2400" i="1" spc="100" smtClean="0">
                            <a:latin typeface="Cambria Math" panose="02040503050406030204" pitchFamily="18" charset="0"/>
                          </a:rPr>
                        </m:ctrlPr>
                      </m:sSubPr>
                      <m:e>
                        <m:r>
                          <a:rPr lang="en-US" sz="2400" b="0" i="1" spc="100" smtClean="0">
                            <a:latin typeface="Cambria Math"/>
                          </a:rPr>
                          <m:t>𝑥</m:t>
                        </m:r>
                      </m:e>
                      <m:sub>
                        <m:r>
                          <a:rPr lang="en-US" sz="2400" b="0" i="1" spc="100" smtClean="0">
                            <a:latin typeface="Cambria Math"/>
                          </a:rPr>
                          <m:t>𝑛</m:t>
                        </m:r>
                      </m:sub>
                    </m:sSub>
                  </m:oMath>
                </a14:m>
                <a:r>
                  <a:rPr lang="en-US" sz="2400" spc="100" dirty="0">
                    <a:latin typeface="Calibri" pitchFamily="34" charset="0"/>
                  </a:rPr>
                  <a:t> be a random sample of size n </a:t>
                </a:r>
                <a14:m>
                  <m:oMath xmlns:m="http://schemas.openxmlformats.org/officeDocument/2006/math">
                    <m:d>
                      <m:dPr>
                        <m:ctrlPr>
                          <a:rPr lang="en-US" sz="2400" i="1" spc="100" smtClean="0">
                            <a:latin typeface="Cambria Math" panose="02040503050406030204" pitchFamily="18" charset="0"/>
                          </a:rPr>
                        </m:ctrlPr>
                      </m:dPr>
                      <m:e>
                        <m:r>
                          <a:rPr lang="en-US" sz="2400" b="0" i="1" spc="100" smtClean="0">
                            <a:latin typeface="Cambria Math"/>
                          </a:rPr>
                          <m:t>𝑛</m:t>
                        </m:r>
                        <m:r>
                          <a:rPr lang="en-US" sz="2400" b="0" i="1" spc="100" smtClean="0">
                            <a:latin typeface="Cambria Math"/>
                            <a:ea typeface="Cambria Math"/>
                          </a:rPr>
                          <m:t>≤30</m:t>
                        </m:r>
                      </m:e>
                    </m:d>
                  </m:oMath>
                </a14:m>
                <a:r>
                  <a:rPr lang="en-US" sz="2400" spc="100" dirty="0">
                    <a:latin typeface="Calibri" pitchFamily="34" charset="0"/>
                  </a:rPr>
                  <a:t> drawn from a normal population with mean </a:t>
                </a:r>
                <a14:m>
                  <m:oMath xmlns:m="http://schemas.openxmlformats.org/officeDocument/2006/math">
                    <m:r>
                      <a:rPr lang="en-US" sz="2400" i="1" spc="100" smtClean="0">
                        <a:latin typeface="Cambria Math"/>
                        <a:ea typeface="Cambria Math"/>
                      </a:rPr>
                      <m:t>𝜇</m:t>
                    </m:r>
                  </m:oMath>
                </a14:m>
                <a:r>
                  <a:rPr lang="en-US" sz="2400" spc="100" dirty="0">
                    <a:latin typeface="Calibri" pitchFamily="34" charset="0"/>
                  </a:rPr>
                  <a:t> and SD </a:t>
                </a:r>
                <a14:m>
                  <m:oMath xmlns:m="http://schemas.openxmlformats.org/officeDocument/2006/math">
                    <m:r>
                      <a:rPr lang="en-US" sz="2400" i="1" spc="100" smtClean="0">
                        <a:latin typeface="Cambria Math"/>
                        <a:ea typeface="Cambria Math"/>
                      </a:rPr>
                      <m:t>𝜎</m:t>
                    </m:r>
                  </m:oMath>
                </a14:m>
                <a:r>
                  <a:rPr lang="en-US" sz="2400" spc="100" dirty="0">
                    <a:latin typeface="Calibri" pitchFamily="34" charset="0"/>
                  </a:rPr>
                  <a:t> and if the sample mean </a:t>
                </a:r>
                <a14:m>
                  <m:oMath xmlns:m="http://schemas.openxmlformats.org/officeDocument/2006/math">
                    <m:acc>
                      <m:accPr>
                        <m:chr m:val="̅"/>
                        <m:ctrlPr>
                          <a:rPr lang="en-US" sz="2400" b="0" i="1" spc="100" smtClean="0">
                            <a:latin typeface="Cambria Math" panose="02040503050406030204" pitchFamily="18" charset="0"/>
                          </a:rPr>
                        </m:ctrlPr>
                      </m:accPr>
                      <m:e>
                        <m:r>
                          <a:rPr lang="en-US" sz="2400" b="0" i="1" spc="100" smtClean="0">
                            <a:latin typeface="Cambria Math"/>
                          </a:rPr>
                          <m:t>𝑥</m:t>
                        </m:r>
                      </m:e>
                    </m:acc>
                  </m:oMath>
                </a14:m>
                <a:r>
                  <a:rPr lang="en-US" sz="2400" spc="100" dirty="0">
                    <a:latin typeface="Calibri" pitchFamily="34" charset="0"/>
                  </a:rPr>
                  <a:t> differs significantly from the population mean </a:t>
                </a:r>
                <a14:m>
                  <m:oMath xmlns:m="http://schemas.openxmlformats.org/officeDocument/2006/math">
                    <m:r>
                      <a:rPr lang="en-US" sz="2400" b="0" i="1" spc="100" smtClean="0">
                        <a:latin typeface="Cambria Math"/>
                        <a:ea typeface="Cambria Math"/>
                      </a:rPr>
                      <m:t>𝜇</m:t>
                    </m:r>
                    <m:r>
                      <a:rPr lang="en-US" sz="2400" b="0" i="1" spc="100" smtClean="0">
                        <a:latin typeface="Cambria Math"/>
                        <a:ea typeface="Cambria Math"/>
                      </a:rPr>
                      <m:t> </m:t>
                    </m:r>
                    <m:r>
                      <m:rPr>
                        <m:sty m:val="p"/>
                      </m:rPr>
                      <a:rPr lang="en-US" sz="2400" b="0" i="0" spc="100" smtClean="0">
                        <a:latin typeface="Cambria Math"/>
                        <a:ea typeface="Cambria Math"/>
                      </a:rPr>
                      <m:t>t</m:t>
                    </m:r>
                  </m:oMath>
                </a14:m>
                <a:r>
                  <a:rPr lang="en-US" sz="2400" spc="100" dirty="0">
                    <a:latin typeface="Calibri" pitchFamily="34" charset="0"/>
                  </a:rPr>
                  <a:t>hen the student’s </a:t>
                </a:r>
                <a:r>
                  <a:rPr lang="en-US" sz="2400" i="1" spc="100" dirty="0">
                    <a:latin typeface="Calibri" pitchFamily="34" charset="0"/>
                  </a:rPr>
                  <a:t>t</a:t>
                </a:r>
                <a:r>
                  <a:rPr lang="en-US" sz="2400" spc="100" dirty="0">
                    <a:latin typeface="Calibri" pitchFamily="34" charset="0"/>
                  </a:rPr>
                  <a:t> statistics is given by</a:t>
                </a:r>
              </a:p>
              <a:p>
                <a:pPr algn="just"/>
                <a:r>
                  <a:rPr lang="en-US" sz="2400" b="0" spc="100" dirty="0"/>
                  <a:t>                           </a:t>
                </a:r>
                <a14:m>
                  <m:oMath xmlns:m="http://schemas.openxmlformats.org/officeDocument/2006/math">
                    <m:r>
                      <a:rPr lang="en-US" sz="2400" b="0" i="0" spc="100" smtClean="0">
                        <a:latin typeface="Cambria Math"/>
                      </a:rPr>
                      <m:t>   </m:t>
                    </m:r>
                    <m:r>
                      <a:rPr lang="en-US" sz="2400" b="0" i="1" spc="100" smtClean="0">
                        <a:latin typeface="Cambria Math"/>
                      </a:rPr>
                      <m:t>𝑡</m:t>
                    </m:r>
                    <m:r>
                      <a:rPr lang="en-US" sz="2400" b="0" i="1" spc="100" smtClean="0">
                        <a:latin typeface="Cambria Math"/>
                      </a:rPr>
                      <m:t>=</m:t>
                    </m:r>
                    <m:f>
                      <m:fPr>
                        <m:ctrlPr>
                          <a:rPr lang="en-US" sz="2400" b="0" i="1" spc="100" smtClean="0">
                            <a:latin typeface="Cambria Math" panose="02040503050406030204" pitchFamily="18" charset="0"/>
                          </a:rPr>
                        </m:ctrlPr>
                      </m:fPr>
                      <m:num>
                        <m:acc>
                          <m:accPr>
                            <m:chr m:val="̅"/>
                            <m:ctrlPr>
                              <a:rPr lang="en-US" sz="2400" b="0" i="1" spc="100" smtClean="0">
                                <a:latin typeface="Cambria Math" panose="02040503050406030204" pitchFamily="18" charset="0"/>
                              </a:rPr>
                            </m:ctrlPr>
                          </m:accPr>
                          <m:e>
                            <m:r>
                              <a:rPr lang="en-US" sz="2400" b="0" i="1" spc="100" smtClean="0">
                                <a:latin typeface="Cambria Math"/>
                              </a:rPr>
                              <m:t>𝑥</m:t>
                            </m:r>
                          </m:e>
                        </m:acc>
                        <m:r>
                          <a:rPr lang="en-US" sz="2400" b="0" i="1" spc="100" smtClean="0">
                            <a:latin typeface="Cambria Math"/>
                          </a:rPr>
                          <m:t>−</m:t>
                        </m:r>
                        <m:r>
                          <a:rPr lang="en-US" sz="2400" b="0" i="1" spc="100" smtClean="0">
                            <a:latin typeface="Cambria Math"/>
                            <a:ea typeface="Cambria Math"/>
                          </a:rPr>
                          <m:t>𝜇</m:t>
                        </m:r>
                      </m:num>
                      <m:den>
                        <m:d>
                          <m:dPr>
                            <m:ctrlPr>
                              <a:rPr lang="en-US" sz="2400" b="0" i="1" spc="100" smtClean="0">
                                <a:latin typeface="Cambria Math" panose="02040503050406030204" pitchFamily="18" charset="0"/>
                              </a:rPr>
                            </m:ctrlPr>
                          </m:dPr>
                          <m:e>
                            <m:f>
                              <m:fPr>
                                <m:ctrlPr>
                                  <a:rPr lang="en-US" sz="2400" b="0" i="1" spc="100" smtClean="0">
                                    <a:latin typeface="Cambria Math" panose="02040503050406030204" pitchFamily="18" charset="0"/>
                                  </a:rPr>
                                </m:ctrlPr>
                              </m:fPr>
                              <m:num>
                                <m:r>
                                  <a:rPr lang="en-US" sz="2400" b="0" i="1" spc="100" smtClean="0">
                                    <a:latin typeface="Cambria Math"/>
                                  </a:rPr>
                                  <m:t>𝑠</m:t>
                                </m:r>
                              </m:num>
                              <m:den>
                                <m:rad>
                                  <m:radPr>
                                    <m:degHide m:val="on"/>
                                    <m:ctrlPr>
                                      <a:rPr lang="en-US" sz="2400" b="0" i="1" spc="100" smtClean="0">
                                        <a:latin typeface="Cambria Math" panose="02040503050406030204" pitchFamily="18" charset="0"/>
                                      </a:rPr>
                                    </m:ctrlPr>
                                  </m:radPr>
                                  <m:deg/>
                                  <m:e>
                                    <m:r>
                                      <a:rPr lang="en-US" sz="2400" b="0" i="1" spc="100" smtClean="0">
                                        <a:latin typeface="Cambria Math"/>
                                      </a:rPr>
                                      <m:t>𝑛</m:t>
                                    </m:r>
                                    <m:r>
                                      <a:rPr lang="en-US" sz="2400" b="0" i="1" spc="100" smtClean="0">
                                        <a:latin typeface="Cambria Math"/>
                                      </a:rPr>
                                      <m:t>−1</m:t>
                                    </m:r>
                                  </m:e>
                                </m:rad>
                              </m:den>
                            </m:f>
                          </m:e>
                        </m:d>
                      </m:den>
                    </m:f>
                  </m:oMath>
                </a14:m>
                <a:r>
                  <a:rPr lang="en-US" sz="2400" spc="100" dirty="0">
                    <a:latin typeface="Calibri" pitchFamily="34" charset="0"/>
                  </a:rPr>
                  <a:t> , Where </a:t>
                </a:r>
                <a14:m>
                  <m:oMath xmlns:m="http://schemas.openxmlformats.org/officeDocument/2006/math">
                    <m:r>
                      <a:rPr lang="en-US" sz="2400" b="0" i="1" spc="100" smtClean="0">
                        <a:latin typeface="Cambria Math"/>
                      </a:rPr>
                      <m:t>𝑠</m:t>
                    </m:r>
                    <m:r>
                      <a:rPr lang="en-US" sz="2400" b="0" i="1" spc="100" smtClean="0">
                        <a:latin typeface="Cambria Math"/>
                      </a:rPr>
                      <m:t>=</m:t>
                    </m:r>
                    <m:rad>
                      <m:radPr>
                        <m:degHide m:val="on"/>
                        <m:ctrlPr>
                          <a:rPr lang="en-US" sz="2400" b="0" i="1" spc="100" smtClean="0">
                            <a:latin typeface="Cambria Math" panose="02040503050406030204" pitchFamily="18" charset="0"/>
                          </a:rPr>
                        </m:ctrlPr>
                      </m:radPr>
                      <m:deg/>
                      <m:e>
                        <m:f>
                          <m:fPr>
                            <m:ctrlPr>
                              <a:rPr lang="en-US" sz="2400" b="0" i="1" spc="100" smtClean="0">
                                <a:latin typeface="Cambria Math" panose="02040503050406030204" pitchFamily="18" charset="0"/>
                              </a:rPr>
                            </m:ctrlPr>
                          </m:fPr>
                          <m:num>
                            <m:nary>
                              <m:naryPr>
                                <m:chr m:val="∑"/>
                                <m:subHide m:val="on"/>
                                <m:supHide m:val="on"/>
                                <m:ctrlPr>
                                  <a:rPr lang="en-US" sz="2400" b="0" i="1" spc="100" smtClean="0">
                                    <a:latin typeface="Cambria Math" panose="02040503050406030204" pitchFamily="18" charset="0"/>
                                  </a:rPr>
                                </m:ctrlPr>
                              </m:naryPr>
                              <m:sub/>
                              <m:sup/>
                              <m:e>
                                <m:sSup>
                                  <m:sSupPr>
                                    <m:ctrlPr>
                                      <a:rPr lang="en-US" sz="2400" b="0" i="1" spc="100" smtClean="0">
                                        <a:latin typeface="Cambria Math" panose="02040503050406030204" pitchFamily="18" charset="0"/>
                                      </a:rPr>
                                    </m:ctrlPr>
                                  </m:sSupPr>
                                  <m:e>
                                    <m:d>
                                      <m:dPr>
                                        <m:ctrlPr>
                                          <a:rPr lang="en-US" sz="2400" b="0" i="1" spc="100" smtClean="0">
                                            <a:latin typeface="Cambria Math" panose="02040503050406030204" pitchFamily="18" charset="0"/>
                                          </a:rPr>
                                        </m:ctrlPr>
                                      </m:dPr>
                                      <m:e>
                                        <m:r>
                                          <a:rPr lang="en-US" sz="2400" b="0" i="1" spc="100" smtClean="0">
                                            <a:latin typeface="Cambria Math"/>
                                          </a:rPr>
                                          <m:t>𝑥</m:t>
                                        </m:r>
                                        <m:r>
                                          <a:rPr lang="en-US" sz="2400" b="0" i="1" spc="100" smtClean="0">
                                            <a:latin typeface="Cambria Math"/>
                                          </a:rPr>
                                          <m:t>−</m:t>
                                        </m:r>
                                        <m:acc>
                                          <m:accPr>
                                            <m:chr m:val="̅"/>
                                            <m:ctrlPr>
                                              <a:rPr lang="en-US" sz="2400" b="0" i="1" spc="100" smtClean="0">
                                                <a:latin typeface="Cambria Math" panose="02040503050406030204" pitchFamily="18" charset="0"/>
                                              </a:rPr>
                                            </m:ctrlPr>
                                          </m:accPr>
                                          <m:e>
                                            <m:r>
                                              <a:rPr lang="en-US" sz="2400" b="0" i="1" spc="100" smtClean="0">
                                                <a:latin typeface="Cambria Math"/>
                                              </a:rPr>
                                              <m:t>𝑥</m:t>
                                            </m:r>
                                          </m:e>
                                        </m:acc>
                                      </m:e>
                                    </m:d>
                                  </m:e>
                                  <m:sup>
                                    <m:r>
                                      <a:rPr lang="en-US" sz="2400" b="0" i="1" spc="100" smtClean="0">
                                        <a:latin typeface="Cambria Math"/>
                                      </a:rPr>
                                      <m:t>2</m:t>
                                    </m:r>
                                  </m:sup>
                                </m:sSup>
                              </m:e>
                            </m:nary>
                          </m:num>
                          <m:den>
                            <m:r>
                              <a:rPr lang="en-US" sz="2400" b="0" i="1" spc="100" smtClean="0">
                                <a:latin typeface="Cambria Math"/>
                              </a:rPr>
                              <m:t>𝑛</m:t>
                            </m:r>
                          </m:den>
                        </m:f>
                      </m:e>
                    </m:rad>
                  </m:oMath>
                </a14:m>
                <a:r>
                  <a:rPr lang="en-US" sz="2400" spc="100" dirty="0">
                    <a:latin typeface="Calibri" pitchFamily="34" charset="0"/>
                  </a:rPr>
                  <a:t> with </a:t>
                </a:r>
                <a14:m>
                  <m:oMath xmlns:m="http://schemas.openxmlformats.org/officeDocument/2006/math">
                    <m:r>
                      <a:rPr lang="en-US" sz="2400" b="0" i="1" spc="100" smtClean="0">
                        <a:latin typeface="Cambria Math"/>
                      </a:rPr>
                      <m:t>𝑣</m:t>
                    </m:r>
                    <m:r>
                      <a:rPr lang="en-US" sz="2400" b="0" i="1" spc="100" smtClean="0">
                        <a:latin typeface="Cambria Math"/>
                      </a:rPr>
                      <m:t>=</m:t>
                    </m:r>
                    <m:r>
                      <a:rPr lang="en-US" sz="2400" b="0" i="1" spc="100" smtClean="0">
                        <a:latin typeface="Cambria Math"/>
                      </a:rPr>
                      <m:t>𝑛</m:t>
                    </m:r>
                    <m:r>
                      <a:rPr lang="en-US" sz="2400" b="0" i="1" spc="100" smtClean="0">
                        <a:latin typeface="Cambria Math"/>
                      </a:rPr>
                      <m:t>−1</m:t>
                    </m:r>
                  </m:oMath>
                </a14:m>
                <a:endParaRPr lang="en-US" sz="2400" spc="100" dirty="0">
                  <a:latin typeface="Calibri" pitchFamily="34" charset="0"/>
                </a:endParaRPr>
              </a:p>
              <a:p>
                <a:pPr algn="just"/>
                <a:endParaRPr lang="en-US" sz="2400" spc="100" dirty="0">
                  <a:latin typeface="Calibri" pitchFamily="34" charset="0"/>
                </a:endParaRPr>
              </a:p>
              <a:p>
                <a:pPr algn="just"/>
                <a:r>
                  <a:rPr lang="en-US" sz="2400" b="1" spc="100" dirty="0">
                    <a:latin typeface="Calibri" pitchFamily="34" charset="0"/>
                  </a:rPr>
                  <a:t>Note: Confidence  Limit</a:t>
                </a:r>
              </a:p>
              <a:p>
                <a:pPr marL="514350" indent="-514350" algn="just">
                  <a:buAutoNum type="romanLcParenBoth"/>
                </a:pPr>
                <a:r>
                  <a:rPr lang="en-US" sz="2400" spc="100" dirty="0">
                    <a:latin typeface="Calibri" pitchFamily="34" charset="0"/>
                  </a:rPr>
                  <a:t>95% confidence limits </a:t>
                </a:r>
                <a14:m>
                  <m:oMath xmlns:m="http://schemas.openxmlformats.org/officeDocument/2006/math">
                    <m:r>
                      <a:rPr lang="en-US" sz="2400" b="0" i="1" spc="100" smtClean="0">
                        <a:latin typeface="Cambria Math"/>
                      </a:rPr>
                      <m:t>=</m:t>
                    </m:r>
                    <m:acc>
                      <m:accPr>
                        <m:chr m:val="̅"/>
                        <m:ctrlPr>
                          <a:rPr lang="en-US" sz="2400" b="0" i="1" spc="100" smtClean="0">
                            <a:latin typeface="Cambria Math" panose="02040503050406030204" pitchFamily="18" charset="0"/>
                          </a:rPr>
                        </m:ctrlPr>
                      </m:accPr>
                      <m:e>
                        <m:r>
                          <a:rPr lang="en-US" sz="2400" b="0" i="1" spc="100" smtClean="0">
                            <a:latin typeface="Cambria Math"/>
                          </a:rPr>
                          <m:t>𝑥</m:t>
                        </m:r>
                      </m:e>
                    </m:acc>
                    <m:r>
                      <a:rPr lang="en-US" sz="2400" b="0" i="1" spc="100" smtClean="0">
                        <a:latin typeface="Cambria Math"/>
                        <a:ea typeface="Cambria Math"/>
                      </a:rPr>
                      <m:t>±</m:t>
                    </m:r>
                    <m:sSub>
                      <m:sSubPr>
                        <m:ctrlPr>
                          <a:rPr lang="en-US" sz="2400" b="0" i="1" spc="100" smtClean="0">
                            <a:latin typeface="Cambria Math" panose="02040503050406030204" pitchFamily="18" charset="0"/>
                            <a:ea typeface="Cambria Math"/>
                          </a:rPr>
                        </m:ctrlPr>
                      </m:sSubPr>
                      <m:e>
                        <m:r>
                          <a:rPr lang="en-US" sz="2400" b="0" i="1" spc="100" smtClean="0">
                            <a:latin typeface="Cambria Math"/>
                            <a:ea typeface="Cambria Math"/>
                          </a:rPr>
                          <m:t>𝑡</m:t>
                        </m:r>
                      </m:e>
                      <m:sub>
                        <m:r>
                          <a:rPr lang="en-US" sz="2400" b="0" i="1" spc="100" smtClean="0">
                            <a:latin typeface="Cambria Math"/>
                            <a:ea typeface="Cambria Math"/>
                          </a:rPr>
                          <m:t>0.05</m:t>
                        </m:r>
                      </m:sub>
                    </m:sSub>
                    <m:d>
                      <m:dPr>
                        <m:ctrlPr>
                          <a:rPr lang="en-US" sz="2400" b="0" i="1" spc="100" smtClean="0">
                            <a:latin typeface="Cambria Math" panose="02040503050406030204" pitchFamily="18" charset="0"/>
                            <a:ea typeface="Cambria Math"/>
                          </a:rPr>
                        </m:ctrlPr>
                      </m:dPr>
                      <m:e>
                        <m:f>
                          <m:fPr>
                            <m:ctrlPr>
                              <a:rPr lang="en-US" sz="2400" b="0" i="1" spc="100" smtClean="0">
                                <a:latin typeface="Cambria Math" panose="02040503050406030204" pitchFamily="18" charset="0"/>
                                <a:ea typeface="Cambria Math"/>
                              </a:rPr>
                            </m:ctrlPr>
                          </m:fPr>
                          <m:num>
                            <m:r>
                              <a:rPr lang="en-US" sz="2400" b="0" i="1" spc="100" smtClean="0">
                                <a:latin typeface="Cambria Math"/>
                                <a:ea typeface="Cambria Math"/>
                              </a:rPr>
                              <m:t>𝑠</m:t>
                            </m:r>
                          </m:num>
                          <m:den>
                            <m:rad>
                              <m:radPr>
                                <m:degHide m:val="on"/>
                                <m:ctrlPr>
                                  <a:rPr lang="en-US" sz="2400" b="0" i="1" spc="100" smtClean="0">
                                    <a:latin typeface="Cambria Math" panose="02040503050406030204" pitchFamily="18" charset="0"/>
                                    <a:ea typeface="Cambria Math"/>
                                  </a:rPr>
                                </m:ctrlPr>
                              </m:radPr>
                              <m:deg/>
                              <m:e>
                                <m:r>
                                  <a:rPr lang="en-US" sz="2400" b="0" i="1" spc="100" smtClean="0">
                                    <a:latin typeface="Cambria Math"/>
                                    <a:ea typeface="Cambria Math"/>
                                  </a:rPr>
                                  <m:t>𝑛</m:t>
                                </m:r>
                                <m:r>
                                  <a:rPr lang="en-US" sz="2400" b="0" i="1" spc="100" smtClean="0">
                                    <a:latin typeface="Cambria Math"/>
                                    <a:ea typeface="Cambria Math"/>
                                  </a:rPr>
                                  <m:t>−1</m:t>
                                </m:r>
                              </m:e>
                            </m:rad>
                          </m:den>
                        </m:f>
                      </m:e>
                    </m:d>
                  </m:oMath>
                </a14:m>
                <a:endParaRPr lang="en-US" sz="2400" spc="100" dirty="0">
                  <a:latin typeface="Calibri" pitchFamily="34" charset="0"/>
                </a:endParaRPr>
              </a:p>
              <a:p>
                <a:pPr algn="just"/>
                <a:r>
                  <a:rPr lang="en-US" sz="2400" spc="100" dirty="0">
                    <a:latin typeface="Calibri" pitchFamily="34" charset="0"/>
                  </a:rPr>
                  <a:t>     where </a:t>
                </a:r>
                <a14:m>
                  <m:oMath xmlns:m="http://schemas.openxmlformats.org/officeDocument/2006/math">
                    <m:sSub>
                      <m:sSubPr>
                        <m:ctrlPr>
                          <a:rPr lang="en-US" sz="2400" i="1" spc="100">
                            <a:latin typeface="Cambria Math" panose="02040503050406030204" pitchFamily="18" charset="0"/>
                            <a:ea typeface="Cambria Math"/>
                          </a:rPr>
                        </m:ctrlPr>
                      </m:sSubPr>
                      <m:e>
                        <m:r>
                          <a:rPr lang="en-US" sz="2400" i="1" spc="100">
                            <a:latin typeface="Cambria Math"/>
                            <a:ea typeface="Cambria Math"/>
                          </a:rPr>
                          <m:t>𝑡</m:t>
                        </m:r>
                      </m:e>
                      <m:sub>
                        <m:r>
                          <a:rPr lang="en-US" sz="2400" i="1" spc="100">
                            <a:latin typeface="Cambria Math"/>
                            <a:ea typeface="Cambria Math"/>
                          </a:rPr>
                          <m:t>0.05</m:t>
                        </m:r>
                      </m:sub>
                    </m:sSub>
                  </m:oMath>
                </a14:m>
                <a:r>
                  <a:rPr lang="en-US" sz="2400" spc="100" dirty="0">
                    <a:latin typeface="Calibri" pitchFamily="34" charset="0"/>
                  </a:rPr>
                  <a:t> is the 5% critical value of </a:t>
                </a:r>
                <a:r>
                  <a:rPr lang="en-US" sz="2400" i="1" spc="100" dirty="0">
                    <a:latin typeface="Calibri" pitchFamily="34" charset="0"/>
                  </a:rPr>
                  <a:t>t </a:t>
                </a:r>
                <a:r>
                  <a:rPr lang="en-US" sz="2400" spc="100" dirty="0">
                    <a:latin typeface="Calibri" pitchFamily="34" charset="0"/>
                  </a:rPr>
                  <a:t>for </a:t>
                </a:r>
                <a14:m>
                  <m:oMath xmlns:m="http://schemas.openxmlformats.org/officeDocument/2006/math">
                    <m:r>
                      <a:rPr lang="en-US" sz="2400" i="1" spc="100">
                        <a:latin typeface="Cambria Math"/>
                      </a:rPr>
                      <m:t>𝑣</m:t>
                    </m:r>
                    <m:r>
                      <a:rPr lang="en-US" sz="2400" i="1" spc="100">
                        <a:latin typeface="Cambria Math"/>
                      </a:rPr>
                      <m:t>=</m:t>
                    </m:r>
                    <m:r>
                      <a:rPr lang="en-US" sz="2400" i="1" spc="100">
                        <a:latin typeface="Cambria Math"/>
                      </a:rPr>
                      <m:t>𝑛</m:t>
                    </m:r>
                    <m:r>
                      <a:rPr lang="en-US" sz="2400" i="1" spc="100">
                        <a:latin typeface="Cambria Math"/>
                      </a:rPr>
                      <m:t>−1</m:t>
                    </m:r>
                  </m:oMath>
                </a14:m>
                <a:r>
                  <a:rPr lang="en-US" sz="2400" i="1" spc="100" dirty="0">
                    <a:latin typeface="Calibri" pitchFamily="34" charset="0"/>
                  </a:rPr>
                  <a:t> </a:t>
                </a:r>
                <a:r>
                  <a:rPr lang="en-US" sz="2400" spc="100" dirty="0">
                    <a:latin typeface="Calibri" pitchFamily="34" charset="0"/>
                  </a:rPr>
                  <a:t>degree of freedom for a two </a:t>
                </a:r>
              </a:p>
              <a:p>
                <a:pPr algn="just"/>
                <a:r>
                  <a:rPr lang="en-US" sz="2400" spc="100" dirty="0">
                    <a:latin typeface="Calibri" pitchFamily="34" charset="0"/>
                  </a:rPr>
                  <a:t>     tailed test.</a:t>
                </a:r>
              </a:p>
              <a:p>
                <a:pPr algn="just"/>
                <a:r>
                  <a:rPr lang="en-US" sz="2400" spc="100" dirty="0">
                    <a:latin typeface="Calibri" pitchFamily="34" charset="0"/>
                  </a:rPr>
                  <a:t>(ii) 99% confidence limits </a:t>
                </a:r>
                <a14:m>
                  <m:oMath xmlns:m="http://schemas.openxmlformats.org/officeDocument/2006/math">
                    <m:r>
                      <a:rPr lang="en-US" sz="2400" i="1" spc="100">
                        <a:latin typeface="Cambria Math"/>
                      </a:rPr>
                      <m:t>=</m:t>
                    </m:r>
                    <m:acc>
                      <m:accPr>
                        <m:chr m:val="̅"/>
                        <m:ctrlPr>
                          <a:rPr lang="en-US" sz="2400" i="1" spc="100">
                            <a:latin typeface="Cambria Math" panose="02040503050406030204" pitchFamily="18" charset="0"/>
                          </a:rPr>
                        </m:ctrlPr>
                      </m:accPr>
                      <m:e>
                        <m:r>
                          <a:rPr lang="en-US" sz="2400" i="1" spc="100">
                            <a:latin typeface="Cambria Math"/>
                          </a:rPr>
                          <m:t>𝑥</m:t>
                        </m:r>
                      </m:e>
                    </m:acc>
                    <m:r>
                      <a:rPr lang="en-US" sz="2400" i="1" spc="100">
                        <a:latin typeface="Cambria Math"/>
                        <a:ea typeface="Cambria Math"/>
                      </a:rPr>
                      <m:t>±</m:t>
                    </m:r>
                    <m:sSub>
                      <m:sSubPr>
                        <m:ctrlPr>
                          <a:rPr lang="en-US" sz="2400" i="1" spc="100">
                            <a:latin typeface="Cambria Math" panose="02040503050406030204" pitchFamily="18" charset="0"/>
                            <a:ea typeface="Cambria Math"/>
                          </a:rPr>
                        </m:ctrlPr>
                      </m:sSubPr>
                      <m:e>
                        <m:r>
                          <a:rPr lang="en-US" sz="2400" i="1" spc="100">
                            <a:latin typeface="Cambria Math"/>
                            <a:ea typeface="Cambria Math"/>
                          </a:rPr>
                          <m:t>𝑡</m:t>
                        </m:r>
                      </m:e>
                      <m:sub>
                        <m:r>
                          <a:rPr lang="en-US" sz="2400" i="1" spc="100">
                            <a:latin typeface="Cambria Math"/>
                            <a:ea typeface="Cambria Math"/>
                          </a:rPr>
                          <m:t>0.0</m:t>
                        </m:r>
                        <m:r>
                          <a:rPr lang="en-US" sz="2400" b="0" i="1" spc="100" smtClean="0">
                            <a:latin typeface="Cambria Math"/>
                            <a:ea typeface="Cambria Math"/>
                          </a:rPr>
                          <m:t>1</m:t>
                        </m:r>
                      </m:sub>
                    </m:sSub>
                    <m:d>
                      <m:dPr>
                        <m:ctrlPr>
                          <a:rPr lang="en-US" sz="2400" i="1" spc="100">
                            <a:latin typeface="Cambria Math" panose="02040503050406030204" pitchFamily="18" charset="0"/>
                            <a:ea typeface="Cambria Math"/>
                          </a:rPr>
                        </m:ctrlPr>
                      </m:dPr>
                      <m:e>
                        <m:f>
                          <m:fPr>
                            <m:ctrlPr>
                              <a:rPr lang="en-US" sz="2400" i="1" spc="100">
                                <a:latin typeface="Cambria Math" panose="02040503050406030204" pitchFamily="18" charset="0"/>
                                <a:ea typeface="Cambria Math"/>
                              </a:rPr>
                            </m:ctrlPr>
                          </m:fPr>
                          <m:num>
                            <m:r>
                              <a:rPr lang="en-US" sz="2400" i="1" spc="100">
                                <a:latin typeface="Cambria Math"/>
                                <a:ea typeface="Cambria Math"/>
                              </a:rPr>
                              <m:t>𝑠</m:t>
                            </m:r>
                          </m:num>
                          <m:den>
                            <m:rad>
                              <m:radPr>
                                <m:degHide m:val="on"/>
                                <m:ctrlPr>
                                  <a:rPr lang="en-US" sz="2400" i="1" spc="100">
                                    <a:latin typeface="Cambria Math" panose="02040503050406030204" pitchFamily="18" charset="0"/>
                                    <a:ea typeface="Cambria Math"/>
                                  </a:rPr>
                                </m:ctrlPr>
                              </m:radPr>
                              <m:deg/>
                              <m:e>
                                <m:r>
                                  <a:rPr lang="en-US" sz="2400" i="1" spc="100">
                                    <a:latin typeface="Cambria Math"/>
                                    <a:ea typeface="Cambria Math"/>
                                  </a:rPr>
                                  <m:t>𝑛</m:t>
                                </m:r>
                                <m:r>
                                  <a:rPr lang="en-US" sz="2400" i="1" spc="100">
                                    <a:latin typeface="Cambria Math"/>
                                    <a:ea typeface="Cambria Math"/>
                                  </a:rPr>
                                  <m:t>−1</m:t>
                                </m:r>
                              </m:e>
                            </m:rad>
                          </m:den>
                        </m:f>
                      </m:e>
                    </m:d>
                  </m:oMath>
                </a14:m>
                <a:endParaRPr lang="en-US" sz="2400" spc="100" dirty="0">
                  <a:latin typeface="Calibri" pitchFamily="34" charset="0"/>
                </a:endParaRPr>
              </a:p>
              <a:p>
                <a:pPr algn="just"/>
                <a:r>
                  <a:rPr lang="en-US" sz="2400" spc="100" dirty="0">
                    <a:latin typeface="Calibri" pitchFamily="34" charset="0"/>
                  </a:rPr>
                  <a:t>      where </a:t>
                </a:r>
                <a14:m>
                  <m:oMath xmlns:m="http://schemas.openxmlformats.org/officeDocument/2006/math">
                    <m:sSub>
                      <m:sSubPr>
                        <m:ctrlPr>
                          <a:rPr lang="en-US" sz="2400" i="1" spc="100">
                            <a:latin typeface="Cambria Math" panose="02040503050406030204" pitchFamily="18" charset="0"/>
                            <a:ea typeface="Cambria Math"/>
                          </a:rPr>
                        </m:ctrlPr>
                      </m:sSubPr>
                      <m:e>
                        <m:r>
                          <a:rPr lang="en-US" sz="2400" i="1" spc="100">
                            <a:latin typeface="Cambria Math"/>
                            <a:ea typeface="Cambria Math"/>
                          </a:rPr>
                          <m:t>𝑡</m:t>
                        </m:r>
                      </m:e>
                      <m:sub>
                        <m:r>
                          <a:rPr lang="en-US" sz="2400" i="1" spc="100">
                            <a:latin typeface="Cambria Math"/>
                            <a:ea typeface="Cambria Math"/>
                          </a:rPr>
                          <m:t>0.01</m:t>
                        </m:r>
                      </m:sub>
                    </m:sSub>
                  </m:oMath>
                </a14:m>
                <a:r>
                  <a:rPr lang="en-US" sz="2400" spc="100" dirty="0">
                    <a:latin typeface="Calibri" pitchFamily="34" charset="0"/>
                  </a:rPr>
                  <a:t> is the  1% critical value of t for </a:t>
                </a:r>
                <a14:m>
                  <m:oMath xmlns:m="http://schemas.openxmlformats.org/officeDocument/2006/math">
                    <m:r>
                      <a:rPr lang="en-US" sz="2400" i="1" spc="100">
                        <a:latin typeface="Cambria Math"/>
                      </a:rPr>
                      <m:t>𝑣</m:t>
                    </m:r>
                    <m:r>
                      <a:rPr lang="en-US" sz="2400" i="1" spc="100">
                        <a:latin typeface="Cambria Math"/>
                      </a:rPr>
                      <m:t>=</m:t>
                    </m:r>
                    <m:r>
                      <a:rPr lang="en-US" sz="2400" i="1" spc="100">
                        <a:latin typeface="Cambria Math"/>
                      </a:rPr>
                      <m:t>𝑛</m:t>
                    </m:r>
                    <m:r>
                      <a:rPr lang="en-US" sz="2400" i="1" spc="100">
                        <a:latin typeface="Cambria Math"/>
                      </a:rPr>
                      <m:t>−1</m:t>
                    </m:r>
                  </m:oMath>
                </a14:m>
                <a:r>
                  <a:rPr lang="en-US" sz="2400" spc="100" dirty="0">
                    <a:latin typeface="Calibri" pitchFamily="34" charset="0"/>
                  </a:rPr>
                  <a:t> degree of freedom for a two </a:t>
                </a:r>
              </a:p>
              <a:p>
                <a:pPr algn="just"/>
                <a:r>
                  <a:rPr lang="en-US" sz="2400" spc="100" dirty="0">
                    <a:latin typeface="Calibri" pitchFamily="34" charset="0"/>
                  </a:rPr>
                  <a:t>      tailed test.</a:t>
                </a:r>
              </a:p>
              <a:p>
                <a:pPr algn="just"/>
                <a:endParaRPr lang="en-US" sz="2400" spc="100" dirty="0">
                  <a:latin typeface="Calibri"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 y="1151998"/>
                <a:ext cx="12204000" cy="5724000"/>
              </a:xfrm>
              <a:prstGeom prst="rect">
                <a:avLst/>
              </a:prstGeom>
              <a:blipFill rotWithShape="1">
                <a:blip r:embed="rId2"/>
                <a:stretch>
                  <a:fillRect l="-699" t="-744" r="-699"/>
                </a:stretch>
              </a:blipFill>
              <a:ln>
                <a:solidFill>
                  <a:schemeClr val="accent3">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375653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1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1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10178</TotalTime>
  <Words>6254</Words>
  <Application>Microsoft Office PowerPoint</Application>
  <PresentationFormat>Widescreen</PresentationFormat>
  <Paragraphs>939</Paragraphs>
  <Slides>47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Calibri</vt:lpstr>
      <vt:lpstr>Cambria Math</vt:lpstr>
      <vt:lpstr>CastleT</vt:lpstr>
      <vt:lpstr>Corbel</vt:lpstr>
      <vt:lpstr>Times New Roman</vt:lpstr>
      <vt:lpstr>Wingdings 2</vt: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Dipak</dc:creator>
  <cp:lastModifiedBy>Lenovo</cp:lastModifiedBy>
  <cp:revision>404</cp:revision>
  <dcterms:created xsi:type="dcterms:W3CDTF">2020-09-04T09:00:51Z</dcterms:created>
  <dcterms:modified xsi:type="dcterms:W3CDTF">2023-11-06T07:26:21Z</dcterms:modified>
</cp:coreProperties>
</file>