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8" r:id="rId2"/>
    <p:sldId id="257" r:id="rId3"/>
    <p:sldId id="267" r:id="rId4"/>
    <p:sldId id="260" r:id="rId5"/>
    <p:sldId id="263" r:id="rId6"/>
    <p:sldId id="280" r:id="rId7"/>
    <p:sldId id="281" r:id="rId8"/>
    <p:sldId id="271" r:id="rId9"/>
    <p:sldId id="272" r:id="rId10"/>
    <p:sldId id="274" r:id="rId11"/>
    <p:sldId id="275" r:id="rId12"/>
    <p:sldId id="276" r:id="rId13"/>
    <p:sldId id="277" r:id="rId14"/>
    <p:sldId id="278" r:id="rId15"/>
    <p:sldId id="264" r:id="rId16"/>
    <p:sldId id="279"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Tiwari" initials="TT" lastIdx="1" clrIdx="0">
    <p:extLst>
      <p:ext uri="{19B8F6BF-5375-455C-9EA6-DF929625EA0E}">
        <p15:presenceInfo xmlns:p15="http://schemas.microsoft.com/office/powerpoint/2012/main" userId="9414d057b181a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99" autoAdjust="0"/>
    <p:restoredTop sz="94660"/>
  </p:normalViewPr>
  <p:slideViewPr>
    <p:cSldViewPr snapToGrid="0">
      <p:cViewPr varScale="1">
        <p:scale>
          <a:sx n="82" d="100"/>
          <a:sy n="82" d="100"/>
        </p:scale>
        <p:origin x="1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4E91-E58F-49FA-8B33-5E1F89B7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ECCA12-C090-491F-B87E-BA97287B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5A2FA7-4B06-46F7-BDD2-07C104244C73}"/>
              </a:ext>
            </a:extLst>
          </p:cNvPr>
          <p:cNvSpPr>
            <a:spLocks noGrp="1"/>
          </p:cNvSpPr>
          <p:nvPr>
            <p:ph type="dt" sz="half" idx="10"/>
          </p:nvPr>
        </p:nvSpPr>
        <p:spPr/>
        <p:txBody>
          <a:bodyPr/>
          <a:lstStyle/>
          <a:p>
            <a:fld id="{02AC24A9-CCB6-4F8D-B8DB-C2F3692CFA5A}" type="datetimeFigureOut">
              <a:rPr lang="en-US" smtClean="0"/>
              <a:t>7/12/2024</a:t>
            </a:fld>
            <a:endParaRPr lang="en-US" dirty="0"/>
          </a:p>
        </p:txBody>
      </p:sp>
      <p:sp>
        <p:nvSpPr>
          <p:cNvPr id="5" name="Footer Placeholder 4">
            <a:extLst>
              <a:ext uri="{FF2B5EF4-FFF2-40B4-BE49-F238E27FC236}">
                <a16:creationId xmlns:a16="http://schemas.microsoft.com/office/drawing/2014/main" id="{AC05FDB2-EFB6-41A6-9E29-B846C2E90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0524B-03C9-484B-ABB9-96B24D37497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4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C493-0C40-4B33-B8C7-43A2CE69B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8E38AB-7992-44E9-BF21-DFA1CE26C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98865-8E07-491D-9768-B435766033C2}"/>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5" name="Footer Placeholder 4">
            <a:extLst>
              <a:ext uri="{FF2B5EF4-FFF2-40B4-BE49-F238E27FC236}">
                <a16:creationId xmlns:a16="http://schemas.microsoft.com/office/drawing/2014/main" id="{D2E8B37D-7F77-4815-A385-33BA779F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C329-9D98-43DD-8418-18EACCA26F1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03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E2412-BBCB-499C-BBFA-595D59EB8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F6EE4-2F8E-44DD-8F96-575955638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BB619-EB97-460D-A19A-5D6BD089967D}"/>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5" name="Footer Placeholder 4">
            <a:extLst>
              <a:ext uri="{FF2B5EF4-FFF2-40B4-BE49-F238E27FC236}">
                <a16:creationId xmlns:a16="http://schemas.microsoft.com/office/drawing/2014/main" id="{0BC4EEEC-FEA0-4208-99AC-ACCDC45A8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C90A0-2C3F-48F4-BECA-38B060E090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170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67FD-F75D-4DEE-87A4-AE6AFAA8D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9C34-3D0D-472B-AA65-4C5371BDE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550F0-99AE-4178-BE8C-C0A0BF3AC5B1}"/>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5" name="Footer Placeholder 4">
            <a:extLst>
              <a:ext uri="{FF2B5EF4-FFF2-40B4-BE49-F238E27FC236}">
                <a16:creationId xmlns:a16="http://schemas.microsoft.com/office/drawing/2014/main" id="{184D1A77-777E-448F-8471-4385DACC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BFC31-6C62-4885-98DC-F7D7F2C3319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599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BF0-FF8E-461F-8042-E817D766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5D7D5-0189-4CA8-BE72-D0DB9C66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1E997-23CE-4867-B584-13F5FDDA3DC4}"/>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5" name="Footer Placeholder 4">
            <a:extLst>
              <a:ext uri="{FF2B5EF4-FFF2-40B4-BE49-F238E27FC236}">
                <a16:creationId xmlns:a16="http://schemas.microsoft.com/office/drawing/2014/main" id="{43A00490-CE1C-4ACA-A67E-B20247AD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222B3-44B9-4098-BC4C-5425C110E47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D5A-55C7-4422-8F55-79D5D31CC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EDFC-ED01-4D9D-A722-F9772BB8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5FC74-F715-484E-8A68-9740543EF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22E46-C4A3-4F27-8E06-9597E4D09981}"/>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6" name="Footer Placeholder 5">
            <a:extLst>
              <a:ext uri="{FF2B5EF4-FFF2-40B4-BE49-F238E27FC236}">
                <a16:creationId xmlns:a16="http://schemas.microsoft.com/office/drawing/2014/main" id="{4DDEC480-71E6-42EB-AEE2-6F9D3F68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4747E-8CCD-4787-B4B2-105A1373C26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997C-3702-4245-A5F3-41F5704A7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04C7E-5ECB-480A-91C8-9CFC00C1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15E2F-49E2-4DC1-AAAF-933E0295E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AE178-2122-43A0-B8E9-C24E2CAFB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895D-F806-4CEB-B933-4451C2EFD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47356-EB7F-41EC-8303-18DE4C32C7E7}"/>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8" name="Footer Placeholder 7">
            <a:extLst>
              <a:ext uri="{FF2B5EF4-FFF2-40B4-BE49-F238E27FC236}">
                <a16:creationId xmlns:a16="http://schemas.microsoft.com/office/drawing/2014/main" id="{CE5A88C4-56A3-42DC-903C-B8C90B2F3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493E1-FB0B-4E17-AE1E-2C391565581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25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4045-D3CC-40CD-B992-6A4716A86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25CEB-C610-422C-9DD0-0D2AA08939A1}"/>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4" name="Footer Placeholder 3">
            <a:extLst>
              <a:ext uri="{FF2B5EF4-FFF2-40B4-BE49-F238E27FC236}">
                <a16:creationId xmlns:a16="http://schemas.microsoft.com/office/drawing/2014/main" id="{DE1EE18B-A6C9-4D9C-888C-F253280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35DAC-88DF-4941-BA49-A7976A7C5B4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8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94420-AA6D-4341-B1B6-766F0CF7202A}"/>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3" name="Footer Placeholder 2">
            <a:extLst>
              <a:ext uri="{FF2B5EF4-FFF2-40B4-BE49-F238E27FC236}">
                <a16:creationId xmlns:a16="http://schemas.microsoft.com/office/drawing/2014/main" id="{538E9EC5-E7F1-4FDA-AB3B-11CBB44DD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1E643-AAF8-4216-9FE3-1672289190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19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620-EFA8-4490-BA14-405FE5DC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C4D5D-F980-4657-845A-B376E4B5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8DAAF0-A069-4419-B7B8-489E9D79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8D49-0582-4C29-BDBD-F0A5A9F7E934}"/>
              </a:ext>
            </a:extLst>
          </p:cNvPr>
          <p:cNvSpPr>
            <a:spLocks noGrp="1"/>
          </p:cNvSpPr>
          <p:nvPr>
            <p:ph type="dt" sz="half" idx="10"/>
          </p:nvPr>
        </p:nvSpPr>
        <p:spPr/>
        <p:txBody>
          <a:bodyPr/>
          <a:lstStyle/>
          <a:p>
            <a:fld id="{02AC24A9-CCB6-4F8D-B8DB-C2F3692CFA5A}" type="datetimeFigureOut">
              <a:rPr lang="en-US" smtClean="0"/>
              <a:t>7/12/2024</a:t>
            </a:fld>
            <a:endParaRPr lang="en-US" dirty="0"/>
          </a:p>
        </p:txBody>
      </p:sp>
      <p:sp>
        <p:nvSpPr>
          <p:cNvPr id="6" name="Footer Placeholder 5">
            <a:extLst>
              <a:ext uri="{FF2B5EF4-FFF2-40B4-BE49-F238E27FC236}">
                <a16:creationId xmlns:a16="http://schemas.microsoft.com/office/drawing/2014/main" id="{5BDCA1F3-D974-4BDE-AAA3-E8DB912CD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B735-74AE-41E1-858B-CDFBAB0D87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23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455B-8F41-40FA-90AB-88D73CF3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0F8FA-FD60-4E4F-8672-C9A2B10D7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AD66F3-27B2-4455-BBCC-1FF75CCC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2DE9-C078-4E51-A91D-F7EAE5F370F0}"/>
              </a:ext>
            </a:extLst>
          </p:cNvPr>
          <p:cNvSpPr>
            <a:spLocks noGrp="1"/>
          </p:cNvSpPr>
          <p:nvPr>
            <p:ph type="dt" sz="half" idx="10"/>
          </p:nvPr>
        </p:nvSpPr>
        <p:spPr/>
        <p:txBody>
          <a:bodyPr/>
          <a:lstStyle/>
          <a:p>
            <a:fld id="{02AC24A9-CCB6-4F8D-B8DB-C2F3692CFA5A}" type="datetimeFigureOut">
              <a:rPr lang="en-US" smtClean="0"/>
              <a:t>7/12/2024</a:t>
            </a:fld>
            <a:endParaRPr lang="en-US"/>
          </a:p>
        </p:txBody>
      </p:sp>
      <p:sp>
        <p:nvSpPr>
          <p:cNvPr id="6" name="Footer Placeholder 5">
            <a:extLst>
              <a:ext uri="{FF2B5EF4-FFF2-40B4-BE49-F238E27FC236}">
                <a16:creationId xmlns:a16="http://schemas.microsoft.com/office/drawing/2014/main" id="{D4FD68F4-A277-40D8-BE0D-C27BF845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C4FCE-61CA-4F7E-9AE8-E08E66AC0F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5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80553-61F3-4B41-807E-427C4179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5ADD8-69A3-4C07-8021-2AABBF6F6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4EB83-93E9-40F1-B61D-A1F4CDFF6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7/12/2024</a:t>
            </a:fld>
            <a:endParaRPr lang="en-US"/>
          </a:p>
        </p:txBody>
      </p:sp>
      <p:sp>
        <p:nvSpPr>
          <p:cNvPr id="5" name="Footer Placeholder 4">
            <a:extLst>
              <a:ext uri="{FF2B5EF4-FFF2-40B4-BE49-F238E27FC236}">
                <a16:creationId xmlns:a16="http://schemas.microsoft.com/office/drawing/2014/main" id="{EEA19552-2FA9-4688-B1F7-34916D84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B343-B294-426D-9D27-3DADD45D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023971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3A2B6BB6-B085-4F0F-94F6-AE27B4E26C34}"/>
              </a:ext>
            </a:extLst>
          </p:cNvPr>
          <p:cNvSpPr>
            <a:spLocks noGrp="1"/>
          </p:cNvSpPr>
          <p:nvPr>
            <p:ph type="subTitle" idx="1"/>
          </p:nvPr>
        </p:nvSpPr>
        <p:spPr>
          <a:xfrm>
            <a:off x="2531213" y="3965844"/>
            <a:ext cx="3312734" cy="1141851"/>
          </a:xfrm>
          <a:noFill/>
        </p:spPr>
        <p:txBody>
          <a:bodyPr>
            <a:normAutofit/>
          </a:bodyPr>
          <a:lstStyle/>
          <a:p>
            <a:r>
              <a:rPr lang="en-IN" sz="2000" dirty="0">
                <a:solidFill>
                  <a:srgbClr val="080808"/>
                </a:solidFill>
              </a:rPr>
              <a:t>By Dhruv Gupta</a:t>
            </a:r>
            <a:br>
              <a:rPr lang="en-IN" sz="2000" dirty="0">
                <a:solidFill>
                  <a:srgbClr val="080808"/>
                </a:solidFill>
              </a:rPr>
            </a:br>
            <a:endParaRPr lang="en-IN" sz="2000" dirty="0">
              <a:solidFill>
                <a:srgbClr val="080808"/>
              </a:solidFill>
            </a:endParaRPr>
          </a:p>
          <a:p>
            <a:endParaRPr lang="en-IN" sz="2000" dirty="0">
              <a:solidFill>
                <a:srgbClr val="080808"/>
              </a:solidFill>
            </a:endParaRPr>
          </a:p>
        </p:txBody>
      </p:sp>
      <p:sp>
        <p:nvSpPr>
          <p:cNvPr id="2" name="Title 1">
            <a:extLst>
              <a:ext uri="{FF2B5EF4-FFF2-40B4-BE49-F238E27FC236}">
                <a16:creationId xmlns:a16="http://schemas.microsoft.com/office/drawing/2014/main" id="{18F82D2F-44A7-42AA-B2FD-C8F84A52132B}"/>
              </a:ext>
            </a:extLst>
          </p:cNvPr>
          <p:cNvSpPr>
            <a:spLocks noGrp="1"/>
          </p:cNvSpPr>
          <p:nvPr>
            <p:ph type="ctrTitle"/>
          </p:nvPr>
        </p:nvSpPr>
        <p:spPr>
          <a:xfrm>
            <a:off x="3181231" y="1773673"/>
            <a:ext cx="5782716" cy="2150719"/>
          </a:xfrm>
          <a:noFill/>
        </p:spPr>
        <p:txBody>
          <a:bodyPr anchor="ctr">
            <a:normAutofit/>
          </a:bodyPr>
          <a:lstStyle/>
          <a:p>
            <a:r>
              <a:rPr lang="en-IN" sz="3600" b="1" dirty="0">
                <a:solidFill>
                  <a:srgbClr val="080808"/>
                </a:solidFill>
                <a:latin typeface="Avenir Next Demi Bold" panose="020B0503020202020204" pitchFamily="34" charset="0"/>
              </a:rPr>
              <a:t>Project on </a:t>
            </a:r>
            <a:r>
              <a:rPr lang="en-IN" sz="3600" b="1" dirty="0" err="1">
                <a:solidFill>
                  <a:srgbClr val="080808"/>
                </a:solidFill>
                <a:latin typeface="Avenir Next Demi Bold" panose="020B0503020202020204" pitchFamily="34" charset="0"/>
              </a:rPr>
              <a:t>analyzing</a:t>
            </a:r>
            <a:r>
              <a:rPr lang="en-IN" sz="3600" b="1" dirty="0">
                <a:solidFill>
                  <a:srgbClr val="080808"/>
                </a:solidFill>
                <a:latin typeface="Avenir Next Demi Bold" panose="020B0503020202020204" pitchFamily="34" charset="0"/>
              </a:rPr>
              <a:t> Sentiments of Students’ reviews on Online Courses</a:t>
            </a: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889A579-EF68-9CD5-3A96-DF07835DCD36}"/>
              </a:ext>
            </a:extLst>
          </p:cNvPr>
          <p:cNvSpPr txBox="1"/>
          <p:nvPr/>
        </p:nvSpPr>
        <p:spPr>
          <a:xfrm>
            <a:off x="6932428" y="3924392"/>
            <a:ext cx="2344343" cy="369332"/>
          </a:xfrm>
          <a:prstGeom prst="rect">
            <a:avLst/>
          </a:prstGeom>
          <a:noFill/>
        </p:spPr>
        <p:txBody>
          <a:bodyPr wrap="square" rtlCol="0">
            <a:spAutoFit/>
          </a:bodyPr>
          <a:lstStyle/>
          <a:p>
            <a:r>
              <a:rPr lang="en-US" dirty="0"/>
              <a:t>Uni Roll No: 2021188</a:t>
            </a:r>
          </a:p>
        </p:txBody>
      </p:sp>
      <p:sp>
        <p:nvSpPr>
          <p:cNvPr id="5" name="TextBox 4">
            <a:extLst>
              <a:ext uri="{FF2B5EF4-FFF2-40B4-BE49-F238E27FC236}">
                <a16:creationId xmlns:a16="http://schemas.microsoft.com/office/drawing/2014/main" id="{C385355C-F2F6-2C89-7FB7-20E68F207D9C}"/>
              </a:ext>
            </a:extLst>
          </p:cNvPr>
          <p:cNvSpPr txBox="1"/>
          <p:nvPr/>
        </p:nvSpPr>
        <p:spPr>
          <a:xfrm>
            <a:off x="5113254" y="4930469"/>
            <a:ext cx="2624938" cy="307777"/>
          </a:xfrm>
          <a:prstGeom prst="rect">
            <a:avLst/>
          </a:prstGeom>
          <a:noFill/>
        </p:spPr>
        <p:txBody>
          <a:bodyPr wrap="square" rtlCol="0">
            <a:spAutoFit/>
          </a:bodyPr>
          <a:lstStyle/>
          <a:p>
            <a:r>
              <a:rPr lang="en-US" sz="1400" i="1" dirty="0"/>
              <a:t>Under the mentorship of</a:t>
            </a:r>
          </a:p>
        </p:txBody>
      </p:sp>
      <p:sp>
        <p:nvSpPr>
          <p:cNvPr id="6" name="TextBox 5">
            <a:extLst>
              <a:ext uri="{FF2B5EF4-FFF2-40B4-BE49-F238E27FC236}">
                <a16:creationId xmlns:a16="http://schemas.microsoft.com/office/drawing/2014/main" id="{0C4460B1-50E2-0C37-CA6D-698735161023}"/>
              </a:ext>
            </a:extLst>
          </p:cNvPr>
          <p:cNvSpPr txBox="1"/>
          <p:nvPr/>
        </p:nvSpPr>
        <p:spPr>
          <a:xfrm>
            <a:off x="4692333" y="5179950"/>
            <a:ext cx="2905738" cy="369332"/>
          </a:xfrm>
          <a:prstGeom prst="rect">
            <a:avLst/>
          </a:prstGeom>
          <a:noFill/>
        </p:spPr>
        <p:txBody>
          <a:bodyPr wrap="square" rtlCol="0">
            <a:spAutoFit/>
          </a:bodyPr>
          <a:lstStyle/>
          <a:p>
            <a:r>
              <a:rPr lang="en-US" dirty="0"/>
              <a:t>  Asst. Prof. Dr. Amit Kumar</a:t>
            </a:r>
          </a:p>
        </p:txBody>
      </p:sp>
    </p:spTree>
    <p:extLst>
      <p:ext uri="{BB962C8B-B14F-4D97-AF65-F5344CB8AC3E}">
        <p14:creationId xmlns:p14="http://schemas.microsoft.com/office/powerpoint/2010/main" val="317854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A68F71A8-1927-2D2F-E31A-A7324B179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945" y="896870"/>
            <a:ext cx="4307057" cy="1781114"/>
          </a:xfrm>
          <a:prstGeom prst="rect">
            <a:avLst/>
          </a:prstGeom>
        </p:spPr>
      </p:pic>
      <p:sp>
        <p:nvSpPr>
          <p:cNvPr id="4" name="TextBox 3">
            <a:extLst>
              <a:ext uri="{FF2B5EF4-FFF2-40B4-BE49-F238E27FC236}">
                <a16:creationId xmlns:a16="http://schemas.microsoft.com/office/drawing/2014/main" id="{01634382-5678-9EF7-3242-77D9749765DE}"/>
              </a:ext>
            </a:extLst>
          </p:cNvPr>
          <p:cNvSpPr txBox="1"/>
          <p:nvPr/>
        </p:nvSpPr>
        <p:spPr>
          <a:xfrm>
            <a:off x="4706757" y="3389774"/>
            <a:ext cx="7124901" cy="2862322"/>
          </a:xfrm>
          <a:prstGeom prst="rect">
            <a:avLst/>
          </a:prstGeom>
          <a:noFill/>
        </p:spPr>
        <p:txBody>
          <a:bodyPr wrap="square" rtlCol="0">
            <a:spAutoFit/>
          </a:bodyPr>
          <a:lstStyle/>
          <a:p>
            <a:pPr>
              <a:buFont typeface="Arial" panose="020B0604020202020204" pitchFamily="34" charset="0"/>
              <a:buChar char="•"/>
            </a:pPr>
            <a:r>
              <a:rPr lang="en-IN" b="1" dirty="0"/>
              <a:t>streamlit:</a:t>
            </a:r>
            <a:r>
              <a:rPr lang="en-IN" dirty="0"/>
              <a:t> A library for creating web applications in Python.</a:t>
            </a:r>
          </a:p>
          <a:p>
            <a:pPr>
              <a:buFont typeface="Arial" panose="020B0604020202020204" pitchFamily="34" charset="0"/>
              <a:buChar char="•"/>
            </a:pPr>
            <a:r>
              <a:rPr lang="en-IN" b="1" dirty="0"/>
              <a:t>googleapiclient.discovery.build:</a:t>
            </a:r>
            <a:r>
              <a:rPr lang="en-IN" dirty="0"/>
              <a:t> Used to create a service object for interacting with the Google API.</a:t>
            </a:r>
          </a:p>
          <a:p>
            <a:pPr>
              <a:buFont typeface="Arial" panose="020B0604020202020204" pitchFamily="34" charset="0"/>
              <a:buChar char="•"/>
            </a:pPr>
            <a:r>
              <a:rPr lang="en-IN" b="1" dirty="0"/>
              <a:t>langdetect.detect:</a:t>
            </a:r>
            <a:r>
              <a:rPr lang="en-IN" dirty="0"/>
              <a:t> Used to detect the language of a given text.</a:t>
            </a:r>
          </a:p>
          <a:p>
            <a:pPr>
              <a:buFont typeface="Arial" panose="020B0604020202020204" pitchFamily="34" charset="0"/>
              <a:buChar char="•"/>
            </a:pPr>
            <a:r>
              <a:rPr lang="en-IN" b="1" dirty="0"/>
              <a:t>textblob:</a:t>
            </a:r>
            <a:r>
              <a:rPr lang="en-IN" dirty="0"/>
              <a:t> A library for processing textual data, providing simple API for diving into common natural language processing (NLP) tasks.</a:t>
            </a:r>
          </a:p>
          <a:p>
            <a:pPr>
              <a:buFont typeface="Arial" panose="020B0604020202020204" pitchFamily="34" charset="0"/>
              <a:buChar char="•"/>
            </a:pPr>
            <a:r>
              <a:rPr lang="en-IN" b="1" dirty="0"/>
              <a:t>re:</a:t>
            </a:r>
            <a:r>
              <a:rPr lang="en-IN" dirty="0"/>
              <a:t> Python's regular expression library for matching patterns in strings.</a:t>
            </a:r>
          </a:p>
          <a:p>
            <a:pPr>
              <a:buFont typeface="Arial" panose="020B0604020202020204" pitchFamily="34" charset="0"/>
              <a:buChar char="•"/>
            </a:pPr>
            <a:endParaRPr lang="en-IN" dirty="0"/>
          </a:p>
          <a:p>
            <a:pPr>
              <a:buFont typeface="Arial" panose="020B0604020202020204" pitchFamily="34" charset="0"/>
              <a:buChar char="•"/>
            </a:pPr>
            <a:r>
              <a:rPr lang="en-IN" b="1" dirty="0"/>
              <a:t>api_key:</a:t>
            </a:r>
            <a:r>
              <a:rPr lang="en-IN" dirty="0"/>
              <a:t> Your Google API key. This key is required to access Google's services such as the YouTube Data API. </a:t>
            </a:r>
            <a:endParaRPr lang="en-US" dirty="0"/>
          </a:p>
        </p:txBody>
      </p:sp>
    </p:spTree>
    <p:extLst>
      <p:ext uri="{BB962C8B-B14F-4D97-AF65-F5344CB8AC3E}">
        <p14:creationId xmlns:p14="http://schemas.microsoft.com/office/powerpoint/2010/main" val="4115572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F846814-2F6C-0B7D-65DF-645AD7FB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61" y="943098"/>
            <a:ext cx="5363403" cy="1464795"/>
          </a:xfrm>
          <a:prstGeom prst="rect">
            <a:avLst/>
          </a:prstGeom>
        </p:spPr>
      </p:pic>
      <p:sp>
        <p:nvSpPr>
          <p:cNvPr id="4" name="TextBox 3">
            <a:extLst>
              <a:ext uri="{FF2B5EF4-FFF2-40B4-BE49-F238E27FC236}">
                <a16:creationId xmlns:a16="http://schemas.microsoft.com/office/drawing/2014/main" id="{CC1D584D-0AE6-2958-1A82-74657B149C97}"/>
              </a:ext>
            </a:extLst>
          </p:cNvPr>
          <p:cNvSpPr txBox="1"/>
          <p:nvPr/>
        </p:nvSpPr>
        <p:spPr>
          <a:xfrm>
            <a:off x="5284381" y="3381527"/>
            <a:ext cx="5730949" cy="2031325"/>
          </a:xfrm>
          <a:prstGeom prst="rect">
            <a:avLst/>
          </a:prstGeom>
          <a:noFill/>
        </p:spPr>
        <p:txBody>
          <a:bodyPr wrap="square" rtlCol="0">
            <a:spAutoFit/>
          </a:bodyPr>
          <a:lstStyle/>
          <a:p>
            <a:pPr>
              <a:buFont typeface="Arial" panose="020B0604020202020204" pitchFamily="34" charset="0"/>
              <a:buChar char="•"/>
            </a:pPr>
            <a:r>
              <a:rPr lang="en-IN" b="1" dirty="0"/>
              <a:t>analyze_sentiment(comments):</a:t>
            </a:r>
            <a:r>
              <a:rPr lang="en-IN" dirty="0"/>
              <a:t> This function takes a list of comments and returns their sentiment scores.</a:t>
            </a:r>
          </a:p>
          <a:p>
            <a:endParaRPr lang="en-IN" dirty="0"/>
          </a:p>
          <a:p>
            <a:pPr>
              <a:buFont typeface="Arial" panose="020B0604020202020204" pitchFamily="34" charset="0"/>
              <a:buChar char="•"/>
            </a:pPr>
            <a:r>
              <a:rPr lang="en-IN" b="1" dirty="0"/>
              <a:t>analysis.sentiment.polarity:</a:t>
            </a:r>
            <a:r>
              <a:rPr lang="en-IN" dirty="0"/>
              <a:t> Calculates the sentiment polarity of the comment. Polarity is a float within the range [-1.0, 1.0], where negative values indicate negative sentiment, and positive values indicate positive sentiment.</a:t>
            </a:r>
          </a:p>
        </p:txBody>
      </p:sp>
    </p:spTree>
    <p:extLst>
      <p:ext uri="{BB962C8B-B14F-4D97-AF65-F5344CB8AC3E}">
        <p14:creationId xmlns:p14="http://schemas.microsoft.com/office/powerpoint/2010/main" val="290915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49CFEC79-0EDB-E527-348A-B19D331C2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75" y="96137"/>
            <a:ext cx="5804213" cy="4688958"/>
          </a:xfrm>
          <a:prstGeom prst="rect">
            <a:avLst/>
          </a:prstGeom>
        </p:spPr>
      </p:pic>
      <p:sp>
        <p:nvSpPr>
          <p:cNvPr id="5" name="TextBox 4">
            <a:extLst>
              <a:ext uri="{FF2B5EF4-FFF2-40B4-BE49-F238E27FC236}">
                <a16:creationId xmlns:a16="http://schemas.microsoft.com/office/drawing/2014/main" id="{07C38FCF-4365-F89A-A7F7-E81756B87F8F}"/>
              </a:ext>
            </a:extLst>
          </p:cNvPr>
          <p:cNvSpPr txBox="1"/>
          <p:nvPr/>
        </p:nvSpPr>
        <p:spPr>
          <a:xfrm>
            <a:off x="6210963" y="2230139"/>
            <a:ext cx="5389422" cy="4801314"/>
          </a:xfrm>
          <a:prstGeom prst="rect">
            <a:avLst/>
          </a:prstGeom>
          <a:noFill/>
        </p:spPr>
        <p:txBody>
          <a:bodyPr wrap="square" rtlCol="0">
            <a:spAutoFit/>
          </a:bodyPr>
          <a:lstStyle/>
          <a:p>
            <a:pPr>
              <a:buFont typeface="Arial" panose="020B0604020202020204" pitchFamily="34" charset="0"/>
              <a:buChar char="•"/>
            </a:pPr>
            <a:r>
              <a:rPr lang="en-IN" b="1" dirty="0"/>
              <a:t>extract_youtube_video_comments(</a:t>
            </a:r>
            <a:r>
              <a:rPr lang="en-IN" b="1" dirty="0" err="1"/>
              <a:t>video_id</a:t>
            </a:r>
            <a:r>
              <a:rPr lang="en-IN" b="1" dirty="0"/>
              <a:t>):</a:t>
            </a:r>
            <a:r>
              <a:rPr lang="en-IN" dirty="0"/>
              <a:t> This function retrieves comments from a YouTube video given its ID.</a:t>
            </a:r>
          </a:p>
          <a:p>
            <a:pPr>
              <a:buFont typeface="Arial" panose="020B0604020202020204" pitchFamily="34" charset="0"/>
              <a:buChar char="•"/>
            </a:pPr>
            <a:r>
              <a:rPr lang="en-IN" b="1" dirty="0"/>
              <a:t>youtube = build('youtube', 'v3', developerKey=api_key):</a:t>
            </a:r>
            <a:r>
              <a:rPr lang="en-IN" dirty="0"/>
              <a:t> Initializes the YouTube API client.</a:t>
            </a:r>
          </a:p>
          <a:p>
            <a:pPr>
              <a:buFont typeface="Arial" panose="020B0604020202020204" pitchFamily="34" charset="0"/>
              <a:buChar char="•"/>
            </a:pPr>
            <a:r>
              <a:rPr lang="en-IN" b="1" dirty="0"/>
              <a:t>video_response = youtube.commentThreads().list(...).execute():</a:t>
            </a:r>
            <a:r>
              <a:rPr lang="en-IN" dirty="0"/>
              <a:t> Fetches the comments for the specified video.</a:t>
            </a:r>
          </a:p>
          <a:p>
            <a:pPr>
              <a:buFont typeface="Arial" panose="020B0604020202020204" pitchFamily="34" charset="0"/>
              <a:buChar char="•"/>
            </a:pPr>
            <a:r>
              <a:rPr lang="en-IN" b="1" dirty="0"/>
              <a:t>comment = item['snippet']['</a:t>
            </a:r>
            <a:r>
              <a:rPr lang="en-IN" b="1" dirty="0" err="1"/>
              <a:t>topLevelComment</a:t>
            </a:r>
            <a:r>
              <a:rPr lang="en-IN" b="1" dirty="0"/>
              <a:t>']['snippet']['</a:t>
            </a:r>
            <a:r>
              <a:rPr lang="en-IN" b="1" dirty="0" err="1"/>
              <a:t>textDisplay</a:t>
            </a:r>
            <a:r>
              <a:rPr lang="en-IN" b="1" dirty="0"/>
              <a:t>']:</a:t>
            </a:r>
            <a:r>
              <a:rPr lang="en-IN" dirty="0"/>
              <a:t> Extracts the comment text.</a:t>
            </a:r>
          </a:p>
          <a:p>
            <a:pPr>
              <a:buFont typeface="Arial" panose="020B0604020202020204" pitchFamily="34" charset="0"/>
              <a:buChar char="•"/>
            </a:pPr>
            <a:r>
              <a:rPr lang="en-IN" b="1" dirty="0"/>
              <a:t>if detect(comment) == '</a:t>
            </a:r>
            <a:r>
              <a:rPr lang="en-IN" b="1" dirty="0" err="1"/>
              <a:t>en</a:t>
            </a:r>
            <a:r>
              <a:rPr lang="en-IN" b="1" dirty="0"/>
              <a:t>':</a:t>
            </a:r>
            <a:r>
              <a:rPr lang="en-IN" dirty="0"/>
              <a:t> Checks if the comment is in English.</a:t>
            </a:r>
          </a:p>
          <a:p>
            <a:pPr>
              <a:buFont typeface="Arial" panose="020B0604020202020204" pitchFamily="34" charset="0"/>
              <a:buChar char="•"/>
            </a:pPr>
            <a:r>
              <a:rPr lang="en-IN" b="1" dirty="0"/>
              <a:t>if '</a:t>
            </a:r>
            <a:r>
              <a:rPr lang="en-IN" b="1" dirty="0" err="1"/>
              <a:t>nextPageToken</a:t>
            </a:r>
            <a:r>
              <a:rPr lang="en-IN" b="1" dirty="0"/>
              <a:t>' in video_response:</a:t>
            </a:r>
            <a:r>
              <a:rPr lang="en-IN" dirty="0"/>
              <a:t> Handles pagination to get more comments if available.</a:t>
            </a:r>
          </a:p>
          <a:p>
            <a:endParaRPr lang="en-US" dirty="0"/>
          </a:p>
        </p:txBody>
      </p:sp>
    </p:spTree>
    <p:extLst>
      <p:ext uri="{BB962C8B-B14F-4D97-AF65-F5344CB8AC3E}">
        <p14:creationId xmlns:p14="http://schemas.microsoft.com/office/powerpoint/2010/main" val="24755493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4C71D2D2-5BA9-39A2-D88C-6DA42119B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05" y="526569"/>
            <a:ext cx="4181005" cy="3531781"/>
          </a:xfrm>
          <a:prstGeom prst="rect">
            <a:avLst/>
          </a:prstGeom>
        </p:spPr>
      </p:pic>
      <p:sp>
        <p:nvSpPr>
          <p:cNvPr id="4" name="TextBox 3">
            <a:extLst>
              <a:ext uri="{FF2B5EF4-FFF2-40B4-BE49-F238E27FC236}">
                <a16:creationId xmlns:a16="http://schemas.microsoft.com/office/drawing/2014/main" id="{16B016ED-77C5-E2B0-9628-09DDC87297D3}"/>
              </a:ext>
            </a:extLst>
          </p:cNvPr>
          <p:cNvSpPr txBox="1"/>
          <p:nvPr/>
        </p:nvSpPr>
        <p:spPr>
          <a:xfrm>
            <a:off x="5725578" y="3838890"/>
            <a:ext cx="5829906" cy="1754326"/>
          </a:xfrm>
          <a:prstGeom prst="rect">
            <a:avLst/>
          </a:prstGeom>
          <a:noFill/>
        </p:spPr>
        <p:txBody>
          <a:bodyPr wrap="square" rtlCol="0">
            <a:spAutoFit/>
          </a:bodyPr>
          <a:lstStyle/>
          <a:p>
            <a:pPr>
              <a:buFont typeface="Arial" panose="020B0604020202020204" pitchFamily="34" charset="0"/>
              <a:buChar char="•"/>
            </a:pPr>
            <a:r>
              <a:rPr lang="en-IN" b="1" dirty="0" err="1"/>
              <a:t>analyze_yt_comments</a:t>
            </a:r>
            <a:r>
              <a:rPr lang="en-IN" b="1" dirty="0"/>
              <a:t>(</a:t>
            </a:r>
            <a:r>
              <a:rPr lang="en-IN" b="1" dirty="0" err="1"/>
              <a:t>video_id</a:t>
            </a:r>
            <a:r>
              <a:rPr lang="en-IN" b="1" dirty="0"/>
              <a:t>):</a:t>
            </a:r>
            <a:r>
              <a:rPr lang="en-IN" dirty="0"/>
              <a:t> This function analyzes the sentiment of comments for a given YouTube video ID.</a:t>
            </a:r>
          </a:p>
          <a:p>
            <a:pPr>
              <a:buFont typeface="Arial" panose="020B0604020202020204" pitchFamily="34" charset="0"/>
              <a:buChar char="•"/>
            </a:pPr>
            <a:r>
              <a:rPr lang="en-IN" b="1" dirty="0"/>
              <a:t>comments = extract_youtube_video_comments(</a:t>
            </a:r>
            <a:r>
              <a:rPr lang="en-IN" b="1" dirty="0" err="1"/>
              <a:t>video_id</a:t>
            </a:r>
            <a:r>
              <a:rPr lang="en-IN" b="1" dirty="0"/>
              <a:t>):</a:t>
            </a:r>
            <a:r>
              <a:rPr lang="en-IN" dirty="0"/>
              <a:t> Retrieves the comments for the video.</a:t>
            </a:r>
          </a:p>
          <a:p>
            <a:pPr>
              <a:buFont typeface="Arial" panose="020B0604020202020204" pitchFamily="34" charset="0"/>
              <a:buChar char="•"/>
            </a:pPr>
            <a:r>
              <a:rPr lang="en-IN" b="1" dirty="0"/>
              <a:t>sentiment = analyze_sentiment(comments):</a:t>
            </a:r>
            <a:r>
              <a:rPr lang="en-IN" dirty="0"/>
              <a:t> Analyzes the sentiment of the comments.</a:t>
            </a:r>
          </a:p>
        </p:txBody>
      </p:sp>
    </p:spTree>
    <p:extLst>
      <p:ext uri="{BB962C8B-B14F-4D97-AF65-F5344CB8AC3E}">
        <p14:creationId xmlns:p14="http://schemas.microsoft.com/office/powerpoint/2010/main" val="660242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ED0FCF90-1DBF-F26D-8D42-689CFB407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79" y="1186297"/>
            <a:ext cx="7484583" cy="1495136"/>
          </a:xfrm>
          <a:prstGeom prst="rect">
            <a:avLst/>
          </a:prstGeom>
        </p:spPr>
      </p:pic>
      <p:sp>
        <p:nvSpPr>
          <p:cNvPr id="4" name="TextBox 3">
            <a:extLst>
              <a:ext uri="{FF2B5EF4-FFF2-40B4-BE49-F238E27FC236}">
                <a16:creationId xmlns:a16="http://schemas.microsoft.com/office/drawing/2014/main" id="{83F33750-AD6E-AD6A-A181-71ED76E1D867}"/>
              </a:ext>
            </a:extLst>
          </p:cNvPr>
          <p:cNvSpPr txBox="1"/>
          <p:nvPr/>
        </p:nvSpPr>
        <p:spPr>
          <a:xfrm>
            <a:off x="6288823" y="3612042"/>
            <a:ext cx="4815880" cy="1200329"/>
          </a:xfrm>
          <a:prstGeom prst="rect">
            <a:avLst/>
          </a:prstGeom>
          <a:noFill/>
        </p:spPr>
        <p:txBody>
          <a:bodyPr wrap="square" rtlCol="0">
            <a:spAutoFit/>
          </a:bodyPr>
          <a:lstStyle/>
          <a:p>
            <a:pPr>
              <a:buFont typeface="Arial" panose="020B0604020202020204" pitchFamily="34" charset="0"/>
              <a:buChar char="•"/>
            </a:pPr>
            <a:r>
              <a:rPr lang="en-IN" b="1" dirty="0" err="1"/>
              <a:t>extract_video_id</a:t>
            </a:r>
            <a:r>
              <a:rPr lang="en-IN" b="1" dirty="0"/>
              <a:t>(</a:t>
            </a:r>
            <a:r>
              <a:rPr lang="en-IN" b="1" dirty="0" err="1"/>
              <a:t>youtube_link</a:t>
            </a:r>
            <a:r>
              <a:rPr lang="en-IN" b="1" dirty="0"/>
              <a:t>):</a:t>
            </a:r>
            <a:r>
              <a:rPr lang="en-IN" dirty="0"/>
              <a:t> This function extracts the YouTube video ID from a given URL.</a:t>
            </a:r>
          </a:p>
          <a:p>
            <a:pPr>
              <a:buFont typeface="Arial" panose="020B0604020202020204" pitchFamily="34" charset="0"/>
              <a:buChar char="•"/>
            </a:pPr>
            <a:r>
              <a:rPr lang="en-IN" b="1" dirty="0"/>
              <a:t>match = </a:t>
            </a:r>
            <a:r>
              <a:rPr lang="en-IN" b="1" dirty="0" err="1"/>
              <a:t>re.search</a:t>
            </a:r>
            <a:r>
              <a:rPr lang="en-IN" b="1" dirty="0"/>
              <a:t>(pattern, </a:t>
            </a:r>
            <a:r>
              <a:rPr lang="en-IN" b="1" dirty="0" err="1"/>
              <a:t>youtube_link</a:t>
            </a:r>
            <a:r>
              <a:rPr lang="en-IN" b="1" dirty="0"/>
              <a:t>):</a:t>
            </a:r>
            <a:r>
              <a:rPr lang="en-IN" dirty="0"/>
              <a:t> Searches the URL for a match.</a:t>
            </a:r>
          </a:p>
        </p:txBody>
      </p:sp>
    </p:spTree>
    <p:extLst>
      <p:ext uri="{BB962C8B-B14F-4D97-AF65-F5344CB8AC3E}">
        <p14:creationId xmlns:p14="http://schemas.microsoft.com/office/powerpoint/2010/main" val="2221525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6C62D02C-D8A1-D159-8EF8-8F2F7949E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60" y="748980"/>
            <a:ext cx="4411658" cy="2496979"/>
          </a:xfrm>
          <a:prstGeom prst="rect">
            <a:avLst/>
          </a:prstGeom>
        </p:spPr>
      </p:pic>
      <p:sp>
        <p:nvSpPr>
          <p:cNvPr id="13" name="TextBox 12">
            <a:extLst>
              <a:ext uri="{FF2B5EF4-FFF2-40B4-BE49-F238E27FC236}">
                <a16:creationId xmlns:a16="http://schemas.microsoft.com/office/drawing/2014/main" id="{5B1CDB90-D1E6-A038-D3F0-DBC2FEC3F5E7}"/>
              </a:ext>
            </a:extLst>
          </p:cNvPr>
          <p:cNvSpPr txBox="1"/>
          <p:nvPr/>
        </p:nvSpPr>
        <p:spPr>
          <a:xfrm>
            <a:off x="6177516" y="2867155"/>
            <a:ext cx="4497572" cy="3693319"/>
          </a:xfrm>
          <a:prstGeom prst="rect">
            <a:avLst/>
          </a:prstGeom>
          <a:noFill/>
        </p:spPr>
        <p:txBody>
          <a:bodyPr wrap="square" rtlCol="0">
            <a:spAutoFit/>
          </a:bodyPr>
          <a:lstStyle/>
          <a:p>
            <a:pPr>
              <a:buFont typeface="Arial" panose="020B0604020202020204" pitchFamily="34" charset="0"/>
              <a:buChar char="•"/>
            </a:pPr>
            <a:r>
              <a:rPr lang="en-IN" b="1" dirty="0"/>
              <a:t>url = st.text_input("Enter YouTube course video URL"):</a:t>
            </a:r>
            <a:r>
              <a:rPr lang="en-IN" dirty="0"/>
              <a:t> Creates a text input box for the user to enter a YouTube URL.</a:t>
            </a:r>
          </a:p>
          <a:p>
            <a:pPr>
              <a:buFont typeface="Arial" panose="020B0604020202020204" pitchFamily="34" charset="0"/>
              <a:buChar char="•"/>
            </a:pPr>
            <a:r>
              <a:rPr lang="en-IN" b="1" dirty="0"/>
              <a:t>if "select" not in st.session_state: st.session_state["select"] = False:</a:t>
            </a:r>
            <a:r>
              <a:rPr lang="en-IN" dirty="0"/>
              <a:t> Initializes a session state variable "select" to False if it doesn't exist.</a:t>
            </a:r>
          </a:p>
          <a:p>
            <a:pPr>
              <a:buFont typeface="Arial" panose="020B0604020202020204" pitchFamily="34" charset="0"/>
              <a:buChar char="•"/>
            </a:pPr>
            <a:r>
              <a:rPr lang="en-IN" b="1" dirty="0"/>
              <a:t>if not st.session_state["select"]::</a:t>
            </a:r>
            <a:r>
              <a:rPr lang="en-IN" dirty="0"/>
              <a:t> Checks if the session state variable "select" is False.</a:t>
            </a:r>
          </a:p>
          <a:p>
            <a:pPr>
              <a:buFont typeface="Arial" panose="020B0604020202020204" pitchFamily="34" charset="0"/>
              <a:buChar char="•"/>
            </a:pPr>
            <a:r>
              <a:rPr lang="en-IN" b="1" dirty="0"/>
              <a:t>if b::</a:t>
            </a:r>
            <a:r>
              <a:rPr lang="en-IN" dirty="0"/>
              <a:t> Checks if the "Analyze" button was clicked.</a:t>
            </a:r>
          </a:p>
          <a:p>
            <a:pPr>
              <a:buFont typeface="Arial" panose="020B0604020202020204" pitchFamily="34" charset="0"/>
              <a:buChar char="•"/>
            </a:pPr>
            <a:r>
              <a:rPr lang="en-IN" b="1" dirty="0"/>
              <a:t>id = extract_video_id(url):</a:t>
            </a:r>
            <a:r>
              <a:rPr lang="en-IN" dirty="0"/>
              <a:t> Extracts the video ID from the entered URL.</a:t>
            </a:r>
          </a:p>
        </p:txBody>
      </p:sp>
    </p:spTree>
    <p:extLst>
      <p:ext uri="{BB962C8B-B14F-4D97-AF65-F5344CB8AC3E}">
        <p14:creationId xmlns:p14="http://schemas.microsoft.com/office/powerpoint/2010/main" val="467364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3852154" y="125857"/>
            <a:ext cx="6507804" cy="1099795"/>
          </a:xfrm>
        </p:spPr>
        <p:txBody>
          <a:bodyPr>
            <a:normAutofit/>
          </a:bodyPr>
          <a:lstStyle/>
          <a:p>
            <a:r>
              <a:rPr lang="en-IN" sz="2800" b="1" i="1" u="sng" dirty="0">
                <a:latin typeface="Avenir Next LT Pro" panose="020B0504020202020204" pitchFamily="34" charset="0"/>
              </a:rPr>
              <a:t>Result and Discussion</a:t>
            </a:r>
            <a:endParaRPr lang="en-IN"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435DDF75-61E3-7B99-A353-DE1208B9D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2" y="1274886"/>
            <a:ext cx="5221880" cy="2648528"/>
          </a:xfrm>
          <a:prstGeom prst="rect">
            <a:avLst/>
          </a:prstGeom>
        </p:spPr>
      </p:pic>
      <p:sp>
        <p:nvSpPr>
          <p:cNvPr id="11" name="TextBox 10">
            <a:extLst>
              <a:ext uri="{FF2B5EF4-FFF2-40B4-BE49-F238E27FC236}">
                <a16:creationId xmlns:a16="http://schemas.microsoft.com/office/drawing/2014/main" id="{648365AD-9A65-2569-E2AD-D5EEC8ABE5DC}"/>
              </a:ext>
            </a:extLst>
          </p:cNvPr>
          <p:cNvSpPr txBox="1"/>
          <p:nvPr/>
        </p:nvSpPr>
        <p:spPr>
          <a:xfrm>
            <a:off x="1201479" y="4536580"/>
            <a:ext cx="9377916" cy="1323439"/>
          </a:xfrm>
          <a:prstGeom prst="rect">
            <a:avLst/>
          </a:prstGeom>
          <a:noFill/>
        </p:spPr>
        <p:txBody>
          <a:bodyPr wrap="square" rtlCol="0">
            <a:spAutoFit/>
          </a:bodyPr>
          <a:lstStyle/>
          <a:p>
            <a:r>
              <a:rPr lang="en-IN" sz="2000" dirty="0"/>
              <a:t>The implementation utilizes Streamlit to create a graphical user interface (GUI) for the "Student Reviews Sentiment Analysis" tool. Streamlit's functions like st.sidebar.title, st.title, st.checkbox, st.text_area, st.button, st.success, and st.warning are employed to build an interactive and user-friendly interface.</a:t>
            </a:r>
            <a:endParaRPr lang="en-US" sz="2000" dirty="0"/>
          </a:p>
        </p:txBody>
      </p:sp>
      <p:pic>
        <p:nvPicPr>
          <p:cNvPr id="15" name="Picture 14">
            <a:extLst>
              <a:ext uri="{FF2B5EF4-FFF2-40B4-BE49-F238E27FC236}">
                <a16:creationId xmlns:a16="http://schemas.microsoft.com/office/drawing/2014/main" id="{5A62D3BF-7693-AACE-9A10-13F6310AB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536" y="1276858"/>
            <a:ext cx="5459484" cy="2646556"/>
          </a:xfrm>
          <a:prstGeom prst="rect">
            <a:avLst/>
          </a:prstGeom>
        </p:spPr>
      </p:pic>
    </p:spTree>
    <p:extLst>
      <p:ext uri="{BB962C8B-B14F-4D97-AF65-F5344CB8AC3E}">
        <p14:creationId xmlns:p14="http://schemas.microsoft.com/office/powerpoint/2010/main" val="1742197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7BDCC6FA-DD4C-C633-9A87-A675C385BA43}"/>
              </a:ext>
            </a:extLst>
          </p:cNvPr>
          <p:cNvSpPr>
            <a:spLocks noGrp="1"/>
          </p:cNvSpPr>
          <p:nvPr>
            <p:ph type="title"/>
          </p:nvPr>
        </p:nvSpPr>
        <p:spPr>
          <a:xfrm>
            <a:off x="3377638" y="173497"/>
            <a:ext cx="10515600" cy="1325563"/>
          </a:xfrm>
        </p:spPr>
        <p:txBody>
          <a:bodyPr>
            <a:normAutofit/>
          </a:bodyPr>
          <a:lstStyle/>
          <a:p>
            <a:r>
              <a:rPr lang="en-US" sz="2800" b="1" i="1" u="sng" dirty="0">
                <a:latin typeface="Avenir Next" panose="020B0503020202020204" pitchFamily="34" charset="0"/>
              </a:rPr>
              <a:t>Future Work and Conclusion</a:t>
            </a:r>
          </a:p>
        </p:txBody>
      </p:sp>
      <p:sp>
        <p:nvSpPr>
          <p:cNvPr id="6" name="TextBox 5">
            <a:extLst>
              <a:ext uri="{FF2B5EF4-FFF2-40B4-BE49-F238E27FC236}">
                <a16:creationId xmlns:a16="http://schemas.microsoft.com/office/drawing/2014/main" id="{F7248CDB-5212-D2BD-61B6-2CCC32B8A858}"/>
              </a:ext>
            </a:extLst>
          </p:cNvPr>
          <p:cNvSpPr txBox="1"/>
          <p:nvPr/>
        </p:nvSpPr>
        <p:spPr>
          <a:xfrm>
            <a:off x="1108000" y="1672557"/>
            <a:ext cx="10175358" cy="4524315"/>
          </a:xfrm>
          <a:prstGeom prst="rect">
            <a:avLst/>
          </a:prstGeom>
          <a:noFill/>
        </p:spPr>
        <p:txBody>
          <a:bodyPr wrap="square" rtlCol="0">
            <a:spAutoFit/>
          </a:bodyPr>
          <a:lstStyle/>
          <a:p>
            <a:r>
              <a:rPr lang="en-IN" dirty="0"/>
              <a:t>The current implementation provides a solid foundation for sentiment analysis of YouTube video comments using Streamlit and Google's YouTube Data API. It allows users to input a YouTube video URL, fetch comments, analyze sentiments, and display overall sentiment feedback through a simple and intuitive interface.</a:t>
            </a:r>
          </a:p>
          <a:p>
            <a:r>
              <a:rPr lang="en-IN" b="1" dirty="0"/>
              <a:t>Key Contributions:</a:t>
            </a:r>
            <a:endParaRPr lang="en-IN" dirty="0"/>
          </a:p>
          <a:p>
            <a:pPr>
              <a:buFont typeface="Arial" panose="020B0604020202020204" pitchFamily="34" charset="0"/>
              <a:buChar char="•"/>
            </a:pPr>
            <a:r>
              <a:rPr lang="en-IN" b="1" dirty="0"/>
              <a:t>Usability:</a:t>
            </a:r>
            <a:r>
              <a:rPr lang="en-IN" dirty="0"/>
              <a:t> Streamlit facilitates the creation of a user-friendly interface for interacting with the sentiment analysis tool.</a:t>
            </a:r>
          </a:p>
          <a:p>
            <a:pPr>
              <a:buFont typeface="Arial" panose="020B0604020202020204" pitchFamily="34" charset="0"/>
              <a:buChar char="•"/>
            </a:pPr>
            <a:r>
              <a:rPr lang="en-IN" b="1" dirty="0"/>
              <a:t>Functionality:</a:t>
            </a:r>
            <a:r>
              <a:rPr lang="en-IN" dirty="0"/>
              <a:t> The integration with YouTube API enables real-time fetching and analysis of comments, providing immediate insights into viewer sentiments.</a:t>
            </a:r>
          </a:p>
          <a:p>
            <a:pPr>
              <a:buFont typeface="Arial" panose="020B0604020202020204" pitchFamily="34" charset="0"/>
              <a:buChar char="•"/>
            </a:pPr>
            <a:r>
              <a:rPr lang="en-IN" b="1" dirty="0"/>
              <a:t>Scalability:</a:t>
            </a:r>
            <a:r>
              <a:rPr lang="en-IN" dirty="0"/>
              <a:t> With further development, the application can scale to handle larger datasets and incorporate more advanced features like trend analysis and multi-video processing.</a:t>
            </a:r>
          </a:p>
          <a:p>
            <a:endParaRPr lang="en-IN" dirty="0"/>
          </a:p>
          <a:p>
            <a:r>
              <a:rPr lang="en-IN" dirty="0"/>
              <a:t>In conclusion, this project lays the groundwork for leveraging sentiment analysis in educational settings (like online courses), helping educators and platforms better understand student feedback and improve learning experiences. Future enhancements can build upon this foundation to enhance functionality, usability, and analytical depth.</a:t>
            </a:r>
          </a:p>
        </p:txBody>
      </p:sp>
    </p:spTree>
    <p:extLst>
      <p:ext uri="{BB962C8B-B14F-4D97-AF65-F5344CB8AC3E}">
        <p14:creationId xmlns:p14="http://schemas.microsoft.com/office/powerpoint/2010/main" val="2814936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2F2F9E-40EF-46F3-835A-E8AF06A8BDE8}"/>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Contents</a:t>
            </a:r>
          </a:p>
        </p:txBody>
      </p:sp>
      <p:sp>
        <p:nvSpPr>
          <p:cNvPr id="3" name="Content Placeholder 2">
            <a:extLst>
              <a:ext uri="{FF2B5EF4-FFF2-40B4-BE49-F238E27FC236}">
                <a16:creationId xmlns:a16="http://schemas.microsoft.com/office/drawing/2014/main" id="{2BABBED4-0584-4BEA-BFCC-C5B07CCAA1C1}"/>
              </a:ext>
            </a:extLst>
          </p:cNvPr>
          <p:cNvSpPr>
            <a:spLocks noGrp="1"/>
          </p:cNvSpPr>
          <p:nvPr>
            <p:ph idx="1"/>
          </p:nvPr>
        </p:nvSpPr>
        <p:spPr>
          <a:xfrm>
            <a:off x="6109891" y="1439570"/>
            <a:ext cx="5087298" cy="3978859"/>
          </a:xfrm>
        </p:spPr>
        <p:txBody>
          <a:bodyPr anchor="ctr">
            <a:normAutofit/>
          </a:bodyPr>
          <a:lstStyle/>
          <a:p>
            <a:r>
              <a:rPr lang="en-IN" sz="2400" dirty="0">
                <a:solidFill>
                  <a:srgbClr val="000000"/>
                </a:solidFill>
              </a:rPr>
              <a:t>Introduction and Problem Statement</a:t>
            </a:r>
          </a:p>
          <a:p>
            <a:r>
              <a:rPr lang="en-IN" sz="2400" dirty="0">
                <a:solidFill>
                  <a:srgbClr val="000000"/>
                </a:solidFill>
              </a:rPr>
              <a:t>Methodology</a:t>
            </a:r>
          </a:p>
          <a:p>
            <a:r>
              <a:rPr lang="en-IN" sz="2400" dirty="0">
                <a:solidFill>
                  <a:srgbClr val="000000"/>
                </a:solidFill>
              </a:rPr>
              <a:t>Result and Discussion</a:t>
            </a:r>
          </a:p>
          <a:p>
            <a:r>
              <a:rPr lang="en-IN" sz="2400" dirty="0">
                <a:solidFill>
                  <a:srgbClr val="000000"/>
                </a:solidFill>
              </a:rPr>
              <a:t>Future Work and Conclusion</a:t>
            </a:r>
          </a:p>
        </p:txBody>
      </p:sp>
    </p:spTree>
    <p:extLst>
      <p:ext uri="{BB962C8B-B14F-4D97-AF65-F5344CB8AC3E}">
        <p14:creationId xmlns:p14="http://schemas.microsoft.com/office/powerpoint/2010/main" val="28039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2908571" y="163229"/>
            <a:ext cx="6507804" cy="1099795"/>
          </a:xfrm>
        </p:spPr>
        <p:txBody>
          <a:bodyPr>
            <a:normAutofit/>
          </a:bodyPr>
          <a:lstStyle/>
          <a:p>
            <a:r>
              <a:rPr lang="en-IN" sz="2800" b="1" i="1" u="sng" dirty="0">
                <a:latin typeface="Avenir Next LT Pro" panose="020B0504020202020204" pitchFamily="34" charset="0"/>
              </a:rPr>
              <a:t>Introduction and Problem Statement</a:t>
            </a:r>
            <a:endParaRPr lang="en-IN"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8BA427-6CC8-37A9-E4A9-80EA396A6C6C}"/>
              </a:ext>
            </a:extLst>
          </p:cNvPr>
          <p:cNvSpPr txBox="1"/>
          <p:nvPr/>
        </p:nvSpPr>
        <p:spPr>
          <a:xfrm>
            <a:off x="471961" y="1426253"/>
            <a:ext cx="11248078" cy="4524315"/>
          </a:xfrm>
          <a:prstGeom prst="rect">
            <a:avLst/>
          </a:prstGeom>
          <a:noFill/>
        </p:spPr>
        <p:txBody>
          <a:bodyPr wrap="square" rtlCol="0">
            <a:spAutoFit/>
          </a:bodyPr>
          <a:lstStyle/>
          <a:p>
            <a:r>
              <a:rPr lang="en-IN" sz="2400" dirty="0"/>
              <a:t>This mini-project analyzes sentiments in student reviews of online courses to extract valuable insights. It trains models using Random Forest and Support Vector Machine (SVM) algorithms on preprocessed data, involving removing stop words and tokenizing words.</a:t>
            </a:r>
          </a:p>
          <a:p>
            <a:r>
              <a:rPr lang="en-IN" sz="2400" dirty="0"/>
              <a:t>As online education grows, understanding student feedback is crucial for maintaining high educational standards. Analyzing sentiments helps educators improve course content and teaching strategies, enhancing satisfaction and retention rates. For e-learning platforms, sentiment analysis identifies strengths and weaknesses, offering a competitive edge and personalizing learning experiences.</a:t>
            </a:r>
          </a:p>
          <a:p>
            <a:r>
              <a:rPr lang="en-IN" sz="2400" dirty="0"/>
              <a:t>By comparing SVM and Random Forest classifiers, the project aims to find the most effective method for sentiment classification, contributing to educational data mining and learning analytics.</a:t>
            </a:r>
          </a:p>
        </p:txBody>
      </p:sp>
    </p:spTree>
    <p:extLst>
      <p:ext uri="{BB962C8B-B14F-4D97-AF65-F5344CB8AC3E}">
        <p14:creationId xmlns:p14="http://schemas.microsoft.com/office/powerpoint/2010/main" val="4081701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122292" y="301687"/>
            <a:ext cx="2893281" cy="1097491"/>
          </a:xfrm>
        </p:spPr>
        <p:txBody>
          <a:bodyPr>
            <a:normAutofit/>
          </a:bodyPr>
          <a:lstStyle/>
          <a:p>
            <a:r>
              <a:rPr lang="en-IN" sz="2800" b="1" i="1" u="sng" dirty="0">
                <a:latin typeface="Avenir Next LT Pro" panose="020B0504020202020204" pitchFamily="34" charset="0"/>
              </a:rPr>
              <a:t>Methodology:</a:t>
            </a:r>
            <a:endParaRPr lang="en-IN"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17C85D28-5C44-47C3-9D35-C3229A683C94}"/>
              </a:ext>
            </a:extLst>
          </p:cNvPr>
          <p:cNvSpPr/>
          <p:nvPr/>
        </p:nvSpPr>
        <p:spPr>
          <a:xfrm>
            <a:off x="3864291" y="469232"/>
            <a:ext cx="2760345" cy="694690"/>
          </a:xfrm>
          <a:prstGeom prst="rect">
            <a:avLst/>
          </a:prstGeom>
          <a:ln>
            <a:solidFill>
              <a:srgbClr val="0070C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tx1"/>
                </a:solidFill>
                <a:latin typeface="Avenir Next LT Pro" panose="020B0504020202020204" pitchFamily="34" charset="0"/>
              </a:rPr>
              <a:t>Collection of Data</a:t>
            </a:r>
          </a:p>
        </p:txBody>
      </p:sp>
      <p:pic>
        <p:nvPicPr>
          <p:cNvPr id="13" name="Picture 12">
            <a:extLst>
              <a:ext uri="{FF2B5EF4-FFF2-40B4-BE49-F238E27FC236}">
                <a16:creationId xmlns:a16="http://schemas.microsoft.com/office/drawing/2014/main" id="{48944168-B1EF-4FE0-BAAC-62890462B4D0}"/>
              </a:ext>
            </a:extLst>
          </p:cNvPr>
          <p:cNvPicPr>
            <a:picLocks noChangeAspect="1"/>
          </p:cNvPicPr>
          <p:nvPr/>
        </p:nvPicPr>
        <p:blipFill>
          <a:blip r:embed="rId2"/>
          <a:stretch>
            <a:fillRect/>
          </a:stretch>
        </p:blipFill>
        <p:spPr>
          <a:xfrm>
            <a:off x="4936588" y="1284494"/>
            <a:ext cx="615749" cy="597460"/>
          </a:xfrm>
          <a:prstGeom prst="rect">
            <a:avLst/>
          </a:prstGeom>
        </p:spPr>
      </p:pic>
      <p:sp>
        <p:nvSpPr>
          <p:cNvPr id="18" name="Arrow: Right 17">
            <a:extLst>
              <a:ext uri="{FF2B5EF4-FFF2-40B4-BE49-F238E27FC236}">
                <a16:creationId xmlns:a16="http://schemas.microsoft.com/office/drawing/2014/main" id="{AB7700B7-8E66-496D-B499-1A4762052946}"/>
              </a:ext>
            </a:extLst>
          </p:cNvPr>
          <p:cNvSpPr/>
          <p:nvPr/>
        </p:nvSpPr>
        <p:spPr>
          <a:xfrm>
            <a:off x="6852882" y="3580160"/>
            <a:ext cx="746023" cy="657543"/>
          </a:xfrm>
          <a:prstGeom prst="rightArrow">
            <a:avLst/>
          </a:prstGeom>
          <a:solidFill>
            <a:srgbClr val="4E91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0299EC6-E956-43F3-842C-ECA6422F4D7A}"/>
              </a:ext>
            </a:extLst>
          </p:cNvPr>
          <p:cNvSpPr/>
          <p:nvPr/>
        </p:nvSpPr>
        <p:spPr>
          <a:xfrm>
            <a:off x="7827153" y="3474297"/>
            <a:ext cx="2683514" cy="808703"/>
          </a:xfrm>
          <a:prstGeom prst="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Train the Model</a:t>
            </a:r>
          </a:p>
        </p:txBody>
      </p:sp>
      <p:sp>
        <p:nvSpPr>
          <p:cNvPr id="19" name="Rectangle 18">
            <a:extLst>
              <a:ext uri="{FF2B5EF4-FFF2-40B4-BE49-F238E27FC236}">
                <a16:creationId xmlns:a16="http://schemas.microsoft.com/office/drawing/2014/main" id="{D3806EB0-A104-42DB-BCD2-BC1CD1867217}"/>
              </a:ext>
            </a:extLst>
          </p:cNvPr>
          <p:cNvSpPr/>
          <p:nvPr/>
        </p:nvSpPr>
        <p:spPr>
          <a:xfrm>
            <a:off x="3886033" y="3537454"/>
            <a:ext cx="2738601" cy="8319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Build The Model</a:t>
            </a:r>
          </a:p>
        </p:txBody>
      </p:sp>
      <p:sp>
        <p:nvSpPr>
          <p:cNvPr id="21" name="Rectangle 20">
            <a:extLst>
              <a:ext uri="{FF2B5EF4-FFF2-40B4-BE49-F238E27FC236}">
                <a16:creationId xmlns:a16="http://schemas.microsoft.com/office/drawing/2014/main" id="{4977034F-AD3D-4657-A490-9020E975B89D}"/>
              </a:ext>
            </a:extLst>
          </p:cNvPr>
          <p:cNvSpPr/>
          <p:nvPr/>
        </p:nvSpPr>
        <p:spPr>
          <a:xfrm>
            <a:off x="7807945" y="5142573"/>
            <a:ext cx="2721930" cy="935427"/>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Calculate accuracy for the model</a:t>
            </a:r>
          </a:p>
        </p:txBody>
      </p:sp>
      <p:sp>
        <p:nvSpPr>
          <p:cNvPr id="22" name="Rectangle 21">
            <a:extLst>
              <a:ext uri="{FF2B5EF4-FFF2-40B4-BE49-F238E27FC236}">
                <a16:creationId xmlns:a16="http://schemas.microsoft.com/office/drawing/2014/main" id="{E9A471BF-95A3-467F-849A-466E49B9C599}"/>
              </a:ext>
            </a:extLst>
          </p:cNvPr>
          <p:cNvSpPr/>
          <p:nvPr/>
        </p:nvSpPr>
        <p:spPr>
          <a:xfrm>
            <a:off x="3875161" y="1928032"/>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Split the Data Into Train and Test set</a:t>
            </a:r>
          </a:p>
        </p:txBody>
      </p:sp>
      <p:pic>
        <p:nvPicPr>
          <p:cNvPr id="23" name="Picture 22">
            <a:extLst>
              <a:ext uri="{FF2B5EF4-FFF2-40B4-BE49-F238E27FC236}">
                <a16:creationId xmlns:a16="http://schemas.microsoft.com/office/drawing/2014/main" id="{26939BB2-7047-409A-AF86-9D3DED689D19}"/>
              </a:ext>
            </a:extLst>
          </p:cNvPr>
          <p:cNvPicPr>
            <a:picLocks noChangeAspect="1"/>
          </p:cNvPicPr>
          <p:nvPr/>
        </p:nvPicPr>
        <p:blipFill>
          <a:blip r:embed="rId2"/>
          <a:stretch>
            <a:fillRect/>
          </a:stretch>
        </p:blipFill>
        <p:spPr>
          <a:xfrm>
            <a:off x="4947458" y="2867455"/>
            <a:ext cx="615749" cy="597460"/>
          </a:xfrm>
          <a:prstGeom prst="rect">
            <a:avLst/>
          </a:prstGeom>
        </p:spPr>
      </p:pic>
      <p:pic>
        <p:nvPicPr>
          <p:cNvPr id="24" name="Picture 23">
            <a:extLst>
              <a:ext uri="{FF2B5EF4-FFF2-40B4-BE49-F238E27FC236}">
                <a16:creationId xmlns:a16="http://schemas.microsoft.com/office/drawing/2014/main" id="{1B0E01D2-43CD-463E-87F6-89199AE004FE}"/>
              </a:ext>
            </a:extLst>
          </p:cNvPr>
          <p:cNvPicPr>
            <a:picLocks noChangeAspect="1"/>
          </p:cNvPicPr>
          <p:nvPr/>
        </p:nvPicPr>
        <p:blipFill>
          <a:blip r:embed="rId2"/>
          <a:stretch>
            <a:fillRect/>
          </a:stretch>
        </p:blipFill>
        <p:spPr>
          <a:xfrm>
            <a:off x="8937088" y="4414056"/>
            <a:ext cx="615749" cy="597460"/>
          </a:xfrm>
          <a:prstGeom prst="rect">
            <a:avLst/>
          </a:prstGeom>
        </p:spPr>
      </p:pic>
      <p:sp>
        <p:nvSpPr>
          <p:cNvPr id="25" name="Arrow: Left 24">
            <a:extLst>
              <a:ext uri="{FF2B5EF4-FFF2-40B4-BE49-F238E27FC236}">
                <a16:creationId xmlns:a16="http://schemas.microsoft.com/office/drawing/2014/main" id="{FF39E19C-D40B-48E6-B1C5-E658EA1BD13C}"/>
              </a:ext>
            </a:extLst>
          </p:cNvPr>
          <p:cNvSpPr/>
          <p:nvPr/>
        </p:nvSpPr>
        <p:spPr>
          <a:xfrm>
            <a:off x="684327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BF67D5C-E066-4795-85B4-EBDCB5AAE564}"/>
              </a:ext>
            </a:extLst>
          </p:cNvPr>
          <p:cNvSpPr/>
          <p:nvPr/>
        </p:nvSpPr>
        <p:spPr>
          <a:xfrm>
            <a:off x="3864291" y="5142573"/>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Deploy The Model</a:t>
            </a:r>
          </a:p>
        </p:txBody>
      </p:sp>
      <p:sp>
        <p:nvSpPr>
          <p:cNvPr id="27" name="Arrow: Left 26">
            <a:extLst>
              <a:ext uri="{FF2B5EF4-FFF2-40B4-BE49-F238E27FC236}">
                <a16:creationId xmlns:a16="http://schemas.microsoft.com/office/drawing/2014/main" id="{AC7571AE-78C4-44FF-9A60-D1C5DD579646}"/>
              </a:ext>
            </a:extLst>
          </p:cNvPr>
          <p:cNvSpPr/>
          <p:nvPr/>
        </p:nvSpPr>
        <p:spPr>
          <a:xfrm>
            <a:off x="287269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035EAAB-9E78-42BA-81C5-E0B3243DD1A0}"/>
              </a:ext>
            </a:extLst>
          </p:cNvPr>
          <p:cNvSpPr/>
          <p:nvPr/>
        </p:nvSpPr>
        <p:spPr>
          <a:xfrm>
            <a:off x="1059480" y="4712786"/>
            <a:ext cx="1767797" cy="1615642"/>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Tree>
    <p:extLst>
      <p:ext uri="{BB962C8B-B14F-4D97-AF65-F5344CB8AC3E}">
        <p14:creationId xmlns:p14="http://schemas.microsoft.com/office/powerpoint/2010/main" val="368691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9" grpId="0" animBg="1"/>
      <p:bldP spid="19" grpId="0" animBg="1"/>
      <p:bldP spid="21" grpId="0" animBg="1"/>
      <p:bldP spid="22" grpId="0" animBg="1"/>
      <p:bldP spid="25" grpId="0" animBg="1"/>
      <p:bldP spid="26"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4D8ED377-D49B-0E9C-9A06-8EB485075E63}"/>
              </a:ext>
            </a:extLst>
          </p:cNvPr>
          <p:cNvSpPr txBox="1"/>
          <p:nvPr/>
        </p:nvSpPr>
        <p:spPr>
          <a:xfrm>
            <a:off x="2402732" y="330740"/>
            <a:ext cx="6828817" cy="5632311"/>
          </a:xfrm>
          <a:prstGeom prst="rect">
            <a:avLst/>
          </a:prstGeom>
          <a:noFill/>
        </p:spPr>
        <p:txBody>
          <a:bodyPr wrap="square" rtlCol="0">
            <a:spAutoFit/>
          </a:bodyPr>
          <a:lstStyle/>
          <a:p>
            <a:r>
              <a:rPr lang="en-US" sz="2400" b="1" dirty="0">
                <a:latin typeface="Avenir Next Demi Bold" panose="020B0503020202020204" pitchFamily="34" charset="0"/>
              </a:rPr>
              <a:t>1.)Required and important libraries are imported</a:t>
            </a:r>
          </a:p>
          <a:p>
            <a:endParaRPr lang="en-US" sz="2400" b="1" dirty="0">
              <a:latin typeface="Avenir Next Demi Bold" panose="020B0503020202020204" pitchFamily="34" charset="0"/>
            </a:endParaRPr>
          </a:p>
          <a:p>
            <a:endParaRPr lang="en-US" sz="2400" b="1" dirty="0">
              <a:latin typeface="Avenir Next Demi Bold" panose="020B0503020202020204" pitchFamily="34" charset="0"/>
            </a:endParaRPr>
          </a:p>
          <a:p>
            <a:r>
              <a:rPr lang="en-US" sz="2400" b="1" dirty="0">
                <a:latin typeface="Avenir Next Demi Bold" panose="020B0503020202020204" pitchFamily="34" charset="0"/>
              </a:rPr>
              <a:t>2.)Data is loaded and explored</a:t>
            </a:r>
          </a:p>
          <a:p>
            <a:endParaRPr lang="en-US" sz="2400" b="1" dirty="0">
              <a:latin typeface="Avenir Next Demi Bold" panose="020B0503020202020204" pitchFamily="34" charset="0"/>
            </a:endParaRPr>
          </a:p>
          <a:p>
            <a:endParaRPr lang="en-US" sz="2400" b="1" dirty="0">
              <a:latin typeface="Avenir Next Demi Bold" panose="020B0503020202020204" pitchFamily="34" charset="0"/>
            </a:endParaRPr>
          </a:p>
          <a:p>
            <a:r>
              <a:rPr lang="en-US" sz="2400" b="1" dirty="0">
                <a:latin typeface="Avenir Next Demi Bold" panose="020B0503020202020204" pitchFamily="34" charset="0"/>
              </a:rPr>
              <a:t>3.)Data is pre-processed</a:t>
            </a:r>
          </a:p>
          <a:p>
            <a:endParaRPr lang="en-US" sz="2400" b="1" dirty="0">
              <a:latin typeface="Avenir Next Demi Bold" panose="020B0503020202020204" pitchFamily="34" charset="0"/>
            </a:endParaRPr>
          </a:p>
          <a:p>
            <a:endParaRPr lang="en-US" sz="2400" b="1" dirty="0">
              <a:latin typeface="Avenir Next Demi Bold" panose="020B0503020202020204" pitchFamily="34" charset="0"/>
            </a:endParaRPr>
          </a:p>
          <a:p>
            <a:r>
              <a:rPr lang="en-US" sz="2400" b="1" dirty="0">
                <a:latin typeface="Avenir Next Demi Bold" panose="020B0503020202020204" pitchFamily="34" charset="0"/>
              </a:rPr>
              <a:t>4.)The data is split into features</a:t>
            </a:r>
          </a:p>
          <a:p>
            <a:endParaRPr lang="en-US" sz="2400" b="1" dirty="0">
              <a:latin typeface="Avenir Next Demi Bold" panose="020B0503020202020204" pitchFamily="34" charset="0"/>
            </a:endParaRPr>
          </a:p>
          <a:p>
            <a:endParaRPr lang="en-US" sz="2400" b="1" dirty="0">
              <a:latin typeface="Avenir Next Demi Bold" panose="020B0503020202020204" pitchFamily="34" charset="0"/>
            </a:endParaRPr>
          </a:p>
          <a:p>
            <a:r>
              <a:rPr lang="en-US" sz="2400" b="1" dirty="0">
                <a:latin typeface="Avenir Next Demi Bold" panose="020B0503020202020204" pitchFamily="34" charset="0"/>
              </a:rPr>
              <a:t>5.)Modelling, which includes several Machine Learning algorithms </a:t>
            </a:r>
          </a:p>
        </p:txBody>
      </p:sp>
    </p:spTree>
    <p:extLst>
      <p:ext uri="{BB962C8B-B14F-4D97-AF65-F5344CB8AC3E}">
        <p14:creationId xmlns:p14="http://schemas.microsoft.com/office/powerpoint/2010/main" val="3458290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4C5E02B-F5CB-7A9F-4699-106AB77660C4}"/>
              </a:ext>
            </a:extLst>
          </p:cNvPr>
          <p:cNvSpPr txBox="1"/>
          <p:nvPr/>
        </p:nvSpPr>
        <p:spPr>
          <a:xfrm>
            <a:off x="1338146" y="434897"/>
            <a:ext cx="9220480" cy="5878532"/>
          </a:xfrm>
          <a:prstGeom prst="rect">
            <a:avLst/>
          </a:prstGeom>
          <a:noFill/>
        </p:spPr>
        <p:txBody>
          <a:bodyPr wrap="square" rtlCol="0">
            <a:spAutoFit/>
          </a:bodyPr>
          <a:lstStyle/>
          <a:p>
            <a:pPr>
              <a:buFont typeface="+mj-lt"/>
              <a:buAutoNum type="arabicPeriod"/>
            </a:pPr>
            <a:r>
              <a:rPr lang="en-IN" sz="2000" b="1" dirty="0">
                <a:latin typeface="Avenir Next" panose="020B0503020202020204" pitchFamily="34" charset="0"/>
              </a:rPr>
              <a:t>Data Pre-processing</a:t>
            </a:r>
            <a:r>
              <a:rPr lang="en-IN" sz="2000" dirty="0">
                <a:latin typeface="Avenir Next" panose="020B0503020202020204" pitchFamily="34" charset="0"/>
              </a:rPr>
              <a:t>:</a:t>
            </a:r>
          </a:p>
          <a:p>
            <a:pPr marL="742950" lvl="1" indent="-285750">
              <a:buFont typeface="+mj-lt"/>
              <a:buAutoNum type="arabicPeriod"/>
            </a:pPr>
            <a:r>
              <a:rPr lang="en-IN" sz="2000" dirty="0">
                <a:latin typeface="Avenir Next" panose="020B0503020202020204" pitchFamily="34" charset="0"/>
              </a:rPr>
              <a:t>Text is cleaned by removing punctuation and converting to lowercase.</a:t>
            </a:r>
          </a:p>
          <a:p>
            <a:pPr marL="742950" lvl="1" indent="-285750">
              <a:buFont typeface="+mj-lt"/>
              <a:buAutoNum type="arabicPeriod"/>
            </a:pPr>
            <a:r>
              <a:rPr lang="en-IN" sz="2000" dirty="0">
                <a:latin typeface="Avenir Next" panose="020B0503020202020204" pitchFamily="34" charset="0"/>
              </a:rPr>
              <a:t>Tokenization splits text into individual words.</a:t>
            </a:r>
          </a:p>
          <a:p>
            <a:pPr marL="742950" lvl="1" indent="-285750">
              <a:buFont typeface="+mj-lt"/>
              <a:buAutoNum type="arabicPeriod"/>
            </a:pPr>
            <a:r>
              <a:rPr lang="en-IN" sz="2000" dirty="0">
                <a:latin typeface="Avenir Next" panose="020B0503020202020204" pitchFamily="34" charset="0"/>
              </a:rPr>
              <a:t>Stop words are removed to retain only meaningful words.</a:t>
            </a:r>
          </a:p>
          <a:p>
            <a:pPr>
              <a:buFont typeface="+mj-lt"/>
              <a:buAutoNum type="arabicPeriod"/>
            </a:pPr>
            <a:r>
              <a:rPr lang="en-IN" sz="2000" b="1" dirty="0">
                <a:latin typeface="Avenir Next" panose="020B0503020202020204" pitchFamily="34" charset="0"/>
              </a:rPr>
              <a:t>TF-IDF Vectorization</a:t>
            </a:r>
            <a:r>
              <a:rPr lang="en-IN" sz="2000" dirty="0">
                <a:latin typeface="Avenir Next" panose="020B0503020202020204" pitchFamily="34" charset="0"/>
              </a:rPr>
              <a:t>:</a:t>
            </a:r>
          </a:p>
          <a:p>
            <a:pPr marL="742950" lvl="1" indent="-285750">
              <a:buFont typeface="+mj-lt"/>
              <a:buAutoNum type="arabicPeriod"/>
            </a:pPr>
            <a:r>
              <a:rPr lang="en-IN" sz="2000" dirty="0">
                <a:latin typeface="Avenir Next" panose="020B0503020202020204" pitchFamily="34" charset="0"/>
              </a:rPr>
              <a:t>Converts the preprocessed text into numerical feature vectors with a maximum of 1000 features.</a:t>
            </a:r>
          </a:p>
          <a:p>
            <a:pPr>
              <a:buFont typeface="+mj-lt"/>
              <a:buAutoNum type="arabicPeriod"/>
            </a:pPr>
            <a:r>
              <a:rPr lang="en-IN" sz="2000" b="1" dirty="0">
                <a:latin typeface="Avenir Next" panose="020B0503020202020204" pitchFamily="34" charset="0"/>
              </a:rPr>
              <a:t>Model Training</a:t>
            </a:r>
            <a:r>
              <a:rPr lang="en-IN" sz="2000" dirty="0">
                <a:latin typeface="Avenir Next" panose="020B0503020202020204" pitchFamily="34" charset="0"/>
              </a:rPr>
              <a:t>:</a:t>
            </a:r>
          </a:p>
          <a:p>
            <a:pPr marL="742950" lvl="1" indent="-285750">
              <a:buFont typeface="+mj-lt"/>
              <a:buAutoNum type="arabicPeriod"/>
            </a:pPr>
            <a:r>
              <a:rPr lang="en-IN" sz="2000" dirty="0">
                <a:latin typeface="Avenir Next" panose="020B0503020202020204" pitchFamily="34" charset="0"/>
              </a:rPr>
              <a:t>The SVM classifier is trained on the TF-IDF vectors.</a:t>
            </a:r>
          </a:p>
          <a:p>
            <a:pPr marL="742950" lvl="1" indent="-285750">
              <a:buFont typeface="+mj-lt"/>
              <a:buAutoNum type="arabicPeriod"/>
            </a:pPr>
            <a:r>
              <a:rPr lang="en-IN" sz="2000" dirty="0">
                <a:latin typeface="Avenir Next" panose="020B0503020202020204" pitchFamily="34" charset="0"/>
              </a:rPr>
              <a:t>The Random Forest classifier is also trained for comparison.</a:t>
            </a:r>
          </a:p>
          <a:p>
            <a:pPr>
              <a:buFont typeface="+mj-lt"/>
              <a:buAutoNum type="arabicPeriod"/>
            </a:pPr>
            <a:r>
              <a:rPr lang="en-IN" sz="2000" b="1" dirty="0">
                <a:latin typeface="Avenir Next" panose="020B0503020202020204" pitchFamily="34" charset="0"/>
              </a:rPr>
              <a:t>Evaluation</a:t>
            </a:r>
            <a:r>
              <a:rPr lang="en-IN" sz="2000" dirty="0">
                <a:latin typeface="Avenir Next" panose="020B0503020202020204" pitchFamily="34" charset="0"/>
              </a:rPr>
              <a:t>:</a:t>
            </a:r>
          </a:p>
          <a:p>
            <a:pPr marL="742950" lvl="1" indent="-285750">
              <a:buFont typeface="+mj-lt"/>
              <a:buAutoNum type="arabicPeriod"/>
            </a:pPr>
            <a:r>
              <a:rPr lang="en-IN" sz="2000" dirty="0">
                <a:latin typeface="Avenir Next" panose="020B0503020202020204" pitchFamily="34" charset="0"/>
              </a:rPr>
              <a:t>Both classifiers are evaluated on the test set, and their accuracy and classification reports are printed.</a:t>
            </a:r>
          </a:p>
          <a:p>
            <a:pPr marL="742950" lvl="1" indent="-285750">
              <a:buFont typeface="+mj-lt"/>
              <a:buAutoNum type="arabicPeriod"/>
            </a:pPr>
            <a:r>
              <a:rPr lang="en-IN" sz="2000" dirty="0">
                <a:latin typeface="Avenir Next" panose="020B0503020202020204" pitchFamily="34" charset="0"/>
              </a:rPr>
              <a:t>The trained SVM model and TF-IDF vectorizer are saved (pickled) for future use.</a:t>
            </a:r>
          </a:p>
          <a:p>
            <a:r>
              <a:rPr lang="en-IN" sz="2000" dirty="0">
                <a:latin typeface="Avenir Next" panose="020B0503020202020204" pitchFamily="34" charset="0"/>
              </a:rPr>
              <a:t>By using both SVM and Random Forest classifiers, the code aims to determine which model performs better in classifying the sentiment of student reviews.</a:t>
            </a:r>
          </a:p>
          <a:p>
            <a:endParaRPr lang="en-IN" dirty="0"/>
          </a:p>
          <a:p>
            <a:endParaRPr lang="en-US" dirty="0"/>
          </a:p>
        </p:txBody>
      </p:sp>
    </p:spTree>
    <p:extLst>
      <p:ext uri="{BB962C8B-B14F-4D97-AF65-F5344CB8AC3E}">
        <p14:creationId xmlns:p14="http://schemas.microsoft.com/office/powerpoint/2010/main" val="339860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F64D596-D1B6-418C-317D-26FBD2B4AF9A}"/>
              </a:ext>
            </a:extLst>
          </p:cNvPr>
          <p:cNvSpPr txBox="1"/>
          <p:nvPr/>
        </p:nvSpPr>
        <p:spPr>
          <a:xfrm>
            <a:off x="1014060" y="432768"/>
            <a:ext cx="10337881" cy="6186309"/>
          </a:xfrm>
          <a:prstGeom prst="rect">
            <a:avLst/>
          </a:prstGeom>
          <a:noFill/>
        </p:spPr>
        <p:txBody>
          <a:bodyPr wrap="square" rtlCol="0">
            <a:spAutoFit/>
          </a:bodyPr>
          <a:lstStyle/>
          <a:p>
            <a:r>
              <a:rPr lang="en-IN" b="1" dirty="0">
                <a:latin typeface="Avenir Next" panose="020B0503020202020204" pitchFamily="34" charset="0"/>
              </a:rPr>
              <a:t>Random Forest Classifier (RF):</a:t>
            </a:r>
          </a:p>
          <a:p>
            <a:r>
              <a:rPr lang="en-IN" dirty="0">
                <a:latin typeface="Avenir Next" panose="020B0503020202020204" pitchFamily="34" charset="0"/>
              </a:rPr>
              <a:t>In this code, the Random Forest Classifier is used to classify the sentiments of student reviews. It operates by constructing multiple decision trees during training and outputting the class that is the mode of the classes of the individual trees. This ensemble method is known for its robustness and accuracy, especially in handling overfitting and improving predictive performance.</a:t>
            </a:r>
          </a:p>
          <a:p>
            <a:endParaRPr lang="en-IN" dirty="0">
              <a:latin typeface="Avenir Next" panose="020B0503020202020204" pitchFamily="34" charset="0"/>
            </a:endParaRPr>
          </a:p>
          <a:p>
            <a:r>
              <a:rPr lang="en-IN" b="1" dirty="0">
                <a:latin typeface="Avenir Next" panose="020B0503020202020204" pitchFamily="34" charset="0"/>
              </a:rPr>
              <a:t>TF-IDF Vectorizer</a:t>
            </a:r>
          </a:p>
          <a:p>
            <a:r>
              <a:rPr lang="en-IN" dirty="0">
                <a:latin typeface="Avenir Next" panose="020B0503020202020204" pitchFamily="34" charset="0"/>
              </a:rPr>
              <a:t>The TF-IDF (Term Frequency-Inverse Document Frequency) Vectorizer is used to convert the text data into numerical feature vectors. In this code, it:</a:t>
            </a:r>
          </a:p>
          <a:p>
            <a:pPr>
              <a:buFont typeface="+mj-lt"/>
              <a:buAutoNum type="arabicPeriod"/>
            </a:pPr>
            <a:r>
              <a:rPr lang="en-IN" b="1" dirty="0">
                <a:latin typeface="Avenir Next" panose="020B0503020202020204" pitchFamily="34" charset="0"/>
              </a:rPr>
              <a:t>Calculates Term Frequency (TF):</a:t>
            </a:r>
            <a:r>
              <a:rPr lang="en-IN" dirty="0">
                <a:latin typeface="Avenir Next" panose="020B0503020202020204" pitchFamily="34" charset="0"/>
              </a:rPr>
              <a:t> Measures how frequently a word appears in a document.</a:t>
            </a:r>
          </a:p>
          <a:p>
            <a:pPr>
              <a:buFont typeface="+mj-lt"/>
              <a:buAutoNum type="arabicPeriod"/>
            </a:pPr>
            <a:r>
              <a:rPr lang="en-IN" b="1" dirty="0">
                <a:latin typeface="Avenir Next" panose="020B0503020202020204" pitchFamily="34" charset="0"/>
              </a:rPr>
              <a:t>Calculates Inverse Document Frequency (IDF): </a:t>
            </a:r>
            <a:r>
              <a:rPr lang="en-IN" dirty="0">
                <a:latin typeface="Avenir Next" panose="020B0503020202020204" pitchFamily="34" charset="0"/>
              </a:rPr>
              <a:t>Measures how important a word is by considering the frequency of that word across all documents in the dataset.</a:t>
            </a:r>
          </a:p>
          <a:p>
            <a:pPr>
              <a:buFont typeface="+mj-lt"/>
              <a:buAutoNum type="arabicPeriod"/>
            </a:pPr>
            <a:r>
              <a:rPr lang="en-IN" b="1" dirty="0">
                <a:latin typeface="Avenir Next" panose="020B0503020202020204" pitchFamily="34" charset="0"/>
              </a:rPr>
              <a:t>Combines TF and IDF: </a:t>
            </a:r>
            <a:r>
              <a:rPr lang="en-IN" dirty="0">
                <a:latin typeface="Avenir Next" panose="020B0503020202020204" pitchFamily="34" charset="0"/>
              </a:rPr>
              <a:t>The final score highlights words that are important in a document but not too common across all documents, making it useful for text classification tasks.</a:t>
            </a:r>
          </a:p>
          <a:p>
            <a:endParaRPr lang="en-IN" dirty="0">
              <a:latin typeface="Avenir Next" panose="020B0503020202020204" pitchFamily="34" charset="0"/>
            </a:endParaRPr>
          </a:p>
          <a:p>
            <a:r>
              <a:rPr lang="en-IN" b="1" dirty="0">
                <a:latin typeface="Avenir Next" panose="020B0503020202020204" pitchFamily="34" charset="0"/>
              </a:rPr>
              <a:t>Support Vector Machine (SVM):</a:t>
            </a:r>
          </a:p>
          <a:p>
            <a:r>
              <a:rPr lang="en-IN" dirty="0">
                <a:latin typeface="Avenir Next" panose="020B0503020202020204" pitchFamily="34" charset="0"/>
              </a:rPr>
              <a:t>The SVM classifier in this code is used with a linear kernel to classify the sentiment of student reviews. SVM works by finding the hyperplane that best separates the data into different classes. A linear kernel implies that the classifier is looking for a straight line (or hyperplane in higher dimensions) that best divides the sentiment classes. SVM is known for its effectiveness in high-dimensional spaces and is often used for text classification due to its robustness and accuracy.</a:t>
            </a:r>
          </a:p>
          <a:p>
            <a:endParaRPr lang="en-IN" dirty="0">
              <a:latin typeface="Avenir Next" panose="020B0503020202020204" pitchFamily="34" charset="0"/>
            </a:endParaRPr>
          </a:p>
        </p:txBody>
      </p:sp>
    </p:spTree>
    <p:extLst>
      <p:ext uri="{BB962C8B-B14F-4D97-AF65-F5344CB8AC3E}">
        <p14:creationId xmlns:p14="http://schemas.microsoft.com/office/powerpoint/2010/main" val="3368263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A42497B-D4BA-AA64-7C74-573AA8D43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05" y="388739"/>
            <a:ext cx="5730240" cy="3213105"/>
          </a:xfrm>
          <a:prstGeom prst="rect">
            <a:avLst/>
          </a:prstGeom>
        </p:spPr>
      </p:pic>
      <p:sp>
        <p:nvSpPr>
          <p:cNvPr id="5" name="TextBox 4">
            <a:extLst>
              <a:ext uri="{FF2B5EF4-FFF2-40B4-BE49-F238E27FC236}">
                <a16:creationId xmlns:a16="http://schemas.microsoft.com/office/drawing/2014/main" id="{34F934CF-031E-2E62-870E-3B363782ACAD}"/>
              </a:ext>
            </a:extLst>
          </p:cNvPr>
          <p:cNvSpPr txBox="1"/>
          <p:nvPr/>
        </p:nvSpPr>
        <p:spPr>
          <a:xfrm>
            <a:off x="5218480" y="4172289"/>
            <a:ext cx="6337004" cy="1477328"/>
          </a:xfrm>
          <a:prstGeom prst="rect">
            <a:avLst/>
          </a:prstGeom>
          <a:noFill/>
        </p:spPr>
        <p:txBody>
          <a:bodyPr wrap="square" rtlCol="0">
            <a:spAutoFit/>
          </a:bodyPr>
          <a:lstStyle/>
          <a:p>
            <a:r>
              <a:rPr lang="en-US" sz="2400" dirty="0">
                <a:effectLst/>
                <a:ea typeface="Calibri" panose="020F0502020204030204" pitchFamily="34" charset="0"/>
              </a:rPr>
              <a:t>As we can see from the Graph the Accuracy of the Linear SVM is the most and will give the best output when used for text classification purposes</a:t>
            </a:r>
            <a:endParaRPr lang="en-IN" sz="2400"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3851384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97FA80A-A122-778D-9B10-4F02E7AA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60" y="238923"/>
            <a:ext cx="3835073" cy="3301719"/>
          </a:xfrm>
          <a:prstGeom prst="rect">
            <a:avLst/>
          </a:prstGeom>
        </p:spPr>
      </p:pic>
      <p:sp>
        <p:nvSpPr>
          <p:cNvPr id="5" name="TextBox 4">
            <a:extLst>
              <a:ext uri="{FF2B5EF4-FFF2-40B4-BE49-F238E27FC236}">
                <a16:creationId xmlns:a16="http://schemas.microsoft.com/office/drawing/2014/main" id="{776A6559-B003-FCC4-810F-2EBAEE020466}"/>
              </a:ext>
            </a:extLst>
          </p:cNvPr>
          <p:cNvSpPr txBox="1"/>
          <p:nvPr/>
        </p:nvSpPr>
        <p:spPr>
          <a:xfrm>
            <a:off x="5272333" y="3336708"/>
            <a:ext cx="6496466" cy="3477875"/>
          </a:xfrm>
          <a:prstGeom prst="rect">
            <a:avLst/>
          </a:prstGeom>
          <a:noFill/>
        </p:spPr>
        <p:txBody>
          <a:bodyPr wrap="square" rtlCol="0">
            <a:spAutoFit/>
          </a:bodyPr>
          <a:lstStyle/>
          <a:p>
            <a:r>
              <a:rPr lang="en-IN" sz="2000" b="1" dirty="0"/>
              <a:t>Model Selection:</a:t>
            </a:r>
            <a:r>
              <a:rPr lang="en-IN" sz="2000" dirty="0"/>
              <a:t> Based on these metrics, SVM appears to be slightly more effective than Random Forest for sentiment analysis of student reviews in online courses, particularly due to its better performance in handling minority classes (negative and neutral sentiments).</a:t>
            </a:r>
          </a:p>
          <a:p>
            <a:endParaRPr lang="en-IN" sz="2000" dirty="0"/>
          </a:p>
          <a:p>
            <a:r>
              <a:rPr lang="en-IN" sz="2000" b="1" dirty="0"/>
              <a:t>Application:</a:t>
            </a:r>
            <a:r>
              <a:rPr lang="en-IN" sz="2000" dirty="0"/>
              <a:t> These models can be used to automatically analyze and categorize large volumes of student feedback, providing valuable insights for educators and e-learning platforms to improve course offerings and overall student satisfaction.</a:t>
            </a:r>
            <a:endParaRPr lang="en-US" sz="2000" dirty="0"/>
          </a:p>
        </p:txBody>
      </p:sp>
    </p:spTree>
    <p:extLst>
      <p:ext uri="{BB962C8B-B14F-4D97-AF65-F5344CB8AC3E}">
        <p14:creationId xmlns:p14="http://schemas.microsoft.com/office/powerpoint/2010/main" val="2139768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636</TotalTime>
  <Words>1487</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vt:lpstr>
      <vt:lpstr>Avenir Next Demi Bold</vt:lpstr>
      <vt:lpstr>Avenir Next LT Pro</vt:lpstr>
      <vt:lpstr>Calibri</vt:lpstr>
      <vt:lpstr>Calibri Light</vt:lpstr>
      <vt:lpstr>Office Theme</vt:lpstr>
      <vt:lpstr>Project on analyzing Sentiments of Students’ reviews on Online Courses</vt:lpstr>
      <vt:lpstr>Contents</vt:lpstr>
      <vt:lpstr>Introduction and Problem Statement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Discussion</vt:lpstr>
      <vt:lpstr>Future Work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Face Mask Recognition</dc:title>
  <dc:creator>hp</dc:creator>
  <cp:lastModifiedBy>Dhruv Gupta</cp:lastModifiedBy>
  <cp:revision>24</cp:revision>
  <dcterms:created xsi:type="dcterms:W3CDTF">2020-06-04T09:22:34Z</dcterms:created>
  <dcterms:modified xsi:type="dcterms:W3CDTF">2024-07-12T18:30:06Z</dcterms:modified>
</cp:coreProperties>
</file>