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397" y="43"/>
      </p:cViewPr>
      <p:guideLst>
        <p:guide orient="horz" pos="1968"/>
        <p:guide pos="408"/>
        <p:guide orient="horz" pos="3912"/>
        <p:guide pos="7272"/>
        <p:guide orient="horz" pos="16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ef18aa97d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bef18aa97d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ef18aa97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bef18aa97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ef18aa97d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bef18aa97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ef18aa97d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bef18aa97d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bef18aa97d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2bef18aa97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f18aa97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2bef18aa97d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2"/>
          <p:cNvSpPr txBox="1">
            <a:spLocks noGrp="1"/>
          </p:cNvSpPr>
          <p:nvPr>
            <p:ph type="body" idx="1"/>
          </p:nvPr>
        </p:nvSpPr>
        <p:spPr>
          <a:xfrm>
            <a:off x="6312871" y="4141999"/>
            <a:ext cx="4220845" cy="861497"/>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228600" algn="l">
              <a:spcBef>
                <a:spcPts val="1000"/>
              </a:spcBef>
              <a:spcAft>
                <a:spcPts val="0"/>
              </a:spcAft>
              <a:buSzPts val="1600"/>
              <a:buNone/>
              <a:defRPr sz="2000"/>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1" name="Google Shape;31;p2"/>
          <p:cNvSpPr/>
          <p:nvPr/>
        </p:nvSpPr>
        <p:spPr>
          <a:xfrm>
            <a:off x="740309" y="1382809"/>
            <a:ext cx="1229566" cy="1059971"/>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5" name="Google Shape;35;p2"/>
          <p:cNvSpPr>
            <a:spLocks noGrp="1"/>
          </p:cNvSpPr>
          <p:nvPr>
            <p:ph type="pic" idx="2"/>
          </p:nvPr>
        </p:nvSpPr>
        <p:spPr>
          <a:xfrm>
            <a:off x="1571515" y="1914044"/>
            <a:ext cx="3993624" cy="3617848"/>
          </a:xfrm>
          <a:prstGeom prst="rect">
            <a:avLst/>
          </a:prstGeom>
          <a:noFill/>
          <a:ln>
            <a:noFill/>
          </a:ln>
        </p:spPr>
      </p:sp>
      <p:sp>
        <p:nvSpPr>
          <p:cNvPr id="36" name="Google Shape;36;p2"/>
          <p:cNvSpPr txBox="1">
            <a:spLocks noGrp="1"/>
          </p:cNvSpPr>
          <p:nvPr>
            <p:ph type="title"/>
          </p:nvPr>
        </p:nvSpPr>
        <p:spPr>
          <a:xfrm>
            <a:off x="6312871" y="2050552"/>
            <a:ext cx="4998720" cy="1748983"/>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8" name="Google Shape;128;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129" name="Google Shape;129;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a:spLocks noGrp="1"/>
          </p:cNvSpPr>
          <p:nvPr>
            <p:ph type="pic" idx="2"/>
          </p:nvPr>
        </p:nvSpPr>
        <p:spPr>
          <a:xfrm>
            <a:off x="677334" y="609600"/>
            <a:ext cx="8596668" cy="3845718"/>
          </a:xfrm>
          <a:prstGeom prst="rect">
            <a:avLst/>
          </a:prstGeom>
          <a:noFill/>
          <a:ln>
            <a:noFill/>
          </a:ln>
        </p:spPr>
      </p:sp>
      <p:sp>
        <p:nvSpPr>
          <p:cNvPr id="135" name="Google Shape;135;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6" name="Google Shape;13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8" name="Google Shape;138;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42" name="Google Shape;142;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8" name="Google Shape;148;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49" name="Google Shape;14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57" name="Google Shape;157;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3" name="Google Shape;163;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64" name="Google Shape;164;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2" name="Google Shape;172;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73" name="Google Shape;17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0"/>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9" name="Google Shape;179;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7"/>
        <p:cNvGrpSpPr/>
        <p:nvPr/>
      </p:nvGrpSpPr>
      <p:grpSpPr>
        <a:xfrm>
          <a:off x="0" y="0"/>
          <a:ext cx="0" cy="0"/>
          <a:chOff x="0" y="0"/>
          <a:chExt cx="0" cy="0"/>
        </a:xfrm>
      </p:grpSpPr>
      <p:sp>
        <p:nvSpPr>
          <p:cNvPr id="38" name="Google Shape;38;p3"/>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Clr>
                <a:schemeClr val="accent4"/>
              </a:buClr>
              <a:buSzPts val="1600"/>
              <a:buFont typeface="Noto Sans Symbols"/>
              <a:buChar char="▪"/>
              <a:defRPr sz="2000"/>
            </a:lvl1pPr>
            <a:lvl2pPr marL="914400" lvl="1" indent="-320040" algn="l">
              <a:spcBef>
                <a:spcPts val="1000"/>
              </a:spcBef>
              <a:spcAft>
                <a:spcPts val="0"/>
              </a:spcAft>
              <a:buClr>
                <a:schemeClr val="accent4"/>
              </a:buClr>
              <a:buSzPts val="1440"/>
              <a:buFont typeface="Noto Sans Symbols"/>
              <a:buChar char="▪"/>
              <a:defRPr sz="1800"/>
            </a:lvl2pPr>
            <a:lvl3pPr marL="1371600" lvl="2" indent="-309880" algn="l">
              <a:spcBef>
                <a:spcPts val="1000"/>
              </a:spcBef>
              <a:spcAft>
                <a:spcPts val="0"/>
              </a:spcAft>
              <a:buClr>
                <a:schemeClr val="accent4"/>
              </a:buClr>
              <a:buSzPts val="1280"/>
              <a:buFont typeface="Noto Sans Symbols"/>
              <a:buChar char="▪"/>
              <a:defRPr sz="1600"/>
            </a:lvl3pPr>
            <a:lvl4pPr marL="1828800" lvl="3" indent="-309880" algn="l">
              <a:spcBef>
                <a:spcPts val="1000"/>
              </a:spcBef>
              <a:spcAft>
                <a:spcPts val="0"/>
              </a:spcAft>
              <a:buClr>
                <a:schemeClr val="accent4"/>
              </a:buClr>
              <a:buSzPts val="1280"/>
              <a:buFont typeface="Noto Sans Symbols"/>
              <a:buChar char="▪"/>
              <a:defRPr sz="1600"/>
            </a:lvl4pPr>
            <a:lvl5pPr marL="2286000" lvl="4" indent="-309879" algn="l">
              <a:spcBef>
                <a:spcPts val="1000"/>
              </a:spcBef>
              <a:spcAft>
                <a:spcPts val="0"/>
              </a:spcAft>
              <a:buClr>
                <a:schemeClr val="accent4"/>
              </a:buClr>
              <a:buSzPts val="1280"/>
              <a:buFont typeface="Noto Sans Symbols"/>
              <a:buChar char="▪"/>
              <a:defRPr sz="16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9" name="Google Shape;39;p3"/>
          <p:cNvSpPr/>
          <p:nvPr/>
        </p:nvSpPr>
        <p:spPr>
          <a:xfrm>
            <a:off x="9354457" y="5363987"/>
            <a:ext cx="457200" cy="457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2" name="Google Shape;42;p3"/>
          <p:cNvSpPr>
            <a:spLocks noGrp="1"/>
          </p:cNvSpPr>
          <p:nvPr>
            <p:ph type="pic" idx="2"/>
          </p:nvPr>
        </p:nvSpPr>
        <p:spPr>
          <a:xfrm>
            <a:off x="7090227" y="786181"/>
            <a:ext cx="4441372" cy="5393036"/>
          </a:xfrm>
          <a:prstGeom prst="rect">
            <a:avLst/>
          </a:prstGeom>
          <a:noFill/>
          <a:ln>
            <a:noFill/>
          </a:ln>
        </p:spPr>
      </p:sp>
      <p:sp>
        <p:nvSpPr>
          <p:cNvPr id="43" name="Google Shape;43;p3"/>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800"/>
              <a:buFont typeface="Trebuchet MS"/>
              <a:buNone/>
              <a:defRPr sz="480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85" name="Google Shape;185;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188"/>
        <p:cNvGrpSpPr/>
        <p:nvPr/>
      </p:nvGrpSpPr>
      <p:grpSpPr>
        <a:xfrm>
          <a:off x="0" y="0"/>
          <a:ext cx="0" cy="0"/>
          <a:chOff x="0" y="0"/>
          <a:chExt cx="0" cy="0"/>
        </a:xfrm>
      </p:grpSpPr>
      <p:sp>
        <p:nvSpPr>
          <p:cNvPr id="189" name="Google Shape;189;p22"/>
          <p:cNvSpPr>
            <a:spLocks noGrp="1"/>
          </p:cNvSpPr>
          <p:nvPr>
            <p:ph type="pic" idx="2"/>
          </p:nvPr>
        </p:nvSpPr>
        <p:spPr>
          <a:xfrm>
            <a:off x="0" y="0"/>
            <a:ext cx="12192000" cy="6858000"/>
          </a:xfrm>
          <a:prstGeom prst="rect">
            <a:avLst/>
          </a:prstGeom>
          <a:noFill/>
          <a:ln>
            <a:noFill/>
          </a:ln>
        </p:spPr>
      </p:sp>
      <p:sp>
        <p:nvSpPr>
          <p:cNvPr id="190" name="Google Shape;190;p22" descr="Tall office building looking up"/>
          <p:cNvSpPr/>
          <p:nvPr/>
        </p:nvSpPr>
        <p:spPr>
          <a:xfrm>
            <a:off x="3718560" y="1181123"/>
            <a:ext cx="4754880" cy="4495754"/>
          </a:xfrm>
          <a:prstGeom prst="rect">
            <a:avLst/>
          </a:prstGeom>
          <a:solidFill>
            <a:schemeClr val="accent5">
              <a:alpha val="40000"/>
            </a:schemeClr>
          </a:solidFill>
          <a:ln w="603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91" name="Google Shape;191;p22"/>
          <p:cNvSpPr txBox="1">
            <a:spLocks noGrp="1"/>
          </p:cNvSpPr>
          <p:nvPr>
            <p:ph type="body" idx="1"/>
          </p:nvPr>
        </p:nvSpPr>
        <p:spPr>
          <a:xfrm>
            <a:off x="4149139" y="4859469"/>
            <a:ext cx="3924934" cy="490538"/>
          </a:xfrm>
          <a:prstGeom prst="rect">
            <a:avLst/>
          </a:prstGeom>
          <a:noFill/>
          <a:ln>
            <a:noFill/>
          </a:ln>
        </p:spPr>
        <p:txBody>
          <a:bodyPr spcFirstLastPara="1" wrap="square" lIns="91425" tIns="45700" rIns="91425" bIns="45700" anchor="t" anchorCtr="0">
            <a:normAutofit/>
          </a:bodyPr>
          <a:lstStyle>
            <a:lvl1pPr marL="457200" lvl="0" indent="-228600" algn="r">
              <a:spcBef>
                <a:spcPts val="1000"/>
              </a:spcBef>
              <a:spcAft>
                <a:spcPts val="0"/>
              </a:spcAft>
              <a:buSzPts val="1920"/>
              <a:buNone/>
              <a:defRPr sz="2400" b="1">
                <a:solidFill>
                  <a:schemeClr val="accent4"/>
                </a:solidFill>
                <a:latin typeface="Calibri"/>
                <a:ea typeface="Calibri"/>
                <a:cs typeface="Calibri"/>
                <a:sym typeface="Calibri"/>
              </a:defRPr>
            </a:lvl1pPr>
            <a:lvl2pPr marL="914400" lvl="1" indent="-228600" algn="l">
              <a:spcBef>
                <a:spcPts val="1000"/>
              </a:spcBef>
              <a:spcAft>
                <a:spcPts val="0"/>
              </a:spcAft>
              <a:buSzPts val="1280"/>
              <a:buNone/>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2" name="Google Shape;192;p22"/>
          <p:cNvSpPr txBox="1">
            <a:spLocks noGrp="1"/>
          </p:cNvSpPr>
          <p:nvPr>
            <p:ph type="title"/>
          </p:nvPr>
        </p:nvSpPr>
        <p:spPr>
          <a:xfrm>
            <a:off x="4149139" y="1529685"/>
            <a:ext cx="3924934" cy="1695637"/>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Clr>
                <a:schemeClr val="lt1"/>
              </a:buClr>
              <a:buSzPts val="4800"/>
              <a:buFont typeface="Trebuchet MS"/>
              <a:buNone/>
              <a:defRPr sz="4800"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8" name="Google Shape;48;p4"/>
          <p:cNvSpPr>
            <a:spLocks noGrp="1"/>
          </p:cNvSpPr>
          <p:nvPr>
            <p:ph type="pic" idx="2"/>
          </p:nvPr>
        </p:nvSpPr>
        <p:spPr>
          <a:xfrm>
            <a:off x="5733416" y="624239"/>
            <a:ext cx="5855754" cy="5631571"/>
          </a:xfrm>
          <a:prstGeom prst="rect">
            <a:avLst/>
          </a:prstGeom>
          <a:noFill/>
          <a:ln>
            <a:noFill/>
          </a:ln>
        </p:spPr>
      </p:sp>
      <p:sp>
        <p:nvSpPr>
          <p:cNvPr id="49" name="Google Shape;49;p4"/>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accent4"/>
              </a:buClr>
              <a:buSzPts val="1600"/>
              <a:buFont typeface="Noto Sans Symbols"/>
              <a:buChar char="▪"/>
              <a:defRPr sz="2000"/>
            </a:lvl1pPr>
            <a:lvl2pPr marL="914400" lvl="1" indent="-330200" algn="l">
              <a:spcBef>
                <a:spcPts val="1000"/>
              </a:spcBef>
              <a:spcAft>
                <a:spcPts val="0"/>
              </a:spcAft>
              <a:buClr>
                <a:schemeClr val="accent4"/>
              </a:buClr>
              <a:buSzPts val="1600"/>
              <a:buFont typeface="Noto Sans Symbols"/>
              <a:buChar char="▪"/>
              <a:defRPr sz="2000"/>
            </a:lvl2pPr>
            <a:lvl3pPr marL="1371600" lvl="2" indent="-320039" algn="l">
              <a:spcBef>
                <a:spcPts val="1000"/>
              </a:spcBef>
              <a:spcAft>
                <a:spcPts val="0"/>
              </a:spcAft>
              <a:buClr>
                <a:schemeClr val="accent4"/>
              </a:buClr>
              <a:buSzPts val="1440"/>
              <a:buFont typeface="Noto Sans Symbols"/>
              <a:buChar char="▪"/>
              <a:defRPr sz="1800"/>
            </a:lvl3pPr>
            <a:lvl4pPr marL="1828800" lvl="3" indent="-320039" algn="l">
              <a:spcBef>
                <a:spcPts val="1000"/>
              </a:spcBef>
              <a:spcAft>
                <a:spcPts val="0"/>
              </a:spcAft>
              <a:buClr>
                <a:schemeClr val="accent4"/>
              </a:buClr>
              <a:buSzPts val="1440"/>
              <a:buFont typeface="Noto Sans Symbols"/>
              <a:buChar char="▪"/>
              <a:defRPr sz="1800"/>
            </a:lvl4pPr>
            <a:lvl5pPr marL="2286000" lvl="4" indent="-320039" algn="l">
              <a:spcBef>
                <a:spcPts val="1000"/>
              </a:spcBef>
              <a:spcAft>
                <a:spcPts val="0"/>
              </a:spcAft>
              <a:buClr>
                <a:schemeClr val="accent4"/>
              </a:buClr>
              <a:buSzPts val="1440"/>
              <a:buFont typeface="Noto Sans Symbols"/>
              <a:buChar char="▪"/>
              <a:defRPr sz="18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4"/>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800"/>
              <a:buFont typeface="Trebuchet MS"/>
              <a:buNone/>
              <a:defRPr sz="480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51"/>
        <p:cNvGrpSpPr/>
        <p:nvPr/>
      </p:nvGrpSpPr>
      <p:grpSpPr>
        <a:xfrm>
          <a:off x="0" y="0"/>
          <a:ext cx="0" cy="0"/>
          <a:chOff x="0" y="0"/>
          <a:chExt cx="0" cy="0"/>
        </a:xfrm>
      </p:grpSpPr>
      <p:sp>
        <p:nvSpPr>
          <p:cNvPr id="52" name="Google Shape;52;p5"/>
          <p:cNvSpPr>
            <a:spLocks noGrp="1"/>
          </p:cNvSpPr>
          <p:nvPr>
            <p:ph type="pic" idx="2"/>
          </p:nvPr>
        </p:nvSpPr>
        <p:spPr>
          <a:xfrm>
            <a:off x="5353508" y="2555551"/>
            <a:ext cx="1484985" cy="1280160"/>
          </a:xfrm>
          <a:prstGeom prst="rect">
            <a:avLst/>
          </a:prstGeom>
          <a:noFill/>
          <a:ln>
            <a:noFill/>
          </a:ln>
        </p:spPr>
      </p:sp>
      <p:sp>
        <p:nvSpPr>
          <p:cNvPr id="53" name="Google Shape;53;p5"/>
          <p:cNvSpPr>
            <a:spLocks noGrp="1"/>
          </p:cNvSpPr>
          <p:nvPr>
            <p:ph type="pic" idx="3"/>
          </p:nvPr>
        </p:nvSpPr>
        <p:spPr>
          <a:xfrm>
            <a:off x="3115921" y="2555551"/>
            <a:ext cx="1484985" cy="1280160"/>
          </a:xfrm>
          <a:prstGeom prst="rect">
            <a:avLst/>
          </a:prstGeom>
          <a:noFill/>
          <a:ln>
            <a:noFill/>
          </a:ln>
        </p:spPr>
      </p:sp>
      <p:sp>
        <p:nvSpPr>
          <p:cNvPr id="54" name="Google Shape;54;p5"/>
          <p:cNvSpPr>
            <a:spLocks noGrp="1"/>
          </p:cNvSpPr>
          <p:nvPr>
            <p:ph type="pic" idx="4"/>
          </p:nvPr>
        </p:nvSpPr>
        <p:spPr>
          <a:xfrm>
            <a:off x="7602465" y="2555551"/>
            <a:ext cx="1484985" cy="1280160"/>
          </a:xfrm>
          <a:prstGeom prst="rect">
            <a:avLst/>
          </a:prstGeom>
          <a:noFill/>
          <a:ln>
            <a:noFill/>
          </a:ln>
        </p:spPr>
      </p:sp>
      <p:sp>
        <p:nvSpPr>
          <p:cNvPr id="55" name="Google Shape;55;p5"/>
          <p:cNvSpPr>
            <a:spLocks noGrp="1"/>
          </p:cNvSpPr>
          <p:nvPr>
            <p:ph type="pic" idx="5"/>
          </p:nvPr>
        </p:nvSpPr>
        <p:spPr>
          <a:xfrm>
            <a:off x="9840051" y="2555551"/>
            <a:ext cx="1484985" cy="1280160"/>
          </a:xfrm>
          <a:prstGeom prst="rect">
            <a:avLst/>
          </a:prstGeom>
          <a:noFill/>
          <a:ln>
            <a:noFill/>
          </a:ln>
        </p:spPr>
      </p:sp>
      <p:sp>
        <p:nvSpPr>
          <p:cNvPr id="56" name="Google Shape;56;p5"/>
          <p:cNvSpPr txBox="1">
            <a:spLocks noGrp="1"/>
          </p:cNvSpPr>
          <p:nvPr>
            <p:ph type="title"/>
          </p:nvPr>
        </p:nvSpPr>
        <p:spPr>
          <a:xfrm>
            <a:off x="432000" y="647700"/>
            <a:ext cx="11340000" cy="7001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p:nvPr/>
        </p:nvSpPr>
        <p:spPr>
          <a:xfrm>
            <a:off x="546669" y="3467555"/>
            <a:ext cx="458268" cy="395059"/>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60" name="Google Shape;60;p5"/>
          <p:cNvSpPr txBox="1">
            <a:spLocks noGrp="1"/>
          </p:cNvSpPr>
          <p:nvPr>
            <p:ph type="body" idx="1"/>
          </p:nvPr>
        </p:nvSpPr>
        <p:spPr>
          <a:xfrm>
            <a:off x="546668"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1" name="Google Shape;61;p5"/>
          <p:cNvSpPr txBox="1">
            <a:spLocks noGrp="1"/>
          </p:cNvSpPr>
          <p:nvPr>
            <p:ph type="body" idx="6"/>
          </p:nvPr>
        </p:nvSpPr>
        <p:spPr>
          <a:xfrm>
            <a:off x="556692"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5"/>
          <p:cNvSpPr txBox="1">
            <a:spLocks noGrp="1"/>
          </p:cNvSpPr>
          <p:nvPr>
            <p:ph type="body" idx="7"/>
          </p:nvPr>
        </p:nvSpPr>
        <p:spPr>
          <a:xfrm>
            <a:off x="2789482"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5"/>
          <p:cNvSpPr txBox="1">
            <a:spLocks noGrp="1"/>
          </p:cNvSpPr>
          <p:nvPr>
            <p:ph type="body" idx="8"/>
          </p:nvPr>
        </p:nvSpPr>
        <p:spPr>
          <a:xfrm>
            <a:off x="2789483"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5"/>
          <p:cNvSpPr txBox="1">
            <a:spLocks noGrp="1"/>
          </p:cNvSpPr>
          <p:nvPr>
            <p:ph type="body" idx="9"/>
          </p:nvPr>
        </p:nvSpPr>
        <p:spPr>
          <a:xfrm>
            <a:off x="5032296"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5"/>
          <p:cNvSpPr txBox="1">
            <a:spLocks noGrp="1"/>
          </p:cNvSpPr>
          <p:nvPr>
            <p:ph type="body" idx="13"/>
          </p:nvPr>
        </p:nvSpPr>
        <p:spPr>
          <a:xfrm>
            <a:off x="5029201"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5"/>
          <p:cNvSpPr txBox="1">
            <a:spLocks noGrp="1"/>
          </p:cNvSpPr>
          <p:nvPr>
            <p:ph type="body" idx="14"/>
          </p:nvPr>
        </p:nvSpPr>
        <p:spPr>
          <a:xfrm>
            <a:off x="7275110"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5"/>
          <p:cNvSpPr txBox="1">
            <a:spLocks noGrp="1"/>
          </p:cNvSpPr>
          <p:nvPr>
            <p:ph type="body" idx="15"/>
          </p:nvPr>
        </p:nvSpPr>
        <p:spPr>
          <a:xfrm>
            <a:off x="7275111"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5"/>
          <p:cNvSpPr txBox="1">
            <a:spLocks noGrp="1"/>
          </p:cNvSpPr>
          <p:nvPr>
            <p:ph type="body" idx="16"/>
          </p:nvPr>
        </p:nvSpPr>
        <p:spPr>
          <a:xfrm>
            <a:off x="9517923"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5"/>
          <p:cNvSpPr txBox="1">
            <a:spLocks noGrp="1"/>
          </p:cNvSpPr>
          <p:nvPr>
            <p:ph type="body" idx="17"/>
          </p:nvPr>
        </p:nvSpPr>
        <p:spPr>
          <a:xfrm>
            <a:off x="9517923"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5"/>
          <p:cNvSpPr>
            <a:spLocks noGrp="1"/>
          </p:cNvSpPr>
          <p:nvPr>
            <p:ph type="pic" idx="18"/>
          </p:nvPr>
        </p:nvSpPr>
        <p:spPr>
          <a:xfrm>
            <a:off x="878337" y="2555551"/>
            <a:ext cx="1484985" cy="128016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75" name="Google Shape;75;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76" name="Google Shape;76;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85" name="Google Shape;85;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4" name="Google Shape;10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0" name="Google Shape;110;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1" name="Google Shape;111;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2" name="Google Shape;112;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3" name="Google Shape;113;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2"/>
                </a:solidFill>
                <a:latin typeface="Trebuchet MS"/>
                <a:ea typeface="Trebuchet MS"/>
                <a:cs typeface="Trebuchet MS"/>
                <a:sym typeface="Trebuchet MS"/>
              </a:rPr>
              <a:t>12/29/2023</a:t>
            </a:r>
            <a:endParaRPr sz="1100" b="0" i="0" u="none" strike="noStrike" cap="non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1" i="0" u="none" strike="noStrike" cap="non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accent4"/>
                </a:solidFill>
                <a:latin typeface="Trebuchet MS"/>
                <a:ea typeface="Trebuchet MS"/>
                <a:cs typeface="Trebuchet MS"/>
                <a:sym typeface="Trebuchet MS"/>
              </a:rPr>
              <a:t>‹#›</a:t>
            </a:fld>
            <a:endParaRPr sz="1100" b="0" i="0" u="none" strike="noStrike" cap="none">
              <a:solidFill>
                <a:schemeClr val="accent4"/>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oisfortech.com/course/view.php?id=34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body" idx="1"/>
          </p:nvPr>
        </p:nvSpPr>
        <p:spPr>
          <a:xfrm>
            <a:off x="5984875" y="4142000"/>
            <a:ext cx="4540200" cy="1017300"/>
          </a:xfrm>
          <a:prstGeom prst="rect">
            <a:avLst/>
          </a:prstGeom>
          <a:noFill/>
          <a:ln>
            <a:noFill/>
          </a:ln>
        </p:spPr>
        <p:txBody>
          <a:bodyPr spcFirstLastPara="1" wrap="square" lIns="91425" tIns="45700" rIns="91425" bIns="45700" anchor="t" anchorCtr="0">
            <a:normAutofit fontScale="92500"/>
          </a:bodyPr>
          <a:lstStyle/>
          <a:p>
            <a:pPr marL="0" lvl="0" indent="0" algn="ctr" rtl="0">
              <a:spcBef>
                <a:spcPts val="0"/>
              </a:spcBef>
              <a:spcAft>
                <a:spcPts val="0"/>
              </a:spcAft>
              <a:buSzPts val="1600"/>
              <a:buNone/>
            </a:pPr>
            <a:r>
              <a:rPr lang="en-IN" sz="2200" b="0" dirty="0">
                <a:solidFill>
                  <a:schemeClr val="dk1"/>
                </a:solidFill>
              </a:rPr>
              <a:t>Dhruv Gandhi</a:t>
            </a:r>
            <a:endParaRPr sz="2200" b="0" dirty="0">
              <a:solidFill>
                <a:schemeClr val="dk1"/>
              </a:solidFill>
            </a:endParaRPr>
          </a:p>
          <a:p>
            <a:pPr marL="0" lvl="0" indent="0">
              <a:spcBef>
                <a:spcPts val="0"/>
              </a:spcBef>
            </a:pPr>
            <a:br>
              <a:rPr lang="en-US" b="0" dirty="0">
                <a:solidFill>
                  <a:schemeClr val="dk1"/>
                </a:solidFill>
              </a:rPr>
            </a:br>
            <a:r>
              <a:rPr lang="en-US" b="0" dirty="0">
                <a:solidFill>
                  <a:schemeClr val="dk1"/>
                </a:solidFill>
              </a:rPr>
              <a:t>AICTE : STU648c2d4d632421686908237</a:t>
            </a:r>
            <a:endParaRPr b="0" dirty="0">
              <a:solidFill>
                <a:schemeClr val="dk1"/>
              </a:solidFill>
            </a:endParaRPr>
          </a:p>
        </p:txBody>
      </p:sp>
      <p:sp>
        <p:nvSpPr>
          <p:cNvPr id="198" name="Google Shape;198;p23"/>
          <p:cNvSpPr txBox="1">
            <a:spLocks noGrp="1"/>
          </p:cNvSpPr>
          <p:nvPr>
            <p:ph type="title"/>
          </p:nvPr>
        </p:nvSpPr>
        <p:spPr>
          <a:xfrm>
            <a:off x="5438800" y="2019300"/>
            <a:ext cx="5974500" cy="7434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990"/>
              <a:buFont typeface="Arial"/>
              <a:buNone/>
            </a:pPr>
            <a:r>
              <a:rPr lang="en-US" sz="2700" b="1">
                <a:uFill>
                  <a:noFill/>
                </a:uFill>
                <a:latin typeface="Roboto"/>
                <a:ea typeface="Roboto"/>
                <a:cs typeface="Roboto"/>
                <a:sym typeface="Roboto"/>
                <a:hlinkClick r:id="rId3"/>
              </a:rPr>
              <a:t>Healthcare Analytics for Doctor Visits</a:t>
            </a:r>
            <a:endParaRPr sz="2700" b="1">
              <a:latin typeface="Roboto"/>
              <a:ea typeface="Roboto"/>
              <a:cs typeface="Roboto"/>
              <a:sym typeface="Roboto"/>
            </a:endParaRPr>
          </a:p>
          <a:p>
            <a:pPr marL="0" lvl="0" indent="0" algn="l" rtl="0">
              <a:spcBef>
                <a:spcPts val="0"/>
              </a:spcBef>
              <a:spcAft>
                <a:spcPts val="0"/>
              </a:spcAft>
              <a:buClr>
                <a:schemeClr val="dk1"/>
              </a:buClr>
              <a:buSzPts val="2880"/>
              <a:buFont typeface="Trebuchet MS"/>
              <a:buNone/>
            </a:pPr>
            <a:endParaRPr sz="2700"/>
          </a:p>
        </p:txBody>
      </p:sp>
      <p:sp>
        <p:nvSpPr>
          <p:cNvPr id="199" name="Google Shape;199;p23"/>
          <p:cNvSpPr txBox="1"/>
          <p:nvPr/>
        </p:nvSpPr>
        <p:spPr>
          <a:xfrm>
            <a:off x="6400800" y="2794001"/>
            <a:ext cx="3312160" cy="8614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a:ea typeface="Trebuchet MS"/>
              <a:cs typeface="Trebuchet MS"/>
              <a:sym typeface="Trebuchet MS"/>
            </a:endParaRPr>
          </a:p>
        </p:txBody>
      </p:sp>
      <p:pic>
        <p:nvPicPr>
          <p:cNvPr id="200" name="Google Shape;200;p23"/>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822"/>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 calcmode="lin" valueType="num">
                                      <p:cBhvr additive="base">
                                        <p:cTn id="12" dur="500"/>
                                        <p:tgtEl>
                                          <p:spTgt spid="199"/>
                                        </p:tgtEl>
                                        <p:attrNameLst>
                                          <p:attrName>ppt_w</p:attrName>
                                        </p:attrNameLst>
                                      </p:cBhvr>
                                      <p:tavLst>
                                        <p:tav tm="0">
                                          <p:val>
                                            <p:strVal val="0"/>
                                          </p:val>
                                        </p:tav>
                                        <p:tav tm="100000">
                                          <p:val>
                                            <p:strVal val="#ppt_w"/>
                                          </p:val>
                                        </p:tav>
                                      </p:tavLst>
                                    </p:anim>
                                    <p:anim calcmode="lin" valueType="num">
                                      <p:cBhvr additive="base">
                                        <p:cTn id="13" dur="500"/>
                                        <p:tgtEl>
                                          <p:spTgt spid="199"/>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7">
                                            <p:txEl>
                                              <p:pRg st="0" end="0"/>
                                            </p:txEl>
                                          </p:spTgt>
                                        </p:tgtEl>
                                        <p:attrNameLst>
                                          <p:attrName>style.visibility</p:attrName>
                                        </p:attrNameLst>
                                      </p:cBhvr>
                                      <p:to>
                                        <p:strVal val="visible"/>
                                      </p:to>
                                    </p:set>
                                    <p:animEffect transition="in" filter="fade">
                                      <p:cBhvr>
                                        <p:cTn id="18" dur="500"/>
                                        <p:tgtEl>
                                          <p:spTgt spid="19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7">
                                            <p:txEl>
                                              <p:pRg st="1" end="1"/>
                                            </p:txEl>
                                          </p:spTgt>
                                        </p:tgtEl>
                                        <p:attrNameLst>
                                          <p:attrName>style.visibility</p:attrName>
                                        </p:attrNameLst>
                                      </p:cBhvr>
                                      <p:to>
                                        <p:strVal val="visible"/>
                                      </p:to>
                                    </p:set>
                                    <p:animEffect transition="in" filter="fade">
                                      <p:cBhvr>
                                        <p:cTn id="23" dur="500"/>
                                        <p:tgtEl>
                                          <p:spTgt spid="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2"/>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71" name="Google Shape;271;p32"/>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a:t>RESULTS </a:t>
            </a:r>
            <a:endParaRPr/>
          </a:p>
        </p:txBody>
      </p:sp>
      <p:sp>
        <p:nvSpPr>
          <p:cNvPr id="272" name="Google Shape;272;p32"/>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73" name="Google Shape;273;p32"/>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274" name="Google Shape;274;p32"/>
          <p:cNvPicPr preferRelativeResize="0"/>
          <p:nvPr/>
        </p:nvPicPr>
        <p:blipFill>
          <a:blip r:embed="rId4">
            <a:alphaModFix/>
          </a:blip>
          <a:stretch>
            <a:fillRect/>
          </a:stretch>
        </p:blipFill>
        <p:spPr>
          <a:xfrm>
            <a:off x="0" y="1379396"/>
            <a:ext cx="6648450" cy="2085975"/>
          </a:xfrm>
          <a:prstGeom prst="rect">
            <a:avLst/>
          </a:prstGeom>
          <a:noFill/>
          <a:ln>
            <a:noFill/>
          </a:ln>
        </p:spPr>
      </p:pic>
      <p:pic>
        <p:nvPicPr>
          <p:cNvPr id="275" name="Google Shape;275;p32"/>
          <p:cNvPicPr preferRelativeResize="0"/>
          <p:nvPr/>
        </p:nvPicPr>
        <p:blipFill>
          <a:blip r:embed="rId5">
            <a:alphaModFix/>
          </a:blip>
          <a:stretch>
            <a:fillRect/>
          </a:stretch>
        </p:blipFill>
        <p:spPr>
          <a:xfrm>
            <a:off x="6648450" y="1244849"/>
            <a:ext cx="5238750" cy="4965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p:tgtEl>
                                          <p:spTgt spid="271"/>
                                        </p:tgtEl>
                                        <p:attrNameLst>
                                          <p:attrName>ppt_w</p:attrName>
                                        </p:attrNameLst>
                                      </p:cBhvr>
                                      <p:tavLst>
                                        <p:tav tm="0">
                                          <p:val>
                                            <p:strVal val="0"/>
                                          </p:val>
                                        </p:tav>
                                        <p:tav tm="100000">
                                          <p:val>
                                            <p:strVal val="#ppt_w"/>
                                          </p:val>
                                        </p:tav>
                                      </p:tavLst>
                                    </p:anim>
                                    <p:anim calcmode="lin" valueType="num">
                                      <p:cBhvr additive="base">
                                        <p:cTn id="8" dur="500"/>
                                        <p:tgtEl>
                                          <p:spTgt spid="2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2"/>
                                        </p:tgtEl>
                                        <p:attrNameLst>
                                          <p:attrName>style.visibility</p:attrName>
                                        </p:attrNameLst>
                                      </p:cBhvr>
                                      <p:to>
                                        <p:strVal val="visible"/>
                                      </p:to>
                                    </p:set>
                                    <p:animEffect transition="in" filter="fade">
                                      <p:cBhvr>
                                        <p:cTn id="13" dur="1000"/>
                                        <p:tgtEl>
                                          <p:spTgt spid="2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3"/>
                                        </p:tgtEl>
                                        <p:attrNameLst>
                                          <p:attrName>style.visibility</p:attrName>
                                        </p:attrNameLst>
                                      </p:cBhvr>
                                      <p:to>
                                        <p:strVal val="visible"/>
                                      </p:to>
                                    </p:set>
                                    <p:animEffect transition="in" filter="fade">
                                      <p:cBhvr>
                                        <p:cTn id="18"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body" idx="1"/>
          </p:nvPr>
        </p:nvSpPr>
        <p:spPr>
          <a:xfrm>
            <a:off x="721359" y="633897"/>
            <a:ext cx="7904400" cy="39900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chemeClr val="dk1"/>
              </a:buClr>
              <a:buSzPts val="1100"/>
              <a:buFont typeface="Arial"/>
              <a:buNone/>
            </a:pPr>
            <a:r>
              <a:rPr lang="en-US" sz="1700" b="1">
                <a:solidFill>
                  <a:schemeClr val="dk1"/>
                </a:solidFill>
                <a:latin typeface="Roboto"/>
                <a:ea typeface="Roboto"/>
                <a:cs typeface="Roboto"/>
                <a:sym typeface="Roboto"/>
              </a:rPr>
              <a:t>Healthcare Providers and Clinicians:</a:t>
            </a:r>
            <a:endParaRPr sz="1700" b="1">
              <a:solidFill>
                <a:schemeClr val="dk1"/>
              </a:solidFill>
              <a:latin typeface="Roboto"/>
              <a:ea typeface="Roboto"/>
              <a:cs typeface="Roboto"/>
              <a:sym typeface="Roboto"/>
            </a:endParaRPr>
          </a:p>
          <a:p>
            <a:pPr marL="457200" lvl="0" indent="-336550" algn="l" rtl="0">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Healthcare providers, including doctors, nurses, and allied health professionals, use the analyses to understand patient demographics, identify high-risk groups, and tailor treatment plans to individual patient needs.</a:t>
            </a:r>
            <a:endParaRPr sz="1700">
              <a:solidFill>
                <a:schemeClr val="dk1"/>
              </a:solidFill>
              <a:latin typeface="Roboto"/>
              <a:ea typeface="Roboto"/>
              <a:cs typeface="Roboto"/>
              <a:sym typeface="Roboto"/>
            </a:endParaRPr>
          </a:p>
          <a:p>
            <a:pPr marL="0" lvl="0" indent="0" algn="l" rtl="0">
              <a:lnSpc>
                <a:spcPct val="105000"/>
              </a:lnSpc>
              <a:spcBef>
                <a:spcPts val="0"/>
              </a:spcBef>
              <a:spcAft>
                <a:spcPts val="0"/>
              </a:spcAft>
              <a:buNone/>
            </a:pPr>
            <a:r>
              <a:rPr lang="en-US" sz="1700" b="1">
                <a:solidFill>
                  <a:schemeClr val="dk1"/>
                </a:solidFill>
                <a:latin typeface="Roboto"/>
                <a:ea typeface="Roboto"/>
                <a:cs typeface="Roboto"/>
                <a:sym typeface="Roboto"/>
              </a:rPr>
              <a:t>Healthcare Administrators and Managers:</a:t>
            </a:r>
            <a:endParaRPr sz="1700" b="1">
              <a:solidFill>
                <a:schemeClr val="dk1"/>
              </a:solidFill>
              <a:latin typeface="Roboto"/>
              <a:ea typeface="Roboto"/>
              <a:cs typeface="Roboto"/>
              <a:sym typeface="Roboto"/>
            </a:endParaRPr>
          </a:p>
          <a:p>
            <a:pPr marL="457200" lvl="0" indent="-336550" algn="l" rtl="0">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Healthcare administrators and managers use the analyses to optimize resource allocation, improve operational efficiency, and identify areas for quality improvement.</a:t>
            </a:r>
            <a:endParaRPr sz="1700">
              <a:solidFill>
                <a:schemeClr val="dk1"/>
              </a:solidFill>
              <a:latin typeface="Roboto"/>
              <a:ea typeface="Roboto"/>
              <a:cs typeface="Roboto"/>
              <a:sym typeface="Roboto"/>
            </a:endParaRPr>
          </a:p>
          <a:p>
            <a:pPr marL="0" lvl="0" indent="0" algn="l" rtl="0">
              <a:lnSpc>
                <a:spcPct val="105000"/>
              </a:lnSpc>
              <a:spcBef>
                <a:spcPts val="0"/>
              </a:spcBef>
              <a:spcAft>
                <a:spcPts val="0"/>
              </a:spcAft>
              <a:buNone/>
            </a:pPr>
            <a:r>
              <a:rPr lang="en-US" sz="1700" b="1">
                <a:solidFill>
                  <a:schemeClr val="dk1"/>
                </a:solidFill>
                <a:latin typeface="Roboto"/>
                <a:ea typeface="Roboto"/>
                <a:cs typeface="Roboto"/>
                <a:sym typeface="Roboto"/>
              </a:rPr>
              <a:t>Public Health Professionals:</a:t>
            </a:r>
            <a:endParaRPr sz="1700" b="1">
              <a:solidFill>
                <a:schemeClr val="dk1"/>
              </a:solidFill>
              <a:latin typeface="Roboto"/>
              <a:ea typeface="Roboto"/>
              <a:cs typeface="Roboto"/>
              <a:sym typeface="Roboto"/>
            </a:endParaRPr>
          </a:p>
          <a:p>
            <a:pPr marL="457200" lvl="0" indent="-336550" algn="l" rtl="0">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Public health professionals use the analyses to identify population health trends, monitor disease prevalence, and develop public health interventions and policies.</a:t>
            </a:r>
            <a:endParaRPr sz="1700">
              <a:solidFill>
                <a:schemeClr val="dk1"/>
              </a:solidFill>
              <a:latin typeface="Roboto"/>
              <a:ea typeface="Roboto"/>
              <a:cs typeface="Roboto"/>
              <a:sym typeface="Roboto"/>
            </a:endParaRPr>
          </a:p>
          <a:p>
            <a:pPr marL="0" lvl="0" indent="0" algn="l" rtl="0">
              <a:lnSpc>
                <a:spcPct val="105000"/>
              </a:lnSpc>
              <a:spcBef>
                <a:spcPts val="0"/>
              </a:spcBef>
              <a:spcAft>
                <a:spcPts val="0"/>
              </a:spcAft>
              <a:buNone/>
            </a:pPr>
            <a:r>
              <a:rPr lang="en-US" sz="1700" b="1">
                <a:solidFill>
                  <a:schemeClr val="dk1"/>
                </a:solidFill>
                <a:latin typeface="Roboto"/>
                <a:ea typeface="Roboto"/>
                <a:cs typeface="Roboto"/>
                <a:sym typeface="Roboto"/>
              </a:rPr>
              <a:t>Researchers and Academics:</a:t>
            </a:r>
            <a:endParaRPr sz="1700" b="1">
              <a:solidFill>
                <a:schemeClr val="dk1"/>
              </a:solidFill>
              <a:latin typeface="Roboto"/>
              <a:ea typeface="Roboto"/>
              <a:cs typeface="Roboto"/>
              <a:sym typeface="Roboto"/>
            </a:endParaRPr>
          </a:p>
          <a:p>
            <a:pPr marL="457200" lvl="0" indent="-336550" algn="l" rtl="0">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Researchers and academics use the analyses to conduct epidemiological studies, evaluate healthcare interventions, and contribute to the evidence base for clinical practice and policy.</a:t>
            </a:r>
            <a:endParaRPr sz="1700">
              <a:solidFill>
                <a:schemeClr val="dk1"/>
              </a:solidFill>
              <a:latin typeface="Roboto"/>
              <a:ea typeface="Roboto"/>
              <a:cs typeface="Roboto"/>
              <a:sym typeface="Roboto"/>
            </a:endParaRPr>
          </a:p>
          <a:p>
            <a:pPr marL="0" lvl="0" indent="0" algn="l" rtl="0">
              <a:lnSpc>
                <a:spcPct val="105000"/>
              </a:lnSpc>
              <a:spcBef>
                <a:spcPts val="0"/>
              </a:spcBef>
              <a:spcAft>
                <a:spcPts val="0"/>
              </a:spcAft>
              <a:buNone/>
            </a:pPr>
            <a:r>
              <a:rPr lang="en-US" sz="1700" b="1">
                <a:solidFill>
                  <a:schemeClr val="dk1"/>
                </a:solidFill>
                <a:latin typeface="Roboto"/>
                <a:ea typeface="Roboto"/>
                <a:cs typeface="Roboto"/>
                <a:sym typeface="Roboto"/>
              </a:rPr>
              <a:t>Policy Makers and Government Agencies:</a:t>
            </a:r>
            <a:endParaRPr sz="1700" b="1">
              <a:solidFill>
                <a:schemeClr val="dk1"/>
              </a:solidFill>
              <a:latin typeface="Roboto"/>
              <a:ea typeface="Roboto"/>
              <a:cs typeface="Roboto"/>
              <a:sym typeface="Roboto"/>
            </a:endParaRPr>
          </a:p>
          <a:p>
            <a:pPr marL="457200" lvl="0" indent="-336550" algn="l" rtl="0">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Policy makers and government agencies use the analyses to inform healthcare policies, funding decisions, and regulatory initiatives.</a:t>
            </a:r>
            <a:endParaRPr sz="1700">
              <a:solidFill>
                <a:schemeClr val="dk1"/>
              </a:solidFill>
              <a:latin typeface="Roboto"/>
              <a:ea typeface="Roboto"/>
              <a:cs typeface="Roboto"/>
              <a:sym typeface="Roboto"/>
            </a:endParaRPr>
          </a:p>
          <a:p>
            <a:pPr marL="342900" lvl="0" indent="-160020" algn="just" rtl="0">
              <a:lnSpc>
                <a:spcPct val="140000"/>
              </a:lnSpc>
              <a:spcBef>
                <a:spcPts val="0"/>
              </a:spcBef>
              <a:spcAft>
                <a:spcPts val="0"/>
              </a:spcAft>
              <a:buSzPts val="2880"/>
              <a:buNone/>
            </a:pPr>
            <a:endParaRPr sz="3700"/>
          </a:p>
        </p:txBody>
      </p:sp>
      <p:sp>
        <p:nvSpPr>
          <p:cNvPr id="281" name="Google Shape;281;p33"/>
          <p:cNvSpPr txBox="1">
            <a:spLocks noGrp="1"/>
          </p:cNvSpPr>
          <p:nvPr>
            <p:ph type="title"/>
          </p:nvPr>
        </p:nvSpPr>
        <p:spPr>
          <a:xfrm>
            <a:off x="445383" y="111117"/>
            <a:ext cx="10046100" cy="80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a:buNone/>
            </a:pPr>
            <a:r>
              <a:rPr lang="en-US" sz="3200"/>
              <a:t>END USERS :</a:t>
            </a:r>
            <a:endParaRPr sz="2000"/>
          </a:p>
        </p:txBody>
      </p:sp>
      <p:pic>
        <p:nvPicPr>
          <p:cNvPr id="282" name="Google Shape;282;p33"/>
          <p:cNvPicPr preferRelativeResize="0"/>
          <p:nvPr/>
        </p:nvPicPr>
        <p:blipFill rotWithShape="1">
          <a:blip r:embed="rId3">
            <a:alphaModFix/>
          </a:blip>
          <a:srcRect/>
          <a:stretch/>
        </p:blipFill>
        <p:spPr>
          <a:xfrm>
            <a:off x="721359" y="6176804"/>
            <a:ext cx="2181225" cy="48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500"/>
                                        <p:tgtEl>
                                          <p:spTgt spid="281"/>
                                        </p:tgtEl>
                                        <p:attrNameLst>
                                          <p:attrName>ppt_w</p:attrName>
                                        </p:attrNameLst>
                                      </p:cBhvr>
                                      <p:tavLst>
                                        <p:tav tm="0">
                                          <p:val>
                                            <p:strVal val="0"/>
                                          </p:val>
                                        </p:tav>
                                        <p:tav tm="100000">
                                          <p:val>
                                            <p:strVal val="#ppt_w"/>
                                          </p:val>
                                        </p:tav>
                                      </p:tavLst>
                                    </p:anim>
                                    <p:anim calcmode="lin" valueType="num">
                                      <p:cBhvr additive="base">
                                        <p:cTn id="8" dur="500"/>
                                        <p:tgtEl>
                                          <p:spTgt spid="28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80">
                                            <p:txEl>
                                              <p:pRg st="0" end="0"/>
                                            </p:txEl>
                                          </p:spTgt>
                                        </p:tgtEl>
                                        <p:attrNameLst>
                                          <p:attrName>style.visibility</p:attrName>
                                        </p:attrNameLst>
                                      </p:cBhvr>
                                      <p:to>
                                        <p:strVal val="visible"/>
                                      </p:to>
                                    </p:set>
                                    <p:animEffect transition="in" filter="fade">
                                      <p:cBhvr>
                                        <p:cTn id="13" dur="1000"/>
                                        <p:tgtEl>
                                          <p:spTgt spid="28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0">
                                            <p:txEl>
                                              <p:pRg st="1" end="1"/>
                                            </p:txEl>
                                          </p:spTgt>
                                        </p:tgtEl>
                                        <p:attrNameLst>
                                          <p:attrName>style.visibility</p:attrName>
                                        </p:attrNameLst>
                                      </p:cBhvr>
                                      <p:to>
                                        <p:strVal val="visible"/>
                                      </p:to>
                                    </p:set>
                                    <p:animEffect transition="in" filter="fade">
                                      <p:cBhvr>
                                        <p:cTn id="18" dur="1000"/>
                                        <p:tgtEl>
                                          <p:spTgt spid="28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0">
                                            <p:txEl>
                                              <p:pRg st="2" end="2"/>
                                            </p:txEl>
                                          </p:spTgt>
                                        </p:tgtEl>
                                        <p:attrNameLst>
                                          <p:attrName>style.visibility</p:attrName>
                                        </p:attrNameLst>
                                      </p:cBhvr>
                                      <p:to>
                                        <p:strVal val="visible"/>
                                      </p:to>
                                    </p:set>
                                    <p:animEffect transition="in" filter="fade">
                                      <p:cBhvr>
                                        <p:cTn id="23" dur="1000"/>
                                        <p:tgtEl>
                                          <p:spTgt spid="28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0">
                                            <p:txEl>
                                              <p:pRg st="3" end="3"/>
                                            </p:txEl>
                                          </p:spTgt>
                                        </p:tgtEl>
                                        <p:attrNameLst>
                                          <p:attrName>style.visibility</p:attrName>
                                        </p:attrNameLst>
                                      </p:cBhvr>
                                      <p:to>
                                        <p:strVal val="visible"/>
                                      </p:to>
                                    </p:set>
                                    <p:animEffect transition="in" filter="fade">
                                      <p:cBhvr>
                                        <p:cTn id="28" dur="1000"/>
                                        <p:tgtEl>
                                          <p:spTgt spid="28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0">
                                            <p:txEl>
                                              <p:pRg st="4" end="4"/>
                                            </p:txEl>
                                          </p:spTgt>
                                        </p:tgtEl>
                                        <p:attrNameLst>
                                          <p:attrName>style.visibility</p:attrName>
                                        </p:attrNameLst>
                                      </p:cBhvr>
                                      <p:to>
                                        <p:strVal val="visible"/>
                                      </p:to>
                                    </p:set>
                                    <p:animEffect transition="in" filter="fade">
                                      <p:cBhvr>
                                        <p:cTn id="33" dur="1000"/>
                                        <p:tgtEl>
                                          <p:spTgt spid="28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0">
                                            <p:txEl>
                                              <p:pRg st="5" end="5"/>
                                            </p:txEl>
                                          </p:spTgt>
                                        </p:tgtEl>
                                        <p:attrNameLst>
                                          <p:attrName>style.visibility</p:attrName>
                                        </p:attrNameLst>
                                      </p:cBhvr>
                                      <p:to>
                                        <p:strVal val="visible"/>
                                      </p:to>
                                    </p:set>
                                    <p:animEffect transition="in" filter="fade">
                                      <p:cBhvr>
                                        <p:cTn id="38" dur="1000"/>
                                        <p:tgtEl>
                                          <p:spTgt spid="280">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80">
                                            <p:txEl>
                                              <p:pRg st="6" end="6"/>
                                            </p:txEl>
                                          </p:spTgt>
                                        </p:tgtEl>
                                        <p:attrNameLst>
                                          <p:attrName>style.visibility</p:attrName>
                                        </p:attrNameLst>
                                      </p:cBhvr>
                                      <p:to>
                                        <p:strVal val="visible"/>
                                      </p:to>
                                    </p:set>
                                    <p:animEffect transition="in" filter="fade">
                                      <p:cBhvr>
                                        <p:cTn id="43" dur="1000"/>
                                        <p:tgtEl>
                                          <p:spTgt spid="280">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80">
                                            <p:txEl>
                                              <p:pRg st="7" end="7"/>
                                            </p:txEl>
                                          </p:spTgt>
                                        </p:tgtEl>
                                        <p:attrNameLst>
                                          <p:attrName>style.visibility</p:attrName>
                                        </p:attrNameLst>
                                      </p:cBhvr>
                                      <p:to>
                                        <p:strVal val="visible"/>
                                      </p:to>
                                    </p:set>
                                    <p:animEffect transition="in" filter="fade">
                                      <p:cBhvr>
                                        <p:cTn id="48" dur="1000"/>
                                        <p:tgtEl>
                                          <p:spTgt spid="280">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80">
                                            <p:txEl>
                                              <p:pRg st="8" end="8"/>
                                            </p:txEl>
                                          </p:spTgt>
                                        </p:tgtEl>
                                        <p:attrNameLst>
                                          <p:attrName>style.visibility</p:attrName>
                                        </p:attrNameLst>
                                      </p:cBhvr>
                                      <p:to>
                                        <p:strVal val="visible"/>
                                      </p:to>
                                    </p:set>
                                    <p:animEffect transition="in" filter="fade">
                                      <p:cBhvr>
                                        <p:cTn id="53" dur="1000"/>
                                        <p:tgtEl>
                                          <p:spTgt spid="280">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80">
                                            <p:txEl>
                                              <p:pRg st="9" end="9"/>
                                            </p:txEl>
                                          </p:spTgt>
                                        </p:tgtEl>
                                        <p:attrNameLst>
                                          <p:attrName>style.visibility</p:attrName>
                                        </p:attrNameLst>
                                      </p:cBhvr>
                                      <p:to>
                                        <p:strVal val="visible"/>
                                      </p:to>
                                    </p:set>
                                    <p:animEffect transition="in" filter="fade">
                                      <p:cBhvr>
                                        <p:cTn id="58" dur="1000"/>
                                        <p:tgtEl>
                                          <p:spTgt spid="280">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0">
                                            <p:txEl>
                                              <p:pRg st="10" end="10"/>
                                            </p:txEl>
                                          </p:spTgt>
                                        </p:tgtEl>
                                        <p:attrNameLst>
                                          <p:attrName>style.visibility</p:attrName>
                                        </p:attrNameLst>
                                      </p:cBhvr>
                                      <p:to>
                                        <p:strVal val="visible"/>
                                      </p:to>
                                    </p:set>
                                    <p:animEffect transition="in" filter="fade">
                                      <p:cBhvr>
                                        <p:cTn id="63" dur="1000"/>
                                        <p:tgtEl>
                                          <p:spTgt spid="2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87"/>
        <p:cNvGrpSpPr/>
        <p:nvPr/>
      </p:nvGrpSpPr>
      <p:grpSpPr>
        <a:xfrm>
          <a:off x="0" y="0"/>
          <a:ext cx="0" cy="0"/>
          <a:chOff x="0" y="0"/>
          <a:chExt cx="0" cy="0"/>
        </a:xfrm>
      </p:grpSpPr>
      <p:pic>
        <p:nvPicPr>
          <p:cNvPr id="288" name="Google Shape;288;p34"/>
          <p:cNvPicPr preferRelativeResize="0"/>
          <p:nvPr/>
        </p:nvPicPr>
        <p:blipFill rotWithShape="1">
          <a:blip r:embed="rId3">
            <a:alphaModFix/>
          </a:blip>
          <a:srcRect/>
          <a:stretch/>
        </p:blipFill>
        <p:spPr>
          <a:xfrm>
            <a:off x="467359" y="6410461"/>
            <a:ext cx="3706253" cy="296092"/>
          </a:xfrm>
          <a:prstGeom prst="rect">
            <a:avLst/>
          </a:prstGeom>
          <a:noFill/>
          <a:ln>
            <a:noFill/>
          </a:ln>
        </p:spPr>
      </p:pic>
      <p:pic>
        <p:nvPicPr>
          <p:cNvPr id="289" name="Google Shape;289;p34"/>
          <p:cNvPicPr preferRelativeResize="0"/>
          <p:nvPr/>
        </p:nvPicPr>
        <p:blipFill rotWithShape="1">
          <a:blip r:embed="rId4">
            <a:alphaModFix/>
          </a:blip>
          <a:srcRect/>
          <a:stretch/>
        </p:blipFill>
        <p:spPr>
          <a:xfrm flipH="1">
            <a:off x="50800" y="3820160"/>
            <a:ext cx="1727200" cy="3010024"/>
          </a:xfrm>
          <a:prstGeom prst="rect">
            <a:avLst/>
          </a:prstGeom>
          <a:noFill/>
          <a:ln>
            <a:noFill/>
          </a:ln>
        </p:spPr>
      </p:pic>
      <p:sp>
        <p:nvSpPr>
          <p:cNvPr id="290" name="Google Shape;290;p34"/>
          <p:cNvSpPr txBox="1">
            <a:spLocks noGrp="1"/>
          </p:cNvSpPr>
          <p:nvPr>
            <p:ph type="body" idx="1"/>
          </p:nvPr>
        </p:nvSpPr>
        <p:spPr>
          <a:xfrm>
            <a:off x="1139818" y="966910"/>
            <a:ext cx="9027600" cy="52434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150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Python</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pandas</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NumPy</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Matplotlib</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seaborn</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scikit-learn</a:t>
            </a:r>
            <a:endParaRPr sz="1800" b="1">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AutoNum type="arabicPeriod"/>
            </a:pPr>
            <a:r>
              <a:rPr lang="en-US" sz="1800" b="1">
                <a:solidFill>
                  <a:schemeClr val="dk1"/>
                </a:solidFill>
                <a:latin typeface="Arial"/>
                <a:ea typeface="Arial"/>
                <a:cs typeface="Arial"/>
                <a:sym typeface="Arial"/>
              </a:rPr>
              <a:t>Jupyter Notebook</a:t>
            </a:r>
            <a:endParaRPr sz="1800" b="1">
              <a:solidFill>
                <a:schemeClr val="dk1"/>
              </a:solidFill>
              <a:latin typeface="Arial"/>
              <a:ea typeface="Arial"/>
              <a:cs typeface="Arial"/>
              <a:sym typeface="Arial"/>
            </a:endParaRPr>
          </a:p>
          <a:p>
            <a:pPr marL="0" lvl="0" indent="0" algn="l" rtl="0">
              <a:lnSpc>
                <a:spcPct val="115000"/>
              </a:lnSpc>
              <a:spcBef>
                <a:spcPts val="1500"/>
              </a:spcBef>
              <a:spcAft>
                <a:spcPts val="0"/>
              </a:spcAft>
              <a:buNone/>
            </a:pPr>
            <a:endParaRPr sz="1800">
              <a:solidFill>
                <a:schemeClr val="dk1"/>
              </a:solidFill>
              <a:latin typeface="Arial"/>
              <a:ea typeface="Arial"/>
              <a:cs typeface="Arial"/>
              <a:sym typeface="Arial"/>
            </a:endParaRPr>
          </a:p>
          <a:p>
            <a:pPr marL="742950" lvl="1" indent="-184150" algn="l" rtl="0">
              <a:lnSpc>
                <a:spcPct val="150000"/>
              </a:lnSpc>
              <a:spcBef>
                <a:spcPts val="1500"/>
              </a:spcBef>
              <a:spcAft>
                <a:spcPts val="0"/>
              </a:spcAft>
              <a:buSzPts val="1600"/>
              <a:buNone/>
            </a:pPr>
            <a:endParaRPr sz="1800"/>
          </a:p>
        </p:txBody>
      </p:sp>
      <p:sp>
        <p:nvSpPr>
          <p:cNvPr id="291" name="Google Shape;291;p34"/>
          <p:cNvSpPr txBox="1">
            <a:spLocks noGrp="1"/>
          </p:cNvSpPr>
          <p:nvPr>
            <p:ph type="title"/>
          </p:nvPr>
        </p:nvSpPr>
        <p:spPr>
          <a:xfrm>
            <a:off x="647699" y="222242"/>
            <a:ext cx="5306400" cy="84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sz="4200"/>
              <a:t>Technology Used</a:t>
            </a:r>
            <a:endParaRPr sz="3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ppt_w</p:attrName>
                                        </p:attrNameLst>
                                      </p:cBhvr>
                                      <p:tavLst>
                                        <p:tav tm="0">
                                          <p:val>
                                            <p:strVal val="0"/>
                                          </p:val>
                                        </p:tav>
                                        <p:tav tm="100000">
                                          <p:val>
                                            <p:strVal val="#ppt_w"/>
                                          </p:val>
                                        </p:tav>
                                      </p:tavLst>
                                    </p:anim>
                                    <p:anim calcmode="lin" valueType="num">
                                      <p:cBhvr additive="base">
                                        <p:cTn id="8" dur="500"/>
                                        <p:tgtEl>
                                          <p:spTgt spid="29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0">
                                            <p:txEl>
                                              <p:pRg st="0" end="0"/>
                                            </p:txEl>
                                          </p:spTgt>
                                        </p:tgtEl>
                                        <p:attrNameLst>
                                          <p:attrName>style.visibility</p:attrName>
                                        </p:attrNameLst>
                                      </p:cBhvr>
                                      <p:to>
                                        <p:strVal val="visible"/>
                                      </p:to>
                                    </p:set>
                                    <p:animEffect transition="in" filter="fade">
                                      <p:cBhvr>
                                        <p:cTn id="13" dur="1000"/>
                                        <p:tgtEl>
                                          <p:spTgt spid="29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0">
                                            <p:txEl>
                                              <p:pRg st="1" end="1"/>
                                            </p:txEl>
                                          </p:spTgt>
                                        </p:tgtEl>
                                        <p:attrNameLst>
                                          <p:attrName>style.visibility</p:attrName>
                                        </p:attrNameLst>
                                      </p:cBhvr>
                                      <p:to>
                                        <p:strVal val="visible"/>
                                      </p:to>
                                    </p:set>
                                    <p:animEffect transition="in" filter="fade">
                                      <p:cBhvr>
                                        <p:cTn id="18" dur="1000"/>
                                        <p:tgtEl>
                                          <p:spTgt spid="29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0">
                                            <p:txEl>
                                              <p:pRg st="2" end="2"/>
                                            </p:txEl>
                                          </p:spTgt>
                                        </p:tgtEl>
                                        <p:attrNameLst>
                                          <p:attrName>style.visibility</p:attrName>
                                        </p:attrNameLst>
                                      </p:cBhvr>
                                      <p:to>
                                        <p:strVal val="visible"/>
                                      </p:to>
                                    </p:set>
                                    <p:animEffect transition="in" filter="fade">
                                      <p:cBhvr>
                                        <p:cTn id="23" dur="1000"/>
                                        <p:tgtEl>
                                          <p:spTgt spid="29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0">
                                            <p:txEl>
                                              <p:pRg st="3" end="3"/>
                                            </p:txEl>
                                          </p:spTgt>
                                        </p:tgtEl>
                                        <p:attrNameLst>
                                          <p:attrName>style.visibility</p:attrName>
                                        </p:attrNameLst>
                                      </p:cBhvr>
                                      <p:to>
                                        <p:strVal val="visible"/>
                                      </p:to>
                                    </p:set>
                                    <p:animEffect transition="in" filter="fade">
                                      <p:cBhvr>
                                        <p:cTn id="28" dur="1000"/>
                                        <p:tgtEl>
                                          <p:spTgt spid="29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0">
                                            <p:txEl>
                                              <p:pRg st="4" end="4"/>
                                            </p:txEl>
                                          </p:spTgt>
                                        </p:tgtEl>
                                        <p:attrNameLst>
                                          <p:attrName>style.visibility</p:attrName>
                                        </p:attrNameLst>
                                      </p:cBhvr>
                                      <p:to>
                                        <p:strVal val="visible"/>
                                      </p:to>
                                    </p:set>
                                    <p:animEffect transition="in" filter="fade">
                                      <p:cBhvr>
                                        <p:cTn id="33" dur="1000"/>
                                        <p:tgtEl>
                                          <p:spTgt spid="29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0">
                                            <p:txEl>
                                              <p:pRg st="5" end="5"/>
                                            </p:txEl>
                                          </p:spTgt>
                                        </p:tgtEl>
                                        <p:attrNameLst>
                                          <p:attrName>style.visibility</p:attrName>
                                        </p:attrNameLst>
                                      </p:cBhvr>
                                      <p:to>
                                        <p:strVal val="visible"/>
                                      </p:to>
                                    </p:set>
                                    <p:animEffect transition="in" filter="fade">
                                      <p:cBhvr>
                                        <p:cTn id="38" dur="1000"/>
                                        <p:tgtEl>
                                          <p:spTgt spid="290">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90">
                                            <p:txEl>
                                              <p:pRg st="6" end="6"/>
                                            </p:txEl>
                                          </p:spTgt>
                                        </p:tgtEl>
                                        <p:attrNameLst>
                                          <p:attrName>style.visibility</p:attrName>
                                        </p:attrNameLst>
                                      </p:cBhvr>
                                      <p:to>
                                        <p:strVal val="visible"/>
                                      </p:to>
                                    </p:set>
                                    <p:animEffect transition="in" filter="fade">
                                      <p:cBhvr>
                                        <p:cTn id="43" dur="1000"/>
                                        <p:tgtEl>
                                          <p:spTgt spid="290">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90">
                                            <p:txEl>
                                              <p:pRg st="7" end="7"/>
                                            </p:txEl>
                                          </p:spTgt>
                                        </p:tgtEl>
                                        <p:attrNameLst>
                                          <p:attrName>style.visibility</p:attrName>
                                        </p:attrNameLst>
                                      </p:cBhvr>
                                      <p:to>
                                        <p:strVal val="visible"/>
                                      </p:to>
                                    </p:set>
                                    <p:animEffect transition="in" filter="fade">
                                      <p:cBhvr>
                                        <p:cTn id="48" dur="1000"/>
                                        <p:tgtEl>
                                          <p:spTgt spid="290">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0">
                                            <p:txEl>
                                              <p:pRg st="8" end="8"/>
                                            </p:txEl>
                                          </p:spTgt>
                                        </p:tgtEl>
                                        <p:attrNameLst>
                                          <p:attrName>style.visibility</p:attrName>
                                        </p:attrNameLst>
                                      </p:cBhvr>
                                      <p:to>
                                        <p:strVal val="visible"/>
                                      </p:to>
                                    </p:set>
                                    <p:animEffect transition="in" filter="fade">
                                      <p:cBhvr>
                                        <p:cTn id="53" dur="1000"/>
                                        <p:tgtEl>
                                          <p:spTgt spid="2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320875" y="2965450"/>
            <a:ext cx="11340000" cy="700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Trebuchet MS"/>
              <a:buNone/>
            </a:pPr>
            <a:r>
              <a:rPr lang="en-US" sz="7019" b="1">
                <a:solidFill>
                  <a:schemeClr val="dk1"/>
                </a:solidFill>
              </a:rPr>
              <a:t>Thank you</a:t>
            </a:r>
            <a:endParaRPr sz="7019" b="1">
              <a:solidFill>
                <a:schemeClr val="dk1"/>
              </a:solidFill>
            </a:endParaRPr>
          </a:p>
        </p:txBody>
      </p:sp>
      <p:sp>
        <p:nvSpPr>
          <p:cNvPr id="297" name="Google Shape;297;p35"/>
          <p:cNvSpPr txBox="1"/>
          <p:nvPr/>
        </p:nvSpPr>
        <p:spPr>
          <a:xfrm>
            <a:off x="5353508" y="3962573"/>
            <a:ext cx="2596574" cy="45391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i="0" u="none" strike="noStrike" cap="none">
              <a:solidFill>
                <a:schemeClr val="accent4"/>
              </a:solidFill>
              <a:latin typeface="Trebuchet MS"/>
              <a:ea typeface="Trebuchet MS"/>
              <a:cs typeface="Trebuchet MS"/>
              <a:sym typeface="Trebuchet MS"/>
            </a:endParaRPr>
          </a:p>
        </p:txBody>
      </p:sp>
      <p:sp>
        <p:nvSpPr>
          <p:cNvPr id="298" name="Google Shape;298;p35"/>
          <p:cNvSpPr txBox="1"/>
          <p:nvPr/>
        </p:nvSpPr>
        <p:spPr>
          <a:xfrm>
            <a:off x="6096000" y="4641925"/>
            <a:ext cx="2139695" cy="110863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endParaRPr sz="1600" b="0" i="0" u="none" strike="noStrike" cap="none">
              <a:solidFill>
                <a:schemeClr val="dk1"/>
              </a:solidFill>
              <a:latin typeface="Trebuchet MS"/>
              <a:ea typeface="Trebuchet MS"/>
              <a:cs typeface="Trebuchet MS"/>
              <a:sym typeface="Trebuchet MS"/>
            </a:endParaRPr>
          </a:p>
        </p:txBody>
      </p:sp>
      <p:pic>
        <p:nvPicPr>
          <p:cNvPr id="299" name="Google Shape;299;p35"/>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 calcmode="lin" valueType="num">
                                      <p:cBhvr additive="base">
                                        <p:cTn id="7" dur="500"/>
                                        <p:tgtEl>
                                          <p:spTgt spid="296"/>
                                        </p:tgtEl>
                                        <p:attrNameLst>
                                          <p:attrName>ppt_w</p:attrName>
                                        </p:attrNameLst>
                                      </p:cBhvr>
                                      <p:tavLst>
                                        <p:tav tm="0">
                                          <p:val>
                                            <p:strVal val="0"/>
                                          </p:val>
                                        </p:tav>
                                        <p:tav tm="100000">
                                          <p:val>
                                            <p:strVal val="#ppt_w"/>
                                          </p:val>
                                        </p:tav>
                                      </p:tavLst>
                                    </p:anim>
                                    <p:anim calcmode="lin" valueType="num">
                                      <p:cBhvr additive="base">
                                        <p:cTn id="8" dur="500"/>
                                        <p:tgtEl>
                                          <p:spTgt spid="29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7"/>
                                        </p:tgtEl>
                                        <p:attrNameLst>
                                          <p:attrName>style.visibility</p:attrName>
                                        </p:attrNameLst>
                                      </p:cBhvr>
                                      <p:to>
                                        <p:strVal val="visible"/>
                                      </p:to>
                                    </p:set>
                                    <p:animEffect transition="in" filter="fade">
                                      <p:cBhvr>
                                        <p:cTn id="13" dur="500"/>
                                        <p:tgtEl>
                                          <p:spTgt spid="2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8"/>
                                        </p:tgtEl>
                                        <p:attrNameLst>
                                          <p:attrName>style.visibility</p:attrName>
                                        </p:attrNameLst>
                                      </p:cBhvr>
                                      <p:to>
                                        <p:strVal val="visible"/>
                                      </p:to>
                                    </p:set>
                                    <p:animEffect transition="in" filter="fade">
                                      <p:cBhvr>
                                        <p:cTn id="18"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body" idx="1"/>
          </p:nvPr>
        </p:nvSpPr>
        <p:spPr>
          <a:xfrm>
            <a:off x="302525" y="2102225"/>
            <a:ext cx="8337300" cy="3608100"/>
          </a:xfrm>
          <a:prstGeom prst="rect">
            <a:avLst/>
          </a:prstGeom>
          <a:noFill/>
          <a:ln>
            <a:noFill/>
          </a:ln>
        </p:spPr>
        <p:txBody>
          <a:bodyPr spcFirstLastPara="1" wrap="square" lIns="91425" tIns="45700" rIns="91425" bIns="45700" anchor="t" anchorCtr="0">
            <a:normAutofit/>
          </a:bodyPr>
          <a:lstStyle/>
          <a:p>
            <a:pPr marL="142240" lvl="0" indent="0" algn="l" rtl="0">
              <a:lnSpc>
                <a:spcPct val="150000"/>
              </a:lnSpc>
              <a:spcBef>
                <a:spcPts val="0"/>
              </a:spcBef>
              <a:spcAft>
                <a:spcPts val="0"/>
              </a:spcAft>
              <a:buSzPts val="2240"/>
              <a:buNone/>
            </a:pPr>
            <a:r>
              <a:rPr lang="en-US" sz="2200">
                <a:solidFill>
                  <a:schemeClr val="dk1"/>
                </a:solidFill>
                <a:latin typeface="Arial"/>
                <a:ea typeface="Arial"/>
                <a:cs typeface="Arial"/>
                <a:sym typeface="Arial"/>
              </a:rPr>
              <a:t>Patient segmentation involves dividing a group of patients into subgroups based on certain characteristics, such as age, gender, or income. This segmentation helps healthcare providers understand the unique needs and behaviors of different patient groups.</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206" name="Google Shape;206;p24"/>
          <p:cNvSpPr txBox="1">
            <a:spLocks noGrp="1"/>
          </p:cNvSpPr>
          <p:nvPr>
            <p:ph type="title"/>
          </p:nvPr>
        </p:nvSpPr>
        <p:spPr>
          <a:xfrm>
            <a:off x="420202" y="550417"/>
            <a:ext cx="6995700" cy="790200"/>
          </a:xfrm>
          <a:prstGeom prst="rect">
            <a:avLst/>
          </a:prstGeom>
          <a:noFill/>
          <a:ln>
            <a:noFill/>
          </a:ln>
        </p:spPr>
        <p:txBody>
          <a:bodyPr spcFirstLastPara="1" wrap="square" lIns="91425" tIns="45700" rIns="91425" bIns="45700" anchor="t" anchorCtr="0">
            <a:normAutofit fontScale="90000"/>
          </a:bodyPr>
          <a:lstStyle/>
          <a:p>
            <a:pPr marL="342900" lvl="0" indent="-200660" algn="l" rtl="0">
              <a:lnSpc>
                <a:spcPct val="150000"/>
              </a:lnSpc>
              <a:spcBef>
                <a:spcPts val="0"/>
              </a:spcBef>
              <a:spcAft>
                <a:spcPts val="0"/>
              </a:spcAft>
              <a:buClr>
                <a:schemeClr val="dk1"/>
              </a:buClr>
              <a:buSzPct val="35106"/>
              <a:buFont typeface="Arial"/>
              <a:buNone/>
            </a:pPr>
            <a:r>
              <a:rPr lang="en-US" sz="3133"/>
              <a:t>Patient Segmentation:</a:t>
            </a:r>
            <a:endParaRPr sz="5133"/>
          </a:p>
        </p:txBody>
      </p:sp>
      <p:pic>
        <p:nvPicPr>
          <p:cNvPr id="207" name="Google Shape;207;p24"/>
          <p:cNvPicPr preferRelativeResize="0"/>
          <p:nvPr/>
        </p:nvPicPr>
        <p:blipFill rotWithShape="1">
          <a:blip r:embed="rId3">
            <a:alphaModFix/>
          </a:blip>
          <a:srcRect/>
          <a:stretch/>
        </p:blipFill>
        <p:spPr>
          <a:xfrm>
            <a:off x="7995684" y="2930834"/>
            <a:ext cx="2760758" cy="3264409"/>
          </a:xfrm>
          <a:prstGeom prst="rect">
            <a:avLst/>
          </a:prstGeom>
          <a:noFill/>
          <a:ln>
            <a:noFill/>
          </a:ln>
        </p:spPr>
      </p:pic>
      <p:pic>
        <p:nvPicPr>
          <p:cNvPr id="208" name="Google Shape;208;p24"/>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500"/>
                                        <p:tgtEl>
                                          <p:spTgt spid="206"/>
                                        </p:tgtEl>
                                        <p:attrNameLst>
                                          <p:attrName>ppt_w</p:attrName>
                                        </p:attrNameLst>
                                      </p:cBhvr>
                                      <p:tavLst>
                                        <p:tav tm="0">
                                          <p:val>
                                            <p:strVal val="0"/>
                                          </p:val>
                                        </p:tav>
                                        <p:tav tm="100000">
                                          <p:val>
                                            <p:strVal val="#ppt_w"/>
                                          </p:val>
                                        </p:tav>
                                      </p:tavLst>
                                    </p:anim>
                                    <p:anim calcmode="lin" valueType="num">
                                      <p:cBhvr additive="base">
                                        <p:cTn id="8" dur="500"/>
                                        <p:tgtEl>
                                          <p:spTgt spid="20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
                                            <p:txEl>
                                              <p:pRg st="0" end="0"/>
                                            </p:txEl>
                                          </p:spTgt>
                                        </p:tgtEl>
                                        <p:attrNameLst>
                                          <p:attrName>style.visibility</p:attrName>
                                        </p:attrNameLst>
                                      </p:cBhvr>
                                      <p:to>
                                        <p:strVal val="visible"/>
                                      </p:to>
                                    </p:set>
                                    <p:animEffect transition="in" filter="fade">
                                      <p:cBhvr>
                                        <p:cTn id="13" dur="1000"/>
                                        <p:tgtEl>
                                          <p:spTgt spid="2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660400" y="805225"/>
            <a:ext cx="7340700" cy="6810000"/>
          </a:xfrm>
          <a:prstGeom prst="rect">
            <a:avLst/>
          </a:prstGeom>
          <a:noFill/>
          <a:ln>
            <a:noFill/>
          </a:ln>
        </p:spPr>
        <p:txBody>
          <a:bodyPr spcFirstLastPara="1" wrap="square" lIns="91425" tIns="45700" rIns="91425" bIns="45700" anchor="t" anchorCtr="0">
            <a:spAutoFit/>
          </a:bodyPr>
          <a:lstStyle/>
          <a:p>
            <a:pPr marL="457200" lvl="0" indent="-341630" algn="l" rtl="0">
              <a:lnSpc>
                <a:spcPct val="115000"/>
              </a:lnSpc>
              <a:spcBef>
                <a:spcPts val="1500"/>
              </a:spcBef>
              <a:spcAft>
                <a:spcPts val="0"/>
              </a:spcAft>
              <a:buClr>
                <a:schemeClr val="dk1"/>
              </a:buClr>
              <a:buSzPts val="1780"/>
              <a:buFont typeface="Roboto"/>
              <a:buAutoNum type="arabicPeriod"/>
            </a:pPr>
            <a:r>
              <a:rPr lang="en-US" sz="1779">
                <a:latin typeface="Roboto"/>
                <a:ea typeface="Roboto"/>
                <a:cs typeface="Roboto"/>
                <a:sym typeface="Roboto"/>
              </a:rPr>
              <a:t>Segmentation Criteria:</a:t>
            </a:r>
            <a:r>
              <a:rPr lang="en-US" sz="1779" b="0">
                <a:latin typeface="Roboto"/>
                <a:ea typeface="Roboto"/>
                <a:cs typeface="Roboto"/>
                <a:sym typeface="Roboto"/>
              </a:rPr>
              <a:t> Determine which demographic characteristics you want to use for segmentation. Common criteria include age, gender, income, education level, and geographic location.</a:t>
            </a:r>
            <a:endParaRPr sz="1779" b="0">
              <a:latin typeface="Roboto"/>
              <a:ea typeface="Roboto"/>
              <a:cs typeface="Roboto"/>
              <a:sym typeface="Roboto"/>
            </a:endParaRPr>
          </a:p>
          <a:p>
            <a:pPr marL="457200" lvl="0" indent="-341630" algn="l" rtl="0">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Data Collection: </a:t>
            </a:r>
            <a:r>
              <a:rPr lang="en-US" sz="1779" b="0">
                <a:latin typeface="Roboto"/>
                <a:ea typeface="Roboto"/>
                <a:cs typeface="Roboto"/>
                <a:sym typeface="Roboto"/>
              </a:rPr>
              <a:t>Collect relevant patient data, including demographic information, visit history, and health metrics such as illness severity and chronic condition status.</a:t>
            </a:r>
            <a:endParaRPr sz="1779" b="0">
              <a:latin typeface="Roboto"/>
              <a:ea typeface="Roboto"/>
              <a:cs typeface="Roboto"/>
              <a:sym typeface="Roboto"/>
            </a:endParaRPr>
          </a:p>
          <a:p>
            <a:pPr marL="457200" lvl="0" indent="-341630" algn="l" rtl="0">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Segmentation: </a:t>
            </a:r>
            <a:r>
              <a:rPr lang="en-US" sz="1779" b="0">
                <a:latin typeface="Roboto"/>
                <a:ea typeface="Roboto"/>
                <a:cs typeface="Roboto"/>
                <a:sym typeface="Roboto"/>
              </a:rPr>
              <a:t>Use statistical techniques or simple filters to divide the patient population into subgroups based on the chosen criteria. For example, you can divide patients into age groups (e.g., &lt;18, 18-35, 36-50, 51-65, 65+) or income brackets (e.g., low-income, middle-income, high-income).</a:t>
            </a:r>
            <a:endParaRPr sz="1779" b="0">
              <a:latin typeface="Roboto"/>
              <a:ea typeface="Roboto"/>
              <a:cs typeface="Roboto"/>
              <a:sym typeface="Roboto"/>
            </a:endParaRPr>
          </a:p>
          <a:p>
            <a:pPr marL="457200" lvl="0" indent="-341630" algn="l" rtl="0">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Analysis: </a:t>
            </a:r>
            <a:r>
              <a:rPr lang="en-US" sz="1779" b="0">
                <a:latin typeface="Roboto"/>
                <a:ea typeface="Roboto"/>
                <a:cs typeface="Roboto"/>
                <a:sym typeface="Roboto"/>
              </a:rPr>
              <a:t>Once patients are segmented, analyze visit patterns, illness severity, and chronic condition prevalence within each subgroup. This analysis helps identify trends and patterns specific to each segment.</a:t>
            </a:r>
            <a:endParaRPr sz="1779" b="0">
              <a:latin typeface="Roboto"/>
              <a:ea typeface="Roboto"/>
              <a:cs typeface="Roboto"/>
              <a:sym typeface="Roboto"/>
            </a:endParaRPr>
          </a:p>
          <a:p>
            <a:pPr marL="0" lvl="0" indent="0" algn="l" rtl="0">
              <a:spcBef>
                <a:spcPts val="1500"/>
              </a:spcBef>
              <a:spcAft>
                <a:spcPts val="0"/>
              </a:spcAft>
              <a:buClr>
                <a:schemeClr val="dk1"/>
              </a:buClr>
              <a:buSzPts val="4320"/>
              <a:buFont typeface="Trebuchet MS"/>
              <a:buNone/>
            </a:pPr>
            <a:br>
              <a:rPr lang="en-US" sz="4820"/>
            </a:br>
            <a:endParaRPr sz="4820"/>
          </a:p>
        </p:txBody>
      </p:sp>
      <p:pic>
        <p:nvPicPr>
          <p:cNvPr id="214" name="Google Shape;214;p25"/>
          <p:cNvPicPr preferRelativeResize="0"/>
          <p:nvPr/>
        </p:nvPicPr>
        <p:blipFill rotWithShape="1">
          <a:blip r:embed="rId3">
            <a:alphaModFix/>
          </a:blip>
          <a:srcRect t="96181"/>
          <a:stretch/>
        </p:blipFill>
        <p:spPr>
          <a:xfrm>
            <a:off x="675957" y="6471920"/>
            <a:ext cx="2143125" cy="193040"/>
          </a:xfrm>
          <a:prstGeom prst="rect">
            <a:avLst/>
          </a:prstGeom>
          <a:noFill/>
          <a:ln>
            <a:noFill/>
          </a:ln>
        </p:spPr>
      </p:pic>
      <p:pic>
        <p:nvPicPr>
          <p:cNvPr id="215" name="Google Shape;215;p25"/>
          <p:cNvPicPr preferRelativeResize="0"/>
          <p:nvPr/>
        </p:nvPicPr>
        <p:blipFill rotWithShape="1">
          <a:blip r:embed="rId4">
            <a:alphaModFix/>
          </a:blip>
          <a:srcRect/>
          <a:stretch/>
        </p:blipFill>
        <p:spPr>
          <a:xfrm>
            <a:off x="467359" y="6410461"/>
            <a:ext cx="3706253" cy="296092"/>
          </a:xfrm>
          <a:prstGeom prst="rect">
            <a:avLst/>
          </a:prstGeom>
          <a:noFill/>
          <a:ln>
            <a:noFill/>
          </a:ln>
        </p:spPr>
      </p:pic>
      <p:sp>
        <p:nvSpPr>
          <p:cNvPr id="216" name="Google Shape;216;p25"/>
          <p:cNvSpPr txBox="1"/>
          <p:nvPr/>
        </p:nvSpPr>
        <p:spPr>
          <a:xfrm>
            <a:off x="647700" y="369000"/>
            <a:ext cx="9681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ppt_w</p:attrName>
                                        </p:attrNameLst>
                                      </p:cBhvr>
                                      <p:tavLst>
                                        <p:tav tm="0">
                                          <p:val>
                                            <p:strVal val="0"/>
                                          </p:val>
                                        </p:tav>
                                        <p:tav tm="100000">
                                          <p:val>
                                            <p:strVal val="#ppt_w"/>
                                          </p:val>
                                        </p:tav>
                                      </p:tavLst>
                                    </p:anim>
                                    <p:anim calcmode="lin" valueType="num">
                                      <p:cBhvr additive="base">
                                        <p:cTn id="8" dur="500"/>
                                        <p:tgtEl>
                                          <p:spTgt spid="21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6"/>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22" name="Google Shape;222;p26"/>
          <p:cNvSpPr txBox="1">
            <a:spLocks noGrp="1"/>
          </p:cNvSpPr>
          <p:nvPr>
            <p:ph type="title"/>
          </p:nvPr>
        </p:nvSpPr>
        <p:spPr>
          <a:xfrm>
            <a:off x="422951" y="245871"/>
            <a:ext cx="2479200" cy="55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320"/>
              <a:buFont typeface="Trebuchet MS"/>
              <a:buNone/>
            </a:pPr>
            <a:r>
              <a:rPr lang="en-US" sz="3020"/>
              <a:t>RESULTS </a:t>
            </a:r>
            <a:endParaRPr sz="3020"/>
          </a:p>
        </p:txBody>
      </p:sp>
      <p:sp>
        <p:nvSpPr>
          <p:cNvPr id="223" name="Google Shape;223;p26"/>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24" name="Google Shape;224;p26"/>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225" name="Google Shape;225;p26"/>
          <p:cNvPicPr preferRelativeResize="0"/>
          <p:nvPr/>
        </p:nvPicPr>
        <p:blipFill>
          <a:blip r:embed="rId4">
            <a:alphaModFix/>
          </a:blip>
          <a:stretch>
            <a:fillRect/>
          </a:stretch>
        </p:blipFill>
        <p:spPr>
          <a:xfrm>
            <a:off x="6851651" y="1201574"/>
            <a:ext cx="5187948" cy="4207839"/>
          </a:xfrm>
          <a:prstGeom prst="rect">
            <a:avLst/>
          </a:prstGeom>
          <a:noFill/>
          <a:ln>
            <a:noFill/>
          </a:ln>
        </p:spPr>
      </p:pic>
      <p:pic>
        <p:nvPicPr>
          <p:cNvPr id="226" name="Google Shape;226;p26"/>
          <p:cNvPicPr preferRelativeResize="0"/>
          <p:nvPr/>
        </p:nvPicPr>
        <p:blipFill>
          <a:blip r:embed="rId5">
            <a:alphaModFix/>
          </a:blip>
          <a:stretch>
            <a:fillRect/>
          </a:stretch>
        </p:blipFill>
        <p:spPr>
          <a:xfrm>
            <a:off x="166700" y="1302575"/>
            <a:ext cx="6684951" cy="393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p:tgtEl>
                                          <p:spTgt spid="222"/>
                                        </p:tgtEl>
                                        <p:attrNameLst>
                                          <p:attrName>ppt_w</p:attrName>
                                        </p:attrNameLst>
                                      </p:cBhvr>
                                      <p:tavLst>
                                        <p:tav tm="0">
                                          <p:val>
                                            <p:strVal val="0"/>
                                          </p:val>
                                        </p:tav>
                                        <p:tav tm="100000">
                                          <p:val>
                                            <p:strVal val="#ppt_w"/>
                                          </p:val>
                                        </p:tav>
                                      </p:tavLst>
                                    </p:anim>
                                    <p:anim calcmode="lin" valueType="num">
                                      <p:cBhvr additive="base">
                                        <p:cTn id="8" dur="500"/>
                                        <p:tgtEl>
                                          <p:spTgt spid="22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fade">
                                      <p:cBhvr>
                                        <p:cTn id="13" dur="1000"/>
                                        <p:tgtEl>
                                          <p:spTgt spid="2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4"/>
                                        </p:tgtEl>
                                        <p:attrNameLst>
                                          <p:attrName>style.visibility</p:attrName>
                                        </p:attrNameLst>
                                      </p:cBhvr>
                                      <p:to>
                                        <p:strVal val="visible"/>
                                      </p:to>
                                    </p:set>
                                    <p:animEffect transition="in" filter="fade">
                                      <p:cBhvr>
                                        <p:cTn id="18"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body" idx="1"/>
          </p:nvPr>
        </p:nvSpPr>
        <p:spPr>
          <a:xfrm>
            <a:off x="575825" y="2094050"/>
            <a:ext cx="6949200" cy="3018300"/>
          </a:xfrm>
          <a:prstGeom prst="rect">
            <a:avLst/>
          </a:prstGeom>
          <a:noFill/>
          <a:ln>
            <a:noFill/>
          </a:ln>
        </p:spPr>
        <p:txBody>
          <a:bodyPr spcFirstLastPara="1" wrap="square" lIns="91425" tIns="45700" rIns="91425" bIns="45700" anchor="t" anchorCtr="0">
            <a:spAutoFit/>
          </a:bodyPr>
          <a:lstStyle/>
          <a:p>
            <a:pPr marL="457200" lvl="0" indent="-228600" algn="l" rtl="0">
              <a:lnSpc>
                <a:spcPct val="115000"/>
              </a:lnSpc>
              <a:spcBef>
                <a:spcPts val="1500"/>
              </a:spcBef>
              <a:spcAft>
                <a:spcPts val="0"/>
              </a:spcAft>
              <a:buClr>
                <a:schemeClr val="dk1"/>
              </a:buClr>
              <a:buSzPts val="2400"/>
              <a:buFont typeface="Roboto"/>
              <a:buNone/>
            </a:pPr>
            <a:r>
              <a:rPr lang="en-US" sz="2400">
                <a:solidFill>
                  <a:schemeClr val="dk1"/>
                </a:solidFill>
                <a:latin typeface="Roboto"/>
                <a:ea typeface="Roboto"/>
                <a:cs typeface="Roboto"/>
                <a:sym typeface="Roboto"/>
              </a:rPr>
              <a:t>When examining the impact of socioeconomic factors on healthcare utilization and health outcomes, we focus on variables such as income, which can significantly influence access to healthcare services and health outcomes..</a:t>
            </a:r>
            <a:endParaRPr sz="2400">
              <a:solidFill>
                <a:schemeClr val="dk1"/>
              </a:solidFill>
              <a:latin typeface="Roboto"/>
              <a:ea typeface="Roboto"/>
              <a:cs typeface="Roboto"/>
              <a:sym typeface="Roboto"/>
            </a:endParaRPr>
          </a:p>
          <a:p>
            <a:pPr marL="342900" lvl="0" indent="-200660" algn="l" rtl="0">
              <a:lnSpc>
                <a:spcPct val="150000"/>
              </a:lnSpc>
              <a:spcBef>
                <a:spcPts val="1500"/>
              </a:spcBef>
              <a:spcAft>
                <a:spcPts val="0"/>
              </a:spcAft>
              <a:buSzPts val="2240"/>
              <a:buNone/>
            </a:pPr>
            <a:endParaRPr sz="1200">
              <a:solidFill>
                <a:srgbClr val="ECECEC"/>
              </a:solidFill>
              <a:highlight>
                <a:srgbClr val="212121"/>
              </a:highlight>
              <a:latin typeface="Roboto"/>
              <a:ea typeface="Roboto"/>
              <a:cs typeface="Roboto"/>
              <a:sym typeface="Roboto"/>
            </a:endParaRPr>
          </a:p>
        </p:txBody>
      </p:sp>
      <p:sp>
        <p:nvSpPr>
          <p:cNvPr id="232" name="Google Shape;232;p27"/>
          <p:cNvSpPr txBox="1">
            <a:spLocks noGrp="1"/>
          </p:cNvSpPr>
          <p:nvPr>
            <p:ph type="title"/>
          </p:nvPr>
        </p:nvSpPr>
        <p:spPr>
          <a:xfrm>
            <a:off x="787902" y="718492"/>
            <a:ext cx="6995700" cy="79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sz="2800">
                <a:latin typeface="Roboto"/>
                <a:ea typeface="Roboto"/>
                <a:cs typeface="Roboto"/>
                <a:sym typeface="Roboto"/>
              </a:rPr>
              <a:t>Impact of Socioeconomic Factors</a:t>
            </a:r>
            <a:endParaRPr sz="2800"/>
          </a:p>
        </p:txBody>
      </p:sp>
      <p:pic>
        <p:nvPicPr>
          <p:cNvPr id="233" name="Google Shape;233;p27"/>
          <p:cNvPicPr preferRelativeResize="0"/>
          <p:nvPr/>
        </p:nvPicPr>
        <p:blipFill rotWithShape="1">
          <a:blip r:embed="rId3">
            <a:alphaModFix/>
          </a:blip>
          <a:srcRect/>
          <a:stretch/>
        </p:blipFill>
        <p:spPr>
          <a:xfrm>
            <a:off x="7995684" y="2930834"/>
            <a:ext cx="2760756" cy="3264408"/>
          </a:xfrm>
          <a:prstGeom prst="rect">
            <a:avLst/>
          </a:prstGeom>
          <a:noFill/>
          <a:ln>
            <a:noFill/>
          </a:ln>
        </p:spPr>
      </p:pic>
      <p:pic>
        <p:nvPicPr>
          <p:cNvPr id="234" name="Google Shape;234;p27"/>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500"/>
                                        <p:tgtEl>
                                          <p:spTgt spid="232"/>
                                        </p:tgtEl>
                                        <p:attrNameLst>
                                          <p:attrName>ppt_w</p:attrName>
                                        </p:attrNameLst>
                                      </p:cBhvr>
                                      <p:tavLst>
                                        <p:tav tm="0">
                                          <p:val>
                                            <p:strVal val="0"/>
                                          </p:val>
                                        </p:tav>
                                        <p:tav tm="100000">
                                          <p:val>
                                            <p:strVal val="#ppt_w"/>
                                          </p:val>
                                        </p:tav>
                                      </p:tavLst>
                                    </p:anim>
                                    <p:anim calcmode="lin" valueType="num">
                                      <p:cBhvr additive="base">
                                        <p:cTn id="8" dur="500"/>
                                        <p:tgtEl>
                                          <p:spTgt spid="23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1">
                                            <p:txEl>
                                              <p:pRg st="0" end="0"/>
                                            </p:txEl>
                                          </p:spTgt>
                                        </p:tgtEl>
                                        <p:attrNameLst>
                                          <p:attrName>style.visibility</p:attrName>
                                        </p:attrNameLst>
                                      </p:cBhvr>
                                      <p:to>
                                        <p:strVal val="visible"/>
                                      </p:to>
                                    </p:set>
                                    <p:animEffect transition="in" filter="fade">
                                      <p:cBhvr>
                                        <p:cTn id="13" dur="1000"/>
                                        <p:tgtEl>
                                          <p:spTgt spid="2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1">
                                            <p:txEl>
                                              <p:pRg st="1" end="1"/>
                                            </p:txEl>
                                          </p:spTgt>
                                        </p:tgtEl>
                                        <p:attrNameLst>
                                          <p:attrName>style.visibility</p:attrName>
                                        </p:attrNameLst>
                                      </p:cBhvr>
                                      <p:to>
                                        <p:strVal val="visible"/>
                                      </p:to>
                                    </p:set>
                                    <p:animEffect transition="in" filter="fade">
                                      <p:cBhvr>
                                        <p:cTn id="18" dur="1000"/>
                                        <p:tgtEl>
                                          <p:spTgt spid="2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647700" y="366450"/>
            <a:ext cx="8634900" cy="6618000"/>
          </a:xfrm>
          <a:prstGeom prst="rect">
            <a:avLst/>
          </a:prstGeom>
          <a:noFill/>
          <a:ln>
            <a:noFill/>
          </a:ln>
        </p:spPr>
        <p:txBody>
          <a:bodyPr spcFirstLastPara="1" wrap="square" lIns="91425" tIns="45700" rIns="91425" bIns="45700" anchor="t" anchorCtr="0">
            <a:noAutofit/>
          </a:bodyPr>
          <a:lstStyle/>
          <a:p>
            <a:pPr marL="457200" lvl="0" indent="-336550" algn="l" rtl="0">
              <a:lnSpc>
                <a:spcPct val="115000"/>
              </a:lnSpc>
              <a:spcBef>
                <a:spcPts val="1500"/>
              </a:spcBef>
              <a:spcAft>
                <a:spcPts val="0"/>
              </a:spcAft>
              <a:buSzPts val="1700"/>
              <a:buFont typeface="Arial"/>
              <a:buAutoNum type="arabicPeriod"/>
            </a:pPr>
            <a:r>
              <a:rPr lang="en-US" sz="1700">
                <a:latin typeface="Arial"/>
                <a:ea typeface="Arial"/>
                <a:cs typeface="Arial"/>
                <a:sym typeface="Arial"/>
              </a:rPr>
              <a:t>Categorizing Patients by Income:</a:t>
            </a:r>
            <a:endParaRPr sz="1700">
              <a:latin typeface="Arial"/>
              <a:ea typeface="Arial"/>
              <a:cs typeface="Arial"/>
              <a:sym typeface="Arial"/>
            </a:endParaRPr>
          </a:p>
          <a:p>
            <a:pPr marL="914400" lvl="1" indent="-336550" algn="l" rtl="0">
              <a:lnSpc>
                <a:spcPct val="115000"/>
              </a:lnSpc>
              <a:spcBef>
                <a:spcPts val="0"/>
              </a:spcBef>
              <a:spcAft>
                <a:spcPts val="0"/>
              </a:spcAft>
              <a:buClr>
                <a:schemeClr val="dk1"/>
              </a:buClr>
              <a:buSzPts val="1700"/>
              <a:buAutoNum type="alphaLcPeriod"/>
            </a:pPr>
            <a:r>
              <a:rPr lang="en-US" sz="1700">
                <a:solidFill>
                  <a:schemeClr val="dk1"/>
                </a:solidFill>
              </a:rPr>
              <a:t>In this step, we classify patients into distinct groups or brackets based on their income levels.</a:t>
            </a:r>
            <a:endParaRPr sz="1700">
              <a:solidFill>
                <a:schemeClr val="dk1"/>
              </a:solidFill>
            </a:endParaRPr>
          </a:p>
          <a:p>
            <a:pPr marL="914400" lvl="1" indent="-336550" algn="l" rtl="0">
              <a:lnSpc>
                <a:spcPct val="115000"/>
              </a:lnSpc>
              <a:spcBef>
                <a:spcPts val="0"/>
              </a:spcBef>
              <a:spcAft>
                <a:spcPts val="0"/>
              </a:spcAft>
              <a:buClr>
                <a:schemeClr val="dk1"/>
              </a:buClr>
              <a:buSzPts val="1700"/>
              <a:buAutoNum type="alphaLcPeriod"/>
            </a:pPr>
            <a:r>
              <a:rPr lang="en-US" sz="1700">
                <a:solidFill>
                  <a:schemeClr val="dk1"/>
                </a:solidFill>
              </a:rPr>
              <a:t>Income brackets can be defined using various criteria such as annual income, household income, or socioeconomic status.</a:t>
            </a:r>
            <a:endParaRPr sz="1700">
              <a:solidFill>
                <a:schemeClr val="dk1"/>
              </a:solidFill>
            </a:endParaRPr>
          </a:p>
          <a:p>
            <a:pPr marL="914400" lvl="1" indent="-336550" algn="l" rtl="0">
              <a:lnSpc>
                <a:spcPct val="115000"/>
              </a:lnSpc>
              <a:spcBef>
                <a:spcPts val="0"/>
              </a:spcBef>
              <a:spcAft>
                <a:spcPts val="0"/>
              </a:spcAft>
              <a:buClr>
                <a:schemeClr val="dk1"/>
              </a:buClr>
              <a:buSzPts val="1700"/>
              <a:buAutoNum type="alphaLcPeriod"/>
            </a:pPr>
            <a:r>
              <a:rPr lang="en-US" sz="1700">
                <a:solidFill>
                  <a:schemeClr val="dk1"/>
                </a:solidFill>
              </a:rPr>
              <a:t>For example, we may divide patients into low-income, middle-income, and high-income groups based on predefined income thresholds or percentiles.</a:t>
            </a:r>
            <a:endParaRPr sz="1700">
              <a:solidFill>
                <a:schemeClr val="dk1"/>
              </a:solidFill>
            </a:endParaRPr>
          </a:p>
          <a:p>
            <a:pPr marL="457200" lvl="0" indent="-336550" algn="l" rtl="0">
              <a:lnSpc>
                <a:spcPct val="115000"/>
              </a:lnSpc>
              <a:spcBef>
                <a:spcPts val="0"/>
              </a:spcBef>
              <a:spcAft>
                <a:spcPts val="0"/>
              </a:spcAft>
              <a:buSzPts val="1700"/>
              <a:buFont typeface="Arial"/>
              <a:buAutoNum type="arabicPeriod"/>
            </a:pPr>
            <a:r>
              <a:rPr lang="en-US" sz="1700">
                <a:latin typeface="Arial"/>
                <a:ea typeface="Arial"/>
                <a:cs typeface="Arial"/>
                <a:sym typeface="Arial"/>
              </a:rPr>
              <a:t>Analyzing Healthcare Metrics:</a:t>
            </a:r>
            <a:endParaRPr sz="1700">
              <a:latin typeface="Arial"/>
              <a:ea typeface="Arial"/>
              <a:cs typeface="Arial"/>
              <a:sym typeface="Arial"/>
            </a:endParaRPr>
          </a:p>
          <a:p>
            <a:pPr marL="914400" lvl="1" indent="-336550" algn="l" rtl="0">
              <a:lnSpc>
                <a:spcPct val="115000"/>
              </a:lnSpc>
              <a:spcBef>
                <a:spcPts val="0"/>
              </a:spcBef>
              <a:spcAft>
                <a:spcPts val="0"/>
              </a:spcAft>
              <a:buClr>
                <a:schemeClr val="dk1"/>
              </a:buClr>
              <a:buSzPts val="1700"/>
              <a:buAutoNum type="alphaLcPeriod"/>
            </a:pPr>
            <a:r>
              <a:rPr lang="en-US" sz="1700">
                <a:solidFill>
                  <a:schemeClr val="dk1"/>
                </a:solidFill>
              </a:rPr>
              <a:t>Once patients are categorized by income, we examine various healthcare metrics to understand how</a:t>
            </a:r>
            <a:r>
              <a:rPr lang="en-US" sz="1750">
                <a:solidFill>
                  <a:schemeClr val="dk1"/>
                </a:solidFill>
              </a:rPr>
              <a:t> </a:t>
            </a:r>
            <a:r>
              <a:rPr lang="en-US" sz="1700">
                <a:solidFill>
                  <a:schemeClr val="dk1"/>
                </a:solidFill>
              </a:rPr>
              <a:t>income levels impact healthcare utilization and health outcomes.</a:t>
            </a:r>
            <a:endParaRPr sz="1700">
              <a:solidFill>
                <a:schemeClr val="dk1"/>
              </a:solidFill>
            </a:endParaRPr>
          </a:p>
          <a:p>
            <a:pPr marL="914400" lvl="1" indent="-336550" algn="l" rtl="0">
              <a:lnSpc>
                <a:spcPct val="115000"/>
              </a:lnSpc>
              <a:spcBef>
                <a:spcPts val="0"/>
              </a:spcBef>
              <a:spcAft>
                <a:spcPts val="0"/>
              </a:spcAft>
              <a:buClr>
                <a:schemeClr val="dk1"/>
              </a:buClr>
              <a:buSzPts val="1700"/>
              <a:buAutoNum type="alphaLcPeriod"/>
            </a:pPr>
            <a:r>
              <a:rPr lang="en-US" sz="1700">
                <a:solidFill>
                  <a:schemeClr val="dk1"/>
                </a:solidFill>
              </a:rPr>
              <a:t>Healthcare metrics may include:</a:t>
            </a:r>
            <a:endParaRPr sz="1700">
              <a:solidFill>
                <a:schemeClr val="dk1"/>
              </a:solidFill>
            </a:endParaRPr>
          </a:p>
          <a:p>
            <a:pPr marL="1371600" lvl="2" indent="-336550" algn="l" rtl="0">
              <a:lnSpc>
                <a:spcPct val="115000"/>
              </a:lnSpc>
              <a:spcBef>
                <a:spcPts val="0"/>
              </a:spcBef>
              <a:spcAft>
                <a:spcPts val="0"/>
              </a:spcAft>
              <a:buClr>
                <a:schemeClr val="dk1"/>
              </a:buClr>
              <a:buSzPts val="1700"/>
              <a:buAutoNum type="romanLcPeriod"/>
            </a:pPr>
            <a:r>
              <a:rPr lang="en-US" sz="1700">
                <a:solidFill>
                  <a:schemeClr val="dk1"/>
                </a:solidFill>
              </a:rPr>
              <a:t>Illness Severity: The severity or acuteness of illnesses experienced by patients.</a:t>
            </a:r>
            <a:endParaRPr sz="1700">
              <a:solidFill>
                <a:schemeClr val="dk1"/>
              </a:solidFill>
            </a:endParaRPr>
          </a:p>
          <a:p>
            <a:pPr marL="1371600" lvl="2" indent="-336550" algn="l" rtl="0">
              <a:lnSpc>
                <a:spcPct val="115000"/>
              </a:lnSpc>
              <a:spcBef>
                <a:spcPts val="0"/>
              </a:spcBef>
              <a:spcAft>
                <a:spcPts val="0"/>
              </a:spcAft>
              <a:buClr>
                <a:schemeClr val="dk1"/>
              </a:buClr>
              <a:buSzPts val="1700"/>
              <a:buAutoNum type="romanLcPeriod"/>
            </a:pPr>
            <a:r>
              <a:rPr lang="en-US" sz="1700">
                <a:solidFill>
                  <a:schemeClr val="dk1"/>
                </a:solidFill>
              </a:rPr>
              <a:t>Chronic Condition Prevalence: The prevalence or frequency of chronic health conditions such as diabetes, hypertension, or heart disease.</a:t>
            </a:r>
            <a:endParaRPr sz="1700">
              <a:solidFill>
                <a:schemeClr val="dk1"/>
              </a:solidFill>
            </a:endParaRPr>
          </a:p>
          <a:p>
            <a:pPr marL="1371600" lvl="2" indent="-336550" algn="l" rtl="0">
              <a:lnSpc>
                <a:spcPct val="115000"/>
              </a:lnSpc>
              <a:spcBef>
                <a:spcPts val="0"/>
              </a:spcBef>
              <a:spcAft>
                <a:spcPts val="0"/>
              </a:spcAft>
              <a:buClr>
                <a:schemeClr val="dk1"/>
              </a:buClr>
              <a:buSzPts val="1700"/>
              <a:buAutoNum type="romanLcPeriod"/>
            </a:pPr>
            <a:r>
              <a:rPr lang="en-US" sz="1700">
                <a:solidFill>
                  <a:schemeClr val="dk1"/>
                </a:solidFill>
              </a:rPr>
              <a:t>Healthcare Utilization: The frequency and type of healthcare services utilized by patients, including doctor visits, hospitalizations.</a:t>
            </a:r>
            <a:endParaRPr sz="1700"/>
          </a:p>
        </p:txBody>
      </p:sp>
      <p:pic>
        <p:nvPicPr>
          <p:cNvPr id="240" name="Google Shape;240;p28"/>
          <p:cNvPicPr preferRelativeResize="0"/>
          <p:nvPr/>
        </p:nvPicPr>
        <p:blipFill rotWithShape="1">
          <a:blip r:embed="rId3">
            <a:alphaModFix/>
          </a:blip>
          <a:srcRect l="156320" t="116813" r="-156320" b="-20632"/>
          <a:stretch/>
        </p:blipFill>
        <p:spPr>
          <a:xfrm>
            <a:off x="7549757" y="6408695"/>
            <a:ext cx="2143125" cy="193040"/>
          </a:xfrm>
          <a:prstGeom prst="rect">
            <a:avLst/>
          </a:prstGeom>
          <a:noFill/>
          <a:ln>
            <a:noFill/>
          </a:ln>
        </p:spPr>
      </p:pic>
      <p:pic>
        <p:nvPicPr>
          <p:cNvPr id="241" name="Google Shape;241;p28"/>
          <p:cNvPicPr preferRelativeResize="0"/>
          <p:nvPr/>
        </p:nvPicPr>
        <p:blipFill rotWithShape="1">
          <a:blip r:embed="rId4">
            <a:alphaModFix/>
          </a:blip>
          <a:srcRect/>
          <a:stretch/>
        </p:blipFill>
        <p:spPr>
          <a:xfrm rot="10800000" flipH="1">
            <a:off x="495600" y="6144975"/>
            <a:ext cx="3281025" cy="45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ppt_w</p:attrName>
                                        </p:attrNameLst>
                                      </p:cBhvr>
                                      <p:tavLst>
                                        <p:tav tm="0">
                                          <p:val>
                                            <p:strVal val="0"/>
                                          </p:val>
                                        </p:tav>
                                        <p:tav tm="100000">
                                          <p:val>
                                            <p:strVal val="#ppt_w"/>
                                          </p:val>
                                        </p:tav>
                                      </p:tavLst>
                                    </p:anim>
                                    <p:anim calcmode="lin" valueType="num">
                                      <p:cBhvr additive="base">
                                        <p:cTn id="8" dur="500"/>
                                        <p:tgtEl>
                                          <p:spTgt spid="23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9"/>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47" name="Google Shape;247;p29"/>
          <p:cNvSpPr txBox="1">
            <a:spLocks noGrp="1"/>
          </p:cNvSpPr>
          <p:nvPr>
            <p:ph type="title"/>
          </p:nvPr>
        </p:nvSpPr>
        <p:spPr>
          <a:xfrm>
            <a:off x="320977" y="244496"/>
            <a:ext cx="2048100" cy="555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sz="3000"/>
              <a:t>RESULTS </a:t>
            </a:r>
            <a:endParaRPr sz="3000"/>
          </a:p>
        </p:txBody>
      </p:sp>
      <p:sp>
        <p:nvSpPr>
          <p:cNvPr id="248" name="Google Shape;248;p29"/>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249" name="Google Shape;249;p29"/>
          <p:cNvPicPr preferRelativeResize="0"/>
          <p:nvPr/>
        </p:nvPicPr>
        <p:blipFill>
          <a:blip r:embed="rId4">
            <a:alphaModFix/>
          </a:blip>
          <a:stretch>
            <a:fillRect/>
          </a:stretch>
        </p:blipFill>
        <p:spPr>
          <a:xfrm>
            <a:off x="2398775" y="381000"/>
            <a:ext cx="8821349" cy="3162300"/>
          </a:xfrm>
          <a:prstGeom prst="rect">
            <a:avLst/>
          </a:prstGeom>
          <a:noFill/>
          <a:ln>
            <a:noFill/>
          </a:ln>
        </p:spPr>
      </p:pic>
      <p:pic>
        <p:nvPicPr>
          <p:cNvPr id="250" name="Google Shape;250;p29"/>
          <p:cNvPicPr preferRelativeResize="0"/>
          <p:nvPr/>
        </p:nvPicPr>
        <p:blipFill>
          <a:blip r:embed="rId5">
            <a:alphaModFix/>
          </a:blip>
          <a:stretch>
            <a:fillRect/>
          </a:stretch>
        </p:blipFill>
        <p:spPr>
          <a:xfrm>
            <a:off x="2128900" y="3712850"/>
            <a:ext cx="9493048" cy="2589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p:tgtEl>
                                          <p:spTgt spid="247"/>
                                        </p:tgtEl>
                                        <p:attrNameLst>
                                          <p:attrName>ppt_w</p:attrName>
                                        </p:attrNameLst>
                                      </p:cBhvr>
                                      <p:tavLst>
                                        <p:tav tm="0">
                                          <p:val>
                                            <p:strVal val="0"/>
                                          </p:val>
                                        </p:tav>
                                        <p:tav tm="100000">
                                          <p:val>
                                            <p:strVal val="#ppt_w"/>
                                          </p:val>
                                        </p:tav>
                                      </p:tavLst>
                                    </p:anim>
                                    <p:anim calcmode="lin" valueType="num">
                                      <p:cBhvr additive="base">
                                        <p:cTn id="8" dur="500"/>
                                        <p:tgtEl>
                                          <p:spTgt spid="24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8"/>
                                        </p:tgtEl>
                                        <p:attrNameLst>
                                          <p:attrName>style.visibility</p:attrName>
                                        </p:attrNameLst>
                                      </p:cBhvr>
                                      <p:to>
                                        <p:strVal val="visible"/>
                                      </p:to>
                                    </p:set>
                                    <p:animEffect transition="in" filter="fade">
                                      <p:cBhvr>
                                        <p:cTn id="13" dur="10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body" idx="1"/>
          </p:nvPr>
        </p:nvSpPr>
        <p:spPr>
          <a:xfrm>
            <a:off x="302525" y="2102225"/>
            <a:ext cx="8337300" cy="3608100"/>
          </a:xfrm>
          <a:prstGeom prst="rect">
            <a:avLst/>
          </a:prstGeom>
          <a:noFill/>
          <a:ln>
            <a:noFill/>
          </a:ln>
        </p:spPr>
        <p:txBody>
          <a:bodyPr spcFirstLastPara="1" wrap="square" lIns="91425" tIns="45700" rIns="91425" bIns="45700" anchor="t" anchorCtr="0">
            <a:normAutofit/>
          </a:bodyPr>
          <a:lstStyle/>
          <a:p>
            <a:pPr marL="142240" lvl="0" indent="0" algn="l" rtl="0">
              <a:lnSpc>
                <a:spcPct val="150000"/>
              </a:lnSpc>
              <a:spcBef>
                <a:spcPts val="0"/>
              </a:spcBef>
              <a:spcAft>
                <a:spcPts val="0"/>
              </a:spcAft>
              <a:buSzPts val="2240"/>
              <a:buNone/>
            </a:pPr>
            <a:r>
              <a:rPr lang="en-US" sz="2400" dirty="0">
                <a:solidFill>
                  <a:schemeClr val="dk1"/>
                </a:solidFill>
                <a:latin typeface="Arial"/>
                <a:ea typeface="Arial"/>
                <a:cs typeface="Arial"/>
                <a:sym typeface="Arial"/>
              </a:rPr>
              <a:t>Correlation analysis is a powerful tool in healthcare data analysis for understanding relationships between variables and identifying potential factors influencing health outcomes.</a:t>
            </a:r>
            <a:endParaRPr sz="2400" dirty="0">
              <a:solidFill>
                <a:schemeClr val="dk1"/>
              </a:solidFill>
              <a:latin typeface="Arial"/>
              <a:ea typeface="Arial"/>
              <a:cs typeface="Arial"/>
              <a:sym typeface="Arial"/>
            </a:endParaRPr>
          </a:p>
        </p:txBody>
      </p:sp>
      <p:sp>
        <p:nvSpPr>
          <p:cNvPr id="256" name="Google Shape;256;p30"/>
          <p:cNvSpPr txBox="1">
            <a:spLocks noGrp="1"/>
          </p:cNvSpPr>
          <p:nvPr>
            <p:ph type="title"/>
          </p:nvPr>
        </p:nvSpPr>
        <p:spPr>
          <a:xfrm>
            <a:off x="420202" y="550417"/>
            <a:ext cx="6995700" cy="790200"/>
          </a:xfrm>
          <a:prstGeom prst="rect">
            <a:avLst/>
          </a:prstGeom>
          <a:noFill/>
          <a:ln>
            <a:noFill/>
          </a:ln>
        </p:spPr>
        <p:txBody>
          <a:bodyPr spcFirstLastPara="1" wrap="square" lIns="91425" tIns="45700" rIns="91425" bIns="45700" anchor="t" anchorCtr="0">
            <a:normAutofit/>
          </a:bodyPr>
          <a:lstStyle/>
          <a:p>
            <a:pPr marL="342900" lvl="0" indent="-200660" algn="l" rtl="0">
              <a:lnSpc>
                <a:spcPct val="150000"/>
              </a:lnSpc>
              <a:spcBef>
                <a:spcPts val="0"/>
              </a:spcBef>
              <a:spcAft>
                <a:spcPts val="0"/>
              </a:spcAft>
              <a:buClr>
                <a:schemeClr val="dk1"/>
              </a:buClr>
              <a:buSzPts val="1100"/>
              <a:buFont typeface="Arial"/>
              <a:buNone/>
            </a:pPr>
            <a:r>
              <a:rPr lang="en-US" sz="2800">
                <a:latin typeface="Roboto"/>
                <a:ea typeface="Roboto"/>
                <a:cs typeface="Roboto"/>
                <a:sym typeface="Roboto"/>
              </a:rPr>
              <a:t>Correlation Analysis :</a:t>
            </a:r>
            <a:endParaRPr sz="2800"/>
          </a:p>
        </p:txBody>
      </p:sp>
      <p:pic>
        <p:nvPicPr>
          <p:cNvPr id="257" name="Google Shape;257;p30"/>
          <p:cNvPicPr preferRelativeResize="0"/>
          <p:nvPr/>
        </p:nvPicPr>
        <p:blipFill rotWithShape="1">
          <a:blip r:embed="rId3">
            <a:alphaModFix/>
          </a:blip>
          <a:srcRect/>
          <a:stretch/>
        </p:blipFill>
        <p:spPr>
          <a:xfrm>
            <a:off x="7995684" y="2930834"/>
            <a:ext cx="2760756" cy="3264408"/>
          </a:xfrm>
          <a:prstGeom prst="rect">
            <a:avLst/>
          </a:prstGeom>
          <a:noFill/>
          <a:ln>
            <a:noFill/>
          </a:ln>
        </p:spPr>
      </p:pic>
      <p:pic>
        <p:nvPicPr>
          <p:cNvPr id="258" name="Google Shape;258;p30"/>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p:tgtEl>
                                          <p:spTgt spid="256"/>
                                        </p:tgtEl>
                                        <p:attrNameLst>
                                          <p:attrName>ppt_w</p:attrName>
                                        </p:attrNameLst>
                                      </p:cBhvr>
                                      <p:tavLst>
                                        <p:tav tm="0">
                                          <p:val>
                                            <p:strVal val="0"/>
                                          </p:val>
                                        </p:tav>
                                        <p:tav tm="100000">
                                          <p:val>
                                            <p:strVal val="#ppt_w"/>
                                          </p:val>
                                        </p:tav>
                                      </p:tavLst>
                                    </p:anim>
                                    <p:anim calcmode="lin" valueType="num">
                                      <p:cBhvr additive="base">
                                        <p:cTn id="8" dur="500"/>
                                        <p:tgtEl>
                                          <p:spTgt spid="25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5">
                                            <p:txEl>
                                              <p:pRg st="0" end="0"/>
                                            </p:txEl>
                                          </p:spTgt>
                                        </p:tgtEl>
                                        <p:attrNameLst>
                                          <p:attrName>style.visibility</p:attrName>
                                        </p:attrNameLst>
                                      </p:cBhvr>
                                      <p:to>
                                        <p:strVal val="visible"/>
                                      </p:to>
                                    </p:set>
                                    <p:animEffect transition="in" filter="fade">
                                      <p:cBhvr>
                                        <p:cTn id="13" dur="1000"/>
                                        <p:tgtEl>
                                          <p:spTgt spid="2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2"/>
        <p:cNvGrpSpPr/>
        <p:nvPr/>
      </p:nvGrpSpPr>
      <p:grpSpPr>
        <a:xfrm>
          <a:off x="0" y="0"/>
          <a:ext cx="0" cy="0"/>
          <a:chOff x="0" y="0"/>
          <a:chExt cx="0" cy="0"/>
        </a:xfrm>
      </p:grpSpPr>
      <p:pic>
        <p:nvPicPr>
          <p:cNvPr id="264" name="Google Shape;264;p31"/>
          <p:cNvPicPr preferRelativeResize="0"/>
          <p:nvPr/>
        </p:nvPicPr>
        <p:blipFill rotWithShape="1">
          <a:blip r:embed="rId3">
            <a:alphaModFix/>
          </a:blip>
          <a:srcRect l="156320" t="116813" r="-156320" b="-20632"/>
          <a:stretch/>
        </p:blipFill>
        <p:spPr>
          <a:xfrm>
            <a:off x="7549757" y="6408695"/>
            <a:ext cx="2143125" cy="193040"/>
          </a:xfrm>
          <a:prstGeom prst="rect">
            <a:avLst/>
          </a:prstGeom>
          <a:noFill/>
          <a:ln>
            <a:noFill/>
          </a:ln>
        </p:spPr>
      </p:pic>
      <p:pic>
        <p:nvPicPr>
          <p:cNvPr id="265" name="Google Shape;265;p31"/>
          <p:cNvPicPr preferRelativeResize="0"/>
          <p:nvPr/>
        </p:nvPicPr>
        <p:blipFill rotWithShape="1">
          <a:blip r:embed="rId4">
            <a:alphaModFix/>
          </a:blip>
          <a:srcRect/>
          <a:stretch/>
        </p:blipFill>
        <p:spPr>
          <a:xfrm rot="10800000" flipH="1">
            <a:off x="505650" y="6276850"/>
            <a:ext cx="2061903" cy="456750"/>
          </a:xfrm>
          <a:prstGeom prst="rect">
            <a:avLst/>
          </a:prstGeom>
          <a:noFill/>
          <a:ln>
            <a:noFill/>
          </a:ln>
        </p:spPr>
      </p:pic>
      <p:sp>
        <p:nvSpPr>
          <p:cNvPr id="263" name="Google Shape;263;p31"/>
          <p:cNvSpPr txBox="1">
            <a:spLocks noGrp="1"/>
          </p:cNvSpPr>
          <p:nvPr>
            <p:ph type="title"/>
          </p:nvPr>
        </p:nvSpPr>
        <p:spPr>
          <a:xfrm>
            <a:off x="647700" y="366450"/>
            <a:ext cx="8634900" cy="6618000"/>
          </a:xfrm>
          <a:prstGeom prst="rect">
            <a:avLst/>
          </a:prstGeom>
          <a:noFill/>
          <a:ln>
            <a:noFill/>
          </a:ln>
        </p:spPr>
        <p:txBody>
          <a:bodyPr spcFirstLastPara="1" wrap="square" lIns="91425" tIns="45700" rIns="91425" bIns="45700" anchor="t"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US" sz="1700" dirty="0">
                <a:latin typeface="Roboto"/>
                <a:ea typeface="Roboto"/>
                <a:cs typeface="Roboto"/>
                <a:sym typeface="Roboto"/>
              </a:rPr>
              <a:t>Understanding Correlation:</a:t>
            </a:r>
            <a:endParaRPr sz="1700" dirty="0">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Correlation analysis examines the relationship between two or more variables to determine if changes in one variable are associated with changes in another.</a:t>
            </a:r>
            <a:endParaRPr sz="1700" dirty="0">
              <a:solidFill>
                <a:schemeClr val="dk1"/>
              </a:solidFill>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A positive correlation indicates that as one variable increases, the other variable also tends to increase. Conversely, a negative correlation means that as one variable increases, the other variable tends to decrease.</a:t>
            </a:r>
            <a:endParaRPr sz="17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700"/>
              <a:buFont typeface="Roboto"/>
              <a:buNone/>
            </a:pPr>
            <a:r>
              <a:rPr lang="en-US" sz="1700" dirty="0">
                <a:latin typeface="Roboto"/>
                <a:ea typeface="Roboto"/>
                <a:cs typeface="Roboto"/>
                <a:sym typeface="Roboto"/>
              </a:rPr>
              <a:t>Interpreting Correlation Results:</a:t>
            </a:r>
            <a:endParaRPr sz="1700" dirty="0">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Positive correlations suggest that as one variable increases, the other tends to increase as well. For example, a positive correlation between illness severity and chronic conditions indicates that patients with more chronic conditions tend to have higher illness severity.</a:t>
            </a:r>
            <a:endParaRPr sz="1700" dirty="0">
              <a:solidFill>
                <a:schemeClr val="dk1"/>
              </a:solidFill>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Negative correlations imply that as one variable increases, the other tends to decrease. For instance, a negative correlation between income and hospitalization rates suggests that higher-income individuals may have lower hospitalization rates.</a:t>
            </a:r>
            <a:endParaRPr sz="1700" dirty="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ts val="1700"/>
              <a:buFont typeface="Roboto"/>
              <a:buNone/>
            </a:pPr>
            <a:r>
              <a:rPr lang="en-US" sz="1700" dirty="0">
                <a:latin typeface="Roboto"/>
                <a:ea typeface="Roboto"/>
                <a:cs typeface="Roboto"/>
                <a:sym typeface="Roboto"/>
              </a:rPr>
              <a:t>Visualizing Correlations:</a:t>
            </a:r>
            <a:endParaRPr sz="1700" dirty="0">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Correlation matrices and scatter plots are commonly used to visualize correlations between multiple variables.</a:t>
            </a:r>
            <a:endParaRPr sz="1700" dirty="0">
              <a:solidFill>
                <a:schemeClr val="dk1"/>
              </a:solidFill>
              <a:latin typeface="Roboto"/>
              <a:ea typeface="Roboto"/>
              <a:cs typeface="Roboto"/>
              <a:sym typeface="Roboto"/>
            </a:endParaRPr>
          </a:p>
          <a:p>
            <a:pPr marL="914400" lvl="1" indent="-336550" algn="l" rtl="0">
              <a:lnSpc>
                <a:spcPct val="115000"/>
              </a:lnSpc>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Heatmaps can also be used to represent correlation matrices visually, with colors indicating the strength and direction of correlations.</a:t>
            </a:r>
            <a:endParaRPr sz="1700" dirty="0">
              <a:solidFill>
                <a:schemeClr val="dk1"/>
              </a:solidFill>
              <a:latin typeface="Roboto"/>
              <a:ea typeface="Roboto"/>
              <a:cs typeface="Roboto"/>
              <a:sym typeface="Roboto"/>
            </a:endParaRPr>
          </a:p>
          <a:p>
            <a:pPr marL="457200" lvl="0" indent="0" algn="l" rtl="0">
              <a:spcBef>
                <a:spcPts val="1500"/>
              </a:spcBef>
              <a:spcAft>
                <a:spcPts val="0"/>
              </a:spcAft>
              <a:buNone/>
            </a:pPr>
            <a:endParaRPr sz="24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p:tgtEl>
                                          <p:spTgt spid="263"/>
                                        </p:tgtEl>
                                        <p:attrNameLst>
                                          <p:attrName>ppt_w</p:attrName>
                                        </p:attrNameLst>
                                      </p:cBhvr>
                                      <p:tavLst>
                                        <p:tav tm="0">
                                          <p:val>
                                            <p:strVal val="0"/>
                                          </p:val>
                                        </p:tav>
                                        <p:tav tm="100000">
                                          <p:val>
                                            <p:strVal val="#ppt_w"/>
                                          </p:val>
                                        </p:tav>
                                      </p:tavLst>
                                    </p:anim>
                                    <p:anim calcmode="lin" valueType="num">
                                      <p:cBhvr additive="base">
                                        <p:cTn id="8" dur="500"/>
                                        <p:tgtEl>
                                          <p:spTgt spid="26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Widescreen</PresentationFormat>
  <Paragraphs>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Trebuchet MS</vt:lpstr>
      <vt:lpstr>Noto Sans Symbols</vt:lpstr>
      <vt:lpstr>Arial</vt:lpstr>
      <vt:lpstr>Roboto</vt:lpstr>
      <vt:lpstr>Facet</vt:lpstr>
      <vt:lpstr>Healthcare Analytics for Doctor Visits </vt:lpstr>
      <vt:lpstr>Patient Segmentation:</vt:lpstr>
      <vt:lpstr>Segmentation Criteria: Determine which demographic characteristics you want to use for segmentation. Common criteria include age, gender, income, education level, and geographic location. Data Collection: Collect relevant patient data, including demographic information, visit history, and health metrics such as illness severity and chronic condition status. Segmentation: Use statistical techniques or simple filters to divide the patient population into subgroups based on the chosen criteria. For example, you can divide patients into age groups (e.g., &lt;18, 18-35, 36-50, 51-65, 65+) or income brackets (e.g., low-income, middle-income, high-income). Analysis: Once patients are segmented, analyze visit patterns, illness severity, and chronic condition prevalence within each subgroup. This analysis helps identify trends and patterns specific to each segment.  </vt:lpstr>
      <vt:lpstr>RESULTS </vt:lpstr>
      <vt:lpstr>Impact of Socioeconomic Factors</vt:lpstr>
      <vt:lpstr>Categorizing Patients by Income: In this step, we classify patients into distinct groups or brackets based on their income levels. Income brackets can be defined using various criteria such as annual income, household income, or socioeconomic status. For example, we may divide patients into low-income, middle-income, and high-income groups based on predefined income thresholds or percentiles. Analyzing Healthcare Metrics: Once patients are categorized by income, we examine various healthcare metrics to understand how income levels impact healthcare utilization and health outcomes. Healthcare metrics may include: Illness Severity: The severity or acuteness of illnesses experienced by patients. Chronic Condition Prevalence: The prevalence or frequency of chronic health conditions such as diabetes, hypertension, or heart disease. Healthcare Utilization: The frequency and type of healthcare services utilized by patients, including doctor visits, hospitalizations.</vt:lpstr>
      <vt:lpstr>RESULTS </vt:lpstr>
      <vt:lpstr>Correlation Analysis :</vt:lpstr>
      <vt:lpstr>Understanding Correlation: Correlation analysis examines the relationship between two or more variables to determine if changes in one variable are associated with changes in another. A positive correlation indicates that as one variable increases, the other variable also tends to increase. Conversely, a negative correlation means that as one variable increases, the other variable tends to decrease. Interpreting Correlation Results: Positive correlations suggest that as one variable increases, the other tends to increase as well. For example, a positive correlation between illness severity and chronic conditions indicates that patients with more chronic conditions tend to have higher illness severity. Negative correlations imply that as one variable increases, the other tends to decrease. For instance, a negative correlation between income and hospitalization rates suggests that higher-income individuals may have lower hospitalization rates. Visualizing Correlations: Correlation matrices and scatter plots are commonly used to visualize correlations between multiple variables. Heatmaps can also be used to represent correlation matrices visually, with colors indicating the strength and direction of correlations. </vt:lpstr>
      <vt:lpstr>RESULTS </vt:lpstr>
      <vt:lpstr>END USERS :</vt:lpstr>
      <vt:lpstr>Technology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Analytics for Doctor Visits </dc:title>
  <cp:lastModifiedBy>Dhruv Gandhi</cp:lastModifiedBy>
  <cp:revision>1</cp:revision>
  <dcterms:modified xsi:type="dcterms:W3CDTF">2024-03-03T11:07:20Z</dcterms:modified>
</cp:coreProperties>
</file>