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2" r:id="rId3"/>
  </p:sldMasterIdLst>
  <p:sldIdLst>
    <p:sldId id="256" r:id="rId4"/>
    <p:sldId id="257" r:id="rId5"/>
    <p:sldId id="266" r:id="rId6"/>
    <p:sldId id="258" r:id="rId7"/>
    <p:sldId id="259" r:id="rId8"/>
    <p:sldId id="260" r:id="rId9"/>
    <p:sldId id="261" r:id="rId10"/>
    <p:sldId id="262" r:id="rId11"/>
    <p:sldId id="263" r:id="rId12"/>
    <p:sldId id="265"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69" d="100"/>
          <a:sy n="69"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56200343-8588-42F4-9AFE-AE7D23A446B0}" type="datetimeFigureOut">
              <a:rPr lang="en-US" smtClean="0"/>
              <a:t>7/21/2023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96B54AC-5D8A-4148-8D3B-C3822D112D6E}"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96B54AC-5D8A-4148-8D3B-C3822D112D6E}"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6B54AC-5D8A-4148-8D3B-C3822D112D6E}"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56200343-8588-42F4-9AFE-AE7D23A446B0}" type="datetimeFigureOut">
              <a:rPr lang="en-US" smtClean="0"/>
              <a:t>7/21/2023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96B54AC-5D8A-4148-8D3B-C3822D112D6E}"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6200343-8588-42F4-9AFE-AE7D23A446B0}" type="datetimeFigureOut">
              <a:rPr lang="en-US" smtClean="0"/>
              <a:t>7/21/2023</a:t>
            </a:fld>
            <a:endParaRPr lang="en-US" dirty="0"/>
          </a:p>
        </p:txBody>
      </p:sp>
      <p:sp>
        <p:nvSpPr>
          <p:cNvPr id="27" name="Slide Number Placeholder 26"/>
          <p:cNvSpPr>
            <a:spLocks noGrp="1"/>
          </p:cNvSpPr>
          <p:nvPr>
            <p:ph type="sldNum" sz="quarter" idx="11"/>
          </p:nvPr>
        </p:nvSpPr>
        <p:spPr/>
        <p:txBody>
          <a:bodyPr rtlCol="0"/>
          <a:lstStyle/>
          <a:p>
            <a:fld id="{A96B54AC-5D8A-4148-8D3B-C3822D112D6E}"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6200343-8588-42F4-9AFE-AE7D23A446B0}" type="datetimeFigureOut">
              <a:rPr lang="en-US" smtClean="0"/>
              <a:t>7/21/2023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A96B54AC-5D8A-4148-8D3B-C3822D112D6E}" type="slidenum">
              <a:rPr lang="en-US" smtClean="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6200343-8588-42F4-9AFE-AE7D23A446B0}" type="datetimeFigureOut">
              <a:rPr lang="en-US" smtClean="0"/>
              <a:t>7/21/2023</a:t>
            </a:fld>
            <a:endParaRPr lang="en-US" dirty="0"/>
          </a:p>
        </p:txBody>
      </p:sp>
      <p:sp>
        <p:nvSpPr>
          <p:cNvPr id="27" name="Slide Number Placeholder 26"/>
          <p:cNvSpPr>
            <a:spLocks noGrp="1"/>
          </p:cNvSpPr>
          <p:nvPr>
            <p:ph type="sldNum" sz="quarter" idx="11"/>
          </p:nvPr>
        </p:nvSpPr>
        <p:spPr/>
        <p:txBody>
          <a:bodyPr rtlCol="0"/>
          <a:lstStyle/>
          <a:p>
            <a:fld id="{A96B54AC-5D8A-4148-8D3B-C3822D112D6E}"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6200343-8588-42F4-9AFE-AE7D23A446B0}" type="datetimeFigureOut">
              <a:rPr lang="en-US" smtClean="0"/>
              <a:t>7/21/2023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A96B54AC-5D8A-4148-8D3B-C3822D112D6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200343-8588-42F4-9AFE-AE7D23A446B0}" type="datetimeFigureOut">
              <a:rPr lang="en-US" smtClean="0"/>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6B54AC-5D8A-4148-8D3B-C3822D112D6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6200343-8588-42F4-9AFE-AE7D23A446B0}" type="datetimeFigureOut">
              <a:rPr lang="en-US" smtClean="0"/>
              <a:t>7/21/2023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96B54AC-5D8A-4148-8D3B-C3822D112D6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6200343-8588-42F4-9AFE-AE7D23A446B0}" type="datetimeFigureOut">
              <a:rPr lang="en-US" smtClean="0"/>
              <a:t>7/21/2023</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96B54AC-5D8A-4148-8D3B-C3822D112D6E}"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6200343-8588-42F4-9AFE-AE7D23A446B0}" type="datetimeFigureOut">
              <a:rPr lang="en-US" smtClean="0"/>
              <a:t>7/21/2023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96B54AC-5D8A-4148-8D3B-C3822D112D6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1428736"/>
            <a:ext cx="5715040" cy="1470025"/>
          </a:xfrm>
        </p:spPr>
        <p:txBody>
          <a:bodyPr>
            <a:noAutofit/>
          </a:bodyPr>
          <a:lstStyle/>
          <a:p>
            <a:pPr algn="ctr"/>
            <a:r>
              <a:rPr lang="en-US" sz="5400" b="1" i="1" dirty="0">
                <a:latin typeface="Times New Roman" pitchFamily="18" charset="0"/>
                <a:cs typeface="Times New Roman" pitchFamily="18" charset="0"/>
              </a:rPr>
              <a:t>LIBRARY MANAGEMENT SYSTEM</a:t>
            </a:r>
          </a:p>
        </p:txBody>
      </p:sp>
      <p:sp>
        <p:nvSpPr>
          <p:cNvPr id="3" name="Subtitle 2"/>
          <p:cNvSpPr>
            <a:spLocks noGrp="1"/>
          </p:cNvSpPr>
          <p:nvPr>
            <p:ph type="subTitle" idx="1"/>
          </p:nvPr>
        </p:nvSpPr>
        <p:spPr>
          <a:xfrm>
            <a:off x="428596" y="4143380"/>
            <a:ext cx="4953000" cy="1752600"/>
          </a:xfrm>
        </p:spPr>
        <p:txBody>
          <a:bodyPr>
            <a:normAutofit/>
          </a:bodyPr>
          <a:lstStyle/>
          <a:p>
            <a:r>
              <a:rPr lang="en-US" u="sng" dirty="0"/>
              <a:t>Submitted by</a:t>
            </a:r>
          </a:p>
          <a:p>
            <a:r>
              <a:rPr lang="en-US" dirty="0"/>
              <a:t>Name:-Dhruv Goyal</a:t>
            </a:r>
          </a:p>
          <a:p>
            <a:r>
              <a:rPr lang="en-US" dirty="0"/>
              <a:t>Sec/Roll no.:-G/17</a:t>
            </a:r>
          </a:p>
          <a:p>
            <a:r>
              <a:rPr lang="en-US" dirty="0"/>
              <a:t>University Roll No:-2018789</a:t>
            </a:r>
          </a:p>
          <a:p>
            <a:endParaRPr lang="en-US" dirty="0"/>
          </a:p>
        </p:txBody>
      </p:sp>
      <p:sp>
        <p:nvSpPr>
          <p:cNvPr id="5" name="TextBox 4"/>
          <p:cNvSpPr txBox="1"/>
          <p:nvPr/>
        </p:nvSpPr>
        <p:spPr>
          <a:xfrm>
            <a:off x="5429256" y="4214818"/>
            <a:ext cx="3571900" cy="882678"/>
          </a:xfrm>
          <a:prstGeom prst="rect">
            <a:avLst/>
          </a:prstGeom>
          <a:noFill/>
        </p:spPr>
        <p:txBody>
          <a:bodyPr wrap="square" rtlCol="0">
            <a:spAutoFit/>
          </a:bodyPr>
          <a:lstStyle/>
          <a:p>
            <a:pPr marL="8255" indent="-6350" algn="ctr">
              <a:lnSpc>
                <a:spcPct val="107000"/>
              </a:lnSpc>
              <a:spcAft>
                <a:spcPts val="0"/>
              </a:spcAft>
            </a:pPr>
            <a:r>
              <a:rPr lang="en-US" sz="2400" dirty="0">
                <a:solidFill>
                  <a:srgbClr val="424456"/>
                </a:solidFill>
              </a:rPr>
              <a:t>Mentor Name:- Ms. Tanusha Mittal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357322"/>
          </a:xfrm>
        </p:spPr>
        <p:txBody>
          <a:bodyPr>
            <a:normAutofit fontScale="90000"/>
          </a:bodyPr>
          <a:lstStyle/>
          <a:p>
            <a:pPr algn="ctr"/>
            <a:r>
              <a:rPr lang="en-US" sz="5400" b="1" i="1" dirty="0">
                <a:solidFill>
                  <a:srgbClr val="424456"/>
                </a:solidFill>
              </a:rPr>
              <a:t>Conclusion and Future-Work</a:t>
            </a:r>
            <a:endParaRPr lang="en-US" dirty="0"/>
          </a:p>
        </p:txBody>
      </p:sp>
      <p:sp>
        <p:nvSpPr>
          <p:cNvPr id="3" name="Content Placeholder 2"/>
          <p:cNvSpPr>
            <a:spLocks noGrp="1"/>
          </p:cNvSpPr>
          <p:nvPr>
            <p:ph idx="1"/>
          </p:nvPr>
        </p:nvSpPr>
        <p:spPr>
          <a:xfrm>
            <a:off x="457200" y="2000240"/>
            <a:ext cx="8229600" cy="4574296"/>
          </a:xfrm>
        </p:spPr>
        <p:txBody>
          <a:bodyPr>
            <a:normAutofit/>
          </a:bodyPr>
          <a:lstStyle/>
          <a:p>
            <a:pPr algn="just">
              <a:lnSpc>
                <a:spcPct val="150000"/>
              </a:lnSpc>
              <a:spcAft>
                <a:spcPts val="800"/>
              </a:spcAft>
            </a:pPr>
            <a:r>
              <a:rPr lang="en-IN" sz="1900" dirty="0">
                <a:latin typeface="Times New Roman" pitchFamily="18" charset="0"/>
                <a:ea typeface="Calibri"/>
                <a:cs typeface="Times New Roman" pitchFamily="18" charset="0"/>
              </a:rPr>
              <a:t>In conclusion, The project demonstrates effective utilization of PHP and my </a:t>
            </a:r>
            <a:r>
              <a:rPr lang="en-IN" sz="1900" dirty="0" err="1">
                <a:latin typeface="Times New Roman" pitchFamily="18" charset="0"/>
                <a:ea typeface="Calibri"/>
                <a:cs typeface="Times New Roman" pitchFamily="18" charset="0"/>
              </a:rPr>
              <a:t>sql</a:t>
            </a:r>
            <a:r>
              <a:rPr lang="en-IN" sz="1900" dirty="0">
                <a:latin typeface="Times New Roman" pitchFamily="18" charset="0"/>
                <a:ea typeface="Calibri"/>
                <a:cs typeface="Times New Roman" pitchFamily="18" charset="0"/>
              </a:rPr>
              <a:t> components to create an intuitive and engaging library management system.</a:t>
            </a:r>
            <a:endParaRPr lang="en-US" sz="1900" dirty="0">
              <a:latin typeface="Times New Roman" pitchFamily="18" charset="0"/>
              <a:ea typeface="Calibri"/>
              <a:cs typeface="Times New Roman" pitchFamily="18" charset="0"/>
            </a:endParaRPr>
          </a:p>
          <a:p>
            <a:pPr algn="just">
              <a:lnSpc>
                <a:spcPct val="150000"/>
              </a:lnSpc>
              <a:spcAft>
                <a:spcPts val="800"/>
              </a:spcAft>
            </a:pPr>
            <a:r>
              <a:rPr lang="en-US" sz="1900" dirty="0">
                <a:latin typeface="Times New Roman" pitchFamily="18" charset="0"/>
                <a:ea typeface="Calibri"/>
                <a:cs typeface="Times New Roman" pitchFamily="18" charset="0"/>
              </a:rPr>
              <a:t>While the application fulfills its core purpose, there is room for future enhancements and improvements like:-</a:t>
            </a:r>
          </a:p>
          <a:p>
            <a:pPr algn="just">
              <a:buFont typeface="Wingdings" panose="05000000000000000000" pitchFamily="2" charset="2"/>
              <a:buChar char="q"/>
            </a:pPr>
            <a:r>
              <a:rPr lang="en-IN" sz="1800" dirty="0">
                <a:latin typeface="Times New Roman" pitchFamily="18" charset="0"/>
                <a:cs typeface="Times New Roman" pitchFamily="18" charset="0"/>
              </a:rPr>
              <a:t>Expand the Database: Increase the number of entries present and then use a function to calculate the fine if the days of book issued exceeds..</a:t>
            </a:r>
          </a:p>
          <a:p>
            <a:pPr marL="452628" lvl="0" indent="-342900" algn="just">
              <a:buNone/>
            </a:pPr>
            <a:endParaRPr lang="en-US" sz="1800" dirty="0">
              <a:latin typeface="Times New Roman" pitchFamily="18" charset="0"/>
              <a:cs typeface="Times New Roman" pitchFamily="18" charset="0"/>
            </a:endParaRPr>
          </a:p>
          <a:p>
            <a:pPr lvl="0" algn="just">
              <a:buFont typeface="Wingdings" panose="05000000000000000000" pitchFamily="2" charset="2"/>
              <a:buChar char="q"/>
            </a:pPr>
            <a:r>
              <a:rPr lang="en-IN" sz="1800" dirty="0">
                <a:latin typeface="Times New Roman" pitchFamily="18" charset="0"/>
                <a:cs typeface="Times New Roman" pitchFamily="18" charset="0"/>
              </a:rPr>
              <a:t>Adding a mail system: To ensure that users submit the issued books on time .A mail system should be added to the database. </a:t>
            </a:r>
            <a:endParaRPr lang="en-US" sz="1800" dirty="0">
              <a:latin typeface="Times New Roman" pitchFamily="18" charset="0"/>
              <a:cs typeface="Times New Roman" pitchFamily="18" charset="0"/>
            </a:endParaRPr>
          </a:p>
          <a:p>
            <a:pPr algn="just">
              <a:lnSpc>
                <a:spcPct val="150000"/>
              </a:lnSpc>
              <a:spcAft>
                <a:spcPts val="800"/>
              </a:spcAft>
            </a:pPr>
            <a:endParaRPr lang="en-US" sz="1900" dirty="0">
              <a:latin typeface="Times New Roman" pitchFamily="18" charset="0"/>
              <a:ea typeface="Calibri"/>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Autofit/>
          </a:bodyPr>
          <a:lstStyle/>
          <a:p>
            <a:pPr algn="ctr"/>
            <a:r>
              <a:rPr lang="en-US" sz="10000" dirty="0">
                <a:latin typeface="Algerian"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066800"/>
          </a:xfrm>
        </p:spPr>
        <p:txBody>
          <a:bodyPr/>
          <a:lstStyle/>
          <a:p>
            <a:pPr algn="ctr"/>
            <a:r>
              <a:rPr lang="en-US" sz="5400" b="1" i="1" dirty="0"/>
              <a:t>Introduction</a:t>
            </a:r>
          </a:p>
        </p:txBody>
      </p:sp>
      <p:sp>
        <p:nvSpPr>
          <p:cNvPr id="3" name="Content Placeholder 2"/>
          <p:cNvSpPr>
            <a:spLocks noGrp="1"/>
          </p:cNvSpPr>
          <p:nvPr>
            <p:ph idx="1"/>
          </p:nvPr>
        </p:nvSpPr>
        <p:spPr>
          <a:xfrm>
            <a:off x="428596" y="1495404"/>
            <a:ext cx="8258204" cy="5079132"/>
          </a:xfrm>
        </p:spPr>
        <p:txBody>
          <a:bodyPr>
            <a:normAutofit fontScale="77500" lnSpcReduction="20000"/>
          </a:bodyPr>
          <a:lstStyle/>
          <a:p>
            <a:r>
              <a:rPr lang="en-US" sz="2600" dirty="0">
                <a:latin typeface="Times New Roman" pitchFamily="18" charset="0"/>
                <a:cs typeface="Times New Roman" pitchFamily="18" charset="0"/>
              </a:rPr>
              <a:t>A Library Management System (LMS) is a comprehensive software solution designed to efficiently manage and organize library resources, processes, and services. It offers librarians and library staff a centralized platform to streamline tasks such as cataloging, circulation, patron management, and resource tracking. LMS enables users to access and borrow books, journals, multimedia, and other materials seamlessly, promoting an enhanced user experience. With its user-friendly interface and advanced features, an LMS significantly improves library operations, facilitates quick information retrieval, reduces manual errors, and enhances overall productivity .The aim of this report is to present the development process of a library management system using PHP and my </a:t>
            </a:r>
            <a:r>
              <a:rPr lang="en-US" sz="2600" dirty="0" err="1">
                <a:latin typeface="Times New Roman" pitchFamily="18" charset="0"/>
                <a:cs typeface="Times New Roman" pitchFamily="18" charset="0"/>
              </a:rPr>
              <a:t>sql</a:t>
            </a:r>
            <a:r>
              <a:rPr lang="en-US" sz="2600" dirty="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a:p>
            <a:r>
              <a:rPr lang="en-US" sz="2600" dirty="0"/>
              <a:t> MySQL is known for its high performance, scalability, and reliability, allowing learners to test their knowledge in an engaging manner. PHP is a widely-used server-side scripting language, specifically designed for web development. It allows developers to create dynamic and interactive web pages that can generate content easily. PHP seamlessly integrates with various databases, including MySQL, making it an ideal choice for web applications that require efficient data handling and storage.</a:t>
            </a:r>
            <a:endParaRPr lang="en-US" sz="2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066800"/>
          </a:xfrm>
        </p:spPr>
        <p:txBody>
          <a:bodyPr/>
          <a:lstStyle/>
          <a:p>
            <a:pPr algn="ctr"/>
            <a:r>
              <a:rPr lang="en-US" sz="5400" b="1" i="1" dirty="0"/>
              <a:t>Continued</a:t>
            </a:r>
          </a:p>
        </p:txBody>
      </p:sp>
      <p:sp>
        <p:nvSpPr>
          <p:cNvPr id="3" name="Content Placeholder 2"/>
          <p:cNvSpPr>
            <a:spLocks noGrp="1"/>
          </p:cNvSpPr>
          <p:nvPr>
            <p:ph idx="1"/>
          </p:nvPr>
        </p:nvSpPr>
        <p:spPr>
          <a:xfrm>
            <a:off x="428596" y="1495404"/>
            <a:ext cx="8258204" cy="5079132"/>
          </a:xfrm>
        </p:spPr>
        <p:txBody>
          <a:bodyPr>
            <a:normAutofit/>
          </a:bodyPr>
          <a:lstStyle/>
          <a:p>
            <a:r>
              <a:rPr lang="en-US" sz="2000" dirty="0">
                <a:latin typeface="Times New Roman" pitchFamily="18" charset="0"/>
                <a:cs typeface="Times New Roman" pitchFamily="18" charset="0"/>
              </a:rPr>
              <a:t>In combination, MySQL and PHP form a powerful duo for web development, where PHP handles server-side scripting and generates dynamic content, while MySQL manages the database, ensuring efficient data storage and retrieval.</a:t>
            </a:r>
            <a:r>
              <a:rPr lang="en-US" sz="2600" dirty="0">
                <a:latin typeface="Times New Roman" pitchFamily="18" charset="0"/>
                <a:cs typeface="Times New Roman" pitchFamily="18" charset="0"/>
              </a:rPr>
              <a:t> </a:t>
            </a:r>
          </a:p>
          <a:p>
            <a:pPr marL="109728" indent="0">
              <a:buNone/>
            </a:pPr>
            <a:endParaRPr lang="en-US" sz="2600" b="1" dirty="0">
              <a:latin typeface="Times New Roman" pitchFamily="18" charset="0"/>
              <a:cs typeface="Times New Roman" pitchFamily="18" charset="0"/>
            </a:endParaRPr>
          </a:p>
          <a:p>
            <a:pPr marL="109728" indent="0">
              <a:buNone/>
            </a:pPr>
            <a:r>
              <a:rPr lang="en-US" b="1" dirty="0">
                <a:latin typeface="Times New Roman" pitchFamily="18" charset="0"/>
                <a:cs typeface="Times New Roman" pitchFamily="18" charset="0"/>
              </a:rPr>
              <a:t>Problem Statement:</a:t>
            </a:r>
          </a:p>
          <a:p>
            <a:pPr marL="109728" indent="0">
              <a:buNone/>
            </a:pPr>
            <a:r>
              <a:rPr lang="en-US" sz="2000" dirty="0">
                <a:latin typeface="Times New Roman" pitchFamily="18" charset="0"/>
                <a:cs typeface="Times New Roman" pitchFamily="18" charset="0"/>
              </a:rPr>
              <a:t>TO CREATE A LIBRARY MANAGEMENT SYSTEM SO THAT IT CAN HANDLE USERS DATA.</a:t>
            </a:r>
          </a:p>
          <a:p>
            <a:pPr marL="109728" indent="0">
              <a:buNone/>
            </a:pPr>
            <a:r>
              <a:rPr lang="en-US" sz="2000" dirty="0">
                <a:latin typeface="Times New Roman" pitchFamily="18" charset="0"/>
                <a:cs typeface="Times New Roman" pitchFamily="18" charset="0"/>
              </a:rPr>
              <a:t>Example: Books issued, registration , number of books etc.</a:t>
            </a:r>
          </a:p>
        </p:txBody>
      </p:sp>
    </p:spTree>
    <p:extLst>
      <p:ext uri="{BB962C8B-B14F-4D97-AF65-F5344CB8AC3E}">
        <p14:creationId xmlns:p14="http://schemas.microsoft.com/office/powerpoint/2010/main" val="204909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066800"/>
          </a:xfrm>
        </p:spPr>
        <p:txBody>
          <a:bodyPr/>
          <a:lstStyle/>
          <a:p>
            <a:pPr algn="ctr"/>
            <a:r>
              <a:rPr lang="en-US" sz="5400" b="1" i="1" dirty="0">
                <a:solidFill>
                  <a:srgbClr val="424456"/>
                </a:solidFill>
              </a:rPr>
              <a:t>Methodology</a:t>
            </a:r>
            <a:endParaRPr lang="en-US" dirty="0"/>
          </a:p>
        </p:txBody>
      </p:sp>
      <p:sp>
        <p:nvSpPr>
          <p:cNvPr id="3" name="Content Placeholder 2"/>
          <p:cNvSpPr>
            <a:spLocks noGrp="1"/>
          </p:cNvSpPr>
          <p:nvPr>
            <p:ph idx="1"/>
          </p:nvPr>
        </p:nvSpPr>
        <p:spPr>
          <a:xfrm>
            <a:off x="428596" y="1785926"/>
            <a:ext cx="8229600" cy="4325112"/>
          </a:xfrm>
        </p:spPr>
        <p:txBody>
          <a:bodyPr/>
          <a:lstStyle/>
          <a:p>
            <a:pPr marL="356870">
              <a:spcBef>
                <a:spcPts val="30"/>
              </a:spcBef>
              <a:spcAft>
                <a:spcPts val="0"/>
              </a:spcAft>
            </a:pPr>
            <a:r>
              <a:rPr lang="en-US" dirty="0">
                <a:latin typeface="Times New Roman"/>
                <a:ea typeface="Times New Roman"/>
              </a:rPr>
              <a:t>This project contains admin and user modules.</a:t>
            </a:r>
          </a:p>
          <a:p>
            <a:pPr marL="356870">
              <a:spcBef>
                <a:spcPts val="30"/>
              </a:spcBef>
              <a:spcAft>
                <a:spcPts val="0"/>
              </a:spcAft>
            </a:pPr>
            <a:endParaRPr lang="en-US" dirty="0">
              <a:latin typeface="Times New Roman"/>
            </a:endParaRPr>
          </a:p>
          <a:p>
            <a:pPr marL="356870">
              <a:spcBef>
                <a:spcPts val="30"/>
              </a:spcBef>
              <a:spcAft>
                <a:spcPts val="0"/>
              </a:spcAft>
            </a:pPr>
            <a:endParaRPr lang="en-US" dirty="0"/>
          </a:p>
        </p:txBody>
      </p:sp>
      <p:sp>
        <p:nvSpPr>
          <p:cNvPr id="12" name="Content Placeholder 2">
            <a:extLst>
              <a:ext uri="{FF2B5EF4-FFF2-40B4-BE49-F238E27FC236}">
                <a16:creationId xmlns:a16="http://schemas.microsoft.com/office/drawing/2014/main" id="{8B4CF975-3F75-442A-A634-CDFF21AA016E}"/>
              </a:ext>
            </a:extLst>
          </p:cNvPr>
          <p:cNvSpPr txBox="1">
            <a:spLocks/>
          </p:cNvSpPr>
          <p:nvPr/>
        </p:nvSpPr>
        <p:spPr>
          <a:xfrm>
            <a:off x="1972623" y="3082663"/>
            <a:ext cx="6676814" cy="3310713"/>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0838" indent="0">
              <a:spcBef>
                <a:spcPts val="30"/>
              </a:spcBef>
              <a:buNone/>
            </a:pPr>
            <a:endParaRPr lang="en-US" dirty="0">
              <a:latin typeface="Times New Roman"/>
              <a:ea typeface="Times New Roman"/>
            </a:endParaRPr>
          </a:p>
          <a:p>
            <a:pPr marL="356870">
              <a:spcBef>
                <a:spcPts val="30"/>
              </a:spcBef>
            </a:pPr>
            <a:endParaRPr lang="en-US" dirty="0">
              <a:latin typeface="Times New Roman"/>
            </a:endParaRPr>
          </a:p>
          <a:p>
            <a:pPr marL="356870">
              <a:spcBef>
                <a:spcPts val="30"/>
              </a:spcBef>
            </a:pPr>
            <a:endParaRPr lang="en-US" dirty="0"/>
          </a:p>
        </p:txBody>
      </p:sp>
      <p:pic>
        <p:nvPicPr>
          <p:cNvPr id="13" name="Picture 2">
            <a:extLst>
              <a:ext uri="{FF2B5EF4-FFF2-40B4-BE49-F238E27FC236}">
                <a16:creationId xmlns:a16="http://schemas.microsoft.com/office/drawing/2014/main" id="{B0413219-E0C8-4EAE-B982-E1767EE94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117"/>
            <a:ext cx="7056783" cy="3991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550122" cy="5881270"/>
          </a:xfrm>
        </p:spPr>
        <p:txBody>
          <a:bodyPr>
            <a:normAutofit/>
          </a:bodyPr>
          <a:lstStyle/>
          <a:p>
            <a:r>
              <a:rPr lang="en-US" b="1" u="sng" dirty="0">
                <a:latin typeface="Times New Roman" pitchFamily="18" charset="0"/>
                <a:cs typeface="Times New Roman" pitchFamily="18" charset="0"/>
              </a:rPr>
              <a:t>User Module</a:t>
            </a:r>
            <a:endParaRPr lang="en-US" dirty="0">
              <a:latin typeface="Times New Roman" pitchFamily="18" charset="0"/>
              <a:cs typeface="Times New Roman" pitchFamily="18" charset="0"/>
            </a:endParaRPr>
          </a:p>
          <a:p>
            <a:pPr lvl="0" algn="just">
              <a:buFont typeface="Wingdings" pitchFamily="2" charset="2"/>
              <a:buChar char="Ø"/>
            </a:pPr>
            <a:r>
              <a:rPr lang="en-US" dirty="0">
                <a:latin typeface="Times New Roman" pitchFamily="18" charset="0"/>
                <a:cs typeface="Times New Roman" pitchFamily="18" charset="0"/>
              </a:rPr>
              <a:t>Design user registration and login functionality for access.</a:t>
            </a:r>
          </a:p>
          <a:p>
            <a:pPr lvl="0" algn="just">
              <a:buFont typeface="Wingdings" pitchFamily="2" charset="2"/>
              <a:buChar char="Ø"/>
            </a:pPr>
            <a:r>
              <a:rPr lang="en-US" dirty="0">
                <a:latin typeface="Times New Roman" pitchFamily="18" charset="0"/>
                <a:cs typeface="Times New Roman" pitchFamily="18" charset="0"/>
              </a:rPr>
              <a:t>Create user profile management for updating information and preferences.</a:t>
            </a:r>
          </a:p>
          <a:p>
            <a:pPr lvl="0" algn="just">
              <a:buFont typeface="Wingdings" pitchFamily="2" charset="2"/>
              <a:buChar char="Ø"/>
            </a:pPr>
            <a:r>
              <a:rPr lang="en-US" dirty="0">
                <a:latin typeface="Times New Roman" pitchFamily="18" charset="0"/>
                <a:cs typeface="Times New Roman" pitchFamily="18" charset="0"/>
              </a:rPr>
              <a:t>Implement book borrowing, returning, renewal features for users.</a:t>
            </a:r>
          </a:p>
          <a:p>
            <a:pPr lvl="0" algn="just">
              <a:buFont typeface="Wingdings" pitchFamily="2" charset="2"/>
              <a:buChar char="Ø"/>
            </a:pPr>
            <a:r>
              <a:rPr lang="en-US" dirty="0">
                <a:latin typeface="Times New Roman" pitchFamily="18" charset="0"/>
                <a:cs typeface="Times New Roman" pitchFamily="18" charset="0"/>
              </a:rPr>
              <a:t>Develop search and browse catalog functions to help users discover books.</a:t>
            </a:r>
          </a:p>
          <a:p>
            <a:pPr lvl="0" algn="just">
              <a:buFont typeface="Wingdings" pitchFamily="2" charset="2"/>
              <a:buChar char="Ø"/>
            </a:pPr>
            <a:r>
              <a:rPr lang="en-US" dirty="0">
                <a:latin typeface="Times New Roman" pitchFamily="18" charset="0"/>
                <a:cs typeface="Times New Roman" pitchFamily="18" charset="0"/>
              </a:rPr>
              <a:t>Ensure privacy and security measures to protect user data in the database.</a:t>
            </a:r>
          </a:p>
          <a:p>
            <a:pPr lvl="0" algn="just">
              <a:buFont typeface="Wingdings" pitchFamily="2" charset="2"/>
              <a:buChar char="Ø"/>
            </a:pPr>
            <a:r>
              <a:rPr lang="en-US" dirty="0">
                <a:latin typeface="Times New Roman" pitchFamily="18" charset="0"/>
                <a:cs typeface="Times New Roman" pitchFamily="18" charset="0"/>
              </a:rPr>
              <a:t>Integrate the user module with the overall Library Management System.</a:t>
            </a:r>
          </a:p>
          <a:p>
            <a:pPr marL="109728" indent="0">
              <a:buNone/>
            </a:pPr>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92696"/>
            <a:ext cx="8147248" cy="5881840"/>
          </a:xfrm>
        </p:spPr>
        <p:txBody>
          <a:bodyPr>
            <a:normAutofit fontScale="92500" lnSpcReduction="20000"/>
          </a:bodyPr>
          <a:lstStyle/>
          <a:p>
            <a:r>
              <a:rPr lang="en-US" sz="3000" b="1" u="sng" dirty="0">
                <a:latin typeface="Times New Roman" pitchFamily="18" charset="0"/>
                <a:cs typeface="Times New Roman" pitchFamily="18" charset="0"/>
              </a:rPr>
              <a:t>Admin/Librarian module</a:t>
            </a:r>
            <a:endParaRPr lang="en-US" sz="3000" dirty="0"/>
          </a:p>
          <a:p>
            <a:pPr>
              <a:buFont typeface="Wingdings" panose="05000000000000000000" pitchFamily="2" charset="2"/>
              <a:buChar char="Ø"/>
            </a:pPr>
            <a:r>
              <a:rPr lang="en-US" dirty="0"/>
              <a:t>Design librarian registration and login functionality for staff access.</a:t>
            </a:r>
          </a:p>
          <a:p>
            <a:pPr>
              <a:buFont typeface="Wingdings" panose="05000000000000000000" pitchFamily="2" charset="2"/>
              <a:buChar char="Ø"/>
            </a:pPr>
            <a:r>
              <a:rPr lang="en-US" dirty="0"/>
              <a:t>Create librarian dashboard with administrative privileges and controls.</a:t>
            </a:r>
          </a:p>
          <a:p>
            <a:pPr>
              <a:buFont typeface="Wingdings" panose="05000000000000000000" pitchFamily="2" charset="2"/>
              <a:buChar char="Ø"/>
            </a:pPr>
            <a:r>
              <a:rPr lang="en-US" dirty="0"/>
              <a:t>Implement book cataloging, editing, and inventory management features.</a:t>
            </a:r>
          </a:p>
          <a:p>
            <a:pPr>
              <a:buFont typeface="Wingdings" panose="05000000000000000000" pitchFamily="2" charset="2"/>
              <a:buChar char="Ø"/>
            </a:pPr>
            <a:r>
              <a:rPr lang="en-US" dirty="0"/>
              <a:t>Set up book circulation system to track loans, returns, and reservations.</a:t>
            </a:r>
          </a:p>
          <a:p>
            <a:pPr>
              <a:buFont typeface="Wingdings" panose="05000000000000000000" pitchFamily="2" charset="2"/>
              <a:buChar char="Ø"/>
            </a:pPr>
            <a:r>
              <a:rPr lang="en-US" dirty="0"/>
              <a:t>Develop user management tools to handle patron accounts and fines.</a:t>
            </a:r>
          </a:p>
          <a:p>
            <a:pPr>
              <a:buFont typeface="Wingdings" panose="05000000000000000000" pitchFamily="2" charset="2"/>
              <a:buChar char="Ø"/>
            </a:pPr>
            <a:r>
              <a:rPr lang="en-US" dirty="0"/>
              <a:t>Integrate reporting and analytics features for data-driven decision-making.</a:t>
            </a:r>
          </a:p>
          <a:p>
            <a:pPr>
              <a:buFont typeface="Wingdings" panose="05000000000000000000" pitchFamily="2" charset="2"/>
              <a:buChar char="Ø"/>
            </a:pPr>
            <a:r>
              <a:rPr lang="en-US" dirty="0"/>
              <a:t>Ensure security measures for protecting sensitive librarian-related data.</a:t>
            </a:r>
          </a:p>
          <a:p>
            <a:pPr>
              <a:buFont typeface="Wingdings" panose="05000000000000000000" pitchFamily="2" charset="2"/>
              <a:buChar char="Ø"/>
            </a:pPr>
            <a:r>
              <a:rPr lang="en-US" dirty="0"/>
              <a:t>Integrate the librarian module with the overall Library Management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066800"/>
          </a:xfrm>
        </p:spPr>
        <p:txBody>
          <a:bodyPr>
            <a:normAutofit/>
          </a:bodyPr>
          <a:lstStyle/>
          <a:p>
            <a:pPr algn="ctr"/>
            <a:r>
              <a:rPr lang="en-US" sz="5400" b="1" i="1" dirty="0">
                <a:cs typeface="Times New Roman" pitchFamily="18" charset="0"/>
              </a:rPr>
              <a:t>Result and Discussion</a:t>
            </a:r>
          </a:p>
        </p:txBody>
      </p:sp>
      <p:sp>
        <p:nvSpPr>
          <p:cNvPr id="3" name="Content Placeholder 2"/>
          <p:cNvSpPr>
            <a:spLocks noGrp="1"/>
          </p:cNvSpPr>
          <p:nvPr>
            <p:ph idx="1"/>
          </p:nvPr>
        </p:nvSpPr>
        <p:spPr/>
        <p:txBody>
          <a:bodyPr/>
          <a:lstStyle/>
          <a:p>
            <a:r>
              <a:rPr lang="en-IN" dirty="0"/>
              <a:t>The Library Management System is a web-based database system that allows librarian to enter users data like keeping a record of books issued.</a:t>
            </a:r>
          </a:p>
          <a:p>
            <a:r>
              <a:rPr lang="en-IN" dirty="0"/>
              <a:t>It provides a user-friendly easy interface using CSS , php , java-script bootstrap to enhance user experience.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357166"/>
            <a:ext cx="7929618" cy="6217370"/>
          </a:xfrm>
        </p:spPr>
        <p:txBody>
          <a:bodyPr/>
          <a:lstStyle/>
          <a:p>
            <a:endParaRPr lang="en-US" dirty="0"/>
          </a:p>
          <a:p>
            <a:endParaRPr lang="en-US" dirty="0"/>
          </a:p>
          <a:p>
            <a:endParaRPr lang="en-US" dirty="0"/>
          </a:p>
          <a:p>
            <a:pPr algn="ctr">
              <a:buNone/>
            </a:pPr>
            <a:endParaRPr lang="en-US" sz="2000" b="1" dirty="0"/>
          </a:p>
          <a:p>
            <a:pPr algn="ctr">
              <a:buNone/>
            </a:pPr>
            <a:endParaRPr lang="en-US" sz="2000" b="1" dirty="0"/>
          </a:p>
        </p:txBody>
      </p:sp>
      <p:pic>
        <p:nvPicPr>
          <p:cNvPr id="6" name="Picture 5">
            <a:extLst>
              <a:ext uri="{FF2B5EF4-FFF2-40B4-BE49-F238E27FC236}">
                <a16:creationId xmlns:a16="http://schemas.microsoft.com/office/drawing/2014/main" id="{DC5444CD-3146-4405-9972-5F1A105C0AF7}"/>
              </a:ext>
            </a:extLst>
          </p:cNvPr>
          <p:cNvPicPr/>
          <p:nvPr/>
        </p:nvPicPr>
        <p:blipFill>
          <a:blip r:embed="rId2"/>
          <a:stretch>
            <a:fillRect/>
          </a:stretch>
        </p:blipFill>
        <p:spPr>
          <a:xfrm>
            <a:off x="1115616" y="283464"/>
            <a:ext cx="7704856" cy="3289552"/>
          </a:xfrm>
          <a:prstGeom prst="rect">
            <a:avLst/>
          </a:prstGeom>
        </p:spPr>
      </p:pic>
      <p:pic>
        <p:nvPicPr>
          <p:cNvPr id="7" name="Picture 6">
            <a:extLst>
              <a:ext uri="{FF2B5EF4-FFF2-40B4-BE49-F238E27FC236}">
                <a16:creationId xmlns:a16="http://schemas.microsoft.com/office/drawing/2014/main" id="{68030C5E-C750-4B03-B5E4-DC1F19774C49}"/>
              </a:ext>
            </a:extLst>
          </p:cNvPr>
          <p:cNvPicPr/>
          <p:nvPr/>
        </p:nvPicPr>
        <p:blipFill>
          <a:blip r:embed="rId3"/>
          <a:stretch>
            <a:fillRect/>
          </a:stretch>
        </p:blipFill>
        <p:spPr>
          <a:xfrm>
            <a:off x="1259632" y="3789040"/>
            <a:ext cx="7560840" cy="27854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260648"/>
            <a:ext cx="7746064" cy="6311624"/>
          </a:xfrm>
        </p:spPr>
        <p:txBody>
          <a:bodyPr>
            <a:normAutofit/>
          </a:bodyPr>
          <a:lstStyle/>
          <a:p>
            <a:endParaRPr lang="en-US" dirty="0"/>
          </a:p>
          <a:p>
            <a:endParaRPr lang="en-US" dirty="0"/>
          </a:p>
          <a:p>
            <a:pPr algn="ctr"/>
            <a:endParaRPr lang="en-US" sz="2000" b="1" dirty="0"/>
          </a:p>
          <a:p>
            <a:pPr algn="ctr">
              <a:buNone/>
            </a:pPr>
            <a:endParaRPr lang="en-US" sz="2000" b="1" dirty="0"/>
          </a:p>
          <a:p>
            <a:pPr algn="ctr">
              <a:buNone/>
            </a:pPr>
            <a:endParaRPr lang="en-US" sz="2000" b="1" dirty="0"/>
          </a:p>
          <a:p>
            <a:pPr algn="ctr">
              <a:buNone/>
            </a:pPr>
            <a:endParaRPr lang="en-US" sz="2000" b="1" dirty="0"/>
          </a:p>
          <a:p>
            <a:pPr algn="ctr">
              <a:buNone/>
            </a:pPr>
            <a:endParaRPr lang="en-US" sz="2000" b="1" dirty="0"/>
          </a:p>
          <a:p>
            <a:pPr algn="ctr">
              <a:buNone/>
            </a:pPr>
            <a:endParaRPr lang="en-US" sz="2000" b="1" dirty="0"/>
          </a:p>
          <a:p>
            <a:pPr algn="ctr">
              <a:buNone/>
            </a:pPr>
            <a:endParaRPr lang="en-US" sz="2000" b="1" dirty="0"/>
          </a:p>
          <a:p>
            <a:pPr algn="ctr">
              <a:buNone/>
            </a:pPr>
            <a:endParaRPr lang="en-US" sz="2000" b="1" dirty="0"/>
          </a:p>
        </p:txBody>
      </p:sp>
      <p:pic>
        <p:nvPicPr>
          <p:cNvPr id="6" name="Picture 5">
            <a:extLst>
              <a:ext uri="{FF2B5EF4-FFF2-40B4-BE49-F238E27FC236}">
                <a16:creationId xmlns:a16="http://schemas.microsoft.com/office/drawing/2014/main" id="{DF8E1757-CACE-4415-B342-A8309EC2E668}"/>
              </a:ext>
            </a:extLst>
          </p:cNvPr>
          <p:cNvPicPr/>
          <p:nvPr/>
        </p:nvPicPr>
        <p:blipFill>
          <a:blip r:embed="rId2"/>
          <a:stretch>
            <a:fillRect/>
          </a:stretch>
        </p:blipFill>
        <p:spPr>
          <a:xfrm>
            <a:off x="1259632" y="980728"/>
            <a:ext cx="7674056" cy="46805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94</TotalTime>
  <Words>614</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Algerian</vt:lpstr>
      <vt:lpstr>Arial</vt:lpstr>
      <vt:lpstr>Georgia</vt:lpstr>
      <vt:lpstr>Gill Sans MT</vt:lpstr>
      <vt:lpstr>Times New Roman</vt:lpstr>
      <vt:lpstr>Trebuchet MS</vt:lpstr>
      <vt:lpstr>Verdana</vt:lpstr>
      <vt:lpstr>Wingdings</vt:lpstr>
      <vt:lpstr>Wingdings 2</vt:lpstr>
      <vt:lpstr>Urban</vt:lpstr>
      <vt:lpstr>Solstice</vt:lpstr>
      <vt:lpstr>1_Urban</vt:lpstr>
      <vt:lpstr>LIBRARY MANAGEMENT SYSTEM</vt:lpstr>
      <vt:lpstr>Introduction</vt:lpstr>
      <vt:lpstr>Continued</vt:lpstr>
      <vt:lpstr>Methodology</vt:lpstr>
      <vt:lpstr>PowerPoint Presentation</vt:lpstr>
      <vt:lpstr>PowerPoint Presentation</vt:lpstr>
      <vt:lpstr>Result and Discussion</vt:lpstr>
      <vt:lpstr>PowerPoint Presentation</vt:lpstr>
      <vt:lpstr>PowerPoint Presentation</vt:lpstr>
      <vt:lpstr>Conclusion and Future-Work</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QuizUp- A Quiz Application</dc:title>
  <dc:creator>hp</dc:creator>
  <cp:lastModifiedBy>Nandini Goyal</cp:lastModifiedBy>
  <cp:revision>15</cp:revision>
  <dcterms:created xsi:type="dcterms:W3CDTF">2023-07-19T08:30:30Z</dcterms:created>
  <dcterms:modified xsi:type="dcterms:W3CDTF">2023-07-21T12:57:20Z</dcterms:modified>
</cp:coreProperties>
</file>