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 id="2147484119" r:id="rId2"/>
  </p:sldMasterIdLst>
  <p:notesMasterIdLst>
    <p:notesMasterId r:id="rId14"/>
  </p:notesMasterIdLst>
  <p:sldIdLst>
    <p:sldId id="256" r:id="rId3"/>
    <p:sldId id="258" r:id="rId4"/>
    <p:sldId id="259" r:id="rId5"/>
    <p:sldId id="264" r:id="rId6"/>
    <p:sldId id="265" r:id="rId7"/>
    <p:sldId id="267" r:id="rId8"/>
    <p:sldId id="268" r:id="rId9"/>
    <p:sldId id="269" r:id="rId10"/>
    <p:sldId id="263" r:id="rId11"/>
    <p:sldId id="26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4660"/>
  </p:normalViewPr>
  <p:slideViewPr>
    <p:cSldViewPr snapToGrid="0">
      <p:cViewPr varScale="1">
        <p:scale>
          <a:sx n="69" d="100"/>
          <a:sy n="69" d="100"/>
        </p:scale>
        <p:origin x="93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C5457-E572-41A8-8306-0184C39AE206}"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n-IN"/>
        </a:p>
      </dgm:t>
    </dgm:pt>
    <dgm:pt modelId="{96590FA5-BDB8-430F-8092-E03B2723862E}">
      <dgm:prSet/>
      <dgm:spPr/>
      <dgm:t>
        <a:bodyPr/>
        <a:lstStyle/>
        <a:p>
          <a:r>
            <a:rPr lang="en-US" b="1" dirty="0"/>
            <a:t>    Department of Computer Science and Engineering</a:t>
          </a:r>
          <a:endParaRPr lang="en-IN" dirty="0"/>
        </a:p>
      </dgm:t>
    </dgm:pt>
    <dgm:pt modelId="{BAE5D474-C6FA-4304-9C0B-7A477982DDF2}" type="parTrans" cxnId="{91C2FFB1-5F61-4C24-A5F1-FEAB88D64E39}">
      <dgm:prSet/>
      <dgm:spPr/>
      <dgm:t>
        <a:bodyPr/>
        <a:lstStyle/>
        <a:p>
          <a:endParaRPr lang="en-IN"/>
        </a:p>
      </dgm:t>
    </dgm:pt>
    <dgm:pt modelId="{65E665A1-E889-4D28-AC3F-769FED1E2EC1}" type="sibTrans" cxnId="{91C2FFB1-5F61-4C24-A5F1-FEAB88D64E39}">
      <dgm:prSet/>
      <dgm:spPr/>
      <dgm:t>
        <a:bodyPr/>
        <a:lstStyle/>
        <a:p>
          <a:endParaRPr lang="en-IN"/>
        </a:p>
      </dgm:t>
    </dgm:pt>
    <dgm:pt modelId="{1128160D-D727-4358-B8B4-71A1B37C5985}" type="pres">
      <dgm:prSet presAssocID="{EDDC5457-E572-41A8-8306-0184C39AE206}" presName="linear" presStyleCnt="0">
        <dgm:presLayoutVars>
          <dgm:animLvl val="lvl"/>
          <dgm:resizeHandles val="exact"/>
        </dgm:presLayoutVars>
      </dgm:prSet>
      <dgm:spPr/>
    </dgm:pt>
    <dgm:pt modelId="{FFA96E9B-E3F7-451C-9029-8DC7786EBA39}" type="pres">
      <dgm:prSet presAssocID="{96590FA5-BDB8-430F-8092-E03B2723862E}" presName="parentText" presStyleLbl="node1" presStyleIdx="0" presStyleCnt="1" custLinFactNeighborX="2028" custLinFactNeighborY="-2731">
        <dgm:presLayoutVars>
          <dgm:chMax val="0"/>
          <dgm:bulletEnabled val="1"/>
        </dgm:presLayoutVars>
      </dgm:prSet>
      <dgm:spPr/>
    </dgm:pt>
  </dgm:ptLst>
  <dgm:cxnLst>
    <dgm:cxn modelId="{AA930E53-6CC7-4914-888E-6333E6F9EDAF}" type="presOf" srcId="{96590FA5-BDB8-430F-8092-E03B2723862E}" destId="{FFA96E9B-E3F7-451C-9029-8DC7786EBA39}" srcOrd="0" destOrd="0" presId="urn:microsoft.com/office/officeart/2005/8/layout/vList2"/>
    <dgm:cxn modelId="{58A3FB91-C44D-44F4-A015-68F6E3DF6065}" type="presOf" srcId="{EDDC5457-E572-41A8-8306-0184C39AE206}" destId="{1128160D-D727-4358-B8B4-71A1B37C5985}" srcOrd="0" destOrd="0" presId="urn:microsoft.com/office/officeart/2005/8/layout/vList2"/>
    <dgm:cxn modelId="{91C2FFB1-5F61-4C24-A5F1-FEAB88D64E39}" srcId="{EDDC5457-E572-41A8-8306-0184C39AE206}" destId="{96590FA5-BDB8-430F-8092-E03B2723862E}" srcOrd="0" destOrd="0" parTransId="{BAE5D474-C6FA-4304-9C0B-7A477982DDF2}" sibTransId="{65E665A1-E889-4D28-AC3F-769FED1E2EC1}"/>
    <dgm:cxn modelId="{972C19AD-D44E-4B0D-9B86-1C4FB39F4448}" type="presParOf" srcId="{1128160D-D727-4358-B8B4-71A1B37C5985}" destId="{FFA96E9B-E3F7-451C-9029-8DC7786EBA3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96E9B-E3F7-451C-9029-8DC7786EBA39}">
      <dsp:nvSpPr>
        <dsp:cNvPr id="0" name=""/>
        <dsp:cNvSpPr/>
      </dsp:nvSpPr>
      <dsp:spPr>
        <a:xfrm>
          <a:off x="0" y="14689"/>
          <a:ext cx="8259101" cy="58500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    Department of Computer Science and Engineering</a:t>
          </a:r>
          <a:endParaRPr lang="en-IN" sz="2500" kern="1200" dirty="0"/>
        </a:p>
      </dsp:txBody>
      <dsp:txXfrm>
        <a:off x="28557" y="43246"/>
        <a:ext cx="8201987" cy="527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BB21A-BA5D-4F2A-86CF-F505456DFCC4}" type="datetimeFigureOut">
              <a:rPr lang="en-IN" smtClean="0"/>
              <a:t>30-07-2023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1B852-F6F6-4067-8971-A816D468B165}" type="slidenum">
              <a:rPr lang="en-IN" smtClean="0"/>
              <a:t>‹#›</a:t>
            </a:fld>
            <a:endParaRPr lang="en-IN" dirty="0"/>
          </a:p>
        </p:txBody>
      </p:sp>
    </p:spTree>
    <p:extLst>
      <p:ext uri="{BB962C8B-B14F-4D97-AF65-F5344CB8AC3E}">
        <p14:creationId xmlns:p14="http://schemas.microsoft.com/office/powerpoint/2010/main" val="399408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312455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42123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5339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54775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462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5012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21614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586822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82715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85544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8137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703330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712301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4027994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736880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726653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632289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634486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1741966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2454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41298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216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353598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501105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239661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05416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86253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6137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251299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42121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38298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CDF8B0-BB97-4E6A-9B31-3E7AEC80DFA1}" type="datetimeFigureOut">
              <a:rPr lang="en-IN" smtClean="0"/>
              <a:t>30-07-2023</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9C8BEB-775E-4668-8407-16F7F3D7F0DB}" type="slidenum">
              <a:rPr lang="en-IN" smtClean="0"/>
              <a:t>‹#›</a:t>
            </a:fld>
            <a:endParaRPr lang="en-IN" dirty="0"/>
          </a:p>
        </p:txBody>
      </p:sp>
    </p:spTree>
    <p:extLst>
      <p:ext uri="{BB962C8B-B14F-4D97-AF65-F5344CB8AC3E}">
        <p14:creationId xmlns:p14="http://schemas.microsoft.com/office/powerpoint/2010/main" val="104394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CDF8B0-BB97-4E6A-9B31-3E7AEC80DFA1}" type="datetimeFigureOut">
              <a:rPr lang="en-IN" smtClean="0"/>
              <a:t>30-07-2023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9C8BEB-775E-4668-8407-16F7F3D7F0DB}" type="slidenum">
              <a:rPr lang="en-IN" smtClean="0"/>
              <a:t>‹#›</a:t>
            </a:fld>
            <a:endParaRPr lang="en-IN" dirty="0"/>
          </a:p>
        </p:txBody>
      </p:sp>
    </p:spTree>
    <p:extLst>
      <p:ext uri="{BB962C8B-B14F-4D97-AF65-F5344CB8AC3E}">
        <p14:creationId xmlns:p14="http://schemas.microsoft.com/office/powerpoint/2010/main" val="3187441462"/>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CDF8B0-BB97-4E6A-9B31-3E7AEC80DFA1}" type="datetimeFigureOut">
              <a:rPr lang="en-IN" smtClean="0"/>
              <a:t>30-07-2023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9C8BEB-775E-4668-8407-16F7F3D7F0DB}" type="slidenum">
              <a:rPr lang="en-IN" smtClean="0"/>
              <a:t>‹#›</a:t>
            </a:fld>
            <a:endParaRPr lang="en-IN" dirty="0"/>
          </a:p>
        </p:txBody>
      </p:sp>
    </p:spTree>
    <p:extLst>
      <p:ext uri="{BB962C8B-B14F-4D97-AF65-F5344CB8AC3E}">
        <p14:creationId xmlns:p14="http://schemas.microsoft.com/office/powerpoint/2010/main" val="167891827"/>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 id="21474841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F936-261F-C1C8-3A87-546225D4537F}"/>
              </a:ext>
            </a:extLst>
          </p:cNvPr>
          <p:cNvSpPr>
            <a:spLocks noGrp="1"/>
          </p:cNvSpPr>
          <p:nvPr>
            <p:ph type="ctrTitle"/>
          </p:nvPr>
        </p:nvSpPr>
        <p:spPr>
          <a:xfrm>
            <a:off x="1772239" y="130205"/>
            <a:ext cx="7665213" cy="1646302"/>
          </a:xfrm>
        </p:spPr>
        <p:txBody>
          <a:bodyPr/>
          <a:lstStyle/>
          <a:p>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3334F37B-2FDF-9754-06BD-D5CF15BD7B50}"/>
              </a:ext>
            </a:extLst>
          </p:cNvPr>
          <p:cNvSpPr>
            <a:spLocks noGrp="1"/>
          </p:cNvSpPr>
          <p:nvPr>
            <p:ph type="subTitle" idx="1"/>
          </p:nvPr>
        </p:nvSpPr>
        <p:spPr>
          <a:xfrm>
            <a:off x="1591909" y="5312326"/>
            <a:ext cx="7766936" cy="1096899"/>
          </a:xfrm>
        </p:spPr>
        <p:txBody>
          <a:bodyPr/>
          <a:lstStyle/>
          <a:p>
            <a:endParaRPr lang="en-US" dirty="0"/>
          </a:p>
          <a:p>
            <a:endParaRPr lang="en-IN" dirty="0"/>
          </a:p>
        </p:txBody>
      </p:sp>
      <p:sp>
        <p:nvSpPr>
          <p:cNvPr id="6" name="Rectangle 5">
            <a:extLst>
              <a:ext uri="{FF2B5EF4-FFF2-40B4-BE49-F238E27FC236}">
                <a16:creationId xmlns:a16="http://schemas.microsoft.com/office/drawing/2014/main" id="{E0F1F443-183D-91B6-9A64-C89F11495789}"/>
              </a:ext>
            </a:extLst>
          </p:cNvPr>
          <p:cNvSpPr/>
          <p:nvPr/>
        </p:nvSpPr>
        <p:spPr>
          <a:xfrm>
            <a:off x="1074655" y="726927"/>
            <a:ext cx="9068585" cy="646331"/>
          </a:xfrm>
          <a:prstGeom prst="rect">
            <a:avLst/>
          </a:prstGeom>
          <a:noFill/>
        </p:spPr>
        <p:txBody>
          <a:bodyPr wrap="square" lIns="91440" tIns="45720" rIns="91440" bIns="45720">
            <a:spAutoFit/>
          </a:bodyPr>
          <a:lstStyle/>
          <a:p>
            <a:pPr algn="ctr"/>
            <a:r>
              <a:rPr lang="en-US" sz="36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ea typeface="Bookman Old Style" panose="02050604050505020204" pitchFamily="18" charset="0"/>
                <a:cs typeface="Times New Roman" panose="02020603050405020304" pitchFamily="18" charset="0"/>
              </a:rPr>
              <a:t>Graphic Era (Deemed to be University)</a:t>
            </a:r>
            <a:endParaRPr lang="en-IN" sz="36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pic>
        <p:nvPicPr>
          <p:cNvPr id="7" name="image3.png">
            <a:extLst>
              <a:ext uri="{FF2B5EF4-FFF2-40B4-BE49-F238E27FC236}">
                <a16:creationId xmlns:a16="http://schemas.microsoft.com/office/drawing/2014/main" id="{F52B9AD7-6AAB-9D05-8D19-A12C3A08FCE0}"/>
              </a:ext>
            </a:extLst>
          </p:cNvPr>
          <p:cNvPicPr/>
          <p:nvPr/>
        </p:nvPicPr>
        <p:blipFill>
          <a:blip r:embed="rId2"/>
          <a:srcRect/>
          <a:stretch>
            <a:fillRect/>
          </a:stretch>
        </p:blipFill>
        <p:spPr>
          <a:xfrm>
            <a:off x="809483" y="792233"/>
            <a:ext cx="697584" cy="581025"/>
          </a:xfrm>
          <a:prstGeom prst="rect">
            <a:avLst/>
          </a:prstGeom>
          <a:ln/>
        </p:spPr>
      </p:pic>
      <p:graphicFrame>
        <p:nvGraphicFramePr>
          <p:cNvPr id="12" name="Diagram 11">
            <a:extLst>
              <a:ext uri="{FF2B5EF4-FFF2-40B4-BE49-F238E27FC236}">
                <a16:creationId xmlns:a16="http://schemas.microsoft.com/office/drawing/2014/main" id="{ADD971F2-B712-4D6D-BC6C-B8D75780FB71}"/>
              </a:ext>
            </a:extLst>
          </p:cNvPr>
          <p:cNvGraphicFramePr/>
          <p:nvPr>
            <p:extLst>
              <p:ext uri="{D42A27DB-BD31-4B8C-83A1-F6EECF244321}">
                <p14:modId xmlns:p14="http://schemas.microsoft.com/office/powerpoint/2010/main" val="3170767720"/>
              </p:ext>
            </p:extLst>
          </p:nvPr>
        </p:nvGraphicFramePr>
        <p:xfrm>
          <a:off x="1475294" y="1777881"/>
          <a:ext cx="8259101"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B0F15AF2-1703-5063-0419-E35B3FBDC9BE}"/>
              </a:ext>
            </a:extLst>
          </p:cNvPr>
          <p:cNvSpPr txBox="1"/>
          <p:nvPr/>
        </p:nvSpPr>
        <p:spPr>
          <a:xfrm>
            <a:off x="1856214" y="2450003"/>
            <a:ext cx="7766936"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en-US" sz="3600" b="1" dirty="0">
                <a:ln/>
                <a:solidFill>
                  <a:schemeClr val="accent4"/>
                </a:solidFill>
                <a:effectLst>
                  <a:reflection blurRad="6350" stA="55000" endA="300" endPos="45500" dir="5400000" sy="-100000" algn="bl" rotWithShape="0"/>
                </a:effectLst>
                <a:latin typeface="Arial Black" panose="020B0A04020102020204" pitchFamily="34" charset="0"/>
              </a:rPr>
              <a:t>                 </a:t>
            </a:r>
          </a:p>
          <a:p>
            <a:r>
              <a:rPr lang="en-US" sz="3600" b="1" dirty="0">
                <a:ln/>
                <a:solidFill>
                  <a:schemeClr val="accent4"/>
                </a:solidFill>
                <a:effectLst>
                  <a:reflection blurRad="6350" stA="55000" endA="300" endPos="45500" dir="5400000" sy="-100000" algn="bl" rotWithShape="0"/>
                </a:effectLst>
                <a:latin typeface="Arial Black" panose="020B0A04020102020204" pitchFamily="34" charset="0"/>
                <a:cs typeface="Arial" panose="020B0604020202020204" pitchFamily="34" charset="0"/>
              </a:rPr>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cs typeface="Arial" panose="020B0604020202020204" pitchFamily="34" charset="0"/>
              </a:rPr>
              <a:t>Mini Project Title:</a:t>
            </a:r>
            <a:endParaRPr lang="en-US" sz="3600" b="1" dirty="0">
              <a:ln/>
              <a:solidFill>
                <a:schemeClr val="accent4"/>
              </a:solidFill>
              <a:effectLst>
                <a:reflection blurRad="6350" stA="55000" endA="300" endPos="45500" dir="5400000" sy="-100000" algn="bl" rotWithShape="0"/>
              </a:effectLst>
              <a:latin typeface="Arial Black" panose="020B0A04020102020204" pitchFamily="34" charset="0"/>
            </a:endParaRPr>
          </a:p>
          <a:p>
            <a:r>
              <a:rPr lang="en-US" sz="3600" b="1" dirty="0">
                <a:ln/>
                <a:solidFill>
                  <a:schemeClr val="accent4"/>
                </a:solidFill>
                <a:effectLst>
                  <a:reflection blurRad="6350" stA="55000" endA="300" endPos="45500" dir="5400000" sy="-100000" algn="bl" rotWithShape="0"/>
                </a:effectLst>
                <a:latin typeface="Arial Black" panose="020B0A04020102020204" pitchFamily="34" charset="0"/>
                <a:ea typeface="Bookman Old Style" panose="02050604050505020204" pitchFamily="18" charset="0"/>
                <a:cs typeface="Bookman Old Style" panose="02050604050505020204" pitchFamily="18" charset="0"/>
              </a:rPr>
              <a:t>	</a:t>
            </a:r>
            <a:r>
              <a:rPr lang="en-US" sz="2800" b="1" dirty="0">
                <a:solidFill>
                  <a:schemeClr val="accent2">
                    <a:lumMod val="60000"/>
                    <a:lumOff val="40000"/>
                  </a:schemeClr>
                </a:solidFill>
                <a:effectLst/>
                <a:latin typeface="Arial Black" panose="020B0A04020102020204" pitchFamily="34" charset="0"/>
                <a:ea typeface="Bookman Old Style" panose="02050604050505020204" pitchFamily="18" charset="0"/>
                <a:cs typeface="Bookman Old Style" panose="02050604050505020204" pitchFamily="18" charset="0"/>
              </a:rPr>
              <a:t>URL SHORTENER USING DJANGO</a:t>
            </a:r>
            <a:endParaRPr lang="en-IN" sz="2800" b="1" dirty="0">
              <a:solidFill>
                <a:schemeClr val="accent2">
                  <a:lumMod val="60000"/>
                  <a:lumOff val="40000"/>
                </a:schemeClr>
              </a:solidFill>
              <a:effectLst/>
              <a:latin typeface="Arial Black" panose="020B0A04020102020204" pitchFamily="34" charset="0"/>
              <a:ea typeface="Calibri" panose="020F0502020204030204" pitchFamily="34" charset="0"/>
            </a:endParaRPr>
          </a:p>
          <a:p>
            <a:endParaRPr lang="en-IN" sz="3600" b="1" dirty="0">
              <a:ln/>
              <a:solidFill>
                <a:schemeClr val="accent4"/>
              </a:solidFill>
              <a:effectLst>
                <a:reflection blurRad="6350" stA="55000" endA="300" endPos="45500" dir="5400000" sy="-100000" algn="bl" rotWithShape="0"/>
              </a:effectLst>
              <a:latin typeface="Arial Black" panose="020B0A04020102020204" pitchFamily="34" charset="0"/>
            </a:endParaRPr>
          </a:p>
        </p:txBody>
      </p:sp>
      <p:sp>
        <p:nvSpPr>
          <p:cNvPr id="16" name="TextBox 15">
            <a:extLst>
              <a:ext uri="{FF2B5EF4-FFF2-40B4-BE49-F238E27FC236}">
                <a16:creationId xmlns:a16="http://schemas.microsoft.com/office/drawing/2014/main" id="{F7AD0641-3DB0-F249-C74B-BDBB193D2872}"/>
              </a:ext>
            </a:extLst>
          </p:cNvPr>
          <p:cNvSpPr txBox="1"/>
          <p:nvPr/>
        </p:nvSpPr>
        <p:spPr>
          <a:xfrm>
            <a:off x="1460515" y="4898652"/>
            <a:ext cx="3031664" cy="1304973"/>
          </a:xfrm>
          <a:prstGeom prst="rect">
            <a:avLst/>
          </a:prstGeom>
          <a:noFill/>
        </p:spPr>
        <p:txBody>
          <a:bodyPr wrap="none" rtlCol="0">
            <a:spAutoFit/>
          </a:bodyPr>
          <a:lstStyle/>
          <a:p>
            <a:pPr marL="0" marR="0" algn="ctr">
              <a:spcBef>
                <a:spcPts val="0"/>
              </a:spcBef>
              <a:spcAft>
                <a:spcPts val="0"/>
              </a:spcAft>
            </a:pPr>
            <a:r>
              <a:rPr lang="en-US" sz="2000" b="1" u="sng" dirty="0">
                <a:effectLst/>
                <a:latin typeface="Times New Roman" panose="02020603050405020304" pitchFamily="18" charset="0"/>
                <a:ea typeface="Times New Roman" panose="02020603050405020304" pitchFamily="18" charset="0"/>
              </a:rPr>
              <a:t>Under the Mentorship</a:t>
            </a:r>
            <a:r>
              <a:rPr lang="en-US" sz="2000" b="1" i="1" u="sng" dirty="0">
                <a:effectLst/>
                <a:latin typeface="Times New Roman" panose="02020603050405020304" pitchFamily="18" charset="0"/>
                <a:ea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rPr>
              <a:t>of</a:t>
            </a:r>
            <a:endParaRPr lang="en-IN" sz="2000" u="sng" dirty="0">
              <a:effectLst/>
              <a:latin typeface="Calibri" panose="020F0502020204030204" pitchFamily="34" charset="0"/>
              <a:ea typeface="Calibri" panose="020F0502020204030204" pitchFamily="34" charset="0"/>
            </a:endParaRPr>
          </a:p>
          <a:p>
            <a:pPr marL="0" marR="0" algn="ctr">
              <a:lnSpc>
                <a:spcPct val="14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a:p>
            <a:pPr marL="0" marR="0" algn="ctr">
              <a:spcBef>
                <a:spcPts val="0"/>
              </a:spcBef>
              <a:spcAft>
                <a:spcPts val="0"/>
              </a:spcAft>
            </a:pPr>
            <a:r>
              <a:rPr lang="en-US" sz="2000" b="1" dirty="0">
                <a:latin typeface="Times New Roman" panose="02020603050405020304" pitchFamily="18" charset="0"/>
                <a:ea typeface="Calibri" panose="020F0502020204030204" pitchFamily="34" charset="0"/>
              </a:rPr>
              <a:t>Mr. Yuvraj Joshi</a:t>
            </a:r>
            <a:endParaRPr lang="en-IN" sz="2000" dirty="0">
              <a:effectLst/>
              <a:latin typeface="Calibri" panose="020F0502020204030204" pitchFamily="34" charset="0"/>
              <a:ea typeface="Calibri" panose="020F0502020204030204" pitchFamily="34" charset="0"/>
            </a:endParaRPr>
          </a:p>
          <a:p>
            <a:r>
              <a:rPr lang="en-US" sz="1800" b="1" dirty="0">
                <a:effectLst/>
                <a:latin typeface="Times New Roman" panose="02020603050405020304" pitchFamily="18" charset="0"/>
                <a:ea typeface="Times New Roman" panose="02020603050405020304" pitchFamily="18" charset="0"/>
              </a:rPr>
              <a:t>         Assistant Professor</a:t>
            </a:r>
            <a:endParaRPr lang="en-IN" sz="1800" dirty="0">
              <a:effectLst/>
              <a:latin typeface="Calibri" panose="020F0502020204030204" pitchFamily="34" charset="0"/>
              <a:ea typeface="Calibri" panose="020F0502020204030204" pitchFamily="34" charset="0"/>
            </a:endParaRPr>
          </a:p>
          <a:p>
            <a:endParaRPr lang="en-IN" dirty="0"/>
          </a:p>
        </p:txBody>
      </p:sp>
      <p:sp>
        <p:nvSpPr>
          <p:cNvPr id="17" name="TextBox 16">
            <a:extLst>
              <a:ext uri="{FF2B5EF4-FFF2-40B4-BE49-F238E27FC236}">
                <a16:creationId xmlns:a16="http://schemas.microsoft.com/office/drawing/2014/main" id="{5153629A-7B74-29EB-7695-48091A920122}"/>
              </a:ext>
            </a:extLst>
          </p:cNvPr>
          <p:cNvSpPr txBox="1"/>
          <p:nvPr/>
        </p:nvSpPr>
        <p:spPr>
          <a:xfrm>
            <a:off x="7123137" y="4937445"/>
            <a:ext cx="2613216" cy="1292662"/>
          </a:xfrm>
          <a:prstGeom prst="rect">
            <a:avLst/>
          </a:prstGeom>
          <a:noFill/>
        </p:spPr>
        <p:txBody>
          <a:bodyPr wrap="none" rtlCol="0">
            <a:spAutoFit/>
          </a:bodyPr>
          <a:lstStyle/>
          <a:p>
            <a:pPr algn="ctr"/>
            <a:r>
              <a:rPr lang="en-US" sz="2000" b="1" u="sng" dirty="0">
                <a:effectLst/>
                <a:latin typeface="Times New Roman" panose="02020603050405020304" pitchFamily="18" charset="0"/>
                <a:ea typeface="Bookman Old Style" panose="02050604050505020204" pitchFamily="18" charset="0"/>
                <a:cs typeface="Times New Roman" panose="02020603050405020304" pitchFamily="18" charset="0"/>
              </a:rPr>
              <a:t>Submitted</a:t>
            </a:r>
            <a:r>
              <a:rPr lang="en-US" sz="2000" b="1" u="sng" dirty="0">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2000" b="1" u="sng" dirty="0">
                <a:effectLst/>
                <a:latin typeface="Times New Roman" panose="02020603050405020304" pitchFamily="18" charset="0"/>
                <a:ea typeface="Bookman Old Style" panose="02050604050505020204" pitchFamily="18" charset="0"/>
                <a:cs typeface="Times New Roman" panose="02020603050405020304" pitchFamily="18" charset="0"/>
              </a:rPr>
              <a:t>by</a:t>
            </a:r>
            <a:r>
              <a:rPr lang="en-US" sz="2000" b="1" u="sng" dirty="0">
                <a:effectLst/>
                <a:latin typeface="Bookman Old Style" panose="02050604050505020204" pitchFamily="18" charset="0"/>
                <a:ea typeface="Bookman Old Style" panose="02050604050505020204" pitchFamily="18" charset="0"/>
                <a:cs typeface="Bookman Old Style" panose="02050604050505020204" pitchFamily="18" charset="0"/>
              </a:rPr>
              <a:t>:</a:t>
            </a:r>
            <a:endParaRPr lang="en-US" sz="2000" b="1" u="sng"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Dhruv Goyal</a:t>
            </a:r>
          </a:p>
          <a:p>
            <a:pPr algn="ctr"/>
            <a:r>
              <a:rPr lang="en-US" sz="2000" b="1" dirty="0">
                <a:latin typeface="Times New Roman" panose="02020603050405020304" pitchFamily="18" charset="0"/>
                <a:cs typeface="Times New Roman" panose="02020603050405020304" pitchFamily="18" charset="0"/>
              </a:rPr>
              <a:t>Uni. Roll no. :2018789</a:t>
            </a:r>
          </a:p>
          <a:p>
            <a:endParaRPr lang="en-IN" dirty="0"/>
          </a:p>
        </p:txBody>
      </p:sp>
    </p:spTree>
    <p:extLst>
      <p:ext uri="{BB962C8B-B14F-4D97-AF65-F5344CB8AC3E}">
        <p14:creationId xmlns:p14="http://schemas.microsoft.com/office/powerpoint/2010/main" val="15123123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20F7-DDD9-9EF3-6BC9-144A0D7F0CAD}"/>
              </a:ext>
            </a:extLst>
          </p:cNvPr>
          <p:cNvSpPr>
            <a:spLocks noGrp="1"/>
          </p:cNvSpPr>
          <p:nvPr>
            <p:ph type="title"/>
          </p:nvPr>
        </p:nvSpPr>
        <p:spPr>
          <a:xfrm>
            <a:off x="614581" y="397391"/>
            <a:ext cx="8596668" cy="654424"/>
          </a:xfrm>
        </p:spPr>
        <p:txBody>
          <a:bodyPr>
            <a:normAutofit/>
          </a:bodyPr>
          <a:lstStyle/>
          <a:p>
            <a:r>
              <a:rPr lang="en-US" sz="3200" u="sng" dirty="0">
                <a:solidFill>
                  <a:srgbClr val="92D050"/>
                </a:solidFill>
                <a:cs typeface="Times New Roman" panose="02020603050405020304" pitchFamily="18" charset="0"/>
              </a:rPr>
              <a:t>CONCLUSION</a:t>
            </a:r>
            <a:endParaRPr lang="en-IN" sz="3200" u="sng" dirty="0">
              <a:solidFill>
                <a:srgbClr val="92D050"/>
              </a:solidFill>
              <a:cs typeface="Times New Roman" panose="02020603050405020304" pitchFamily="18" charset="0"/>
            </a:endParaRPr>
          </a:p>
        </p:txBody>
      </p:sp>
      <p:sp>
        <p:nvSpPr>
          <p:cNvPr id="6" name="TextBox 5">
            <a:extLst>
              <a:ext uri="{FF2B5EF4-FFF2-40B4-BE49-F238E27FC236}">
                <a16:creationId xmlns:a16="http://schemas.microsoft.com/office/drawing/2014/main" id="{80F81396-4C1B-1993-2FB3-389B5AF4A831}"/>
              </a:ext>
            </a:extLst>
          </p:cNvPr>
          <p:cNvSpPr txBox="1"/>
          <p:nvPr/>
        </p:nvSpPr>
        <p:spPr>
          <a:xfrm>
            <a:off x="716713" y="1089220"/>
            <a:ext cx="8396722" cy="338554"/>
          </a:xfrm>
          <a:prstGeom prst="rect">
            <a:avLst/>
          </a:prstGeom>
          <a:noFill/>
        </p:spPr>
        <p:txBody>
          <a:bodyPr wrap="none" rtlCol="0">
            <a:spAutoFit/>
          </a:bodyPr>
          <a:lstStyle/>
          <a:p>
            <a:pPr marL="285750" indent="-285750">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Finally, it can be said that creating a URL shortener with Django was a successful undertaking. </a:t>
            </a:r>
            <a:r>
              <a:rPr lang="en-US" sz="1600" dirty="0"/>
              <a:t> </a:t>
            </a:r>
            <a:endParaRPr lang="en-IN" sz="1600" dirty="0"/>
          </a:p>
        </p:txBody>
      </p:sp>
      <p:sp>
        <p:nvSpPr>
          <p:cNvPr id="12" name="TextBox 11">
            <a:extLst>
              <a:ext uri="{FF2B5EF4-FFF2-40B4-BE49-F238E27FC236}">
                <a16:creationId xmlns:a16="http://schemas.microsoft.com/office/drawing/2014/main" id="{7DD65984-4F4C-743A-95F4-F067E76F701D}"/>
              </a:ext>
            </a:extLst>
          </p:cNvPr>
          <p:cNvSpPr txBox="1"/>
          <p:nvPr/>
        </p:nvSpPr>
        <p:spPr>
          <a:xfrm>
            <a:off x="716713" y="2896488"/>
            <a:ext cx="6122894" cy="584775"/>
          </a:xfrm>
          <a:prstGeom prst="rect">
            <a:avLst/>
          </a:prstGeom>
          <a:noFill/>
        </p:spPr>
        <p:txBody>
          <a:bodyPr wrap="square">
            <a:spAutoFit/>
          </a:bodyPr>
          <a:lstStyle/>
          <a:p>
            <a:r>
              <a:rPr lang="en-US" sz="3200" u="sng" dirty="0">
                <a:solidFill>
                  <a:srgbClr val="92D050"/>
                </a:solidFill>
                <a:latin typeface="+mj-lt"/>
                <a:cs typeface="Times New Roman" panose="02020603050405020304" pitchFamily="18" charset="0"/>
              </a:rPr>
              <a:t>FUTURE WORK </a:t>
            </a:r>
            <a:endParaRPr lang="en-IN" sz="3200" u="sng" dirty="0">
              <a:solidFill>
                <a:srgbClr val="92D050"/>
              </a:solidFill>
              <a:latin typeface="+mj-lt"/>
              <a:cs typeface="Times New Roman" panose="02020603050405020304" pitchFamily="18" charset="0"/>
            </a:endParaRPr>
          </a:p>
        </p:txBody>
      </p:sp>
      <p:sp>
        <p:nvSpPr>
          <p:cNvPr id="26" name="TextBox 25">
            <a:extLst>
              <a:ext uri="{FF2B5EF4-FFF2-40B4-BE49-F238E27FC236}">
                <a16:creationId xmlns:a16="http://schemas.microsoft.com/office/drawing/2014/main" id="{45759DB7-22FE-0A35-FF96-96E7D56835B8}"/>
              </a:ext>
            </a:extLst>
          </p:cNvPr>
          <p:cNvSpPr txBox="1"/>
          <p:nvPr/>
        </p:nvSpPr>
        <p:spPr>
          <a:xfrm>
            <a:off x="716713" y="3424582"/>
            <a:ext cx="10023302" cy="1155124"/>
          </a:xfrm>
          <a:prstGeom prst="rect">
            <a:avLst/>
          </a:prstGeom>
          <a:noFill/>
        </p:spPr>
        <p:txBody>
          <a:bodyPr wrap="square" rtlCol="0">
            <a:spAutoFit/>
          </a:bodyPr>
          <a:lstStyle/>
          <a:p>
            <a:pPr>
              <a:lnSpc>
                <a:spcPct val="150000"/>
              </a:lnSpc>
            </a:pPr>
            <a:r>
              <a:rPr lang="en-US" sz="1600" dirty="0">
                <a:effectLst/>
                <a:latin typeface="Times New Roman" panose="02020603050405020304" pitchFamily="18" charset="0"/>
                <a:ea typeface="Calibri" panose="020F0502020204030204" pitchFamily="34" charset="0"/>
              </a:rPr>
              <a:t>While the URL shortener application is functional and meets its primary objectives, there are several areas </a:t>
            </a:r>
          </a:p>
          <a:p>
            <a:pPr>
              <a:lnSpc>
                <a:spcPct val="150000"/>
              </a:lnSpc>
            </a:pPr>
            <a:r>
              <a:rPr lang="en-US" sz="1600" dirty="0">
                <a:effectLst/>
                <a:latin typeface="Times New Roman" panose="02020603050405020304" pitchFamily="18" charset="0"/>
                <a:ea typeface="Calibri" panose="020F0502020204030204" pitchFamily="34" charset="0"/>
              </a:rPr>
              <a:t>for potential future improvement and expansion. Some ideas for future work include:</a:t>
            </a:r>
            <a:endParaRPr lang="en-IN" sz="1600" dirty="0">
              <a:effectLst/>
              <a:latin typeface="Calibri" panose="020F0502020204030204" pitchFamily="34" charset="0"/>
              <a:ea typeface="Calibri" panose="020F0502020204030204" pitchFamily="34" charset="0"/>
            </a:endParaRPr>
          </a:p>
          <a:p>
            <a:pPr>
              <a:lnSpc>
                <a:spcPct val="150000"/>
              </a:lnSpc>
            </a:pPr>
            <a:endParaRPr lang="en-IN" sz="1600" dirty="0"/>
          </a:p>
        </p:txBody>
      </p:sp>
      <p:sp>
        <p:nvSpPr>
          <p:cNvPr id="3" name="TextBox 2">
            <a:extLst>
              <a:ext uri="{FF2B5EF4-FFF2-40B4-BE49-F238E27FC236}">
                <a16:creationId xmlns:a16="http://schemas.microsoft.com/office/drawing/2014/main" id="{9984D62F-7D30-67DA-CDDA-1B30A7019BFC}"/>
              </a:ext>
            </a:extLst>
          </p:cNvPr>
          <p:cNvSpPr txBox="1"/>
          <p:nvPr/>
        </p:nvSpPr>
        <p:spPr>
          <a:xfrm>
            <a:off x="716713" y="1330667"/>
            <a:ext cx="6608989" cy="786562"/>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Users can easily share and access material because the software efficiently</a:t>
            </a:r>
          </a:p>
          <a:p>
            <a:pPr>
              <a:lnSpc>
                <a:spcPct val="150000"/>
              </a:lnSpc>
            </a:pPr>
            <a:r>
              <a:rPr lang="en-US" sz="1600" dirty="0">
                <a:effectLst/>
                <a:latin typeface="Times New Roman" panose="02020603050405020304" pitchFamily="18" charset="0"/>
                <a:ea typeface="Calibri" panose="020F0502020204030204" pitchFamily="34" charset="0"/>
              </a:rPr>
              <a:t> shortens large URLs into shorter, easier-to-manage links.</a:t>
            </a:r>
            <a:endParaRPr lang="en-IN" sz="1600" dirty="0"/>
          </a:p>
        </p:txBody>
      </p:sp>
      <p:sp>
        <p:nvSpPr>
          <p:cNvPr id="5" name="TextBox 4">
            <a:extLst>
              <a:ext uri="{FF2B5EF4-FFF2-40B4-BE49-F238E27FC236}">
                <a16:creationId xmlns:a16="http://schemas.microsoft.com/office/drawing/2014/main" id="{950FAABE-3709-ADA7-2D36-72E80CF3CCF9}"/>
              </a:ext>
            </a:extLst>
          </p:cNvPr>
          <p:cNvSpPr txBox="1"/>
          <p:nvPr/>
        </p:nvSpPr>
        <p:spPr>
          <a:xfrm>
            <a:off x="716713" y="2079786"/>
            <a:ext cx="7151317" cy="1107996"/>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We have learned a lot about working with Django, establishing URL routing, and</a:t>
            </a:r>
          </a:p>
          <a:p>
            <a:pPr>
              <a:lnSpc>
                <a:spcPct val="150000"/>
              </a:lnSpc>
            </a:pPr>
            <a:r>
              <a:rPr lang="en-US" sz="1600" dirty="0">
                <a:effectLst/>
                <a:latin typeface="Times New Roman" panose="02020603050405020304" pitchFamily="18" charset="0"/>
                <a:ea typeface="Calibri" panose="020F0502020204030204" pitchFamily="34" charset="0"/>
              </a:rPr>
              <a:t> effectively managing database models as a result of this project.</a:t>
            </a:r>
            <a:endParaRPr lang="en-IN" sz="1600" dirty="0">
              <a:effectLst/>
              <a:latin typeface="Calibri" panose="020F0502020204030204" pitchFamily="34" charset="0"/>
              <a:ea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C181B153-ACDE-E91D-E237-7226CB90F83F}"/>
              </a:ext>
            </a:extLst>
          </p:cNvPr>
          <p:cNvSpPr txBox="1"/>
          <p:nvPr/>
        </p:nvSpPr>
        <p:spPr>
          <a:xfrm>
            <a:off x="634167" y="3967041"/>
            <a:ext cx="2358338" cy="2535374"/>
          </a:xfrm>
          <a:prstGeom prst="rect">
            <a:avLst/>
          </a:prstGeom>
          <a:noFill/>
        </p:spPr>
        <p:txBody>
          <a:bodyPr wrap="none" rtlCol="0">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285750" indent="-285750">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Custom Short URLs</a:t>
            </a:r>
          </a:p>
          <a:p>
            <a:pPr marL="285750" indent="-285750">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Mobile App</a:t>
            </a:r>
            <a:endParaRPr lang="en-US" b="1" dirty="0">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User Authentication</a:t>
            </a:r>
            <a:endParaRPr lang="en-US" sz="1800" b="1" dirty="0">
              <a:effectLst/>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Link Categorization</a:t>
            </a:r>
          </a:p>
          <a:p>
            <a:pPr marL="285750" indent="-285750">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API Integration</a:t>
            </a:r>
            <a:endParaRPr lang="en-IN" b="1" dirty="0"/>
          </a:p>
        </p:txBody>
      </p:sp>
    </p:spTree>
    <p:extLst>
      <p:ext uri="{BB962C8B-B14F-4D97-AF65-F5344CB8AC3E}">
        <p14:creationId xmlns:p14="http://schemas.microsoft.com/office/powerpoint/2010/main" val="573037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86ACBD-E592-A6F1-BF05-DC426863FA23}"/>
              </a:ext>
            </a:extLst>
          </p:cNvPr>
          <p:cNvSpPr/>
          <p:nvPr/>
        </p:nvSpPr>
        <p:spPr>
          <a:xfrm>
            <a:off x="708212" y="2967335"/>
            <a:ext cx="9161929" cy="923330"/>
          </a:xfrm>
          <a:prstGeom prst="rect">
            <a:avLst/>
          </a:prstGeom>
          <a:noFill/>
          <a:scene3d>
            <a:camera prst="perspectiveRelaxed"/>
            <a:lightRig rig="threePt" dir="t"/>
          </a:scene3d>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latin typeface="Arial Black" panose="020B0A04020102020204" pitchFamily="34" charset="0"/>
              </a:rPr>
              <a:t>Thank You</a:t>
            </a:r>
            <a:endParaRPr lang="en-IN"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878916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41">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Isosceles Triangle 45">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Isosceles Triangle 46">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C52F41C2-D25B-0304-8B55-F58621F57529}"/>
              </a:ext>
            </a:extLst>
          </p:cNvPr>
          <p:cNvSpPr>
            <a:spLocks noGrp="1"/>
          </p:cNvSpPr>
          <p:nvPr>
            <p:ph type="title"/>
          </p:nvPr>
        </p:nvSpPr>
        <p:spPr>
          <a:xfrm>
            <a:off x="2849562" y="609600"/>
            <a:ext cx="6424440" cy="1320800"/>
          </a:xfrm>
        </p:spPr>
        <p:txBody>
          <a:bodyPr vert="horz" lIns="91440" tIns="45720" rIns="91440" bIns="45720" rtlCol="0" anchor="t">
            <a:normAutofit/>
          </a:bodyPr>
          <a:lstStyle/>
          <a:p>
            <a:r>
              <a:rPr lang="en-US" u="sng" dirty="0"/>
              <a:t>INTRODUCTION</a:t>
            </a:r>
            <a:br>
              <a:rPr lang="en-US" u="sng" dirty="0"/>
            </a:br>
            <a:endParaRPr lang="en-US" dirty="0"/>
          </a:p>
        </p:txBody>
      </p:sp>
      <p:pic>
        <p:nvPicPr>
          <p:cNvPr id="15" name="Picture 14" descr="A pair of scissors on a browser window&#10;&#10;Description automatically generated">
            <a:extLst>
              <a:ext uri="{FF2B5EF4-FFF2-40B4-BE49-F238E27FC236}">
                <a16:creationId xmlns:a16="http://schemas.microsoft.com/office/drawing/2014/main" id="{B6D7BA96-0927-EF44-6DAF-7E0B0513951D}"/>
              </a:ext>
            </a:extLst>
          </p:cNvPr>
          <p:cNvPicPr>
            <a:picLocks noChangeAspect="1"/>
          </p:cNvPicPr>
          <p:nvPr/>
        </p:nvPicPr>
        <p:blipFill rotWithShape="1">
          <a:blip r:embed="rId2">
            <a:extLst>
              <a:ext uri="{28A0092B-C50C-407E-A947-70E740481C1C}">
                <a14:useLocalDpi xmlns:a14="http://schemas.microsoft.com/office/drawing/2010/main" val="0"/>
              </a:ext>
            </a:extLst>
          </a:blip>
          <a:srcRect l="53883" t="142" r="16302" b="1"/>
          <a:stretch/>
        </p:blipFill>
        <p:spPr>
          <a:xfrm>
            <a:off x="0" y="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49" name="Isosceles Triangle 4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TextBox 11">
            <a:extLst>
              <a:ext uri="{FF2B5EF4-FFF2-40B4-BE49-F238E27FC236}">
                <a16:creationId xmlns:a16="http://schemas.microsoft.com/office/drawing/2014/main" id="{C39B3965-0559-6177-8F08-DD1A678EEAED}"/>
              </a:ext>
            </a:extLst>
          </p:cNvPr>
          <p:cNvSpPr txBox="1"/>
          <p:nvPr/>
        </p:nvSpPr>
        <p:spPr>
          <a:xfrm>
            <a:off x="3013042" y="1695253"/>
            <a:ext cx="6868076" cy="5265383"/>
          </a:xfrm>
          <a:prstGeom prst="rect">
            <a:avLst/>
          </a:prstGeom>
        </p:spPr>
        <p:txBody>
          <a:bodyPr vert="horz" lIns="91440" tIns="45720" rIns="91440" bIns="45720" rtlCol="0">
            <a:normAutofit/>
          </a:bodyPr>
          <a:lstStyle/>
          <a:p>
            <a:pPr marL="285750" indent="-285750">
              <a:lnSpc>
                <a:spcPct val="150000"/>
              </a:lnSpc>
              <a:spcBef>
                <a:spcPts val="1000"/>
              </a:spcBef>
              <a:buClr>
                <a:schemeClr val="accent1"/>
              </a:buClr>
              <a:buSzPct val="80000"/>
              <a:buFont typeface="Wingdings 3" charset="2"/>
              <a:buChar char=""/>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URL shortening is a simple yet powerful tool that allows you to create shorter, more manageable links. Whether you're sharing a link on social media or sending it in an email, URL shortening can help make your content more accessible and easier to share.</a:t>
            </a:r>
          </a:p>
          <a:p>
            <a:pPr>
              <a:lnSpc>
                <a:spcPct val="90000"/>
              </a:lnSpc>
              <a:spcBef>
                <a:spcPts val="1000"/>
              </a:spcBef>
              <a:buClr>
                <a:schemeClr val="accent1"/>
              </a:buClr>
              <a:buSzPct val="80000"/>
            </a:pPr>
            <a:endParaRPr lang="en-US" dirty="0">
              <a:solidFill>
                <a:schemeClr val="tx1">
                  <a:lumMod val="75000"/>
                  <a:lumOff val="25000"/>
                </a:schemeClr>
              </a:solidFill>
            </a:endParaRPr>
          </a:p>
          <a:p>
            <a:pPr marL="285750" indent="-285750">
              <a:lnSpc>
                <a:spcPct val="150000"/>
              </a:lnSpc>
              <a:spcBef>
                <a:spcPts val="1000"/>
              </a:spcBef>
              <a:buClr>
                <a:schemeClr val="accent1"/>
              </a:buClr>
              <a:buSzPct val="80000"/>
              <a:buFont typeface="Wingdings 3" charset="2"/>
              <a:buChar char=""/>
            </a:pP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The robust Django features, such as URL routing, models, views, and templates, will be utilized in the development of the URL shortener application. Long URLs can be entered by users, and the system will produce a special, abbreviated identification for each input. When consumers click on the shortened link, they will be sent to the original URL using this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a:solidFill>
                  <a:schemeClr val="tx1">
                    <a:lumMod val="75000"/>
                    <a:lumOff val="25000"/>
                  </a:schemeClr>
                </a:solidFill>
                <a:effectLst/>
                <a:latin typeface="Times New Roman" panose="02020603050405020304" pitchFamily="18" charset="0"/>
                <a:cs typeface="Times New Roman" panose="02020603050405020304" pitchFamily="18" charset="0"/>
              </a:rPr>
              <a:t>identity.</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
        <p:nvSpPr>
          <p:cNvPr id="6" name="TextBox 5">
            <a:extLst>
              <a:ext uri="{FF2B5EF4-FFF2-40B4-BE49-F238E27FC236}">
                <a16:creationId xmlns:a16="http://schemas.microsoft.com/office/drawing/2014/main" id="{87458810-6127-50B2-5118-69F7AA4BB67C}"/>
              </a:ext>
            </a:extLst>
          </p:cNvPr>
          <p:cNvSpPr txBox="1"/>
          <p:nvPr/>
        </p:nvSpPr>
        <p:spPr>
          <a:xfrm>
            <a:off x="868412" y="3996786"/>
            <a:ext cx="184731" cy="369332"/>
          </a:xfrm>
          <a:prstGeom prst="rect">
            <a:avLst/>
          </a:prstGeom>
          <a:noFill/>
        </p:spPr>
        <p:txBody>
          <a:bodyPr wrap="none" rtlCol="0">
            <a:spAutoFit/>
          </a:bodyPr>
          <a:lstStyle/>
          <a:p>
            <a:endParaRPr lang="en-IN" sz="18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8487200A-D93B-2021-DAA6-9AAE3C1B732E}"/>
              </a:ext>
            </a:extLst>
          </p:cNvPr>
          <p:cNvSpPr txBox="1"/>
          <p:nvPr/>
        </p:nvSpPr>
        <p:spPr>
          <a:xfrm>
            <a:off x="868412" y="4395631"/>
            <a:ext cx="473206" cy="369332"/>
          </a:xfrm>
          <a:prstGeom prst="rect">
            <a:avLst/>
          </a:prstGeom>
          <a:noFill/>
        </p:spPr>
        <p:txBody>
          <a:bodyPr wrap="none" rtlCol="0">
            <a:spAutoFit/>
          </a:bodyPr>
          <a:lstStyle/>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830759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4778A8-46EA-7EF0-D9C6-714566ADDA4F}"/>
              </a:ext>
            </a:extLst>
          </p:cNvPr>
          <p:cNvSpPr txBox="1"/>
          <p:nvPr/>
        </p:nvSpPr>
        <p:spPr>
          <a:xfrm>
            <a:off x="1158952" y="1014719"/>
            <a:ext cx="253596" cy="369332"/>
          </a:xfrm>
          <a:prstGeom prst="rect">
            <a:avLst/>
          </a:prstGeom>
          <a:noFill/>
        </p:spPr>
        <p:txBody>
          <a:bodyPr wrap="none" rtlCol="0">
            <a:spAutoFit/>
          </a:bodyPr>
          <a:lstStyle/>
          <a:p>
            <a:r>
              <a:rPr lang="en-US"/>
              <a:t> </a:t>
            </a:r>
            <a:endParaRPr lang="en-IN" dirty="0"/>
          </a:p>
        </p:txBody>
      </p:sp>
      <p:sp>
        <p:nvSpPr>
          <p:cNvPr id="20" name="TextBox 19">
            <a:extLst>
              <a:ext uri="{FF2B5EF4-FFF2-40B4-BE49-F238E27FC236}">
                <a16:creationId xmlns:a16="http://schemas.microsoft.com/office/drawing/2014/main" id="{3EA94718-B07C-14DF-D080-18384AA128F2}"/>
              </a:ext>
            </a:extLst>
          </p:cNvPr>
          <p:cNvSpPr txBox="1"/>
          <p:nvPr/>
        </p:nvSpPr>
        <p:spPr>
          <a:xfrm>
            <a:off x="1285750" y="1098992"/>
            <a:ext cx="8241588" cy="336656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digital age, long and complex URLs are ubiquitous on the internet, providing access to a vast array of information and resources. However, these lengthy URLs can be impractical and difficult to share effectively, especially on platforms with character limitations or in printed materials. This poses a challenge for users who wish to share URLs conveniently and memorably. The problem is further exacerbated by the need for space-efficient URLs for marketing campaigns, social media sharing, and mobile communication.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6280C25-9534-808D-B1C2-67889D7301CC}"/>
              </a:ext>
            </a:extLst>
          </p:cNvPr>
          <p:cNvSpPr txBox="1"/>
          <p:nvPr/>
        </p:nvSpPr>
        <p:spPr>
          <a:xfrm>
            <a:off x="-870470" y="2412941"/>
            <a:ext cx="6593840" cy="369332"/>
          </a:xfrm>
          <a:prstGeom prst="rect">
            <a:avLst/>
          </a:prstGeom>
          <a:noFill/>
        </p:spPr>
        <p:txBody>
          <a:bodyPr wrap="square">
            <a:spAutoFit/>
          </a:bodyPr>
          <a:lstStyle/>
          <a:p>
            <a:r>
              <a:rPr lang="en-US"/>
              <a:t> </a:t>
            </a:r>
            <a:endParaRPr lang="en-IN" dirty="0"/>
          </a:p>
        </p:txBody>
      </p:sp>
      <p:sp>
        <p:nvSpPr>
          <p:cNvPr id="23" name="TextBox 22">
            <a:extLst>
              <a:ext uri="{FF2B5EF4-FFF2-40B4-BE49-F238E27FC236}">
                <a16:creationId xmlns:a16="http://schemas.microsoft.com/office/drawing/2014/main" id="{2D130901-659E-EE40-3AB7-3CB0ED5D8514}"/>
              </a:ext>
            </a:extLst>
          </p:cNvPr>
          <p:cNvSpPr txBox="1"/>
          <p:nvPr/>
        </p:nvSpPr>
        <p:spPr>
          <a:xfrm>
            <a:off x="1018993" y="418443"/>
            <a:ext cx="2373407" cy="646331"/>
          </a:xfrm>
          <a:prstGeom prst="rect">
            <a:avLst/>
          </a:prstGeom>
          <a:noFill/>
        </p:spPr>
        <p:txBody>
          <a:bodyPr wrap="none" rtlCol="0">
            <a:spAutoFit/>
          </a:bodyPr>
          <a:lstStyle/>
          <a:p>
            <a:endParaRPr lang="en-IN" sz="1800" b="1">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A blue chain with black background&#10;&#10;Description automatically generated">
            <a:extLst>
              <a:ext uri="{FF2B5EF4-FFF2-40B4-BE49-F238E27FC236}">
                <a16:creationId xmlns:a16="http://schemas.microsoft.com/office/drawing/2014/main" id="{046A170F-D63A-E017-E819-A1A066295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70" y="3491436"/>
            <a:ext cx="9389859" cy="3366563"/>
          </a:xfrm>
          <a:prstGeom prst="rect">
            <a:avLst/>
          </a:prstGeom>
        </p:spPr>
      </p:pic>
    </p:spTree>
    <p:extLst>
      <p:ext uri="{BB962C8B-B14F-4D97-AF65-F5344CB8AC3E}">
        <p14:creationId xmlns:p14="http://schemas.microsoft.com/office/powerpoint/2010/main" val="109827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59365-6ABB-0B03-C9D0-E736970460CD}"/>
              </a:ext>
            </a:extLst>
          </p:cNvPr>
          <p:cNvSpPr txBox="1"/>
          <p:nvPr/>
        </p:nvSpPr>
        <p:spPr>
          <a:xfrm>
            <a:off x="903638" y="537882"/>
            <a:ext cx="3463577" cy="1138773"/>
          </a:xfrm>
          <a:prstGeom prst="rect">
            <a:avLst/>
          </a:prstGeom>
          <a:noFill/>
        </p:spPr>
        <p:txBody>
          <a:bodyPr wrap="square" rtlCol="0">
            <a:spAutoFit/>
          </a:bodyPr>
          <a:lstStyle/>
          <a:p>
            <a:r>
              <a:rPr lang="en-US" sz="3600" u="sng" dirty="0">
                <a:solidFill>
                  <a:srgbClr val="92D050"/>
                </a:solidFill>
                <a:effectLst/>
                <a:latin typeface="+mj-lt"/>
                <a:ea typeface="Times New Roman" panose="02020603050405020304" pitchFamily="18" charset="0"/>
              </a:rPr>
              <a:t>METHODOLOGY</a:t>
            </a:r>
            <a:r>
              <a:rPr lang="en-US" sz="3200" u="sng" dirty="0">
                <a:solidFill>
                  <a:srgbClr val="92D050"/>
                </a:solidFill>
                <a:effectLst/>
                <a:latin typeface="Times New Roman" panose="02020603050405020304" pitchFamily="18" charset="0"/>
                <a:ea typeface="Times New Roman" panose="02020603050405020304" pitchFamily="18" charset="0"/>
              </a:rPr>
              <a:t> </a:t>
            </a:r>
            <a:endParaRPr lang="en-IN" sz="3200" u="sng" dirty="0">
              <a:solidFill>
                <a:srgbClr val="92D050"/>
              </a:solidFill>
              <a:effectLst/>
              <a:latin typeface="Calibri" panose="020F0502020204030204" pitchFamily="34" charset="0"/>
              <a:ea typeface="Calibri" panose="020F0502020204030204" pitchFamily="34" charset="0"/>
            </a:endParaRPr>
          </a:p>
          <a:p>
            <a:endParaRPr lang="en-IN" sz="3200" u="sng" dirty="0">
              <a:solidFill>
                <a:srgbClr val="92D050"/>
              </a:solidFill>
            </a:endParaRPr>
          </a:p>
        </p:txBody>
      </p:sp>
      <p:sp>
        <p:nvSpPr>
          <p:cNvPr id="3" name="TextBox 2">
            <a:extLst>
              <a:ext uri="{FF2B5EF4-FFF2-40B4-BE49-F238E27FC236}">
                <a16:creationId xmlns:a16="http://schemas.microsoft.com/office/drawing/2014/main" id="{B8168AD3-F9C5-1FBE-D317-CDA6365341E1}"/>
              </a:ext>
            </a:extLst>
          </p:cNvPr>
          <p:cNvSpPr txBox="1"/>
          <p:nvPr/>
        </p:nvSpPr>
        <p:spPr>
          <a:xfrm>
            <a:off x="1119082" y="1244902"/>
            <a:ext cx="8748934" cy="1294393"/>
          </a:xfrm>
          <a:prstGeom prst="rect">
            <a:avLst/>
          </a:prstGeom>
          <a:noFill/>
        </p:spPr>
        <p:txBody>
          <a:bodyPr wrap="none" rtlCol="0">
            <a:spAutoFit/>
          </a:bodyPr>
          <a:lstStyle/>
          <a:p>
            <a:pPr marL="0" marR="0" algn="just">
              <a:lnSpc>
                <a:spcPct val="150000"/>
              </a:lnSpc>
              <a:spcBef>
                <a:spcPts val="0"/>
              </a:spcBef>
              <a:spcAft>
                <a:spcPts val="0"/>
              </a:spcAft>
              <a:tabLst>
                <a:tab pos="4221480" algn="l"/>
              </a:tabLst>
            </a:pPr>
            <a:r>
              <a:rPr lang="en-US" sz="1800" dirty="0">
                <a:effectLst/>
                <a:latin typeface="Times New Roman" panose="02020603050405020304" pitchFamily="18" charset="0"/>
                <a:ea typeface="Calibri" panose="020F0502020204030204" pitchFamily="34" charset="0"/>
              </a:rPr>
              <a:t>Regarding this project Django is used along with HTML (Hypertext Markup Language) and </a:t>
            </a:r>
          </a:p>
          <a:p>
            <a:pPr marL="0" marR="0" algn="just">
              <a:lnSpc>
                <a:spcPct val="150000"/>
              </a:lnSpc>
              <a:spcBef>
                <a:spcPts val="0"/>
              </a:spcBef>
              <a:spcAft>
                <a:spcPts val="0"/>
              </a:spcAft>
              <a:tabLst>
                <a:tab pos="4221480" algn="l"/>
              </a:tabLst>
            </a:pPr>
            <a:r>
              <a:rPr lang="en-US" sz="1800" dirty="0">
                <a:effectLst/>
                <a:latin typeface="Times New Roman" panose="02020603050405020304" pitchFamily="18" charset="0"/>
                <a:ea typeface="Calibri" panose="020F0502020204030204" pitchFamily="34" charset="0"/>
              </a:rPr>
              <a:t>CSS (Cascading Style Sheets) for the front end. Regarding the database, we use SQLite </a:t>
            </a:r>
          </a:p>
          <a:p>
            <a:pPr marL="0" marR="0" algn="just">
              <a:lnSpc>
                <a:spcPct val="150000"/>
              </a:lnSpc>
              <a:spcBef>
                <a:spcPts val="0"/>
              </a:spcBef>
              <a:spcAft>
                <a:spcPts val="0"/>
              </a:spcAft>
              <a:tabLst>
                <a:tab pos="4221480" algn="l"/>
              </a:tabLst>
            </a:pPr>
            <a:r>
              <a:rPr lang="en-US" sz="1800" dirty="0">
                <a:effectLst/>
                <a:latin typeface="Times New Roman" panose="02020603050405020304" pitchFamily="18" charset="0"/>
                <a:ea typeface="Calibri" panose="020F0502020204030204" pitchFamily="34" charset="0"/>
              </a:rPr>
              <a:t>(to manage the data).</a:t>
            </a:r>
            <a:endParaRPr lang="en-IN" sz="18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FF049BE0-4ECF-DA6E-20E2-96491C15FFA6}"/>
              </a:ext>
            </a:extLst>
          </p:cNvPr>
          <p:cNvSpPr txBox="1"/>
          <p:nvPr/>
        </p:nvSpPr>
        <p:spPr>
          <a:xfrm>
            <a:off x="790072" y="1355300"/>
            <a:ext cx="542136" cy="369332"/>
          </a:xfrm>
          <a:prstGeom prst="rect">
            <a:avLst/>
          </a:prstGeom>
          <a:noFill/>
        </p:spPr>
        <p:txBody>
          <a:bodyPr wrap="none" rtlCol="0">
            <a:spAutoFit/>
          </a:bodyPr>
          <a:lstStyle/>
          <a:p>
            <a:pPr marL="285750" indent="-285750">
              <a:buFont typeface="Wingdings" panose="05000000000000000000" pitchFamily="2" charset="2"/>
              <a:buChar char="q"/>
            </a:pPr>
            <a:r>
              <a:rPr lang="en-US" dirty="0"/>
              <a:t> </a:t>
            </a:r>
            <a:endParaRPr lang="en-IN" dirty="0"/>
          </a:p>
        </p:txBody>
      </p:sp>
      <p:sp>
        <p:nvSpPr>
          <p:cNvPr id="10" name="TextBox 9">
            <a:extLst>
              <a:ext uri="{FF2B5EF4-FFF2-40B4-BE49-F238E27FC236}">
                <a16:creationId xmlns:a16="http://schemas.microsoft.com/office/drawing/2014/main" id="{914E81F9-9666-462F-296F-385A9C6FFE9E}"/>
              </a:ext>
            </a:extLst>
          </p:cNvPr>
          <p:cNvSpPr txBox="1"/>
          <p:nvPr/>
        </p:nvSpPr>
        <p:spPr>
          <a:xfrm>
            <a:off x="1061140" y="2630762"/>
            <a:ext cx="3504717" cy="463397"/>
          </a:xfrm>
          <a:prstGeom prst="rect">
            <a:avLst/>
          </a:prstGeom>
          <a:noFill/>
        </p:spPr>
        <p:txBody>
          <a:bodyPr wrap="square" rtlCol="0">
            <a:spAutoFit/>
          </a:bodyPr>
          <a:lstStyle/>
          <a:p>
            <a:pPr marL="285750" marR="0" indent="-285750">
              <a:lnSpc>
                <a:spcPct val="150000"/>
              </a:lnSpc>
              <a:spcBef>
                <a:spcPts val="0"/>
              </a:spcBef>
              <a:spcAft>
                <a:spcPts val="0"/>
              </a:spcAft>
              <a:buFont typeface="Wingdings" panose="05000000000000000000" pitchFamily="2" charset="2"/>
              <a:buChar char="§"/>
              <a:tabLst>
                <a:tab pos="4221480" algn="l"/>
              </a:tabLst>
            </a:pPr>
            <a:r>
              <a:rPr lang="en-US" sz="1800" b="1" dirty="0">
                <a:effectLst/>
                <a:latin typeface="Times New Roman" panose="02020603050405020304" pitchFamily="18" charset="0"/>
                <a:ea typeface="Calibri" panose="020F0502020204030204" pitchFamily="34" charset="0"/>
              </a:rPr>
              <a:t>Creating Project Space</a:t>
            </a:r>
            <a:endParaRPr lang="en-IN" sz="1800" dirty="0">
              <a:effectLst/>
              <a:latin typeface="Calibri" panose="020F0502020204030204" pitchFamily="34" charset="0"/>
              <a:ea typeface="Calibri" panose="020F0502020204030204" pitchFamily="34" charset="0"/>
            </a:endParaRPr>
          </a:p>
        </p:txBody>
      </p:sp>
      <p:sp>
        <p:nvSpPr>
          <p:cNvPr id="16" name="TextBox 15">
            <a:extLst>
              <a:ext uri="{FF2B5EF4-FFF2-40B4-BE49-F238E27FC236}">
                <a16:creationId xmlns:a16="http://schemas.microsoft.com/office/drawing/2014/main" id="{E9401505-B222-E37B-9CDF-1D90C40A4345}"/>
              </a:ext>
            </a:extLst>
          </p:cNvPr>
          <p:cNvSpPr txBox="1"/>
          <p:nvPr/>
        </p:nvSpPr>
        <p:spPr>
          <a:xfrm>
            <a:off x="1119082" y="3222398"/>
            <a:ext cx="8629285" cy="878895"/>
          </a:xfrm>
          <a:prstGeom prst="rect">
            <a:avLst/>
          </a:prstGeom>
          <a:noFill/>
        </p:spPr>
        <p:txBody>
          <a:bodyPr wrap="none" rtlCol="0">
            <a:spAutoFit/>
          </a:bodyPr>
          <a:lstStyle/>
          <a:p>
            <a:pPr marL="285750" marR="0" indent="-285750" algn="just">
              <a:lnSpc>
                <a:spcPct val="150000"/>
              </a:lnSpc>
              <a:spcBef>
                <a:spcPts val="0"/>
              </a:spcBef>
              <a:spcAft>
                <a:spcPts val="0"/>
              </a:spcAft>
              <a:buFont typeface="Wingdings" panose="05000000000000000000" pitchFamily="2" charset="2"/>
              <a:buChar char="Ø"/>
              <a:tabLst>
                <a:tab pos="4221480" algn="l"/>
              </a:tabLst>
            </a:pPr>
            <a:r>
              <a:rPr lang="en-US" sz="1800" dirty="0">
                <a:effectLst/>
                <a:latin typeface="Times New Roman" panose="02020603050405020304" pitchFamily="18" charset="0"/>
                <a:ea typeface="Calibri" panose="020F0502020204030204" pitchFamily="34" charset="0"/>
              </a:rPr>
              <a:t>The command “Django-admin </a:t>
            </a:r>
            <a:r>
              <a:rPr lang="en-US" sz="1800" dirty="0" err="1">
                <a:effectLst/>
                <a:latin typeface="Times New Roman" panose="02020603050405020304" pitchFamily="18" charset="0"/>
                <a:ea typeface="Calibri" panose="020F0502020204030204" pitchFamily="34" charset="0"/>
              </a:rPr>
              <a:t>startproject</a:t>
            </a:r>
            <a:r>
              <a:rPr lang="en-US" sz="1800" dirty="0">
                <a:effectLst/>
                <a:latin typeface="Times New Roman" panose="02020603050405020304" pitchFamily="18" charset="0"/>
                <a:ea typeface="Calibri" panose="020F0502020204030204" pitchFamily="34" charset="0"/>
              </a:rPr>
              <a:t> name” is used to create a new Django project</a:t>
            </a:r>
          </a:p>
          <a:p>
            <a:pPr marL="0" marR="0" algn="just">
              <a:lnSpc>
                <a:spcPct val="150000"/>
              </a:lnSpc>
              <a:spcBef>
                <a:spcPts val="0"/>
              </a:spcBef>
              <a:spcAft>
                <a:spcPts val="0"/>
              </a:spcAft>
              <a:tabLst>
                <a:tab pos="4221480" algn="l"/>
              </a:tabLst>
            </a:pPr>
            <a:r>
              <a:rPr lang="en-US" sz="1800" dirty="0">
                <a:effectLst/>
                <a:latin typeface="Times New Roman" panose="02020603050405020304" pitchFamily="18" charset="0"/>
                <a:ea typeface="Calibri" panose="020F0502020204030204" pitchFamily="34" charset="0"/>
              </a:rPr>
              <a:t>     with the specified name (name of project).</a:t>
            </a:r>
            <a:endParaRPr lang="en-IN" sz="1800" dirty="0">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a16="http://schemas.microsoft.com/office/drawing/2014/main" id="{E98BE061-B8C2-7B93-082D-BDA72D762AF8}"/>
              </a:ext>
            </a:extLst>
          </p:cNvPr>
          <p:cNvSpPr txBox="1"/>
          <p:nvPr/>
        </p:nvSpPr>
        <p:spPr>
          <a:xfrm>
            <a:off x="1061140" y="4285515"/>
            <a:ext cx="2052806" cy="369332"/>
          </a:xfrm>
          <a:prstGeom prst="rect">
            <a:avLst/>
          </a:prstGeom>
          <a:noFill/>
        </p:spPr>
        <p:txBody>
          <a:bodyPr wrap="none" rtlCol="0">
            <a:spAutoFit/>
          </a:bodyPr>
          <a:lstStyle/>
          <a:p>
            <a:pPr marL="285750" marR="0" indent="-285750" algn="just">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Server</a:t>
            </a:r>
            <a:endParaRPr lang="en-IN" dirty="0"/>
          </a:p>
        </p:txBody>
      </p:sp>
      <p:sp>
        <p:nvSpPr>
          <p:cNvPr id="19" name="TextBox 18">
            <a:extLst>
              <a:ext uri="{FF2B5EF4-FFF2-40B4-BE49-F238E27FC236}">
                <a16:creationId xmlns:a16="http://schemas.microsoft.com/office/drawing/2014/main" id="{25350A6E-1C5D-A873-F20E-9C0C83D7555C}"/>
              </a:ext>
            </a:extLst>
          </p:cNvPr>
          <p:cNvSpPr txBox="1"/>
          <p:nvPr/>
        </p:nvSpPr>
        <p:spPr>
          <a:xfrm>
            <a:off x="1119082" y="4806986"/>
            <a:ext cx="8121694" cy="1294393"/>
          </a:xfrm>
          <a:prstGeom prst="rect">
            <a:avLst/>
          </a:prstGeom>
          <a:noFill/>
        </p:spPr>
        <p:txBody>
          <a:bodyPr wrap="square" rtlCol="0">
            <a:spAutoFit/>
          </a:bodyPr>
          <a:lstStyle/>
          <a:p>
            <a:pPr marL="285750" marR="0" indent="-285750" algn="just">
              <a:lnSpc>
                <a:spcPct val="150000"/>
              </a:lnSpc>
              <a:spcBef>
                <a:spcPts val="0"/>
              </a:spcBef>
              <a:spcAft>
                <a:spcPts val="0"/>
              </a:spcAft>
              <a:buFont typeface="Wingdings" panose="05000000000000000000" pitchFamily="2" charset="2"/>
              <a:buChar char="Ø"/>
              <a:tabLst>
                <a:tab pos="4221480" algn="l"/>
              </a:tabLst>
            </a:pPr>
            <a:r>
              <a:rPr lang="en-US" sz="1800" dirty="0">
                <a:effectLst/>
                <a:latin typeface="Times New Roman" panose="02020603050405020304" pitchFamily="18" charset="0"/>
                <a:ea typeface="Calibri" panose="020F0502020204030204" pitchFamily="34" charset="0"/>
              </a:rPr>
              <a:t>The “python manage.py </a:t>
            </a:r>
            <a:r>
              <a:rPr lang="en-US" sz="1800" dirty="0" err="1">
                <a:effectLst/>
                <a:latin typeface="Times New Roman" panose="02020603050405020304" pitchFamily="18" charset="0"/>
                <a:ea typeface="Calibri" panose="020F0502020204030204" pitchFamily="34" charset="0"/>
              </a:rPr>
              <a:t>runserver</a:t>
            </a:r>
            <a:r>
              <a:rPr lang="en-US" sz="1800" dirty="0">
                <a:effectLst/>
                <a:latin typeface="Times New Roman" panose="02020603050405020304" pitchFamily="18" charset="0"/>
                <a:ea typeface="Calibri" panose="020F0502020204030204" pitchFamily="34" charset="0"/>
              </a:rPr>
              <a:t>” command is used in Django projects to start the development server. This starts a lightweight web server that serves Django applications locally for testing and development purposes.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17352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9932B6-CDF8-3C40-7F91-3C2730C88196}"/>
              </a:ext>
            </a:extLst>
          </p:cNvPr>
          <p:cNvSpPr txBox="1"/>
          <p:nvPr/>
        </p:nvSpPr>
        <p:spPr>
          <a:xfrm>
            <a:off x="291106" y="263253"/>
            <a:ext cx="2542427"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URL routes</a:t>
            </a:r>
            <a:endParaRPr lang="en-IN" dirty="0"/>
          </a:p>
        </p:txBody>
      </p:sp>
      <p:sp>
        <p:nvSpPr>
          <p:cNvPr id="6" name="TextBox 5">
            <a:extLst>
              <a:ext uri="{FF2B5EF4-FFF2-40B4-BE49-F238E27FC236}">
                <a16:creationId xmlns:a16="http://schemas.microsoft.com/office/drawing/2014/main" id="{21F240CB-9A07-DDDC-827C-81BA6BE3A65A}"/>
              </a:ext>
            </a:extLst>
          </p:cNvPr>
          <p:cNvSpPr txBox="1"/>
          <p:nvPr/>
        </p:nvSpPr>
        <p:spPr>
          <a:xfrm>
            <a:off x="161398" y="704667"/>
            <a:ext cx="253596" cy="369332"/>
          </a:xfrm>
          <a:prstGeom prst="rect">
            <a:avLst/>
          </a:prstGeom>
          <a:noFill/>
        </p:spPr>
        <p:txBody>
          <a:bodyPr wrap="none" rtlCol="0">
            <a:spAutoFit/>
          </a:bodyPr>
          <a:lstStyle/>
          <a:p>
            <a:r>
              <a:rPr lang="en-US" dirty="0"/>
              <a:t> </a:t>
            </a:r>
            <a:endParaRPr lang="en-IN" dirty="0"/>
          </a:p>
        </p:txBody>
      </p:sp>
      <p:sp>
        <p:nvSpPr>
          <p:cNvPr id="7" name="TextBox 6">
            <a:extLst>
              <a:ext uri="{FF2B5EF4-FFF2-40B4-BE49-F238E27FC236}">
                <a16:creationId xmlns:a16="http://schemas.microsoft.com/office/drawing/2014/main" id="{E8DABE54-B018-4913-4459-126E78E52166}"/>
              </a:ext>
            </a:extLst>
          </p:cNvPr>
          <p:cNvSpPr txBox="1"/>
          <p:nvPr/>
        </p:nvSpPr>
        <p:spPr>
          <a:xfrm>
            <a:off x="618730" y="642609"/>
            <a:ext cx="8842162" cy="2125390"/>
          </a:xfrm>
          <a:prstGeom prst="rect">
            <a:avLst/>
          </a:prstGeom>
          <a:solidFill>
            <a:schemeClr val="bg1"/>
          </a:solidFill>
        </p:spPr>
        <p:txBody>
          <a:bodyPr wrap="square" rtlCol="0">
            <a:spAutoFit/>
          </a:bodyPr>
          <a:lstStyle/>
          <a:p>
            <a:pPr marL="285750" marR="0" indent="-285750" algn="just">
              <a:lnSpc>
                <a:spcPct val="150000"/>
              </a:lnSpc>
              <a:spcBef>
                <a:spcPts val="0"/>
              </a:spcBef>
              <a:spcAft>
                <a:spcPts val="0"/>
              </a:spcAft>
              <a:buFont typeface="Wingdings" panose="05000000000000000000" pitchFamily="2" charset="2"/>
              <a:buChar char="Ø"/>
              <a:tabLst>
                <a:tab pos="4221480" algn="l"/>
              </a:tabLst>
            </a:pPr>
            <a:r>
              <a:rPr lang="en-US" sz="1800" dirty="0">
                <a:effectLst/>
                <a:latin typeface="Times New Roman" panose="02020603050405020304" pitchFamily="18" charset="0"/>
                <a:ea typeface="Calibri" panose="020F0502020204030204" pitchFamily="34" charset="0"/>
              </a:rPr>
              <a:t>In Django, the urls.py file plays an important role in defining the routing and URL mapping for your web application. </a:t>
            </a:r>
          </a:p>
          <a:p>
            <a:pPr marL="285750" marR="0" indent="-285750" algn="just">
              <a:lnSpc>
                <a:spcPct val="150000"/>
              </a:lnSpc>
              <a:spcBef>
                <a:spcPts val="0"/>
              </a:spcBef>
              <a:spcAft>
                <a:spcPts val="0"/>
              </a:spcAft>
              <a:buFont typeface="Wingdings" panose="05000000000000000000" pitchFamily="2" charset="2"/>
              <a:buChar char="Ø"/>
              <a:tabLst>
                <a:tab pos="4221480" algn="l"/>
              </a:tabLst>
            </a:pPr>
            <a:r>
              <a:rPr lang="en-US" sz="1800" dirty="0">
                <a:effectLst/>
                <a:latin typeface="Times New Roman" panose="02020603050405020304" pitchFamily="18" charset="0"/>
                <a:ea typeface="Calibri" panose="020F0502020204030204" pitchFamily="34" charset="0"/>
              </a:rPr>
              <a:t>It is used to map incoming URLs to specific functions or view classes, allowing the Django framework to determine how to handle different HTTP requests and generate appropriate responses.</a:t>
            </a:r>
            <a:endParaRPr lang="en-IN" sz="18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A9539046-E641-8A31-0CD5-48A7F23DCEED}"/>
              </a:ext>
            </a:extLst>
          </p:cNvPr>
          <p:cNvSpPr txBox="1"/>
          <p:nvPr/>
        </p:nvSpPr>
        <p:spPr>
          <a:xfrm>
            <a:off x="414994" y="2786960"/>
            <a:ext cx="3065457" cy="369332"/>
          </a:xfrm>
          <a:prstGeom prst="rect">
            <a:avLst/>
          </a:prstGeom>
          <a:noFill/>
        </p:spPr>
        <p:txBody>
          <a:bodyPr wrap="squar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New Template</a:t>
            </a:r>
            <a:endParaRPr lang="en-IN" dirty="0"/>
          </a:p>
        </p:txBody>
      </p:sp>
      <p:sp>
        <p:nvSpPr>
          <p:cNvPr id="3" name="TextBox 2">
            <a:extLst>
              <a:ext uri="{FF2B5EF4-FFF2-40B4-BE49-F238E27FC236}">
                <a16:creationId xmlns:a16="http://schemas.microsoft.com/office/drawing/2014/main" id="{4B01F84D-B56F-7A96-56D3-42D8C8D0630B}"/>
              </a:ext>
            </a:extLst>
          </p:cNvPr>
          <p:cNvSpPr txBox="1"/>
          <p:nvPr/>
        </p:nvSpPr>
        <p:spPr>
          <a:xfrm>
            <a:off x="707535" y="3238262"/>
            <a:ext cx="8664551" cy="170348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Templates are an essential component of the Django framework's templating engine. </a:t>
            </a:r>
          </a:p>
          <a:p>
            <a:pPr>
              <a:lnSpc>
                <a:spcPct val="150000"/>
              </a:lnSpc>
            </a:pPr>
            <a:r>
              <a:rPr lang="en-US" sz="1800" dirty="0">
                <a:effectLst/>
                <a:latin typeface="Times New Roman" panose="02020603050405020304" pitchFamily="18" charset="0"/>
                <a:ea typeface="Calibri" panose="020F0502020204030204" pitchFamily="34" charset="0"/>
              </a:rPr>
              <a:t>     To create dynamic HTML (or other forms of text-based content) that may be provided as </a:t>
            </a:r>
          </a:p>
          <a:p>
            <a:pPr>
              <a:lnSpc>
                <a:spcPct val="150000"/>
              </a:lnSpc>
            </a:pPr>
            <a:r>
              <a:rPr lang="en-US" sz="1800" dirty="0">
                <a:effectLst/>
                <a:latin typeface="Times New Roman" panose="02020603050405020304" pitchFamily="18" charset="0"/>
                <a:ea typeface="Calibri" panose="020F0502020204030204" pitchFamily="34" charset="0"/>
              </a:rPr>
              <a:t>     replies to user requests, Django uses templates.</a:t>
            </a:r>
            <a:endParaRPr lang="en-IN" sz="1800" dirty="0">
              <a:effectLst/>
              <a:latin typeface="Calibri" panose="020F0502020204030204" pitchFamily="34" charset="0"/>
              <a:ea typeface="Calibri" panose="020F0502020204030204" pitchFamily="34" charset="0"/>
            </a:endParaRPr>
          </a:p>
          <a:p>
            <a:pPr>
              <a:lnSpc>
                <a:spcPct val="150000"/>
              </a:lnSpc>
            </a:pPr>
            <a:endParaRPr lang="en-IN" dirty="0"/>
          </a:p>
        </p:txBody>
      </p:sp>
      <p:sp>
        <p:nvSpPr>
          <p:cNvPr id="8" name="TextBox 7">
            <a:extLst>
              <a:ext uri="{FF2B5EF4-FFF2-40B4-BE49-F238E27FC236}">
                <a16:creationId xmlns:a16="http://schemas.microsoft.com/office/drawing/2014/main" id="{DBEA0201-E784-B888-4DDA-18D494B4FD3D}"/>
              </a:ext>
            </a:extLst>
          </p:cNvPr>
          <p:cNvSpPr txBox="1"/>
          <p:nvPr/>
        </p:nvSpPr>
        <p:spPr>
          <a:xfrm>
            <a:off x="414994" y="4757076"/>
            <a:ext cx="2302938"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New App</a:t>
            </a:r>
            <a:endParaRPr lang="en-IN" dirty="0"/>
          </a:p>
        </p:txBody>
      </p:sp>
      <p:sp>
        <p:nvSpPr>
          <p:cNvPr id="13" name="TextBox 12">
            <a:extLst>
              <a:ext uri="{FF2B5EF4-FFF2-40B4-BE49-F238E27FC236}">
                <a16:creationId xmlns:a16="http://schemas.microsoft.com/office/drawing/2014/main" id="{21D0FF13-7376-007F-48FB-3CBBFF77C93C}"/>
              </a:ext>
            </a:extLst>
          </p:cNvPr>
          <p:cNvSpPr txBox="1"/>
          <p:nvPr/>
        </p:nvSpPr>
        <p:spPr>
          <a:xfrm>
            <a:off x="707535" y="5202889"/>
            <a:ext cx="7696338" cy="87338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An app, which stands for "application" in Django, is a modular part that has a </a:t>
            </a:r>
          </a:p>
          <a:p>
            <a:pPr>
              <a:lnSpc>
                <a:spcPct val="150000"/>
              </a:lnSpc>
            </a:pPr>
            <a:r>
              <a:rPr lang="en-US" sz="1800" dirty="0">
                <a:effectLst/>
                <a:latin typeface="Times New Roman" panose="02020603050405020304" pitchFamily="18" charset="0"/>
                <a:ea typeface="Calibri" panose="020F0502020204030204" pitchFamily="34" charset="0"/>
              </a:rPr>
              <a:t>     defined role inside a Django project. </a:t>
            </a:r>
            <a:endParaRPr lang="en-IN" dirty="0"/>
          </a:p>
        </p:txBody>
      </p:sp>
    </p:spTree>
    <p:extLst>
      <p:ext uri="{BB962C8B-B14F-4D97-AF65-F5344CB8AC3E}">
        <p14:creationId xmlns:p14="http://schemas.microsoft.com/office/powerpoint/2010/main" val="372538630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13EC2-9DB5-3A4A-366E-EF9438847626}"/>
              </a:ext>
            </a:extLst>
          </p:cNvPr>
          <p:cNvSpPr txBox="1"/>
          <p:nvPr/>
        </p:nvSpPr>
        <p:spPr>
          <a:xfrm>
            <a:off x="569167" y="457200"/>
            <a:ext cx="4010713"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Database to store the URL</a:t>
            </a:r>
            <a:endParaRPr lang="en-IN" dirty="0"/>
          </a:p>
        </p:txBody>
      </p:sp>
      <p:sp>
        <p:nvSpPr>
          <p:cNvPr id="3" name="TextBox 2">
            <a:extLst>
              <a:ext uri="{FF2B5EF4-FFF2-40B4-BE49-F238E27FC236}">
                <a16:creationId xmlns:a16="http://schemas.microsoft.com/office/drawing/2014/main" id="{E181E748-D18D-5CDE-1294-99998FA0E444}"/>
              </a:ext>
            </a:extLst>
          </p:cNvPr>
          <p:cNvSpPr txBox="1"/>
          <p:nvPr/>
        </p:nvSpPr>
        <p:spPr>
          <a:xfrm>
            <a:off x="1027950" y="948807"/>
            <a:ext cx="8045792" cy="170348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virtual RDBMS we use to create databases in Django is called SQLite</a:t>
            </a:r>
            <a:r>
              <a:rPr lang="en-US" dirty="0">
                <a:latin typeface="Times New Roman" panose="02020603050405020304" pitchFamily="18" charset="0"/>
                <a:ea typeface="Calibri" panose="020F0502020204030204" pitchFamily="34" charset="0"/>
              </a:rPr>
              <a:t> a</a:t>
            </a:r>
            <a:r>
              <a:rPr lang="en-US" sz="1800" dirty="0">
                <a:effectLst/>
                <a:latin typeface="Times New Roman" panose="02020603050405020304" pitchFamily="18" charset="0"/>
                <a:ea typeface="Calibri" panose="020F0502020204030204" pitchFamily="34" charset="0"/>
              </a:rPr>
              <a:t>nd in </a:t>
            </a:r>
          </a:p>
          <a:p>
            <a:pPr>
              <a:lnSpc>
                <a:spcPct val="150000"/>
              </a:lnSpc>
            </a:pPr>
            <a:r>
              <a:rPr lang="en-US" sz="1800" dirty="0">
                <a:effectLst/>
                <a:latin typeface="Times New Roman" panose="02020603050405020304" pitchFamily="18" charset="0"/>
                <a:ea typeface="Calibri" panose="020F0502020204030204" pitchFamily="34" charset="0"/>
              </a:rPr>
              <a:t>      order to achieve that, we must update the data in the "models.py" file.</a:t>
            </a:r>
            <a:endParaRPr lang="en-IN" sz="1800" dirty="0">
              <a:effectLst/>
              <a:latin typeface="Calibri" panose="020F0502020204030204" pitchFamily="34" charset="0"/>
              <a:ea typeface="Calibri" panose="020F0502020204030204" pitchFamily="34" charset="0"/>
            </a:endParaRPr>
          </a:p>
          <a:p>
            <a:pPr>
              <a:lnSpc>
                <a:spcPct val="150000"/>
              </a:lnSpc>
            </a:pPr>
            <a:endParaRPr lang="en-IN" dirty="0"/>
          </a:p>
          <a:p>
            <a:pPr>
              <a:lnSpc>
                <a:spcPct val="150000"/>
              </a:lnSpc>
            </a:pPr>
            <a:endParaRPr lang="en-IN" dirty="0"/>
          </a:p>
        </p:txBody>
      </p:sp>
      <p:sp>
        <p:nvSpPr>
          <p:cNvPr id="4" name="TextBox 3">
            <a:extLst>
              <a:ext uri="{FF2B5EF4-FFF2-40B4-BE49-F238E27FC236}">
                <a16:creationId xmlns:a16="http://schemas.microsoft.com/office/drawing/2014/main" id="{5F5CA6F8-FE9A-E523-19AF-AA62B20BA1F9}"/>
              </a:ext>
            </a:extLst>
          </p:cNvPr>
          <p:cNvSpPr txBox="1"/>
          <p:nvPr/>
        </p:nvSpPr>
        <p:spPr>
          <a:xfrm>
            <a:off x="569167" y="2005956"/>
            <a:ext cx="4438138" cy="646331"/>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Creating Admin to manage the database</a:t>
            </a:r>
            <a:endParaRPr lang="en-IN" sz="1800" dirty="0">
              <a:effectLst/>
              <a:latin typeface="Calibri" panose="020F0502020204030204" pitchFamily="34"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5DE37F18-3BFF-004C-9D03-5C7B41BAB973}"/>
              </a:ext>
            </a:extLst>
          </p:cNvPr>
          <p:cNvSpPr txBox="1"/>
          <p:nvPr/>
        </p:nvSpPr>
        <p:spPr>
          <a:xfrm>
            <a:off x="1129004" y="2575249"/>
            <a:ext cx="8731942" cy="87338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A superuser account can be created in the Django admin interface using the management </a:t>
            </a:r>
          </a:p>
          <a:p>
            <a:pPr>
              <a:lnSpc>
                <a:spcPct val="150000"/>
              </a:lnSpc>
            </a:pPr>
            <a:r>
              <a:rPr lang="en-US" sz="1800" dirty="0">
                <a:effectLst/>
                <a:latin typeface="Times New Roman" panose="02020603050405020304" pitchFamily="18" charset="0"/>
                <a:ea typeface="Calibri" panose="020F0502020204030204" pitchFamily="34" charset="0"/>
              </a:rPr>
              <a:t>    command "python manage.py create superuser" in Django. </a:t>
            </a:r>
            <a:endParaRPr lang="en-IN" dirty="0"/>
          </a:p>
        </p:txBody>
      </p:sp>
      <p:sp>
        <p:nvSpPr>
          <p:cNvPr id="7" name="TextBox 6">
            <a:extLst>
              <a:ext uri="{FF2B5EF4-FFF2-40B4-BE49-F238E27FC236}">
                <a16:creationId xmlns:a16="http://schemas.microsoft.com/office/drawing/2014/main" id="{943D64B2-A006-44E4-9FC7-7C593C7B78BD}"/>
              </a:ext>
            </a:extLst>
          </p:cNvPr>
          <p:cNvSpPr txBox="1"/>
          <p:nvPr/>
        </p:nvSpPr>
        <p:spPr>
          <a:xfrm>
            <a:off x="569167" y="4705740"/>
            <a:ext cx="3433632"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Finally Creating the Frontend</a:t>
            </a:r>
            <a:endParaRPr lang="en-IN" dirty="0"/>
          </a:p>
        </p:txBody>
      </p:sp>
      <p:sp>
        <p:nvSpPr>
          <p:cNvPr id="8" name="TextBox 7">
            <a:extLst>
              <a:ext uri="{FF2B5EF4-FFF2-40B4-BE49-F238E27FC236}">
                <a16:creationId xmlns:a16="http://schemas.microsoft.com/office/drawing/2014/main" id="{142A5C04-658D-D4F1-312D-4FABA970174A}"/>
              </a:ext>
            </a:extLst>
          </p:cNvPr>
          <p:cNvSpPr txBox="1"/>
          <p:nvPr/>
        </p:nvSpPr>
        <p:spPr>
          <a:xfrm>
            <a:off x="1027950" y="5265202"/>
            <a:ext cx="8342861" cy="128798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To create the frontend of our Project we have created a new Template and created the</a:t>
            </a:r>
          </a:p>
          <a:p>
            <a:pPr>
              <a:lnSpc>
                <a:spcPct val="150000"/>
              </a:lnSpc>
            </a:pPr>
            <a:r>
              <a:rPr lang="en-US" sz="1800" dirty="0">
                <a:effectLst/>
                <a:latin typeface="Times New Roman" panose="02020603050405020304" pitchFamily="18" charset="0"/>
                <a:ea typeface="Calibri" panose="020F0502020204030204" pitchFamily="34" charset="0"/>
              </a:rPr>
              <a:t>     file “index.html”, containing all the HTML and CSS of our Project’s Frontend.</a:t>
            </a:r>
            <a:endParaRPr lang="en-IN" sz="1800" dirty="0">
              <a:effectLst/>
              <a:latin typeface="Calibri" panose="020F0502020204030204" pitchFamily="34" charset="0"/>
              <a:ea typeface="Calibri" panose="020F0502020204030204" pitchFamily="34" charset="0"/>
            </a:endParaRPr>
          </a:p>
          <a:p>
            <a:pPr>
              <a:lnSpc>
                <a:spcPct val="150000"/>
              </a:lnSpc>
            </a:pPr>
            <a:endParaRPr lang="en-IN" dirty="0"/>
          </a:p>
        </p:txBody>
      </p:sp>
      <p:sp>
        <p:nvSpPr>
          <p:cNvPr id="9" name="TextBox 8">
            <a:extLst>
              <a:ext uri="{FF2B5EF4-FFF2-40B4-BE49-F238E27FC236}">
                <a16:creationId xmlns:a16="http://schemas.microsoft.com/office/drawing/2014/main" id="{C0F956CB-AAF5-1246-5E2B-DEB222286660}"/>
              </a:ext>
            </a:extLst>
          </p:cNvPr>
          <p:cNvSpPr txBox="1"/>
          <p:nvPr/>
        </p:nvSpPr>
        <p:spPr>
          <a:xfrm>
            <a:off x="1129004" y="3586231"/>
            <a:ext cx="8977779" cy="87338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Django admin interface offers a simple web-based interface for handling administrative</a:t>
            </a:r>
          </a:p>
          <a:p>
            <a:pPr>
              <a:lnSpc>
                <a:spcPct val="150000"/>
              </a:lnSpc>
            </a:pPr>
            <a:r>
              <a:rPr lang="en-US" sz="1800" dirty="0">
                <a:effectLst/>
                <a:latin typeface="Times New Roman" panose="02020603050405020304" pitchFamily="18" charset="0"/>
                <a:ea typeface="Calibri" panose="020F0502020204030204" pitchFamily="34" charset="0"/>
              </a:rPr>
              <a:t>     chores and managing the data for your application.</a:t>
            </a:r>
            <a:endParaRPr lang="en-IN" dirty="0"/>
          </a:p>
        </p:txBody>
      </p:sp>
    </p:spTree>
    <p:extLst>
      <p:ext uri="{BB962C8B-B14F-4D97-AF65-F5344CB8AC3E}">
        <p14:creationId xmlns:p14="http://schemas.microsoft.com/office/powerpoint/2010/main" val="200563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EF08386-B9AA-CF5C-214D-CBCAFB2A07CD}"/>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u="sng" dirty="0">
                <a:solidFill>
                  <a:schemeClr val="bg1"/>
                </a:solidFill>
                <a:effectLst/>
                <a:latin typeface="Times New Roman" panose="02020603050405020304" pitchFamily="18" charset="0"/>
                <a:ea typeface="Times New Roman" panose="02020603050405020304" pitchFamily="18" charset="0"/>
              </a:rPr>
              <a:t>RESULTS</a:t>
            </a:r>
            <a:br>
              <a:rPr lang="en-IN" sz="3600" u="sng" dirty="0">
                <a:solidFill>
                  <a:schemeClr val="accent5"/>
                </a:solidFill>
              </a:rPr>
            </a:br>
            <a:endParaRPr lang="en-US" sz="3600" dirty="0">
              <a:solidFill>
                <a:schemeClr val="bg1"/>
              </a:solidFill>
            </a:endParaRPr>
          </a:p>
        </p:txBody>
      </p:sp>
      <p:sp>
        <p:nvSpPr>
          <p:cNvPr id="4" name="Text Placeholder 3">
            <a:extLst>
              <a:ext uri="{FF2B5EF4-FFF2-40B4-BE49-F238E27FC236}">
                <a16:creationId xmlns:a16="http://schemas.microsoft.com/office/drawing/2014/main" id="{28982FF4-2E4D-1312-D167-10C35FE260DF}"/>
              </a:ext>
            </a:extLst>
          </p:cNvPr>
          <p:cNvSpPr>
            <a:spLocks noGrp="1"/>
          </p:cNvSpPr>
          <p:nvPr>
            <p:ph type="body" sz="half" idx="2"/>
          </p:nvPr>
        </p:nvSpPr>
        <p:spPr>
          <a:xfrm>
            <a:off x="948007" y="2216574"/>
            <a:ext cx="4045941" cy="3440110"/>
          </a:xfrm>
        </p:spPr>
        <p:txBody>
          <a:bodyPr vert="horz" lIns="91440" tIns="45720" rIns="91440" bIns="45720" rtlCol="0">
            <a:normAutofit/>
          </a:bodyPr>
          <a:lstStyle/>
          <a:p>
            <a:pPr marL="285750" indent="-285750">
              <a:lnSpc>
                <a:spcPct val="150000"/>
              </a:lnSpc>
              <a:buFont typeface="Wingdings" panose="05000000000000000000" pitchFamily="2" charset="2"/>
              <a:buChar char="Ø"/>
            </a:pPr>
            <a:r>
              <a:rPr lang="en-US" sz="1800" dirty="0">
                <a:solidFill>
                  <a:schemeClr val="bg1"/>
                </a:solidFill>
                <a:effectLst/>
                <a:latin typeface="Times New Roman" panose="02020603050405020304" pitchFamily="18" charset="0"/>
                <a:ea typeface="Times New Roman" panose="02020603050405020304" pitchFamily="18" charset="0"/>
              </a:rPr>
              <a:t>We used HTML and CSS to build the    primary interface and did our best to keep it as simple as we could while yet giving it all the capabilities of a URL Shortener.</a:t>
            </a:r>
            <a:endParaRPr lang="en-IN" sz="1800" dirty="0">
              <a:solidFill>
                <a:schemeClr val="bg1"/>
              </a:solidFill>
            </a:endParaRPr>
          </a:p>
          <a:p>
            <a:endParaRPr lang="en-US" dirty="0">
              <a:solidFill>
                <a:schemeClr val="bg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9F8990C5-2D23-4305-7DA1-97CDE25096FA}"/>
              </a:ext>
            </a:extLst>
          </p:cNvPr>
          <p:cNvPicPr>
            <a:picLocks noGrp="1" noChangeAspect="1"/>
          </p:cNvPicPr>
          <p:nvPr>
            <p:ph idx="1"/>
          </p:nvPr>
        </p:nvPicPr>
        <p:blipFill>
          <a:blip r:embed="rId2"/>
          <a:stretch>
            <a:fillRect/>
          </a:stretch>
        </p:blipFill>
        <p:spPr>
          <a:xfrm>
            <a:off x="5550553" y="1231641"/>
            <a:ext cx="6205143" cy="5103845"/>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extBox 5">
            <a:extLst>
              <a:ext uri="{FF2B5EF4-FFF2-40B4-BE49-F238E27FC236}">
                <a16:creationId xmlns:a16="http://schemas.microsoft.com/office/drawing/2014/main" id="{F3B9C495-A231-483A-AAF8-CBBCC5D927EE}"/>
              </a:ext>
            </a:extLst>
          </p:cNvPr>
          <p:cNvSpPr txBox="1"/>
          <p:nvPr/>
        </p:nvSpPr>
        <p:spPr>
          <a:xfrm>
            <a:off x="601756" y="1698171"/>
            <a:ext cx="1954381"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solidFill>
                  <a:schemeClr val="bg1"/>
                </a:solidFill>
                <a:effectLst/>
                <a:latin typeface="Times New Roman" panose="02020603050405020304" pitchFamily="18" charset="0"/>
                <a:ea typeface="Calibri" panose="020F0502020204030204" pitchFamily="34" charset="0"/>
              </a:rPr>
              <a:t>Main Interface</a:t>
            </a:r>
            <a:endParaRPr lang="en-IN" dirty="0">
              <a:solidFill>
                <a:schemeClr val="bg1"/>
              </a:solidFill>
            </a:endParaRPr>
          </a:p>
        </p:txBody>
      </p:sp>
    </p:spTree>
    <p:extLst>
      <p:ext uri="{BB962C8B-B14F-4D97-AF65-F5344CB8AC3E}">
        <p14:creationId xmlns:p14="http://schemas.microsoft.com/office/powerpoint/2010/main" val="18031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42E7-DB63-CD04-6669-B77C293F7606}"/>
              </a:ext>
            </a:extLst>
          </p:cNvPr>
          <p:cNvSpPr>
            <a:spLocks noGrp="1"/>
          </p:cNvSpPr>
          <p:nvPr>
            <p:ph type="title"/>
          </p:nvPr>
        </p:nvSpPr>
        <p:spPr>
          <a:xfrm>
            <a:off x="677334" y="609600"/>
            <a:ext cx="8596668" cy="482082"/>
          </a:xfrm>
        </p:spPr>
        <p:txBody>
          <a:bodyPr>
            <a:normAutofit fontScale="90000"/>
          </a:bodyPr>
          <a:lstStyle/>
          <a:p>
            <a:pPr marL="342900" indent="-342900">
              <a:buFont typeface="Wingdings" panose="05000000000000000000" pitchFamily="2" charset="2"/>
              <a:buChar char="§"/>
            </a:pPr>
            <a:r>
              <a:rPr lang="en-US" sz="2000" b="1" dirty="0">
                <a:solidFill>
                  <a:schemeClr val="tx1"/>
                </a:solidFill>
                <a:effectLst/>
                <a:latin typeface="Times New Roman" panose="02020603050405020304" pitchFamily="18" charset="0"/>
                <a:ea typeface="Calibri" panose="020F0502020204030204" pitchFamily="34" charset="0"/>
              </a:rPr>
              <a:t>How does it work</a:t>
            </a:r>
            <a:br>
              <a:rPr lang="en-IN" dirty="0"/>
            </a:br>
            <a:endParaRPr lang="en-IN" dirty="0"/>
          </a:p>
        </p:txBody>
      </p:sp>
      <p:pic>
        <p:nvPicPr>
          <p:cNvPr id="7" name="Content Placeholder 6">
            <a:extLst>
              <a:ext uri="{FF2B5EF4-FFF2-40B4-BE49-F238E27FC236}">
                <a16:creationId xmlns:a16="http://schemas.microsoft.com/office/drawing/2014/main" id="{8DCEF13C-9EBF-8EA8-F296-8BE6F02B4939}"/>
              </a:ext>
            </a:extLst>
          </p:cNvPr>
          <p:cNvPicPr>
            <a:picLocks noGrp="1" noChangeAspect="1"/>
          </p:cNvPicPr>
          <p:nvPr>
            <p:ph sz="half" idx="2"/>
          </p:nvPr>
        </p:nvPicPr>
        <p:blipFill>
          <a:blip r:embed="rId2"/>
          <a:stretch>
            <a:fillRect/>
          </a:stretch>
        </p:blipFill>
        <p:spPr>
          <a:xfrm>
            <a:off x="805493" y="2585739"/>
            <a:ext cx="4184650" cy="2221105"/>
          </a:xfrm>
          <a:prstGeom prst="rect">
            <a:avLst/>
          </a:prstGeom>
        </p:spPr>
      </p:pic>
      <p:pic>
        <p:nvPicPr>
          <p:cNvPr id="8" name="Content Placeholder 7" descr="A computer screen shot of a computer&#10;&#10;Description automatically generated">
            <a:extLst>
              <a:ext uri="{FF2B5EF4-FFF2-40B4-BE49-F238E27FC236}">
                <a16:creationId xmlns:a16="http://schemas.microsoft.com/office/drawing/2014/main" id="{8602D214-F42E-A791-9616-8524F505779B}"/>
              </a:ext>
            </a:extLst>
          </p:cNvPr>
          <p:cNvPicPr>
            <a:picLocks noGrp="1" noChangeAspect="1"/>
          </p:cNvPicPr>
          <p:nvPr>
            <p:ph sz="quarter" idx="4"/>
          </p:nvPr>
        </p:nvPicPr>
        <p:blipFill>
          <a:blip r:embed="rId3"/>
          <a:stretch>
            <a:fillRect/>
          </a:stretch>
        </p:blipFill>
        <p:spPr>
          <a:xfrm>
            <a:off x="5237958" y="2585738"/>
            <a:ext cx="4186237" cy="2221106"/>
          </a:xfrm>
          <a:prstGeom prst="rect">
            <a:avLst/>
          </a:prstGeom>
        </p:spPr>
      </p:pic>
      <p:sp>
        <p:nvSpPr>
          <p:cNvPr id="9" name="TextBox 8">
            <a:extLst>
              <a:ext uri="{FF2B5EF4-FFF2-40B4-BE49-F238E27FC236}">
                <a16:creationId xmlns:a16="http://schemas.microsoft.com/office/drawing/2014/main" id="{1A69B81B-2212-D572-9D5D-484356FB5434}"/>
              </a:ext>
            </a:extLst>
          </p:cNvPr>
          <p:cNvSpPr txBox="1"/>
          <p:nvPr/>
        </p:nvSpPr>
        <p:spPr>
          <a:xfrm>
            <a:off x="874485" y="1091683"/>
            <a:ext cx="3788229" cy="12888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First copy the link that you want to shorten and paste it into the URL Shortener,</a:t>
            </a:r>
            <a:endParaRPr lang="en-IN" dirty="0"/>
          </a:p>
        </p:txBody>
      </p:sp>
      <p:sp>
        <p:nvSpPr>
          <p:cNvPr id="10" name="TextBox 9">
            <a:extLst>
              <a:ext uri="{FF2B5EF4-FFF2-40B4-BE49-F238E27FC236}">
                <a16:creationId xmlns:a16="http://schemas.microsoft.com/office/drawing/2014/main" id="{55A576A4-5782-1531-7F6E-802A7455AD55}"/>
              </a:ext>
            </a:extLst>
          </p:cNvPr>
          <p:cNvSpPr txBox="1"/>
          <p:nvPr/>
        </p:nvSpPr>
        <p:spPr>
          <a:xfrm>
            <a:off x="5237958" y="1091682"/>
            <a:ext cx="3788229" cy="161582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Then hit the  Shorten URL button and after this you will get the Shortened link,</a:t>
            </a:r>
            <a:endParaRPr lang="en-IN" sz="1800" dirty="0">
              <a:effectLst/>
              <a:latin typeface="Calibri" panose="020F0502020204030204" pitchFamily="34" charset="0"/>
              <a:ea typeface="Calibri" panose="020F0502020204030204" pitchFamily="34" charset="0"/>
            </a:endParaRPr>
          </a:p>
          <a:p>
            <a:endParaRPr lang="en-IN" dirty="0"/>
          </a:p>
        </p:txBody>
      </p:sp>
      <p:sp>
        <p:nvSpPr>
          <p:cNvPr id="11" name="TextBox 10">
            <a:extLst>
              <a:ext uri="{FF2B5EF4-FFF2-40B4-BE49-F238E27FC236}">
                <a16:creationId xmlns:a16="http://schemas.microsoft.com/office/drawing/2014/main" id="{D8AB7C0B-000F-C2EA-9F1C-41A9C07282F0}"/>
              </a:ext>
            </a:extLst>
          </p:cNvPr>
          <p:cNvSpPr txBox="1"/>
          <p:nvPr/>
        </p:nvSpPr>
        <p:spPr>
          <a:xfrm>
            <a:off x="874485" y="5304652"/>
            <a:ext cx="8526693" cy="923330"/>
          </a:xfrm>
          <a:prstGeom prst="rect">
            <a:avLst/>
          </a:prstGeom>
          <a:noFill/>
        </p:spPr>
        <p:txBody>
          <a:bodyPr wrap="none" rtlCol="0">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Now copy the shortened link and paste it inside the browser and you will be redirected </a:t>
            </a:r>
          </a:p>
          <a:p>
            <a:r>
              <a:rPr lang="en-US" sz="1800" dirty="0">
                <a:effectLst/>
                <a:latin typeface="Times New Roman" panose="02020603050405020304" pitchFamily="18" charset="0"/>
                <a:ea typeface="Calibri" panose="020F0502020204030204" pitchFamily="34" charset="0"/>
              </a:rPr>
              <a:t>     to the required web page.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5963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2EF87-1DAC-516E-812E-8FC251191560}"/>
              </a:ext>
            </a:extLst>
          </p:cNvPr>
          <p:cNvSpPr txBox="1"/>
          <p:nvPr/>
        </p:nvSpPr>
        <p:spPr>
          <a:xfrm>
            <a:off x="548029" y="381881"/>
            <a:ext cx="2672526" cy="646331"/>
          </a:xfrm>
          <a:prstGeom prst="rect">
            <a:avLst/>
          </a:prstGeom>
          <a:noFill/>
        </p:spPr>
        <p:txBody>
          <a:bodyPr wrap="none" rtlCol="0">
            <a:spAutoFit/>
          </a:bodyPr>
          <a:lstStyle/>
          <a:p>
            <a:r>
              <a:rPr lang="en-US" sz="3600" u="sng" dirty="0">
                <a:solidFill>
                  <a:srgbClr val="92D050"/>
                </a:solidFill>
                <a:effectLst/>
                <a:latin typeface="+mj-lt"/>
                <a:ea typeface="Times New Roman" panose="02020603050405020304" pitchFamily="18" charset="0"/>
              </a:rPr>
              <a:t>DISCUSSION</a:t>
            </a:r>
            <a:endParaRPr lang="en-IN" sz="3600" u="sng" dirty="0">
              <a:solidFill>
                <a:srgbClr val="92D050"/>
              </a:solidFill>
              <a:latin typeface="+mj-lt"/>
            </a:endParaRPr>
          </a:p>
        </p:txBody>
      </p:sp>
      <p:sp>
        <p:nvSpPr>
          <p:cNvPr id="13" name="TextBox 12">
            <a:extLst>
              <a:ext uri="{FF2B5EF4-FFF2-40B4-BE49-F238E27FC236}">
                <a16:creationId xmlns:a16="http://schemas.microsoft.com/office/drawing/2014/main" id="{ADBD30C2-0A45-B16C-DC3B-EBBBF9171F80}"/>
              </a:ext>
            </a:extLst>
          </p:cNvPr>
          <p:cNvSpPr txBox="1"/>
          <p:nvPr/>
        </p:nvSpPr>
        <p:spPr>
          <a:xfrm>
            <a:off x="548029" y="1007838"/>
            <a:ext cx="9269226" cy="15244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The use of Django to create the URL shortener turned out to be a worthwhile venture, providing a wealth of ideas and results that call for further debate. In this section, we'll discuss the main findings, talk about the difficulties we ran through, and consider how well the URL shortener program worked all around.</a:t>
            </a:r>
            <a:endParaRPr lang="en-IN" sz="1600" dirty="0">
              <a:effectLst/>
              <a:latin typeface="Calibri" panose="020F0502020204030204" pitchFamily="34" charset="0"/>
              <a:ea typeface="Calibri" panose="020F0502020204030204" pitchFamily="34" charset="0"/>
            </a:endParaRPr>
          </a:p>
          <a:p>
            <a:pPr>
              <a:lnSpc>
                <a:spcPct val="150000"/>
              </a:lnSpc>
            </a:pPr>
            <a:endParaRPr lang="en-IN" sz="1600" dirty="0"/>
          </a:p>
        </p:txBody>
      </p:sp>
      <p:sp>
        <p:nvSpPr>
          <p:cNvPr id="2" name="TextBox 1">
            <a:extLst>
              <a:ext uri="{FF2B5EF4-FFF2-40B4-BE49-F238E27FC236}">
                <a16:creationId xmlns:a16="http://schemas.microsoft.com/office/drawing/2014/main" id="{87FD82FA-EA46-81BD-AAC1-07948FFE58DE}"/>
              </a:ext>
            </a:extLst>
          </p:cNvPr>
          <p:cNvSpPr txBox="1"/>
          <p:nvPr/>
        </p:nvSpPr>
        <p:spPr>
          <a:xfrm>
            <a:off x="856381" y="2500044"/>
            <a:ext cx="1518364"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 Efficiency</a:t>
            </a:r>
            <a:endParaRPr lang="en-IN" dirty="0"/>
          </a:p>
        </p:txBody>
      </p:sp>
      <p:sp>
        <p:nvSpPr>
          <p:cNvPr id="7" name="TextBox 6">
            <a:extLst>
              <a:ext uri="{FF2B5EF4-FFF2-40B4-BE49-F238E27FC236}">
                <a16:creationId xmlns:a16="http://schemas.microsoft.com/office/drawing/2014/main" id="{5D62DE35-A535-7DC0-AEF2-527AB69848CD}"/>
              </a:ext>
            </a:extLst>
          </p:cNvPr>
          <p:cNvSpPr txBox="1"/>
          <p:nvPr/>
        </p:nvSpPr>
        <p:spPr>
          <a:xfrm>
            <a:off x="1345518" y="2969907"/>
            <a:ext cx="7819053" cy="7433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500" dirty="0">
                <a:effectLst/>
                <a:latin typeface="Times New Roman" panose="02020603050405020304" pitchFamily="18" charset="0"/>
                <a:ea typeface="Calibri" panose="020F0502020204030204" pitchFamily="34" charset="0"/>
              </a:rPr>
              <a:t>The reliability and adaptability of Django were essential to the accomplishment </a:t>
            </a:r>
          </a:p>
          <a:p>
            <a:pPr>
              <a:lnSpc>
                <a:spcPct val="150000"/>
              </a:lnSpc>
            </a:pPr>
            <a:r>
              <a:rPr lang="en-US" sz="1500" dirty="0">
                <a:effectLst/>
                <a:latin typeface="Times New Roman" panose="02020603050405020304" pitchFamily="18" charset="0"/>
                <a:ea typeface="Calibri" panose="020F0502020204030204" pitchFamily="34" charset="0"/>
              </a:rPr>
              <a:t>      of our URL shortener project. Because of the built-in functions of the framework, </a:t>
            </a:r>
          </a:p>
        </p:txBody>
      </p:sp>
      <p:sp>
        <p:nvSpPr>
          <p:cNvPr id="8" name="TextBox 7">
            <a:extLst>
              <a:ext uri="{FF2B5EF4-FFF2-40B4-BE49-F238E27FC236}">
                <a16:creationId xmlns:a16="http://schemas.microsoft.com/office/drawing/2014/main" id="{598842F6-002F-7117-7185-CF90C2CAE618}"/>
              </a:ext>
            </a:extLst>
          </p:cNvPr>
          <p:cNvSpPr txBox="1"/>
          <p:nvPr/>
        </p:nvSpPr>
        <p:spPr>
          <a:xfrm>
            <a:off x="867747" y="3873535"/>
            <a:ext cx="1736373"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Unique URL</a:t>
            </a:r>
            <a:endParaRPr lang="en-IN" dirty="0"/>
          </a:p>
        </p:txBody>
      </p:sp>
      <p:sp>
        <p:nvSpPr>
          <p:cNvPr id="9" name="TextBox 8">
            <a:extLst>
              <a:ext uri="{FF2B5EF4-FFF2-40B4-BE49-F238E27FC236}">
                <a16:creationId xmlns:a16="http://schemas.microsoft.com/office/drawing/2014/main" id="{58BC486A-388E-7901-65D4-90C0ABC9D489}"/>
              </a:ext>
            </a:extLst>
          </p:cNvPr>
          <p:cNvSpPr txBox="1"/>
          <p:nvPr/>
        </p:nvSpPr>
        <p:spPr>
          <a:xfrm>
            <a:off x="1362268" y="4318836"/>
            <a:ext cx="6817379" cy="699807"/>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1400" dirty="0">
                <a:effectLst/>
                <a:latin typeface="Times New Roman" panose="02020603050405020304" pitchFamily="18" charset="0"/>
                <a:ea typeface="Calibri" panose="020F0502020204030204" pitchFamily="34" charset="0"/>
              </a:rPr>
              <a:t>A crucial component of our URL shortener solution was the selection of an original key </a:t>
            </a:r>
          </a:p>
          <a:p>
            <a:pPr>
              <a:lnSpc>
                <a:spcPct val="150000"/>
              </a:lnSpc>
            </a:pPr>
            <a:r>
              <a:rPr lang="en-US" sz="1400" dirty="0">
                <a:effectLst/>
                <a:latin typeface="Times New Roman" panose="02020603050405020304" pitchFamily="18" charset="0"/>
                <a:ea typeface="Calibri" panose="020F0502020204030204" pitchFamily="34" charset="0"/>
              </a:rPr>
              <a:t>      generation mechanism. </a:t>
            </a:r>
            <a:endParaRPr lang="en-IN" sz="1400" dirty="0"/>
          </a:p>
        </p:txBody>
      </p:sp>
      <p:sp>
        <p:nvSpPr>
          <p:cNvPr id="14" name="TextBox 13">
            <a:extLst>
              <a:ext uri="{FF2B5EF4-FFF2-40B4-BE49-F238E27FC236}">
                <a16:creationId xmlns:a16="http://schemas.microsoft.com/office/drawing/2014/main" id="{CB2C687F-AB79-5575-E528-E6256AD842E3}"/>
              </a:ext>
            </a:extLst>
          </p:cNvPr>
          <p:cNvSpPr txBox="1"/>
          <p:nvPr/>
        </p:nvSpPr>
        <p:spPr>
          <a:xfrm>
            <a:off x="867747" y="5118607"/>
            <a:ext cx="1511952" cy="369332"/>
          </a:xfrm>
          <a:prstGeom prst="rect">
            <a:avLst/>
          </a:prstGeom>
          <a:noFill/>
        </p:spPr>
        <p:txBody>
          <a:bodyPr wrap="none" rtlCol="0">
            <a:spAutoFit/>
          </a:bodyPr>
          <a:lstStyle/>
          <a:p>
            <a:pPr marL="285750" indent="-285750">
              <a:buFont typeface="Wingdings" panose="05000000000000000000" pitchFamily="2" charset="2"/>
              <a:buChar char="§"/>
            </a:pPr>
            <a:r>
              <a:rPr lang="en-US" sz="1800" b="1" dirty="0">
                <a:effectLst/>
                <a:latin typeface="Times New Roman" panose="02020603050405020304" pitchFamily="18" charset="0"/>
                <a:ea typeface="Calibri" panose="020F0502020204030204" pitchFamily="34" charset="0"/>
              </a:rPr>
              <a:t>Scalability</a:t>
            </a:r>
            <a:endParaRPr lang="en-IN" dirty="0"/>
          </a:p>
        </p:txBody>
      </p:sp>
      <p:sp>
        <p:nvSpPr>
          <p:cNvPr id="15" name="TextBox 14">
            <a:extLst>
              <a:ext uri="{FF2B5EF4-FFF2-40B4-BE49-F238E27FC236}">
                <a16:creationId xmlns:a16="http://schemas.microsoft.com/office/drawing/2014/main" id="{1EF21985-465F-5A15-8AC4-4FE51A9FA7DC}"/>
              </a:ext>
            </a:extLst>
          </p:cNvPr>
          <p:cNvSpPr txBox="1"/>
          <p:nvPr/>
        </p:nvSpPr>
        <p:spPr>
          <a:xfrm>
            <a:off x="1362268" y="5589037"/>
            <a:ext cx="8126965" cy="70000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exploring the integration of social media sharing functionalities and third-party API support will provide more comprehensive experience for users.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805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1197</TotalTime>
  <Words>988</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Arial Black</vt:lpstr>
      <vt:lpstr>Bookman Old Style</vt:lpstr>
      <vt:lpstr>Calibri</vt:lpstr>
      <vt:lpstr>Times New Roman</vt:lpstr>
      <vt:lpstr>Trebuchet MS</vt:lpstr>
      <vt:lpstr>Wingdings</vt:lpstr>
      <vt:lpstr>Wingdings 3</vt:lpstr>
      <vt:lpstr>Facet</vt:lpstr>
      <vt:lpstr>1_Facet</vt:lpstr>
      <vt:lpstr> </vt:lpstr>
      <vt:lpstr>INTRODUCTION </vt:lpstr>
      <vt:lpstr>PowerPoint Presentation</vt:lpstr>
      <vt:lpstr>PowerPoint Presentation</vt:lpstr>
      <vt:lpstr>PowerPoint Presentation</vt:lpstr>
      <vt:lpstr>PowerPoint Presentation</vt:lpstr>
      <vt:lpstr>RESULTS </vt:lpstr>
      <vt:lpstr>How does it work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GHANIKET RAJPUT</dc:creator>
  <cp:lastModifiedBy>Nandini Goyal</cp:lastModifiedBy>
  <cp:revision>12</cp:revision>
  <dcterms:created xsi:type="dcterms:W3CDTF">2023-01-27T05:37:55Z</dcterms:created>
  <dcterms:modified xsi:type="dcterms:W3CDTF">2023-07-30T07:37:18Z</dcterms:modified>
</cp:coreProperties>
</file>