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Titillium Web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  <p:embeddedFont>
      <p:font typeface="Titillium Web Extra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bold.fntdata"/><Relationship Id="rId22" Type="http://schemas.openxmlformats.org/officeDocument/2006/relationships/font" Target="fonts/TitilliumWeb-boldItalic.fntdata"/><Relationship Id="rId21" Type="http://schemas.openxmlformats.org/officeDocument/2006/relationships/font" Target="fonts/TitilliumWeb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TitilliumWebExtraLight-bold.fntdata"/><Relationship Id="rId27" Type="http://schemas.openxmlformats.org/officeDocument/2006/relationships/font" Target="fonts/TitilliumWebExtra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TitilliumWebExtra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TitilliumWebExtra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TitilliumWeb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ab4597047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4ab4597047_2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ab4597047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34ab4597047_2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ab459704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34ab4597047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ab459704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4ab4597047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ec63a64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4ec63a64fa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ab45970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4ab4597047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ab459704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4ab4597047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ab459704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4ab4597047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156150" y="160725"/>
            <a:ext cx="88317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" sz="2800">
                <a:solidFill>
                  <a:srgbClr val="2F4F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Assessment of Athletic Readiness Using CMJ Videos</a:t>
            </a:r>
            <a:endParaRPr sz="2800">
              <a:solidFill>
                <a:srgbClr val="2F4F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77500" y="700125"/>
            <a:ext cx="8831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2100">
                <a:solidFill>
                  <a:srgbClr val="2F4F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CSE-641 Computer Vision </a:t>
            </a:r>
            <a:endParaRPr i="0" sz="2100" u="none">
              <a:solidFill>
                <a:srgbClr val="2F4F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54925" y="2569550"/>
            <a:ext cx="3353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D4D4D"/>
                </a:solidFill>
                <a:latin typeface="Titillium Web"/>
                <a:ea typeface="Titillium Web"/>
                <a:cs typeface="Titillium Web"/>
                <a:sym typeface="Titillium Web"/>
              </a:rPr>
              <a:t>Group Name : HyperVision AI</a:t>
            </a:r>
            <a:endParaRPr b="1" sz="1500">
              <a:solidFill>
                <a:srgbClr val="4D4D4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D4D4D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Meet Patel (AU2444010)</a:t>
            </a:r>
            <a:endParaRPr sz="1500">
              <a:solidFill>
                <a:srgbClr val="4D4D4D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D4D4D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Abhishek Gandhi (AU2444015)</a:t>
            </a:r>
            <a:endParaRPr sz="1500">
              <a:solidFill>
                <a:srgbClr val="4D4D4D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D4D4D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rPr>
              <a:t>Dhruvi Dalal (AU2444019)</a:t>
            </a:r>
            <a:endParaRPr sz="1500">
              <a:solidFill>
                <a:srgbClr val="4D4D4D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F4F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endParaRPr i="0" sz="2800" u="none">
              <a:solidFill>
                <a:srgbClr val="2F4F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57200" y="11239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Athletic readiness is crucial for optimizing performance and preventing injuries in collegiate basketball.</a:t>
            </a:r>
            <a:endParaRPr sz="1700">
              <a:solidFill>
                <a:srgbClr val="4D4D4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D4D4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Countermovement Jumps (CMJs) are commonly used to assess fatigue and performance levels.</a:t>
            </a:r>
            <a:endParaRPr sz="1700">
              <a:solidFill>
                <a:srgbClr val="4D4D4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The objective is to analyze CMJ videos and extract key performance indicators.</a:t>
            </a:r>
            <a:endParaRPr sz="1700">
              <a:solidFill>
                <a:srgbClr val="4D4D4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800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4D4D4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Identify the correlation between extracted features and athlete readiness and to develop a predictive model to assess readiness.</a:t>
            </a:r>
            <a:endParaRPr sz="1700">
              <a:solidFill>
                <a:srgbClr val="4D4D4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700">
              <a:solidFill>
                <a:srgbClr val="4D4D4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F4F4F"/>
                </a:solidFill>
              </a:rPr>
              <a:t>Instructor’s Feedback</a:t>
            </a:r>
            <a:endParaRPr b="0" i="0" sz="2800" u="none">
              <a:solidFill>
                <a:srgbClr val="2F4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700">
                <a:solidFill>
                  <a:srgbClr val="4D4D4D"/>
                </a:solidFill>
              </a:rPr>
              <a:t>Instructed to check the RSI mod score using the mean demographic values from the paper as reference.</a:t>
            </a:r>
            <a:endParaRPr sz="170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F4F4F"/>
                </a:solidFill>
              </a:rPr>
              <a:t>Working &amp; Methodology</a:t>
            </a:r>
            <a:endParaRPr b="0" i="0" sz="2800" u="none">
              <a:solidFill>
                <a:srgbClr val="2F4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19"/>
          <p:cNvGrpSpPr/>
          <p:nvPr/>
        </p:nvGrpSpPr>
        <p:grpSpPr>
          <a:xfrm>
            <a:off x="533403" y="1421560"/>
            <a:ext cx="1945011" cy="2359627"/>
            <a:chOff x="457200" y="1504884"/>
            <a:chExt cx="1945011" cy="2141028"/>
          </a:xfrm>
        </p:grpSpPr>
        <p:grpSp>
          <p:nvGrpSpPr>
            <p:cNvPr id="93" name="Google Shape;93;p19"/>
            <p:cNvGrpSpPr/>
            <p:nvPr/>
          </p:nvGrpSpPr>
          <p:grpSpPr>
            <a:xfrm>
              <a:off x="796138" y="1695421"/>
              <a:ext cx="1606073" cy="908429"/>
              <a:chOff x="796138" y="1695421"/>
              <a:chExt cx="1606073" cy="908429"/>
            </a:xfrm>
          </p:grpSpPr>
          <p:cxnSp>
            <p:nvCxnSpPr>
              <p:cNvPr id="94" name="Google Shape;94;p19"/>
              <p:cNvCxnSpPr/>
              <p:nvPr/>
            </p:nvCxnSpPr>
            <p:spPr>
              <a:xfrm>
                <a:off x="1664415" y="1695421"/>
                <a:ext cx="718500" cy="741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1414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5" name="Google Shape;95;p19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4141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96" name="Google Shape;96;p19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2F2F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" name="Google Shape;97;p19"/>
            <p:cNvSpPr txBox="1"/>
            <p:nvPr/>
          </p:nvSpPr>
          <p:spPr>
            <a:xfrm>
              <a:off x="656423" y="2487613"/>
              <a:ext cx="1495500" cy="115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Configure &amp; Initialize</a:t>
              </a:r>
              <a:endParaRPr b="1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 Set parameters, start MediaPipe Pose, open video, and prepare data lists.</a:t>
              </a:r>
              <a:endParaRPr b="1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8" name="Google Shape;98;p19"/>
            <p:cNvSpPr txBox="1"/>
            <p:nvPr/>
          </p:nvSpPr>
          <p:spPr>
            <a:xfrm>
              <a:off x="457200" y="1504884"/>
              <a:ext cx="1252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3D3D3D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Setup &amp; Initialization</a:t>
              </a:r>
              <a:endParaRPr b="1" sz="1000">
                <a:solidFill>
                  <a:srgbClr val="3D3D3D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99" name="Google Shape;99;p19"/>
          <p:cNvGrpSpPr/>
          <p:nvPr/>
        </p:nvGrpSpPr>
        <p:grpSpPr>
          <a:xfrm>
            <a:off x="1739375" y="1421625"/>
            <a:ext cx="2226608" cy="2650700"/>
            <a:chOff x="1663175" y="1421625"/>
            <a:chExt cx="2226608" cy="2650700"/>
          </a:xfrm>
        </p:grpSpPr>
        <p:cxnSp>
          <p:nvCxnSpPr>
            <p:cNvPr id="100" name="Google Shape;100;p19"/>
            <p:cNvCxnSpPr/>
            <p:nvPr/>
          </p:nvCxnSpPr>
          <p:spPr>
            <a:xfrm>
              <a:off x="3151986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41414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" name="Google Shape;101;p19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4141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2F2F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9"/>
            <p:cNvSpPr txBox="1"/>
            <p:nvPr/>
          </p:nvSpPr>
          <p:spPr>
            <a:xfrm>
              <a:off x="2202150" y="2466425"/>
              <a:ext cx="1556400" cy="160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sp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Start Video Loop, Read Frame &amp; Timestamp</a:t>
              </a:r>
              <a:endParaRPr b="1" sz="1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dk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Detect Pose, Extract Key Features, Store Frame Data, Calculate Hip Velocity, Detect Takeoff/Landing, Visualize Frame</a:t>
              </a:r>
              <a:endParaRPr sz="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3D3D3D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04" name="Google Shape;104;p19"/>
            <p:cNvSpPr txBox="1"/>
            <p:nvPr/>
          </p:nvSpPr>
          <p:spPr>
            <a:xfrm>
              <a:off x="1663175" y="1421625"/>
              <a:ext cx="16062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3D3D3D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Video Frame Processing</a:t>
              </a:r>
              <a:endParaRPr b="1" sz="1000">
                <a:solidFill>
                  <a:srgbClr val="3D3D3D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105" name="Google Shape;105;p19"/>
          <p:cNvGrpSpPr/>
          <p:nvPr/>
        </p:nvGrpSpPr>
        <p:grpSpPr>
          <a:xfrm>
            <a:off x="3584975" y="1421625"/>
            <a:ext cx="1866157" cy="2360875"/>
            <a:chOff x="3508775" y="1421625"/>
            <a:chExt cx="1866157" cy="2360875"/>
          </a:xfrm>
        </p:grpSpPr>
        <p:cxnSp>
          <p:nvCxnSpPr>
            <p:cNvPr id="106" name="Google Shape;106;p19"/>
            <p:cNvCxnSpPr/>
            <p:nvPr/>
          </p:nvCxnSpPr>
          <p:spPr>
            <a:xfrm>
              <a:off x="463713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" name="Google Shape;107;p19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9"/>
            <p:cNvSpPr txBox="1"/>
            <p:nvPr/>
          </p:nvSpPr>
          <p:spPr>
            <a:xfrm>
              <a:off x="3909925" y="2646700"/>
              <a:ext cx="1324200" cy="113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Release Resources</a:t>
              </a:r>
              <a:endParaRPr b="1" sz="1000">
                <a:solidFill>
                  <a:srgbClr val="858585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858585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Close the video file and destroy display windows after the loop finishes.</a:t>
              </a:r>
              <a:endParaRPr b="1" sz="1000">
                <a:solidFill>
                  <a:srgbClr val="858585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110" name="Google Shape;110;p19"/>
            <p:cNvSpPr txBox="1"/>
            <p:nvPr/>
          </p:nvSpPr>
          <p:spPr>
            <a:xfrm>
              <a:off x="3508775" y="1421625"/>
              <a:ext cx="11970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Resource Cleanup</a:t>
              </a:r>
              <a:endParaRPr b="1" sz="1000">
                <a:solidFill>
                  <a:srgbClr val="858585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111" name="Google Shape;111;p19"/>
          <p:cNvGrpSpPr/>
          <p:nvPr/>
        </p:nvGrpSpPr>
        <p:grpSpPr>
          <a:xfrm>
            <a:off x="5092350" y="1421625"/>
            <a:ext cx="1846563" cy="2704450"/>
            <a:chOff x="5016150" y="1421625"/>
            <a:chExt cx="1846563" cy="2704450"/>
          </a:xfrm>
        </p:grpSpPr>
        <p:cxnSp>
          <p:nvCxnSpPr>
            <p:cNvPr id="112" name="Google Shape;112;p19"/>
            <p:cNvCxnSpPr/>
            <p:nvPr/>
          </p:nvCxnSpPr>
          <p:spPr>
            <a:xfrm>
              <a:off x="612491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19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 txBox="1"/>
            <p:nvPr/>
          </p:nvSpPr>
          <p:spPr>
            <a:xfrm>
              <a:off x="5211925" y="2587975"/>
              <a:ext cx="1650600" cy="15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Identify Valid Jumps, Compute Jump Statistics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Calculate height, flight time, RSImod, knee angles, power etc., for each valid jump pair.</a:t>
              </a:r>
              <a:endParaRPr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9"/>
            <p:cNvSpPr txBox="1"/>
            <p:nvPr/>
          </p:nvSpPr>
          <p:spPr>
            <a:xfrm>
              <a:off x="5016150" y="1421625"/>
              <a:ext cx="1153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Post-Processing Analysis</a:t>
              </a:r>
              <a:endParaRPr b="1" sz="1000">
                <a:solidFill>
                  <a:srgbClr val="858585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grpSp>
        <p:nvGrpSpPr>
          <p:cNvPr id="117" name="Google Shape;117;p19"/>
          <p:cNvGrpSpPr/>
          <p:nvPr/>
        </p:nvGrpSpPr>
        <p:grpSpPr>
          <a:xfrm>
            <a:off x="6817989" y="1421625"/>
            <a:ext cx="1606073" cy="1643600"/>
            <a:chOff x="6741789" y="1421625"/>
            <a:chExt cx="1606073" cy="1643600"/>
          </a:xfrm>
        </p:grpSpPr>
        <p:cxnSp>
          <p:nvCxnSpPr>
            <p:cNvPr id="118" name="Google Shape;118;p19"/>
            <p:cNvCxnSpPr/>
            <p:nvPr/>
          </p:nvCxnSpPr>
          <p:spPr>
            <a:xfrm>
              <a:off x="7610066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19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 txBox="1"/>
            <p:nvPr/>
          </p:nvSpPr>
          <p:spPr>
            <a:xfrm>
              <a:off x="6865689" y="26188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Print Results, Save Results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9"/>
            <p:cNvSpPr txBox="1"/>
            <p:nvPr/>
          </p:nvSpPr>
          <p:spPr>
            <a:xfrm>
              <a:off x="7035305" y="14216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Results </a:t>
              </a:r>
              <a:endParaRPr b="1" sz="1000">
                <a:solidFill>
                  <a:srgbClr val="858585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F4F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Working &amp; Methodology</a:t>
            </a:r>
            <a:endParaRPr i="0" sz="2800" u="none">
              <a:solidFill>
                <a:srgbClr val="2F4F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696350" y="1139575"/>
            <a:ext cx="438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Jump Height: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 = (y_takeoff - y_peak) ×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HEIGHT_CONVERSION_FACTOR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688275" y="281745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Concentric Phase: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t_concentric = t_landing - t_peak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748175" y="1114875"/>
            <a:ext cx="3233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Power Output: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 = (mass × gravity × h) / t_flight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96350" y="1973650"/>
            <a:ext cx="264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Flight Time: t_flight = t_landing - t_takeoff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685800" y="2590800"/>
            <a:ext cx="306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RSImod:RSImod = h / t_flight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685800" y="32004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Average Takeoff Velocity: v = Δy / Δt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4724400" y="198120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Eccentric Phase: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t_eccentric = t_peak - t_takeoff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F4F4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i="0" sz="2800" u="none">
              <a:solidFill>
                <a:srgbClr val="2F4F4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5864775" y="1311200"/>
            <a:ext cx="2598900" cy="18963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Jump Height (m): 0.184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Flight Time (s): 0.533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RSImod: 0.344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Peak Knee Angle (deg): 177.9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Eccentric Duration (s): 0.3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Concentric Duration (s): 0.233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Max Velocity (m/s): 1.279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Power Output (W): 236.6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3121575" y="1311200"/>
            <a:ext cx="2598900" cy="18963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 Jump Height (m): 0.148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 Flight Time (s): 0.467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 RSImod: 0.318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 Peak Knee Angle (deg): 176.3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 Eccentric Duration (s): 0.267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 Concentric Duration (s): 0.2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 Max Velocity (m/s): 1.096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 Power Output (W): 218.2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378375" y="1311200"/>
            <a:ext cx="2598900" cy="18963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Jump Height (m): 0.163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Flight Time (s): 0.467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RSImod: 0.35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Peak Knee Angle (deg): 177.5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Eccentric Duration (s): 0.233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Concentric Duration (s): 0.233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Max Velocity (m/s): 1.239</a:t>
            </a:r>
            <a:b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1100">
                <a:latin typeface="Helvetica Neue"/>
                <a:ea typeface="Helvetica Neue"/>
                <a:cs typeface="Helvetica Neue"/>
                <a:sym typeface="Helvetica Neue"/>
              </a:rPr>
              <a:t>Power Output (W): 240.3</a:t>
            </a:r>
            <a:endParaRPr sz="1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906925" y="940300"/>
            <a:ext cx="1328400" cy="2622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JUMP 1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3726325" y="940300"/>
            <a:ext cx="1328400" cy="2622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JUMP 2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6393325" y="940300"/>
            <a:ext cx="1328400" cy="2622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JUMP 3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F4F4F"/>
                </a:solidFill>
              </a:rPr>
              <a:t>Future Scope</a:t>
            </a:r>
            <a:endParaRPr b="0" i="0" sz="2800" u="none">
              <a:solidFill>
                <a:srgbClr val="2F4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b="1" lang="en" sz="1100"/>
              <a:t>Train a Regression Model with Frontal View Data:</a:t>
            </a:r>
            <a:r>
              <a:rPr lang="en" sz="1100"/>
              <a:t>Utilize existing frontal recordings for model training.</a:t>
            </a:r>
            <a:br>
              <a:rPr lang="en" sz="1100"/>
            </a:b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b="1" lang="en" sz="1100"/>
              <a:t> Incorporate Side-View Angle Measurements:</a:t>
            </a:r>
            <a:r>
              <a:rPr lang="en" sz="1100"/>
              <a:t> Integrate side-view recordings to capture lateral angles.Use side angles to evaluate additional biomechanical features. Enhance overall posture analysis beyond the frontal view.</a:t>
            </a:r>
            <a:br>
              <a:rPr lang="en" sz="1100"/>
            </a:b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b="1" lang="en" sz="1100"/>
              <a:t>Adopt a Multi-View Analysis Approach: </a:t>
            </a:r>
            <a:r>
              <a:rPr lang="en" sz="1100"/>
              <a:t>Combine frontal and side views into one framework. Gain a comprehensive 3D perspective on jump mechanics.Improve the accuracy of injury risk assessments.</a:t>
            </a:r>
            <a:endParaRPr sz="170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F4F4F"/>
                </a:solidFill>
              </a:rPr>
              <a:t>References</a:t>
            </a:r>
            <a:endParaRPr b="0" i="0" sz="2800" u="none">
              <a:solidFill>
                <a:srgbClr val="2F4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1219200" y="971550"/>
            <a:ext cx="6820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D4D4D"/>
                </a:solidFill>
              </a:rPr>
              <a:t>[1] S. U. Sharma, S. Divakaran, T. Kaya, and M. S. Raval, “A computer vision framework on biomechanical analysis of jump</a:t>
            </a:r>
            <a:endParaRPr sz="900">
              <a:solidFill>
                <a:srgbClr val="4D4D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D4D4D"/>
                </a:solidFill>
              </a:rPr>
              <a:t>           landings,” in Indian Conference on Computer Vision, Graphics and Image Processing (ICVGIP), 2024. [Online]. Available:</a:t>
            </a:r>
            <a:endParaRPr sz="900">
              <a:solidFill>
                <a:srgbClr val="4D4D4D"/>
              </a:solidFill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D4D4D"/>
                </a:solidFill>
              </a:rPr>
              <a:t>     https://doi.org/10.1145/3702250.3702259</a:t>
            </a:r>
            <a:endParaRPr sz="900">
              <a:solidFill>
                <a:srgbClr val="4D4D4D"/>
              </a:solidFill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D4D4D"/>
                </a:solidFill>
              </a:rPr>
              <a:t>[2] S. Sharma, S. Divakaran, T. Kaya, C. Taber, and M. S. Raval,“A framework for biomechanical analysis of jump landings for</a:t>
            </a:r>
            <a:endParaRPr sz="900">
              <a:solidFill>
                <a:srgbClr val="4D4D4D"/>
              </a:solidFill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D4D4D"/>
                </a:solidFill>
              </a:rPr>
              <a:t>     injury risk assessment,” in IEEE 28th Pacific Rim International Symposium on Dependable Computing (PRDC), 2023. [Online].Available: https://doi.org/10.1109/PRDC59308.2023.00052</a:t>
            </a:r>
            <a:endParaRPr sz="900">
              <a:solidFill>
                <a:srgbClr val="4D4D4D"/>
              </a:solidFill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D4D4D"/>
                </a:solidFill>
              </a:rPr>
              <a:t>[3] J. J. McMahon, T. J. Suchomel, J. P. Lake, and P. Comfort, “Understanding the key phases of the countermovement jump  force-time curve,”Strength and Conditioning Journal, vol. 40, no. 4, pp. 96–106, 2018.</a:t>
            </a:r>
            <a:endParaRPr sz="900">
              <a:solidFill>
                <a:srgbClr val="4D4D4D"/>
              </a:solidFill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D4D4D"/>
                </a:solidFill>
              </a:rPr>
              <a:t>[4] G. Laffaye and P. Wagner, “Eccentric rate of force development determines jumping performance,” Computer Methods in Biomechanics and Biomedical Engineering, vol. 16, no. 1, pp. 82–83, 2013.</a:t>
            </a:r>
            <a:endParaRPr sz="900">
              <a:solidFill>
                <a:srgbClr val="4D4D4D"/>
              </a:solidFill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D4D4D"/>
                </a:solidFill>
              </a:rPr>
              <a:t>[5] A. P´erez-Castilla, F. J. Rojas, and A. Garc´ıa-Ramos, “Validity of a simple method for measuring force-velocity-power profile in countermovement jump,” International Journal of Sports Physiology and Performance,vol. 13, no. 2, pp. 200–207, 2018.</a:t>
            </a:r>
            <a:endParaRPr sz="900">
              <a:solidFill>
                <a:srgbClr val="4D4D4D"/>
              </a:solidFill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D4D4D"/>
                </a:solidFill>
              </a:rPr>
              <a:t>[6] “Selecting metrics that matter from cmj for performance profiling, neuromuscular fatigue monitoring, &amp; injury rehabilitation testing,” Strength and Conditioning Journal, vol. 40, no. 4, pp. 1–10, 2018.</a:t>
            </a:r>
            <a:endParaRPr sz="900">
              <a:solidFill>
                <a:srgbClr val="4D4D4D"/>
              </a:solidFill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D4D4D"/>
              </a:solidFill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500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