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Simpli%20Learn-%20Data%20Analytics%20Bootcamp\SQL\Project\SaleData_Projec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Simpli%20Learn-%20Data%20Analytics%20Bootcamp\SQL\Project\SaleData_Projec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Simpli%20Learn-%20Data%20Analytics%20Bootcamp\SQL\Project\SaleData_Projec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Simpli%20Learn-%20Data%20Analytics%20Bootcamp\SQL\Project\SaleData_Projec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impli%20Learn-%20Data%20Analytics%20Bootcamp\SQL\Project\SaleData_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Simpli%20Learn-%20Data%20Analytics%20Bootcamp\SQL\Project\SaleData_Projec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D:\Simpli%20Learn-%20Data%20Analytics%20Bootcamp\SQL\Project\SaleData_Projec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D:\Simpli%20Learn-%20Data%20Analytics%20Bootcamp\SQL\Project\SaleData_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[SaleData_Project.xlsx]Sales By Product.Cat!PivotTable9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Sales by Product Category</a:t>
            </a:r>
          </a:p>
        </c:rich>
      </c:tx>
      <c:layout>
        <c:manualLayout>
          <c:xMode val="edge"/>
          <c:yMode val="edge"/>
          <c:x val="0.27113225428348242"/>
          <c:y val="3.010103186103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 w="25400" cap="flat" cmpd="sng" algn="ctr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>
              <a:lumMod val="75000"/>
            </a:schemeClr>
          </a:solidFill>
          <a:ln w="25400" cap="flat" cmpd="sng" algn="ctr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>
              <a:lumMod val="75000"/>
            </a:schemeClr>
          </a:solidFill>
          <a:ln w="25400" cap="flat" cmpd="sng" algn="ctr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By Product.Cat'!$B$3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25400" cap="flat" cmpd="sng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452-476C-94F2-4A703CAFE18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9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452-476C-94F2-4A703CAFE1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By Product.Cat'!$A$4:$A$12</c:f>
              <c:strCache>
                <c:ptCount val="8"/>
                <c:pt idx="0">
                  <c:v>Grains/Cereals</c:v>
                </c:pt>
                <c:pt idx="1">
                  <c:v>Produce</c:v>
                </c:pt>
                <c:pt idx="2">
                  <c:v>Condiments</c:v>
                </c:pt>
                <c:pt idx="3">
                  <c:v>Seafood</c:v>
                </c:pt>
                <c:pt idx="4">
                  <c:v>Meat/Poultry</c:v>
                </c:pt>
                <c:pt idx="5">
                  <c:v>Confections</c:v>
                </c:pt>
                <c:pt idx="6">
                  <c:v>Dairy Products</c:v>
                </c:pt>
                <c:pt idx="7">
                  <c:v>Beverages</c:v>
                </c:pt>
              </c:strCache>
            </c:strRef>
          </c:cat>
          <c:val>
            <c:numRef>
              <c:f>'Sales By Product.Cat'!$B$4:$B$12</c:f>
              <c:numCache>
                <c:formatCode>_("$"* #,##0.00_);_("$"* \(#,##0.00\);_("$"* "-"??_);_(@_)</c:formatCode>
                <c:ptCount val="8"/>
                <c:pt idx="0">
                  <c:v>95744.587500000009</c:v>
                </c:pt>
                <c:pt idx="1">
                  <c:v>99984.579999999987</c:v>
                </c:pt>
                <c:pt idx="2">
                  <c:v>106047.08500000002</c:v>
                </c:pt>
                <c:pt idx="3">
                  <c:v>131261.73750000002</c:v>
                </c:pt>
                <c:pt idx="4">
                  <c:v>163022.35949999999</c:v>
                </c:pt>
                <c:pt idx="5">
                  <c:v>167357.22499999995</c:v>
                </c:pt>
                <c:pt idx="6">
                  <c:v>234507.28500000003</c:v>
                </c:pt>
                <c:pt idx="7">
                  <c:v>267868.17999999993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52-476C-94F2-4A703CAFE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903057631"/>
        <c:axId val="1903052831"/>
      </c:barChart>
      <c:catAx>
        <c:axId val="19030576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Product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052831"/>
        <c:crosses val="autoZero"/>
        <c:auto val="1"/>
        <c:lblAlgn val="ctr"/>
        <c:lblOffset val="100"/>
        <c:noMultiLvlLbl val="0"/>
      </c:catAx>
      <c:valAx>
        <c:axId val="1903052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Total Sales</a:t>
                </a:r>
              </a:p>
            </c:rich>
          </c:tx>
          <c:layout>
            <c:manualLayout>
              <c:xMode val="edge"/>
              <c:yMode val="edge"/>
              <c:x val="0.4560450037986421"/>
              <c:y val="0.930892052807599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305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[SaleData_Project.xlsx]Sales by Year!PivotTable8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latin typeface="+mn-lt"/>
              </a:rPr>
              <a:t>Total Sales by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by Year'!$B$3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'Sales by Year'!$A$4:$A$15</c:f>
              <c:multiLvlStrCache>
                <c:ptCount val="8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  <c:pt idx="6">
                    <c:v>Qtr1</c:v>
                  </c:pt>
                  <c:pt idx="7">
                    <c:v>Qtr2</c:v>
                  </c:pt>
                </c:lvl>
                <c:lvl>
                  <c:pt idx="0">
                    <c:v>1996</c:v>
                  </c:pt>
                  <c:pt idx="2">
                    <c:v>1997</c:v>
                  </c:pt>
                  <c:pt idx="6">
                    <c:v>1998</c:v>
                  </c:pt>
                </c:lvl>
              </c:multiLvlStrCache>
            </c:multiLvlStrRef>
          </c:cat>
          <c:val>
            <c:numRef>
              <c:f>'Sales by Year'!$B$4:$B$15</c:f>
              <c:numCache>
                <c:formatCode>General</c:formatCode>
                <c:ptCount val="8"/>
                <c:pt idx="0">
                  <c:v>79728.569999999992</c:v>
                </c:pt>
                <c:pt idx="1">
                  <c:v>128355.39999999997</c:v>
                </c:pt>
                <c:pt idx="2">
                  <c:v>138288.92500000002</c:v>
                </c:pt>
                <c:pt idx="3">
                  <c:v>143177.04499999998</c:v>
                </c:pt>
                <c:pt idx="4">
                  <c:v>153937.77000000002</c:v>
                </c:pt>
                <c:pt idx="5">
                  <c:v>181681.46350000007</c:v>
                </c:pt>
                <c:pt idx="6">
                  <c:v>298491.55300000001</c:v>
                </c:pt>
                <c:pt idx="7">
                  <c:v>142132.31300000008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D5-438D-92EC-888D00D74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8990383"/>
        <c:axId val="868992303"/>
      </c:lineChart>
      <c:catAx>
        <c:axId val="868990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Quarters &amp; Years</a:t>
                </a:r>
              </a:p>
            </c:rich>
          </c:tx>
          <c:layout>
            <c:manualLayout>
              <c:xMode val="edge"/>
              <c:yMode val="edge"/>
              <c:x val="0.4185212770412125"/>
              <c:y val="0.923137208164777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992303"/>
        <c:crosses val="autoZero"/>
        <c:auto val="1"/>
        <c:lblAlgn val="ctr"/>
        <c:lblOffset val="100"/>
        <c:noMultiLvlLbl val="0"/>
      </c:catAx>
      <c:valAx>
        <c:axId val="86899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Total</a:t>
                </a:r>
                <a:r>
                  <a:rPr lang="en-US" sz="1100" b="1" baseline="0"/>
                  <a:t> Sales</a:t>
                </a:r>
                <a:endParaRPr lang="en-US" sz="1100" b="1"/>
              </a:p>
            </c:rich>
          </c:tx>
          <c:layout>
            <c:manualLayout>
              <c:xMode val="edge"/>
              <c:yMode val="edge"/>
              <c:x val="2.2683391649296905E-2"/>
              <c:y val="0.374283650223617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9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[SaleData_Project.xlsx]Sales By Region!PivotTable11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Total Sales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'Sales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3-4842-8E88-19CBE2608F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3-4842-8E88-19CBE2608F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3-4842-8E88-19CBE2608F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3-4842-8E88-19CBE2608F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'Sales By Region'!$A$4:$A$8</c:f>
              <c:strCache>
                <c:ptCount val="4"/>
                <c:pt idx="0">
                  <c:v>Eastern</c:v>
                </c:pt>
                <c:pt idx="1">
                  <c:v>Northern</c:v>
                </c:pt>
                <c:pt idx="2">
                  <c:v>Southern</c:v>
                </c:pt>
                <c:pt idx="3">
                  <c:v>Western</c:v>
                </c:pt>
              </c:strCache>
            </c:strRef>
          </c:cat>
          <c:val>
            <c:numRef>
              <c:f>'Sales By Region'!$B$4:$B$8</c:f>
              <c:numCache>
                <c:formatCode>_("$"* #,##0.00_);_("$"* \(#,##0.00\);_("$"* "-"??_);_(@_)</c:formatCode>
                <c:ptCount val="4"/>
                <c:pt idx="0">
                  <c:v>660328.4879999999</c:v>
                </c:pt>
                <c:pt idx="1">
                  <c:v>204170.34399999992</c:v>
                </c:pt>
                <c:pt idx="2">
                  <c:v>202812.84299999996</c:v>
                </c:pt>
                <c:pt idx="3">
                  <c:v>198481.36449999994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3-4842-8E88-19CBE2608F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[SaleData_Project.xlsx]Sales by Product.Name &amp; Cat.!PivotTable15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Total Sales by Product Name </a:t>
            </a:r>
          </a:p>
        </c:rich>
      </c:tx>
      <c:layout>
        <c:manualLayout>
          <c:xMode val="edge"/>
          <c:yMode val="edge"/>
          <c:x val="0.37266493605969675"/>
          <c:y val="3.8152559794497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layout>
            <c:manualLayout>
              <c:x val="-1.013787510137875E-3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layout>
            <c:manualLayout>
              <c:x val="0"/>
              <c:y val="2.775464890369137E-3"/>
            </c:manualLayout>
          </c:layout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by Product.Name &amp; Cat.'!$B$3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by Product.Name &amp; Cat.'!$A$4:$A$14</c:f>
              <c:strCache>
                <c:ptCount val="10"/>
                <c:pt idx="0">
                  <c:v>Valkoinen suklaa</c:v>
                </c:pt>
                <c:pt idx="1">
                  <c:v>Louisiana Hot Spiced Okra</c:v>
                </c:pt>
                <c:pt idx="2">
                  <c:v>Filo Mix</c:v>
                </c:pt>
                <c:pt idx="3">
                  <c:v>Aniseed Syrup</c:v>
                </c:pt>
                <c:pt idx="4">
                  <c:v>Gravad lax</c:v>
                </c:pt>
                <c:pt idx="5">
                  <c:v>Longlife Tofu</c:v>
                </c:pt>
                <c:pt idx="6">
                  <c:v>Laughing Lumberjack Lager</c:v>
                </c:pt>
                <c:pt idx="7">
                  <c:v>Genen Shouyu</c:v>
                </c:pt>
                <c:pt idx="8">
                  <c:v>Geitost</c:v>
                </c:pt>
                <c:pt idx="9">
                  <c:v>Chocolade</c:v>
                </c:pt>
              </c:strCache>
            </c:strRef>
          </c:cat>
          <c:val>
            <c:numRef>
              <c:f>'Sales by Product.Name &amp; Cat.'!$B$4:$B$14</c:f>
              <c:numCache>
                <c:formatCode>_("$"* #,##0.00_);_("$"* \(#,##0.00\);_("$"* "-"??_);_(@_)</c:formatCode>
                <c:ptCount val="10"/>
                <c:pt idx="0">
                  <c:v>3437.6875</c:v>
                </c:pt>
                <c:pt idx="1">
                  <c:v>3383</c:v>
                </c:pt>
                <c:pt idx="2">
                  <c:v>3232.9500000000003</c:v>
                </c:pt>
                <c:pt idx="3">
                  <c:v>3044</c:v>
                </c:pt>
                <c:pt idx="4">
                  <c:v>2688.3999999999996</c:v>
                </c:pt>
                <c:pt idx="5">
                  <c:v>2432.5</c:v>
                </c:pt>
                <c:pt idx="6">
                  <c:v>2396.8000000000002</c:v>
                </c:pt>
                <c:pt idx="7">
                  <c:v>1784.825</c:v>
                </c:pt>
                <c:pt idx="8">
                  <c:v>1648.125</c:v>
                </c:pt>
                <c:pt idx="9">
                  <c:v>1368.7125000000001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6-4D11-9AA8-7CDBB66E3D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3600943"/>
        <c:axId val="983604303"/>
      </c:barChart>
      <c:catAx>
        <c:axId val="983600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Product Name &amp;</a:t>
                </a:r>
                <a:r>
                  <a:rPr lang="en-US" sz="1100" b="1" baseline="0"/>
                  <a:t> Category</a:t>
                </a:r>
                <a:endParaRPr lang="en-US" sz="1100" b="1"/>
              </a:p>
            </c:rich>
          </c:tx>
          <c:layout>
            <c:manualLayout>
              <c:xMode val="edge"/>
              <c:yMode val="edge"/>
              <c:x val="0.45729288400993662"/>
              <c:y val="0.924493368387236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04303"/>
        <c:crosses val="autoZero"/>
        <c:auto val="1"/>
        <c:lblAlgn val="ctr"/>
        <c:lblOffset val="100"/>
        <c:noMultiLvlLbl val="0"/>
      </c:catAx>
      <c:valAx>
        <c:axId val="983604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Total</a:t>
                </a:r>
                <a:r>
                  <a:rPr lang="en-US" sz="1100" b="1" baseline="0"/>
                  <a:t> Sales</a:t>
                </a:r>
                <a:endParaRPr lang="en-US" sz="11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0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[SaleData_Project.xlsx]Sales By Supplier!PivotTable10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pPr>
            <a:r>
              <a:rPr lang="en-US" sz="1800" b="1">
                <a:latin typeface="+mn-lt"/>
              </a:rPr>
              <a:t>Total Sales By Suppliers</a:t>
            </a:r>
          </a:p>
        </c:rich>
      </c:tx>
      <c:layout>
        <c:manualLayout>
          <c:xMode val="edge"/>
          <c:yMode val="edge"/>
          <c:x val="0.3638906500323823"/>
          <c:y val="3.5317903788570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By Supplier'!$B$3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By Supplier'!$A$4:$A$33</c:f>
              <c:strCache>
                <c:ptCount val="29"/>
                <c:pt idx="0">
                  <c:v>Aux joyeux ecclésiastiques</c:v>
                </c:pt>
                <c:pt idx="1">
                  <c:v>Plutzer Lebensmittelgroßmärkte AG</c:v>
                </c:pt>
                <c:pt idx="2">
                  <c:v>Gai pâturage</c:v>
                </c:pt>
                <c:pt idx="3">
                  <c:v>Pavlova, Ltd.</c:v>
                </c:pt>
                <c:pt idx="4">
                  <c:v>G'day, Mate</c:v>
                </c:pt>
                <c:pt idx="5">
                  <c:v>Forêts d'érables</c:v>
                </c:pt>
                <c:pt idx="6">
                  <c:v>Pasta Buttini s.r.l.</c:v>
                </c:pt>
                <c:pt idx="7">
                  <c:v>Formaggi Fortini s.r.l.</c:v>
                </c:pt>
                <c:pt idx="8">
                  <c:v>Specialty Biscuits, Ltd.</c:v>
                </c:pt>
                <c:pt idx="9">
                  <c:v>Norske Meierier</c:v>
                </c:pt>
                <c:pt idx="10">
                  <c:v>Leka Trading</c:v>
                </c:pt>
                <c:pt idx="11">
                  <c:v>Grandma Kelly's Homestead</c:v>
                </c:pt>
                <c:pt idx="12">
                  <c:v>Heli Süßwaren GmbH &amp; Co. KG</c:v>
                </c:pt>
                <c:pt idx="13">
                  <c:v>Exotic Liquids</c:v>
                </c:pt>
                <c:pt idx="14">
                  <c:v>New Orleans Cajun Delights</c:v>
                </c:pt>
                <c:pt idx="15">
                  <c:v>Tokyo Traders</c:v>
                </c:pt>
                <c:pt idx="16">
                  <c:v>Karkki Oy</c:v>
                </c:pt>
                <c:pt idx="17">
                  <c:v>New England Seafood Cannery</c:v>
                </c:pt>
                <c:pt idx="18">
                  <c:v>Cooperativa de Quesos 'Las Cabras'</c:v>
                </c:pt>
                <c:pt idx="19">
                  <c:v>Bigfoot Breweries</c:v>
                </c:pt>
                <c:pt idx="20">
                  <c:v>Ma Maison</c:v>
                </c:pt>
                <c:pt idx="21">
                  <c:v>Svensk Sjöföda AB</c:v>
                </c:pt>
                <c:pt idx="22">
                  <c:v>Mayumi's</c:v>
                </c:pt>
                <c:pt idx="23">
                  <c:v>Nord-Ost-Fisch Handelsgesellschaft mbH</c:v>
                </c:pt>
                <c:pt idx="24">
                  <c:v>PB Knäckebröd AB</c:v>
                </c:pt>
                <c:pt idx="25">
                  <c:v>Lyngbysild</c:v>
                </c:pt>
                <c:pt idx="26">
                  <c:v>Escargots Nouveaux</c:v>
                </c:pt>
                <c:pt idx="27">
                  <c:v>Zaanse Snoepfabriek</c:v>
                </c:pt>
                <c:pt idx="28">
                  <c:v>Refrescos Americanas LTDA</c:v>
                </c:pt>
              </c:strCache>
            </c:strRef>
          </c:cat>
          <c:val>
            <c:numRef>
              <c:f>'Sales By Supplier'!$B$4:$B$33</c:f>
              <c:numCache>
                <c:formatCode>_("$"* #,##0.00_);_("$"* \(#,##0.00\);_("$"* "-"??_);_(@_)</c:formatCode>
                <c:ptCount val="29"/>
                <c:pt idx="0">
                  <c:v>153691.27500000002</c:v>
                </c:pt>
                <c:pt idx="1">
                  <c:v>145372.39949999997</c:v>
                </c:pt>
                <c:pt idx="2">
                  <c:v>117981.18000000001</c:v>
                </c:pt>
                <c:pt idx="3">
                  <c:v>106459.77550000002</c:v>
                </c:pt>
                <c:pt idx="4">
                  <c:v>65626.77</c:v>
                </c:pt>
                <c:pt idx="5">
                  <c:v>61587.57</c:v>
                </c:pt>
                <c:pt idx="6">
                  <c:v>50254.609999999993</c:v>
                </c:pt>
                <c:pt idx="7">
                  <c:v>48225.165000000001</c:v>
                </c:pt>
                <c:pt idx="8">
                  <c:v>46243.98</c:v>
                </c:pt>
                <c:pt idx="9">
                  <c:v>43141.51</c:v>
                </c:pt>
                <c:pt idx="10">
                  <c:v>42017.64499999999</c:v>
                </c:pt>
                <c:pt idx="11">
                  <c:v>41953.3</c:v>
                </c:pt>
                <c:pt idx="12">
                  <c:v>38653.419499999996</c:v>
                </c:pt>
                <c:pt idx="13">
                  <c:v>32188.06</c:v>
                </c:pt>
                <c:pt idx="14">
                  <c:v>31167.989999999994</c:v>
                </c:pt>
                <c:pt idx="15">
                  <c:v>30526.34</c:v>
                </c:pt>
                <c:pt idx="16">
                  <c:v>28442.727500000001</c:v>
                </c:pt>
                <c:pt idx="17">
                  <c:v>26590.974999999995</c:v>
                </c:pt>
                <c:pt idx="18">
                  <c:v>25159.429999999997</c:v>
                </c:pt>
                <c:pt idx="19">
                  <c:v>22391.199999999997</c:v>
                </c:pt>
                <c:pt idx="20">
                  <c:v>22154.637500000001</c:v>
                </c:pt>
                <c:pt idx="21">
                  <c:v>20144.060000000001</c:v>
                </c:pt>
                <c:pt idx="22">
                  <c:v>14736.754999999999</c:v>
                </c:pt>
                <c:pt idx="23">
                  <c:v>13424.197500000002</c:v>
                </c:pt>
                <c:pt idx="24">
                  <c:v>11724.06</c:v>
                </c:pt>
                <c:pt idx="25">
                  <c:v>10221.175000000001</c:v>
                </c:pt>
                <c:pt idx="26">
                  <c:v>5881.6749999999993</c:v>
                </c:pt>
                <c:pt idx="27">
                  <c:v>5326.7924999999996</c:v>
                </c:pt>
                <c:pt idx="28">
                  <c:v>4504.3649999999998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A-458B-8C85-46E67F1274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1835751647"/>
        <c:axId val="1823192015"/>
      </c:barChart>
      <c:catAx>
        <c:axId val="18357516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Supplier</a:t>
                </a:r>
                <a:r>
                  <a:rPr lang="en-US" sz="1100" b="1" baseline="0"/>
                  <a:t> Name</a:t>
                </a:r>
                <a:endParaRPr lang="en-US" sz="11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192015"/>
        <c:crosses val="autoZero"/>
        <c:auto val="1"/>
        <c:lblAlgn val="ctr"/>
        <c:lblOffset val="100"/>
        <c:noMultiLvlLbl val="0"/>
      </c:catAx>
      <c:valAx>
        <c:axId val="1823192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Total Sales</a:t>
                </a:r>
              </a:p>
            </c:rich>
          </c:tx>
          <c:layout>
            <c:manualLayout>
              <c:xMode val="edge"/>
              <c:yMode val="edge"/>
              <c:x val="0.476459076011021"/>
              <c:y val="0.93504303299912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751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[SaleData_Project.xlsx]Sales By Employee!PivotTable12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Employee</a:t>
            </a:r>
          </a:p>
        </c:rich>
      </c:tx>
      <c:layout>
        <c:manualLayout>
          <c:xMode val="edge"/>
          <c:yMode val="edge"/>
          <c:x val="0.30673177026056098"/>
          <c:y val="3.5667963683527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By Employee'!$B$3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By Employee'!$A$4:$A$13</c:f>
              <c:strCache>
                <c:ptCount val="9"/>
                <c:pt idx="0">
                  <c:v>Margaret Peacock</c:v>
                </c:pt>
                <c:pt idx="1">
                  <c:v>Janet Leverling</c:v>
                </c:pt>
                <c:pt idx="2">
                  <c:v>Nancy Davolio</c:v>
                </c:pt>
                <c:pt idx="3">
                  <c:v>Andrew Fuller</c:v>
                </c:pt>
                <c:pt idx="4">
                  <c:v>Laura Callahan</c:v>
                </c:pt>
                <c:pt idx="5">
                  <c:v>Robert King</c:v>
                </c:pt>
                <c:pt idx="6">
                  <c:v>Anne Dodsworth</c:v>
                </c:pt>
                <c:pt idx="7">
                  <c:v>Michael Suyama</c:v>
                </c:pt>
                <c:pt idx="8">
                  <c:v>Steven Buchanan</c:v>
                </c:pt>
              </c:strCache>
            </c:strRef>
          </c:cat>
          <c:val>
            <c:numRef>
              <c:f>'Sales By Employee'!$B$4:$B$13</c:f>
              <c:numCache>
                <c:formatCode>_("$"* #,##0.00_);_("$"* \(#,##0.00\);_("$"* "-"??_);_(@_)</c:formatCode>
                <c:ptCount val="9"/>
                <c:pt idx="0">
                  <c:v>232890.84600000005</c:v>
                </c:pt>
                <c:pt idx="1">
                  <c:v>202812.84299999996</c:v>
                </c:pt>
                <c:pt idx="2">
                  <c:v>192107.60450000007</c:v>
                </c:pt>
                <c:pt idx="3">
                  <c:v>166537.755</c:v>
                </c:pt>
                <c:pt idx="4">
                  <c:v>126862.27749999995</c:v>
                </c:pt>
                <c:pt idx="5">
                  <c:v>124568.23500000002</c:v>
                </c:pt>
                <c:pt idx="6">
                  <c:v>77308.066500000015</c:v>
                </c:pt>
                <c:pt idx="7">
                  <c:v>73913.12950000001</c:v>
                </c:pt>
                <c:pt idx="8">
                  <c:v>68792.282500000001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E-4B5B-9F83-5A6BBF7069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68993743"/>
        <c:axId val="868987983"/>
      </c:barChart>
      <c:catAx>
        <c:axId val="868993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987983"/>
        <c:crosses val="autoZero"/>
        <c:auto val="1"/>
        <c:lblAlgn val="ctr"/>
        <c:lblOffset val="100"/>
        <c:noMultiLvlLbl val="0"/>
      </c:catAx>
      <c:valAx>
        <c:axId val="86898798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Sales</a:t>
                </a:r>
              </a:p>
            </c:rich>
          </c:tx>
          <c:layout>
            <c:manualLayout>
              <c:xMode val="edge"/>
              <c:yMode val="edge"/>
              <c:x val="2.1994134897360705E-2"/>
              <c:y val="0.313308630538829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8689937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[SaleData_Project.xlsx]Sales By Customer Country!PivotTable13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Customer Country</a:t>
            </a:r>
          </a:p>
        </c:rich>
      </c:tx>
      <c:layout>
        <c:manualLayout>
          <c:xMode val="edge"/>
          <c:yMode val="edge"/>
          <c:x val="0.22939395980373334"/>
          <c:y val="4.5984691989743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206362774590546"/>
          <c:y val="0.15810266210468479"/>
          <c:w val="0.79763245278056316"/>
          <c:h val="0.58608836322482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By Customer Country'!$B$3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1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591-426F-806F-A01B61571D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By Customer Country'!$A$4:$A$25</c:f>
              <c:strCache>
                <c:ptCount val="21"/>
                <c:pt idx="0">
                  <c:v>Poland</c:v>
                </c:pt>
                <c:pt idx="1">
                  <c:v>Norway</c:v>
                </c:pt>
                <c:pt idx="2">
                  <c:v>Argentina</c:v>
                </c:pt>
                <c:pt idx="3">
                  <c:v>Portugal</c:v>
                </c:pt>
                <c:pt idx="4">
                  <c:v>Italy</c:v>
                </c:pt>
                <c:pt idx="5">
                  <c:v>Spain</c:v>
                </c:pt>
                <c:pt idx="6">
                  <c:v>Finland</c:v>
                </c:pt>
                <c:pt idx="7">
                  <c:v>Mexico</c:v>
                </c:pt>
                <c:pt idx="8">
                  <c:v>Switzerland</c:v>
                </c:pt>
                <c:pt idx="9">
                  <c:v>Denmark</c:v>
                </c:pt>
                <c:pt idx="10">
                  <c:v>Belgium</c:v>
                </c:pt>
                <c:pt idx="11">
                  <c:v>Ireland</c:v>
                </c:pt>
                <c:pt idx="12">
                  <c:v>Canada</c:v>
                </c:pt>
                <c:pt idx="13">
                  <c:v>Sweden</c:v>
                </c:pt>
                <c:pt idx="14">
                  <c:v>Venezuela</c:v>
                </c:pt>
                <c:pt idx="15">
                  <c:v>UK</c:v>
                </c:pt>
                <c:pt idx="16">
                  <c:v>France</c:v>
                </c:pt>
                <c:pt idx="17">
                  <c:v>Brazil</c:v>
                </c:pt>
                <c:pt idx="18">
                  <c:v>Austria</c:v>
                </c:pt>
                <c:pt idx="19">
                  <c:v>Germany</c:v>
                </c:pt>
                <c:pt idx="20">
                  <c:v>USA</c:v>
                </c:pt>
              </c:strCache>
            </c:strRef>
          </c:cat>
          <c:val>
            <c:numRef>
              <c:f>'Sales By Customer Country'!$B$4:$B$25</c:f>
              <c:numCache>
                <c:formatCode>_("$"* #,##0.00_);_("$"* \(#,##0.00\);_("$"* "-"??_);_(@_)</c:formatCode>
                <c:ptCount val="21"/>
                <c:pt idx="0">
                  <c:v>3531.95</c:v>
                </c:pt>
                <c:pt idx="1">
                  <c:v>5735.1500000000005</c:v>
                </c:pt>
                <c:pt idx="2">
                  <c:v>8119.1</c:v>
                </c:pt>
                <c:pt idx="3">
                  <c:v>11472.362499999999</c:v>
                </c:pt>
                <c:pt idx="4">
                  <c:v>15770.155000000001</c:v>
                </c:pt>
                <c:pt idx="5">
                  <c:v>17983.2</c:v>
                </c:pt>
                <c:pt idx="6">
                  <c:v>18810.052499999998</c:v>
                </c:pt>
                <c:pt idx="7">
                  <c:v>23582.077500000003</c:v>
                </c:pt>
                <c:pt idx="8">
                  <c:v>31692.659</c:v>
                </c:pt>
                <c:pt idx="9">
                  <c:v>32661.022500000003</c:v>
                </c:pt>
                <c:pt idx="10">
                  <c:v>33824.855000000003</c:v>
                </c:pt>
                <c:pt idx="11">
                  <c:v>49979.905000000006</c:v>
                </c:pt>
                <c:pt idx="12">
                  <c:v>50196.29</c:v>
                </c:pt>
                <c:pt idx="13">
                  <c:v>54495.139999999992</c:v>
                </c:pt>
                <c:pt idx="14">
                  <c:v>56810.628999999986</c:v>
                </c:pt>
                <c:pt idx="15">
                  <c:v>58971.31</c:v>
                </c:pt>
                <c:pt idx="16">
                  <c:v>81358.322499999995</c:v>
                </c:pt>
                <c:pt idx="17">
                  <c:v>106925.77650000002</c:v>
                </c:pt>
                <c:pt idx="18">
                  <c:v>128003.83850000001</c:v>
                </c:pt>
                <c:pt idx="19">
                  <c:v>230284.6335</c:v>
                </c:pt>
                <c:pt idx="20">
                  <c:v>245584.61050000007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91-426F-806F-A01B61571D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68991823"/>
        <c:axId val="868995183"/>
      </c:barChart>
      <c:catAx>
        <c:axId val="868991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995183"/>
        <c:crosses val="autoZero"/>
        <c:auto val="1"/>
        <c:lblAlgn val="ctr"/>
        <c:lblOffset val="100"/>
        <c:noMultiLvlLbl val="0"/>
      </c:catAx>
      <c:valAx>
        <c:axId val="868995183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868991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[SaleData_Project.xlsx]Sales By Employee country!PivotTable14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Total Sales By Employee Country</a:t>
            </a:r>
          </a:p>
        </c:rich>
      </c:tx>
      <c:layout>
        <c:manualLayout>
          <c:xMode val="edge"/>
          <c:yMode val="edge"/>
          <c:x val="0.1429965855167353"/>
          <c:y val="2.525496773079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494565095887717"/>
              <c:y val="0.15920251347891859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4787412-FDD4-40A0-A0E9-EAEAD74E6FAB}" type="VALUE">
                  <a:rPr lang="en-US">
                    <a:solidFill>
                      <a:schemeClr val="bg1"/>
                    </a:solidFill>
                  </a:rPr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8483485356409657"/>
                  <c:h val="8.6011666045331128E-2"/>
                </c:manualLayout>
              </c15:layout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68872950287154"/>
              <c:y val="-9.3551290306789214E-2"/>
            </c:manualLayout>
          </c:layout>
          <c:tx>
            <c:rich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28559A28-AFAF-4EC7-AC44-00DBCBB865C1}" type="VALUE">
                  <a:rPr lang="en-US" b="1">
                    <a:solidFill>
                      <a:schemeClr val="tx1"/>
                    </a:solidFill>
                  </a:rPr>
                  <a:pPr algn="ctr" rtl="0">
                    <a:defRPr lang="en-US"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494565095887717"/>
              <c:y val="0.15920251347891859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4787412-FDD4-40A0-A0E9-EAEAD74E6FAB}" type="VALUE">
                  <a:rPr lang="en-US">
                    <a:solidFill>
                      <a:schemeClr val="bg1"/>
                    </a:solidFill>
                  </a:rPr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8483485356409657"/>
                  <c:h val="8.6011666045331128E-2"/>
                </c:manualLayout>
              </c15:layout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68872950287154"/>
              <c:y val="-9.3551290306789214E-2"/>
            </c:manualLayout>
          </c:layout>
          <c:tx>
            <c:rich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28559A28-AFAF-4EC7-AC44-00DBCBB865C1}" type="VALUE">
                  <a:rPr lang="en-US" b="1">
                    <a:solidFill>
                      <a:schemeClr val="tx1"/>
                    </a:solidFill>
                  </a:rPr>
                  <a:pPr algn="ctr" rtl="0">
                    <a:defRPr lang="en-US"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494565095887717"/>
              <c:y val="0.15920251347891859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94787412-FDD4-40A0-A0E9-EAEAD74E6FAB}" type="VALUE">
                  <a:rPr lang="en-US">
                    <a:solidFill>
                      <a:schemeClr val="bg1"/>
                    </a:solidFill>
                  </a:rPr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8483485356409657"/>
                  <c:h val="8.6011666045331128E-2"/>
                </c:manualLayout>
              </c15:layout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68872950287154"/>
              <c:y val="-9.3551290306789214E-2"/>
            </c:manualLayout>
          </c:layout>
          <c:tx>
            <c:rich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28559A28-AFAF-4EC7-AC44-00DBCBB865C1}" type="VALUE">
                  <a:rPr lang="en-US" b="1">
                    <a:solidFill>
                      <a:schemeClr val="tx1"/>
                    </a:solidFill>
                  </a:rPr>
                  <a:pPr algn="ctr" rtl="0">
                    <a:defRPr lang="en-US"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'Sales By Employee country'!$B$3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3A-488D-80D2-B53D88BA234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3A-488D-80D2-B53D88BA2348}"/>
              </c:ext>
            </c:extLst>
          </c:dPt>
          <c:dLbls>
            <c:dLbl>
              <c:idx val="0"/>
              <c:layout>
                <c:manualLayout>
                  <c:x val="-0.21519367085926713"/>
                  <c:y val="0.2140459040969368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787412-FDD4-40A0-A0E9-EAEAD74E6FAB}" type="VALUE">
                      <a:rPr lang="en-US" sz="1100">
                        <a:solidFill>
                          <a:schemeClr val="bg1"/>
                        </a:solidFill>
                      </a:rPr>
                      <a:pPr>
                        <a:defRPr sz="1100" b="1"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1539289365761"/>
                      <c:h val="8.93354644310903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3A-488D-80D2-B53D88BA2348}"/>
                </c:ext>
              </c:extLst>
            </c:dLbl>
            <c:dLbl>
              <c:idx val="1"/>
              <c:layout>
                <c:manualLayout>
                  <c:x val="0.23975975033845764"/>
                  <c:y val="-0.1766473107366132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1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8559A28-AFAF-4EC7-AC44-00DBCBB865C1}" type="VALUE">
                      <a:rPr lang="en-US" sz="1200" b="1">
                        <a:solidFill>
                          <a:schemeClr val="tx1"/>
                        </a:solidFill>
                      </a:rPr>
                      <a:pPr algn="ctr" rtl="0">
                        <a:defRPr lang="en-US" sz="12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3A-488D-80D2-B53D88BA2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'Sales By Employee country'!$A$4:$A$6</c:f>
              <c:strCache>
                <c:ptCount val="2"/>
                <c:pt idx="0">
                  <c:v>UK</c:v>
                </c:pt>
                <c:pt idx="1">
                  <c:v>USA</c:v>
                </c:pt>
              </c:strCache>
            </c:strRef>
          </c:cat>
          <c:val>
            <c:numRef>
              <c:f>'Sales By Employee country'!$B$4:$B$6</c:f>
              <c:numCache>
                <c:formatCode>_("$"* #,##0.00_);_("$"* \(#,##0.00\);_("$"* "-"??_);_(@_)</c:formatCode>
                <c:ptCount val="2"/>
                <c:pt idx="0">
                  <c:v>344581.71350000001</c:v>
                </c:pt>
                <c:pt idx="1">
                  <c:v>921211.32600000047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3A-488D-80D2-B53D88BA234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661766909157497"/>
          <c:y val="0.90245416997293926"/>
          <c:w val="0.29391053919528559"/>
          <c:h val="8.7209912714399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ADD4D-F05A-475E-8CA5-40EE9AFB76FD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F63AD-C855-401C-830F-A5A59F27A5D8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600" dirty="0">
              <a:solidFill>
                <a:srgbClr val="FFC000"/>
              </a:solidFill>
            </a:rPr>
            <a:t>Sales</a:t>
          </a:r>
        </a:p>
      </dgm:t>
    </dgm:pt>
    <dgm:pt modelId="{FF6C3C5A-5D78-4A2E-8E01-8C0345AA2879}" type="parTrans" cxnId="{229B9C8E-1778-4EDB-B60F-D5627FCFAD50}">
      <dgm:prSet/>
      <dgm:spPr/>
      <dgm:t>
        <a:bodyPr/>
        <a:lstStyle/>
        <a:p>
          <a:endParaRPr lang="en-US"/>
        </a:p>
      </dgm:t>
    </dgm:pt>
    <dgm:pt modelId="{AA8EBFBC-9A9B-4AC0-B198-77D4DDB8802A}" type="sibTrans" cxnId="{229B9C8E-1778-4EDB-B60F-D5627FCFAD50}">
      <dgm:prSet/>
      <dgm:spPr/>
      <dgm:t>
        <a:bodyPr/>
        <a:lstStyle/>
        <a:p>
          <a:endParaRPr lang="en-US"/>
        </a:p>
      </dgm:t>
    </dgm:pt>
    <dgm:pt modelId="{F7C87C22-E650-4D14-B4BE-617798A257E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Years</a:t>
          </a:r>
        </a:p>
      </dgm:t>
    </dgm:pt>
    <dgm:pt modelId="{F569F868-7D4B-482B-8439-FC697FDDFD10}" type="parTrans" cxnId="{C7994BEA-FFED-420A-8AD8-1CC3AD37CDAB}">
      <dgm:prSet/>
      <dgm:spPr/>
      <dgm:t>
        <a:bodyPr/>
        <a:lstStyle/>
        <a:p>
          <a:endParaRPr lang="en-US"/>
        </a:p>
      </dgm:t>
    </dgm:pt>
    <dgm:pt modelId="{2E30D6BB-0E9E-45D8-92FA-C29AD3757F1A}" type="sibTrans" cxnId="{C7994BEA-FFED-420A-8AD8-1CC3AD37CDAB}">
      <dgm:prSet/>
      <dgm:spPr/>
      <dgm:t>
        <a:bodyPr/>
        <a:lstStyle/>
        <a:p>
          <a:endParaRPr lang="en-US"/>
        </a:p>
      </dgm:t>
    </dgm:pt>
    <dgm:pt modelId="{D8870E7D-DE18-423F-B28F-FEC1CA61A31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Product Category</a:t>
          </a:r>
        </a:p>
      </dgm:t>
    </dgm:pt>
    <dgm:pt modelId="{E9C54061-49FB-44C4-8FB2-CB2494CE6758}" type="parTrans" cxnId="{362BB9CB-FC0F-41C9-BDC0-375D7D8BD778}">
      <dgm:prSet/>
      <dgm:spPr/>
      <dgm:t>
        <a:bodyPr/>
        <a:lstStyle/>
        <a:p>
          <a:endParaRPr lang="en-US"/>
        </a:p>
      </dgm:t>
    </dgm:pt>
    <dgm:pt modelId="{0B7D4530-7D98-4199-90D4-0097AB31FB24}" type="sibTrans" cxnId="{362BB9CB-FC0F-41C9-BDC0-375D7D8BD778}">
      <dgm:prSet/>
      <dgm:spPr/>
      <dgm:t>
        <a:bodyPr/>
        <a:lstStyle/>
        <a:p>
          <a:endParaRPr lang="en-US"/>
        </a:p>
      </dgm:t>
    </dgm:pt>
    <dgm:pt modelId="{5CC93620-67C9-4E3F-B47E-0C9554B26E7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Supplier</a:t>
          </a:r>
        </a:p>
      </dgm:t>
    </dgm:pt>
    <dgm:pt modelId="{19009684-8EAA-473D-A89B-702CE658CFEB}" type="parTrans" cxnId="{19B58A16-1A8A-44DA-97F9-EF03B233CE6F}">
      <dgm:prSet/>
      <dgm:spPr/>
      <dgm:t>
        <a:bodyPr/>
        <a:lstStyle/>
        <a:p>
          <a:endParaRPr lang="en-US"/>
        </a:p>
      </dgm:t>
    </dgm:pt>
    <dgm:pt modelId="{02E6F402-558E-4CF2-B2A1-FF3E5ECCAA2D}" type="sibTrans" cxnId="{19B58A16-1A8A-44DA-97F9-EF03B233CE6F}">
      <dgm:prSet/>
      <dgm:spPr/>
      <dgm:t>
        <a:bodyPr/>
        <a:lstStyle/>
        <a:p>
          <a:endParaRPr lang="en-US"/>
        </a:p>
      </dgm:t>
    </dgm:pt>
    <dgm:pt modelId="{202BA1D1-01FA-4121-858C-45687374174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Sales Employee</a:t>
          </a:r>
        </a:p>
      </dgm:t>
    </dgm:pt>
    <dgm:pt modelId="{B4DFF9ED-40A9-4BD4-B96F-E9C00EE60816}" type="parTrans" cxnId="{C822640A-EF2C-44D9-814D-2AAC90FFF652}">
      <dgm:prSet/>
      <dgm:spPr/>
      <dgm:t>
        <a:bodyPr/>
        <a:lstStyle/>
        <a:p>
          <a:endParaRPr lang="en-US"/>
        </a:p>
      </dgm:t>
    </dgm:pt>
    <dgm:pt modelId="{FD3728BA-EF4C-4E4B-A20F-C46C871A609D}" type="sibTrans" cxnId="{C822640A-EF2C-44D9-814D-2AAC90FFF652}">
      <dgm:prSet/>
      <dgm:spPr/>
      <dgm:t>
        <a:bodyPr/>
        <a:lstStyle/>
        <a:p>
          <a:endParaRPr lang="en-US"/>
        </a:p>
      </dgm:t>
    </dgm:pt>
    <dgm:pt modelId="{FBE7D629-EB01-45A0-9C84-90870309C2E5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Customer Country</a:t>
          </a:r>
        </a:p>
      </dgm:t>
    </dgm:pt>
    <dgm:pt modelId="{02B12126-87F2-41F2-932C-612F87B3BC86}" type="parTrans" cxnId="{12B4DA6B-65B0-4D00-BFE8-F003F2FFC27F}">
      <dgm:prSet/>
      <dgm:spPr/>
      <dgm:t>
        <a:bodyPr/>
        <a:lstStyle/>
        <a:p>
          <a:endParaRPr lang="en-US"/>
        </a:p>
      </dgm:t>
    </dgm:pt>
    <dgm:pt modelId="{76AADE83-14CB-4332-A28A-549C92558059}" type="sibTrans" cxnId="{12B4DA6B-65B0-4D00-BFE8-F003F2FFC27F}">
      <dgm:prSet/>
      <dgm:spPr/>
      <dgm:t>
        <a:bodyPr/>
        <a:lstStyle/>
        <a:p>
          <a:endParaRPr lang="en-US"/>
        </a:p>
      </dgm:t>
    </dgm:pt>
    <dgm:pt modelId="{40B71137-0004-4D6A-B8D5-D2906E17BF32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Employee Country</a:t>
          </a:r>
        </a:p>
      </dgm:t>
    </dgm:pt>
    <dgm:pt modelId="{EA031A9D-AC82-4E4B-BD51-EB627112BC98}" type="parTrans" cxnId="{829C3AFB-7F7E-463C-895F-FAC2282AC2D7}">
      <dgm:prSet/>
      <dgm:spPr/>
      <dgm:t>
        <a:bodyPr/>
        <a:lstStyle/>
        <a:p>
          <a:endParaRPr lang="en-US"/>
        </a:p>
      </dgm:t>
    </dgm:pt>
    <dgm:pt modelId="{F38953A2-6716-469E-A7AD-F19EB5C42126}" type="sibTrans" cxnId="{829C3AFB-7F7E-463C-895F-FAC2282AC2D7}">
      <dgm:prSet/>
      <dgm:spPr/>
      <dgm:t>
        <a:bodyPr/>
        <a:lstStyle/>
        <a:p>
          <a:endParaRPr lang="en-US"/>
        </a:p>
      </dgm:t>
    </dgm:pt>
    <dgm:pt modelId="{E46DF1F0-AD73-4FAC-BD52-C9AF6F26470D}">
      <dgm:prSet phldrT="[Text]" phldr="1"/>
      <dgm:spPr/>
      <dgm:t>
        <a:bodyPr/>
        <a:lstStyle/>
        <a:p>
          <a:endParaRPr lang="en-US" dirty="0"/>
        </a:p>
      </dgm:t>
    </dgm:pt>
    <dgm:pt modelId="{048D5FCA-7217-4B07-93C9-6E81803F7CC7}" type="parTrans" cxnId="{C10B2811-F664-41DA-BF98-60816F9592A5}">
      <dgm:prSet/>
      <dgm:spPr/>
      <dgm:t>
        <a:bodyPr/>
        <a:lstStyle/>
        <a:p>
          <a:endParaRPr lang="en-US"/>
        </a:p>
      </dgm:t>
    </dgm:pt>
    <dgm:pt modelId="{B28A7B2F-6C82-47D0-B55E-453A2301F60F}" type="sibTrans" cxnId="{C10B2811-F664-41DA-BF98-60816F9592A5}">
      <dgm:prSet/>
      <dgm:spPr/>
      <dgm:t>
        <a:bodyPr/>
        <a:lstStyle/>
        <a:p>
          <a:endParaRPr lang="en-US"/>
        </a:p>
      </dgm:t>
    </dgm:pt>
    <dgm:pt modelId="{EA5BD13F-AEA9-4E5B-AC35-195574BA20D6}" type="pres">
      <dgm:prSet presAssocID="{45EADD4D-F05A-475E-8CA5-40EE9AFB76F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A48DF01-A6FA-46E0-966A-3BFD7736C1D6}" type="pres">
      <dgm:prSet presAssocID="{6BCF63AD-C855-401C-830F-A5A59F27A5D8}" presName="Parent" presStyleLbl="node0" presStyleIdx="0" presStyleCnt="1">
        <dgm:presLayoutVars>
          <dgm:chMax val="6"/>
          <dgm:chPref val="6"/>
        </dgm:presLayoutVars>
      </dgm:prSet>
      <dgm:spPr/>
    </dgm:pt>
    <dgm:pt modelId="{136F7DEC-0B77-4EDD-ACC1-82783127F5EF}" type="pres">
      <dgm:prSet presAssocID="{F7C87C22-E650-4D14-B4BE-617798A257E0}" presName="Accent1" presStyleCnt="0"/>
      <dgm:spPr/>
    </dgm:pt>
    <dgm:pt modelId="{14E51C98-BB16-4E41-9578-8996804022F3}" type="pres">
      <dgm:prSet presAssocID="{F7C87C22-E650-4D14-B4BE-617798A257E0}" presName="Accent" presStyleLbl="bgShp" presStyleIdx="0" presStyleCnt="6"/>
      <dgm:spPr/>
    </dgm:pt>
    <dgm:pt modelId="{F40E311F-ED0E-47D5-B4BD-E04DD96F9DA6}" type="pres">
      <dgm:prSet presAssocID="{F7C87C22-E650-4D14-B4BE-617798A257E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554484A-FF34-497E-A411-D90AC0AA3A98}" type="pres">
      <dgm:prSet presAssocID="{D8870E7D-DE18-423F-B28F-FEC1CA61A31A}" presName="Accent2" presStyleCnt="0"/>
      <dgm:spPr/>
    </dgm:pt>
    <dgm:pt modelId="{932877D3-2AE7-46DD-A22D-2ACA0703D078}" type="pres">
      <dgm:prSet presAssocID="{D8870E7D-DE18-423F-B28F-FEC1CA61A31A}" presName="Accent" presStyleLbl="bgShp" presStyleIdx="1" presStyleCnt="6"/>
      <dgm:spPr/>
    </dgm:pt>
    <dgm:pt modelId="{16AC720B-BB91-4DB7-9717-DEAD7D9FA4E5}" type="pres">
      <dgm:prSet presAssocID="{D8870E7D-DE18-423F-B28F-FEC1CA61A31A}" presName="Child2" presStyleLbl="node1" presStyleIdx="1" presStyleCnt="6" custLinFactNeighborX="-5722" custLinFactNeighborY="-27094">
        <dgm:presLayoutVars>
          <dgm:chMax val="0"/>
          <dgm:chPref val="0"/>
          <dgm:bulletEnabled val="1"/>
        </dgm:presLayoutVars>
      </dgm:prSet>
      <dgm:spPr/>
    </dgm:pt>
    <dgm:pt modelId="{702DBB57-FA6C-4D05-B503-FBAB594327F2}" type="pres">
      <dgm:prSet presAssocID="{5CC93620-67C9-4E3F-B47E-0C9554B26E7F}" presName="Accent3" presStyleCnt="0"/>
      <dgm:spPr/>
    </dgm:pt>
    <dgm:pt modelId="{7EC8FB10-B1B3-4662-A59F-9F2F15D1AABB}" type="pres">
      <dgm:prSet presAssocID="{5CC93620-67C9-4E3F-B47E-0C9554B26E7F}" presName="Accent" presStyleLbl="bgShp" presStyleIdx="2" presStyleCnt="6"/>
      <dgm:spPr/>
    </dgm:pt>
    <dgm:pt modelId="{8D0BFF72-50B9-4B27-9052-B1367ECEC098}" type="pres">
      <dgm:prSet presAssocID="{5CC93620-67C9-4E3F-B47E-0C9554B26E7F}" presName="Child3" presStyleLbl="node1" presStyleIdx="2" presStyleCnt="6" custLinFactNeighborX="17972" custLinFactNeighborY="-44603">
        <dgm:presLayoutVars>
          <dgm:chMax val="0"/>
          <dgm:chPref val="0"/>
          <dgm:bulletEnabled val="1"/>
        </dgm:presLayoutVars>
      </dgm:prSet>
      <dgm:spPr/>
    </dgm:pt>
    <dgm:pt modelId="{D16F40D5-2718-46DB-BA86-CC59535C24AC}" type="pres">
      <dgm:prSet presAssocID="{202BA1D1-01FA-4121-858C-456873741749}" presName="Accent4" presStyleCnt="0"/>
      <dgm:spPr/>
    </dgm:pt>
    <dgm:pt modelId="{6AB0BA3A-8430-4045-BC97-8675D02D4F53}" type="pres">
      <dgm:prSet presAssocID="{202BA1D1-01FA-4121-858C-456873741749}" presName="Accent" presStyleLbl="bgShp" presStyleIdx="3" presStyleCnt="6"/>
      <dgm:spPr/>
    </dgm:pt>
    <dgm:pt modelId="{5527876B-D564-488F-BE01-308E2596AEC3}" type="pres">
      <dgm:prSet presAssocID="{202BA1D1-01FA-4121-858C-456873741749}" presName="Child4" presStyleLbl="node1" presStyleIdx="3" presStyleCnt="6" custLinFactNeighborX="-40316" custLinFactNeighborY="-2579">
        <dgm:presLayoutVars>
          <dgm:chMax val="0"/>
          <dgm:chPref val="0"/>
          <dgm:bulletEnabled val="1"/>
        </dgm:presLayoutVars>
      </dgm:prSet>
      <dgm:spPr/>
    </dgm:pt>
    <dgm:pt modelId="{325D00DF-E904-456F-8A10-B4DCA565F4A2}" type="pres">
      <dgm:prSet presAssocID="{FBE7D629-EB01-45A0-9C84-90870309C2E5}" presName="Accent5" presStyleCnt="0"/>
      <dgm:spPr/>
    </dgm:pt>
    <dgm:pt modelId="{EABB2FEC-1529-446A-8225-998290162AB4}" type="pres">
      <dgm:prSet presAssocID="{FBE7D629-EB01-45A0-9C84-90870309C2E5}" presName="Accent" presStyleLbl="bgShp" presStyleIdx="4" presStyleCnt="6"/>
      <dgm:spPr/>
    </dgm:pt>
    <dgm:pt modelId="{56BC86C6-1374-41E0-BB58-1A7DF19D8BF7}" type="pres">
      <dgm:prSet presAssocID="{FBE7D629-EB01-45A0-9C84-90870309C2E5}" presName="Child5" presStyleLbl="node1" presStyleIdx="4" presStyleCnt="6" custLinFactNeighborX="-6510" custLinFactNeighborY="-29285">
        <dgm:presLayoutVars>
          <dgm:chMax val="0"/>
          <dgm:chPref val="0"/>
          <dgm:bulletEnabled val="1"/>
        </dgm:presLayoutVars>
      </dgm:prSet>
      <dgm:spPr/>
    </dgm:pt>
    <dgm:pt modelId="{6064B03F-A52D-4A34-936A-08EE66320EDD}" type="pres">
      <dgm:prSet presAssocID="{40B71137-0004-4D6A-B8D5-D2906E17BF32}" presName="Accent6" presStyleCnt="0"/>
      <dgm:spPr/>
    </dgm:pt>
    <dgm:pt modelId="{AAA16706-D997-40D8-B10F-3D3E2749A632}" type="pres">
      <dgm:prSet presAssocID="{40B71137-0004-4D6A-B8D5-D2906E17BF32}" presName="Accent" presStyleLbl="bgShp" presStyleIdx="5" presStyleCnt="6"/>
      <dgm:spPr/>
    </dgm:pt>
    <dgm:pt modelId="{1D08B57C-D83B-411A-92DC-A2B96E8A51BE}" type="pres">
      <dgm:prSet presAssocID="{40B71137-0004-4D6A-B8D5-D2906E17BF32}" presName="Child6" presStyleLbl="node1" presStyleIdx="5" presStyleCnt="6" custLinFactNeighborX="8315" custLinFactNeighborY="-13290">
        <dgm:presLayoutVars>
          <dgm:chMax val="0"/>
          <dgm:chPref val="0"/>
          <dgm:bulletEnabled val="1"/>
        </dgm:presLayoutVars>
      </dgm:prSet>
      <dgm:spPr/>
    </dgm:pt>
  </dgm:ptLst>
  <dgm:cxnLst>
    <dgm:cxn modelId="{032CD704-A282-4F36-BAE2-064DFBCEDBDF}" type="presOf" srcId="{40B71137-0004-4D6A-B8D5-D2906E17BF32}" destId="{1D08B57C-D83B-411A-92DC-A2B96E8A51BE}" srcOrd="0" destOrd="0" presId="urn:microsoft.com/office/officeart/2011/layout/HexagonRadial"/>
    <dgm:cxn modelId="{C822640A-EF2C-44D9-814D-2AAC90FFF652}" srcId="{6BCF63AD-C855-401C-830F-A5A59F27A5D8}" destId="{202BA1D1-01FA-4121-858C-456873741749}" srcOrd="3" destOrd="0" parTransId="{B4DFF9ED-40A9-4BD4-B96F-E9C00EE60816}" sibTransId="{FD3728BA-EF4C-4E4B-A20F-C46C871A609D}"/>
    <dgm:cxn modelId="{C10B2811-F664-41DA-BF98-60816F9592A5}" srcId="{45EADD4D-F05A-475E-8CA5-40EE9AFB76FD}" destId="{E46DF1F0-AD73-4FAC-BD52-C9AF6F26470D}" srcOrd="1" destOrd="0" parTransId="{048D5FCA-7217-4B07-93C9-6E81803F7CC7}" sibTransId="{B28A7B2F-6C82-47D0-B55E-453A2301F60F}"/>
    <dgm:cxn modelId="{19B58A16-1A8A-44DA-97F9-EF03B233CE6F}" srcId="{6BCF63AD-C855-401C-830F-A5A59F27A5D8}" destId="{5CC93620-67C9-4E3F-B47E-0C9554B26E7F}" srcOrd="2" destOrd="0" parTransId="{19009684-8EAA-473D-A89B-702CE658CFEB}" sibTransId="{02E6F402-558E-4CF2-B2A1-FF3E5ECCAA2D}"/>
    <dgm:cxn modelId="{B806B51F-9562-48E3-B555-D28D2F23691D}" type="presOf" srcId="{45EADD4D-F05A-475E-8CA5-40EE9AFB76FD}" destId="{EA5BD13F-AEA9-4E5B-AC35-195574BA20D6}" srcOrd="0" destOrd="0" presId="urn:microsoft.com/office/officeart/2011/layout/HexagonRadial"/>
    <dgm:cxn modelId="{84FB052E-079C-429E-89C1-F7700E5EF653}" type="presOf" srcId="{F7C87C22-E650-4D14-B4BE-617798A257E0}" destId="{F40E311F-ED0E-47D5-B4BD-E04DD96F9DA6}" srcOrd="0" destOrd="0" presId="urn:microsoft.com/office/officeart/2011/layout/HexagonRadial"/>
    <dgm:cxn modelId="{A4CF2660-BD7C-498F-A5E4-74D3A00EA847}" type="presOf" srcId="{5CC93620-67C9-4E3F-B47E-0C9554B26E7F}" destId="{8D0BFF72-50B9-4B27-9052-B1367ECEC098}" srcOrd="0" destOrd="0" presId="urn:microsoft.com/office/officeart/2011/layout/HexagonRadial"/>
    <dgm:cxn modelId="{12B4DA6B-65B0-4D00-BFE8-F003F2FFC27F}" srcId="{6BCF63AD-C855-401C-830F-A5A59F27A5D8}" destId="{FBE7D629-EB01-45A0-9C84-90870309C2E5}" srcOrd="4" destOrd="0" parTransId="{02B12126-87F2-41F2-932C-612F87B3BC86}" sibTransId="{76AADE83-14CB-4332-A28A-549C92558059}"/>
    <dgm:cxn modelId="{A0FD2387-23A0-4E03-9D07-A7392081853A}" type="presOf" srcId="{202BA1D1-01FA-4121-858C-456873741749}" destId="{5527876B-D564-488F-BE01-308E2596AEC3}" srcOrd="0" destOrd="0" presId="urn:microsoft.com/office/officeart/2011/layout/HexagonRadial"/>
    <dgm:cxn modelId="{229B9C8E-1778-4EDB-B60F-D5627FCFAD50}" srcId="{45EADD4D-F05A-475E-8CA5-40EE9AFB76FD}" destId="{6BCF63AD-C855-401C-830F-A5A59F27A5D8}" srcOrd="0" destOrd="0" parTransId="{FF6C3C5A-5D78-4A2E-8E01-8C0345AA2879}" sibTransId="{AA8EBFBC-9A9B-4AC0-B198-77D4DDB8802A}"/>
    <dgm:cxn modelId="{1CAA959E-7043-450E-B8FA-D4B6B1B52234}" type="presOf" srcId="{6BCF63AD-C855-401C-830F-A5A59F27A5D8}" destId="{CA48DF01-A6FA-46E0-966A-3BFD7736C1D6}" srcOrd="0" destOrd="0" presId="urn:microsoft.com/office/officeart/2011/layout/HexagonRadial"/>
    <dgm:cxn modelId="{9ABF489F-F664-4E54-94F9-1FBF2D301DCB}" type="presOf" srcId="{D8870E7D-DE18-423F-B28F-FEC1CA61A31A}" destId="{16AC720B-BB91-4DB7-9717-DEAD7D9FA4E5}" srcOrd="0" destOrd="0" presId="urn:microsoft.com/office/officeart/2011/layout/HexagonRadial"/>
    <dgm:cxn modelId="{362BB9CB-FC0F-41C9-BDC0-375D7D8BD778}" srcId="{6BCF63AD-C855-401C-830F-A5A59F27A5D8}" destId="{D8870E7D-DE18-423F-B28F-FEC1CA61A31A}" srcOrd="1" destOrd="0" parTransId="{E9C54061-49FB-44C4-8FB2-CB2494CE6758}" sibTransId="{0B7D4530-7D98-4199-90D4-0097AB31FB24}"/>
    <dgm:cxn modelId="{C7994BEA-FFED-420A-8AD8-1CC3AD37CDAB}" srcId="{6BCF63AD-C855-401C-830F-A5A59F27A5D8}" destId="{F7C87C22-E650-4D14-B4BE-617798A257E0}" srcOrd="0" destOrd="0" parTransId="{F569F868-7D4B-482B-8439-FC697FDDFD10}" sibTransId="{2E30D6BB-0E9E-45D8-92FA-C29AD3757F1A}"/>
    <dgm:cxn modelId="{829C3AFB-7F7E-463C-895F-FAC2282AC2D7}" srcId="{6BCF63AD-C855-401C-830F-A5A59F27A5D8}" destId="{40B71137-0004-4D6A-B8D5-D2906E17BF32}" srcOrd="5" destOrd="0" parTransId="{EA031A9D-AC82-4E4B-BD51-EB627112BC98}" sibTransId="{F38953A2-6716-469E-A7AD-F19EB5C42126}"/>
    <dgm:cxn modelId="{C9F503FD-4B4E-4E18-9709-583932B69B92}" type="presOf" srcId="{FBE7D629-EB01-45A0-9C84-90870309C2E5}" destId="{56BC86C6-1374-41E0-BB58-1A7DF19D8BF7}" srcOrd="0" destOrd="0" presId="urn:microsoft.com/office/officeart/2011/layout/HexagonRadial"/>
    <dgm:cxn modelId="{B0BFD162-6DA8-4E06-B323-EAA19F4BB40B}" type="presParOf" srcId="{EA5BD13F-AEA9-4E5B-AC35-195574BA20D6}" destId="{CA48DF01-A6FA-46E0-966A-3BFD7736C1D6}" srcOrd="0" destOrd="0" presId="urn:microsoft.com/office/officeart/2011/layout/HexagonRadial"/>
    <dgm:cxn modelId="{C80ABEF9-543E-4484-9FD7-5316F734286A}" type="presParOf" srcId="{EA5BD13F-AEA9-4E5B-AC35-195574BA20D6}" destId="{136F7DEC-0B77-4EDD-ACC1-82783127F5EF}" srcOrd="1" destOrd="0" presId="urn:microsoft.com/office/officeart/2011/layout/HexagonRadial"/>
    <dgm:cxn modelId="{07F353DD-A400-462C-A4E5-C564A6602AB2}" type="presParOf" srcId="{136F7DEC-0B77-4EDD-ACC1-82783127F5EF}" destId="{14E51C98-BB16-4E41-9578-8996804022F3}" srcOrd="0" destOrd="0" presId="urn:microsoft.com/office/officeart/2011/layout/HexagonRadial"/>
    <dgm:cxn modelId="{FFABB98E-E654-4876-A83A-5F6F76BA4B10}" type="presParOf" srcId="{EA5BD13F-AEA9-4E5B-AC35-195574BA20D6}" destId="{F40E311F-ED0E-47D5-B4BD-E04DD96F9DA6}" srcOrd="2" destOrd="0" presId="urn:microsoft.com/office/officeart/2011/layout/HexagonRadial"/>
    <dgm:cxn modelId="{0C6B89BE-CFEF-4B1A-BCCD-CF2BE38A8624}" type="presParOf" srcId="{EA5BD13F-AEA9-4E5B-AC35-195574BA20D6}" destId="{0554484A-FF34-497E-A411-D90AC0AA3A98}" srcOrd="3" destOrd="0" presId="urn:microsoft.com/office/officeart/2011/layout/HexagonRadial"/>
    <dgm:cxn modelId="{97D4234D-E3D7-489D-B2A0-D03835D0E4E9}" type="presParOf" srcId="{0554484A-FF34-497E-A411-D90AC0AA3A98}" destId="{932877D3-2AE7-46DD-A22D-2ACA0703D078}" srcOrd="0" destOrd="0" presId="urn:microsoft.com/office/officeart/2011/layout/HexagonRadial"/>
    <dgm:cxn modelId="{40ECC0C0-6A0F-40F7-B81D-FA5812CF0C21}" type="presParOf" srcId="{EA5BD13F-AEA9-4E5B-AC35-195574BA20D6}" destId="{16AC720B-BB91-4DB7-9717-DEAD7D9FA4E5}" srcOrd="4" destOrd="0" presId="urn:microsoft.com/office/officeart/2011/layout/HexagonRadial"/>
    <dgm:cxn modelId="{CBAFF89C-2E00-4C3B-BEF7-41340F99DB5F}" type="presParOf" srcId="{EA5BD13F-AEA9-4E5B-AC35-195574BA20D6}" destId="{702DBB57-FA6C-4D05-B503-FBAB594327F2}" srcOrd="5" destOrd="0" presId="urn:microsoft.com/office/officeart/2011/layout/HexagonRadial"/>
    <dgm:cxn modelId="{F09CBD82-974A-43A0-B4B1-9E94BA1060A3}" type="presParOf" srcId="{702DBB57-FA6C-4D05-B503-FBAB594327F2}" destId="{7EC8FB10-B1B3-4662-A59F-9F2F15D1AABB}" srcOrd="0" destOrd="0" presId="urn:microsoft.com/office/officeart/2011/layout/HexagonRadial"/>
    <dgm:cxn modelId="{E3EB79B2-85A8-4CA1-8617-FC685B02DAE4}" type="presParOf" srcId="{EA5BD13F-AEA9-4E5B-AC35-195574BA20D6}" destId="{8D0BFF72-50B9-4B27-9052-B1367ECEC098}" srcOrd="6" destOrd="0" presId="urn:microsoft.com/office/officeart/2011/layout/HexagonRadial"/>
    <dgm:cxn modelId="{51676DC7-F950-4961-BD0F-D331A6E07383}" type="presParOf" srcId="{EA5BD13F-AEA9-4E5B-AC35-195574BA20D6}" destId="{D16F40D5-2718-46DB-BA86-CC59535C24AC}" srcOrd="7" destOrd="0" presId="urn:microsoft.com/office/officeart/2011/layout/HexagonRadial"/>
    <dgm:cxn modelId="{B88CF0A5-8584-4A91-B6A9-D6367FA95314}" type="presParOf" srcId="{D16F40D5-2718-46DB-BA86-CC59535C24AC}" destId="{6AB0BA3A-8430-4045-BC97-8675D02D4F53}" srcOrd="0" destOrd="0" presId="urn:microsoft.com/office/officeart/2011/layout/HexagonRadial"/>
    <dgm:cxn modelId="{DE1A714F-72D3-47C1-9BDB-7C188F01AFAC}" type="presParOf" srcId="{EA5BD13F-AEA9-4E5B-AC35-195574BA20D6}" destId="{5527876B-D564-488F-BE01-308E2596AEC3}" srcOrd="8" destOrd="0" presId="urn:microsoft.com/office/officeart/2011/layout/HexagonRadial"/>
    <dgm:cxn modelId="{765575F1-E075-4CD7-BB8A-E31236501860}" type="presParOf" srcId="{EA5BD13F-AEA9-4E5B-AC35-195574BA20D6}" destId="{325D00DF-E904-456F-8A10-B4DCA565F4A2}" srcOrd="9" destOrd="0" presId="urn:microsoft.com/office/officeart/2011/layout/HexagonRadial"/>
    <dgm:cxn modelId="{C8BD0062-8591-4278-AEFF-932303F3E80E}" type="presParOf" srcId="{325D00DF-E904-456F-8A10-B4DCA565F4A2}" destId="{EABB2FEC-1529-446A-8225-998290162AB4}" srcOrd="0" destOrd="0" presId="urn:microsoft.com/office/officeart/2011/layout/HexagonRadial"/>
    <dgm:cxn modelId="{389876FB-869B-4747-BD10-30E44D66301C}" type="presParOf" srcId="{EA5BD13F-AEA9-4E5B-AC35-195574BA20D6}" destId="{56BC86C6-1374-41E0-BB58-1A7DF19D8BF7}" srcOrd="10" destOrd="0" presId="urn:microsoft.com/office/officeart/2011/layout/HexagonRadial"/>
    <dgm:cxn modelId="{CC4D9C75-47AE-4846-B158-21F4007978F2}" type="presParOf" srcId="{EA5BD13F-AEA9-4E5B-AC35-195574BA20D6}" destId="{6064B03F-A52D-4A34-936A-08EE66320EDD}" srcOrd="11" destOrd="0" presId="urn:microsoft.com/office/officeart/2011/layout/HexagonRadial"/>
    <dgm:cxn modelId="{547233A9-E673-40ED-AE2B-C267B3A32FB6}" type="presParOf" srcId="{6064B03F-A52D-4A34-936A-08EE66320EDD}" destId="{AAA16706-D997-40D8-B10F-3D3E2749A632}" srcOrd="0" destOrd="0" presId="urn:microsoft.com/office/officeart/2011/layout/HexagonRadial"/>
    <dgm:cxn modelId="{6E1EF8B6-A9DB-4F8D-8D0F-51E70ED8EBD5}" type="presParOf" srcId="{EA5BD13F-AEA9-4E5B-AC35-195574BA20D6}" destId="{1D08B57C-D83B-411A-92DC-A2B96E8A51B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8DF01-A6FA-46E0-966A-3BFD7736C1D6}">
      <dsp:nvSpPr>
        <dsp:cNvPr id="0" name=""/>
        <dsp:cNvSpPr/>
      </dsp:nvSpPr>
      <dsp:spPr>
        <a:xfrm>
          <a:off x="2102367" y="1416044"/>
          <a:ext cx="1799853" cy="1556946"/>
        </a:xfrm>
        <a:prstGeom prst="hexagon">
          <a:avLst>
            <a:gd name="adj" fmla="val 28570"/>
            <a:gd name="vf" fmla="val 1154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FFC000"/>
              </a:solidFill>
            </a:rPr>
            <a:t>Sales</a:t>
          </a:r>
        </a:p>
      </dsp:txBody>
      <dsp:txXfrm>
        <a:off x="2400628" y="1674052"/>
        <a:ext cx="1203331" cy="1040930"/>
      </dsp:txXfrm>
    </dsp:sp>
    <dsp:sp modelId="{932877D3-2AE7-46DD-A22D-2ACA0703D078}">
      <dsp:nvSpPr>
        <dsp:cNvPr id="0" name=""/>
        <dsp:cNvSpPr/>
      </dsp:nvSpPr>
      <dsp:spPr>
        <a:xfrm>
          <a:off x="3229422" y="671150"/>
          <a:ext cx="679079" cy="58511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E311F-ED0E-47D5-B4BD-E04DD96F9DA6}">
      <dsp:nvSpPr>
        <dsp:cNvPr id="0" name=""/>
        <dsp:cNvSpPr/>
      </dsp:nvSpPr>
      <dsp:spPr>
        <a:xfrm>
          <a:off x="2268160" y="0"/>
          <a:ext cx="1474967" cy="127602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Years</a:t>
          </a:r>
        </a:p>
      </dsp:txBody>
      <dsp:txXfrm>
        <a:off x="2512594" y="211464"/>
        <a:ext cx="986099" cy="853092"/>
      </dsp:txXfrm>
    </dsp:sp>
    <dsp:sp modelId="{7EC8FB10-B1B3-4662-A59F-9F2F15D1AABB}">
      <dsp:nvSpPr>
        <dsp:cNvPr id="0" name=""/>
        <dsp:cNvSpPr/>
      </dsp:nvSpPr>
      <dsp:spPr>
        <a:xfrm>
          <a:off x="4021960" y="1765007"/>
          <a:ext cx="679079" cy="58511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C720B-BB91-4DB7-9717-DEAD7D9FA4E5}">
      <dsp:nvSpPr>
        <dsp:cNvPr id="0" name=""/>
        <dsp:cNvSpPr/>
      </dsp:nvSpPr>
      <dsp:spPr>
        <a:xfrm>
          <a:off x="3536479" y="439113"/>
          <a:ext cx="1474967" cy="127602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Product Category</a:t>
          </a:r>
        </a:p>
      </dsp:txBody>
      <dsp:txXfrm>
        <a:off x="3780913" y="650577"/>
        <a:ext cx="986099" cy="853092"/>
      </dsp:txXfrm>
    </dsp:sp>
    <dsp:sp modelId="{6AB0BA3A-8430-4045-BC97-8675D02D4F53}">
      <dsp:nvSpPr>
        <dsp:cNvPr id="0" name=""/>
        <dsp:cNvSpPr/>
      </dsp:nvSpPr>
      <dsp:spPr>
        <a:xfrm>
          <a:off x="3471412" y="2999766"/>
          <a:ext cx="679079" cy="58511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BFF72-50B9-4B27-9052-B1367ECEC098}">
      <dsp:nvSpPr>
        <dsp:cNvPr id="0" name=""/>
        <dsp:cNvSpPr/>
      </dsp:nvSpPr>
      <dsp:spPr>
        <a:xfrm>
          <a:off x="3885957" y="1758594"/>
          <a:ext cx="1474967" cy="127602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Supplier</a:t>
          </a:r>
        </a:p>
      </dsp:txBody>
      <dsp:txXfrm>
        <a:off x="4130391" y="1970058"/>
        <a:ext cx="986099" cy="853092"/>
      </dsp:txXfrm>
    </dsp:sp>
    <dsp:sp modelId="{EABB2FEC-1529-446A-8225-998290162AB4}">
      <dsp:nvSpPr>
        <dsp:cNvPr id="0" name=""/>
        <dsp:cNvSpPr/>
      </dsp:nvSpPr>
      <dsp:spPr>
        <a:xfrm>
          <a:off x="2105717" y="3127939"/>
          <a:ext cx="679079" cy="58511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7876B-D564-488F-BE01-308E2596AEC3}">
      <dsp:nvSpPr>
        <dsp:cNvPr id="0" name=""/>
        <dsp:cNvSpPr/>
      </dsp:nvSpPr>
      <dsp:spPr>
        <a:xfrm>
          <a:off x="1673512" y="3080545"/>
          <a:ext cx="1474967" cy="127602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Sales Employee</a:t>
          </a:r>
        </a:p>
      </dsp:txBody>
      <dsp:txXfrm>
        <a:off x="1917946" y="3292009"/>
        <a:ext cx="986099" cy="853092"/>
      </dsp:txXfrm>
    </dsp:sp>
    <dsp:sp modelId="{AAA16706-D997-40D8-B10F-3D3E2749A632}">
      <dsp:nvSpPr>
        <dsp:cNvPr id="0" name=""/>
        <dsp:cNvSpPr/>
      </dsp:nvSpPr>
      <dsp:spPr>
        <a:xfrm>
          <a:off x="1300199" y="2034521"/>
          <a:ext cx="679079" cy="585116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C86C6-1374-41E0-BB58-1A7DF19D8BF7}">
      <dsp:nvSpPr>
        <dsp:cNvPr id="0" name=""/>
        <dsp:cNvSpPr/>
      </dsp:nvSpPr>
      <dsp:spPr>
        <a:xfrm>
          <a:off x="813143" y="1954933"/>
          <a:ext cx="1474967" cy="127602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Customer Country</a:t>
          </a:r>
        </a:p>
      </dsp:txBody>
      <dsp:txXfrm>
        <a:off x="1057577" y="2166397"/>
        <a:ext cx="986099" cy="853092"/>
      </dsp:txXfrm>
    </dsp:sp>
    <dsp:sp modelId="{1D08B57C-D83B-411A-92DC-A2B96E8A51BE}">
      <dsp:nvSpPr>
        <dsp:cNvPr id="0" name=""/>
        <dsp:cNvSpPr/>
      </dsp:nvSpPr>
      <dsp:spPr>
        <a:xfrm>
          <a:off x="1031807" y="613499"/>
          <a:ext cx="1474967" cy="127602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Employee Country</a:t>
          </a:r>
        </a:p>
      </dsp:txBody>
      <dsp:txXfrm>
        <a:off x="1276241" y="824963"/>
        <a:ext cx="986099" cy="853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8BA3-EFCB-0F72-9A90-4D62F8C7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4EA3-81A4-5388-199A-03BF710F0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4CCD-2B1D-DACC-B0EA-90C34547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6390-F03E-5350-BF64-2A9EF7C5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BB7D-4EBB-BC8A-35FA-E8BCDE6C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2068-9B14-D4DC-6CB8-C470780E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DCE6B-82ED-EA5D-3295-DF54D5F2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B9BB6-89C7-EEF7-C495-D58594B8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930B-113C-6D2B-BD46-4964C32F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1051-4C00-6818-ED34-5649CC33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9F23A-6AD8-37A8-A698-93EB854D6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1F6B-AC7D-3110-9C70-4AE86E69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FE9B-9225-269E-929D-CDC54AA5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4B8F-4565-9309-1A05-FD5D7B55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E5E4-965E-FB8C-CAEE-A5D5AD84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7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21C3-908B-006D-76AE-BEE5E678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78FC-DC76-2C67-1136-C431F483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A6DB-1075-D850-D64A-3DDF238C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D4DD-41E8-EAC8-5A7C-4F6030F3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64C3-1B4A-3202-E337-47C5C4F3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D422-FE53-0C11-50B0-EB39B2F1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9F34-95B3-78FD-8ED3-547F204A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BA54-4EAB-C816-7BE9-DDFF424D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2B0A-3E67-DCE9-FB60-FC57EED7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C885-1670-C07B-F88E-37E73061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1CB1-441F-E0D7-A26B-41E6D464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70F1-B6C7-1DB0-B36B-54123F10C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20728-6C8A-9ADF-8FC7-20AD8306E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8B0A-DD86-46BE-18F2-B1CE29AD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22176-FB02-BF2B-C7D7-AEBB7E91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D061-BB52-5F13-38DA-E1A963EC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2B47-CAAC-661C-E981-2F827C6F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DDB96-E298-40FC-3598-B3C0507A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742A2-AE94-8853-F69B-F65777BB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84385-4E3C-D430-7F63-0FFAF86F8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ED8B4-83CB-AC15-DEB1-54F8D5B06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A1756-3A61-052E-EC10-214BE821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5E541-43FB-DA8A-8584-CD75DDEC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EEEAD-3CAB-B815-0FB4-0846DBCB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80BF-2DFB-D9FE-DBD7-D5789EC7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A929C-66FD-D72A-7EA7-3A5330C5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0E5F9-8ECB-AEB1-1B2E-BA4DB40E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273A3-DFB2-B780-3E3E-81B5B128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0EAF2-4327-A24D-3B1B-18C6C7B8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93B3F-F676-74C8-1E05-25500146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CB48D-CB2C-F933-8F36-053A3EE2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9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640D-4559-4B95-8314-A2C3A9AE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B965-3765-23B1-8E13-38A7E332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E3DEF-9F1D-305F-A07E-2C1710FB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B4C5B-3A2F-7940-838C-E1023A68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E85A-3A46-0903-93A8-FED12CE0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E4A9-93ED-91FF-5B91-9FF62348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3A0C-CE0D-E200-8779-764FCE52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5624C-41AB-BFF9-9763-A6D0981BC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C451-0D7A-3A16-3385-80BE794A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306C9-BE06-A203-C8B5-8D43AB0A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0DC4-6EAB-DC62-27F7-1A03A250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1200-2D7A-68BE-AB8C-3B2A6197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29C87-969D-B0CB-5915-8BD57660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BA57B-DBC5-D9D9-1C38-3A3B09C9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6E8B-9452-E47F-1ED1-051783C01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0394-51E4-4960-AAF6-39F4889F7DA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2549-F01A-6CF9-6D6F-9A80F8776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C7CB-8879-0C55-712E-6040E448A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4DE8-F425-41C0-A434-4EAFD55B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j13111988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41C5-3C78-ABA2-BF94-A8B53D17A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45677" cy="1040734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Total sales for “Northwind Traders”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F365-B58E-ACF1-1A2D-35C31119B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3251" y="3735420"/>
            <a:ext cx="4416357" cy="907351"/>
          </a:xfrm>
        </p:spPr>
        <p:txBody>
          <a:bodyPr/>
          <a:lstStyle/>
          <a:p>
            <a:pPr algn="r"/>
            <a:r>
              <a:rPr lang="en-US" dirty="0"/>
              <a:t>By </a:t>
            </a:r>
            <a:r>
              <a:rPr lang="en-US" dirty="0" err="1"/>
              <a:t>Dhruvi</a:t>
            </a:r>
            <a:r>
              <a:rPr lang="en-US" dirty="0"/>
              <a:t> Bhatt</a:t>
            </a:r>
          </a:p>
          <a:p>
            <a:pPr algn="r"/>
            <a:r>
              <a:rPr lang="en-US" dirty="0"/>
              <a:t>Presenting on 15</a:t>
            </a:r>
            <a:r>
              <a:rPr lang="en-US" baseline="30000" dirty="0"/>
              <a:t>th</a:t>
            </a:r>
            <a:r>
              <a:rPr lang="en-US" dirty="0"/>
              <a:t> May,2023</a:t>
            </a:r>
          </a:p>
        </p:txBody>
      </p:sp>
    </p:spTree>
    <p:extLst>
      <p:ext uri="{BB962C8B-B14F-4D97-AF65-F5344CB8AC3E}">
        <p14:creationId xmlns:p14="http://schemas.microsoft.com/office/powerpoint/2010/main" val="390319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227-5722-0666-675F-ED381EC9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865" y="522442"/>
            <a:ext cx="5405284" cy="1031056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C025-0590-032E-B033-0F44BDA6B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865" y="2159922"/>
            <a:ext cx="8286135" cy="2726710"/>
          </a:xfrm>
        </p:spPr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Dhruvi</a:t>
            </a:r>
            <a:r>
              <a:rPr lang="en-US" dirty="0"/>
              <a:t> Bhatt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dj13111988@gmail.com</a:t>
            </a:r>
            <a:endParaRPr lang="en-US" dirty="0"/>
          </a:p>
          <a:p>
            <a:r>
              <a:rPr lang="en-US" dirty="0"/>
              <a:t>Address: 16631 N 56</a:t>
            </a:r>
            <a:r>
              <a:rPr lang="en-US" baseline="30000" dirty="0"/>
              <a:t>th</a:t>
            </a:r>
            <a:r>
              <a:rPr lang="en-US" dirty="0"/>
              <a:t> Street, Scottsdale, AZ 85254</a:t>
            </a:r>
          </a:p>
          <a:p>
            <a:r>
              <a:rPr lang="en-US" dirty="0"/>
              <a:t>Contact Number: (916)-280-5481</a:t>
            </a:r>
          </a:p>
        </p:txBody>
      </p:sp>
      <p:pic>
        <p:nvPicPr>
          <p:cNvPr id="5" name="Graphic 4" descr="Female Profile outline">
            <a:extLst>
              <a:ext uri="{FF2B5EF4-FFF2-40B4-BE49-F238E27FC236}">
                <a16:creationId xmlns:a16="http://schemas.microsoft.com/office/drawing/2014/main" id="{BD1D0AAB-EAAE-DA77-D91B-25B0E5523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199" y="2005346"/>
            <a:ext cx="2655143" cy="26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Downward Trend">
                <a:extLst>
                  <a:ext uri="{FF2B5EF4-FFF2-40B4-BE49-F238E27FC236}">
                    <a16:creationId xmlns:a16="http://schemas.microsoft.com/office/drawing/2014/main" id="{57D61387-43DC-272E-3E0A-FAE30D90BC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8182967"/>
                  </p:ext>
                </p:extLst>
              </p:nvPr>
            </p:nvGraphicFramePr>
            <p:xfrm>
              <a:off x="6563241" y="1568454"/>
              <a:ext cx="4038547" cy="339812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38547" cy="3398122"/>
                    </a:xfrm>
                    <a:prstGeom prst="rect">
                      <a:avLst/>
                    </a:prstGeom>
                  </am3d:spPr>
                  <am3d:camera>
                    <am3d:pos x="0" y="0" z="6239203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198" d="1000000"/>
                    <am3d:preTrans dx="0" dy="-15145514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Downward Trend">
                <a:extLst>
                  <a:ext uri="{FF2B5EF4-FFF2-40B4-BE49-F238E27FC236}">
                    <a16:creationId xmlns:a16="http://schemas.microsoft.com/office/drawing/2014/main" id="{57D61387-43DC-272E-3E0A-FAE30D90BC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3241" y="1568454"/>
                <a:ext cx="4038547" cy="3398122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61ACBD7-8287-241E-79FB-283352676826}"/>
              </a:ext>
            </a:extLst>
          </p:cNvPr>
          <p:cNvGrpSpPr/>
          <p:nvPr/>
        </p:nvGrpSpPr>
        <p:grpSpPr>
          <a:xfrm>
            <a:off x="330741" y="1926076"/>
            <a:ext cx="6005008" cy="4389474"/>
            <a:chOff x="5894962" y="2276272"/>
            <a:chExt cx="6005008" cy="4389474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5941FC28-7A82-E8A6-55F0-E3359E92AF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6536179"/>
                </p:ext>
              </p:extLst>
            </p:nvPr>
          </p:nvGraphicFramePr>
          <p:xfrm>
            <a:off x="5894962" y="2276272"/>
            <a:ext cx="6005008" cy="43894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5DD587-AC28-B601-7FBE-3E6E3DE292B5}"/>
                </a:ext>
              </a:extLst>
            </p:cNvPr>
            <p:cNvGrpSpPr/>
            <p:nvPr/>
          </p:nvGrpSpPr>
          <p:grpSpPr>
            <a:xfrm>
              <a:off x="9055220" y="5289546"/>
              <a:ext cx="1421469" cy="1376200"/>
              <a:chOff x="2599040" y="-233907"/>
              <a:chExt cx="1764570" cy="1562371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06BC8FF-C3C6-E561-76AD-E357AC3DD524}"/>
                  </a:ext>
                </a:extLst>
              </p:cNvPr>
              <p:cNvSpPr/>
              <p:nvPr/>
            </p:nvSpPr>
            <p:spPr>
              <a:xfrm>
                <a:off x="2599040" y="-233907"/>
                <a:ext cx="1764570" cy="1562371"/>
              </a:xfrm>
              <a:prstGeom prst="hexagon">
                <a:avLst>
                  <a:gd name="adj" fmla="val 28570"/>
                  <a:gd name="vf" fmla="val 115470"/>
                </a:avLst>
              </a:prstGeom>
              <a:solidFill>
                <a:srgbClr val="FFC000"/>
              </a:solidFill>
              <a:ln w="12700" cap="flat" cmpd="sng" algn="ctr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prstDash val="solid"/>
                <a:miter lim="800000"/>
              </a:ln>
              <a:effectLst/>
            </p:spPr>
          </p:sp>
          <p:sp>
            <p:nvSpPr>
              <p:cNvPr id="13" name="Hexagon 4">
                <a:extLst>
                  <a:ext uri="{FF2B5EF4-FFF2-40B4-BE49-F238E27FC236}">
                    <a16:creationId xmlns:a16="http://schemas.microsoft.com/office/drawing/2014/main" id="{B6D65C18-B2B1-D058-B9C5-AB904DB50CA6}"/>
                  </a:ext>
                </a:extLst>
              </p:cNvPr>
              <p:cNvSpPr txBox="1"/>
              <p:nvPr/>
            </p:nvSpPr>
            <p:spPr>
              <a:xfrm>
                <a:off x="3037848" y="220155"/>
                <a:ext cx="1026627" cy="8881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0640" tIns="40640" rIns="40640" bIns="4064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200" kern="120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7E8D51-C93F-19CC-3ABE-CA448C3DBBA6}"/>
                </a:ext>
              </a:extLst>
            </p:cNvPr>
            <p:cNvSpPr txBox="1"/>
            <p:nvPr/>
          </p:nvSpPr>
          <p:spPr>
            <a:xfrm>
              <a:off x="9352194" y="5689502"/>
              <a:ext cx="94003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latin typeface="Calibri" panose="020F0502020204030204"/>
                </a:rPr>
                <a:t>Region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388A59-08B5-EA83-8423-95B041DE3EFF}"/>
              </a:ext>
            </a:extLst>
          </p:cNvPr>
          <p:cNvSpPr txBox="1"/>
          <p:nvPr/>
        </p:nvSpPr>
        <p:spPr>
          <a:xfrm>
            <a:off x="846097" y="330740"/>
            <a:ext cx="10467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Northwind Traders is focusing on imports and exports in specialty foods from around the world.</a:t>
            </a:r>
          </a:p>
        </p:txBody>
      </p:sp>
    </p:spTree>
    <p:extLst>
      <p:ext uri="{BB962C8B-B14F-4D97-AF65-F5344CB8AC3E}">
        <p14:creationId xmlns:p14="http://schemas.microsoft.com/office/powerpoint/2010/main" val="324836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ED44D3-D84A-3F4C-FED4-FEC8BE878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263906"/>
              </p:ext>
            </p:extLst>
          </p:nvPr>
        </p:nvGraphicFramePr>
        <p:xfrm>
          <a:off x="5261366" y="2422187"/>
          <a:ext cx="6256183" cy="3769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BADE3C-8274-0ECE-5EB3-D13EF0775FAC}"/>
              </a:ext>
            </a:extLst>
          </p:cNvPr>
          <p:cNvSpPr txBox="1"/>
          <p:nvPr/>
        </p:nvSpPr>
        <p:spPr>
          <a:xfrm>
            <a:off x="740923" y="486382"/>
            <a:ext cx="10776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 Quarter of year 1998 is generating the highest amount of sales. Product category beverages has the highest sales and grains/cereals has the lowest sales.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63DC3C6-0B50-1A48-FEBB-AFE214E76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162520"/>
              </p:ext>
            </p:extLst>
          </p:nvPr>
        </p:nvGraphicFramePr>
        <p:xfrm>
          <a:off x="457199" y="2422187"/>
          <a:ext cx="5038929" cy="354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326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CC1B-63A2-4353-D28D-88595911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+mn-lt"/>
              </a:rPr>
              <a:t>Côte de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Blaye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+mn-lt"/>
              </a:rPr>
              <a:t> is our top selling product, while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Chocolade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+mn-lt"/>
              </a:rPr>
              <a:t> product is our bottom selling product.</a:t>
            </a:r>
            <a:r>
              <a:rPr lang="en-US" sz="3200" dirty="0">
                <a:latin typeface="+mn-lt"/>
              </a:rPr>
              <a:t> Another, East region is generating higher sales compare to others.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BD64D05-97CA-F37B-08B6-1D5E09A75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703368"/>
              </p:ext>
            </p:extLst>
          </p:nvPr>
        </p:nvGraphicFramePr>
        <p:xfrm>
          <a:off x="6600641" y="1965068"/>
          <a:ext cx="4753159" cy="384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49C94B4-393E-9070-0EDF-93E24B9D9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145570"/>
              </p:ext>
            </p:extLst>
          </p:nvPr>
        </p:nvGraphicFramePr>
        <p:xfrm>
          <a:off x="838201" y="2113936"/>
          <a:ext cx="5762440" cy="3972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368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D9D-21AC-52EC-7C0C-18542275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275303"/>
            <a:ext cx="11012129" cy="142567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There is huge difference between highest and lowest supplier’s sales. And employee Margaret Peacock has the highest sales.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1CE7243-8261-D344-524A-02332EDC8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481154"/>
              </p:ext>
            </p:extLst>
          </p:nvPr>
        </p:nvGraphicFramePr>
        <p:xfrm>
          <a:off x="263265" y="1986560"/>
          <a:ext cx="6176864" cy="4158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0B6474D-5190-8DAE-0323-F8FCC7A2E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849327"/>
              </p:ext>
            </p:extLst>
          </p:nvPr>
        </p:nvGraphicFramePr>
        <p:xfrm>
          <a:off x="6096000" y="2153241"/>
          <a:ext cx="5832735" cy="3673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99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EA19-B3B4-B2E2-BD2D-607C925F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0406" cy="117861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Customer and employee from USA is generate higher sales.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B2F049-540A-1A80-C363-423382C40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489232"/>
              </p:ext>
            </p:extLst>
          </p:nvPr>
        </p:nvGraphicFramePr>
        <p:xfrm>
          <a:off x="619432" y="1923118"/>
          <a:ext cx="6987599" cy="430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F6DC51-D6DE-72FE-EC88-B6FA16113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616416"/>
              </p:ext>
            </p:extLst>
          </p:nvPr>
        </p:nvGraphicFramePr>
        <p:xfrm>
          <a:off x="7128387" y="2025444"/>
          <a:ext cx="4296697" cy="3820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121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CD23-4055-8007-89B8-C5C6E5B68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2" y="1504337"/>
            <a:ext cx="5968180" cy="35297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dirty="0"/>
              <a:t>Thank you.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0670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29946</TotalTime>
  <Words>237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Total sales for “Northwind Traders”</vt:lpstr>
      <vt:lpstr>About Me</vt:lpstr>
      <vt:lpstr>PowerPoint Presentation</vt:lpstr>
      <vt:lpstr>PowerPoint Presentation</vt:lpstr>
      <vt:lpstr>Côte de Blaye is our top selling product, while Chocolade product is our bottom selling product. Another, East region is generating higher sales compare to others.</vt:lpstr>
      <vt:lpstr>There is huge difference between highest and lowest supplier’s sales. And employee Margaret Peacock has the highest sales.</vt:lpstr>
      <vt:lpstr>Customer and employee from USA is generate higher sales.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sales for “Northwind Traders”</dc:title>
  <dc:creator>Pandit, Akash HIimanshukumar</dc:creator>
  <cp:lastModifiedBy>Dhruvi Bhatt</cp:lastModifiedBy>
  <cp:revision>32</cp:revision>
  <dcterms:created xsi:type="dcterms:W3CDTF">2023-05-15T12:09:29Z</dcterms:created>
  <dcterms:modified xsi:type="dcterms:W3CDTF">2023-06-05T07:16:15Z</dcterms:modified>
</cp:coreProperties>
</file>