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34" r:id="rId1"/>
  </p:sldMasterIdLst>
  <p:sldIdLst>
    <p:sldId id="256" r:id="rId2"/>
    <p:sldId id="257" r:id="rId3"/>
    <p:sldId id="266" r:id="rId4"/>
    <p:sldId id="265" r:id="rId5"/>
    <p:sldId id="268" r:id="rId6"/>
    <p:sldId id="260" r:id="rId7"/>
    <p:sldId id="269" r:id="rId8"/>
    <p:sldId id="270" r:id="rId9"/>
    <p:sldId id="271" r:id="rId10"/>
    <p:sldId id="261" r:id="rId11"/>
    <p:sldId id="273" r:id="rId12"/>
    <p:sldId id="274" r:id="rId13"/>
    <p:sldId id="275" r:id="rId14"/>
    <p:sldId id="272" r:id="rId15"/>
    <p:sldId id="262" r:id="rId16"/>
  </p:sldIdLst>
  <p:sldSz cx="18288000" cy="10287000"/>
  <p:notesSz cx="6858000" cy="9144000"/>
  <p:embeddedFontLst>
    <p:embeddedFont>
      <p:font typeface="Century Gothic" panose="020B0502020202020204" pitchFamily="34" charset="0"/>
      <p:regular r:id="rId17"/>
      <p:bold r:id="rId18"/>
      <p:italic r:id="rId19"/>
      <p:boldItalic r:id="rId20"/>
    </p:embeddedFont>
    <p:embeddedFont>
      <p:font typeface="HK Grotesk Bold" panose="020B0604020202020204" charset="0"/>
      <p:regular r:id="rId21"/>
      <p:bold r:id="rId22"/>
    </p:embeddedFont>
    <p:embeddedFont>
      <p:font typeface="HK Grotesk Light Bold" panose="020B0604020202020204" charset="0"/>
      <p:regular r:id="rId23"/>
    </p:embeddedFont>
    <p:embeddedFont>
      <p:font typeface="HK Grotesk Medium" panose="020B0604020202020204" charset="0"/>
      <p:regular r:id="rId24"/>
    </p:embeddedFont>
    <p:embeddedFont>
      <p:font typeface="HK Grotesk Medium Bold" panose="020B0604020202020204" charset="0"/>
      <p:regular r:id="rId25"/>
      <p:bold r:id="rId26"/>
    </p:embeddedFont>
    <p:embeddedFont>
      <p:font typeface="Josefin Sans Regular" panose="020B0604020202020204" charset="0"/>
      <p:regular r:id="rId27"/>
    </p:embeddedFont>
    <p:embeddedFont>
      <p:font typeface="Josefin Sans Regular Bold" panose="020B0604020202020204" charset="0"/>
      <p:regular r:id="rId28"/>
      <p:bold r:id="rId29"/>
    </p:embeddedFont>
    <p:embeddedFont>
      <p:font typeface="League Spartan" panose="020B0604020202020204" charset="0"/>
      <p:regular r:id="rId30"/>
      <p:bold r:id="rId31"/>
    </p:embeddedFont>
    <p:embeddedFont>
      <p:font typeface="Open Sans Light" panose="020B0604020202020204" charset="0"/>
      <p:regular r:id="rId32"/>
    </p:embeddedFont>
    <p:embeddedFont>
      <p:font typeface="Open Sans Light Bold" panose="020B0604020202020204" charset="0"/>
      <p:regular r:id="rId33"/>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13842-40C8-4DDC-9AD5-2D53D57914F4}" v="117" dt="2021-01-12T04:31:46.331"/>
    <p1510:client id="{1D7DC720-B475-4B76-A380-760C874CE23B}" v="5" dt="2021-01-12T04:29:49.656"/>
    <p1510:client id="{2A57BA93-E39F-4CC4-8AE7-07C936DDF677}" v="516" dt="2021-01-12T04:52:56.622"/>
    <p1510:client id="{4B413357-F888-4D12-B57D-DEFD26F12B2E}" v="4" dt="2021-01-12T04:46:05.205"/>
    <p1510:client id="{51915EE8-910E-4080-9F14-796B566A8518}" v="366" dt="2021-01-12T04:50:36.217"/>
    <p1510:client id="{9201EFC5-A470-4AC8-BF59-33FA9D171BEA}" v="8" dt="2021-01-12T04:32:10.598"/>
    <p1510:client id="{983370D0-433B-4CCE-AF57-8B0D7E8B5EE7}" v="1041" dt="2021-01-12T04:19:14.593"/>
    <p1510:client id="{FD3B72D7-C9D4-4A12-AEE4-5A9DE2F1814E}" v="27" dt="2021-01-12T04:33:34.736"/>
    <p1510:client id="{FE1A6A0C-33CD-4A57-80FE-5436BE6947F3}" v="712" dt="2021-01-12T04:44:53.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3" d="100"/>
          <a:sy n="43" d="100"/>
        </p:scale>
        <p:origin x="74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microsoft.com/office/2016/11/relationships/changesInfo" Target="changesInfos/changesInfo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i Shah" userId="S::dhruvi.bs18bds011@spjain.org::826c31c2-ca56-4893-80cb-943b42359279" providerId="AD" clId="Web-{4B413357-F888-4D12-B57D-DEFD26F12B2E}"/>
    <pc:docChg chg="modSld">
      <pc:chgData name="Dhruvi Shah" userId="S::dhruvi.bs18bds011@spjain.org::826c31c2-ca56-4893-80cb-943b42359279" providerId="AD" clId="Web-{4B413357-F888-4D12-B57D-DEFD26F12B2E}" dt="2021-01-12T04:46:05.205" v="2" actId="1076"/>
      <pc:docMkLst>
        <pc:docMk/>
      </pc:docMkLst>
      <pc:sldChg chg="addSp modSp">
        <pc:chgData name="Dhruvi Shah" userId="S::dhruvi.bs18bds011@spjain.org::826c31c2-ca56-4893-80cb-943b42359279" providerId="AD" clId="Web-{4B413357-F888-4D12-B57D-DEFD26F12B2E}" dt="2021-01-12T04:46:05.205" v="2" actId="1076"/>
        <pc:sldMkLst>
          <pc:docMk/>
          <pc:sldMk cId="1300126663" sldId="273"/>
        </pc:sldMkLst>
        <pc:picChg chg="add mod">
          <ac:chgData name="Dhruvi Shah" userId="S::dhruvi.bs18bds011@spjain.org::826c31c2-ca56-4893-80cb-943b42359279" providerId="AD" clId="Web-{4B413357-F888-4D12-B57D-DEFD26F12B2E}" dt="2021-01-12T04:46:05.205" v="2" actId="1076"/>
          <ac:picMkLst>
            <pc:docMk/>
            <pc:sldMk cId="1300126663" sldId="273"/>
            <ac:picMk id="11" creationId="{DAEB1943-575A-44B4-B84E-E0EB68DB2BD0}"/>
          </ac:picMkLst>
        </pc:picChg>
      </pc:sldChg>
    </pc:docChg>
  </pc:docChgLst>
  <pc:docChgLst>
    <pc:chgData name="Dhruvi Shah" userId="S::dhruvi.bs18bds011@spjain.org::826c31c2-ca56-4893-80cb-943b42359279" providerId="AD" clId="Web-{FE1A6A0C-33CD-4A57-80FE-5436BE6947F3}"/>
    <pc:docChg chg="modSld">
      <pc:chgData name="Dhruvi Shah" userId="S::dhruvi.bs18bds011@spjain.org::826c31c2-ca56-4893-80cb-943b42359279" providerId="AD" clId="Web-{FE1A6A0C-33CD-4A57-80FE-5436BE6947F3}" dt="2021-01-12T04:44:53.928" v="377" actId="1076"/>
      <pc:docMkLst>
        <pc:docMk/>
      </pc:docMkLst>
      <pc:sldChg chg="addSp delSp modSp">
        <pc:chgData name="Dhruvi Shah" userId="S::dhruvi.bs18bds011@spjain.org::826c31c2-ca56-4893-80cb-943b42359279" providerId="AD" clId="Web-{FE1A6A0C-33CD-4A57-80FE-5436BE6947F3}" dt="2021-01-12T04:44:53.928" v="377" actId="1076"/>
        <pc:sldMkLst>
          <pc:docMk/>
          <pc:sldMk cId="1300126663" sldId="273"/>
        </pc:sldMkLst>
        <pc:spChg chg="mod">
          <ac:chgData name="Dhruvi Shah" userId="S::dhruvi.bs18bds011@spjain.org::826c31c2-ca56-4893-80cb-943b42359279" providerId="AD" clId="Web-{FE1A6A0C-33CD-4A57-80FE-5436BE6947F3}" dt="2021-01-12T04:32:25.691" v="22" actId="20577"/>
          <ac:spMkLst>
            <pc:docMk/>
            <pc:sldMk cId="1300126663" sldId="273"/>
            <ac:spMk id="6" creationId="{00000000-0000-0000-0000-000000000000}"/>
          </ac:spMkLst>
        </pc:spChg>
        <pc:spChg chg="add mod">
          <ac:chgData name="Dhruvi Shah" userId="S::dhruvi.bs18bds011@spjain.org::826c31c2-ca56-4893-80cb-943b42359279" providerId="AD" clId="Web-{FE1A6A0C-33CD-4A57-80FE-5436BE6947F3}" dt="2021-01-12T04:42:48.831" v="372" actId="20577"/>
          <ac:spMkLst>
            <pc:docMk/>
            <pc:sldMk cId="1300126663" sldId="273"/>
            <ac:spMk id="12" creationId="{61AA41F0-83C1-4FEC-AA5A-2D3FB25A1BC9}"/>
          </ac:spMkLst>
        </pc:spChg>
        <pc:picChg chg="del mod">
          <ac:chgData name="Dhruvi Shah" userId="S::dhruvi.bs18bds011@spjain.org::826c31c2-ca56-4893-80cb-943b42359279" providerId="AD" clId="Web-{FE1A6A0C-33CD-4A57-80FE-5436BE6947F3}" dt="2021-01-12T04:31:35.034" v="1"/>
          <ac:picMkLst>
            <pc:docMk/>
            <pc:sldMk cId="1300126663" sldId="273"/>
            <ac:picMk id="11" creationId="{AA0838D4-D97F-4F9B-AE3F-8D342F185699}"/>
          </ac:picMkLst>
        </pc:picChg>
        <pc:picChg chg="add mod">
          <ac:chgData name="Dhruvi Shah" userId="S::dhruvi.bs18bds011@spjain.org::826c31c2-ca56-4893-80cb-943b42359279" providerId="AD" clId="Web-{FE1A6A0C-33CD-4A57-80FE-5436BE6947F3}" dt="2021-01-12T04:44:53.928" v="377" actId="1076"/>
          <ac:picMkLst>
            <pc:docMk/>
            <pc:sldMk cId="1300126663" sldId="273"/>
            <ac:picMk id="13" creationId="{92258D86-B43C-4132-A9BB-08346F0D3D47}"/>
          </ac:picMkLst>
        </pc:picChg>
      </pc:sldChg>
    </pc:docChg>
  </pc:docChgLst>
  <pc:docChgLst>
    <pc:chgData name="Swraj" userId="90249c3a-f51f-467f-813c-0edb78206511" providerId="ADAL" clId="{9201EFC5-A470-4AC8-BF59-33FA9D171BEA}"/>
    <pc:docChg chg="modSld">
      <pc:chgData name="Swraj" userId="90249c3a-f51f-467f-813c-0edb78206511" providerId="ADAL" clId="{9201EFC5-A470-4AC8-BF59-33FA9D171BEA}" dt="2021-01-12T04:32:10.598" v="7" actId="20577"/>
      <pc:docMkLst>
        <pc:docMk/>
      </pc:docMkLst>
      <pc:sldChg chg="modSp mod">
        <pc:chgData name="Swraj" userId="90249c3a-f51f-467f-813c-0edb78206511" providerId="ADAL" clId="{9201EFC5-A470-4AC8-BF59-33FA9D171BEA}" dt="2021-01-12T04:29:49.955" v="2" actId="14100"/>
        <pc:sldMkLst>
          <pc:docMk/>
          <pc:sldMk cId="0" sldId="256"/>
        </pc:sldMkLst>
        <pc:grpChg chg="mod">
          <ac:chgData name="Swraj" userId="90249c3a-f51f-467f-813c-0edb78206511" providerId="ADAL" clId="{9201EFC5-A470-4AC8-BF59-33FA9D171BEA}" dt="2021-01-12T04:29:49.955" v="2" actId="14100"/>
          <ac:grpSpMkLst>
            <pc:docMk/>
            <pc:sldMk cId="0" sldId="256"/>
            <ac:grpSpMk id="5" creationId="{00000000-0000-0000-0000-000000000000}"/>
          </ac:grpSpMkLst>
        </pc:grpChg>
      </pc:sldChg>
      <pc:sldChg chg="modSp mod">
        <pc:chgData name="Swraj" userId="90249c3a-f51f-467f-813c-0edb78206511" providerId="ADAL" clId="{9201EFC5-A470-4AC8-BF59-33FA9D171BEA}" dt="2021-01-12T04:32:10.598" v="7" actId="20577"/>
        <pc:sldMkLst>
          <pc:docMk/>
          <pc:sldMk cId="2018945174" sldId="265"/>
        </pc:sldMkLst>
        <pc:spChg chg="mod">
          <ac:chgData name="Swraj" userId="90249c3a-f51f-467f-813c-0edb78206511" providerId="ADAL" clId="{9201EFC5-A470-4AC8-BF59-33FA9D171BEA}" dt="2021-01-12T04:32:10.598" v="7" actId="20577"/>
          <ac:spMkLst>
            <pc:docMk/>
            <pc:sldMk cId="2018945174" sldId="265"/>
            <ac:spMk id="15" creationId="{00000000-0000-0000-0000-000000000000}"/>
          </ac:spMkLst>
        </pc:spChg>
      </pc:sldChg>
      <pc:sldChg chg="modSp mod">
        <pc:chgData name="Swraj" userId="90249c3a-f51f-467f-813c-0edb78206511" providerId="ADAL" clId="{9201EFC5-A470-4AC8-BF59-33FA9D171BEA}" dt="2021-01-12T04:31:29.364" v="6" actId="14100"/>
        <pc:sldMkLst>
          <pc:docMk/>
          <pc:sldMk cId="3198695998" sldId="268"/>
        </pc:sldMkLst>
        <pc:grpChg chg="mod">
          <ac:chgData name="Swraj" userId="90249c3a-f51f-467f-813c-0edb78206511" providerId="ADAL" clId="{9201EFC5-A470-4AC8-BF59-33FA9D171BEA}" dt="2021-01-12T04:31:29.364" v="6" actId="14100"/>
          <ac:grpSpMkLst>
            <pc:docMk/>
            <pc:sldMk cId="3198695998" sldId="268"/>
            <ac:grpSpMk id="5" creationId="{00000000-0000-0000-0000-000000000000}"/>
          </ac:grpSpMkLst>
        </pc:grpChg>
      </pc:sldChg>
    </pc:docChg>
  </pc:docChgLst>
  <pc:docChgLst>
    <pc:chgData name="Pratiksha Sharma" userId="28f42dc6-2025-454f-9017-e8cce1aae32d" providerId="ADAL" clId="{02613842-40C8-4DDC-9AD5-2D53D57914F4}"/>
    <pc:docChg chg="undo custSel modSld">
      <pc:chgData name="Pratiksha Sharma" userId="28f42dc6-2025-454f-9017-e8cce1aae32d" providerId="ADAL" clId="{02613842-40C8-4DDC-9AD5-2D53D57914F4}" dt="2021-01-12T04:31:46.331" v="116" actId="20577"/>
      <pc:docMkLst>
        <pc:docMk/>
      </pc:docMkLst>
      <pc:sldChg chg="modSp">
        <pc:chgData name="Pratiksha Sharma" userId="28f42dc6-2025-454f-9017-e8cce1aae32d" providerId="ADAL" clId="{02613842-40C8-4DDC-9AD5-2D53D57914F4}" dt="2021-01-12T04:24:59.087" v="12" actId="20577"/>
        <pc:sldMkLst>
          <pc:docMk/>
          <pc:sldMk cId="0" sldId="257"/>
        </pc:sldMkLst>
        <pc:spChg chg="mod">
          <ac:chgData name="Pratiksha Sharma" userId="28f42dc6-2025-454f-9017-e8cce1aae32d" providerId="ADAL" clId="{02613842-40C8-4DDC-9AD5-2D53D57914F4}" dt="2021-01-12T04:24:59.087" v="12" actId="20577"/>
          <ac:spMkLst>
            <pc:docMk/>
            <pc:sldMk cId="0" sldId="257"/>
            <ac:spMk id="10" creationId="{00000000-0000-0000-0000-000000000000}"/>
          </ac:spMkLst>
        </pc:spChg>
      </pc:sldChg>
      <pc:sldChg chg="modSp">
        <pc:chgData name="Pratiksha Sharma" userId="28f42dc6-2025-454f-9017-e8cce1aae32d" providerId="ADAL" clId="{02613842-40C8-4DDC-9AD5-2D53D57914F4}" dt="2021-01-12T04:28:23.839" v="114" actId="20577"/>
        <pc:sldMkLst>
          <pc:docMk/>
          <pc:sldMk cId="0" sldId="260"/>
        </pc:sldMkLst>
        <pc:spChg chg="mod">
          <ac:chgData name="Pratiksha Sharma" userId="28f42dc6-2025-454f-9017-e8cce1aae32d" providerId="ADAL" clId="{02613842-40C8-4DDC-9AD5-2D53D57914F4}" dt="2021-01-12T04:28:23.839" v="114" actId="20577"/>
          <ac:spMkLst>
            <pc:docMk/>
            <pc:sldMk cId="0" sldId="260"/>
            <ac:spMk id="15" creationId="{00000000-0000-0000-0000-000000000000}"/>
          </ac:spMkLst>
        </pc:spChg>
      </pc:sldChg>
      <pc:sldChg chg="modSp">
        <pc:chgData name="Pratiksha Sharma" userId="28f42dc6-2025-454f-9017-e8cce1aae32d" providerId="ADAL" clId="{02613842-40C8-4DDC-9AD5-2D53D57914F4}" dt="2021-01-12T04:31:46.331" v="116" actId="20577"/>
        <pc:sldMkLst>
          <pc:docMk/>
          <pc:sldMk cId="2018945174" sldId="265"/>
        </pc:sldMkLst>
        <pc:spChg chg="mod">
          <ac:chgData name="Pratiksha Sharma" userId="28f42dc6-2025-454f-9017-e8cce1aae32d" providerId="ADAL" clId="{02613842-40C8-4DDC-9AD5-2D53D57914F4}" dt="2021-01-12T04:31:46.331" v="116" actId="20577"/>
          <ac:spMkLst>
            <pc:docMk/>
            <pc:sldMk cId="2018945174" sldId="265"/>
            <ac:spMk id="15" creationId="{00000000-0000-0000-0000-000000000000}"/>
          </ac:spMkLst>
        </pc:spChg>
      </pc:sldChg>
      <pc:sldChg chg="modSp">
        <pc:chgData name="Pratiksha Sharma" userId="28f42dc6-2025-454f-9017-e8cce1aae32d" providerId="ADAL" clId="{02613842-40C8-4DDC-9AD5-2D53D57914F4}" dt="2021-01-12T04:25:42.902" v="15" actId="2711"/>
        <pc:sldMkLst>
          <pc:docMk/>
          <pc:sldMk cId="1259842475" sldId="266"/>
        </pc:sldMkLst>
        <pc:spChg chg="mod">
          <ac:chgData name="Pratiksha Sharma" userId="28f42dc6-2025-454f-9017-e8cce1aae32d" providerId="ADAL" clId="{02613842-40C8-4DDC-9AD5-2D53D57914F4}" dt="2021-01-12T04:25:42.902" v="15" actId="2711"/>
          <ac:spMkLst>
            <pc:docMk/>
            <pc:sldMk cId="1259842475" sldId="266"/>
            <ac:spMk id="15" creationId="{00000000-0000-0000-0000-000000000000}"/>
          </ac:spMkLst>
        </pc:spChg>
      </pc:sldChg>
      <pc:sldChg chg="modSp">
        <pc:chgData name="Pratiksha Sharma" userId="28f42dc6-2025-454f-9017-e8cce1aae32d" providerId="ADAL" clId="{02613842-40C8-4DDC-9AD5-2D53D57914F4}" dt="2021-01-12T04:28:06.059" v="113" actId="20577"/>
        <pc:sldMkLst>
          <pc:docMk/>
          <pc:sldMk cId="3198695998" sldId="268"/>
        </pc:sldMkLst>
        <pc:spChg chg="mod">
          <ac:chgData name="Pratiksha Sharma" userId="28f42dc6-2025-454f-9017-e8cce1aae32d" providerId="ADAL" clId="{02613842-40C8-4DDC-9AD5-2D53D57914F4}" dt="2021-01-12T04:28:06.059" v="113" actId="20577"/>
          <ac:spMkLst>
            <pc:docMk/>
            <pc:sldMk cId="3198695998" sldId="268"/>
            <ac:spMk id="15" creationId="{00000000-0000-0000-0000-000000000000}"/>
          </ac:spMkLst>
        </pc:spChg>
        <pc:grpChg chg="mod">
          <ac:chgData name="Pratiksha Sharma" userId="28f42dc6-2025-454f-9017-e8cce1aae32d" providerId="ADAL" clId="{02613842-40C8-4DDC-9AD5-2D53D57914F4}" dt="2021-01-12T04:27:13.196" v="78" actId="1076"/>
          <ac:grpSpMkLst>
            <pc:docMk/>
            <pc:sldMk cId="3198695998" sldId="268"/>
            <ac:grpSpMk id="7" creationId="{00000000-0000-0000-0000-000000000000}"/>
          </ac:grpSpMkLst>
        </pc:grpChg>
      </pc:sldChg>
    </pc:docChg>
  </pc:docChgLst>
  <pc:docChgLst>
    <pc:chgData name="Dhruvi Shah" userId="S::dhruvi.bs18bds011@spjain.org::826c31c2-ca56-4893-80cb-943b42359279" providerId="AD" clId="Web-{1D7DC720-B475-4B76-A380-760C874CE23B}"/>
    <pc:docChg chg="modSld">
      <pc:chgData name="Dhruvi Shah" userId="S::dhruvi.bs18bds011@spjain.org::826c31c2-ca56-4893-80cb-943b42359279" providerId="AD" clId="Web-{1D7DC720-B475-4B76-A380-760C874CE23B}" dt="2021-01-12T04:29:49.656" v="3" actId="1076"/>
      <pc:docMkLst>
        <pc:docMk/>
      </pc:docMkLst>
      <pc:sldChg chg="addSp modSp">
        <pc:chgData name="Dhruvi Shah" userId="S::dhruvi.bs18bds011@spjain.org::826c31c2-ca56-4893-80cb-943b42359279" providerId="AD" clId="Web-{1D7DC720-B475-4B76-A380-760C874CE23B}" dt="2021-01-12T04:29:49.656" v="3" actId="1076"/>
        <pc:sldMkLst>
          <pc:docMk/>
          <pc:sldMk cId="1300126663" sldId="273"/>
        </pc:sldMkLst>
        <pc:picChg chg="add mod">
          <ac:chgData name="Dhruvi Shah" userId="S::dhruvi.bs18bds011@spjain.org::826c31c2-ca56-4893-80cb-943b42359279" providerId="AD" clId="Web-{1D7DC720-B475-4B76-A380-760C874CE23B}" dt="2021-01-12T04:29:49.656" v="3" actId="1076"/>
          <ac:picMkLst>
            <pc:docMk/>
            <pc:sldMk cId="1300126663" sldId="273"/>
            <ac:picMk id="11" creationId="{AA0838D4-D97F-4F9B-AE3F-8D342F185699}"/>
          </ac:picMkLst>
        </pc:picChg>
      </pc:sldChg>
    </pc:docChg>
  </pc:docChgLst>
  <pc:docChgLst>
    <pc:chgData name="Dhruvi Shah" userId="S::dhruvi.bs18bds011@spjain.org::826c31c2-ca56-4893-80cb-943b42359279" providerId="AD" clId="Web-{51915EE8-910E-4080-9F14-796B566A8518}"/>
    <pc:docChg chg="modSld">
      <pc:chgData name="Dhruvi Shah" userId="S::dhruvi.bs18bds011@spjain.org::826c31c2-ca56-4893-80cb-943b42359279" providerId="AD" clId="Web-{51915EE8-910E-4080-9F14-796B566A8518}" dt="2021-01-12T04:50:36.217" v="184" actId="20577"/>
      <pc:docMkLst>
        <pc:docMk/>
      </pc:docMkLst>
      <pc:sldChg chg="modSp">
        <pc:chgData name="Dhruvi Shah" userId="S::dhruvi.bs18bds011@spjain.org::826c31c2-ca56-4893-80cb-943b42359279" providerId="AD" clId="Web-{51915EE8-910E-4080-9F14-796B566A8518}" dt="2021-01-12T04:50:36.217" v="184" actId="20577"/>
        <pc:sldMkLst>
          <pc:docMk/>
          <pc:sldMk cId="1300126663" sldId="273"/>
        </pc:sldMkLst>
        <pc:spChg chg="mod">
          <ac:chgData name="Dhruvi Shah" userId="S::dhruvi.bs18bds011@spjain.org::826c31c2-ca56-4893-80cb-943b42359279" providerId="AD" clId="Web-{51915EE8-910E-4080-9F14-796B566A8518}" dt="2021-01-12T04:50:36.217" v="184" actId="20577"/>
          <ac:spMkLst>
            <pc:docMk/>
            <pc:sldMk cId="1300126663" sldId="273"/>
            <ac:spMk id="12" creationId="{61AA41F0-83C1-4FEC-AA5A-2D3FB25A1BC9}"/>
          </ac:spMkLst>
        </pc:spChg>
        <pc:picChg chg="mod modCrop">
          <ac:chgData name="Dhruvi Shah" userId="S::dhruvi.bs18bds011@spjain.org::826c31c2-ca56-4893-80cb-943b42359279" providerId="AD" clId="Web-{51915EE8-910E-4080-9F14-796B566A8518}" dt="2021-01-12T04:47:19.993" v="3"/>
          <ac:picMkLst>
            <pc:docMk/>
            <pc:sldMk cId="1300126663" sldId="273"/>
            <ac:picMk id="11" creationId="{DAEB1943-575A-44B4-B84E-E0EB68DB2BD0}"/>
          </ac:picMkLst>
        </pc:picChg>
      </pc:sldChg>
    </pc:docChg>
  </pc:docChgLst>
  <pc:docChgLst>
    <pc:chgData name="Purav Tekwani" userId="S::purav.bs18bds001@spjain.org::65d5082b-dcb4-47f3-b80d-c35c4ffd93a6" providerId="AD" clId="Web-{2A57BA93-E39F-4CC4-8AE7-07C936DDF677}"/>
    <pc:docChg chg="addSld modSld">
      <pc:chgData name="Purav Tekwani" userId="S::purav.bs18bds001@spjain.org::65d5082b-dcb4-47f3-b80d-c35c4ffd93a6" providerId="AD" clId="Web-{2A57BA93-E39F-4CC4-8AE7-07C936DDF677}" dt="2021-01-12T04:52:56.622" v="273" actId="1076"/>
      <pc:docMkLst>
        <pc:docMk/>
      </pc:docMkLst>
      <pc:sldChg chg="modSp">
        <pc:chgData name="Purav Tekwani" userId="S::purav.bs18bds001@spjain.org::65d5082b-dcb4-47f3-b80d-c35c4ffd93a6" providerId="AD" clId="Web-{2A57BA93-E39F-4CC4-8AE7-07C936DDF677}" dt="2021-01-12T04:52:49.418" v="272" actId="1076"/>
        <pc:sldMkLst>
          <pc:docMk/>
          <pc:sldMk cId="1300126663" sldId="273"/>
        </pc:sldMkLst>
        <pc:spChg chg="mod">
          <ac:chgData name="Purav Tekwani" userId="S::purav.bs18bds001@spjain.org::65d5082b-dcb4-47f3-b80d-c35c4ffd93a6" providerId="AD" clId="Web-{2A57BA93-E39F-4CC4-8AE7-07C936DDF677}" dt="2021-01-12T04:52:49.418" v="272" actId="1076"/>
          <ac:spMkLst>
            <pc:docMk/>
            <pc:sldMk cId="1300126663" sldId="273"/>
            <ac:spMk id="12" creationId="{61AA41F0-83C1-4FEC-AA5A-2D3FB25A1BC9}"/>
          </ac:spMkLst>
        </pc:spChg>
        <pc:picChg chg="mod">
          <ac:chgData name="Purav Tekwani" userId="S::purav.bs18bds001@spjain.org::65d5082b-dcb4-47f3-b80d-c35c4ffd93a6" providerId="AD" clId="Web-{2A57BA93-E39F-4CC4-8AE7-07C936DDF677}" dt="2021-01-12T04:49:35.789" v="21" actId="1076"/>
          <ac:picMkLst>
            <pc:docMk/>
            <pc:sldMk cId="1300126663" sldId="273"/>
            <ac:picMk id="11" creationId="{DAEB1943-575A-44B4-B84E-E0EB68DB2BD0}"/>
          </ac:picMkLst>
        </pc:picChg>
        <pc:picChg chg="mod modCrop">
          <ac:chgData name="Purav Tekwani" userId="S::purav.bs18bds001@spjain.org::65d5082b-dcb4-47f3-b80d-c35c4ffd93a6" providerId="AD" clId="Web-{2A57BA93-E39F-4CC4-8AE7-07C936DDF677}" dt="2021-01-12T04:49:38.352" v="22" actId="1076"/>
          <ac:picMkLst>
            <pc:docMk/>
            <pc:sldMk cId="1300126663" sldId="273"/>
            <ac:picMk id="13" creationId="{92258D86-B43C-4132-A9BB-08346F0D3D47}"/>
          </ac:picMkLst>
        </pc:picChg>
      </pc:sldChg>
      <pc:sldChg chg="modSp add replId">
        <pc:chgData name="Purav Tekwani" userId="S::purav.bs18bds001@spjain.org::65d5082b-dcb4-47f3-b80d-c35c4ffd93a6" providerId="AD" clId="Web-{2A57BA93-E39F-4CC4-8AE7-07C936DDF677}" dt="2021-01-12T04:52:56.622" v="273" actId="1076"/>
        <pc:sldMkLst>
          <pc:docMk/>
          <pc:sldMk cId="3452483171" sldId="274"/>
        </pc:sldMkLst>
        <pc:spChg chg="mod">
          <ac:chgData name="Purav Tekwani" userId="S::purav.bs18bds001@spjain.org::65d5082b-dcb4-47f3-b80d-c35c4ffd93a6" providerId="AD" clId="Web-{2A57BA93-E39F-4CC4-8AE7-07C936DDF677}" dt="2021-01-12T04:52:56.622" v="273" actId="1076"/>
          <ac:spMkLst>
            <pc:docMk/>
            <pc:sldMk cId="3452483171" sldId="274"/>
            <ac:spMk id="12" creationId="{61AA41F0-83C1-4FEC-AA5A-2D3FB25A1BC9}"/>
          </ac:spMkLst>
        </pc:spChg>
      </pc:sldChg>
    </pc:docChg>
  </pc:docChgLst>
  <pc:docChgLst>
    <pc:chgData name="Daksh Khandelwal" userId="S::daksh.bs18bds013@spjain.org::69fc631f-e5fa-49d8-b09e-66b723b27838" providerId="AD" clId="Web-{FD3B72D7-C9D4-4A12-AEE4-5A9DE2F1814E}"/>
    <pc:docChg chg="modSld">
      <pc:chgData name="Daksh Khandelwal" userId="S::daksh.bs18bds013@spjain.org::69fc631f-e5fa-49d8-b09e-66b723b27838" providerId="AD" clId="Web-{FD3B72D7-C9D4-4A12-AEE4-5A9DE2F1814E}" dt="2021-01-12T04:33:22.673" v="12" actId="20577"/>
      <pc:docMkLst>
        <pc:docMk/>
      </pc:docMkLst>
      <pc:sldChg chg="modSp">
        <pc:chgData name="Daksh Khandelwal" userId="S::daksh.bs18bds013@spjain.org::69fc631f-e5fa-49d8-b09e-66b723b27838" providerId="AD" clId="Web-{FD3B72D7-C9D4-4A12-AEE4-5A9DE2F1814E}" dt="2021-01-12T04:33:22.673" v="12" actId="20577"/>
        <pc:sldMkLst>
          <pc:docMk/>
          <pc:sldMk cId="1300126663" sldId="273"/>
        </pc:sldMkLst>
        <pc:spChg chg="mod">
          <ac:chgData name="Daksh Khandelwal" userId="S::daksh.bs18bds013@spjain.org::69fc631f-e5fa-49d8-b09e-66b723b27838" providerId="AD" clId="Web-{FD3B72D7-C9D4-4A12-AEE4-5A9DE2F1814E}" dt="2021-01-12T04:33:22.673" v="12" actId="20577"/>
          <ac:spMkLst>
            <pc:docMk/>
            <pc:sldMk cId="1300126663" sldId="273"/>
            <ac:spMk id="12" creationId="{61AA41F0-83C1-4FEC-AA5A-2D3FB25A1BC9}"/>
          </ac:spMkLst>
        </pc:spChg>
      </pc:sldChg>
    </pc:docChg>
  </pc:docChgLst>
  <pc:docChgLst>
    <pc:chgData name="Purav Tekwani" userId="S::purav.bs18bds001@spjain.org::65d5082b-dcb4-47f3-b80d-c35c4ffd93a6" providerId="AD" clId="Web-{983370D0-433B-4CCE-AF57-8B0D7E8B5EE7}"/>
    <pc:docChg chg="modSld">
      <pc:chgData name="Purav Tekwani" userId="S::purav.bs18bds001@spjain.org::65d5082b-dcb4-47f3-b80d-c35c4ffd93a6" providerId="AD" clId="Web-{983370D0-433B-4CCE-AF57-8B0D7E8B5EE7}" dt="2021-01-12T04:19:14.593" v="522" actId="20577"/>
      <pc:docMkLst>
        <pc:docMk/>
      </pc:docMkLst>
      <pc:sldChg chg="addSp modSp">
        <pc:chgData name="Purav Tekwani" userId="S::purav.bs18bds001@spjain.org::65d5082b-dcb4-47f3-b80d-c35c4ffd93a6" providerId="AD" clId="Web-{983370D0-433B-4CCE-AF57-8B0D7E8B5EE7}" dt="2021-01-12T04:19:14.593" v="522" actId="20577"/>
        <pc:sldMkLst>
          <pc:docMk/>
          <pc:sldMk cId="643816202" sldId="272"/>
        </pc:sldMkLst>
        <pc:spChg chg="add mod">
          <ac:chgData name="Purav Tekwani" userId="S::purav.bs18bds001@spjain.org::65d5082b-dcb4-47f3-b80d-c35c4ffd93a6" providerId="AD" clId="Web-{983370D0-433B-4CCE-AF57-8B0D7E8B5EE7}" dt="2021-01-12T04:19:14.593" v="522" actId="20577"/>
          <ac:spMkLst>
            <pc:docMk/>
            <pc:sldMk cId="643816202" sldId="272"/>
            <ac:spMk id="11" creationId="{D4D011C2-6FA0-4DDF-B8B6-52FB646CC1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789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7099298"/>
            <a:ext cx="14859000" cy="850107"/>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a:p>
        </p:txBody>
      </p:sp>
      <p:sp>
        <p:nvSpPr>
          <p:cNvPr id="4" name="Text Placeholder 3"/>
          <p:cNvSpPr>
            <a:spLocks noGrp="1"/>
          </p:cNvSpPr>
          <p:nvPr>
            <p:ph type="body" sz="half" idx="2"/>
          </p:nvPr>
        </p:nvSpPr>
        <p:spPr>
          <a:xfrm>
            <a:off x="1712120"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398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686299"/>
          </a:xfrm>
        </p:spPr>
        <p:txBody>
          <a:bodyPr anchor="ctr">
            <a:normAutofit/>
          </a:bodyPr>
          <a:lstStyle>
            <a:lvl1pPr algn="l">
              <a:defRPr sz="4800" b="0" cap="all"/>
            </a:lvl1pPr>
          </a:lstStyle>
          <a:p>
            <a:r>
              <a:rPr lang="en-GB"/>
              <a:t>Click to edit Master title style</a:t>
            </a:r>
            <a:endParaRPr lang="en-US"/>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613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227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GB"/>
              <a:t>Click to edit Master title style</a:t>
            </a:r>
            <a:endParaRPr lang="en-US"/>
          </a:p>
        </p:txBody>
      </p:sp>
      <p:sp>
        <p:nvSpPr>
          <p:cNvPr id="3" name="Text Placeholder 2"/>
          <p:cNvSpPr>
            <a:spLocks noGrp="1"/>
          </p:cNvSpPr>
          <p:nvPr>
            <p:ph type="body" idx="1"/>
          </p:nvPr>
        </p:nvSpPr>
        <p:spPr>
          <a:xfrm>
            <a:off x="1712116" y="7166072"/>
            <a:ext cx="148590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14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987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1147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0265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20" y="914400"/>
            <a:ext cx="14858997" cy="28575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0986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421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482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20" y="4962872"/>
            <a:ext cx="13030200" cy="2203200"/>
          </a:xfrm>
        </p:spPr>
        <p:txBody>
          <a:bodyPr anchor="b"/>
          <a:lstStyle>
            <a:lvl1pPr algn="r">
              <a:defRPr sz="6000" b="0" cap="all"/>
            </a:lvl1pPr>
          </a:lstStyle>
          <a:p>
            <a:r>
              <a:rPr lang="en-GB"/>
              <a:t>Click to edit Master title style</a:t>
            </a:r>
            <a:endParaRPr lang="en-US"/>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989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975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2143921" y="3987800"/>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22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25612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58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GB"/>
              <a:t>Click to edit Master title style</a:t>
            </a:r>
            <a:endParaRPr lang="en-US"/>
          </a:p>
        </p:txBody>
      </p:sp>
      <p:sp>
        <p:nvSpPr>
          <p:cNvPr id="3" name="Content Placeholder 2"/>
          <p:cNvSpPr>
            <a:spLocks noGrp="1"/>
          </p:cNvSpPr>
          <p:nvPr>
            <p:ph idx="1"/>
          </p:nvPr>
        </p:nvSpPr>
        <p:spPr>
          <a:xfrm>
            <a:off x="7655719"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88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GB"/>
              <a:t>Click to edit Master title style</a:t>
            </a:r>
            <a:endParaRPr lang="en-US"/>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877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20" y="914400"/>
            <a:ext cx="14858997" cy="28575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712120" y="4000499"/>
            <a:ext cx="14858997" cy="468630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1/12/2021</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22169017"/>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685800" rtl="0" eaLnBrk="1" latinLnBrk="0" hangingPunct="1">
        <a:spcBef>
          <a:spcPct val="0"/>
        </a:spcBef>
        <a:buNone/>
        <a:defRPr sz="4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00000"/>
        <a:buFont typeface="Arial"/>
        <a:buChar char="•"/>
        <a:defRPr sz="3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00000"/>
        <a:buFont typeface="Arial"/>
        <a:buChar char="•"/>
        <a:defRPr sz="27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00000"/>
        <a:buFont typeface="Arial"/>
        <a:buChar char="•"/>
        <a:defRPr sz="2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00000"/>
        <a:buFont typeface="Arial"/>
        <a:buChar char="•"/>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00000"/>
        <a:buFont typeface="Arial"/>
        <a:buChar char="•"/>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a:grpSpLocks noChangeAspect="1"/>
          </p:cNvGrpSpPr>
          <p:nvPr/>
        </p:nvGrpSpPr>
        <p:grpSpPr>
          <a:xfrm>
            <a:off x="10124778" y="1394749"/>
            <a:ext cx="8176889" cy="8176889"/>
            <a:chOff x="0" y="0"/>
            <a:chExt cx="6350000" cy="6350000"/>
          </a:xfrm>
        </p:grpSpPr>
        <p:sp>
          <p:nvSpPr>
            <p:cNvPr id="6" name="Freeform 6"/>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24991" r="-24991" b="-20"/>
              </a:stretch>
            </a:blip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25656" y="1028700"/>
            <a:ext cx="433644" cy="108017"/>
          </a:xfrm>
          <a:prstGeom prst="rect">
            <a:avLst/>
          </a:prstGeom>
        </p:spPr>
      </p:pic>
      <p:sp>
        <p:nvSpPr>
          <p:cNvPr id="8" name="TextBox 8"/>
          <p:cNvSpPr txBox="1"/>
          <p:nvPr/>
        </p:nvSpPr>
        <p:spPr>
          <a:xfrm>
            <a:off x="1618590" y="3251503"/>
            <a:ext cx="8280180" cy="3869719"/>
          </a:xfrm>
          <a:prstGeom prst="rect">
            <a:avLst/>
          </a:prstGeom>
        </p:spPr>
        <p:txBody>
          <a:bodyPr lIns="0" tIns="0" rIns="0" bIns="0" rtlCol="0" anchor="t">
            <a:spAutoFit/>
          </a:bodyPr>
          <a:lstStyle/>
          <a:p>
            <a:pPr>
              <a:lnSpc>
                <a:spcPts val="10142"/>
              </a:lnSpc>
            </a:pPr>
            <a:r>
              <a:rPr lang="en-US" sz="9220">
                <a:solidFill>
                  <a:srgbClr val="FFFFFF"/>
                </a:solidFill>
                <a:latin typeface="HK Grotesk Bold"/>
              </a:rPr>
              <a:t>STORE</a:t>
            </a:r>
          </a:p>
          <a:p>
            <a:pPr>
              <a:lnSpc>
                <a:spcPts val="10142"/>
              </a:lnSpc>
            </a:pPr>
            <a:r>
              <a:rPr lang="en-US" sz="9220">
                <a:solidFill>
                  <a:srgbClr val="FFFFFF"/>
                </a:solidFill>
                <a:latin typeface="HK Grotesk Bold"/>
              </a:rPr>
              <a:t>QUEUE</a:t>
            </a:r>
          </a:p>
          <a:p>
            <a:pPr>
              <a:lnSpc>
                <a:spcPts val="10142"/>
              </a:lnSpc>
            </a:pPr>
            <a:r>
              <a:rPr lang="en-US" sz="9220">
                <a:solidFill>
                  <a:srgbClr val="FFFFFF"/>
                </a:solidFill>
                <a:latin typeface="HK Grotesk Bold"/>
              </a:rPr>
              <a:t>OPTIMIZATION</a:t>
            </a:r>
          </a:p>
        </p:txBody>
      </p:sp>
      <p:sp>
        <p:nvSpPr>
          <p:cNvPr id="9" name="TextBox 9"/>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01</a:t>
            </a:r>
          </a:p>
        </p:txBody>
      </p:sp>
      <p:sp>
        <p:nvSpPr>
          <p:cNvPr id="10" name="TextBox 10"/>
          <p:cNvSpPr txBox="1"/>
          <p:nvPr/>
        </p:nvSpPr>
        <p:spPr>
          <a:xfrm>
            <a:off x="1380414" y="8483114"/>
            <a:ext cx="2553761" cy="1502747"/>
          </a:xfrm>
          <a:prstGeom prst="rect">
            <a:avLst/>
          </a:prstGeom>
        </p:spPr>
        <p:txBody>
          <a:bodyPr lIns="0" tIns="0" rIns="0" bIns="0" rtlCol="0" anchor="t">
            <a:spAutoFit/>
          </a:bodyPr>
          <a:lstStyle/>
          <a:p>
            <a:pPr>
              <a:lnSpc>
                <a:spcPts val="3017"/>
              </a:lnSpc>
            </a:pPr>
            <a:r>
              <a:rPr lang="en-US" sz="2155">
                <a:solidFill>
                  <a:srgbClr val="FFFFFF"/>
                </a:solidFill>
                <a:latin typeface="HK Grotesk Medium Bold"/>
              </a:rPr>
              <a:t>Purav Tekwani</a:t>
            </a:r>
          </a:p>
          <a:p>
            <a:pPr>
              <a:lnSpc>
                <a:spcPts val="3017"/>
              </a:lnSpc>
            </a:pPr>
            <a:r>
              <a:rPr lang="en-US" sz="2155">
                <a:solidFill>
                  <a:srgbClr val="FFFFFF"/>
                </a:solidFill>
                <a:latin typeface="HK Grotesk Medium Bold"/>
              </a:rPr>
              <a:t>Dhruv Khanna</a:t>
            </a:r>
          </a:p>
          <a:p>
            <a:pPr>
              <a:lnSpc>
                <a:spcPts val="3017"/>
              </a:lnSpc>
            </a:pPr>
            <a:r>
              <a:rPr lang="en-US" sz="2155">
                <a:solidFill>
                  <a:srgbClr val="FFFFFF"/>
                </a:solidFill>
                <a:latin typeface="HK Grotesk Medium Bold"/>
              </a:rPr>
              <a:t>Daksh Khandelwal</a:t>
            </a:r>
          </a:p>
          <a:p>
            <a:pPr>
              <a:lnSpc>
                <a:spcPts val="3017"/>
              </a:lnSpc>
            </a:pPr>
            <a:r>
              <a:rPr lang="en-US" sz="2155">
                <a:solidFill>
                  <a:srgbClr val="FFFFFF"/>
                </a:solidFill>
                <a:latin typeface="HK Grotesk Medium Bold"/>
              </a:rPr>
              <a:t>Dhruvi Shah</a:t>
            </a:r>
          </a:p>
        </p:txBody>
      </p:sp>
      <p:sp>
        <p:nvSpPr>
          <p:cNvPr id="11" name="TextBox 11"/>
          <p:cNvSpPr txBox="1"/>
          <p:nvPr/>
        </p:nvSpPr>
        <p:spPr>
          <a:xfrm>
            <a:off x="1618590" y="937808"/>
            <a:ext cx="6927127" cy="367337"/>
          </a:xfrm>
          <a:prstGeom prst="rect">
            <a:avLst/>
          </a:prstGeom>
        </p:spPr>
        <p:txBody>
          <a:bodyPr lIns="0" tIns="0" rIns="0" bIns="0" rtlCol="0" anchor="t">
            <a:spAutoFit/>
          </a:bodyPr>
          <a:lstStyle/>
          <a:p>
            <a:pPr>
              <a:lnSpc>
                <a:spcPts val="3068"/>
              </a:lnSpc>
            </a:pPr>
            <a:r>
              <a:rPr lang="en-US" sz="2192" spc="328">
                <a:solidFill>
                  <a:srgbClr val="FFFFFF"/>
                </a:solidFill>
                <a:latin typeface="Josefin Sans Regular Bold"/>
              </a:rPr>
              <a:t>SIMULATION MODELLING PROJECT</a:t>
            </a:r>
          </a:p>
        </p:txBody>
      </p:sp>
      <p:grpSp>
        <p:nvGrpSpPr>
          <p:cNvPr id="12" name="Group 12"/>
          <p:cNvGrpSpPr/>
          <p:nvPr/>
        </p:nvGrpSpPr>
        <p:grpSpPr>
          <a:xfrm>
            <a:off x="901141" y="849829"/>
            <a:ext cx="479273" cy="590919"/>
            <a:chOff x="0" y="0"/>
            <a:chExt cx="639030" cy="787893"/>
          </a:xfrm>
        </p:grpSpPr>
        <p:grpSp>
          <p:nvGrpSpPr>
            <p:cNvPr id="13" name="Group 13"/>
            <p:cNvGrpSpPr/>
            <p:nvPr/>
          </p:nvGrpSpPr>
          <p:grpSpPr>
            <a:xfrm>
              <a:off x="0" y="123874"/>
              <a:ext cx="602687" cy="60268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sp>
          <p:nvSpPr>
            <p:cNvPr id="15" name="TextBox 15"/>
            <p:cNvSpPr txBox="1"/>
            <p:nvPr/>
          </p:nvSpPr>
          <p:spPr>
            <a:xfrm>
              <a:off x="0" y="28575"/>
              <a:ext cx="639030" cy="759318"/>
            </a:xfrm>
            <a:prstGeom prst="rect">
              <a:avLst/>
            </a:prstGeom>
          </p:spPr>
          <p:txBody>
            <a:bodyPr lIns="0" tIns="0" rIns="0" bIns="0" rtlCol="0" anchor="t">
              <a:spAutoFit/>
            </a:bodyPr>
            <a:lstStyle/>
            <a:p>
              <a:pPr algn="ctr">
                <a:lnSpc>
                  <a:spcPts val="4308"/>
                </a:lnSpc>
              </a:pPr>
              <a:r>
                <a:rPr lang="en-US" sz="3916">
                  <a:solidFill>
                    <a:srgbClr val="2E2E2E"/>
                  </a:solidFill>
                  <a:latin typeface="HK Grotesk Bold"/>
                </a:rPr>
                <a:t>S</a:t>
              </a:r>
            </a:p>
          </p:txBody>
        </p:sp>
      </p:grpSp>
      <p:sp>
        <p:nvSpPr>
          <p:cNvPr id="16" name="TextBox 16"/>
          <p:cNvSpPr txBox="1"/>
          <p:nvPr/>
        </p:nvSpPr>
        <p:spPr>
          <a:xfrm>
            <a:off x="5088810" y="8469100"/>
            <a:ext cx="4412595" cy="1516761"/>
          </a:xfrm>
          <a:prstGeom prst="rect">
            <a:avLst/>
          </a:prstGeom>
        </p:spPr>
        <p:txBody>
          <a:bodyPr lIns="0" tIns="0" rIns="0" bIns="0" rtlCol="0" anchor="t">
            <a:spAutoFit/>
          </a:bodyPr>
          <a:lstStyle/>
          <a:p>
            <a:pPr>
              <a:lnSpc>
                <a:spcPts val="3024"/>
              </a:lnSpc>
            </a:pPr>
            <a:r>
              <a:rPr lang="en-US" sz="2160">
                <a:solidFill>
                  <a:srgbClr val="FFFFFF"/>
                </a:solidFill>
                <a:latin typeface="HK Grotesk Medium Bold"/>
              </a:rPr>
              <a:t>Pratiksha Sharma</a:t>
            </a:r>
          </a:p>
          <a:p>
            <a:pPr>
              <a:lnSpc>
                <a:spcPts val="3024"/>
              </a:lnSpc>
            </a:pPr>
            <a:r>
              <a:rPr lang="en-US" sz="2160">
                <a:solidFill>
                  <a:srgbClr val="FFFFFF"/>
                </a:solidFill>
                <a:latin typeface="HK Grotesk Medium Bold"/>
              </a:rPr>
              <a:t>Rithwik Chhugani</a:t>
            </a:r>
          </a:p>
          <a:p>
            <a:pPr>
              <a:lnSpc>
                <a:spcPts val="3024"/>
              </a:lnSpc>
            </a:pPr>
            <a:r>
              <a:rPr lang="en-US" sz="2160">
                <a:solidFill>
                  <a:srgbClr val="FFFFFF"/>
                </a:solidFill>
                <a:latin typeface="HK Grotesk Medium Bold"/>
              </a:rPr>
              <a:t>Swraj Palekar</a:t>
            </a:r>
          </a:p>
          <a:p>
            <a:pPr>
              <a:lnSpc>
                <a:spcPts val="3024"/>
              </a:lnSpc>
            </a:pPr>
            <a:r>
              <a:rPr lang="en-US" sz="2160">
                <a:solidFill>
                  <a:srgbClr val="FFFFFF"/>
                </a:solidFill>
                <a:latin typeface="HK Grotesk Medium Bold"/>
              </a:rPr>
              <a:t>Duc Long Ngo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941225" y="1937321"/>
            <a:ext cx="15096536" cy="8159179"/>
            <a:chOff x="0" y="0"/>
            <a:chExt cx="15902755" cy="8876384"/>
          </a:xfrm>
        </p:grpSpPr>
        <p:sp>
          <p:nvSpPr>
            <p:cNvPr id="6" name="Freeform 6"/>
            <p:cNvSpPr/>
            <p:nvPr/>
          </p:nvSpPr>
          <p:spPr>
            <a:xfrm>
              <a:off x="0"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sp>
      </p:grpSp>
      <p:grpSp>
        <p:nvGrpSpPr>
          <p:cNvPr id="7" name="Group 7"/>
          <p:cNvGrpSpPr/>
          <p:nvPr/>
        </p:nvGrpSpPr>
        <p:grpSpPr>
          <a:xfrm>
            <a:off x="3099265" y="1298234"/>
            <a:ext cx="6751232" cy="1348061"/>
            <a:chOff x="0" y="0"/>
            <a:chExt cx="9001643" cy="1797415"/>
          </a:xfrm>
        </p:grpSpPr>
        <p:sp>
          <p:nvSpPr>
            <p:cNvPr id="8" name="TextBox 8"/>
            <p:cNvSpPr txBox="1"/>
            <p:nvPr/>
          </p:nvSpPr>
          <p:spPr>
            <a:xfrm>
              <a:off x="0" y="57150"/>
              <a:ext cx="9001643" cy="998905"/>
            </a:xfrm>
            <a:prstGeom prst="rect">
              <a:avLst/>
            </a:prstGeom>
          </p:spPr>
          <p:txBody>
            <a:bodyPr lIns="0" tIns="0" rIns="0" bIns="0" rtlCol="0" anchor="t">
              <a:spAutoFit/>
            </a:bodyPr>
            <a:lstStyle/>
            <a:p>
              <a:pPr>
                <a:lnSpc>
                  <a:spcPts val="5767"/>
                </a:lnSpc>
              </a:pPr>
              <a:r>
                <a:rPr lang="en-US" sz="5243">
                  <a:solidFill>
                    <a:srgbClr val="FFC033"/>
                  </a:solidFill>
                  <a:latin typeface="League Spartan"/>
                </a:rPr>
                <a:t>METHODOLOGY</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1" name="TextBox 11"/>
          <p:cNvSpPr txBox="1"/>
          <p:nvPr/>
        </p:nvSpPr>
        <p:spPr>
          <a:xfrm>
            <a:off x="6722237" y="3854479"/>
            <a:ext cx="9371352" cy="3663888"/>
          </a:xfrm>
          <a:prstGeom prst="rect">
            <a:avLst/>
          </a:prstGeom>
        </p:spPr>
        <p:txBody>
          <a:bodyPr wrap="square" lIns="0" tIns="0" rIns="0" bIns="0" rtlCol="0" anchor="t">
            <a:spAutoFit/>
          </a:bodyPr>
          <a:lstStyle/>
          <a:p>
            <a:pPr marL="560970" lvl="1" indent="-280485">
              <a:lnSpc>
                <a:spcPts val="3637"/>
              </a:lnSpc>
              <a:buFont typeface="Arial"/>
              <a:buChar char="•"/>
            </a:pPr>
            <a:r>
              <a:rPr lang="en-US" sz="2598">
                <a:solidFill>
                  <a:srgbClr val="FFFFFF"/>
                </a:solidFill>
                <a:latin typeface="Open Sans Light"/>
              </a:rPr>
              <a:t>Coming back to the main Time Loop.</a:t>
            </a:r>
          </a:p>
          <a:p>
            <a:pPr marL="560970" lvl="1" indent="-280485">
              <a:lnSpc>
                <a:spcPts val="3637"/>
              </a:lnSpc>
              <a:buFont typeface="Arial"/>
              <a:buChar char="•"/>
            </a:pPr>
            <a:r>
              <a:rPr lang="en-US" sz="2598">
                <a:solidFill>
                  <a:srgbClr val="FFFFFF"/>
                </a:solidFill>
                <a:latin typeface="Open Sans Light"/>
              </a:rPr>
              <a:t> This way the queue proceeds with time and orders are processed While customers stand in the queue their wait time is noted and as this weight increases, the customer satisfaction gets penalized. </a:t>
            </a:r>
          </a:p>
          <a:p>
            <a:pPr marL="560970" lvl="1" indent="-280485">
              <a:lnSpc>
                <a:spcPts val="3637"/>
              </a:lnSpc>
              <a:buFont typeface="Arial"/>
              <a:buChar char="•"/>
            </a:pPr>
            <a:r>
              <a:rPr lang="en-US" sz="2598">
                <a:solidFill>
                  <a:srgbClr val="FFFFFF"/>
                </a:solidFill>
                <a:latin typeface="Open Sans Light"/>
              </a:rPr>
              <a:t>This penalization is and final customer satisfaction levels after they’re done with shopping is the problem that we’ll be solving in the project</a:t>
            </a:r>
          </a:p>
        </p:txBody>
      </p:sp>
      <p:pic>
        <p:nvPicPr>
          <p:cNvPr id="12" name="Picture 12"/>
          <p:cNvPicPr>
            <a:picLocks noChangeAspect="1"/>
          </p:cNvPicPr>
          <p:nvPr/>
        </p:nvPicPr>
        <p:blipFill>
          <a:blip r:embed="rId4">
            <a:alphaModFix amt="5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133462" y="3467100"/>
            <a:ext cx="1232469" cy="1232469"/>
          </a:xfrm>
          <a:prstGeom prst="rect">
            <a:avLst/>
          </a:prstGeom>
        </p:spPr>
      </p:pic>
      <p:sp>
        <p:nvSpPr>
          <p:cNvPr id="13" name="TextBox 13"/>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6</a:t>
            </a:r>
          </a:p>
        </p:txBody>
      </p:sp>
      <p:sp>
        <p:nvSpPr>
          <p:cNvPr id="14" name="TextBox 14"/>
          <p:cNvSpPr txBox="1"/>
          <p:nvPr/>
        </p:nvSpPr>
        <p:spPr>
          <a:xfrm>
            <a:off x="3404433" y="4641765"/>
            <a:ext cx="2690525" cy="2529523"/>
          </a:xfrm>
          <a:prstGeom prst="rect">
            <a:avLst/>
          </a:prstGeom>
        </p:spPr>
        <p:txBody>
          <a:bodyPr lIns="0" tIns="0" rIns="0" bIns="0" rtlCol="0" anchor="t">
            <a:spAutoFit/>
          </a:bodyPr>
          <a:lstStyle/>
          <a:p>
            <a:pPr algn="ctr">
              <a:lnSpc>
                <a:spcPts val="10119"/>
              </a:lnSpc>
            </a:pPr>
            <a:r>
              <a:rPr lang="en-US" sz="7227">
                <a:solidFill>
                  <a:srgbClr val="FFFFFF"/>
                </a:solidFill>
                <a:latin typeface="Josefin Sans Regular"/>
              </a:rPr>
              <a:t>TIME </a:t>
            </a:r>
          </a:p>
          <a:p>
            <a:pPr algn="ctr">
              <a:lnSpc>
                <a:spcPts val="10119"/>
              </a:lnSpc>
            </a:pPr>
            <a:r>
              <a:rPr lang="en-US" sz="7227">
                <a:solidFill>
                  <a:srgbClr val="FFFFFF"/>
                </a:solidFill>
                <a:latin typeface="Josefin Sans Regular"/>
              </a:rPr>
              <a:t>LOOP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lIns="91440" tIns="45720" rIns="91440" bIns="45720" anchor="t"/>
            <a:lstStyle/>
            <a:p>
              <a:endParaRPr lang="en-US"/>
            </a:p>
          </p:txBody>
        </p:sp>
      </p:grpSp>
      <p:grpSp>
        <p:nvGrpSpPr>
          <p:cNvPr id="7" name="Group 7"/>
          <p:cNvGrpSpPr/>
          <p:nvPr/>
        </p:nvGrpSpPr>
        <p:grpSpPr>
          <a:xfrm>
            <a:off x="3361007" y="2729036"/>
            <a:ext cx="10616736" cy="1305199"/>
            <a:chOff x="0" y="57149"/>
            <a:chExt cx="10970038" cy="1740266"/>
          </a:xfrm>
        </p:grpSpPr>
        <p:sp>
          <p:nvSpPr>
            <p:cNvPr id="8" name="TextBox 8"/>
            <p:cNvSpPr txBox="1"/>
            <p:nvPr/>
          </p:nvSpPr>
          <p:spPr>
            <a:xfrm>
              <a:off x="0" y="57149"/>
              <a:ext cx="10970038" cy="1012671"/>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RESULTS</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
        <p:nvSpPr>
          <p:cNvPr id="12" name="TextBox 11">
            <a:extLst>
              <a:ext uri="{FF2B5EF4-FFF2-40B4-BE49-F238E27FC236}">
                <a16:creationId xmlns:a16="http://schemas.microsoft.com/office/drawing/2014/main" id="{61AA41F0-83C1-4FEC-AA5A-2D3FB25A1BC9}"/>
              </a:ext>
            </a:extLst>
          </p:cNvPr>
          <p:cNvSpPr txBox="1"/>
          <p:nvPr/>
        </p:nvSpPr>
        <p:spPr>
          <a:xfrm>
            <a:off x="3254828" y="3669393"/>
            <a:ext cx="116014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first few minutes of the store rarely ever have any customers at counter 1, this is due to the early opening hours. Gradually the number of customers increase at the counter. The maximum number of people at this particular counter through the day are 18. We can also see that towards the end of the day the number of people at the counter begin decrease again. The middle of the day sees the most number of people  </a:t>
            </a:r>
          </a:p>
        </p:txBody>
      </p:sp>
      <p:pic>
        <p:nvPicPr>
          <p:cNvPr id="13" name="Picture 13" descr="Text&#10;&#10;Description automatically generated">
            <a:extLst>
              <a:ext uri="{FF2B5EF4-FFF2-40B4-BE49-F238E27FC236}">
                <a16:creationId xmlns:a16="http://schemas.microsoft.com/office/drawing/2014/main" id="{92258D86-B43C-4132-A9BB-08346F0D3D47}"/>
              </a:ext>
            </a:extLst>
          </p:cNvPr>
          <p:cNvPicPr>
            <a:picLocks noChangeAspect="1"/>
          </p:cNvPicPr>
          <p:nvPr/>
        </p:nvPicPr>
        <p:blipFill rotWithShape="1">
          <a:blip r:embed="rId4"/>
          <a:srcRect l="5568" t="-72" r="-107" b="-351"/>
          <a:stretch/>
        </p:blipFill>
        <p:spPr>
          <a:xfrm>
            <a:off x="3266440" y="5142683"/>
            <a:ext cx="11307536" cy="3446326"/>
          </a:xfrm>
          <a:prstGeom prst="rect">
            <a:avLst/>
          </a:prstGeom>
        </p:spPr>
      </p:pic>
      <p:pic>
        <p:nvPicPr>
          <p:cNvPr id="11" name="Picture 13" descr="A close up of a keyboard&#10;&#10;Description automatically generated">
            <a:extLst>
              <a:ext uri="{FF2B5EF4-FFF2-40B4-BE49-F238E27FC236}">
                <a16:creationId xmlns:a16="http://schemas.microsoft.com/office/drawing/2014/main" id="{DAEB1943-575A-44B4-B84E-E0EB68DB2BD0}"/>
              </a:ext>
            </a:extLst>
          </p:cNvPr>
          <p:cNvPicPr>
            <a:picLocks noChangeAspect="1"/>
          </p:cNvPicPr>
          <p:nvPr/>
        </p:nvPicPr>
        <p:blipFill rotWithShape="1">
          <a:blip r:embed="rId5"/>
          <a:srcRect t="60650" r="-97" b="361"/>
          <a:stretch/>
        </p:blipFill>
        <p:spPr>
          <a:xfrm>
            <a:off x="3260271" y="8499811"/>
            <a:ext cx="11129743" cy="1163103"/>
          </a:xfrm>
          <a:prstGeom prst="rect">
            <a:avLst/>
          </a:prstGeom>
        </p:spPr>
      </p:pic>
    </p:spTree>
    <p:extLst>
      <p:ext uri="{BB962C8B-B14F-4D97-AF65-F5344CB8AC3E}">
        <p14:creationId xmlns:p14="http://schemas.microsoft.com/office/powerpoint/2010/main" val="130012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lIns="91440" tIns="45720" rIns="91440" bIns="45720" anchor="t"/>
            <a:lstStyle/>
            <a:p>
              <a:endParaRPr lang="en-US"/>
            </a:p>
          </p:txBody>
        </p:sp>
      </p:grpSp>
      <p:grpSp>
        <p:nvGrpSpPr>
          <p:cNvPr id="7" name="Group 7"/>
          <p:cNvGrpSpPr/>
          <p:nvPr/>
        </p:nvGrpSpPr>
        <p:grpSpPr>
          <a:xfrm>
            <a:off x="3361007" y="2729036"/>
            <a:ext cx="10616736" cy="1305199"/>
            <a:chOff x="0" y="57149"/>
            <a:chExt cx="10970038" cy="1740266"/>
          </a:xfrm>
        </p:grpSpPr>
        <p:sp>
          <p:nvSpPr>
            <p:cNvPr id="8" name="TextBox 8"/>
            <p:cNvSpPr txBox="1"/>
            <p:nvPr/>
          </p:nvSpPr>
          <p:spPr>
            <a:xfrm>
              <a:off x="0" y="57149"/>
              <a:ext cx="10970038" cy="1012671"/>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RESULTS</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
        <p:nvSpPr>
          <p:cNvPr id="12" name="TextBox 11">
            <a:extLst>
              <a:ext uri="{FF2B5EF4-FFF2-40B4-BE49-F238E27FC236}">
                <a16:creationId xmlns:a16="http://schemas.microsoft.com/office/drawing/2014/main" id="{61AA41F0-83C1-4FEC-AA5A-2D3FB25A1BC9}"/>
              </a:ext>
            </a:extLst>
          </p:cNvPr>
          <p:cNvSpPr txBox="1"/>
          <p:nvPr/>
        </p:nvSpPr>
        <p:spPr>
          <a:xfrm>
            <a:off x="3254828" y="3745593"/>
            <a:ext cx="116014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can see times when the counter has no one joining the queue or if the number of people is too low then the store can decide to shut the counter at those times of the day.</a:t>
            </a:r>
          </a:p>
          <a:p>
            <a:r>
              <a:rPr lang="en-US"/>
              <a:t>As this is an average over a few days we can get an estimate of the queue density at various times of the day</a:t>
            </a:r>
          </a:p>
        </p:txBody>
      </p:sp>
      <p:pic>
        <p:nvPicPr>
          <p:cNvPr id="13" name="Picture 13" descr="Text&#10;&#10;Description automatically generated">
            <a:extLst>
              <a:ext uri="{FF2B5EF4-FFF2-40B4-BE49-F238E27FC236}">
                <a16:creationId xmlns:a16="http://schemas.microsoft.com/office/drawing/2014/main" id="{92258D86-B43C-4132-A9BB-08346F0D3D47}"/>
              </a:ext>
            </a:extLst>
          </p:cNvPr>
          <p:cNvPicPr>
            <a:picLocks noChangeAspect="1"/>
          </p:cNvPicPr>
          <p:nvPr/>
        </p:nvPicPr>
        <p:blipFill rotWithShape="1">
          <a:blip r:embed="rId4"/>
          <a:srcRect l="5568" t="-72" r="-107" b="-351"/>
          <a:stretch/>
        </p:blipFill>
        <p:spPr>
          <a:xfrm>
            <a:off x="3266440" y="5142683"/>
            <a:ext cx="11307536" cy="3446326"/>
          </a:xfrm>
          <a:prstGeom prst="rect">
            <a:avLst/>
          </a:prstGeom>
        </p:spPr>
      </p:pic>
      <p:pic>
        <p:nvPicPr>
          <p:cNvPr id="11" name="Picture 13" descr="A close up of a keyboard&#10;&#10;Description automatically generated">
            <a:extLst>
              <a:ext uri="{FF2B5EF4-FFF2-40B4-BE49-F238E27FC236}">
                <a16:creationId xmlns:a16="http://schemas.microsoft.com/office/drawing/2014/main" id="{DAEB1943-575A-44B4-B84E-E0EB68DB2BD0}"/>
              </a:ext>
            </a:extLst>
          </p:cNvPr>
          <p:cNvPicPr>
            <a:picLocks noChangeAspect="1"/>
          </p:cNvPicPr>
          <p:nvPr/>
        </p:nvPicPr>
        <p:blipFill rotWithShape="1">
          <a:blip r:embed="rId5"/>
          <a:srcRect t="60650" r="-97" b="361"/>
          <a:stretch/>
        </p:blipFill>
        <p:spPr>
          <a:xfrm>
            <a:off x="3260271" y="8499811"/>
            <a:ext cx="11129743" cy="1163103"/>
          </a:xfrm>
          <a:prstGeom prst="rect">
            <a:avLst/>
          </a:prstGeom>
        </p:spPr>
      </p:pic>
    </p:spTree>
    <p:extLst>
      <p:ext uri="{BB962C8B-B14F-4D97-AF65-F5344CB8AC3E}">
        <p14:creationId xmlns:p14="http://schemas.microsoft.com/office/powerpoint/2010/main" val="345248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lIns="91440" tIns="45720" rIns="91440" bIns="45720" anchor="t"/>
            <a:lstStyle/>
            <a:p>
              <a:endParaRPr lang="en-US"/>
            </a:p>
          </p:txBody>
        </p:sp>
      </p:grpSp>
      <p:grpSp>
        <p:nvGrpSpPr>
          <p:cNvPr id="7" name="Group 7"/>
          <p:cNvGrpSpPr/>
          <p:nvPr/>
        </p:nvGrpSpPr>
        <p:grpSpPr>
          <a:xfrm>
            <a:off x="3361007" y="2729036"/>
            <a:ext cx="10616736" cy="1305199"/>
            <a:chOff x="0" y="57149"/>
            <a:chExt cx="10970038" cy="1740266"/>
          </a:xfrm>
        </p:grpSpPr>
        <p:sp>
          <p:nvSpPr>
            <p:cNvPr id="8" name="TextBox 8"/>
            <p:cNvSpPr txBox="1"/>
            <p:nvPr/>
          </p:nvSpPr>
          <p:spPr>
            <a:xfrm>
              <a:off x="0" y="57149"/>
              <a:ext cx="10970038" cy="1012671"/>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RESULTS</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pic>
        <p:nvPicPr>
          <p:cNvPr id="15" name="Picture 14">
            <a:extLst>
              <a:ext uri="{FF2B5EF4-FFF2-40B4-BE49-F238E27FC236}">
                <a16:creationId xmlns:a16="http://schemas.microsoft.com/office/drawing/2014/main" id="{BB3BC373-ACED-478D-B6EA-E5869B1339C5}"/>
              </a:ext>
            </a:extLst>
          </p:cNvPr>
          <p:cNvPicPr>
            <a:picLocks noChangeAspect="1"/>
          </p:cNvPicPr>
          <p:nvPr/>
        </p:nvPicPr>
        <p:blipFill>
          <a:blip r:embed="rId4"/>
          <a:stretch>
            <a:fillRect/>
          </a:stretch>
        </p:blipFill>
        <p:spPr>
          <a:xfrm>
            <a:off x="3782234" y="3882551"/>
            <a:ext cx="5493840" cy="5523140"/>
          </a:xfrm>
          <a:prstGeom prst="rect">
            <a:avLst/>
          </a:prstGeom>
        </p:spPr>
      </p:pic>
      <p:pic>
        <p:nvPicPr>
          <p:cNvPr id="18" name="Picture 17">
            <a:extLst>
              <a:ext uri="{FF2B5EF4-FFF2-40B4-BE49-F238E27FC236}">
                <a16:creationId xmlns:a16="http://schemas.microsoft.com/office/drawing/2014/main" id="{DC3D1C01-44D1-4543-A859-F6D9D563C05D}"/>
              </a:ext>
            </a:extLst>
          </p:cNvPr>
          <p:cNvPicPr>
            <a:picLocks noChangeAspect="1"/>
          </p:cNvPicPr>
          <p:nvPr/>
        </p:nvPicPr>
        <p:blipFill>
          <a:blip r:embed="rId5"/>
          <a:stretch>
            <a:fillRect/>
          </a:stretch>
        </p:blipFill>
        <p:spPr>
          <a:xfrm>
            <a:off x="10520036" y="3819936"/>
            <a:ext cx="5479594" cy="5523140"/>
          </a:xfrm>
          <a:prstGeom prst="rect">
            <a:avLst/>
          </a:prstGeom>
        </p:spPr>
      </p:pic>
    </p:spTree>
    <p:extLst>
      <p:ext uri="{BB962C8B-B14F-4D97-AF65-F5344CB8AC3E}">
        <p14:creationId xmlns:p14="http://schemas.microsoft.com/office/powerpoint/2010/main" val="196050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361007" y="2729036"/>
            <a:ext cx="10616736" cy="1305199"/>
            <a:chOff x="0" y="57149"/>
            <a:chExt cx="10970038" cy="1740266"/>
          </a:xfrm>
        </p:grpSpPr>
        <p:sp>
          <p:nvSpPr>
            <p:cNvPr id="8" name="TextBox 8"/>
            <p:cNvSpPr txBox="1"/>
            <p:nvPr/>
          </p:nvSpPr>
          <p:spPr>
            <a:xfrm>
              <a:off x="0" y="57149"/>
              <a:ext cx="10970038" cy="1012671"/>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CONCLUSION</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
        <p:nvSpPr>
          <p:cNvPr id="11" name="TextBox 10">
            <a:extLst>
              <a:ext uri="{FF2B5EF4-FFF2-40B4-BE49-F238E27FC236}">
                <a16:creationId xmlns:a16="http://schemas.microsoft.com/office/drawing/2014/main" id="{D4D011C2-6FA0-4DDF-B8B6-52FB646CC145}"/>
              </a:ext>
            </a:extLst>
          </p:cNvPr>
          <p:cNvSpPr txBox="1"/>
          <p:nvPr/>
        </p:nvSpPr>
        <p:spPr>
          <a:xfrm>
            <a:off x="4292600" y="4254500"/>
            <a:ext cx="106045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a:latin typeface="Open sans"/>
              </a:rPr>
              <a:t>Using the store simulator ,we can run the store hours for various days and with various distributions and store size by tuning the parameter of the simulation.</a:t>
            </a:r>
            <a:endParaRPr lang="en-US"/>
          </a:p>
          <a:p>
            <a:pPr marL="342900" indent="-342900">
              <a:buFont typeface="Arial" panose="020B0604020202020204" pitchFamily="34" charset="0"/>
              <a:buChar char="•"/>
            </a:pPr>
            <a:endParaRPr lang="en-US" sz="2400">
              <a:latin typeface="Open sans"/>
            </a:endParaRPr>
          </a:p>
          <a:p>
            <a:pPr marL="342900" indent="-342900">
              <a:buFont typeface="Arial" panose="020B0604020202020204" pitchFamily="34" charset="0"/>
              <a:buChar char="•"/>
            </a:pPr>
            <a:r>
              <a:rPr lang="en-US" sz="2400">
                <a:latin typeface="Open sans"/>
              </a:rPr>
              <a:t>After simulating the shopping and billing processes for several days we can try finding patterns in the mean number of people at a particular counter at various times of the day and then decide based on the operation costs and density of the queue to then control the number of operatable counters.</a:t>
            </a:r>
          </a:p>
          <a:p>
            <a:pPr marL="342900" indent="-342900">
              <a:buFont typeface="Arial" panose="020B0604020202020204" pitchFamily="34" charset="0"/>
              <a:buChar char="•"/>
            </a:pPr>
            <a:endParaRPr lang="en-US" sz="2400">
              <a:latin typeface="Open sans"/>
            </a:endParaRPr>
          </a:p>
          <a:p>
            <a:pPr marL="342900" indent="-342900">
              <a:buFont typeface="Arial" panose="020B0604020202020204" pitchFamily="34" charset="0"/>
              <a:buChar char="•"/>
            </a:pPr>
            <a:r>
              <a:rPr lang="en-US" sz="2400">
                <a:latin typeface="Open sans"/>
              </a:rPr>
              <a:t>This way we can save cost for the store and maintain the customer satisfaction levels of the store as well.</a:t>
            </a:r>
          </a:p>
        </p:txBody>
      </p:sp>
    </p:spTree>
    <p:extLst>
      <p:ext uri="{BB962C8B-B14F-4D97-AF65-F5344CB8AC3E}">
        <p14:creationId xmlns:p14="http://schemas.microsoft.com/office/powerpoint/2010/main" val="64381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86D76B46-D062-43EB-A72F-ECB3010FACC3}"/>
              </a:ext>
            </a:extLst>
          </p:cNvPr>
          <p:cNvGrpSpPr/>
          <p:nvPr/>
        </p:nvGrpSpPr>
        <p:grpSpPr>
          <a:xfrm>
            <a:off x="3835632" y="4914900"/>
            <a:ext cx="10616736" cy="1305199"/>
            <a:chOff x="0" y="57149"/>
            <a:chExt cx="10970038" cy="1740266"/>
          </a:xfrm>
        </p:grpSpPr>
        <p:sp>
          <p:nvSpPr>
            <p:cNvPr id="3" name="TextBox 8">
              <a:extLst>
                <a:ext uri="{FF2B5EF4-FFF2-40B4-BE49-F238E27FC236}">
                  <a16:creationId xmlns:a16="http://schemas.microsoft.com/office/drawing/2014/main" id="{24C9917D-9B4F-4E40-A41A-F28983CD5692}"/>
                </a:ext>
              </a:extLst>
            </p:cNvPr>
            <p:cNvSpPr txBox="1"/>
            <p:nvPr/>
          </p:nvSpPr>
          <p:spPr>
            <a:xfrm>
              <a:off x="0" y="57149"/>
              <a:ext cx="10970038" cy="1012671"/>
            </a:xfrm>
            <a:prstGeom prst="rect">
              <a:avLst/>
            </a:prstGeom>
          </p:spPr>
          <p:txBody>
            <a:bodyPr wrap="square" lIns="0" tIns="0" rIns="0" bIns="0" rtlCol="0" anchor="t">
              <a:spAutoFit/>
            </a:bodyPr>
            <a:lstStyle/>
            <a:p>
              <a:pPr algn="ctr">
                <a:lnSpc>
                  <a:spcPts val="5767"/>
                </a:lnSpc>
              </a:pPr>
              <a:r>
                <a:rPr lang="en-US" sz="5243">
                  <a:solidFill>
                    <a:srgbClr val="FFC033"/>
                  </a:solidFill>
                  <a:latin typeface="League Spartan"/>
                </a:rPr>
                <a:t>THANK YOU!</a:t>
              </a:r>
            </a:p>
          </p:txBody>
        </p:sp>
        <p:sp>
          <p:nvSpPr>
            <p:cNvPr id="4" name="TextBox 9">
              <a:extLst>
                <a:ext uri="{FF2B5EF4-FFF2-40B4-BE49-F238E27FC236}">
                  <a16:creationId xmlns:a16="http://schemas.microsoft.com/office/drawing/2014/main" id="{9F61A617-6418-460E-A530-9D6934A25EF3}"/>
                </a:ext>
              </a:extLst>
            </p:cNvPr>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02</a:t>
            </a:r>
          </a:p>
        </p:txBody>
      </p:sp>
      <p:sp>
        <p:nvSpPr>
          <p:cNvPr id="6" name="TextBox 6"/>
          <p:cNvSpPr txBox="1"/>
          <p:nvPr/>
        </p:nvSpPr>
        <p:spPr>
          <a:xfrm>
            <a:off x="12378575" y="990600"/>
            <a:ext cx="4880725" cy="300629"/>
          </a:xfrm>
          <a:prstGeom prst="rect">
            <a:avLst/>
          </a:prstGeom>
        </p:spPr>
        <p:txBody>
          <a:bodyPr lIns="0" tIns="0" rIns="0" bIns="0" rtlCol="0" anchor="t">
            <a:spAutoFit/>
          </a:bodyPr>
          <a:lstStyle/>
          <a:p>
            <a:pPr algn="r">
              <a:lnSpc>
                <a:spcPts val="2520"/>
              </a:lnSpc>
            </a:pPr>
            <a:r>
              <a:rPr lang="en-US" sz="1800" spc="270">
                <a:solidFill>
                  <a:srgbClr val="FFFFFF"/>
                </a:solidFill>
                <a:latin typeface="HK Grotesk Medium"/>
              </a:rPr>
              <a:t>STORE QUEUE OPTIMIZATION</a:t>
            </a:r>
          </a:p>
        </p:txBody>
      </p:sp>
      <p:grpSp>
        <p:nvGrpSpPr>
          <p:cNvPr id="7" name="Group 7"/>
          <p:cNvGrpSpPr/>
          <p:nvPr/>
        </p:nvGrpSpPr>
        <p:grpSpPr>
          <a:xfrm>
            <a:off x="2903796" y="3970712"/>
            <a:ext cx="5445864" cy="2919677"/>
            <a:chOff x="0" y="0"/>
            <a:chExt cx="7261152" cy="3892902"/>
          </a:xfrm>
        </p:grpSpPr>
        <p:sp>
          <p:nvSpPr>
            <p:cNvPr id="8" name="TextBox 8"/>
            <p:cNvSpPr txBox="1"/>
            <p:nvPr/>
          </p:nvSpPr>
          <p:spPr>
            <a:xfrm>
              <a:off x="0" y="66675"/>
              <a:ext cx="7261152" cy="3026732"/>
            </a:xfrm>
            <a:prstGeom prst="rect">
              <a:avLst/>
            </a:prstGeom>
          </p:spPr>
          <p:txBody>
            <a:bodyPr lIns="0" tIns="0" rIns="0" bIns="0" rtlCol="0" anchor="t">
              <a:spAutoFit/>
            </a:bodyPr>
            <a:lstStyle/>
            <a:p>
              <a:pPr>
                <a:lnSpc>
                  <a:spcPts val="8800"/>
                </a:lnSpc>
              </a:pPr>
              <a:r>
                <a:rPr lang="en-US" sz="8000">
                  <a:solidFill>
                    <a:srgbClr val="FFFFFF"/>
                  </a:solidFill>
                  <a:latin typeface="HK Grotesk Bold"/>
                </a:rPr>
                <a:t>Table of </a:t>
              </a:r>
              <a:r>
                <a:rPr lang="en-US" sz="8000">
                  <a:solidFill>
                    <a:srgbClr val="FFC033"/>
                  </a:solidFill>
                  <a:latin typeface="HK Grotesk Bold"/>
                </a:rPr>
                <a:t>Contents</a:t>
              </a:r>
            </a:p>
          </p:txBody>
        </p:sp>
        <p:sp>
          <p:nvSpPr>
            <p:cNvPr id="9" name="TextBox 9"/>
            <p:cNvSpPr txBox="1"/>
            <p:nvPr/>
          </p:nvSpPr>
          <p:spPr>
            <a:xfrm>
              <a:off x="0" y="3281908"/>
              <a:ext cx="7261152" cy="610995"/>
            </a:xfrm>
            <a:prstGeom prst="rect">
              <a:avLst/>
            </a:prstGeom>
          </p:spPr>
          <p:txBody>
            <a:bodyPr lIns="0" tIns="0" rIns="0" bIns="0" rtlCol="0" anchor="t">
              <a:spAutoFit/>
            </a:bodyPr>
            <a:lstStyle/>
            <a:p>
              <a:pPr>
                <a:lnSpc>
                  <a:spcPts val="3920"/>
                </a:lnSpc>
              </a:pPr>
              <a:r>
                <a:rPr lang="en-US" sz="2800">
                  <a:solidFill>
                    <a:srgbClr val="FFFFFF"/>
                  </a:solidFill>
                  <a:latin typeface="HK Grotesk Medium"/>
                </a:rPr>
                <a:t>Presentation Outline</a:t>
              </a:r>
            </a:p>
          </p:txBody>
        </p:sp>
      </p:grpSp>
      <p:sp>
        <p:nvSpPr>
          <p:cNvPr id="10" name="TextBox 10"/>
          <p:cNvSpPr txBox="1"/>
          <p:nvPr/>
        </p:nvSpPr>
        <p:spPr>
          <a:xfrm>
            <a:off x="10212928" y="4142937"/>
            <a:ext cx="5972211" cy="3205429"/>
          </a:xfrm>
          <a:prstGeom prst="rect">
            <a:avLst/>
          </a:prstGeom>
        </p:spPr>
        <p:txBody>
          <a:bodyPr lIns="0" tIns="0" rIns="0" bIns="0" rtlCol="0" anchor="t">
            <a:spAutoFit/>
          </a:bodyPr>
          <a:lstStyle/>
          <a:p>
            <a:pPr>
              <a:lnSpc>
                <a:spcPts val="4230"/>
              </a:lnSpc>
            </a:pPr>
            <a:r>
              <a:rPr lang="en-US" sz="2820" spc="84">
                <a:solidFill>
                  <a:srgbClr val="FFFFFF"/>
                </a:solidFill>
                <a:latin typeface="HK Grotesk Light Bold"/>
              </a:rPr>
              <a:t>Background</a:t>
            </a:r>
          </a:p>
          <a:p>
            <a:pPr>
              <a:lnSpc>
                <a:spcPts val="4230"/>
              </a:lnSpc>
            </a:pPr>
            <a:r>
              <a:rPr lang="en-US" sz="2820" spc="84">
                <a:solidFill>
                  <a:srgbClr val="FFFFFF"/>
                </a:solidFill>
                <a:latin typeface="HK Grotesk Light Bold"/>
              </a:rPr>
              <a:t>Introduction</a:t>
            </a:r>
          </a:p>
          <a:p>
            <a:pPr>
              <a:lnSpc>
                <a:spcPts val="4230"/>
              </a:lnSpc>
            </a:pPr>
            <a:r>
              <a:rPr lang="en-US" sz="2820" spc="84">
                <a:solidFill>
                  <a:srgbClr val="FFFFFF"/>
                </a:solidFill>
                <a:latin typeface="HK Grotesk Light Bold"/>
              </a:rPr>
              <a:t>Problem Statement</a:t>
            </a:r>
          </a:p>
          <a:p>
            <a:pPr>
              <a:lnSpc>
                <a:spcPts val="4230"/>
              </a:lnSpc>
            </a:pPr>
            <a:r>
              <a:rPr lang="en-US" sz="2820" spc="84">
                <a:solidFill>
                  <a:srgbClr val="FFFFFF"/>
                </a:solidFill>
                <a:latin typeface="HK Grotesk Light Bold"/>
              </a:rPr>
              <a:t>Methodology</a:t>
            </a:r>
          </a:p>
          <a:p>
            <a:pPr>
              <a:lnSpc>
                <a:spcPts val="4230"/>
              </a:lnSpc>
            </a:pPr>
            <a:r>
              <a:rPr lang="en-US" sz="2820" spc="84">
                <a:solidFill>
                  <a:srgbClr val="FFFFFF"/>
                </a:solidFill>
                <a:latin typeface="HK Grotesk Light Bold"/>
              </a:rPr>
              <a:t>Results</a:t>
            </a:r>
          </a:p>
          <a:p>
            <a:pPr>
              <a:lnSpc>
                <a:spcPts val="4230"/>
              </a:lnSpc>
            </a:pPr>
            <a:r>
              <a:rPr lang="en-US" sz="2820" spc="84">
                <a:solidFill>
                  <a:srgbClr val="FFFFFF"/>
                </a:solidFill>
                <a:latin typeface="HK Grotesk Light Bold"/>
              </a:rPr>
              <a:t>Conclusion</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941225" y="1937321"/>
            <a:ext cx="15234696" cy="8159179"/>
            <a:chOff x="0" y="0"/>
            <a:chExt cx="15902755" cy="8876384"/>
          </a:xfrm>
        </p:grpSpPr>
        <p:sp>
          <p:nvSpPr>
            <p:cNvPr id="6" name="Freeform 6"/>
            <p:cNvSpPr/>
            <p:nvPr/>
          </p:nvSpPr>
          <p:spPr>
            <a:xfrm>
              <a:off x="0"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sp>
      </p:grpSp>
      <p:grpSp>
        <p:nvGrpSpPr>
          <p:cNvPr id="7" name="Group 7"/>
          <p:cNvGrpSpPr/>
          <p:nvPr/>
        </p:nvGrpSpPr>
        <p:grpSpPr>
          <a:xfrm>
            <a:off x="3099265" y="1341096"/>
            <a:ext cx="6751232" cy="1305199"/>
            <a:chOff x="0" y="57149"/>
            <a:chExt cx="9001643" cy="1740266"/>
          </a:xfrm>
        </p:grpSpPr>
        <p:sp>
          <p:nvSpPr>
            <p:cNvPr id="8" name="TextBox 8"/>
            <p:cNvSpPr txBox="1"/>
            <p:nvPr/>
          </p:nvSpPr>
          <p:spPr>
            <a:xfrm>
              <a:off x="0" y="57149"/>
              <a:ext cx="9001643" cy="1012671"/>
            </a:xfrm>
            <a:prstGeom prst="rect">
              <a:avLst/>
            </a:prstGeom>
          </p:spPr>
          <p:txBody>
            <a:bodyPr lIns="0" tIns="0" rIns="0" bIns="0" rtlCol="0" anchor="t">
              <a:spAutoFit/>
            </a:bodyPr>
            <a:lstStyle/>
            <a:p>
              <a:pPr>
                <a:lnSpc>
                  <a:spcPts val="5767"/>
                </a:lnSpc>
              </a:pPr>
              <a:r>
                <a:rPr lang="en-US" sz="5243">
                  <a:solidFill>
                    <a:srgbClr val="FFC033"/>
                  </a:solidFill>
                  <a:latin typeface="League Spartan"/>
                </a:rPr>
                <a:t>BACKGROUND</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3052872" y="2353023"/>
            <a:ext cx="15011400" cy="3663888"/>
          </a:xfrm>
          <a:prstGeom prst="rect">
            <a:avLst/>
          </a:prstGeom>
        </p:spPr>
        <p:txBody>
          <a:bodyPr wrap="square" lIns="0" tIns="0" rIns="0" bIns="0" rtlCol="0" anchor="t">
            <a:spAutoFit/>
          </a:bodyPr>
          <a:lstStyle/>
          <a:p>
            <a:pPr marL="280485" lvl="1">
              <a:lnSpc>
                <a:spcPts val="3637"/>
              </a:lnSpc>
            </a:pPr>
            <a:r>
              <a:rPr lang="en-US" sz="2598">
                <a:solidFill>
                  <a:srgbClr val="FFFFFF"/>
                </a:solidFill>
                <a:latin typeface="Open Sans Light" panose="020B0604020202020204" charset="0"/>
                <a:ea typeface="Open Sans Light" panose="020B0604020202020204" charset="0"/>
                <a:cs typeface="Open Sans Light" panose="020B0604020202020204" charset="0"/>
              </a:rPr>
              <a:t>Nowadays, supermarkets are the main way people get groceries. With a total retail sales of 18800 B (USD) in 2011 and is predicted to reach 31300 in the year of 2021. On average, a person would spend 50-100 AUD/ week on groceries in Australia. But nowadays, with the development of smart phone, people have become less and less patent.</a:t>
            </a:r>
          </a:p>
          <a:p>
            <a:pPr marL="280485" lvl="1">
              <a:lnSpc>
                <a:spcPts val="3637"/>
              </a:lnSpc>
            </a:pPr>
            <a:endParaRPr lang="en-US" sz="2598">
              <a:solidFill>
                <a:srgbClr val="FFFFFF"/>
              </a:solidFill>
              <a:latin typeface="Open Sans Light Bold"/>
            </a:endParaRPr>
          </a:p>
          <a:p>
            <a:pPr marL="280485" lvl="1">
              <a:lnSpc>
                <a:spcPts val="3637"/>
              </a:lnSpc>
            </a:pPr>
            <a:endParaRPr lang="en-US" sz="2598">
              <a:solidFill>
                <a:srgbClr val="FFFFFF"/>
              </a:solidFill>
              <a:latin typeface="Open Sans Light Bold"/>
            </a:endParaRPr>
          </a:p>
          <a:p>
            <a:pPr marL="280485" lvl="1">
              <a:lnSpc>
                <a:spcPts val="3637"/>
              </a:lnSpc>
            </a:pPr>
            <a:endParaRPr lang="en-US" sz="2598">
              <a:solidFill>
                <a:srgbClr val="FFFFFF"/>
              </a:solidFill>
              <a:latin typeface="Open Sans Light Bold"/>
            </a:endParaRPr>
          </a:p>
          <a:p>
            <a:pPr marL="280485" lvl="1">
              <a:lnSpc>
                <a:spcPts val="3637"/>
              </a:lnSpc>
            </a:pPr>
            <a:endParaRPr lang="en-US" sz="2598">
              <a:solidFill>
                <a:srgbClr val="FFFFFF"/>
              </a:solidFill>
              <a:latin typeface="Open Sans Light Bold"/>
            </a:endParaRP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pic>
        <p:nvPicPr>
          <p:cNvPr id="12" name="Picture 11" descr="Chart, bar chart&#10;&#10;Description automatically generated">
            <a:extLst>
              <a:ext uri="{FF2B5EF4-FFF2-40B4-BE49-F238E27FC236}">
                <a16:creationId xmlns:a16="http://schemas.microsoft.com/office/drawing/2014/main" id="{88F63FB2-8322-0441-8F3C-FDC95F3A7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624" y="4875148"/>
            <a:ext cx="7511897" cy="4810990"/>
          </a:xfrm>
          <a:prstGeom prst="rect">
            <a:avLst/>
          </a:prstGeom>
        </p:spPr>
      </p:pic>
    </p:spTree>
    <p:extLst>
      <p:ext uri="{BB962C8B-B14F-4D97-AF65-F5344CB8AC3E}">
        <p14:creationId xmlns:p14="http://schemas.microsoft.com/office/powerpoint/2010/main" val="125984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099264" y="1341096"/>
            <a:ext cx="8711735" cy="1305199"/>
            <a:chOff x="0" y="57149"/>
            <a:chExt cx="9001643" cy="1740266"/>
          </a:xfrm>
        </p:grpSpPr>
        <p:sp>
          <p:nvSpPr>
            <p:cNvPr id="8" name="TextBox 8"/>
            <p:cNvSpPr txBox="1"/>
            <p:nvPr/>
          </p:nvSpPr>
          <p:spPr>
            <a:xfrm>
              <a:off x="0" y="57149"/>
              <a:ext cx="9001643" cy="1012671"/>
            </a:xfrm>
            <a:prstGeom prst="rect">
              <a:avLst/>
            </a:prstGeom>
          </p:spPr>
          <p:txBody>
            <a:bodyPr lIns="0" tIns="0" rIns="0" bIns="0" rtlCol="0" anchor="t">
              <a:spAutoFit/>
            </a:bodyPr>
            <a:lstStyle/>
            <a:p>
              <a:pPr>
                <a:lnSpc>
                  <a:spcPts val="5767"/>
                </a:lnSpc>
              </a:pPr>
              <a:r>
                <a:rPr lang="en-US" sz="5243">
                  <a:solidFill>
                    <a:srgbClr val="FFC033"/>
                  </a:solidFill>
                  <a:latin typeface="League Spartan"/>
                </a:rPr>
                <a:t>INTRODUCTION</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2969148" y="2100599"/>
            <a:ext cx="15087600" cy="5972212"/>
          </a:xfrm>
          <a:prstGeom prst="rect">
            <a:avLst/>
          </a:prstGeom>
        </p:spPr>
        <p:txBody>
          <a:bodyPr wrap="square" lIns="0" tIns="0" rIns="0" bIns="0" rtlCol="0" anchor="t">
            <a:spAutoFit/>
          </a:bodyPr>
          <a:lstStyle/>
          <a:p>
            <a:pPr marL="280485" lvl="1">
              <a:lnSpc>
                <a:spcPts val="3637"/>
              </a:lnSpc>
            </a:pPr>
            <a:r>
              <a:rPr lang="en-US" sz="2598">
                <a:solidFill>
                  <a:srgbClr val="FFFFFF"/>
                </a:solidFill>
                <a:latin typeface="Open Sans Light" panose="020B0604020202020204" charset="0"/>
                <a:ea typeface="Open Sans Light" panose="020B0604020202020204" charset="0"/>
                <a:cs typeface="Open Sans Light" panose="020B0604020202020204" charset="0"/>
              </a:rPr>
              <a:t>Nowadays, people generally get groceries from stores and supermarket. While stores only  have a limited type of item, supermarket are normally big and have a wider selection of items. But browsing, searching and checking out in the supermarket is time-consuming, especially in rush hour. Many times, we have witnessed few active counters in the store during peak hours leading to hour long queues and fights due to the reducing tolerance level of individuals. Hence, it will reduce customer satisfaction. </a:t>
            </a:r>
          </a:p>
          <a:p>
            <a:pPr marL="280485" lvl="1">
              <a:lnSpc>
                <a:spcPts val="3637"/>
              </a:lnSpc>
            </a:pPr>
            <a:endParaRPr lang="en-US" sz="2598">
              <a:solidFill>
                <a:srgbClr val="FFFFFF"/>
              </a:solidFill>
              <a:latin typeface="Open Sans Light" panose="020B0604020202020204" charset="0"/>
              <a:ea typeface="Open Sans Light" panose="020B0604020202020204" charset="0"/>
              <a:cs typeface="Open Sans Light" panose="020B0604020202020204" charset="0"/>
            </a:endParaRPr>
          </a:p>
          <a:p>
            <a:pPr marL="280485" lvl="1">
              <a:lnSpc>
                <a:spcPts val="3637"/>
              </a:lnSpc>
            </a:pPr>
            <a:r>
              <a:rPr lang="en-US" sz="2598">
                <a:solidFill>
                  <a:srgbClr val="FFFFFF"/>
                </a:solidFill>
                <a:latin typeface="Open Sans Light" panose="020B0604020202020204" charset="0"/>
                <a:ea typeface="Open Sans Light" panose="020B0604020202020204" charset="0"/>
                <a:cs typeface="Open Sans Light" panose="020B0604020202020204" charset="0"/>
              </a:rPr>
              <a:t>One way to solve this is to add more counter to speed up check-out process. But with the fluctuation of number of customer at a particular time in a particular day, it is difficult to find the number of counter which keep the customer satisfaction above some threshold while remaining supermarkets’ profit. To solve this problem, we thought to run simulations in controlled setting to understand the number of active queues the stores require during peak hours to avoid massive delays and low customer satisfaction while maximize the profit.</a:t>
            </a: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Tree>
    <p:extLst>
      <p:ext uri="{BB962C8B-B14F-4D97-AF65-F5344CB8AC3E}">
        <p14:creationId xmlns:p14="http://schemas.microsoft.com/office/powerpoint/2010/main" val="201894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914871" y="1584960"/>
            <a:ext cx="15042413" cy="8133034"/>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006436" y="2315731"/>
            <a:ext cx="8711735" cy="1792219"/>
            <a:chOff x="-210442" y="-592211"/>
            <a:chExt cx="9001643" cy="2389626"/>
          </a:xfrm>
        </p:grpSpPr>
        <p:sp>
          <p:nvSpPr>
            <p:cNvPr id="8" name="TextBox 8"/>
            <p:cNvSpPr txBox="1"/>
            <p:nvPr/>
          </p:nvSpPr>
          <p:spPr>
            <a:xfrm>
              <a:off x="-210442" y="-592211"/>
              <a:ext cx="9001643" cy="1012671"/>
            </a:xfrm>
            <a:prstGeom prst="rect">
              <a:avLst/>
            </a:prstGeom>
          </p:spPr>
          <p:txBody>
            <a:bodyPr lIns="0" tIns="0" rIns="0" bIns="0" rtlCol="0" anchor="t">
              <a:spAutoFit/>
            </a:bodyPr>
            <a:lstStyle/>
            <a:p>
              <a:pPr>
                <a:lnSpc>
                  <a:spcPts val="5767"/>
                </a:lnSpc>
              </a:pPr>
              <a:r>
                <a:rPr lang="en-US" sz="5243">
                  <a:solidFill>
                    <a:srgbClr val="FFC033"/>
                  </a:solidFill>
                  <a:latin typeface="League Spartan"/>
                </a:rPr>
                <a:t>PROBLEM STATEMENT</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2869685" y="3526159"/>
            <a:ext cx="15087600" cy="4247317"/>
          </a:xfrm>
          <a:prstGeom prst="rect">
            <a:avLst/>
          </a:prstGeom>
        </p:spPr>
        <p:txBody>
          <a:bodyPr wrap="square" lIns="0" tIns="0" rIns="0" bIns="0" rtlCol="0" anchor="t">
            <a:spAutoFit/>
          </a:bodyPr>
          <a:lstStyle/>
          <a:p>
            <a:pPr marL="280485" lvl="1">
              <a:lnSpc>
                <a:spcPts val="3637"/>
              </a:lnSpc>
            </a:pPr>
            <a:r>
              <a:rPr lang="en-US" sz="2600" b="1"/>
              <a:t>Our simulation problem is based on optimizing the satisfaction and wait-times of a consumer while minimizing the number of active cash-counters which in turn reduces the operational cost incurred by the store. </a:t>
            </a:r>
          </a:p>
          <a:p>
            <a:pPr marL="280485" lvl="1">
              <a:lnSpc>
                <a:spcPts val="3637"/>
              </a:lnSpc>
            </a:pPr>
            <a:endParaRPr lang="en-US" sz="2600" b="1"/>
          </a:p>
          <a:p>
            <a:pPr fontAlgn="base"/>
            <a:r>
              <a:rPr lang="en-US" sz="2600" b="1"/>
              <a:t>	1. Function or objective to be optimized: Multi-Channel Queue Optimization  </a:t>
            </a:r>
          </a:p>
          <a:p>
            <a:pPr fontAlgn="base"/>
            <a:r>
              <a:rPr lang="en-US" sz="2600" b="1"/>
              <a:t>	2. Parameters or variables to be used:  </a:t>
            </a:r>
          </a:p>
          <a:p>
            <a:pPr fontAlgn="base"/>
            <a:r>
              <a:rPr lang="en-US" sz="2600" b="1"/>
              <a:t>	Customer Population – Arrival Time, Tolerance, Cart Size, Picking Rate, Status etcetera. </a:t>
            </a:r>
          </a:p>
          <a:p>
            <a:pPr fontAlgn="base"/>
            <a:r>
              <a:rPr lang="en-US" sz="2600" b="1"/>
              <a:t>	Checkout/Queue Operator – Efficiency / Packing Time. </a:t>
            </a:r>
          </a:p>
          <a:p>
            <a:pPr fontAlgn="base"/>
            <a:r>
              <a:rPr lang="en-US" sz="2600" b="1"/>
              <a:t>	Customer Satisfaction – Calculated using a custom equation using the existing variables.  </a:t>
            </a:r>
          </a:p>
          <a:p>
            <a:pPr fontAlgn="base"/>
            <a:r>
              <a:rPr lang="en-US" sz="2600" b="1"/>
              <a:t>	 </a:t>
            </a: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Tree>
    <p:extLst>
      <p:ext uri="{BB962C8B-B14F-4D97-AF65-F5344CB8AC3E}">
        <p14:creationId xmlns:p14="http://schemas.microsoft.com/office/powerpoint/2010/main" val="319869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941225" y="1937321"/>
            <a:ext cx="15234696" cy="8159179"/>
            <a:chOff x="0" y="0"/>
            <a:chExt cx="15902755" cy="8876384"/>
          </a:xfrm>
        </p:grpSpPr>
        <p:sp>
          <p:nvSpPr>
            <p:cNvPr id="6" name="Freeform 6"/>
            <p:cNvSpPr/>
            <p:nvPr/>
          </p:nvSpPr>
          <p:spPr>
            <a:xfrm>
              <a:off x="0"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sp>
      </p:grpSp>
      <p:grpSp>
        <p:nvGrpSpPr>
          <p:cNvPr id="7" name="Group 7"/>
          <p:cNvGrpSpPr/>
          <p:nvPr/>
        </p:nvGrpSpPr>
        <p:grpSpPr>
          <a:xfrm>
            <a:off x="3099265" y="1341096"/>
            <a:ext cx="6751232" cy="1305199"/>
            <a:chOff x="0" y="57149"/>
            <a:chExt cx="9001643" cy="1740266"/>
          </a:xfrm>
        </p:grpSpPr>
        <p:sp>
          <p:nvSpPr>
            <p:cNvPr id="8" name="TextBox 8"/>
            <p:cNvSpPr txBox="1"/>
            <p:nvPr/>
          </p:nvSpPr>
          <p:spPr>
            <a:xfrm>
              <a:off x="0" y="57149"/>
              <a:ext cx="9001643" cy="1012671"/>
            </a:xfrm>
            <a:prstGeom prst="rect">
              <a:avLst/>
            </a:prstGeom>
          </p:spPr>
          <p:txBody>
            <a:bodyPr lIns="0" tIns="0" rIns="0" bIns="0" rtlCol="0" anchor="t">
              <a:spAutoFit/>
            </a:bodyPr>
            <a:lstStyle/>
            <a:p>
              <a:pPr>
                <a:lnSpc>
                  <a:spcPts val="5767"/>
                </a:lnSpc>
              </a:pPr>
              <a:r>
                <a:rPr lang="en-US" sz="5243">
                  <a:solidFill>
                    <a:srgbClr val="FFC033"/>
                  </a:solidFill>
                  <a:latin typeface="League Spartan"/>
                </a:rPr>
                <a:t>METHODOLOGY</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6425085" y="2049340"/>
            <a:ext cx="11862915" cy="7818872"/>
          </a:xfrm>
          <a:prstGeom prst="rect">
            <a:avLst/>
          </a:prstGeom>
        </p:spPr>
        <p:txBody>
          <a:bodyPr lIns="0" tIns="0" rIns="0" bIns="0" rtlCol="0" anchor="t">
            <a:spAutoFit/>
          </a:bodyPr>
          <a:lstStyle/>
          <a:p>
            <a:pPr marL="560970" lvl="1" indent="-280485">
              <a:lnSpc>
                <a:spcPts val="3637"/>
              </a:lnSpc>
              <a:buFont typeface="Arial"/>
              <a:buChar char="•"/>
            </a:pPr>
            <a:r>
              <a:rPr lang="en-US" sz="2598">
                <a:solidFill>
                  <a:srgbClr val="FFFFFF"/>
                </a:solidFill>
                <a:latin typeface="Open Sans Light"/>
              </a:rPr>
              <a:t>The idea of a time loop is a simple iteration through each second of the store opening times.</a:t>
            </a:r>
          </a:p>
          <a:p>
            <a:pPr>
              <a:lnSpc>
                <a:spcPts val="3637"/>
              </a:lnSpc>
            </a:pPr>
            <a:endParaRPr lang="en-US" sz="2598">
              <a:solidFill>
                <a:srgbClr val="FFFFFF"/>
              </a:solidFill>
              <a:latin typeface="Open Sans Light"/>
            </a:endParaRPr>
          </a:p>
          <a:p>
            <a:pPr marL="560970" lvl="1" indent="-280485">
              <a:lnSpc>
                <a:spcPts val="3637"/>
              </a:lnSpc>
              <a:buFont typeface="Arial"/>
              <a:buChar char="•"/>
            </a:pPr>
            <a:r>
              <a:rPr lang="en-US" sz="2598">
                <a:solidFill>
                  <a:srgbClr val="FFFFFF"/>
                </a:solidFill>
                <a:latin typeface="Open Sans Light"/>
              </a:rPr>
              <a:t>Within the time loop as it iterates further, we observe all the processes mentioned above. </a:t>
            </a:r>
          </a:p>
          <a:p>
            <a:pPr>
              <a:lnSpc>
                <a:spcPts val="3637"/>
              </a:lnSpc>
            </a:pPr>
            <a:endParaRPr lang="en-US" sz="2598">
              <a:solidFill>
                <a:srgbClr val="FFFFFF"/>
              </a:solidFill>
              <a:latin typeface="Open Sans Light"/>
            </a:endParaRPr>
          </a:p>
          <a:p>
            <a:pPr marL="560970" lvl="1" indent="-280485">
              <a:lnSpc>
                <a:spcPts val="3637"/>
              </a:lnSpc>
              <a:buFont typeface="Arial"/>
              <a:buChar char="•"/>
            </a:pPr>
            <a:r>
              <a:rPr lang="en-US" sz="2598">
                <a:solidFill>
                  <a:srgbClr val="FFFFFF"/>
                </a:solidFill>
                <a:latin typeface="Open Sans Light"/>
              </a:rPr>
              <a:t>New customers walk in, they start buying a set of items While buying the items the tolerance of the customers also keeps decreasing (Basically the customers get tired as they spend time buying the items) </a:t>
            </a:r>
          </a:p>
          <a:p>
            <a:pPr>
              <a:lnSpc>
                <a:spcPts val="3637"/>
              </a:lnSpc>
            </a:pPr>
            <a:endParaRPr lang="en-US" sz="2598">
              <a:solidFill>
                <a:srgbClr val="FFFFFF"/>
              </a:solidFill>
              <a:latin typeface="Open Sans Light"/>
            </a:endParaRPr>
          </a:p>
          <a:p>
            <a:pPr marL="560970" lvl="1" indent="-280485">
              <a:lnSpc>
                <a:spcPts val="3637"/>
              </a:lnSpc>
              <a:buFont typeface="Arial"/>
              <a:buChar char="•"/>
            </a:pPr>
            <a:r>
              <a:rPr lang="en-US" sz="2598">
                <a:solidFill>
                  <a:srgbClr val="FFFFFF"/>
                </a:solidFill>
                <a:latin typeface="Open Sans Light"/>
              </a:rPr>
              <a:t>As soon as they’re done with shopping, they are channeled to the queue where the billing takes place </a:t>
            </a:r>
          </a:p>
          <a:p>
            <a:pPr>
              <a:lnSpc>
                <a:spcPts val="3637"/>
              </a:lnSpc>
            </a:pPr>
            <a:endParaRPr lang="en-US" sz="2598">
              <a:solidFill>
                <a:srgbClr val="FFFFFF"/>
              </a:solidFill>
              <a:latin typeface="Open Sans Light"/>
            </a:endParaRPr>
          </a:p>
          <a:p>
            <a:pPr marL="560970" lvl="1" indent="-280485">
              <a:lnSpc>
                <a:spcPts val="3637"/>
              </a:lnSpc>
              <a:buFont typeface="Arial"/>
              <a:buChar char="•"/>
            </a:pPr>
            <a:r>
              <a:rPr lang="en-US" sz="2598">
                <a:solidFill>
                  <a:srgbClr val="FFFFFF"/>
                </a:solidFill>
                <a:latin typeface="Open Sans Light"/>
              </a:rPr>
              <a:t>Therein lies our queue optimization algorithm. The queue channel does 2 kinds of processes: </a:t>
            </a:r>
          </a:p>
          <a:p>
            <a:pPr marL="971550" lvl="1" indent="-514350">
              <a:lnSpc>
                <a:spcPts val="3637"/>
              </a:lnSpc>
              <a:buAutoNum type="arabicPeriod"/>
            </a:pPr>
            <a:r>
              <a:rPr lang="en-US" sz="2598">
                <a:solidFill>
                  <a:srgbClr val="FFFFFF"/>
                </a:solidFill>
                <a:latin typeface="Open Sans Light Bold"/>
              </a:rPr>
              <a:t>Popping customers out of the queue </a:t>
            </a:r>
          </a:p>
          <a:p>
            <a:pPr marL="971550" lvl="1" indent="-514350">
              <a:lnSpc>
                <a:spcPts val="3637"/>
              </a:lnSpc>
              <a:buFontTx/>
              <a:buAutoNum type="arabicPeriod"/>
            </a:pPr>
            <a:r>
              <a:rPr lang="en-US" sz="2598">
                <a:solidFill>
                  <a:srgbClr val="FFFFFF"/>
                </a:solidFill>
                <a:latin typeface="Open Sans Light Bold"/>
              </a:rPr>
              <a:t>Pushing customers into the queue  </a:t>
            </a:r>
          </a:p>
        </p:txBody>
      </p:sp>
      <p:pic>
        <p:nvPicPr>
          <p:cNvPr id="16" name="Picture 16"/>
          <p:cNvPicPr>
            <a:picLocks noChangeAspect="1"/>
          </p:cNvPicPr>
          <p:nvPr/>
        </p:nvPicPr>
        <p:blipFill>
          <a:blip r:embed="rId4">
            <a:alphaModFix amt="5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133463" y="3238245"/>
            <a:ext cx="1232469" cy="1232469"/>
          </a:xfrm>
          <a:prstGeom prst="rect">
            <a:avLst/>
          </a:prstGeom>
        </p:spPr>
      </p:pic>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
        <p:nvSpPr>
          <p:cNvPr id="18" name="TextBox 18"/>
          <p:cNvSpPr txBox="1"/>
          <p:nvPr/>
        </p:nvSpPr>
        <p:spPr>
          <a:xfrm>
            <a:off x="3404435" y="4521936"/>
            <a:ext cx="2690525" cy="2529523"/>
          </a:xfrm>
          <a:prstGeom prst="rect">
            <a:avLst/>
          </a:prstGeom>
        </p:spPr>
        <p:txBody>
          <a:bodyPr lIns="0" tIns="0" rIns="0" bIns="0" rtlCol="0" anchor="t">
            <a:spAutoFit/>
          </a:bodyPr>
          <a:lstStyle/>
          <a:p>
            <a:pPr algn="ctr">
              <a:lnSpc>
                <a:spcPts val="10119"/>
              </a:lnSpc>
            </a:pPr>
            <a:r>
              <a:rPr lang="en-US" sz="7227">
                <a:solidFill>
                  <a:srgbClr val="FFFFFF"/>
                </a:solidFill>
                <a:latin typeface="Josefin Sans Regular"/>
              </a:rPr>
              <a:t>TIME </a:t>
            </a:r>
          </a:p>
          <a:p>
            <a:pPr algn="ctr">
              <a:lnSpc>
                <a:spcPts val="10119"/>
              </a:lnSpc>
            </a:pPr>
            <a:r>
              <a:rPr lang="en-US" sz="7227">
                <a:solidFill>
                  <a:srgbClr val="FFFFFF"/>
                </a:solidFill>
                <a:latin typeface="Josefin Sans Regular"/>
              </a:rPr>
              <a:t>LOOP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124200" y="2551317"/>
            <a:ext cx="10616736" cy="1503297"/>
            <a:chOff x="0" y="57149"/>
            <a:chExt cx="10970038" cy="2004397"/>
          </a:xfrm>
        </p:grpSpPr>
        <p:sp>
          <p:nvSpPr>
            <p:cNvPr id="8" name="TextBox 8"/>
            <p:cNvSpPr txBox="1"/>
            <p:nvPr/>
          </p:nvSpPr>
          <p:spPr>
            <a:xfrm>
              <a:off x="0" y="57149"/>
              <a:ext cx="10970038" cy="2004397"/>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METHODOLOGY:</a:t>
              </a:r>
            </a:p>
            <a:p>
              <a:pPr>
                <a:lnSpc>
                  <a:spcPts val="5767"/>
                </a:lnSpc>
              </a:pPr>
              <a:r>
                <a:rPr lang="en-US" sz="5243">
                  <a:solidFill>
                    <a:srgbClr val="FFC033"/>
                  </a:solidFill>
                  <a:latin typeface="League Spartan"/>
                </a:rPr>
                <a:t>OPTIMISATION ALGORITHM</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2895600" y="4714966"/>
            <a:ext cx="15087600" cy="3202223"/>
          </a:xfrm>
          <a:prstGeom prst="rect">
            <a:avLst/>
          </a:prstGeom>
        </p:spPr>
        <p:txBody>
          <a:bodyPr wrap="square" lIns="0" tIns="0" rIns="0" bIns="0" rtlCol="0" anchor="t">
            <a:spAutoFit/>
          </a:bodyPr>
          <a:lstStyle/>
          <a:p>
            <a:pPr marL="280485" lvl="1">
              <a:lnSpc>
                <a:spcPts val="3637"/>
              </a:lnSpc>
            </a:pPr>
            <a:r>
              <a:rPr lang="en-IN" sz="2598">
                <a:solidFill>
                  <a:srgbClr val="FFFFFF"/>
                </a:solidFill>
                <a:latin typeface="Open Sans Light" panose="020B0604020202020204" charset="0"/>
                <a:ea typeface="Open Sans Light" panose="020B0604020202020204" charset="0"/>
                <a:cs typeface="Open Sans Light" panose="020B0604020202020204" charset="0"/>
              </a:rPr>
              <a:t>For the algorithm, we are using the following metrics:</a:t>
            </a:r>
          </a:p>
          <a:p>
            <a:pPr marL="280485" lvl="1">
              <a:lnSpc>
                <a:spcPts val="3637"/>
              </a:lnSpc>
            </a:pPr>
            <a:endParaRPr lang="en-IN" sz="2598">
              <a:solidFill>
                <a:srgbClr val="FFFFFF"/>
              </a:solidFill>
              <a:latin typeface="Open Sans Light" panose="020B0604020202020204" charset="0"/>
              <a:ea typeface="Open Sans Light" panose="020B0604020202020204" charset="0"/>
              <a:cs typeface="Open Sans Light" panose="020B0604020202020204" charset="0"/>
            </a:endParaRPr>
          </a:p>
          <a:p>
            <a:pPr marL="280485" lvl="1">
              <a:lnSpc>
                <a:spcPts val="3637"/>
              </a:lnSpc>
            </a:pPr>
            <a:r>
              <a:rPr lang="en-IN" sz="2598">
                <a:solidFill>
                  <a:srgbClr val="FFFFFF"/>
                </a:solidFill>
                <a:latin typeface="Open Sans Light" panose="020B0604020202020204" charset="0"/>
                <a:ea typeface="Open Sans Light" panose="020B0604020202020204" charset="0"/>
                <a:cs typeface="Open Sans Light" panose="020B0604020202020204" charset="0"/>
              </a:rPr>
              <a:t>1. Wait time = (summation of number of cart items * packing rate) + (number of people in the queue * 5)</a:t>
            </a:r>
          </a:p>
          <a:p>
            <a:pPr marL="280485" lvl="1">
              <a:lnSpc>
                <a:spcPts val="3637"/>
              </a:lnSpc>
            </a:pPr>
            <a:r>
              <a:rPr lang="en-IN" sz="2598">
                <a:solidFill>
                  <a:srgbClr val="FFFFFF"/>
                </a:solidFill>
                <a:latin typeface="Open Sans Light" panose="020B0604020202020204" charset="0"/>
                <a:ea typeface="Open Sans Light" panose="020B0604020202020204" charset="0"/>
                <a:cs typeface="Open Sans Light" panose="020B0604020202020204" charset="0"/>
              </a:rPr>
              <a:t>2. Customer Satisfaction = 100 – (wait time * wait time constant + tolerant constant*(100-customer tolerance))</a:t>
            </a:r>
          </a:p>
          <a:p>
            <a:pPr marL="280485" lvl="1">
              <a:lnSpc>
                <a:spcPts val="3637"/>
              </a:lnSpc>
            </a:pPr>
            <a:r>
              <a:rPr lang="en-IN" sz="2598">
                <a:solidFill>
                  <a:srgbClr val="FFFFFF"/>
                </a:solidFill>
                <a:latin typeface="Open Sans Light" panose="020B0604020202020204" charset="0"/>
                <a:ea typeface="Open Sans Light" panose="020B0604020202020204" charset="0"/>
                <a:cs typeface="Open Sans Light" panose="020B0604020202020204" charset="0"/>
              </a:rPr>
              <a:t>3. Exit time = time the customer joined the queue + wait time + (cart size * packing rate) + 5</a:t>
            </a: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Tree>
    <p:extLst>
      <p:ext uri="{BB962C8B-B14F-4D97-AF65-F5344CB8AC3E}">
        <p14:creationId xmlns:p14="http://schemas.microsoft.com/office/powerpoint/2010/main" val="172212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124200" y="2551317"/>
            <a:ext cx="10616736" cy="1503297"/>
            <a:chOff x="0" y="57149"/>
            <a:chExt cx="10970038" cy="2004397"/>
          </a:xfrm>
        </p:grpSpPr>
        <p:sp>
          <p:nvSpPr>
            <p:cNvPr id="8" name="TextBox 8"/>
            <p:cNvSpPr txBox="1"/>
            <p:nvPr/>
          </p:nvSpPr>
          <p:spPr>
            <a:xfrm>
              <a:off x="0" y="57149"/>
              <a:ext cx="10970038" cy="2004397"/>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METHODOLOGY:</a:t>
              </a:r>
            </a:p>
            <a:p>
              <a:pPr>
                <a:lnSpc>
                  <a:spcPts val="5767"/>
                </a:lnSpc>
              </a:pPr>
              <a:r>
                <a:rPr lang="en-US" sz="5243">
                  <a:solidFill>
                    <a:srgbClr val="FFC033"/>
                  </a:solidFill>
                  <a:latin typeface="League Spartan"/>
                </a:rPr>
                <a:t>OPTIMISATION ALGORITHM</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2895600" y="4714966"/>
            <a:ext cx="12973082" cy="3235373"/>
          </a:xfrm>
          <a:prstGeom prst="rect">
            <a:avLst/>
          </a:prstGeom>
        </p:spPr>
        <p:txBody>
          <a:bodyPr wrap="square" lIns="0" tIns="0" rIns="0" bIns="0" rtlCol="0" anchor="t">
            <a:spAutoFit/>
          </a:bodyPr>
          <a:lstStyle/>
          <a:p>
            <a:pPr marL="280485" lvl="1">
              <a:lnSpc>
                <a:spcPts val="3637"/>
              </a:lnSpc>
            </a:pPr>
            <a:r>
              <a:rPr lang="en-US" sz="4000"/>
              <a:t>Popping a customer from a queue</a:t>
            </a:r>
          </a:p>
          <a:p>
            <a:pPr marL="280485" lvl="1">
              <a:lnSpc>
                <a:spcPts val="3637"/>
              </a:lnSpc>
            </a:pPr>
            <a:endParaRPr lang="en-IN" sz="2598">
              <a:solidFill>
                <a:srgbClr val="FFFFFF"/>
              </a:solidFill>
              <a:latin typeface="Open Sans Light" panose="020B0604020202020204" charset="0"/>
              <a:ea typeface="Open Sans Light" panose="020B0604020202020204" charset="0"/>
              <a:cs typeface="Open Sans Light" panose="020B0604020202020204" charset="0"/>
            </a:endParaRPr>
          </a:p>
          <a:p>
            <a:pPr marL="280485" lvl="1">
              <a:lnSpc>
                <a:spcPts val="3637"/>
              </a:lnSpc>
            </a:pPr>
            <a:r>
              <a:rPr lang="en-IN" sz="3600">
                <a:solidFill>
                  <a:srgbClr val="FFFFFF"/>
                </a:solidFill>
                <a:latin typeface="Open Sans Light" panose="020B0604020202020204" charset="0"/>
                <a:ea typeface="Open Sans Light" panose="020B0604020202020204" charset="0"/>
                <a:cs typeface="Open Sans Light" panose="020B0604020202020204" charset="0"/>
              </a:rPr>
              <a:t>We first carry out the popping step by removing any customers that might have completed their billing. In case the counter becomes free or only one person is in the queue, the parameters are reset to its initial values. This facilitates straight addition for a second person in the queue.</a:t>
            </a: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Tree>
    <p:extLst>
      <p:ext uri="{BB962C8B-B14F-4D97-AF65-F5344CB8AC3E}">
        <p14:creationId xmlns:p14="http://schemas.microsoft.com/office/powerpoint/2010/main" val="192810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p:nvPr/>
        </p:nvGrpSpPr>
        <p:grpSpPr>
          <a:xfrm>
            <a:off x="2895600" y="1937321"/>
            <a:ext cx="15234696" cy="8159180"/>
            <a:chOff x="-47626" y="0"/>
            <a:chExt cx="15902755" cy="8876385"/>
          </a:xfrm>
        </p:grpSpPr>
        <p:sp>
          <p:nvSpPr>
            <p:cNvPr id="6" name="Freeform 6"/>
            <p:cNvSpPr/>
            <p:nvPr/>
          </p:nvSpPr>
          <p:spPr>
            <a:xfrm>
              <a:off x="-47626" y="0"/>
              <a:ext cx="15902755" cy="8876385"/>
            </a:xfrm>
            <a:custGeom>
              <a:avLst/>
              <a:gdLst/>
              <a:ahLst/>
              <a:cxnLst/>
              <a:rect l="l" t="t" r="r" b="b"/>
              <a:pathLst>
                <a:path w="15902755" h="8876385">
                  <a:moveTo>
                    <a:pt x="15597955" y="0"/>
                  </a:moveTo>
                  <a:lnTo>
                    <a:pt x="304800" y="0"/>
                  </a:lnTo>
                  <a:cubicBezTo>
                    <a:pt x="135890" y="0"/>
                    <a:pt x="0" y="135890"/>
                    <a:pt x="0" y="304800"/>
                  </a:cubicBezTo>
                  <a:lnTo>
                    <a:pt x="0" y="8571585"/>
                  </a:lnTo>
                  <a:cubicBezTo>
                    <a:pt x="0" y="8740494"/>
                    <a:pt x="135890" y="8876385"/>
                    <a:pt x="304800" y="8876385"/>
                  </a:cubicBezTo>
                  <a:lnTo>
                    <a:pt x="15597955" y="8876385"/>
                  </a:lnTo>
                  <a:cubicBezTo>
                    <a:pt x="15766864" y="8876385"/>
                    <a:pt x="15902755" y="8740494"/>
                    <a:pt x="15902755" y="8571585"/>
                  </a:cubicBezTo>
                  <a:lnTo>
                    <a:pt x="15902755" y="304800"/>
                  </a:lnTo>
                  <a:cubicBezTo>
                    <a:pt x="15902755" y="135890"/>
                    <a:pt x="15766864" y="0"/>
                    <a:pt x="15597955" y="0"/>
                  </a:cubicBezTo>
                  <a:close/>
                </a:path>
              </a:pathLst>
            </a:custGeom>
            <a:solidFill>
              <a:srgbClr val="2E2E2E"/>
            </a:solidFill>
          </p:spPr>
          <p:txBody>
            <a:bodyPr/>
            <a:lstStyle/>
            <a:p>
              <a:endParaRPr lang="en-US"/>
            </a:p>
          </p:txBody>
        </p:sp>
      </p:grpSp>
      <p:grpSp>
        <p:nvGrpSpPr>
          <p:cNvPr id="7" name="Group 7"/>
          <p:cNvGrpSpPr/>
          <p:nvPr/>
        </p:nvGrpSpPr>
        <p:grpSpPr>
          <a:xfrm>
            <a:off x="3124200" y="2551317"/>
            <a:ext cx="10616736" cy="1503297"/>
            <a:chOff x="0" y="57149"/>
            <a:chExt cx="10970038" cy="2004397"/>
          </a:xfrm>
        </p:grpSpPr>
        <p:sp>
          <p:nvSpPr>
            <p:cNvPr id="8" name="TextBox 8"/>
            <p:cNvSpPr txBox="1"/>
            <p:nvPr/>
          </p:nvSpPr>
          <p:spPr>
            <a:xfrm>
              <a:off x="0" y="57149"/>
              <a:ext cx="10970038" cy="2004397"/>
            </a:xfrm>
            <a:prstGeom prst="rect">
              <a:avLst/>
            </a:prstGeom>
          </p:spPr>
          <p:txBody>
            <a:bodyPr wrap="square" lIns="0" tIns="0" rIns="0" bIns="0" rtlCol="0" anchor="t">
              <a:spAutoFit/>
            </a:bodyPr>
            <a:lstStyle/>
            <a:p>
              <a:pPr>
                <a:lnSpc>
                  <a:spcPts val="5767"/>
                </a:lnSpc>
              </a:pPr>
              <a:r>
                <a:rPr lang="en-US" sz="5243">
                  <a:solidFill>
                    <a:srgbClr val="FFC033"/>
                  </a:solidFill>
                  <a:latin typeface="League Spartan"/>
                </a:rPr>
                <a:t>METHODOLOGY:</a:t>
              </a:r>
            </a:p>
            <a:p>
              <a:pPr>
                <a:lnSpc>
                  <a:spcPts val="5767"/>
                </a:lnSpc>
              </a:pPr>
              <a:r>
                <a:rPr lang="en-US" sz="5243">
                  <a:solidFill>
                    <a:srgbClr val="FFC033"/>
                  </a:solidFill>
                  <a:latin typeface="League Spartan"/>
                </a:rPr>
                <a:t>OPTIMISATION ALGORITHM</a:t>
              </a:r>
            </a:p>
          </p:txBody>
        </p:sp>
        <p:sp>
          <p:nvSpPr>
            <p:cNvPr id="9" name="TextBox 9"/>
            <p:cNvSpPr txBox="1"/>
            <p:nvPr/>
          </p:nvSpPr>
          <p:spPr>
            <a:xfrm>
              <a:off x="0" y="1392926"/>
              <a:ext cx="7416228" cy="404489"/>
            </a:xfrm>
            <a:prstGeom prst="rect">
              <a:avLst/>
            </a:prstGeom>
          </p:spPr>
          <p:txBody>
            <a:bodyPr lIns="0" tIns="0" rIns="0" bIns="0" rtlCol="0" anchor="t">
              <a:spAutoFit/>
            </a:bodyPr>
            <a:lstStyle/>
            <a:p>
              <a:pPr>
                <a:lnSpc>
                  <a:spcPts val="2569"/>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sp>
        <p:nvSpPr>
          <p:cNvPr id="15" name="TextBox 15"/>
          <p:cNvSpPr txBox="1"/>
          <p:nvPr/>
        </p:nvSpPr>
        <p:spPr>
          <a:xfrm>
            <a:off x="2895600" y="4714966"/>
            <a:ext cx="12973082" cy="4158703"/>
          </a:xfrm>
          <a:prstGeom prst="rect">
            <a:avLst/>
          </a:prstGeom>
        </p:spPr>
        <p:txBody>
          <a:bodyPr wrap="square" lIns="0" tIns="0" rIns="0" bIns="0" rtlCol="0" anchor="t">
            <a:spAutoFit/>
          </a:bodyPr>
          <a:lstStyle/>
          <a:p>
            <a:pPr marL="280485" lvl="1">
              <a:lnSpc>
                <a:spcPts val="3637"/>
              </a:lnSpc>
            </a:pPr>
            <a:r>
              <a:rPr lang="en-US" sz="4000"/>
              <a:t>Pushing a customer into a queue</a:t>
            </a:r>
          </a:p>
          <a:p>
            <a:pPr marL="280485" lvl="1">
              <a:lnSpc>
                <a:spcPts val="3637"/>
              </a:lnSpc>
            </a:pPr>
            <a:endParaRPr lang="en-IN" sz="2598">
              <a:solidFill>
                <a:srgbClr val="FFFFFF"/>
              </a:solidFill>
              <a:latin typeface="Open Sans Light" panose="020B0604020202020204" charset="0"/>
              <a:ea typeface="Open Sans Light" panose="020B0604020202020204" charset="0"/>
              <a:cs typeface="Open Sans Light" panose="020B0604020202020204" charset="0"/>
            </a:endParaRPr>
          </a:p>
          <a:p>
            <a:pPr marL="280485" lvl="1">
              <a:lnSpc>
                <a:spcPts val="3637"/>
              </a:lnSpc>
            </a:pPr>
            <a:r>
              <a:rPr lang="en-IN" sz="3600">
                <a:solidFill>
                  <a:srgbClr val="FFFFFF"/>
                </a:solidFill>
                <a:latin typeface="Open Sans Light" panose="020B0604020202020204" charset="0"/>
                <a:ea typeface="Open Sans Light" panose="020B0604020202020204" charset="0"/>
                <a:cs typeface="Open Sans Light" panose="020B0604020202020204" charset="0"/>
              </a:rPr>
              <a:t>Pushing a customer depends on evaluating the wait time and satisfaction metrics of the queue. If these values are above a certain threshold, a new customer is added to the queue. If the satisfaction level does not satisfy the threshold level, we skip the queue and search for a counter which matches the satisfaction level. This also leads to re-calculation of the queue metrics and thus, the cycle goes on. </a:t>
            </a:r>
          </a:p>
        </p:txBody>
      </p:sp>
      <p:sp>
        <p:nvSpPr>
          <p:cNvPr id="17" name="TextBox 17"/>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5</a:t>
            </a:r>
          </a:p>
        </p:txBody>
      </p:sp>
    </p:spTree>
    <p:extLst>
      <p:ext uri="{BB962C8B-B14F-4D97-AF65-F5344CB8AC3E}">
        <p14:creationId xmlns:p14="http://schemas.microsoft.com/office/powerpoint/2010/main" val="167333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{CF7E509C-0268-A240-9807-4D47CF77AEF6}tf10001063</Template>
  <TotalTime>1086</TotalTime>
  <Words>1098</Words>
  <Application>Microsoft Office PowerPoint</Application>
  <PresentationFormat>Custom</PresentationFormat>
  <Paragraphs>103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Open Sans Light</vt:lpstr>
      <vt:lpstr>Open sans</vt:lpstr>
      <vt:lpstr>HK Grotesk Medium</vt:lpstr>
      <vt:lpstr>League Spartan</vt:lpstr>
      <vt:lpstr>Century Gothic</vt:lpstr>
      <vt:lpstr>Josefin Sans Regular</vt:lpstr>
      <vt:lpstr>Josefin Sans Regular Bold</vt:lpstr>
      <vt:lpstr>HK Grotesk Bold</vt:lpstr>
      <vt:lpstr>HK Grotesk Light Bold</vt:lpstr>
      <vt:lpstr>Open Sans Light Bold</vt:lpstr>
      <vt:lpstr>Arial</vt:lpstr>
      <vt:lpstr>HK Grotesk Medium Bold</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modelling project</dc:title>
  <cp:lastModifiedBy>rithwik</cp:lastModifiedBy>
  <cp:revision>3</cp:revision>
  <dcterms:created xsi:type="dcterms:W3CDTF">2006-08-16T00:00:00Z</dcterms:created>
  <dcterms:modified xsi:type="dcterms:W3CDTF">2021-01-12T23:36:05Z</dcterms:modified>
  <dc:identifier>DAES9E2Op08</dc:identifier>
</cp:coreProperties>
</file>