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8"/>
  </p:notesMasterIdLst>
  <p:sldIdLst>
    <p:sldId id="256" r:id="rId2"/>
    <p:sldId id="312" r:id="rId3"/>
    <p:sldId id="316" r:id="rId4"/>
    <p:sldId id="321" r:id="rId5"/>
    <p:sldId id="303" r:id="rId6"/>
    <p:sldId id="315" r:id="rId7"/>
    <p:sldId id="257" r:id="rId8"/>
    <p:sldId id="302" r:id="rId9"/>
    <p:sldId id="258" r:id="rId10"/>
    <p:sldId id="264" r:id="rId11"/>
    <p:sldId id="305" r:id="rId12"/>
    <p:sldId id="304" r:id="rId13"/>
    <p:sldId id="259" r:id="rId14"/>
    <p:sldId id="260" r:id="rId15"/>
    <p:sldId id="311" r:id="rId16"/>
    <p:sldId id="262" r:id="rId17"/>
    <p:sldId id="310" r:id="rId18"/>
    <p:sldId id="320" r:id="rId19"/>
    <p:sldId id="319" r:id="rId20"/>
    <p:sldId id="317" r:id="rId21"/>
    <p:sldId id="318" r:id="rId22"/>
    <p:sldId id="306" r:id="rId23"/>
    <p:sldId id="307" r:id="rId24"/>
    <p:sldId id="263" r:id="rId25"/>
    <p:sldId id="308" r:id="rId26"/>
    <p:sldId id="309" r:id="rId27"/>
  </p:sldIdLst>
  <p:sldSz cx="9144000" cy="5143500" type="screen16x9"/>
  <p:notesSz cx="6858000" cy="9144000"/>
  <p:embeddedFontLst>
    <p:embeddedFont>
      <p:font typeface="Archivo" panose="020B0604020202020204" charset="0"/>
      <p:regular r:id="rId29"/>
      <p:bold r:id="rId30"/>
      <p:italic r:id="rId31"/>
      <p:boldItalic r:id="rId32"/>
    </p:embeddedFont>
    <p:embeddedFont>
      <p:font typeface="Archivo Black" panose="020B0604020202020204" charset="0"/>
      <p:bold r:id="rId33"/>
      <p:boldItalic r:id="rId34"/>
    </p:embeddedFont>
    <p:embeddedFont>
      <p:font typeface="Arial Nova" panose="020B0504020202020204" pitchFamily="34" charset="0"/>
      <p:regular r:id="rId35"/>
    </p:embeddedFont>
    <p:embeddedFont>
      <p:font typeface="DM Sans" pitchFamily="2" charset="0"/>
      <p:regular r:id="rId36"/>
      <p:bold r:id="rId37"/>
      <p:italic r:id="rId38"/>
      <p:boldItalic r:id="rId39"/>
    </p:embeddedFont>
    <p:embeddedFont>
      <p:font typeface="Edwardian Script ITC" panose="030303020407070D0804" pitchFamily="66" charset="0"/>
      <p:regular r:id="rId40"/>
    </p:embeddedFont>
    <p:embeddedFont>
      <p:font typeface="Manrope"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058A32C-845D-4FB0-B45A-723B517DD8D9}">
          <p14:sldIdLst>
            <p14:sldId id="256"/>
            <p14:sldId id="312"/>
            <p14:sldId id="316"/>
            <p14:sldId id="321"/>
            <p14:sldId id="303"/>
            <p14:sldId id="315"/>
            <p14:sldId id="257"/>
            <p14:sldId id="302"/>
            <p14:sldId id="258"/>
            <p14:sldId id="264"/>
            <p14:sldId id="305"/>
            <p14:sldId id="304"/>
            <p14:sldId id="259"/>
            <p14:sldId id="260"/>
            <p14:sldId id="311"/>
            <p14:sldId id="262"/>
            <p14:sldId id="310"/>
            <p14:sldId id="320"/>
            <p14:sldId id="319"/>
            <p14:sldId id="317"/>
            <p14:sldId id="318"/>
            <p14:sldId id="306"/>
            <p14:sldId id="307"/>
            <p14:sldId id="263"/>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12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F6E7CA-4161-4A70-B8FC-E1317212CD4C}">
  <a:tblStyle styleId="{D0F6E7CA-4161-4A70-B8FC-E1317212CD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05"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2e478d988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2e478d988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ec9722e163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ec9722e16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4807500" cy="20040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38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0" name="Google Shape;10;p2"/>
          <p:cNvSpPr txBox="1">
            <a:spLocks noGrp="1"/>
          </p:cNvSpPr>
          <p:nvPr>
            <p:ph type="subTitle" idx="1"/>
          </p:nvPr>
        </p:nvSpPr>
        <p:spPr>
          <a:xfrm>
            <a:off x="713225" y="2733950"/>
            <a:ext cx="2237400" cy="63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600">
                <a:latin typeface="Manrope"/>
                <a:ea typeface="Manrope"/>
                <a:cs typeface="Manrope"/>
                <a:sym typeface="Manrope"/>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1" name="Google Shape;11;p2"/>
          <p:cNvSpPr>
            <a:spLocks noGrp="1"/>
          </p:cNvSpPr>
          <p:nvPr>
            <p:ph type="pic" idx="2"/>
          </p:nvPr>
        </p:nvSpPr>
        <p:spPr>
          <a:xfrm>
            <a:off x="5654925" y="1312525"/>
            <a:ext cx="2852100" cy="2852100"/>
          </a:xfrm>
          <a:prstGeom prst="ellipse">
            <a:avLst/>
          </a:prstGeom>
          <a:noFill/>
          <a:ln w="76200" cap="flat" cmpd="sng">
            <a:solidFill>
              <a:schemeClr val="lt1"/>
            </a:solidFill>
            <a:prstDash val="solid"/>
            <a:round/>
            <a:headEnd type="none" w="sm" len="sm"/>
            <a:tailEnd type="none" w="sm" len="sm"/>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6"/>
        <p:cNvGrpSpPr/>
        <p:nvPr/>
      </p:nvGrpSpPr>
      <p:grpSpPr>
        <a:xfrm>
          <a:off x="0" y="0"/>
          <a:ext cx="0" cy="0"/>
          <a:chOff x="0" y="0"/>
          <a:chExt cx="0" cy="0"/>
        </a:xfrm>
      </p:grpSpPr>
      <p:grpSp>
        <p:nvGrpSpPr>
          <p:cNvPr id="427" name="Google Shape;427;p26"/>
          <p:cNvGrpSpPr/>
          <p:nvPr/>
        </p:nvGrpSpPr>
        <p:grpSpPr>
          <a:xfrm>
            <a:off x="7267300" y="387525"/>
            <a:ext cx="2456449" cy="5138686"/>
            <a:chOff x="7267300" y="387525"/>
            <a:chExt cx="2456449" cy="5138686"/>
          </a:xfrm>
        </p:grpSpPr>
        <p:grpSp>
          <p:nvGrpSpPr>
            <p:cNvPr id="428" name="Google Shape;428;p26"/>
            <p:cNvGrpSpPr/>
            <p:nvPr/>
          </p:nvGrpSpPr>
          <p:grpSpPr>
            <a:xfrm rot="10800000" flipH="1">
              <a:off x="7432804" y="387525"/>
              <a:ext cx="1309796" cy="257750"/>
              <a:chOff x="-6337521" y="4362225"/>
              <a:chExt cx="1309796" cy="257750"/>
            </a:xfrm>
          </p:grpSpPr>
          <p:sp>
            <p:nvSpPr>
              <p:cNvPr id="429" name="Google Shape;429;p26"/>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26"/>
            <p:cNvGrpSpPr/>
            <p:nvPr/>
          </p:nvGrpSpPr>
          <p:grpSpPr>
            <a:xfrm rot="10800000" flipH="1">
              <a:off x="7267300" y="3608800"/>
              <a:ext cx="2456449" cy="1917411"/>
              <a:chOff x="7267300" y="-366311"/>
              <a:chExt cx="2456449" cy="1917411"/>
            </a:xfrm>
          </p:grpSpPr>
          <p:sp>
            <p:nvSpPr>
              <p:cNvPr id="440" name="Google Shape;440;p26"/>
              <p:cNvSpPr/>
              <p:nvPr/>
            </p:nvSpPr>
            <p:spPr>
              <a:xfrm rot="-5400000" flipH="1">
                <a:off x="7653475" y="-50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rot="2699366" flipH="1">
                <a:off x="8648903" y="642478"/>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a:off x="7719598" y="15342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6"/>
              <p:cNvSpPr/>
              <p:nvPr/>
            </p:nvSpPr>
            <p:spPr>
              <a:xfrm rot="2699336" flipH="1">
                <a:off x="7177884" y="-753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33575" y="1967900"/>
            <a:ext cx="4410900" cy="1366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89425" y="539500"/>
            <a:ext cx="1046700" cy="13353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733575" y="3376700"/>
            <a:ext cx="2770800" cy="7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a:spLocks noGrp="1"/>
          </p:cNvSpPr>
          <p:nvPr>
            <p:ph type="pic" idx="3"/>
          </p:nvPr>
        </p:nvSpPr>
        <p:spPr>
          <a:xfrm>
            <a:off x="5397500" y="1055100"/>
            <a:ext cx="3033300" cy="3033300"/>
          </a:xfrm>
          <a:prstGeom prst="ellipse">
            <a:avLst/>
          </a:prstGeom>
          <a:noFill/>
          <a:ln w="38100" cap="flat" cmpd="sng">
            <a:solidFill>
              <a:schemeClr val="lt1"/>
            </a:solidFill>
            <a:prstDash val="solid"/>
            <a:round/>
            <a:headEnd type="none" w="sm" len="sm"/>
            <a:tailEnd type="none" w="sm" len="sm"/>
          </a:ln>
        </p:spPr>
      </p:sp>
      <p:grpSp>
        <p:nvGrpSpPr>
          <p:cNvPr id="17" name="Google Shape;17;p3"/>
          <p:cNvGrpSpPr/>
          <p:nvPr/>
        </p:nvGrpSpPr>
        <p:grpSpPr>
          <a:xfrm>
            <a:off x="3660304" y="399825"/>
            <a:ext cx="1309796" cy="257750"/>
            <a:chOff x="-6337521" y="4362225"/>
            <a:chExt cx="1309796" cy="257750"/>
          </a:xfrm>
        </p:grpSpPr>
        <p:sp>
          <p:nvSpPr>
            <p:cNvPr id="18" name="Google Shape;18;p3"/>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65" name="Google Shape;65;p6"/>
          <p:cNvGrpSpPr/>
          <p:nvPr/>
        </p:nvGrpSpPr>
        <p:grpSpPr>
          <a:xfrm>
            <a:off x="7267300" y="387525"/>
            <a:ext cx="2456449" cy="5138686"/>
            <a:chOff x="7267300" y="387525"/>
            <a:chExt cx="2456449" cy="5138686"/>
          </a:xfrm>
        </p:grpSpPr>
        <p:grpSp>
          <p:nvGrpSpPr>
            <p:cNvPr id="66" name="Google Shape;66;p6"/>
            <p:cNvGrpSpPr/>
            <p:nvPr/>
          </p:nvGrpSpPr>
          <p:grpSpPr>
            <a:xfrm rot="10800000" flipH="1">
              <a:off x="7432804" y="387525"/>
              <a:ext cx="1309796" cy="257750"/>
              <a:chOff x="-6337521" y="4362225"/>
              <a:chExt cx="1309796" cy="257750"/>
            </a:xfrm>
          </p:grpSpPr>
          <p:sp>
            <p:nvSpPr>
              <p:cNvPr id="67" name="Google Shape;67;p6"/>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6"/>
            <p:cNvGrpSpPr/>
            <p:nvPr/>
          </p:nvGrpSpPr>
          <p:grpSpPr>
            <a:xfrm rot="10800000" flipH="1">
              <a:off x="7267300" y="3608800"/>
              <a:ext cx="2456449" cy="1917411"/>
              <a:chOff x="7267300" y="-366311"/>
              <a:chExt cx="2456449" cy="1917411"/>
            </a:xfrm>
          </p:grpSpPr>
          <p:sp>
            <p:nvSpPr>
              <p:cNvPr id="78" name="Google Shape;78;p6"/>
              <p:cNvSpPr/>
              <p:nvPr/>
            </p:nvSpPr>
            <p:spPr>
              <a:xfrm rot="-5400000" flipH="1">
                <a:off x="7653475" y="-50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2699366" flipH="1">
                <a:off x="8648903" y="642478"/>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7719598" y="15342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2699336" flipH="1">
                <a:off x="7177884" y="-753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txBox="1">
            <a:spLocks noGrp="1"/>
          </p:cNvSpPr>
          <p:nvPr>
            <p:ph type="subTitle" idx="1"/>
          </p:nvPr>
        </p:nvSpPr>
        <p:spPr>
          <a:xfrm>
            <a:off x="4255610" y="1667625"/>
            <a:ext cx="3030900" cy="244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7"/>
          <p:cNvSpPr txBox="1">
            <a:spLocks noGrp="1"/>
          </p:cNvSpPr>
          <p:nvPr>
            <p:ph type="subTitle" idx="2"/>
          </p:nvPr>
        </p:nvSpPr>
        <p:spPr>
          <a:xfrm>
            <a:off x="720000" y="1667625"/>
            <a:ext cx="3030900" cy="244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86" name="Google Shape;86;p7"/>
          <p:cNvGrpSpPr/>
          <p:nvPr/>
        </p:nvGrpSpPr>
        <p:grpSpPr>
          <a:xfrm>
            <a:off x="2212504" y="2617594"/>
            <a:ext cx="7422682" cy="2776688"/>
            <a:chOff x="2212504" y="2617594"/>
            <a:chExt cx="7422682" cy="2776688"/>
          </a:xfrm>
        </p:grpSpPr>
        <p:grpSp>
          <p:nvGrpSpPr>
            <p:cNvPr id="87" name="Google Shape;87;p7"/>
            <p:cNvGrpSpPr/>
            <p:nvPr/>
          </p:nvGrpSpPr>
          <p:grpSpPr>
            <a:xfrm>
              <a:off x="2212504" y="4514625"/>
              <a:ext cx="1309796" cy="257750"/>
              <a:chOff x="-6337521" y="4362225"/>
              <a:chExt cx="1309796" cy="257750"/>
            </a:xfrm>
          </p:grpSpPr>
          <p:sp>
            <p:nvSpPr>
              <p:cNvPr id="88" name="Google Shape;88;p7"/>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7"/>
            <p:cNvGrpSpPr/>
            <p:nvPr/>
          </p:nvGrpSpPr>
          <p:grpSpPr>
            <a:xfrm>
              <a:off x="6687000" y="2617594"/>
              <a:ext cx="2948185" cy="2776688"/>
              <a:chOff x="6687000" y="2617594"/>
              <a:chExt cx="2948185" cy="2776688"/>
            </a:xfrm>
          </p:grpSpPr>
          <p:sp>
            <p:nvSpPr>
              <p:cNvPr id="99" name="Google Shape;99;p7"/>
              <p:cNvSpPr/>
              <p:nvPr/>
            </p:nvSpPr>
            <p:spPr>
              <a:xfrm flipH="1">
                <a:off x="6687000" y="2703525"/>
                <a:ext cx="2457000" cy="2447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rot="-2699590">
                <a:off x="7946885" y="3849460"/>
                <a:ext cx="1780000" cy="47772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rot="-2700000">
                <a:off x="6857259" y="4943944"/>
                <a:ext cx="996172" cy="11497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6962498" y="355377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rot="-2699590">
                <a:off x="7651509" y="3199003"/>
                <a:ext cx="1780000" cy="32668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8"/>
        <p:cNvGrpSpPr/>
        <p:nvPr/>
      </p:nvGrpSpPr>
      <p:grpSpPr>
        <a:xfrm>
          <a:off x="0" y="0"/>
          <a:ext cx="0" cy="0"/>
          <a:chOff x="0" y="0"/>
          <a:chExt cx="0" cy="0"/>
        </a:xfrm>
      </p:grpSpPr>
      <p:sp>
        <p:nvSpPr>
          <p:cNvPr id="159" name="Google Shape;15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0" name="Google Shape;160;p13"/>
          <p:cNvSpPr txBox="1">
            <a:spLocks noGrp="1"/>
          </p:cNvSpPr>
          <p:nvPr>
            <p:ph type="subTitle" idx="1"/>
          </p:nvPr>
        </p:nvSpPr>
        <p:spPr>
          <a:xfrm>
            <a:off x="1578601" y="2296975"/>
            <a:ext cx="230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1" name="Google Shape;161;p13"/>
          <p:cNvSpPr txBox="1">
            <a:spLocks noGrp="1"/>
          </p:cNvSpPr>
          <p:nvPr>
            <p:ph type="subTitle" idx="2"/>
          </p:nvPr>
        </p:nvSpPr>
        <p:spPr>
          <a:xfrm>
            <a:off x="1578601" y="3954230"/>
            <a:ext cx="230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13"/>
          <p:cNvSpPr txBox="1">
            <a:spLocks noGrp="1"/>
          </p:cNvSpPr>
          <p:nvPr>
            <p:ph type="subTitle" idx="3"/>
          </p:nvPr>
        </p:nvSpPr>
        <p:spPr>
          <a:xfrm>
            <a:off x="5534500" y="3954200"/>
            <a:ext cx="230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3"/>
          <p:cNvSpPr txBox="1">
            <a:spLocks noGrp="1"/>
          </p:cNvSpPr>
          <p:nvPr>
            <p:ph type="subTitle" idx="4"/>
          </p:nvPr>
        </p:nvSpPr>
        <p:spPr>
          <a:xfrm>
            <a:off x="5534500" y="2296975"/>
            <a:ext cx="230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13"/>
          <p:cNvSpPr txBox="1">
            <a:spLocks noGrp="1"/>
          </p:cNvSpPr>
          <p:nvPr>
            <p:ph type="title" idx="5" hasCustomPrompt="1"/>
          </p:nvPr>
        </p:nvSpPr>
        <p:spPr>
          <a:xfrm>
            <a:off x="796200" y="1633675"/>
            <a:ext cx="707400" cy="12360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65" name="Google Shape;165;p13"/>
          <p:cNvSpPr txBox="1">
            <a:spLocks noGrp="1"/>
          </p:cNvSpPr>
          <p:nvPr>
            <p:ph type="title" idx="6" hasCustomPrompt="1"/>
          </p:nvPr>
        </p:nvSpPr>
        <p:spPr>
          <a:xfrm>
            <a:off x="4750950" y="3290775"/>
            <a:ext cx="707400" cy="1236000"/>
          </a:xfrm>
          <a:prstGeom prst="rect">
            <a:avLst/>
          </a:prstGeom>
          <a:solidFill>
            <a:schemeClr val="lt2"/>
          </a:solidFill>
        </p:spPr>
        <p:txBody>
          <a:bodyPr spcFirstLastPara="1" wrap="square" lIns="91425" tIns="91425" rIns="91425" bIns="91425" anchor="ctr" anchorCtr="0">
            <a:noAutofit/>
          </a:bodyPr>
          <a:lstStyle>
            <a:lvl1pPr lvl="0" algn="r" rtl="0">
              <a:spcBef>
                <a:spcPts val="0"/>
              </a:spcBef>
              <a:spcAft>
                <a:spcPts val="0"/>
              </a:spcAft>
              <a:buClr>
                <a:schemeClr val="lt1"/>
              </a:buClr>
              <a:buSzPts val="3000"/>
              <a:buNone/>
              <a:defRPr sz="30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66" name="Google Shape;166;p13"/>
          <p:cNvSpPr txBox="1">
            <a:spLocks noGrp="1"/>
          </p:cNvSpPr>
          <p:nvPr>
            <p:ph type="title" idx="7" hasCustomPrompt="1"/>
          </p:nvPr>
        </p:nvSpPr>
        <p:spPr>
          <a:xfrm>
            <a:off x="796200" y="3290900"/>
            <a:ext cx="707400" cy="1236000"/>
          </a:xfrm>
          <a:prstGeom prst="rect">
            <a:avLst/>
          </a:prstGeom>
          <a:solidFill>
            <a:schemeClr val="lt2"/>
          </a:solidFill>
        </p:spPr>
        <p:txBody>
          <a:bodyPr spcFirstLastPara="1" wrap="square" lIns="91425" tIns="91425" rIns="91425" bIns="91425" anchor="ctr" anchorCtr="0">
            <a:noAutofit/>
          </a:bodyPr>
          <a:lstStyle>
            <a:lvl1pPr lvl="0" algn="r" rtl="0">
              <a:spcBef>
                <a:spcPts val="0"/>
              </a:spcBef>
              <a:spcAft>
                <a:spcPts val="0"/>
              </a:spcAft>
              <a:buClr>
                <a:schemeClr val="lt1"/>
              </a:buClr>
              <a:buSzPts val="3000"/>
              <a:buNone/>
              <a:defRPr sz="30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67" name="Google Shape;167;p13"/>
          <p:cNvSpPr txBox="1">
            <a:spLocks noGrp="1"/>
          </p:cNvSpPr>
          <p:nvPr>
            <p:ph type="title" idx="8" hasCustomPrompt="1"/>
          </p:nvPr>
        </p:nvSpPr>
        <p:spPr>
          <a:xfrm>
            <a:off x="4750950" y="1633575"/>
            <a:ext cx="707400" cy="1236000"/>
          </a:xfrm>
          <a:prstGeom prst="rect">
            <a:avLst/>
          </a:prstGeom>
          <a:solidFill>
            <a:schemeClr val="lt2"/>
          </a:solidFill>
        </p:spPr>
        <p:txBody>
          <a:bodyPr spcFirstLastPara="1" wrap="square" lIns="91425" tIns="91425" rIns="91425" bIns="91425" anchor="ctr" anchorCtr="0">
            <a:noAutofit/>
          </a:bodyPr>
          <a:lstStyle>
            <a:lvl1pPr lvl="0" algn="r" rtl="0">
              <a:spcBef>
                <a:spcPts val="0"/>
              </a:spcBef>
              <a:spcAft>
                <a:spcPts val="0"/>
              </a:spcAft>
              <a:buClr>
                <a:schemeClr val="lt1"/>
              </a:buClr>
              <a:buSzPts val="3000"/>
              <a:buNone/>
              <a:defRPr sz="30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68" name="Google Shape;168;p13"/>
          <p:cNvSpPr txBox="1">
            <a:spLocks noGrp="1"/>
          </p:cNvSpPr>
          <p:nvPr>
            <p:ph type="subTitle" idx="9"/>
          </p:nvPr>
        </p:nvSpPr>
        <p:spPr>
          <a:xfrm>
            <a:off x="1578600" y="1633675"/>
            <a:ext cx="2309700" cy="73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latin typeface="Archivo"/>
                <a:ea typeface="Archivo"/>
                <a:cs typeface="Archivo"/>
                <a:sym typeface="Archiv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9" name="Google Shape;169;p13"/>
          <p:cNvSpPr txBox="1">
            <a:spLocks noGrp="1"/>
          </p:cNvSpPr>
          <p:nvPr>
            <p:ph type="subTitle" idx="13"/>
          </p:nvPr>
        </p:nvSpPr>
        <p:spPr>
          <a:xfrm>
            <a:off x="1578600" y="3290939"/>
            <a:ext cx="2309700" cy="73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latin typeface="Archivo"/>
                <a:ea typeface="Archivo"/>
                <a:cs typeface="Archivo"/>
                <a:sym typeface="Archiv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70" name="Google Shape;170;p13"/>
          <p:cNvSpPr txBox="1">
            <a:spLocks noGrp="1"/>
          </p:cNvSpPr>
          <p:nvPr>
            <p:ph type="subTitle" idx="14"/>
          </p:nvPr>
        </p:nvSpPr>
        <p:spPr>
          <a:xfrm>
            <a:off x="5534500" y="3290901"/>
            <a:ext cx="2309700" cy="73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latin typeface="Archivo"/>
                <a:ea typeface="Archivo"/>
                <a:cs typeface="Archivo"/>
                <a:sym typeface="Archiv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71" name="Google Shape;171;p13"/>
          <p:cNvSpPr txBox="1">
            <a:spLocks noGrp="1"/>
          </p:cNvSpPr>
          <p:nvPr>
            <p:ph type="subTitle" idx="15"/>
          </p:nvPr>
        </p:nvSpPr>
        <p:spPr>
          <a:xfrm>
            <a:off x="5534500" y="1633675"/>
            <a:ext cx="2309700" cy="73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latin typeface="Archivo"/>
                <a:ea typeface="Archivo"/>
                <a:cs typeface="Archivo"/>
                <a:sym typeface="Archiv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72" name="Google Shape;172;p13"/>
          <p:cNvGrpSpPr/>
          <p:nvPr/>
        </p:nvGrpSpPr>
        <p:grpSpPr>
          <a:xfrm>
            <a:off x="7527475" y="-437123"/>
            <a:ext cx="2304049" cy="2076084"/>
            <a:chOff x="7527475" y="-437123"/>
            <a:chExt cx="2304049" cy="2076084"/>
          </a:xfrm>
        </p:grpSpPr>
        <p:sp>
          <p:nvSpPr>
            <p:cNvPr id="173" name="Google Shape;173;p13"/>
            <p:cNvSpPr/>
            <p:nvPr/>
          </p:nvSpPr>
          <p:spPr>
            <a:xfrm rot="-5400000" flipH="1">
              <a:off x="7653475" y="-5815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3"/>
            <p:cNvGrpSpPr/>
            <p:nvPr/>
          </p:nvGrpSpPr>
          <p:grpSpPr>
            <a:xfrm>
              <a:off x="7527475" y="-190576"/>
              <a:ext cx="2304049" cy="1829537"/>
              <a:chOff x="7267300" y="-366311"/>
              <a:chExt cx="2304049" cy="1829537"/>
            </a:xfrm>
          </p:grpSpPr>
          <p:sp>
            <p:nvSpPr>
              <p:cNvPr id="175" name="Google Shape;175;p13"/>
              <p:cNvSpPr/>
              <p:nvPr/>
            </p:nvSpPr>
            <p:spPr>
              <a:xfrm rot="2699366" flipH="1">
                <a:off x="8496503" y="490078"/>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7719598" y="15342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rot="2699336" flipH="1">
                <a:off x="7177884" y="-753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13"/>
            <p:cNvSpPr/>
            <p:nvPr/>
          </p:nvSpPr>
          <p:spPr>
            <a:xfrm rot="2700000">
              <a:off x="7775558" y="-183425"/>
              <a:ext cx="770464" cy="127703"/>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713225" y="4090900"/>
            <a:ext cx="4620900" cy="531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81" name="Google Shape;181;p14"/>
          <p:cNvSpPr txBox="1">
            <a:spLocks noGrp="1"/>
          </p:cNvSpPr>
          <p:nvPr>
            <p:ph type="subTitle" idx="1"/>
          </p:nvPr>
        </p:nvSpPr>
        <p:spPr>
          <a:xfrm>
            <a:off x="713225" y="1207500"/>
            <a:ext cx="4620900" cy="2772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182" name="Google Shape;182;p14"/>
          <p:cNvGrpSpPr/>
          <p:nvPr/>
        </p:nvGrpSpPr>
        <p:grpSpPr>
          <a:xfrm>
            <a:off x="6011304" y="4511176"/>
            <a:ext cx="1309796" cy="257750"/>
            <a:chOff x="-6337521" y="4362225"/>
            <a:chExt cx="1309796" cy="257750"/>
          </a:xfrm>
        </p:grpSpPr>
        <p:sp>
          <p:nvSpPr>
            <p:cNvPr id="183" name="Google Shape;183;p14"/>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269"/>
        <p:cNvGrpSpPr/>
        <p:nvPr/>
      </p:nvGrpSpPr>
      <p:grpSpPr>
        <a:xfrm>
          <a:off x="0" y="0"/>
          <a:ext cx="0" cy="0"/>
          <a:chOff x="0" y="0"/>
          <a:chExt cx="0" cy="0"/>
        </a:xfrm>
      </p:grpSpPr>
      <p:sp>
        <p:nvSpPr>
          <p:cNvPr id="270" name="Google Shape;270;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1" name="Google Shape;271;p18"/>
          <p:cNvSpPr txBox="1">
            <a:spLocks noGrp="1"/>
          </p:cNvSpPr>
          <p:nvPr>
            <p:ph type="subTitle" idx="1"/>
          </p:nvPr>
        </p:nvSpPr>
        <p:spPr>
          <a:xfrm>
            <a:off x="937700" y="3077125"/>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18"/>
          <p:cNvSpPr txBox="1">
            <a:spLocks noGrp="1"/>
          </p:cNvSpPr>
          <p:nvPr>
            <p:ph type="subTitle" idx="2"/>
          </p:nvPr>
        </p:nvSpPr>
        <p:spPr>
          <a:xfrm>
            <a:off x="3484421" y="3077125"/>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18"/>
          <p:cNvSpPr txBox="1">
            <a:spLocks noGrp="1"/>
          </p:cNvSpPr>
          <p:nvPr>
            <p:ph type="subTitle" idx="3"/>
          </p:nvPr>
        </p:nvSpPr>
        <p:spPr>
          <a:xfrm>
            <a:off x="6031148" y="3077125"/>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18"/>
          <p:cNvSpPr txBox="1">
            <a:spLocks noGrp="1"/>
          </p:cNvSpPr>
          <p:nvPr>
            <p:ph type="subTitle" idx="4"/>
          </p:nvPr>
        </p:nvSpPr>
        <p:spPr>
          <a:xfrm>
            <a:off x="937625" y="2646325"/>
            <a:ext cx="2175300" cy="43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000" b="1">
                <a:latin typeface="Archivo"/>
                <a:ea typeface="Archivo"/>
                <a:cs typeface="Archivo"/>
                <a:sym typeface="Archiv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5" name="Google Shape;275;p18"/>
          <p:cNvSpPr txBox="1">
            <a:spLocks noGrp="1"/>
          </p:cNvSpPr>
          <p:nvPr>
            <p:ph type="subTitle" idx="5"/>
          </p:nvPr>
        </p:nvSpPr>
        <p:spPr>
          <a:xfrm>
            <a:off x="3484346" y="2646325"/>
            <a:ext cx="2175300" cy="43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000" b="1">
                <a:latin typeface="Archivo"/>
                <a:ea typeface="Archivo"/>
                <a:cs typeface="Archivo"/>
                <a:sym typeface="Archiv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6" name="Google Shape;276;p18"/>
          <p:cNvSpPr txBox="1">
            <a:spLocks noGrp="1"/>
          </p:cNvSpPr>
          <p:nvPr>
            <p:ph type="subTitle" idx="6"/>
          </p:nvPr>
        </p:nvSpPr>
        <p:spPr>
          <a:xfrm>
            <a:off x="6031073" y="2646325"/>
            <a:ext cx="2175300" cy="43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000" b="1">
                <a:latin typeface="Archivo"/>
                <a:ea typeface="Archivo"/>
                <a:cs typeface="Archivo"/>
                <a:sym typeface="Archiv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277" name="Google Shape;277;p18"/>
          <p:cNvGrpSpPr/>
          <p:nvPr/>
        </p:nvGrpSpPr>
        <p:grpSpPr>
          <a:xfrm>
            <a:off x="7527475" y="-437123"/>
            <a:ext cx="2304049" cy="2076084"/>
            <a:chOff x="7527475" y="-437123"/>
            <a:chExt cx="2304049" cy="2076084"/>
          </a:xfrm>
        </p:grpSpPr>
        <p:sp>
          <p:nvSpPr>
            <p:cNvPr id="278" name="Google Shape;278;p18"/>
            <p:cNvSpPr/>
            <p:nvPr/>
          </p:nvSpPr>
          <p:spPr>
            <a:xfrm rot="-5400000" flipH="1">
              <a:off x="7653475" y="-5815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8"/>
            <p:cNvGrpSpPr/>
            <p:nvPr/>
          </p:nvGrpSpPr>
          <p:grpSpPr>
            <a:xfrm>
              <a:off x="7527475" y="-190576"/>
              <a:ext cx="2304049" cy="1829537"/>
              <a:chOff x="7267300" y="-366311"/>
              <a:chExt cx="2304049" cy="1829537"/>
            </a:xfrm>
          </p:grpSpPr>
          <p:sp>
            <p:nvSpPr>
              <p:cNvPr id="280" name="Google Shape;280;p18"/>
              <p:cNvSpPr/>
              <p:nvPr/>
            </p:nvSpPr>
            <p:spPr>
              <a:xfrm rot="2699366" flipH="1">
                <a:off x="8496503" y="490078"/>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7719598" y="15342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rot="2699336" flipH="1">
                <a:off x="7177884" y="-753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18"/>
            <p:cNvSpPr/>
            <p:nvPr/>
          </p:nvSpPr>
          <p:spPr>
            <a:xfrm rot="2700000">
              <a:off x="7775558" y="-183425"/>
              <a:ext cx="770464" cy="127703"/>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8"/>
          <p:cNvGrpSpPr/>
          <p:nvPr/>
        </p:nvGrpSpPr>
        <p:grpSpPr>
          <a:xfrm>
            <a:off x="3917102" y="4514625"/>
            <a:ext cx="1309796" cy="257750"/>
            <a:chOff x="-6337521" y="4362225"/>
            <a:chExt cx="1309796" cy="257750"/>
          </a:xfrm>
        </p:grpSpPr>
        <p:sp>
          <p:nvSpPr>
            <p:cNvPr id="285" name="Google Shape;285;p18"/>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8"/>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8"/>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8"/>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8"/>
        <p:cNvGrpSpPr/>
        <p:nvPr/>
      </p:nvGrpSpPr>
      <p:grpSpPr>
        <a:xfrm>
          <a:off x="0" y="0"/>
          <a:ext cx="0" cy="0"/>
          <a:chOff x="0" y="0"/>
          <a:chExt cx="0" cy="0"/>
        </a:xfrm>
      </p:grpSpPr>
      <p:grpSp>
        <p:nvGrpSpPr>
          <p:cNvPr id="409" name="Google Shape;409;p25"/>
          <p:cNvGrpSpPr/>
          <p:nvPr/>
        </p:nvGrpSpPr>
        <p:grpSpPr>
          <a:xfrm>
            <a:off x="7267300" y="-374475"/>
            <a:ext cx="2456449" cy="5138686"/>
            <a:chOff x="7267300" y="-374475"/>
            <a:chExt cx="2456449" cy="5138686"/>
          </a:xfrm>
        </p:grpSpPr>
        <p:grpSp>
          <p:nvGrpSpPr>
            <p:cNvPr id="410" name="Google Shape;410;p25"/>
            <p:cNvGrpSpPr/>
            <p:nvPr/>
          </p:nvGrpSpPr>
          <p:grpSpPr>
            <a:xfrm>
              <a:off x="7432804" y="4506461"/>
              <a:ext cx="1309796" cy="257750"/>
              <a:chOff x="-6337521" y="4362225"/>
              <a:chExt cx="1309796" cy="257750"/>
            </a:xfrm>
          </p:grpSpPr>
          <p:sp>
            <p:nvSpPr>
              <p:cNvPr id="411" name="Google Shape;411;p25"/>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25"/>
            <p:cNvGrpSpPr/>
            <p:nvPr/>
          </p:nvGrpSpPr>
          <p:grpSpPr>
            <a:xfrm>
              <a:off x="7267300" y="-374475"/>
              <a:ext cx="2456449" cy="1917411"/>
              <a:chOff x="7267300" y="-366311"/>
              <a:chExt cx="2456449" cy="1917411"/>
            </a:xfrm>
          </p:grpSpPr>
          <p:sp>
            <p:nvSpPr>
              <p:cNvPr id="422" name="Google Shape;422;p25"/>
              <p:cNvSpPr/>
              <p:nvPr/>
            </p:nvSpPr>
            <p:spPr>
              <a:xfrm rot="-5400000" flipH="1">
                <a:off x="7653475" y="-50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rot="2699366" flipH="1">
                <a:off x="8648903" y="642478"/>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7719598" y="15342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rot="2699336" flipH="1">
                <a:off x="7177884" y="-753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1pPr>
            <a:lvl2pPr lvl="1"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2pPr>
            <a:lvl3pPr lvl="2"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3pPr>
            <a:lvl4pPr lvl="3"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4pPr>
            <a:lvl5pPr lvl="4"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5pPr>
            <a:lvl6pPr lvl="5"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6pPr>
            <a:lvl7pPr lvl="6"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7pPr>
            <a:lvl8pPr lvl="7"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8pPr>
            <a:lvl9pPr lvl="8"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1pPr>
            <a:lvl2pPr marL="914400" lvl="1"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2pPr>
            <a:lvl3pPr marL="1371600" lvl="2"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3pPr>
            <a:lvl4pPr marL="1828800" lvl="3"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4pPr>
            <a:lvl5pPr marL="2286000" lvl="4"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5pPr>
            <a:lvl6pPr marL="2743200" lvl="5"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6pPr>
            <a:lvl7pPr marL="3200400" lvl="6"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7pPr>
            <a:lvl8pPr marL="3657600" lvl="7"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8pPr>
            <a:lvl9pPr marL="4114800" lvl="8"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0" r:id="rId7"/>
    <p:sldLayoutId id="2147483664" r:id="rId8"/>
    <p:sldLayoutId id="2147483671" r:id="rId9"/>
    <p:sldLayoutId id="214748367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0"/>
          <p:cNvSpPr txBox="1">
            <a:spLocks noGrp="1"/>
          </p:cNvSpPr>
          <p:nvPr>
            <p:ph type="ctrTitle"/>
          </p:nvPr>
        </p:nvSpPr>
        <p:spPr>
          <a:xfrm>
            <a:off x="722220" y="190038"/>
            <a:ext cx="4764583" cy="16598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b="1" dirty="0">
                <a:latin typeface="Archivo"/>
                <a:ea typeface="Archivo"/>
                <a:cs typeface="Archivo"/>
                <a:sym typeface="Archivo"/>
              </a:rPr>
              <a:t>E-commerce </a:t>
            </a:r>
            <a:r>
              <a:rPr lang="en-IN" sz="3200" b="1" dirty="0">
                <a:latin typeface="Times New Roman" panose="02020603050405020304" pitchFamily="18" charset="0"/>
                <a:ea typeface="Archivo"/>
                <a:cs typeface="Times New Roman" panose="02020603050405020304" pitchFamily="18" charset="0"/>
                <a:sym typeface="Archivo"/>
              </a:rPr>
              <a:t>Customer</a:t>
            </a:r>
            <a:r>
              <a:rPr lang="en-IN" sz="3200" b="1" dirty="0">
                <a:latin typeface="Archivo"/>
                <a:ea typeface="Archivo"/>
                <a:cs typeface="Archivo"/>
                <a:sym typeface="Archivo"/>
              </a:rPr>
              <a:t> </a:t>
            </a:r>
            <a:r>
              <a:rPr lang="en-IN" sz="3600" dirty="0"/>
              <a:t> </a:t>
            </a:r>
            <a:r>
              <a:rPr lang="en-IN" sz="3200" b="1" dirty="0">
                <a:latin typeface="Archivo"/>
                <a:ea typeface="Archivo"/>
                <a:cs typeface="Archivo"/>
                <a:sym typeface="Archivo"/>
              </a:rPr>
              <a:t>churn</a:t>
            </a:r>
            <a:r>
              <a:rPr lang="en-IN" sz="3200" b="1" dirty="0">
                <a:latin typeface="Archivo "/>
              </a:rPr>
              <a:t> Analysis and</a:t>
            </a:r>
            <a:r>
              <a:rPr lang="en-IN" sz="3200" b="1" dirty="0">
                <a:latin typeface="Archivo"/>
                <a:ea typeface="Archivo"/>
                <a:cs typeface="Archivo"/>
                <a:sym typeface="Archivo"/>
              </a:rPr>
              <a:t> prediction</a:t>
            </a:r>
            <a:r>
              <a:rPr lang="en-IN" sz="3200" dirty="0">
                <a:latin typeface="Archivo"/>
                <a:ea typeface="Archivo"/>
                <a:cs typeface="Archivo"/>
                <a:sym typeface="Archivo"/>
              </a:rPr>
              <a:t> </a:t>
            </a:r>
            <a:endParaRPr sz="3200" dirty="0">
              <a:latin typeface="Archivo"/>
              <a:ea typeface="Archivo"/>
              <a:cs typeface="Archivo"/>
              <a:sym typeface="Archivo"/>
            </a:endParaRPr>
          </a:p>
        </p:txBody>
      </p:sp>
      <p:grpSp>
        <p:nvGrpSpPr>
          <p:cNvPr id="456" name="Google Shape;456;p30"/>
          <p:cNvGrpSpPr/>
          <p:nvPr/>
        </p:nvGrpSpPr>
        <p:grpSpPr>
          <a:xfrm>
            <a:off x="4714200" y="683716"/>
            <a:ext cx="4429800" cy="4466709"/>
            <a:chOff x="4714200" y="683716"/>
            <a:chExt cx="4429800" cy="4466709"/>
          </a:xfrm>
        </p:grpSpPr>
        <p:sp>
          <p:nvSpPr>
            <p:cNvPr id="457" name="Google Shape;457;p30"/>
            <p:cNvSpPr/>
            <p:nvPr/>
          </p:nvSpPr>
          <p:spPr>
            <a:xfrm flipH="1">
              <a:off x="4714200" y="783325"/>
              <a:ext cx="4429800" cy="4367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p:nvPr/>
          </p:nvSpPr>
          <p:spPr>
            <a:xfrm rot="-2700000">
              <a:off x="7675121" y="1303413"/>
              <a:ext cx="996172" cy="11497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p:cNvSpPr/>
            <p:nvPr/>
          </p:nvSpPr>
          <p:spPr>
            <a:xfrm rot="-2699590">
              <a:off x="4984509" y="3275203"/>
              <a:ext cx="1780000" cy="32668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p:cNvSpPr/>
            <p:nvPr/>
          </p:nvSpPr>
          <p:spPr>
            <a:xfrm rot="-2699590">
              <a:off x="7108289" y="2092651"/>
              <a:ext cx="1780000" cy="32668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p:cNvSpPr/>
            <p:nvPr/>
          </p:nvSpPr>
          <p:spPr>
            <a:xfrm rot="-2699590">
              <a:off x="6792716" y="1243005"/>
              <a:ext cx="1780000" cy="47772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rot="-2699590">
              <a:off x="5127485" y="3849460"/>
              <a:ext cx="1780000" cy="47772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0"/>
          <p:cNvGrpSpPr/>
          <p:nvPr/>
        </p:nvGrpSpPr>
        <p:grpSpPr>
          <a:xfrm>
            <a:off x="2669704" y="4362225"/>
            <a:ext cx="1309796" cy="257750"/>
            <a:chOff x="-6337521" y="4362225"/>
            <a:chExt cx="1309796" cy="257750"/>
          </a:xfrm>
        </p:grpSpPr>
        <p:sp>
          <p:nvSpPr>
            <p:cNvPr id="464" name="Google Shape;464;p30"/>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30"/>
          <p:cNvGrpSpPr/>
          <p:nvPr/>
        </p:nvGrpSpPr>
        <p:grpSpPr>
          <a:xfrm>
            <a:off x="4643689" y="2814981"/>
            <a:ext cx="2188531" cy="1862750"/>
            <a:chOff x="4643689" y="2814981"/>
            <a:chExt cx="2188531" cy="1862750"/>
          </a:xfrm>
        </p:grpSpPr>
        <p:sp>
          <p:nvSpPr>
            <p:cNvPr id="476" name="Google Shape;476;p30"/>
            <p:cNvSpPr/>
            <p:nvPr/>
          </p:nvSpPr>
          <p:spPr>
            <a:xfrm rot="-2700000">
              <a:off x="5941284" y="4227394"/>
              <a:ext cx="996172" cy="11497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a:off x="4643689" y="2814981"/>
              <a:ext cx="1596600" cy="15966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Oval 1">
            <a:extLst>
              <a:ext uri="{FF2B5EF4-FFF2-40B4-BE49-F238E27FC236}">
                <a16:creationId xmlns:a16="http://schemas.microsoft.com/office/drawing/2014/main" id="{92B6CC18-4237-E81D-11D7-686166E66B5B}"/>
              </a:ext>
            </a:extLst>
          </p:cNvPr>
          <p:cNvSpPr/>
          <p:nvPr/>
        </p:nvSpPr>
        <p:spPr>
          <a:xfrm>
            <a:off x="5671286" y="1312526"/>
            <a:ext cx="2865255" cy="28520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Placeholder 3">
            <a:extLst>
              <a:ext uri="{FF2B5EF4-FFF2-40B4-BE49-F238E27FC236}">
                <a16:creationId xmlns:a16="http://schemas.microsoft.com/office/drawing/2014/main" id="{28833A31-EAA2-576C-3E53-7C01EE52FAD4}"/>
              </a:ext>
            </a:extLst>
          </p:cNvPr>
          <p:cNvPicPr>
            <a:picLocks noGrp="1" noChangeAspect="1"/>
          </p:cNvPicPr>
          <p:nvPr>
            <p:ph type="pic" idx="2"/>
          </p:nvPr>
        </p:nvPicPr>
        <p:blipFill>
          <a:blip r:embed="rId3"/>
          <a:srcRect l="19108" r="19108"/>
          <a:stretch>
            <a:fillRect/>
          </a:stretch>
        </p:blipFill>
        <p:spPr/>
      </p:pic>
      <p:sp>
        <p:nvSpPr>
          <p:cNvPr id="19" name="Google Shape;455;p30">
            <a:extLst>
              <a:ext uri="{FF2B5EF4-FFF2-40B4-BE49-F238E27FC236}">
                <a16:creationId xmlns:a16="http://schemas.microsoft.com/office/drawing/2014/main" id="{267727DA-947E-4975-0DA5-CB682B7A055F}"/>
              </a:ext>
            </a:extLst>
          </p:cNvPr>
          <p:cNvSpPr txBox="1">
            <a:spLocks noGrp="1"/>
          </p:cNvSpPr>
          <p:nvPr>
            <p:ph type="subTitle" idx="1"/>
          </p:nvPr>
        </p:nvSpPr>
        <p:spPr>
          <a:xfrm>
            <a:off x="712787" y="2432050"/>
            <a:ext cx="4557675" cy="1930175"/>
          </a:xfrm>
          <a:prstGeom prst="rect">
            <a:avLst/>
          </a:prstGeom>
        </p:spPr>
        <p:txBody>
          <a:bodyPr spcFirstLastPara="1" wrap="square" lIns="91425" tIns="91425" rIns="91425" bIns="91425" anchor="ctr" anchorCtr="0">
            <a:noAutofit/>
          </a:bodyPr>
          <a:lstStyle/>
          <a:p>
            <a:r>
              <a:rPr lang="en-US" dirty="0"/>
              <a:t>A Data Science   Based </a:t>
            </a:r>
          </a:p>
          <a:p>
            <a:r>
              <a:rPr lang="en-US" dirty="0"/>
              <a:t>Business Intelligence Approach</a:t>
            </a:r>
          </a:p>
          <a:p>
            <a:endParaRPr lang="en-US" dirty="0"/>
          </a:p>
          <a:p>
            <a:r>
              <a:rPr lang="en-US" b="1" dirty="0"/>
              <a:t>College Name</a:t>
            </a:r>
            <a:r>
              <a:rPr lang="en-US" dirty="0"/>
              <a:t>: L.D college of Engineering</a:t>
            </a:r>
          </a:p>
          <a:p>
            <a:r>
              <a:rPr lang="en-US" b="1" dirty="0"/>
              <a:t>Internal Guide </a:t>
            </a:r>
            <a:r>
              <a:rPr lang="en-US" dirty="0"/>
              <a:t>: Prof.J.T.Patel</a:t>
            </a:r>
          </a:p>
          <a:p>
            <a:endParaRPr lang="en-US" dirty="0"/>
          </a:p>
          <a:p>
            <a:r>
              <a:rPr lang="en-US" dirty="0"/>
              <a:t>Presented by</a:t>
            </a:r>
            <a:r>
              <a:rPr lang="en-US" dirty="0">
                <a:solidFill>
                  <a:srgbClr val="000000"/>
                </a:solidFill>
                <a:latin typeface="Arial Nova"/>
                <a:sym typeface="Arial Nova"/>
              </a:rPr>
              <a:t> </a:t>
            </a:r>
            <a:endParaRPr lang="en-US" dirty="0"/>
          </a:p>
          <a:p>
            <a:r>
              <a:rPr lang="en-US" b="1" dirty="0"/>
              <a:t>Name : DHRUVI Patel</a:t>
            </a: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7" name="Google Shape;607;p38"/>
          <p:cNvSpPr txBox="1">
            <a:spLocks noGrp="1"/>
          </p:cNvSpPr>
          <p:nvPr>
            <p:ph type="title"/>
          </p:nvPr>
        </p:nvSpPr>
        <p:spPr>
          <a:xfrm>
            <a:off x="0" y="306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Technology Stack</a:t>
            </a:r>
            <a:endParaRPr dirty="0"/>
          </a:p>
        </p:txBody>
      </p:sp>
      <p:sp>
        <p:nvSpPr>
          <p:cNvPr id="609" name="Google Shape;609;p38"/>
          <p:cNvSpPr txBox="1"/>
          <p:nvPr/>
        </p:nvSpPr>
        <p:spPr>
          <a:xfrm>
            <a:off x="219600" y="908863"/>
            <a:ext cx="3632400" cy="34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000" b="1" dirty="0">
              <a:solidFill>
                <a:schemeClr val="dk1"/>
              </a:solidFill>
              <a:latin typeface="Archivo"/>
              <a:ea typeface="Archivo"/>
              <a:cs typeface="Archivo"/>
              <a:sym typeface="Archivo"/>
            </a:endParaRPr>
          </a:p>
        </p:txBody>
      </p:sp>
      <p:sp>
        <p:nvSpPr>
          <p:cNvPr id="4" name="Rectangle 2">
            <a:extLst>
              <a:ext uri="{FF2B5EF4-FFF2-40B4-BE49-F238E27FC236}">
                <a16:creationId xmlns:a16="http://schemas.microsoft.com/office/drawing/2014/main" id="{66A5FAF1-9CD4-1ED1-AED3-896054249785}"/>
              </a:ext>
            </a:extLst>
          </p:cNvPr>
          <p:cNvSpPr>
            <a:spLocks noChangeArrowheads="1"/>
          </p:cNvSpPr>
          <p:nvPr/>
        </p:nvSpPr>
        <p:spPr bwMode="auto">
          <a:xfrm>
            <a:off x="71437" y="866103"/>
            <a:ext cx="8479605" cy="2679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chivo "/>
              </a:rPr>
              <a:t>Data Analysis</a:t>
            </a:r>
            <a:r>
              <a:rPr kumimoji="0" lang="en-US" altLang="en-US" sz="1600" b="0" i="0" u="none" strike="noStrike" cap="none" normalizeH="0" baseline="0" dirty="0">
                <a:ln>
                  <a:noFill/>
                </a:ln>
                <a:solidFill>
                  <a:schemeClr val="tx1"/>
                </a:solidFill>
                <a:effectLst/>
                <a:latin typeface="Archivo "/>
              </a:rPr>
              <a:t>: Python, Pandas, NumPy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chivo "/>
              </a:rPr>
              <a:t> Modeling</a:t>
            </a:r>
            <a:r>
              <a:rPr kumimoji="0" lang="en-US" altLang="en-US" sz="1600" b="0" i="0" u="none" strike="noStrike" cap="none" normalizeH="0" baseline="0" dirty="0">
                <a:ln>
                  <a:noFill/>
                </a:ln>
                <a:solidFill>
                  <a:schemeClr val="tx1"/>
                </a:solidFill>
                <a:effectLst/>
                <a:latin typeface="Archivo "/>
              </a:rPr>
              <a:t>: scikit-learn, Random Forest, Decision Tree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chivo "/>
              </a:rPr>
              <a:t> Visualization</a:t>
            </a:r>
            <a:r>
              <a:rPr kumimoji="0" lang="en-US" altLang="en-US" sz="1600" b="0" i="0" u="none" strike="noStrike" cap="none" normalizeH="0" baseline="0" dirty="0">
                <a:ln>
                  <a:noFill/>
                </a:ln>
                <a:solidFill>
                  <a:schemeClr val="tx1"/>
                </a:solidFill>
                <a:effectLst/>
                <a:latin typeface="Archivo "/>
              </a:rPr>
              <a:t>: Matplotlib, Seaborn, Power BI</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chivo "/>
              </a:rPr>
              <a:t> Deployment</a:t>
            </a:r>
            <a:r>
              <a:rPr kumimoji="0" lang="en-US" altLang="en-US" sz="1600" b="0" i="0" u="none" strike="noStrike" cap="none" normalizeH="0" baseline="0" dirty="0">
                <a:ln>
                  <a:noFill/>
                </a:ln>
                <a:solidFill>
                  <a:schemeClr val="tx1"/>
                </a:solidFill>
                <a:effectLst/>
                <a:latin typeface="Archivo "/>
              </a:rPr>
              <a:t>: Streamlit</a:t>
            </a:r>
            <a:endParaRPr lang="en-US" altLang="en-US" sz="1600" dirty="0">
              <a:solidFill>
                <a:schemeClr val="tx1"/>
              </a:solidFill>
              <a:latin typeface="Archivo "/>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chivo "/>
              </a:rPr>
              <a:t> Feature Engineering: </a:t>
            </a:r>
            <a:r>
              <a:rPr kumimoji="0" lang="en-US" altLang="en-US" sz="1600" i="0" u="none" strike="noStrike" cap="none" normalizeH="0" baseline="0" dirty="0">
                <a:ln>
                  <a:noFill/>
                </a:ln>
                <a:solidFill>
                  <a:schemeClr val="tx1"/>
                </a:solidFill>
                <a:effectLst/>
                <a:latin typeface="Archivo "/>
              </a:rPr>
              <a:t>Label Encoding</a:t>
            </a:r>
          </a:p>
          <a:p>
            <a:pPr marL="0" marR="0" lvl="0" indent="0" algn="l" defTabSz="914400" rtl="0" eaLnBrk="0" fontAlgn="base" latinLnBrk="0" hangingPunct="0">
              <a:lnSpc>
                <a:spcPct val="150000"/>
              </a:lnSpc>
              <a:spcBef>
                <a:spcPct val="0"/>
              </a:spcBef>
              <a:spcAft>
                <a:spcPct val="0"/>
              </a:spcAft>
              <a:buClrTx/>
              <a:buSzTx/>
              <a:buFontTx/>
              <a:buChar char="•"/>
              <a:tabLst/>
            </a:pPr>
            <a:r>
              <a:rPr lang="en-IN" sz="1600" b="1" dirty="0">
                <a:latin typeface="Archivo "/>
              </a:rPr>
              <a:t> Model storage: </a:t>
            </a:r>
            <a:r>
              <a:rPr lang="en-IN" sz="1600" dirty="0">
                <a:latin typeface="Archivo "/>
              </a:rPr>
              <a:t>Pickle/</a:t>
            </a:r>
            <a:r>
              <a:rPr lang="en-IN" sz="1600" dirty="0" err="1">
                <a:latin typeface="Archivo "/>
              </a:rPr>
              <a:t>Joblib</a:t>
            </a:r>
            <a:endParaRPr lang="en-IN" sz="1600" dirty="0">
              <a:latin typeface="Archivo "/>
            </a:endParaRPr>
          </a:p>
          <a:p>
            <a:pPr eaLnBrk="0" fontAlgn="base" hangingPunct="0">
              <a:lnSpc>
                <a:spcPct val="150000"/>
              </a:lnSpc>
              <a:spcBef>
                <a:spcPct val="0"/>
              </a:spcBef>
              <a:spcAft>
                <a:spcPct val="0"/>
              </a:spcAft>
              <a:buClrTx/>
              <a:buFontTx/>
              <a:buChar char="•"/>
            </a:pPr>
            <a:r>
              <a:rPr lang="en-US" sz="1600" b="1" dirty="0">
                <a:latin typeface="Archivo "/>
              </a:rPr>
              <a:t>  </a:t>
            </a:r>
            <a:r>
              <a:rPr kumimoji="0" lang="en-US" altLang="en-US" sz="1600" b="1" i="0" u="none" strike="noStrike" cap="none" normalizeH="0" baseline="0" dirty="0">
                <a:ln>
                  <a:noFill/>
                </a:ln>
                <a:solidFill>
                  <a:schemeClr val="tx1"/>
                </a:solidFill>
                <a:effectLst/>
                <a:latin typeface="Archivo "/>
              </a:rPr>
              <a:t>Model Evaluation Metrics :  </a:t>
            </a:r>
            <a:r>
              <a:rPr lang="en-US" sz="1600" dirty="0">
                <a:latin typeface="Archivo "/>
              </a:rPr>
              <a:t>Accuracy, precision, recall, F1-score, ROC-AUC</a:t>
            </a:r>
            <a:endParaRPr kumimoji="0" lang="en-US" altLang="en-US" sz="1600" i="0" u="none" strike="noStrike" cap="none" normalizeH="0" baseline="0" dirty="0">
              <a:ln>
                <a:noFill/>
              </a:ln>
              <a:solidFill>
                <a:schemeClr val="tx1"/>
              </a:solidFill>
              <a:effectLst/>
              <a:latin typeface="Archivo "/>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9BE4CEBA-11D7-1C82-317B-E088E34E914A}"/>
              </a:ext>
            </a:extLst>
          </p:cNvPr>
          <p:cNvSpPr>
            <a:spLocks noChangeArrowheads="1"/>
          </p:cNvSpPr>
          <p:nvPr/>
        </p:nvSpPr>
        <p:spPr bwMode="auto">
          <a:xfrm>
            <a:off x="392906" y="492234"/>
            <a:ext cx="8601075" cy="166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chivo" panose="020B0604020202020204" charset="0"/>
                <a:cs typeface="Archivo" panose="020B0604020202020204" charset="0"/>
              </a:rPr>
              <a:t>     Customer retention</a:t>
            </a:r>
            <a:r>
              <a:rPr kumimoji="0" lang="en-US" altLang="en-US" b="0" i="0" u="none" strike="noStrike" cap="none" normalizeH="0" baseline="0" dirty="0">
                <a:ln>
                  <a:noFill/>
                </a:ln>
                <a:solidFill>
                  <a:schemeClr val="tx1"/>
                </a:solidFill>
                <a:effectLst/>
                <a:latin typeface="Archivo" panose="020B0604020202020204" charset="0"/>
                <a:cs typeface="Archivo" panose="020B0604020202020204" charset="0"/>
              </a:rPr>
              <a:t> is more cost-effective than acquiring new customers.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chivo" panose="020B0604020202020204" charset="0"/>
                <a:cs typeface="Archivo" panose="020B0604020202020204" charset="0"/>
              </a:rPr>
              <a:t>     Many companies lack tools to </a:t>
            </a:r>
            <a:r>
              <a:rPr kumimoji="0" lang="en-US" altLang="en-US" b="1" i="0" u="none" strike="noStrike" cap="none" normalizeH="0" baseline="0" dirty="0">
                <a:ln>
                  <a:noFill/>
                </a:ln>
                <a:solidFill>
                  <a:schemeClr val="tx1"/>
                </a:solidFill>
                <a:effectLst/>
                <a:latin typeface="Archivo" panose="020B0604020202020204" charset="0"/>
                <a:cs typeface="Archivo" panose="020B0604020202020204" charset="0"/>
              </a:rPr>
              <a:t>predict churn in advance</a:t>
            </a:r>
            <a:r>
              <a:rPr kumimoji="0" lang="en-US" altLang="en-US" b="0" i="0" u="none" strike="noStrike" cap="none" normalizeH="0" baseline="0" dirty="0">
                <a:ln>
                  <a:noFill/>
                </a:ln>
                <a:solidFill>
                  <a:schemeClr val="tx1"/>
                </a:solidFill>
                <a:effectLst/>
                <a:latin typeface="Archivo" panose="020B0604020202020204" charset="0"/>
                <a:cs typeface="Archivo" panose="020B0604020202020204"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chivo" panose="020B0604020202020204" charset="0"/>
                <a:cs typeface="Archivo" panose="020B0604020202020204" charset="0"/>
              </a:rPr>
              <a:t>     There's a need for a </a:t>
            </a:r>
            <a:r>
              <a:rPr kumimoji="0" lang="en-US" altLang="en-US" b="1" i="0" u="none" strike="noStrike" cap="none" normalizeH="0" baseline="0" dirty="0">
                <a:ln>
                  <a:noFill/>
                </a:ln>
                <a:solidFill>
                  <a:schemeClr val="tx1"/>
                </a:solidFill>
                <a:effectLst/>
                <a:latin typeface="Archivo" panose="020B0604020202020204" charset="0"/>
                <a:cs typeface="Archivo" panose="020B0604020202020204" charset="0"/>
              </a:rPr>
              <a:t>predictive model</a:t>
            </a:r>
            <a:r>
              <a:rPr kumimoji="0" lang="en-US" altLang="en-US" b="0" i="0" u="none" strike="noStrike" cap="none" normalizeH="0" baseline="0" dirty="0">
                <a:ln>
                  <a:noFill/>
                </a:ln>
                <a:solidFill>
                  <a:schemeClr val="tx1"/>
                </a:solidFill>
                <a:effectLst/>
                <a:latin typeface="Archivo" panose="020B0604020202020204" charset="0"/>
                <a:cs typeface="Archivo" panose="020B0604020202020204" charset="0"/>
              </a:rPr>
              <a:t> to identify at-risk customers.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chivo" panose="020B0604020202020204" charset="0"/>
                <a:cs typeface="Archivo" panose="020B0604020202020204" charset="0"/>
              </a:rPr>
              <a:t>     Early prediction enables </a:t>
            </a:r>
            <a:r>
              <a:rPr kumimoji="0" lang="en-US" altLang="en-US" b="1" i="0" u="none" strike="noStrike" cap="none" normalizeH="0" baseline="0" dirty="0">
                <a:ln>
                  <a:noFill/>
                </a:ln>
                <a:solidFill>
                  <a:schemeClr val="tx1"/>
                </a:solidFill>
                <a:effectLst/>
                <a:latin typeface="Archivo" panose="020B0604020202020204" charset="0"/>
                <a:cs typeface="Archivo" panose="020B0604020202020204" charset="0"/>
              </a:rPr>
              <a:t>proactive retention strategies</a:t>
            </a:r>
            <a:r>
              <a:rPr kumimoji="0" lang="en-US" altLang="en-US" b="0" i="0" u="none" strike="noStrike" cap="none" normalizeH="0" baseline="0" dirty="0">
                <a:ln>
                  <a:noFill/>
                </a:ln>
                <a:solidFill>
                  <a:schemeClr val="tx1"/>
                </a:solidFill>
                <a:effectLst/>
                <a:latin typeface="Archivo" panose="020B0604020202020204" charset="0"/>
                <a:cs typeface="Archivo" panose="020B0604020202020204" charset="0"/>
              </a:rPr>
              <a:t> and improves business performance.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chivo" panose="020B0604020202020204" charset="0"/>
                <a:cs typeface="Archivo" panose="020B0604020202020204" charset="0"/>
              </a:rPr>
              <a:t>     E-commerce companies face </a:t>
            </a:r>
            <a:r>
              <a:rPr kumimoji="0" lang="en-US" altLang="en-US" b="1" i="0" u="none" strike="noStrike" cap="none" normalizeH="0" baseline="0" dirty="0">
                <a:ln>
                  <a:noFill/>
                </a:ln>
                <a:solidFill>
                  <a:schemeClr val="tx1"/>
                </a:solidFill>
                <a:effectLst/>
                <a:latin typeface="Archivo" panose="020B0604020202020204" charset="0"/>
                <a:cs typeface="Archivo" panose="020B0604020202020204" charset="0"/>
              </a:rPr>
              <a:t>high customer churn rates</a:t>
            </a:r>
            <a:r>
              <a:rPr kumimoji="0" lang="en-US" altLang="en-US" b="0" i="0" u="none" strike="noStrike" cap="none" normalizeH="0" baseline="0" dirty="0">
                <a:ln>
                  <a:noFill/>
                </a:ln>
                <a:solidFill>
                  <a:schemeClr val="tx1"/>
                </a:solidFill>
                <a:effectLst/>
                <a:latin typeface="Archivo" panose="020B0604020202020204" charset="0"/>
                <a:cs typeface="Archivo" panose="020B0604020202020204" charset="0"/>
              </a:rPr>
              <a:t>.</a:t>
            </a:r>
          </a:p>
        </p:txBody>
      </p:sp>
      <p:sp>
        <p:nvSpPr>
          <p:cNvPr id="7" name="TextBox 6">
            <a:extLst>
              <a:ext uri="{FF2B5EF4-FFF2-40B4-BE49-F238E27FC236}">
                <a16:creationId xmlns:a16="http://schemas.microsoft.com/office/drawing/2014/main" id="{54C0EEEE-58E1-635C-BCDA-F7F3BE7575A7}"/>
              </a:ext>
            </a:extLst>
          </p:cNvPr>
          <p:cNvSpPr txBox="1"/>
          <p:nvPr/>
        </p:nvSpPr>
        <p:spPr>
          <a:xfrm>
            <a:off x="457199" y="139839"/>
            <a:ext cx="7265195" cy="369332"/>
          </a:xfrm>
          <a:prstGeom prst="rect">
            <a:avLst/>
          </a:prstGeom>
          <a:solidFill>
            <a:schemeClr val="tx1">
              <a:lumMod val="90000"/>
              <a:lumOff val="10000"/>
            </a:schemeClr>
          </a:solidFill>
        </p:spPr>
        <p:txBody>
          <a:bodyPr wrap="square" rtlCol="0">
            <a:spAutoFit/>
          </a:bodyPr>
          <a:lstStyle/>
          <a:p>
            <a:r>
              <a:rPr lang="en-IN" sz="1800" b="1" dirty="0">
                <a:solidFill>
                  <a:schemeClr val="bg1"/>
                </a:solidFill>
                <a:latin typeface="Archivo" panose="020B0604020202020204" charset="0"/>
                <a:cs typeface="Archivo" panose="020B0604020202020204" charset="0"/>
              </a:rPr>
              <a:t>Problem Statement </a:t>
            </a:r>
          </a:p>
        </p:txBody>
      </p:sp>
      <p:sp>
        <p:nvSpPr>
          <p:cNvPr id="11" name="TextBox 10">
            <a:extLst>
              <a:ext uri="{FF2B5EF4-FFF2-40B4-BE49-F238E27FC236}">
                <a16:creationId xmlns:a16="http://schemas.microsoft.com/office/drawing/2014/main" id="{9AC7C6C4-D921-3031-5275-363A2ACCA915}"/>
              </a:ext>
            </a:extLst>
          </p:cNvPr>
          <p:cNvSpPr txBox="1"/>
          <p:nvPr/>
        </p:nvSpPr>
        <p:spPr>
          <a:xfrm>
            <a:off x="457198" y="2282989"/>
            <a:ext cx="7265196" cy="369332"/>
          </a:xfrm>
          <a:prstGeom prst="rect">
            <a:avLst/>
          </a:prstGeom>
          <a:solidFill>
            <a:schemeClr val="tx1">
              <a:lumMod val="90000"/>
              <a:lumOff val="10000"/>
            </a:schemeClr>
          </a:solidFill>
        </p:spPr>
        <p:txBody>
          <a:bodyPr wrap="square" rtlCol="0">
            <a:spAutoFit/>
          </a:bodyPr>
          <a:lstStyle/>
          <a:p>
            <a:r>
              <a:rPr lang="en-IN" sz="1800" b="1" dirty="0">
                <a:solidFill>
                  <a:schemeClr val="bg1"/>
                </a:solidFill>
                <a:latin typeface="Archivo" panose="020B0604020202020204" charset="0"/>
                <a:cs typeface="Archivo" panose="020B0604020202020204" charset="0"/>
              </a:rPr>
              <a:t>Goal</a:t>
            </a:r>
          </a:p>
        </p:txBody>
      </p:sp>
      <p:sp>
        <p:nvSpPr>
          <p:cNvPr id="4" name="TextBox 3">
            <a:extLst>
              <a:ext uri="{FF2B5EF4-FFF2-40B4-BE49-F238E27FC236}">
                <a16:creationId xmlns:a16="http://schemas.microsoft.com/office/drawing/2014/main" id="{6684F634-642E-2537-3DE8-DBFBB883E9BD}"/>
              </a:ext>
            </a:extLst>
          </p:cNvPr>
          <p:cNvSpPr txBox="1"/>
          <p:nvPr/>
        </p:nvSpPr>
        <p:spPr>
          <a:xfrm>
            <a:off x="457198" y="2774862"/>
            <a:ext cx="7586665" cy="231531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dirty="0">
                <a:solidFill>
                  <a:schemeClr val="bg1">
                    <a:lumMod val="10000"/>
                  </a:schemeClr>
                </a:solidFill>
                <a:latin typeface="Archivo "/>
              </a:rPr>
              <a:t>Predict customer churn using machine learning models.</a:t>
            </a:r>
            <a:endParaRPr lang="en-IN" dirty="0">
              <a:solidFill>
                <a:schemeClr val="bg1">
                  <a:lumMod val="10000"/>
                </a:schemeClr>
              </a:solidFill>
              <a:latin typeface="Archivo "/>
            </a:endParaRPr>
          </a:p>
          <a:p>
            <a:pPr marL="285750" indent="-285750" algn="just">
              <a:lnSpc>
                <a:spcPct val="150000"/>
              </a:lnSpc>
              <a:buFont typeface="Wingdings" panose="05000000000000000000" pitchFamily="2" charset="2"/>
              <a:buChar char="§"/>
            </a:pPr>
            <a:r>
              <a:rPr lang="en-US" dirty="0">
                <a:solidFill>
                  <a:schemeClr val="bg1">
                    <a:lumMod val="10000"/>
                  </a:schemeClr>
                </a:solidFill>
                <a:latin typeface="Archivo "/>
              </a:rPr>
              <a:t>Segment customers for targeted marketing strategies.</a:t>
            </a:r>
            <a:endParaRPr lang="en-IN" dirty="0">
              <a:solidFill>
                <a:schemeClr val="bg1">
                  <a:lumMod val="10000"/>
                </a:schemeClr>
              </a:solidFill>
              <a:latin typeface="Archivo "/>
            </a:endParaRPr>
          </a:p>
          <a:p>
            <a:pPr marL="285750" indent="-285750" algn="just">
              <a:lnSpc>
                <a:spcPct val="150000"/>
              </a:lnSpc>
              <a:buFont typeface="Wingdings" panose="05000000000000000000" pitchFamily="2" charset="2"/>
              <a:buChar char="§"/>
            </a:pPr>
            <a:r>
              <a:rPr lang="en-US" dirty="0">
                <a:solidFill>
                  <a:schemeClr val="bg1">
                    <a:lumMod val="10000"/>
                  </a:schemeClr>
                </a:solidFill>
                <a:latin typeface="Archivo "/>
              </a:rPr>
              <a:t>Provide insights through dashboards for better decision-making</a:t>
            </a:r>
            <a:r>
              <a:rPr lang="en-US" dirty="0">
                <a:latin typeface="Archivo "/>
              </a:rPr>
              <a:t>.</a:t>
            </a:r>
          </a:p>
          <a:p>
            <a:pPr marL="285750" indent="-285750" algn="just">
              <a:lnSpc>
                <a:spcPct val="150000"/>
              </a:lnSpc>
              <a:buFont typeface="Wingdings" panose="05000000000000000000" pitchFamily="2" charset="2"/>
              <a:buChar char="§"/>
            </a:pPr>
            <a:r>
              <a:rPr lang="en-US" dirty="0"/>
              <a:t>To analyze the behavior and attributes of customers in an e-commerce platform.</a:t>
            </a:r>
            <a:endParaRPr lang="en-US" dirty="0">
              <a:latin typeface="Archivo "/>
            </a:endParaRPr>
          </a:p>
          <a:p>
            <a:pPr marL="285750" indent="-285750" algn="just">
              <a:lnSpc>
                <a:spcPct val="150000"/>
              </a:lnSpc>
              <a:buFont typeface="Wingdings" panose="05000000000000000000" pitchFamily="2" charset="2"/>
              <a:buChar char="§"/>
            </a:pPr>
            <a:r>
              <a:rPr lang="en-US" dirty="0"/>
              <a:t>To identify the key factors contributing to customer churn.</a:t>
            </a:r>
          </a:p>
          <a:p>
            <a:pPr marL="285750" indent="-285750" algn="just">
              <a:lnSpc>
                <a:spcPct val="150000"/>
              </a:lnSpc>
              <a:buFont typeface="Wingdings" panose="05000000000000000000" pitchFamily="2" charset="2"/>
              <a:buChar char="§"/>
            </a:pPr>
            <a:r>
              <a:rPr lang="en-US" dirty="0"/>
              <a:t>To build and evaluate a machine learning model to predict whether a customer will churn.</a:t>
            </a:r>
            <a:endParaRPr lang="en-US" dirty="0">
              <a:latin typeface="Archivo "/>
            </a:endParaRPr>
          </a:p>
          <a:p>
            <a:pPr marL="285750" indent="-285750" algn="just">
              <a:lnSpc>
                <a:spcPct val="150000"/>
              </a:lnSpc>
              <a:buFont typeface="Wingdings" panose="05000000000000000000" pitchFamily="2" charset="2"/>
              <a:buChar char="§"/>
            </a:pPr>
            <a:endParaRPr lang="en-IN" dirty="0">
              <a:latin typeface="Archivo "/>
            </a:endParaRPr>
          </a:p>
        </p:txBody>
      </p:sp>
    </p:spTree>
    <p:extLst>
      <p:ext uri="{BB962C8B-B14F-4D97-AF65-F5344CB8AC3E}">
        <p14:creationId xmlns:p14="http://schemas.microsoft.com/office/powerpoint/2010/main" val="388554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3075-1B44-9CA5-6824-1313515696B4}"/>
              </a:ext>
            </a:extLst>
          </p:cNvPr>
          <p:cNvSpPr>
            <a:spLocks noGrp="1"/>
          </p:cNvSpPr>
          <p:nvPr>
            <p:ph type="title"/>
          </p:nvPr>
        </p:nvSpPr>
        <p:spPr>
          <a:xfrm>
            <a:off x="0" y="0"/>
            <a:ext cx="7704000" cy="572700"/>
          </a:xfrm>
        </p:spPr>
        <p:txBody>
          <a:bodyPr/>
          <a:lstStyle/>
          <a:p>
            <a:r>
              <a:rPr lang="en-IN" dirty="0"/>
              <a:t> Dataset Overview</a:t>
            </a:r>
          </a:p>
        </p:txBody>
      </p:sp>
      <p:graphicFrame>
        <p:nvGraphicFramePr>
          <p:cNvPr id="15" name="Table 14">
            <a:extLst>
              <a:ext uri="{FF2B5EF4-FFF2-40B4-BE49-F238E27FC236}">
                <a16:creationId xmlns:a16="http://schemas.microsoft.com/office/drawing/2014/main" id="{565C225B-EEE9-E5C0-2173-C1ED8E6954E1}"/>
              </a:ext>
            </a:extLst>
          </p:cNvPr>
          <p:cNvGraphicFramePr>
            <a:graphicFrameLocks noGrp="1"/>
          </p:cNvGraphicFramePr>
          <p:nvPr>
            <p:extLst>
              <p:ext uri="{D42A27DB-BD31-4B8C-83A1-F6EECF244321}">
                <p14:modId xmlns:p14="http://schemas.microsoft.com/office/powerpoint/2010/main" val="7565793"/>
              </p:ext>
            </p:extLst>
          </p:nvPr>
        </p:nvGraphicFramePr>
        <p:xfrm>
          <a:off x="228600" y="844424"/>
          <a:ext cx="8179594" cy="3611414"/>
        </p:xfrm>
        <a:graphic>
          <a:graphicData uri="http://schemas.openxmlformats.org/drawingml/2006/table">
            <a:tbl>
              <a:tblPr firstRow="1" firstCol="1" bandRow="1">
                <a:tableStyleId>{073A0DAA-6AF3-43AB-8588-CEC1D06C72B9}</a:tableStyleId>
              </a:tblPr>
              <a:tblGrid>
                <a:gridCol w="2788608">
                  <a:extLst>
                    <a:ext uri="{9D8B030D-6E8A-4147-A177-3AD203B41FA5}">
                      <a16:colId xmlns:a16="http://schemas.microsoft.com/office/drawing/2014/main" val="2262507184"/>
                    </a:ext>
                  </a:extLst>
                </a:gridCol>
                <a:gridCol w="5390986">
                  <a:extLst>
                    <a:ext uri="{9D8B030D-6E8A-4147-A177-3AD203B41FA5}">
                      <a16:colId xmlns:a16="http://schemas.microsoft.com/office/drawing/2014/main" val="2599195188"/>
                    </a:ext>
                  </a:extLst>
                </a:gridCol>
              </a:tblGrid>
              <a:tr h="191420">
                <a:tc>
                  <a:txBody>
                    <a:bodyPr/>
                    <a:lstStyle/>
                    <a:p>
                      <a:pPr marL="274320" algn="just">
                        <a:lnSpc>
                          <a:spcPct val="150000"/>
                        </a:lnSpc>
                        <a:spcAft>
                          <a:spcPts val="800"/>
                        </a:spcAft>
                        <a:buNone/>
                      </a:pPr>
                      <a:r>
                        <a:rPr lang="en-IN" sz="1200" kern="100" dirty="0">
                          <a:effectLst/>
                          <a:latin typeface="Archivo "/>
                          <a:ea typeface="Times New Roman" panose="02020603050405020304" pitchFamily="18" charset="0"/>
                          <a:cs typeface="Times New Roman" panose="02020603050405020304" pitchFamily="18" charset="0"/>
                        </a:rPr>
                        <a:t>Dataset Overview</a:t>
                      </a:r>
                    </a:p>
                  </a:txBody>
                  <a:tcPr marL="28599" marR="28599" marT="0" marB="0"/>
                </a:tc>
                <a:tc>
                  <a:txBody>
                    <a:bodyPr/>
                    <a:lstStyle/>
                    <a:p>
                      <a:pPr marL="274320" algn="just">
                        <a:lnSpc>
                          <a:spcPct val="150000"/>
                        </a:lnSpc>
                        <a:spcAft>
                          <a:spcPts val="800"/>
                        </a:spcAft>
                        <a:buNone/>
                      </a:pPr>
                      <a:r>
                        <a:rPr lang="en-IN" sz="1200" kern="100" dirty="0">
                          <a:effectLst/>
                          <a:latin typeface="Archivo "/>
                        </a:rPr>
                        <a:t>Details</a:t>
                      </a:r>
                      <a:endParaRPr lang="en-IN" sz="1200" kern="100" dirty="0">
                        <a:effectLst/>
                        <a:latin typeface="Archivo "/>
                        <a:ea typeface="Times New Roman" panose="02020603050405020304" pitchFamily="18" charset="0"/>
                        <a:cs typeface="Times New Roman" panose="02020603050405020304" pitchFamily="18" charset="0"/>
                      </a:endParaRPr>
                    </a:p>
                  </a:txBody>
                  <a:tcPr marL="28599" marR="28599" marT="0" marB="0" anchor="b"/>
                </a:tc>
                <a:extLst>
                  <a:ext uri="{0D108BD9-81ED-4DB2-BD59-A6C34878D82A}">
                    <a16:rowId xmlns:a16="http://schemas.microsoft.com/office/drawing/2014/main" val="2259659168"/>
                  </a:ext>
                </a:extLst>
              </a:tr>
              <a:tr h="315397">
                <a:tc>
                  <a:txBody>
                    <a:bodyPr/>
                    <a:lstStyle/>
                    <a:p>
                      <a:pPr marL="274320" algn="just">
                        <a:lnSpc>
                          <a:spcPct val="150000"/>
                        </a:lnSpc>
                        <a:spcAft>
                          <a:spcPts val="800"/>
                        </a:spcAft>
                        <a:buNone/>
                      </a:pPr>
                      <a:r>
                        <a:rPr lang="en-IN" sz="1200" kern="100" dirty="0">
                          <a:effectLst/>
                          <a:latin typeface="Archivo "/>
                        </a:rPr>
                        <a:t>Total Rows</a:t>
                      </a:r>
                      <a:endParaRPr lang="en-IN" sz="1200" kern="100" dirty="0">
                        <a:effectLst/>
                        <a:latin typeface="Archivo "/>
                        <a:ea typeface="Times New Roman" panose="02020603050405020304" pitchFamily="18" charset="0"/>
                        <a:cs typeface="Times New Roman" panose="02020603050405020304" pitchFamily="18" charset="0"/>
                      </a:endParaRPr>
                    </a:p>
                  </a:txBody>
                  <a:tcPr marL="28599" marR="28599" marT="0" marB="0"/>
                </a:tc>
                <a:tc>
                  <a:txBody>
                    <a:bodyPr/>
                    <a:lstStyle/>
                    <a:p>
                      <a:pPr marL="274320" algn="just">
                        <a:lnSpc>
                          <a:spcPct val="150000"/>
                        </a:lnSpc>
                        <a:spcAft>
                          <a:spcPts val="800"/>
                        </a:spcAft>
                        <a:buNone/>
                      </a:pPr>
                      <a:r>
                        <a:rPr lang="en-IN" sz="1200" kern="100" dirty="0">
                          <a:effectLst/>
                          <a:latin typeface="Archivo" panose="020B0604020202020204" charset="0"/>
                          <a:cs typeface="Archivo" panose="020B0604020202020204" charset="0"/>
                        </a:rPr>
                        <a:t>5,630</a:t>
                      </a:r>
                      <a:endParaRPr lang="en-IN" sz="1200" kern="100" dirty="0">
                        <a:effectLst/>
                        <a:latin typeface="Archivo" panose="020B0604020202020204" charset="0"/>
                        <a:ea typeface="Times New Roman" panose="02020603050405020304" pitchFamily="18" charset="0"/>
                        <a:cs typeface="Archivo" panose="020B0604020202020204" charset="0"/>
                      </a:endParaRPr>
                    </a:p>
                  </a:txBody>
                  <a:tcPr marL="28599" marR="28599" marT="0" marB="0"/>
                </a:tc>
                <a:extLst>
                  <a:ext uri="{0D108BD9-81ED-4DB2-BD59-A6C34878D82A}">
                    <a16:rowId xmlns:a16="http://schemas.microsoft.com/office/drawing/2014/main" val="3256688329"/>
                  </a:ext>
                </a:extLst>
              </a:tr>
              <a:tr h="315397">
                <a:tc>
                  <a:txBody>
                    <a:bodyPr/>
                    <a:lstStyle/>
                    <a:p>
                      <a:pPr marL="274320" algn="just">
                        <a:lnSpc>
                          <a:spcPct val="150000"/>
                        </a:lnSpc>
                        <a:spcAft>
                          <a:spcPts val="800"/>
                        </a:spcAft>
                        <a:buNone/>
                      </a:pPr>
                      <a:r>
                        <a:rPr lang="en-IN" sz="1200" kern="100" dirty="0">
                          <a:effectLst/>
                          <a:latin typeface="Archivo "/>
                        </a:rPr>
                        <a:t>Total Columns</a:t>
                      </a:r>
                      <a:endParaRPr lang="en-IN" sz="1200" kern="100" dirty="0">
                        <a:effectLst/>
                        <a:latin typeface="Archivo "/>
                        <a:ea typeface="Times New Roman" panose="02020603050405020304" pitchFamily="18" charset="0"/>
                        <a:cs typeface="Times New Roman" panose="02020603050405020304" pitchFamily="18" charset="0"/>
                      </a:endParaRPr>
                    </a:p>
                  </a:txBody>
                  <a:tcPr marL="28599" marR="28599" marT="0" marB="0"/>
                </a:tc>
                <a:tc>
                  <a:txBody>
                    <a:bodyPr/>
                    <a:lstStyle/>
                    <a:p>
                      <a:pPr marL="274320" algn="just">
                        <a:lnSpc>
                          <a:spcPct val="150000"/>
                        </a:lnSpc>
                        <a:spcAft>
                          <a:spcPts val="800"/>
                        </a:spcAft>
                        <a:buNone/>
                      </a:pPr>
                      <a:r>
                        <a:rPr lang="en-IN" sz="1200" kern="100" dirty="0">
                          <a:effectLst/>
                          <a:latin typeface="Archivo "/>
                          <a:ea typeface="Times New Roman" panose="02020603050405020304" pitchFamily="18" charset="0"/>
                          <a:cs typeface="Times New Roman" panose="02020603050405020304" pitchFamily="18" charset="0"/>
                        </a:rPr>
                        <a:t>   20</a:t>
                      </a:r>
                    </a:p>
                  </a:txBody>
                  <a:tcPr marL="28599" marR="28599" marT="0" marB="0"/>
                </a:tc>
                <a:extLst>
                  <a:ext uri="{0D108BD9-81ED-4DB2-BD59-A6C34878D82A}">
                    <a16:rowId xmlns:a16="http://schemas.microsoft.com/office/drawing/2014/main" val="617208606"/>
                  </a:ext>
                </a:extLst>
              </a:tr>
              <a:tr h="1583880">
                <a:tc>
                  <a:txBody>
                    <a:bodyPr/>
                    <a:lstStyle/>
                    <a:p>
                      <a:pPr marL="274320" algn="just">
                        <a:lnSpc>
                          <a:spcPct val="150000"/>
                        </a:lnSpc>
                        <a:spcAft>
                          <a:spcPts val="800"/>
                        </a:spcAft>
                        <a:buNone/>
                      </a:pPr>
                      <a:r>
                        <a:rPr lang="en-IN" sz="1200" kern="100" dirty="0">
                          <a:effectLst/>
                          <a:latin typeface="Archivo" panose="020B0604020202020204" charset="0"/>
                          <a:cs typeface="Archivo" panose="020B0604020202020204" charset="0"/>
                        </a:rPr>
                        <a:t>Missing Values Found In</a:t>
                      </a:r>
                      <a:endParaRPr lang="en-IN" sz="1200" kern="100" dirty="0">
                        <a:effectLst/>
                        <a:latin typeface="Archivo" panose="020B0604020202020204" charset="0"/>
                        <a:ea typeface="Times New Roman" panose="02020603050405020304" pitchFamily="18" charset="0"/>
                        <a:cs typeface="Archivo" panose="020B0604020202020204" charset="0"/>
                      </a:endParaRPr>
                    </a:p>
                  </a:txBody>
                  <a:tcPr marL="28599" marR="28599" marT="0" marB="0"/>
                </a:tc>
                <a:tc>
                  <a:txBody>
                    <a:bodyPr/>
                    <a:lstStyle/>
                    <a:p>
                      <a:pPr marL="274320" algn="just">
                        <a:lnSpc>
                          <a:spcPct val="100000"/>
                        </a:lnSpc>
                        <a:spcAft>
                          <a:spcPts val="800"/>
                        </a:spcAft>
                        <a:buNone/>
                      </a:pPr>
                      <a:r>
                        <a:rPr lang="en-IN" sz="1200" kern="100" dirty="0">
                          <a:effectLst/>
                          <a:latin typeface="Archivo "/>
                        </a:rPr>
                        <a:t>Tenure,</a:t>
                      </a:r>
                    </a:p>
                    <a:p>
                      <a:pPr marL="274320" algn="just">
                        <a:lnSpc>
                          <a:spcPct val="100000"/>
                        </a:lnSpc>
                        <a:spcAft>
                          <a:spcPts val="800"/>
                        </a:spcAft>
                        <a:buNone/>
                      </a:pPr>
                      <a:r>
                        <a:rPr lang="en-IN" sz="1200" kern="100" dirty="0">
                          <a:effectLst/>
                          <a:latin typeface="Archivo "/>
                        </a:rPr>
                        <a:t>Warehouse To Home,</a:t>
                      </a:r>
                    </a:p>
                    <a:p>
                      <a:pPr marL="274320" algn="just">
                        <a:lnSpc>
                          <a:spcPct val="100000"/>
                        </a:lnSpc>
                        <a:spcAft>
                          <a:spcPts val="800"/>
                        </a:spcAft>
                        <a:buNone/>
                      </a:pPr>
                      <a:r>
                        <a:rPr lang="en-IN" sz="1200" kern="100" dirty="0" err="1">
                          <a:effectLst/>
                          <a:latin typeface="Archivo "/>
                        </a:rPr>
                        <a:t>HourSpendOnApp</a:t>
                      </a:r>
                      <a:r>
                        <a:rPr lang="en-IN" sz="1200" kern="100" dirty="0">
                          <a:effectLst/>
                          <a:latin typeface="Archivo "/>
                        </a:rPr>
                        <a:t>, </a:t>
                      </a:r>
                    </a:p>
                    <a:p>
                      <a:pPr marL="274320" algn="just">
                        <a:lnSpc>
                          <a:spcPct val="100000"/>
                        </a:lnSpc>
                        <a:spcAft>
                          <a:spcPts val="800"/>
                        </a:spcAft>
                        <a:buNone/>
                      </a:pPr>
                      <a:r>
                        <a:rPr lang="en-IN" sz="1200" kern="100" dirty="0">
                          <a:effectLst/>
                          <a:latin typeface="Archivo "/>
                        </a:rPr>
                        <a:t>OrderAmountHikeFromlastYear,</a:t>
                      </a:r>
                    </a:p>
                    <a:p>
                      <a:pPr marL="274320" algn="just">
                        <a:lnSpc>
                          <a:spcPct val="100000"/>
                        </a:lnSpc>
                        <a:spcAft>
                          <a:spcPts val="800"/>
                        </a:spcAft>
                        <a:buNone/>
                      </a:pPr>
                      <a:r>
                        <a:rPr lang="en-IN" sz="1200" kern="100" dirty="0">
                          <a:effectLst/>
                          <a:latin typeface="Archivo "/>
                        </a:rPr>
                        <a:t>Coupon Used,</a:t>
                      </a:r>
                    </a:p>
                    <a:p>
                      <a:pPr marL="274320" algn="just">
                        <a:lnSpc>
                          <a:spcPct val="100000"/>
                        </a:lnSpc>
                        <a:spcAft>
                          <a:spcPts val="800"/>
                        </a:spcAft>
                        <a:buNone/>
                      </a:pPr>
                      <a:r>
                        <a:rPr lang="en-IN" sz="1200" kern="100" dirty="0">
                          <a:effectLst/>
                          <a:latin typeface="Archivo "/>
                        </a:rPr>
                        <a:t>Order Count,</a:t>
                      </a:r>
                    </a:p>
                    <a:p>
                      <a:pPr marL="274320" algn="just">
                        <a:lnSpc>
                          <a:spcPct val="100000"/>
                        </a:lnSpc>
                        <a:spcAft>
                          <a:spcPts val="800"/>
                        </a:spcAft>
                        <a:buNone/>
                      </a:pPr>
                      <a:r>
                        <a:rPr lang="en-IN" sz="1200" kern="100" dirty="0">
                          <a:effectLst/>
                          <a:latin typeface="Archivo "/>
                        </a:rPr>
                        <a:t> DaySinceLastOrder</a:t>
                      </a:r>
                      <a:endParaRPr lang="en-IN" sz="1200" kern="100" dirty="0">
                        <a:effectLst/>
                        <a:latin typeface="Archivo "/>
                        <a:ea typeface="Times New Roman" panose="02020603050405020304" pitchFamily="18" charset="0"/>
                        <a:cs typeface="Times New Roman" panose="02020603050405020304" pitchFamily="18" charset="0"/>
                      </a:endParaRPr>
                    </a:p>
                  </a:txBody>
                  <a:tcPr marL="28599" marR="28599" marT="0" marB="0"/>
                </a:tc>
                <a:extLst>
                  <a:ext uri="{0D108BD9-81ED-4DB2-BD59-A6C34878D82A}">
                    <a16:rowId xmlns:a16="http://schemas.microsoft.com/office/drawing/2014/main" val="4036373961"/>
                  </a:ext>
                </a:extLst>
              </a:tr>
              <a:tr h="315397">
                <a:tc>
                  <a:txBody>
                    <a:bodyPr/>
                    <a:lstStyle/>
                    <a:p>
                      <a:pPr marL="274320" algn="just">
                        <a:lnSpc>
                          <a:spcPct val="150000"/>
                        </a:lnSpc>
                        <a:spcAft>
                          <a:spcPts val="800"/>
                        </a:spcAft>
                        <a:buNone/>
                      </a:pPr>
                      <a:r>
                        <a:rPr lang="en-IN" sz="1400" kern="100" dirty="0">
                          <a:effectLst/>
                          <a:latin typeface="Archivo "/>
                        </a:rPr>
                        <a:t>Data Types</a:t>
                      </a:r>
                      <a:endParaRPr lang="en-IN" sz="1400" kern="100" dirty="0">
                        <a:effectLst/>
                        <a:latin typeface="Archivo "/>
                        <a:ea typeface="Times New Roman" panose="02020603050405020304" pitchFamily="18" charset="0"/>
                        <a:cs typeface="Times New Roman" panose="02020603050405020304" pitchFamily="18" charset="0"/>
                      </a:endParaRPr>
                    </a:p>
                  </a:txBody>
                  <a:tcPr marL="28599" marR="28599" marT="0" marB="0"/>
                </a:tc>
                <a:tc>
                  <a:txBody>
                    <a:bodyPr/>
                    <a:lstStyle/>
                    <a:p>
                      <a:pPr marL="274320" algn="just">
                        <a:lnSpc>
                          <a:spcPct val="150000"/>
                        </a:lnSpc>
                        <a:spcAft>
                          <a:spcPts val="800"/>
                        </a:spcAft>
                        <a:buNone/>
                      </a:pPr>
                      <a:r>
                        <a:rPr lang="en-IN" sz="1200" kern="100" dirty="0">
                          <a:effectLst/>
                          <a:latin typeface="Archivo "/>
                        </a:rPr>
                        <a:t>Numeric, Categorical, float</a:t>
                      </a:r>
                      <a:endParaRPr lang="en-IN" sz="1200" kern="100" dirty="0">
                        <a:effectLst/>
                        <a:latin typeface="Archivo "/>
                        <a:ea typeface="Times New Roman" panose="02020603050405020304" pitchFamily="18" charset="0"/>
                        <a:cs typeface="Times New Roman" panose="02020603050405020304" pitchFamily="18" charset="0"/>
                      </a:endParaRPr>
                    </a:p>
                  </a:txBody>
                  <a:tcPr marL="28599" marR="28599" marT="0" marB="0"/>
                </a:tc>
                <a:extLst>
                  <a:ext uri="{0D108BD9-81ED-4DB2-BD59-A6C34878D82A}">
                    <a16:rowId xmlns:a16="http://schemas.microsoft.com/office/drawing/2014/main" val="1879816576"/>
                  </a:ext>
                </a:extLst>
              </a:tr>
              <a:tr h="534417">
                <a:tc>
                  <a:txBody>
                    <a:bodyPr/>
                    <a:lstStyle/>
                    <a:p>
                      <a:pPr marL="274320" algn="just">
                        <a:lnSpc>
                          <a:spcPct val="150000"/>
                        </a:lnSpc>
                        <a:spcAft>
                          <a:spcPts val="800"/>
                        </a:spcAft>
                        <a:buNone/>
                      </a:pPr>
                      <a:r>
                        <a:rPr lang="en-IN" sz="1200" kern="100" dirty="0">
                          <a:effectLst/>
                          <a:latin typeface="Archivo "/>
                        </a:rPr>
                        <a:t>Total Missing Values</a:t>
                      </a:r>
                      <a:endParaRPr lang="en-IN" sz="1200" kern="100" dirty="0">
                        <a:effectLst/>
                        <a:latin typeface="Archivo "/>
                        <a:ea typeface="Times New Roman" panose="02020603050405020304" pitchFamily="18" charset="0"/>
                        <a:cs typeface="Times New Roman" panose="02020603050405020304" pitchFamily="18" charset="0"/>
                      </a:endParaRPr>
                    </a:p>
                  </a:txBody>
                  <a:tcPr marL="28599" marR="28599" marT="0" marB="0"/>
                </a:tc>
                <a:tc>
                  <a:txBody>
                    <a:bodyPr/>
                    <a:lstStyle/>
                    <a:p>
                      <a:pPr marL="274320" algn="just">
                        <a:lnSpc>
                          <a:spcPct val="150000"/>
                        </a:lnSpc>
                        <a:spcAft>
                          <a:spcPts val="800"/>
                        </a:spcAft>
                        <a:buNone/>
                      </a:pPr>
                      <a:r>
                        <a:rPr lang="en-IN" sz="1200" kern="100" dirty="0">
                          <a:effectLst/>
                          <a:latin typeface="Archivo "/>
                        </a:rPr>
                        <a:t>1,856</a:t>
                      </a:r>
                      <a:endParaRPr lang="en-IN" sz="1200" kern="100" dirty="0">
                        <a:effectLst/>
                        <a:latin typeface="Archivo "/>
                        <a:ea typeface="Times New Roman" panose="02020603050405020304" pitchFamily="18" charset="0"/>
                        <a:cs typeface="Times New Roman" panose="02020603050405020304" pitchFamily="18" charset="0"/>
                      </a:endParaRPr>
                    </a:p>
                  </a:txBody>
                  <a:tcPr marL="28599" marR="28599" marT="0" marB="0"/>
                </a:tc>
                <a:extLst>
                  <a:ext uri="{0D108BD9-81ED-4DB2-BD59-A6C34878D82A}">
                    <a16:rowId xmlns:a16="http://schemas.microsoft.com/office/drawing/2014/main" val="4041904916"/>
                  </a:ext>
                </a:extLst>
              </a:tr>
            </a:tbl>
          </a:graphicData>
        </a:graphic>
      </p:graphicFrame>
    </p:spTree>
    <p:extLst>
      <p:ext uri="{BB962C8B-B14F-4D97-AF65-F5344CB8AC3E}">
        <p14:creationId xmlns:p14="http://schemas.microsoft.com/office/powerpoint/2010/main" val="121341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2" name="Google Shape;491;p32">
            <a:extLst>
              <a:ext uri="{FF2B5EF4-FFF2-40B4-BE49-F238E27FC236}">
                <a16:creationId xmlns:a16="http://schemas.microsoft.com/office/drawing/2014/main" id="{3C3D5857-9518-F940-3770-662B806BD685}"/>
              </a:ext>
            </a:extLst>
          </p:cNvPr>
          <p:cNvSpPr txBox="1">
            <a:spLocks/>
          </p:cNvSpPr>
          <p:nvPr/>
        </p:nvSpPr>
        <p:spPr>
          <a:xfrm>
            <a:off x="0" y="0"/>
            <a:ext cx="9144000" cy="549020"/>
          </a:xfrm>
          <a:prstGeom prst="rect">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9pPr>
          </a:lstStyle>
          <a:p>
            <a:r>
              <a:rPr lang="en-IN">
                <a:solidFill>
                  <a:schemeClr val="bg1"/>
                </a:solidFill>
              </a:rPr>
              <a:t>Data Processing </a:t>
            </a:r>
            <a:endParaRPr lang="en-IN" dirty="0">
              <a:solidFill>
                <a:schemeClr val="bg1"/>
              </a:solidFill>
            </a:endParaRPr>
          </a:p>
        </p:txBody>
      </p:sp>
      <p:sp>
        <p:nvSpPr>
          <p:cNvPr id="9" name="Rectangle 8">
            <a:extLst>
              <a:ext uri="{FF2B5EF4-FFF2-40B4-BE49-F238E27FC236}">
                <a16:creationId xmlns:a16="http://schemas.microsoft.com/office/drawing/2014/main" id="{F3B45CA9-AE71-3064-6803-00935BE72A6B}"/>
              </a:ext>
            </a:extLst>
          </p:cNvPr>
          <p:cNvSpPr/>
          <p:nvPr/>
        </p:nvSpPr>
        <p:spPr>
          <a:xfrm>
            <a:off x="0" y="834723"/>
            <a:ext cx="9144000" cy="89916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200" dirty="0">
                <a:solidFill>
                  <a:schemeClr val="bg1"/>
                </a:solidFill>
                <a:latin typeface="Archivo "/>
              </a:rPr>
              <a:t>  </a:t>
            </a:r>
            <a:r>
              <a:rPr lang="en-IN" sz="2400" dirty="0">
                <a:solidFill>
                  <a:schemeClr val="bg1"/>
                </a:solidFill>
                <a:latin typeface="Archivo "/>
              </a:rPr>
              <a:t>Objective</a:t>
            </a:r>
          </a:p>
        </p:txBody>
      </p:sp>
      <p:sp>
        <p:nvSpPr>
          <p:cNvPr id="12" name="Rectangle 11">
            <a:extLst>
              <a:ext uri="{FF2B5EF4-FFF2-40B4-BE49-F238E27FC236}">
                <a16:creationId xmlns:a16="http://schemas.microsoft.com/office/drawing/2014/main" id="{348F3BA1-AA0B-258B-91F0-C3C37FC0D3F5}"/>
              </a:ext>
            </a:extLst>
          </p:cNvPr>
          <p:cNvSpPr/>
          <p:nvPr/>
        </p:nvSpPr>
        <p:spPr>
          <a:xfrm>
            <a:off x="1935956" y="832008"/>
            <a:ext cx="7208044" cy="899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bg1">
                  <a:lumMod val="10000"/>
                </a:schemeClr>
              </a:solidFill>
            </a:endParaRPr>
          </a:p>
        </p:txBody>
      </p:sp>
      <p:pic>
        <p:nvPicPr>
          <p:cNvPr id="4" name="Picture 3">
            <a:extLst>
              <a:ext uri="{FF2B5EF4-FFF2-40B4-BE49-F238E27FC236}">
                <a16:creationId xmlns:a16="http://schemas.microsoft.com/office/drawing/2014/main" id="{D47DA53F-6691-3229-DC46-ADEC3F55EE19}"/>
              </a:ext>
            </a:extLst>
          </p:cNvPr>
          <p:cNvPicPr>
            <a:picLocks noChangeAspect="1"/>
          </p:cNvPicPr>
          <p:nvPr/>
        </p:nvPicPr>
        <p:blipFill>
          <a:blip r:embed="rId3"/>
          <a:stretch>
            <a:fillRect/>
          </a:stretch>
        </p:blipFill>
        <p:spPr>
          <a:xfrm>
            <a:off x="241793" y="2221660"/>
            <a:ext cx="6594775" cy="2841368"/>
          </a:xfrm>
          <a:prstGeom prst="rect">
            <a:avLst/>
          </a:prstGeom>
        </p:spPr>
      </p:pic>
      <p:sp>
        <p:nvSpPr>
          <p:cNvPr id="5" name="TextBox 4">
            <a:extLst>
              <a:ext uri="{FF2B5EF4-FFF2-40B4-BE49-F238E27FC236}">
                <a16:creationId xmlns:a16="http://schemas.microsoft.com/office/drawing/2014/main" id="{798DED06-EEB5-A0FA-38F5-5EDFDD40A2DE}"/>
              </a:ext>
            </a:extLst>
          </p:cNvPr>
          <p:cNvSpPr txBox="1"/>
          <p:nvPr/>
        </p:nvSpPr>
        <p:spPr>
          <a:xfrm>
            <a:off x="1989534" y="801044"/>
            <a:ext cx="4847034" cy="954107"/>
          </a:xfrm>
          <a:prstGeom prst="rect">
            <a:avLst/>
          </a:prstGeom>
          <a:noFill/>
        </p:spPr>
        <p:txBody>
          <a:bodyPr wrap="square">
            <a:spAutoFit/>
          </a:bodyPr>
          <a:lstStyle/>
          <a:p>
            <a:pPr marL="285750" indent="-285750">
              <a:buFont typeface="Wingdings" panose="05000000000000000000" pitchFamily="2" charset="2"/>
              <a:buChar char="§"/>
            </a:pPr>
            <a:r>
              <a:rPr lang="en-US" dirty="0"/>
              <a:t>Handling missing values</a:t>
            </a:r>
          </a:p>
          <a:p>
            <a:pPr marL="285750" indent="-285750">
              <a:buFont typeface="Wingdings" panose="05000000000000000000" pitchFamily="2" charset="2"/>
              <a:buChar char="§"/>
            </a:pPr>
            <a:r>
              <a:rPr lang="en-US" dirty="0"/>
              <a:t>Label/categorical encoding</a:t>
            </a:r>
          </a:p>
          <a:p>
            <a:pPr marL="285750" indent="-285750">
              <a:buFont typeface="Wingdings" panose="05000000000000000000" pitchFamily="2" charset="2"/>
              <a:buChar char="§"/>
            </a:pPr>
            <a:r>
              <a:rPr lang="en-US" dirty="0"/>
              <a:t>Feature scaling</a:t>
            </a:r>
          </a:p>
          <a:p>
            <a:pPr marL="285750" indent="-285750">
              <a:buFont typeface="Wingdings" panose="05000000000000000000" pitchFamily="2" charset="2"/>
              <a:buChar char="§"/>
            </a:pPr>
            <a:r>
              <a:rPr lang="en-US" dirty="0"/>
              <a:t>Train-test split</a:t>
            </a:r>
          </a:p>
        </p:txBody>
      </p:sp>
      <p:sp>
        <p:nvSpPr>
          <p:cNvPr id="7" name="TextBox 6">
            <a:extLst>
              <a:ext uri="{FF2B5EF4-FFF2-40B4-BE49-F238E27FC236}">
                <a16:creationId xmlns:a16="http://schemas.microsoft.com/office/drawing/2014/main" id="{90C49849-C25F-1CE7-FFF5-91768C368B79}"/>
              </a:ext>
            </a:extLst>
          </p:cNvPr>
          <p:cNvSpPr txBox="1"/>
          <p:nvPr/>
        </p:nvSpPr>
        <p:spPr>
          <a:xfrm>
            <a:off x="241792" y="1786115"/>
            <a:ext cx="8502157" cy="307777"/>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bg1">
                    <a:lumMod val="10000"/>
                  </a:schemeClr>
                </a:solidFill>
              </a:rPr>
              <a:t>Transform and encode data for machine learning </a:t>
            </a:r>
            <a:r>
              <a:rPr lang="en-IN" dirty="0">
                <a:solidFill>
                  <a:schemeClr val="bg1">
                    <a:lumMod val="10000"/>
                  </a:schemeClr>
                </a:solidFill>
              </a:rPr>
              <a:t>compatibility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7" name="Google Shape;517;p34"/>
          <p:cNvSpPr/>
          <p:nvPr/>
        </p:nvSpPr>
        <p:spPr>
          <a:xfrm rot="-8100000" flipH="1">
            <a:off x="7675121" y="3741148"/>
            <a:ext cx="996172" cy="11497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34"/>
          <p:cNvGrpSpPr/>
          <p:nvPr/>
        </p:nvGrpSpPr>
        <p:grpSpPr>
          <a:xfrm>
            <a:off x="5100984" y="-343157"/>
            <a:ext cx="5490816" cy="5475238"/>
            <a:chOff x="5100984" y="-343157"/>
            <a:chExt cx="5490816" cy="5475238"/>
          </a:xfrm>
        </p:grpSpPr>
        <p:sp>
          <p:nvSpPr>
            <p:cNvPr id="519" name="Google Shape;519;p34"/>
            <p:cNvSpPr/>
            <p:nvPr/>
          </p:nvSpPr>
          <p:spPr>
            <a:xfrm rot="10800000">
              <a:off x="5427300" y="-11419"/>
              <a:ext cx="5164500" cy="51435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rot="-8100410" flipH="1">
              <a:off x="7119560" y="1497006"/>
              <a:ext cx="1780000" cy="47772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rot="-8100000" flipH="1">
              <a:off x="8492184" y="3183918"/>
              <a:ext cx="996172" cy="11497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4"/>
            <p:cNvSpPr/>
            <p:nvPr/>
          </p:nvSpPr>
          <p:spPr>
            <a:xfrm rot="10800000" flipH="1">
              <a:off x="6015289" y="824156"/>
              <a:ext cx="1596600" cy="15966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4"/>
            <p:cNvSpPr/>
            <p:nvPr/>
          </p:nvSpPr>
          <p:spPr>
            <a:xfrm rot="-8100000" flipH="1">
              <a:off x="6720959" y="124118"/>
              <a:ext cx="996172" cy="11497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4"/>
            <p:cNvSpPr/>
            <p:nvPr/>
          </p:nvSpPr>
          <p:spPr>
            <a:xfrm rot="-8100410" flipH="1">
              <a:off x="4955884" y="238251"/>
              <a:ext cx="1780000" cy="32668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EE55CECE-352B-0140-3629-9736072F78C3}"/>
              </a:ext>
            </a:extLst>
          </p:cNvPr>
          <p:cNvSpPr txBox="1"/>
          <p:nvPr/>
        </p:nvSpPr>
        <p:spPr>
          <a:xfrm>
            <a:off x="209508" y="181606"/>
            <a:ext cx="6241297" cy="2062103"/>
          </a:xfrm>
          <a:prstGeom prst="rect">
            <a:avLst/>
          </a:prstGeom>
          <a:noFill/>
        </p:spPr>
        <p:txBody>
          <a:bodyPr wrap="square">
            <a:spAutoFit/>
          </a:bodyPr>
          <a:lstStyle/>
          <a:p>
            <a:r>
              <a:rPr lang="en-IN" b="1" dirty="0">
                <a:solidFill>
                  <a:schemeClr val="tx1"/>
                </a:solidFill>
              </a:rPr>
              <a:t> 1.Handling missing value</a:t>
            </a:r>
          </a:p>
          <a:p>
            <a:pPr marL="171450" indent="-171450" algn="just">
              <a:lnSpc>
                <a:spcPct val="150000"/>
              </a:lnSpc>
              <a:buFont typeface="Wingdings" panose="05000000000000000000" pitchFamily="2" charset="2"/>
              <a:buChar char="Ø"/>
            </a:pPr>
            <a:r>
              <a:rPr lang="en-IN" sz="1200" b="1" dirty="0">
                <a:effectLst/>
                <a:latin typeface="Times New Roman" panose="02020603050405020304" pitchFamily="18" charset="0"/>
                <a:ea typeface="Times New Roman" panose="02020603050405020304" pitchFamily="18" charset="0"/>
              </a:rPr>
              <a:t>      Mean, Median, and Mode Imputation</a:t>
            </a:r>
            <a:endParaRPr lang="en-IN" sz="1200" dirty="0">
              <a:effectLst/>
              <a:latin typeface="Times New Roman" panose="02020603050405020304" pitchFamily="18" charset="0"/>
              <a:ea typeface="Times New Roman" panose="02020603050405020304" pitchFamily="18" charset="0"/>
            </a:endParaRPr>
          </a:p>
          <a:p>
            <a:pPr marL="171450" lvl="0" indent="-171450" algn="just">
              <a:lnSpc>
                <a:spcPct val="150000"/>
              </a:lnSpc>
              <a:buSzPts val="1000"/>
              <a:buFont typeface="Courier New" panose="02070309020205020404" pitchFamily="49" charset="0"/>
              <a:buChar char="o"/>
              <a:tabLst>
                <a:tab pos="457200" algn="l"/>
              </a:tabLst>
            </a:pPr>
            <a:r>
              <a:rPr lang="en-IN" sz="1200" b="1" dirty="0">
                <a:effectLst/>
                <a:latin typeface="Times New Roman" panose="02020603050405020304" pitchFamily="18" charset="0"/>
                <a:ea typeface="Times New Roman" panose="02020603050405020304" pitchFamily="18" charset="0"/>
              </a:rPr>
              <a:t>      Mean Imputation</a:t>
            </a:r>
            <a:r>
              <a:rPr lang="en-IN" sz="1200" dirty="0">
                <a:effectLst/>
                <a:latin typeface="Times New Roman" panose="02020603050405020304" pitchFamily="18" charset="0"/>
                <a:ea typeface="Times New Roman" panose="02020603050405020304" pitchFamily="18" charset="0"/>
              </a:rPr>
              <a:t> is used for numerical columns that are normally distributed.</a:t>
            </a:r>
          </a:p>
          <a:p>
            <a:pPr marL="171450" lvl="0" indent="-171450" algn="just">
              <a:lnSpc>
                <a:spcPct val="150000"/>
              </a:lnSpc>
              <a:buSzPts val="1000"/>
              <a:buFont typeface="Courier New" panose="02070309020205020404" pitchFamily="49" charset="0"/>
              <a:buChar char="o"/>
              <a:tabLst>
                <a:tab pos="457200" algn="l"/>
              </a:tabLst>
            </a:pPr>
            <a:r>
              <a:rPr lang="en-IN" sz="1200" b="1" dirty="0">
                <a:effectLst/>
                <a:latin typeface="Times New Roman" panose="02020603050405020304" pitchFamily="18" charset="0"/>
                <a:ea typeface="Times New Roman" panose="02020603050405020304" pitchFamily="18" charset="0"/>
              </a:rPr>
              <a:t>      Median Imputation</a:t>
            </a:r>
            <a:r>
              <a:rPr lang="en-IN" sz="1200" dirty="0">
                <a:effectLst/>
                <a:latin typeface="Times New Roman" panose="02020603050405020304" pitchFamily="18" charset="0"/>
                <a:ea typeface="Times New Roman" panose="02020603050405020304" pitchFamily="18" charset="0"/>
              </a:rPr>
              <a:t> is more robust and is used when data has outliers.</a:t>
            </a:r>
          </a:p>
          <a:p>
            <a:pPr marL="171450" lvl="0" indent="-171450" algn="just">
              <a:lnSpc>
                <a:spcPct val="150000"/>
              </a:lnSpc>
              <a:buSzPts val="1000"/>
              <a:buFont typeface="Courier New" panose="02070309020205020404" pitchFamily="49" charset="0"/>
              <a:buChar char="o"/>
              <a:tabLst>
                <a:tab pos="457200" algn="l"/>
              </a:tabLst>
            </a:pPr>
            <a:r>
              <a:rPr lang="en-IN" sz="1200" b="1" dirty="0">
                <a:effectLst/>
                <a:latin typeface="Times New Roman" panose="02020603050405020304" pitchFamily="18" charset="0"/>
                <a:ea typeface="Times New Roman" panose="02020603050405020304" pitchFamily="18" charset="0"/>
              </a:rPr>
              <a:t>      Mode Imputation</a:t>
            </a:r>
            <a:r>
              <a:rPr lang="en-IN" sz="1200" dirty="0">
                <a:effectLst/>
                <a:latin typeface="Times New Roman" panose="02020603050405020304" pitchFamily="18" charset="0"/>
                <a:ea typeface="Times New Roman" panose="02020603050405020304" pitchFamily="18" charset="0"/>
              </a:rPr>
              <a:t> is used for categorical or discrete variables.</a:t>
            </a:r>
          </a:p>
          <a:p>
            <a:endParaRPr lang="en-IN" dirty="0"/>
          </a:p>
          <a:p>
            <a:endParaRPr lang="en-IN" dirty="0"/>
          </a:p>
          <a:p>
            <a:endParaRPr lang="en-IN" dirty="0"/>
          </a:p>
        </p:txBody>
      </p:sp>
      <p:sp>
        <p:nvSpPr>
          <p:cNvPr id="2" name="TextBox 1">
            <a:extLst>
              <a:ext uri="{FF2B5EF4-FFF2-40B4-BE49-F238E27FC236}">
                <a16:creationId xmlns:a16="http://schemas.microsoft.com/office/drawing/2014/main" id="{508488A4-8820-C908-5C4F-40F7488F1071}"/>
              </a:ext>
            </a:extLst>
          </p:cNvPr>
          <p:cNvSpPr txBox="1"/>
          <p:nvPr/>
        </p:nvSpPr>
        <p:spPr>
          <a:xfrm>
            <a:off x="310982" y="1537876"/>
            <a:ext cx="5100637" cy="2428614"/>
          </a:xfrm>
          <a:prstGeom prst="rect">
            <a:avLst/>
          </a:prstGeom>
          <a:noFill/>
        </p:spPr>
        <p:txBody>
          <a:bodyPr wrap="square" rtlCol="0">
            <a:spAutoFit/>
          </a:bodyPr>
          <a:lstStyle/>
          <a:p>
            <a:pPr marL="228600" indent="-228600">
              <a:lnSpc>
                <a:spcPct val="150000"/>
              </a:lnSpc>
              <a:buAutoNum type="arabicPeriod" startAt="2"/>
            </a:pPr>
            <a:r>
              <a:rPr lang="en-US" sz="1200" b="1" dirty="0">
                <a:solidFill>
                  <a:schemeClr val="tx1"/>
                </a:solidFill>
                <a:latin typeface="Archivo "/>
              </a:rPr>
              <a:t>Encoding Categorical Variables</a:t>
            </a:r>
            <a:br>
              <a:rPr lang="en-US" dirty="0"/>
            </a:br>
            <a:r>
              <a:rPr lang="en-US" sz="1200" dirty="0">
                <a:latin typeface="Archivo "/>
              </a:rPr>
              <a:t> Applied Label Encoding</a:t>
            </a:r>
          </a:p>
          <a:p>
            <a:pPr>
              <a:lnSpc>
                <a:spcPct val="150000"/>
              </a:lnSpc>
              <a:buNone/>
            </a:pPr>
            <a:r>
              <a:rPr lang="en-US" sz="1200" b="1" dirty="0">
                <a:solidFill>
                  <a:schemeClr val="tx1"/>
                </a:solidFill>
                <a:latin typeface="Archivo "/>
              </a:rPr>
              <a:t>3.Outlier Handling </a:t>
            </a:r>
            <a:endParaRPr lang="en-US" sz="1200" dirty="0">
              <a:latin typeface="Archivo "/>
            </a:endParaRPr>
          </a:p>
          <a:p>
            <a:pPr>
              <a:lnSpc>
                <a:spcPct val="150000"/>
              </a:lnSpc>
            </a:pPr>
            <a:r>
              <a:rPr lang="en-US" sz="1200" dirty="0">
                <a:latin typeface="Archivo "/>
              </a:rPr>
              <a:t>Used </a:t>
            </a:r>
            <a:r>
              <a:rPr lang="en-US" sz="1200" b="1" dirty="0">
                <a:latin typeface="Archivo "/>
              </a:rPr>
              <a:t>IQR method</a:t>
            </a:r>
            <a:r>
              <a:rPr lang="en-US" sz="1200" dirty="0">
                <a:latin typeface="Archivo "/>
              </a:rPr>
              <a:t> or </a:t>
            </a:r>
            <a:r>
              <a:rPr lang="en-US" sz="1200" b="1" dirty="0">
                <a:latin typeface="Archivo "/>
              </a:rPr>
              <a:t>z-score</a:t>
            </a:r>
            <a:r>
              <a:rPr lang="en-US" sz="1200" dirty="0">
                <a:latin typeface="Archivo "/>
              </a:rPr>
              <a:t> to detect and treat outliers also remove outlier in Feature.</a:t>
            </a:r>
          </a:p>
          <a:p>
            <a:r>
              <a:rPr lang="en-US" sz="1200" b="1" dirty="0"/>
              <a:t>4</a:t>
            </a:r>
            <a:r>
              <a:rPr lang="en-US" b="1" dirty="0"/>
              <a:t>.</a:t>
            </a:r>
            <a:r>
              <a:rPr lang="en-US" sz="1200" b="1" dirty="0"/>
              <a:t>Splitting Data</a:t>
            </a:r>
          </a:p>
          <a:p>
            <a:r>
              <a:rPr lang="en-US" b="1" dirty="0"/>
              <a:t>   </a:t>
            </a:r>
            <a:r>
              <a:rPr lang="en-US" sz="1200" dirty="0"/>
              <a:t>Divided into </a:t>
            </a:r>
            <a:r>
              <a:rPr lang="en-US" sz="1200" b="1" dirty="0"/>
              <a:t>Training Set (80%)</a:t>
            </a:r>
            <a:r>
              <a:rPr lang="en-US" sz="1200" dirty="0"/>
              <a:t> and </a:t>
            </a:r>
            <a:r>
              <a:rPr lang="en-US" sz="1200" b="1" dirty="0"/>
              <a:t>Test Set (20%)</a:t>
            </a:r>
            <a:endParaRPr lang="en-US" sz="1200" dirty="0"/>
          </a:p>
          <a:p>
            <a:pPr>
              <a:lnSpc>
                <a:spcPct val="150000"/>
              </a:lnSpc>
            </a:pPr>
            <a:endParaRPr lang="en-US" sz="1200" dirty="0">
              <a:latin typeface="Archivo "/>
            </a:endParaRPr>
          </a:p>
          <a:p>
            <a:pPr marL="228600" indent="-228600">
              <a:lnSpc>
                <a:spcPct val="150000"/>
              </a:lnSpc>
              <a:buAutoNum type="arabicPeriod" startAt="2"/>
            </a:pPr>
            <a:endParaRPr lang="en-IN" sz="1200" dirty="0">
              <a:latin typeface="Archivo "/>
            </a:endParaRPr>
          </a:p>
        </p:txBody>
      </p:sp>
      <p:sp>
        <p:nvSpPr>
          <p:cNvPr id="15" name="Rectangle 1">
            <a:extLst>
              <a:ext uri="{FF2B5EF4-FFF2-40B4-BE49-F238E27FC236}">
                <a16:creationId xmlns:a16="http://schemas.microsoft.com/office/drawing/2014/main" id="{F97D34BB-9A29-07F7-BF95-2FDCE2F29E0D}"/>
              </a:ext>
            </a:extLst>
          </p:cNvPr>
          <p:cNvSpPr>
            <a:spLocks noChangeArrowheads="1"/>
          </p:cNvSpPr>
          <p:nvPr/>
        </p:nvSpPr>
        <p:spPr bwMode="auto">
          <a:xfrm rot="10800000" flipV="1">
            <a:off x="310982" y="3452823"/>
            <a:ext cx="860107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chivo "/>
              </a:rPr>
              <a:t>5. Target Variable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chivo "/>
              </a:rPr>
              <a:t>      Churn – Indicates whether the customer has churned (binary classification)</a:t>
            </a:r>
          </a:p>
          <a:p>
            <a:pPr>
              <a:buNone/>
            </a:pPr>
            <a:r>
              <a:rPr lang="en-US" sz="1200" b="1" dirty="0">
                <a:latin typeface="Archivo" panose="020B0604020202020204" charset="0"/>
                <a:cs typeface="Archivo" panose="020B0604020202020204" charset="0"/>
              </a:rPr>
              <a:t>      Description</a:t>
            </a:r>
            <a:r>
              <a:rPr lang="en-US" sz="1200" dirty="0">
                <a:latin typeface="Archivo" panose="020B0604020202020204" charset="0"/>
                <a:cs typeface="Archivo" panose="020B0604020202020204" charset="0"/>
              </a:rPr>
              <a:t>: Indicates if a customer has churned</a:t>
            </a:r>
          </a:p>
          <a:p>
            <a:r>
              <a:rPr lang="en-US" sz="1200" b="1" dirty="0">
                <a:latin typeface="Archivo" panose="020B0604020202020204" charset="0"/>
                <a:cs typeface="Archivo" panose="020B0604020202020204" charset="0"/>
              </a:rPr>
              <a:t>                                   1</a:t>
            </a:r>
            <a:r>
              <a:rPr lang="en-US" sz="1200" dirty="0">
                <a:latin typeface="Archivo" panose="020B0604020202020204" charset="0"/>
                <a:cs typeface="Archivo" panose="020B0604020202020204" charset="0"/>
              </a:rPr>
              <a:t> = Churned</a:t>
            </a:r>
          </a:p>
          <a:p>
            <a:r>
              <a:rPr lang="en-US" sz="1200" b="1" dirty="0">
                <a:latin typeface="Archivo" panose="020B0604020202020204" charset="0"/>
                <a:cs typeface="Archivo" panose="020B0604020202020204" charset="0"/>
              </a:rPr>
              <a:t>                                   0</a:t>
            </a:r>
            <a:r>
              <a:rPr lang="en-US" sz="1200" dirty="0">
                <a:latin typeface="Archivo" panose="020B0604020202020204" charset="0"/>
                <a:cs typeface="Archivo" panose="020B0604020202020204" charset="0"/>
              </a:rPr>
              <a:t> = Retained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chivo "/>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5C9F05-48A1-558A-1B53-94A4E54AA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9" y="636588"/>
            <a:ext cx="4180721" cy="3859212"/>
          </a:xfrm>
          <a:prstGeom prst="rect">
            <a:avLst/>
          </a:prstGeom>
        </p:spPr>
      </p:pic>
      <p:pic>
        <p:nvPicPr>
          <p:cNvPr id="5" name="Picture 4">
            <a:extLst>
              <a:ext uri="{FF2B5EF4-FFF2-40B4-BE49-F238E27FC236}">
                <a16:creationId xmlns:a16="http://schemas.microsoft.com/office/drawing/2014/main" id="{DA3425F8-C704-53E0-E018-6A4BEACCC4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6740" y="690678"/>
            <a:ext cx="4320540" cy="3233622"/>
          </a:xfrm>
          <a:prstGeom prst="rect">
            <a:avLst/>
          </a:prstGeom>
          <a:noFill/>
          <a:ln>
            <a:noFill/>
          </a:ln>
        </p:spPr>
      </p:pic>
      <p:sp>
        <p:nvSpPr>
          <p:cNvPr id="6" name="Google Shape;491;p32">
            <a:extLst>
              <a:ext uri="{FF2B5EF4-FFF2-40B4-BE49-F238E27FC236}">
                <a16:creationId xmlns:a16="http://schemas.microsoft.com/office/drawing/2014/main" id="{0A3B6DEB-08F2-FDD0-0238-9320A42FE6CA}"/>
              </a:ext>
            </a:extLst>
          </p:cNvPr>
          <p:cNvSpPr txBox="1">
            <a:spLocks/>
          </p:cNvSpPr>
          <p:nvPr/>
        </p:nvSpPr>
        <p:spPr>
          <a:xfrm>
            <a:off x="0" y="0"/>
            <a:ext cx="9144000" cy="452906"/>
          </a:xfrm>
          <a:prstGeom prst="rect">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9pPr>
          </a:lstStyle>
          <a:p>
            <a:r>
              <a:rPr lang="en-IN" dirty="0">
                <a:solidFill>
                  <a:schemeClr val="bg1"/>
                </a:solidFill>
              </a:rPr>
              <a:t>EDA INSIGHTS </a:t>
            </a:r>
          </a:p>
        </p:txBody>
      </p:sp>
      <p:sp>
        <p:nvSpPr>
          <p:cNvPr id="11" name="TextBox 10">
            <a:extLst>
              <a:ext uri="{FF2B5EF4-FFF2-40B4-BE49-F238E27FC236}">
                <a16:creationId xmlns:a16="http://schemas.microsoft.com/office/drawing/2014/main" id="{65C5A99B-0D26-8DEC-50EB-8EC25D44E9B2}"/>
              </a:ext>
            </a:extLst>
          </p:cNvPr>
          <p:cNvSpPr txBox="1"/>
          <p:nvPr/>
        </p:nvSpPr>
        <p:spPr>
          <a:xfrm>
            <a:off x="216019" y="4549890"/>
            <a:ext cx="4869180" cy="523220"/>
          </a:xfrm>
          <a:prstGeom prst="rect">
            <a:avLst/>
          </a:prstGeom>
          <a:noFill/>
        </p:spPr>
        <p:txBody>
          <a:bodyPr wrap="square" rtlCol="0">
            <a:spAutoFit/>
          </a:bodyPr>
          <a:lstStyle/>
          <a:p>
            <a:r>
              <a:rPr lang="en-US" i="1" dirty="0">
                <a:effectLst/>
                <a:latin typeface="Archivo "/>
                <a:ea typeface="Times New Roman" panose="02020603050405020304" pitchFamily="18" charset="0"/>
              </a:rPr>
              <a:t>Fig 1.1 : Churn Distribution Across Categorical Features</a:t>
            </a:r>
            <a:endParaRPr lang="en-IN" dirty="0">
              <a:effectLst/>
              <a:latin typeface="Archivo "/>
              <a:ea typeface="Times New Roman" panose="02020603050405020304" pitchFamily="18" charset="0"/>
            </a:endParaRPr>
          </a:p>
          <a:p>
            <a:endParaRPr lang="en-IN" dirty="0"/>
          </a:p>
        </p:txBody>
      </p:sp>
      <p:sp>
        <p:nvSpPr>
          <p:cNvPr id="13" name="TextBox 12">
            <a:extLst>
              <a:ext uri="{FF2B5EF4-FFF2-40B4-BE49-F238E27FC236}">
                <a16:creationId xmlns:a16="http://schemas.microsoft.com/office/drawing/2014/main" id="{C7042D5A-3E2F-286F-8C31-D2D023F1BEC8}"/>
              </a:ext>
            </a:extLst>
          </p:cNvPr>
          <p:cNvSpPr txBox="1"/>
          <p:nvPr/>
        </p:nvSpPr>
        <p:spPr>
          <a:xfrm>
            <a:off x="4802505" y="3978390"/>
            <a:ext cx="4180721" cy="537904"/>
          </a:xfrm>
          <a:prstGeom prst="rect">
            <a:avLst/>
          </a:prstGeom>
          <a:noFill/>
        </p:spPr>
        <p:txBody>
          <a:bodyPr wrap="square">
            <a:spAutoFit/>
          </a:bodyPr>
          <a:lstStyle/>
          <a:p>
            <a:pPr algn="just">
              <a:lnSpc>
                <a:spcPct val="107000"/>
              </a:lnSpc>
              <a:spcAft>
                <a:spcPts val="800"/>
              </a:spcAft>
            </a:pPr>
            <a:r>
              <a:rPr lang="en-US" sz="1400" i="1" dirty="0">
                <a:effectLst/>
                <a:latin typeface="Times New Roman" panose="02020603050405020304" pitchFamily="18" charset="0"/>
                <a:ea typeface="Times New Roman" panose="02020603050405020304" pitchFamily="18" charset="0"/>
              </a:rPr>
              <a:t>Fig 1.2:</a:t>
            </a:r>
            <a:r>
              <a:rPr lang="en-US" i="1" kern="0" dirty="0">
                <a:effectLst/>
                <a:latin typeface="Times New Roman" panose="02020603050405020304" pitchFamily="18" charset="0"/>
                <a:ea typeface="Times New Roman" panose="02020603050405020304" pitchFamily="18" charset="0"/>
              </a:rPr>
              <a:t>Violin Plot Analysis Distribution of Key            Features by Churn Status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629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3" name="Title 2">
            <a:extLst>
              <a:ext uri="{FF2B5EF4-FFF2-40B4-BE49-F238E27FC236}">
                <a16:creationId xmlns:a16="http://schemas.microsoft.com/office/drawing/2014/main" id="{F2F73278-8C9D-E96A-29CF-906500275CB7}"/>
              </a:ext>
            </a:extLst>
          </p:cNvPr>
          <p:cNvSpPr>
            <a:spLocks noGrp="1"/>
          </p:cNvSpPr>
          <p:nvPr>
            <p:ph type="title"/>
          </p:nvPr>
        </p:nvSpPr>
        <p:spPr>
          <a:xfrm>
            <a:off x="69919" y="66406"/>
            <a:ext cx="7704000" cy="572700"/>
          </a:xfrm>
        </p:spPr>
        <p:txBody>
          <a:bodyPr/>
          <a:lstStyle/>
          <a:p>
            <a:r>
              <a:rPr lang="en-IN" dirty="0"/>
              <a:t>Model Evaluation Metrics</a:t>
            </a:r>
          </a:p>
        </p:txBody>
      </p:sp>
      <p:sp>
        <p:nvSpPr>
          <p:cNvPr id="5" name="TextBox 4">
            <a:extLst>
              <a:ext uri="{FF2B5EF4-FFF2-40B4-BE49-F238E27FC236}">
                <a16:creationId xmlns:a16="http://schemas.microsoft.com/office/drawing/2014/main" id="{873C0129-32AD-02C2-148A-69810AAF8515}"/>
              </a:ext>
            </a:extLst>
          </p:cNvPr>
          <p:cNvSpPr txBox="1"/>
          <p:nvPr/>
        </p:nvSpPr>
        <p:spPr>
          <a:xfrm>
            <a:off x="69918" y="851119"/>
            <a:ext cx="6573769" cy="1345048"/>
          </a:xfrm>
          <a:prstGeom prst="rect">
            <a:avLst/>
          </a:prstGeom>
          <a:noFill/>
        </p:spPr>
        <p:txBody>
          <a:bodyPr wrap="square">
            <a:spAutoFit/>
          </a:bodyPr>
          <a:lstStyle/>
          <a:p>
            <a:pPr algn="just">
              <a:lnSpc>
                <a:spcPct val="150000"/>
              </a:lnSpc>
              <a:buNone/>
            </a:pPr>
            <a:r>
              <a:rPr lang="en-US" b="1" dirty="0"/>
              <a:t>Model Used: Random Forest Classifier</a:t>
            </a:r>
          </a:p>
          <a:p>
            <a:pPr algn="just">
              <a:lnSpc>
                <a:spcPct val="150000"/>
              </a:lnSpc>
              <a:buFont typeface="Arial" panose="020B0604020202020204" pitchFamily="34" charset="0"/>
              <a:buChar char="•"/>
            </a:pPr>
            <a:r>
              <a:rPr lang="en-US" dirty="0"/>
              <a:t>Trained on processed churn dataset</a:t>
            </a:r>
          </a:p>
          <a:p>
            <a:pPr algn="just">
              <a:lnSpc>
                <a:spcPct val="150000"/>
              </a:lnSpc>
              <a:buFont typeface="Arial" panose="020B0604020202020204" pitchFamily="34" charset="0"/>
              <a:buChar char="•"/>
            </a:pPr>
            <a:r>
              <a:rPr lang="en-US" dirty="0"/>
              <a:t>Deployed using </a:t>
            </a:r>
            <a:r>
              <a:rPr lang="en-US" b="1" dirty="0"/>
              <a:t>Streamlit Web App</a:t>
            </a:r>
            <a:endParaRPr lang="en-US" dirty="0"/>
          </a:p>
          <a:p>
            <a:pPr algn="just">
              <a:lnSpc>
                <a:spcPct val="150000"/>
              </a:lnSpc>
              <a:buFont typeface="Arial" panose="020B0604020202020204" pitchFamily="34" charset="0"/>
              <a:buChar char="•"/>
            </a:pPr>
            <a:r>
              <a:rPr lang="en-US" dirty="0"/>
              <a:t>Known for handling large datasets and preventing overfitting</a:t>
            </a:r>
          </a:p>
        </p:txBody>
      </p:sp>
      <p:graphicFrame>
        <p:nvGraphicFramePr>
          <p:cNvPr id="10" name="Table 9">
            <a:extLst>
              <a:ext uri="{FF2B5EF4-FFF2-40B4-BE49-F238E27FC236}">
                <a16:creationId xmlns:a16="http://schemas.microsoft.com/office/drawing/2014/main" id="{D5A73A46-5131-D23B-5DD6-59BD67062C2C}"/>
              </a:ext>
            </a:extLst>
          </p:cNvPr>
          <p:cNvGraphicFramePr>
            <a:graphicFrameLocks noGrp="1"/>
          </p:cNvGraphicFramePr>
          <p:nvPr>
            <p:extLst>
              <p:ext uri="{D42A27DB-BD31-4B8C-83A1-F6EECF244321}">
                <p14:modId xmlns:p14="http://schemas.microsoft.com/office/powerpoint/2010/main" val="875096464"/>
              </p:ext>
            </p:extLst>
          </p:nvPr>
        </p:nvGraphicFramePr>
        <p:xfrm>
          <a:off x="227013" y="2302173"/>
          <a:ext cx="4709318" cy="1856581"/>
        </p:xfrm>
        <a:graphic>
          <a:graphicData uri="http://schemas.openxmlformats.org/drawingml/2006/table">
            <a:tbl>
              <a:tblPr>
                <a:tableStyleId>{616DA210-FB5B-4158-B5E0-FEB733F419BA}</a:tableStyleId>
              </a:tblPr>
              <a:tblGrid>
                <a:gridCol w="2354659">
                  <a:extLst>
                    <a:ext uri="{9D8B030D-6E8A-4147-A177-3AD203B41FA5}">
                      <a16:colId xmlns:a16="http://schemas.microsoft.com/office/drawing/2014/main" val="1343030342"/>
                    </a:ext>
                  </a:extLst>
                </a:gridCol>
                <a:gridCol w="2354659">
                  <a:extLst>
                    <a:ext uri="{9D8B030D-6E8A-4147-A177-3AD203B41FA5}">
                      <a16:colId xmlns:a16="http://schemas.microsoft.com/office/drawing/2014/main" val="4164028971"/>
                    </a:ext>
                  </a:extLst>
                </a:gridCol>
              </a:tblGrid>
              <a:tr h="332581">
                <a:tc>
                  <a:txBody>
                    <a:bodyPr/>
                    <a:lstStyle/>
                    <a:p>
                      <a:r>
                        <a:rPr lang="en-IN" sz="1400" b="1" dirty="0"/>
                        <a:t>Metric</a:t>
                      </a:r>
                      <a:endParaRPr lang="en-IN" sz="1400" dirty="0"/>
                    </a:p>
                  </a:txBody>
                  <a:tcPr anchor="ctr"/>
                </a:tc>
                <a:tc>
                  <a:txBody>
                    <a:bodyPr/>
                    <a:lstStyle/>
                    <a:p>
                      <a:r>
                        <a:rPr lang="en-IN" sz="1400" b="1"/>
                        <a:t>Value</a:t>
                      </a:r>
                      <a:endParaRPr lang="en-IN" sz="1400"/>
                    </a:p>
                  </a:txBody>
                  <a:tcPr anchor="ctr"/>
                </a:tc>
                <a:extLst>
                  <a:ext uri="{0D108BD9-81ED-4DB2-BD59-A6C34878D82A}">
                    <a16:rowId xmlns:a16="http://schemas.microsoft.com/office/drawing/2014/main" val="3559201933"/>
                  </a:ext>
                </a:extLst>
              </a:tr>
              <a:tr h="304800">
                <a:tc>
                  <a:txBody>
                    <a:bodyPr/>
                    <a:lstStyle/>
                    <a:p>
                      <a:r>
                        <a:rPr lang="en-IN" sz="1400" b="1" dirty="0"/>
                        <a:t>F1-Score</a:t>
                      </a:r>
                      <a:endParaRPr lang="en-IN" sz="1400" dirty="0"/>
                    </a:p>
                  </a:txBody>
                  <a:tcPr anchor="ctr"/>
                </a:tc>
                <a:tc>
                  <a:txBody>
                    <a:bodyPr/>
                    <a:lstStyle/>
                    <a:p>
                      <a:r>
                        <a:rPr lang="en-IN" sz="1400" dirty="0"/>
                        <a:t>97.87%</a:t>
                      </a:r>
                    </a:p>
                  </a:txBody>
                  <a:tcPr anchor="ctr"/>
                </a:tc>
                <a:extLst>
                  <a:ext uri="{0D108BD9-81ED-4DB2-BD59-A6C34878D82A}">
                    <a16:rowId xmlns:a16="http://schemas.microsoft.com/office/drawing/2014/main" val="3211351469"/>
                  </a:ext>
                </a:extLst>
              </a:tr>
              <a:tr h="304800">
                <a:tc>
                  <a:txBody>
                    <a:bodyPr/>
                    <a:lstStyle/>
                    <a:p>
                      <a:r>
                        <a:rPr lang="en-IN" sz="1400" b="1" dirty="0"/>
                        <a:t>Precision</a:t>
                      </a:r>
                      <a:endParaRPr lang="en-IN" sz="1400" dirty="0"/>
                    </a:p>
                  </a:txBody>
                  <a:tcPr anchor="ctr"/>
                </a:tc>
                <a:tc>
                  <a:txBody>
                    <a:bodyPr/>
                    <a:lstStyle/>
                    <a:p>
                      <a:r>
                        <a:rPr lang="en-IN" sz="1400" dirty="0"/>
                        <a:t>97.86%</a:t>
                      </a:r>
                    </a:p>
                  </a:txBody>
                  <a:tcPr anchor="ctr"/>
                </a:tc>
                <a:extLst>
                  <a:ext uri="{0D108BD9-81ED-4DB2-BD59-A6C34878D82A}">
                    <a16:rowId xmlns:a16="http://schemas.microsoft.com/office/drawing/2014/main" val="1236051313"/>
                  </a:ext>
                </a:extLst>
              </a:tr>
              <a:tr h="304800">
                <a:tc>
                  <a:txBody>
                    <a:bodyPr/>
                    <a:lstStyle/>
                    <a:p>
                      <a:r>
                        <a:rPr lang="en-IN" sz="1400" b="1"/>
                        <a:t>Recall</a:t>
                      </a:r>
                      <a:endParaRPr lang="en-IN" sz="1400"/>
                    </a:p>
                  </a:txBody>
                  <a:tcPr anchor="ctr"/>
                </a:tc>
                <a:tc>
                  <a:txBody>
                    <a:bodyPr/>
                    <a:lstStyle/>
                    <a:p>
                      <a:r>
                        <a:rPr lang="en-IN" sz="1400" dirty="0"/>
                        <a:t>97.85%</a:t>
                      </a:r>
                    </a:p>
                  </a:txBody>
                  <a:tcPr anchor="ctr"/>
                </a:tc>
                <a:extLst>
                  <a:ext uri="{0D108BD9-81ED-4DB2-BD59-A6C34878D82A}">
                    <a16:rowId xmlns:a16="http://schemas.microsoft.com/office/drawing/2014/main" val="3083890177"/>
                  </a:ext>
                </a:extLst>
              </a:tr>
              <a:tr h="304800">
                <a:tc>
                  <a:txBody>
                    <a:bodyPr/>
                    <a:lstStyle/>
                    <a:p>
                      <a:r>
                        <a:rPr lang="en-IN" sz="1400" b="1" dirty="0"/>
                        <a:t>Log loss </a:t>
                      </a:r>
                    </a:p>
                  </a:txBody>
                  <a:tcPr anchor="ctr"/>
                </a:tc>
                <a:tc>
                  <a:txBody>
                    <a:bodyPr/>
                    <a:lstStyle/>
                    <a:p>
                      <a:r>
                        <a:rPr lang="en-IN" sz="1400" dirty="0"/>
                        <a:t>76.82%</a:t>
                      </a:r>
                    </a:p>
                  </a:txBody>
                  <a:tcPr anchor="ctr"/>
                </a:tc>
                <a:extLst>
                  <a:ext uri="{0D108BD9-81ED-4DB2-BD59-A6C34878D82A}">
                    <a16:rowId xmlns:a16="http://schemas.microsoft.com/office/drawing/2014/main" val="3929418031"/>
                  </a:ext>
                </a:extLst>
              </a:tr>
              <a:tr h="304800">
                <a:tc>
                  <a:txBody>
                    <a:bodyPr/>
                    <a:lstStyle/>
                    <a:p>
                      <a:r>
                        <a:rPr lang="en-IN" sz="1400" b="1"/>
                        <a:t>ROC-AUC</a:t>
                      </a:r>
                      <a:endParaRPr lang="en-IN" sz="1400"/>
                    </a:p>
                  </a:txBody>
                  <a:tcPr anchor="ctr"/>
                </a:tc>
                <a:tc>
                  <a:txBody>
                    <a:bodyPr/>
                    <a:lstStyle/>
                    <a:p>
                      <a:r>
                        <a:rPr lang="en-IN" sz="1400" dirty="0"/>
                        <a:t>0.9859</a:t>
                      </a:r>
                    </a:p>
                  </a:txBody>
                  <a:tcPr anchor="ctr"/>
                </a:tc>
                <a:extLst>
                  <a:ext uri="{0D108BD9-81ED-4DB2-BD59-A6C34878D82A}">
                    <a16:rowId xmlns:a16="http://schemas.microsoft.com/office/drawing/2014/main" val="2725867408"/>
                  </a:ext>
                </a:extLst>
              </a:tr>
            </a:tbl>
          </a:graphicData>
        </a:graphic>
      </p:graphicFrame>
      <p:pic>
        <p:nvPicPr>
          <p:cNvPr id="13" name="Picture 12">
            <a:extLst>
              <a:ext uri="{FF2B5EF4-FFF2-40B4-BE49-F238E27FC236}">
                <a16:creationId xmlns:a16="http://schemas.microsoft.com/office/drawing/2014/main" id="{E3985CFB-C536-4AAB-8383-FCBB09EF5E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6437" y="181533"/>
            <a:ext cx="3036094" cy="2341774"/>
          </a:xfrm>
          <a:prstGeom prst="rect">
            <a:avLst/>
          </a:prstGeom>
          <a:noFill/>
          <a:ln>
            <a:noFill/>
          </a:ln>
        </p:spPr>
      </p:pic>
      <p:pic>
        <p:nvPicPr>
          <p:cNvPr id="15" name="Picture 14">
            <a:extLst>
              <a:ext uri="{FF2B5EF4-FFF2-40B4-BE49-F238E27FC236}">
                <a16:creationId xmlns:a16="http://schemas.microsoft.com/office/drawing/2014/main" id="{AAD8F83A-40B3-BDE2-1A1F-0902A9AD00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40465" y="2728384"/>
            <a:ext cx="3376522" cy="2233583"/>
          </a:xfrm>
          <a:prstGeom prst="rect">
            <a:avLst/>
          </a:prstGeom>
          <a:noFill/>
          <a:ln>
            <a:noFill/>
          </a:ln>
        </p:spPr>
      </p:pic>
      <p:sp>
        <p:nvSpPr>
          <p:cNvPr id="4" name="TextBox 3">
            <a:extLst>
              <a:ext uri="{FF2B5EF4-FFF2-40B4-BE49-F238E27FC236}">
                <a16:creationId xmlns:a16="http://schemas.microsoft.com/office/drawing/2014/main" id="{3E40D95B-1FD7-DC77-0C9C-67F33BDFBFCB}"/>
              </a:ext>
            </a:extLst>
          </p:cNvPr>
          <p:cNvSpPr txBox="1"/>
          <p:nvPr/>
        </p:nvSpPr>
        <p:spPr>
          <a:xfrm>
            <a:off x="142081" y="4264761"/>
            <a:ext cx="5322887" cy="861774"/>
          </a:xfrm>
          <a:prstGeom prst="rect">
            <a:avLst/>
          </a:prstGeom>
          <a:noFill/>
        </p:spPr>
        <p:txBody>
          <a:bodyPr wrap="square">
            <a:spAutoFit/>
          </a:bodyPr>
          <a:lstStyle/>
          <a:p>
            <a:pPr algn="just">
              <a:buNone/>
            </a:pPr>
            <a:r>
              <a:rPr lang="en-US" sz="1200" b="1" dirty="0">
                <a:latin typeface="Archivo "/>
              </a:rPr>
              <a:t>Conclusion :</a:t>
            </a:r>
          </a:p>
          <a:p>
            <a:pPr algn="just"/>
            <a:r>
              <a:rPr lang="en-US" sz="1200" dirty="0">
                <a:latin typeface="Archivo "/>
              </a:rPr>
              <a:t>Random Forest was chosen due to its high accuracy and ability to handle non-linear relationships. The model helps in targeting at-risk customers with personalized retention strategies</a:t>
            </a:r>
            <a:r>
              <a:rPr lang="en-US" dirty="0">
                <a:latin typeface="Archivo "/>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B4F84-A6C1-969C-2ABE-61973E4A578B}"/>
              </a:ext>
            </a:extLst>
          </p:cNvPr>
          <p:cNvSpPr>
            <a:spLocks noGrp="1"/>
          </p:cNvSpPr>
          <p:nvPr>
            <p:ph type="title"/>
          </p:nvPr>
        </p:nvSpPr>
        <p:spPr>
          <a:xfrm>
            <a:off x="0" y="0"/>
            <a:ext cx="9144000" cy="535781"/>
          </a:xfrm>
          <a:solidFill>
            <a:schemeClr val="tx1"/>
          </a:solidFill>
        </p:spPr>
        <p:txBody>
          <a:bodyPr/>
          <a:lstStyle/>
          <a:p>
            <a:r>
              <a:rPr lang="en-IN" sz="2800" dirty="0">
                <a:solidFill>
                  <a:schemeClr val="bg1"/>
                </a:solidFill>
                <a:latin typeface="Archivo "/>
              </a:rPr>
              <a:t>Streamlit-Based Churn Prediction Interface</a:t>
            </a:r>
          </a:p>
        </p:txBody>
      </p:sp>
      <p:sp>
        <p:nvSpPr>
          <p:cNvPr id="4" name="TextBox 3">
            <a:extLst>
              <a:ext uri="{FF2B5EF4-FFF2-40B4-BE49-F238E27FC236}">
                <a16:creationId xmlns:a16="http://schemas.microsoft.com/office/drawing/2014/main" id="{CA3DA481-0601-90A6-CBF1-8B56895EDBCB}"/>
              </a:ext>
            </a:extLst>
          </p:cNvPr>
          <p:cNvSpPr txBox="1"/>
          <p:nvPr/>
        </p:nvSpPr>
        <p:spPr>
          <a:xfrm>
            <a:off x="428626" y="675947"/>
            <a:ext cx="6648971" cy="1991379"/>
          </a:xfrm>
          <a:prstGeom prst="rect">
            <a:avLst/>
          </a:prstGeom>
          <a:noFill/>
        </p:spPr>
        <p:txBody>
          <a:bodyPr wrap="square">
            <a:spAutoFit/>
          </a:bodyPr>
          <a:lstStyle/>
          <a:p>
            <a:pPr>
              <a:lnSpc>
                <a:spcPct val="150000"/>
              </a:lnSpc>
              <a:buFont typeface="Arial" panose="020B0604020202020204" pitchFamily="34" charset="0"/>
              <a:buChar char="•"/>
            </a:pPr>
            <a:r>
              <a:rPr lang="en-US" dirty="0"/>
              <a:t>Built an easy-to-use web app using </a:t>
            </a:r>
            <a:r>
              <a:rPr lang="en-US" b="1" dirty="0"/>
              <a:t>Streamlit</a:t>
            </a:r>
            <a:r>
              <a:rPr lang="en-US" dirty="0"/>
              <a:t>.</a:t>
            </a:r>
          </a:p>
          <a:p>
            <a:pPr>
              <a:lnSpc>
                <a:spcPct val="150000"/>
              </a:lnSpc>
              <a:buFont typeface="Arial" panose="020B0604020202020204" pitchFamily="34" charset="0"/>
              <a:buChar char="•"/>
            </a:pPr>
            <a:r>
              <a:rPr lang="en-US" dirty="0"/>
              <a:t>Takes inputs like </a:t>
            </a:r>
            <a:r>
              <a:rPr lang="en-US" b="1" dirty="0"/>
              <a:t>gender, login devices, payment method, order count,   satisfaction score, returns</a:t>
            </a:r>
            <a:r>
              <a:rPr lang="en-US" dirty="0"/>
              <a:t>, etc.</a:t>
            </a:r>
          </a:p>
          <a:p>
            <a:pPr>
              <a:lnSpc>
                <a:spcPct val="150000"/>
              </a:lnSpc>
              <a:buFont typeface="Arial" panose="020B0604020202020204" pitchFamily="34" charset="0"/>
              <a:buChar char="•"/>
            </a:pPr>
            <a:r>
              <a:rPr lang="en-US" dirty="0"/>
              <a:t>Uses a trained </a:t>
            </a:r>
            <a:r>
              <a:rPr lang="en-US" b="1" dirty="0"/>
              <a:t>Random Forest model</a:t>
            </a:r>
            <a:r>
              <a:rPr lang="en-US" dirty="0"/>
              <a:t> to predict churn or </a:t>
            </a:r>
            <a:r>
              <a:rPr lang="en-US" b="1" dirty="0">
                <a:solidFill>
                  <a:srgbClr val="002060"/>
                </a:solidFill>
              </a:rPr>
              <a:t>not churn</a:t>
            </a:r>
            <a:r>
              <a:rPr lang="en-US" b="1" dirty="0"/>
              <a:t>.</a:t>
            </a:r>
          </a:p>
          <a:p>
            <a:pPr>
              <a:lnSpc>
                <a:spcPct val="150000"/>
              </a:lnSpc>
              <a:buFont typeface="Arial" panose="020B0604020202020204" pitchFamily="34" charset="0"/>
              <a:buChar char="•"/>
            </a:pPr>
            <a:r>
              <a:rPr kumimoji="0" lang="en-US" altLang="en-US" b="0" i="0" u="none" strike="noStrike" cap="none" normalizeH="0" baseline="0" dirty="0">
                <a:ln>
                  <a:noFill/>
                </a:ln>
                <a:solidFill>
                  <a:schemeClr val="bg1">
                    <a:lumMod val="10000"/>
                  </a:schemeClr>
                </a:solidFill>
                <a:effectLst/>
                <a:latin typeface="Archivo "/>
              </a:rPr>
              <a:t>Shows results as </a:t>
            </a:r>
            <a:r>
              <a:rPr kumimoji="0" lang="en-US" altLang="en-US" b="1" i="0" u="none" strike="noStrike" cap="none" normalizeH="0" baseline="0" dirty="0">
                <a:ln>
                  <a:noFill/>
                </a:ln>
                <a:solidFill>
                  <a:schemeClr val="tx1"/>
                </a:solidFill>
                <a:effectLst/>
                <a:latin typeface="Archivo "/>
              </a:rPr>
              <a:t>“Churn”</a:t>
            </a:r>
            <a:r>
              <a:rPr kumimoji="0" lang="en-US" altLang="en-US" b="0" i="0" u="none" strike="noStrike" cap="none" normalizeH="0" baseline="0" dirty="0">
                <a:ln>
                  <a:noFill/>
                </a:ln>
                <a:solidFill>
                  <a:schemeClr val="tx1"/>
                </a:solidFill>
                <a:effectLst/>
                <a:latin typeface="Archivo "/>
              </a:rPr>
              <a:t> or </a:t>
            </a:r>
            <a:r>
              <a:rPr kumimoji="0" lang="en-US" altLang="en-US" b="1" i="0" u="none" strike="noStrike" cap="none" normalizeH="0" baseline="0" dirty="0">
                <a:ln>
                  <a:noFill/>
                </a:ln>
                <a:solidFill>
                  <a:schemeClr val="tx1"/>
                </a:solidFill>
                <a:effectLst/>
                <a:latin typeface="Archivo "/>
              </a:rPr>
              <a:t>“Not Churn”</a:t>
            </a:r>
            <a:r>
              <a:rPr kumimoji="0" lang="en-US" altLang="en-US" b="0" i="0" u="none" strike="noStrike" cap="none" normalizeH="0" baseline="0" dirty="0">
                <a:ln>
                  <a:noFill/>
                </a:ln>
                <a:solidFill>
                  <a:schemeClr val="tx1"/>
                </a:solidFill>
                <a:effectLst/>
                <a:latin typeface="Archivo "/>
              </a:rPr>
              <a:t>.</a:t>
            </a:r>
            <a:endParaRPr lang="en-US" dirty="0"/>
          </a:p>
          <a:p>
            <a:pPr>
              <a:lnSpc>
                <a:spcPct val="150000"/>
              </a:lnSpc>
              <a:buFont typeface="Arial" panose="020B0604020202020204" pitchFamily="34" charset="0"/>
              <a:buChar char="•"/>
            </a:pPr>
            <a:r>
              <a:rPr lang="en-US" dirty="0"/>
              <a:t>Helps businesses take quick action on at-risk customers.</a:t>
            </a:r>
          </a:p>
        </p:txBody>
      </p:sp>
    </p:spTree>
    <p:extLst>
      <p:ext uri="{BB962C8B-B14F-4D97-AF65-F5344CB8AC3E}">
        <p14:creationId xmlns:p14="http://schemas.microsoft.com/office/powerpoint/2010/main" val="3798941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8C1DC6-360C-CA83-17AE-302C2C31FDA4}"/>
              </a:ext>
            </a:extLst>
          </p:cNvPr>
          <p:cNvSpPr>
            <a:spLocks noGrp="1"/>
          </p:cNvSpPr>
          <p:nvPr>
            <p:ph type="title"/>
          </p:nvPr>
        </p:nvSpPr>
        <p:spPr>
          <a:xfrm>
            <a:off x="0" y="0"/>
            <a:ext cx="9144000" cy="535781"/>
          </a:xfrm>
          <a:solidFill>
            <a:schemeClr val="tx1"/>
          </a:solidFill>
        </p:spPr>
        <p:txBody>
          <a:bodyPr/>
          <a:lstStyle/>
          <a:p>
            <a:r>
              <a:rPr lang="en-IN" sz="2800" dirty="0">
                <a:solidFill>
                  <a:schemeClr val="bg1"/>
                </a:solidFill>
                <a:latin typeface="Archivo "/>
              </a:rPr>
              <a:t>Result</a:t>
            </a:r>
          </a:p>
        </p:txBody>
      </p:sp>
      <p:sp>
        <p:nvSpPr>
          <p:cNvPr id="7" name="TextBox 6">
            <a:extLst>
              <a:ext uri="{FF2B5EF4-FFF2-40B4-BE49-F238E27FC236}">
                <a16:creationId xmlns:a16="http://schemas.microsoft.com/office/drawing/2014/main" id="{AC0A0F41-381A-8C0D-24A6-F896F88B9078}"/>
              </a:ext>
            </a:extLst>
          </p:cNvPr>
          <p:cNvSpPr txBox="1"/>
          <p:nvPr/>
        </p:nvSpPr>
        <p:spPr>
          <a:xfrm>
            <a:off x="83865" y="753517"/>
            <a:ext cx="8860110" cy="166821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just">
              <a:lnSpc>
                <a:spcPct val="150000"/>
              </a:lnSpc>
            </a:pPr>
            <a:r>
              <a:rPr lang="en-IN" dirty="0"/>
              <a:t>“Tenure</a:t>
            </a:r>
            <a:r>
              <a:rPr lang="en-IN" b="1" dirty="0"/>
              <a:t>”</a:t>
            </a:r>
            <a:r>
              <a:rPr lang="en-IN" dirty="0"/>
              <a:t> : 4  , “Preferred Login Device</a:t>
            </a:r>
            <a:r>
              <a:rPr lang="en-IN" b="1" dirty="0"/>
              <a:t>”</a:t>
            </a:r>
            <a:r>
              <a:rPr lang="en-IN" dirty="0"/>
              <a:t> : Mobile Phone, City Tier : 3, “WarehouseToHome”</a:t>
            </a:r>
            <a:r>
              <a:rPr lang="en-IN" b="1" dirty="0"/>
              <a:t>: </a:t>
            </a:r>
            <a:r>
              <a:rPr lang="en-IN" dirty="0"/>
              <a:t>6 “PreferredPaymentMode” : Debit card, “Gender “: Female , “HourSpendonApp“: 3, “Number of Device Registered</a:t>
            </a:r>
            <a:r>
              <a:rPr lang="en-IN" b="1" dirty="0"/>
              <a:t>“: </a:t>
            </a:r>
            <a:r>
              <a:rPr lang="en-IN" dirty="0"/>
              <a:t>3</a:t>
            </a:r>
            <a:r>
              <a:rPr lang="en-IN" b="1" dirty="0"/>
              <a:t> </a:t>
            </a:r>
            <a:r>
              <a:rPr lang="en-IN" dirty="0"/>
              <a:t>, “PreferedOrderCat” : Laptop Accessory, “Satisfaction Score” : 2, “Marital Status” : Single, “Number of Address”: 9, “Complain” : 1 ,”Order Amount Hike From last Year” :11, “CouponUsed”:1 ,”Order Count “:1, “DaySinceLastOrder”:5  and “Cashback Amount “: 160.</a:t>
            </a:r>
          </a:p>
        </p:txBody>
      </p:sp>
    </p:spTree>
    <p:extLst>
      <p:ext uri="{BB962C8B-B14F-4D97-AF65-F5344CB8AC3E}">
        <p14:creationId xmlns:p14="http://schemas.microsoft.com/office/powerpoint/2010/main" val="239628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8D3572-C84C-1B54-E17A-9457540EF98B}"/>
              </a:ext>
            </a:extLst>
          </p:cNvPr>
          <p:cNvSpPr txBox="1"/>
          <p:nvPr/>
        </p:nvSpPr>
        <p:spPr>
          <a:xfrm>
            <a:off x="233883" y="317748"/>
            <a:ext cx="8574360" cy="166821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just">
              <a:lnSpc>
                <a:spcPct val="150000"/>
              </a:lnSpc>
            </a:pPr>
            <a:r>
              <a:rPr lang="en-IN" dirty="0"/>
              <a:t>“Tenure</a:t>
            </a:r>
            <a:r>
              <a:rPr lang="en-IN" b="1" dirty="0"/>
              <a:t>”</a:t>
            </a:r>
            <a:r>
              <a:rPr lang="en-IN" dirty="0"/>
              <a:t> : 4  , “Preferred Login Device</a:t>
            </a:r>
            <a:r>
              <a:rPr lang="en-IN" b="1" dirty="0"/>
              <a:t>”</a:t>
            </a:r>
            <a:r>
              <a:rPr lang="en-IN" dirty="0"/>
              <a:t> : Mobile Phone, City Tier : 3, “WarehouseToHome”</a:t>
            </a:r>
            <a:r>
              <a:rPr lang="en-IN" b="1" dirty="0"/>
              <a:t>: </a:t>
            </a:r>
            <a:r>
              <a:rPr lang="en-IN" dirty="0"/>
              <a:t>6 “PreferredPaymentMode” : Debit card, “Gender “: Female , “HourSpendonApp“: 3, “Number of Device Registered</a:t>
            </a:r>
            <a:r>
              <a:rPr lang="en-IN" b="1" dirty="0"/>
              <a:t>“: </a:t>
            </a:r>
            <a:r>
              <a:rPr lang="en-IN" dirty="0"/>
              <a:t>3</a:t>
            </a:r>
            <a:r>
              <a:rPr lang="en-IN" b="1" dirty="0"/>
              <a:t> </a:t>
            </a:r>
            <a:r>
              <a:rPr lang="en-IN" dirty="0"/>
              <a:t>, “PreferedOrderCat” : Laptop Accessory, “Satisfaction Score” : 2, “Marital Status” : Single, “Number of Address”: 9, “Complain” : 1 ,”Order Amount Hike From last Year” :11, “CouponUsed”:1 ,”Order Count “:1, “DaySinceLastOrder”:5  and “Cashback Amount “: 160.</a:t>
            </a:r>
          </a:p>
        </p:txBody>
      </p:sp>
    </p:spTree>
    <p:extLst>
      <p:ext uri="{BB962C8B-B14F-4D97-AF65-F5344CB8AC3E}">
        <p14:creationId xmlns:p14="http://schemas.microsoft.com/office/powerpoint/2010/main" val="244911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A1B44F-CF1A-EBC4-0E77-D6FD27856B78}"/>
              </a:ext>
            </a:extLst>
          </p:cNvPr>
          <p:cNvSpPr>
            <a:spLocks noGrp="1"/>
          </p:cNvSpPr>
          <p:nvPr>
            <p:ph type="title" idx="2"/>
          </p:nvPr>
        </p:nvSpPr>
        <p:spPr>
          <a:xfrm>
            <a:off x="1057274" y="1018133"/>
            <a:ext cx="764563" cy="574924"/>
          </a:xfrm>
        </p:spPr>
        <p:txBody>
          <a:bodyPr/>
          <a:lstStyle/>
          <a:p>
            <a:r>
              <a:rPr lang="en-IN" sz="2400" dirty="0"/>
              <a:t>1</a:t>
            </a:r>
          </a:p>
        </p:txBody>
      </p:sp>
      <p:sp>
        <p:nvSpPr>
          <p:cNvPr id="7" name="Title 2">
            <a:extLst>
              <a:ext uri="{FF2B5EF4-FFF2-40B4-BE49-F238E27FC236}">
                <a16:creationId xmlns:a16="http://schemas.microsoft.com/office/drawing/2014/main" id="{ACE814F9-F1B4-44EC-30D1-C70125B844E4}"/>
              </a:ext>
            </a:extLst>
          </p:cNvPr>
          <p:cNvSpPr txBox="1">
            <a:spLocks/>
          </p:cNvSpPr>
          <p:nvPr/>
        </p:nvSpPr>
        <p:spPr>
          <a:xfrm>
            <a:off x="7107850" y="1018133"/>
            <a:ext cx="764563" cy="574924"/>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9pPr>
          </a:lstStyle>
          <a:p>
            <a:r>
              <a:rPr lang="en-IN" sz="2400" dirty="0"/>
              <a:t>3</a:t>
            </a:r>
          </a:p>
        </p:txBody>
      </p:sp>
      <p:sp>
        <p:nvSpPr>
          <p:cNvPr id="8" name="Title 2">
            <a:extLst>
              <a:ext uri="{FF2B5EF4-FFF2-40B4-BE49-F238E27FC236}">
                <a16:creationId xmlns:a16="http://schemas.microsoft.com/office/drawing/2014/main" id="{CBF52E5D-7E54-6829-1100-29A4B0B7E2BB}"/>
              </a:ext>
            </a:extLst>
          </p:cNvPr>
          <p:cNvSpPr txBox="1">
            <a:spLocks/>
          </p:cNvSpPr>
          <p:nvPr/>
        </p:nvSpPr>
        <p:spPr>
          <a:xfrm>
            <a:off x="3993174" y="1018133"/>
            <a:ext cx="764563" cy="574924"/>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9pPr>
          </a:lstStyle>
          <a:p>
            <a:r>
              <a:rPr lang="en-IN" sz="2400" dirty="0"/>
              <a:t>2</a:t>
            </a:r>
          </a:p>
        </p:txBody>
      </p:sp>
      <p:sp>
        <p:nvSpPr>
          <p:cNvPr id="9" name="Title 2">
            <a:extLst>
              <a:ext uri="{FF2B5EF4-FFF2-40B4-BE49-F238E27FC236}">
                <a16:creationId xmlns:a16="http://schemas.microsoft.com/office/drawing/2014/main" id="{9B14AA98-6F5F-A1B2-F28E-68456159D2E3}"/>
              </a:ext>
            </a:extLst>
          </p:cNvPr>
          <p:cNvSpPr txBox="1">
            <a:spLocks/>
          </p:cNvSpPr>
          <p:nvPr/>
        </p:nvSpPr>
        <p:spPr>
          <a:xfrm>
            <a:off x="2278854" y="2404436"/>
            <a:ext cx="764563" cy="574924"/>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9pPr>
          </a:lstStyle>
          <a:p>
            <a:r>
              <a:rPr lang="en-IN" sz="2400" dirty="0"/>
              <a:t>4</a:t>
            </a:r>
          </a:p>
        </p:txBody>
      </p:sp>
      <p:sp>
        <p:nvSpPr>
          <p:cNvPr id="10" name="Title 2">
            <a:extLst>
              <a:ext uri="{FF2B5EF4-FFF2-40B4-BE49-F238E27FC236}">
                <a16:creationId xmlns:a16="http://schemas.microsoft.com/office/drawing/2014/main" id="{26FCFFC8-91E6-0F14-6D09-0AD67CD96F8A}"/>
              </a:ext>
            </a:extLst>
          </p:cNvPr>
          <p:cNvSpPr txBox="1">
            <a:spLocks/>
          </p:cNvSpPr>
          <p:nvPr/>
        </p:nvSpPr>
        <p:spPr>
          <a:xfrm>
            <a:off x="3993172" y="3722564"/>
            <a:ext cx="764563" cy="574924"/>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9pPr>
          </a:lstStyle>
          <a:p>
            <a:r>
              <a:rPr lang="en-IN" sz="2400" dirty="0"/>
              <a:t>6</a:t>
            </a:r>
          </a:p>
        </p:txBody>
      </p:sp>
      <p:sp>
        <p:nvSpPr>
          <p:cNvPr id="11" name="TextBox 10">
            <a:extLst>
              <a:ext uri="{FF2B5EF4-FFF2-40B4-BE49-F238E27FC236}">
                <a16:creationId xmlns:a16="http://schemas.microsoft.com/office/drawing/2014/main" id="{D487C78A-02B3-26E9-ABDC-7A0EF25E6FC7}"/>
              </a:ext>
            </a:extLst>
          </p:cNvPr>
          <p:cNvSpPr txBox="1"/>
          <p:nvPr/>
        </p:nvSpPr>
        <p:spPr>
          <a:xfrm>
            <a:off x="1711015" y="3102828"/>
            <a:ext cx="2089458" cy="338554"/>
          </a:xfrm>
          <a:prstGeom prst="rect">
            <a:avLst/>
          </a:prstGeom>
          <a:noFill/>
        </p:spPr>
        <p:txBody>
          <a:bodyPr wrap="square" rtlCol="0">
            <a:spAutoFit/>
          </a:bodyPr>
          <a:lstStyle/>
          <a:p>
            <a:r>
              <a:rPr lang="en-IN" sz="1600" b="1" dirty="0">
                <a:solidFill>
                  <a:schemeClr val="tx1">
                    <a:lumMod val="90000"/>
                    <a:lumOff val="10000"/>
                  </a:schemeClr>
                </a:solidFill>
                <a:latin typeface="Archivo "/>
              </a:rPr>
              <a:t>Technology Stack</a:t>
            </a:r>
          </a:p>
        </p:txBody>
      </p:sp>
      <p:sp>
        <p:nvSpPr>
          <p:cNvPr id="12" name="TextBox 11">
            <a:extLst>
              <a:ext uri="{FF2B5EF4-FFF2-40B4-BE49-F238E27FC236}">
                <a16:creationId xmlns:a16="http://schemas.microsoft.com/office/drawing/2014/main" id="{C2BDAEA5-DD28-1678-D327-76BD2C84B1A7}"/>
              </a:ext>
            </a:extLst>
          </p:cNvPr>
          <p:cNvSpPr txBox="1"/>
          <p:nvPr/>
        </p:nvSpPr>
        <p:spPr>
          <a:xfrm>
            <a:off x="3800473" y="1695044"/>
            <a:ext cx="1914525" cy="338554"/>
          </a:xfrm>
          <a:prstGeom prst="rect">
            <a:avLst/>
          </a:prstGeom>
          <a:noFill/>
        </p:spPr>
        <p:txBody>
          <a:bodyPr wrap="square" rtlCol="0">
            <a:spAutoFit/>
          </a:bodyPr>
          <a:lstStyle/>
          <a:p>
            <a:r>
              <a:rPr lang="en-IN" sz="1600" b="1" dirty="0">
                <a:solidFill>
                  <a:schemeClr val="tx1">
                    <a:lumMod val="90000"/>
                    <a:lumOff val="10000"/>
                  </a:schemeClr>
                </a:solidFill>
                <a:latin typeface="Archivo "/>
              </a:rPr>
              <a:t> Overview</a:t>
            </a:r>
          </a:p>
        </p:txBody>
      </p:sp>
      <p:sp>
        <p:nvSpPr>
          <p:cNvPr id="13" name="TextBox 12">
            <a:extLst>
              <a:ext uri="{FF2B5EF4-FFF2-40B4-BE49-F238E27FC236}">
                <a16:creationId xmlns:a16="http://schemas.microsoft.com/office/drawing/2014/main" id="{F41E0FB3-2E72-2D08-E5A9-75E5946B6F74}"/>
              </a:ext>
            </a:extLst>
          </p:cNvPr>
          <p:cNvSpPr txBox="1"/>
          <p:nvPr/>
        </p:nvSpPr>
        <p:spPr>
          <a:xfrm>
            <a:off x="6743701" y="1677182"/>
            <a:ext cx="1914525" cy="400110"/>
          </a:xfrm>
          <a:prstGeom prst="rect">
            <a:avLst/>
          </a:prstGeom>
          <a:noFill/>
        </p:spPr>
        <p:txBody>
          <a:bodyPr wrap="square" rtlCol="0">
            <a:spAutoFit/>
          </a:bodyPr>
          <a:lstStyle/>
          <a:p>
            <a:r>
              <a:rPr lang="en-IN" sz="2000" dirty="0"/>
              <a:t> </a:t>
            </a:r>
            <a:r>
              <a:rPr lang="en-IN" sz="1600" b="1" dirty="0">
                <a:solidFill>
                  <a:schemeClr val="tx1">
                    <a:lumMod val="90000"/>
                    <a:lumOff val="10000"/>
                  </a:schemeClr>
                </a:solidFill>
                <a:latin typeface="Archivo "/>
              </a:rPr>
              <a:t>Model Workflow</a:t>
            </a:r>
          </a:p>
        </p:txBody>
      </p:sp>
      <p:sp>
        <p:nvSpPr>
          <p:cNvPr id="14" name="TextBox 13">
            <a:extLst>
              <a:ext uri="{FF2B5EF4-FFF2-40B4-BE49-F238E27FC236}">
                <a16:creationId xmlns:a16="http://schemas.microsoft.com/office/drawing/2014/main" id="{CBE130DA-4D84-57A3-51CB-A37769414497}"/>
              </a:ext>
            </a:extLst>
          </p:cNvPr>
          <p:cNvSpPr txBox="1"/>
          <p:nvPr/>
        </p:nvSpPr>
        <p:spPr>
          <a:xfrm>
            <a:off x="3500255" y="4411585"/>
            <a:ext cx="1914525" cy="338554"/>
          </a:xfrm>
          <a:prstGeom prst="rect">
            <a:avLst/>
          </a:prstGeom>
          <a:noFill/>
        </p:spPr>
        <p:txBody>
          <a:bodyPr wrap="square" rtlCol="0">
            <a:spAutoFit/>
          </a:bodyPr>
          <a:lstStyle/>
          <a:p>
            <a:r>
              <a:rPr lang="en-IN" sz="1600" b="1" dirty="0">
                <a:solidFill>
                  <a:schemeClr val="tx1">
                    <a:lumMod val="90000"/>
                    <a:lumOff val="10000"/>
                  </a:schemeClr>
                </a:solidFill>
                <a:latin typeface="Archivo "/>
              </a:rPr>
              <a:t>Dataset Overview</a:t>
            </a:r>
          </a:p>
        </p:txBody>
      </p:sp>
      <p:sp>
        <p:nvSpPr>
          <p:cNvPr id="16" name="TextBox 15">
            <a:extLst>
              <a:ext uri="{FF2B5EF4-FFF2-40B4-BE49-F238E27FC236}">
                <a16:creationId xmlns:a16="http://schemas.microsoft.com/office/drawing/2014/main" id="{E91303DB-A2AC-8BB0-E405-883F1BED9361}"/>
              </a:ext>
            </a:extLst>
          </p:cNvPr>
          <p:cNvSpPr txBox="1"/>
          <p:nvPr/>
        </p:nvSpPr>
        <p:spPr>
          <a:xfrm>
            <a:off x="775185" y="1702119"/>
            <a:ext cx="1914525" cy="338554"/>
          </a:xfrm>
          <a:prstGeom prst="rect">
            <a:avLst/>
          </a:prstGeom>
          <a:noFill/>
        </p:spPr>
        <p:txBody>
          <a:bodyPr wrap="square" rtlCol="0">
            <a:spAutoFit/>
          </a:bodyPr>
          <a:lstStyle/>
          <a:p>
            <a:r>
              <a:rPr lang="en-IN" sz="1600" b="1" dirty="0">
                <a:solidFill>
                  <a:schemeClr val="tx1">
                    <a:lumMod val="90000"/>
                    <a:lumOff val="10000"/>
                  </a:schemeClr>
                </a:solidFill>
                <a:latin typeface="Archivo "/>
              </a:rPr>
              <a:t>Introduction</a:t>
            </a:r>
          </a:p>
        </p:txBody>
      </p:sp>
      <p:sp>
        <p:nvSpPr>
          <p:cNvPr id="40" name="Title 2">
            <a:extLst>
              <a:ext uri="{FF2B5EF4-FFF2-40B4-BE49-F238E27FC236}">
                <a16:creationId xmlns:a16="http://schemas.microsoft.com/office/drawing/2014/main" id="{26702EA5-A1D2-BF87-25B8-0869690FD5C9}"/>
              </a:ext>
            </a:extLst>
          </p:cNvPr>
          <p:cNvSpPr txBox="1">
            <a:spLocks/>
          </p:cNvSpPr>
          <p:nvPr/>
        </p:nvSpPr>
        <p:spPr>
          <a:xfrm>
            <a:off x="5629092" y="2404436"/>
            <a:ext cx="764563" cy="574924"/>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9pPr>
          </a:lstStyle>
          <a:p>
            <a:r>
              <a:rPr lang="en-IN" sz="2400" dirty="0"/>
              <a:t>5</a:t>
            </a:r>
          </a:p>
        </p:txBody>
      </p:sp>
      <p:sp>
        <p:nvSpPr>
          <p:cNvPr id="43" name="TextBox 42">
            <a:extLst>
              <a:ext uri="{FF2B5EF4-FFF2-40B4-BE49-F238E27FC236}">
                <a16:creationId xmlns:a16="http://schemas.microsoft.com/office/drawing/2014/main" id="{3CDA2984-5A40-FA7B-1D10-6C6488332F7D}"/>
              </a:ext>
            </a:extLst>
          </p:cNvPr>
          <p:cNvSpPr txBox="1"/>
          <p:nvPr/>
        </p:nvSpPr>
        <p:spPr>
          <a:xfrm>
            <a:off x="4928543" y="3056336"/>
            <a:ext cx="2165659" cy="584775"/>
          </a:xfrm>
          <a:prstGeom prst="rect">
            <a:avLst/>
          </a:prstGeom>
          <a:noFill/>
        </p:spPr>
        <p:txBody>
          <a:bodyPr wrap="square" rtlCol="0">
            <a:spAutoFit/>
          </a:bodyPr>
          <a:lstStyle/>
          <a:p>
            <a:pPr algn="ctr"/>
            <a:r>
              <a:rPr lang="en-IN" sz="1600" b="1" dirty="0">
                <a:solidFill>
                  <a:schemeClr val="tx1">
                    <a:lumMod val="90000"/>
                    <a:lumOff val="10000"/>
                  </a:schemeClr>
                </a:solidFill>
                <a:latin typeface="Archivo "/>
              </a:rPr>
              <a:t>Problem Statement                                   and  Goal</a:t>
            </a:r>
          </a:p>
        </p:txBody>
      </p:sp>
      <p:sp>
        <p:nvSpPr>
          <p:cNvPr id="44" name="Google Shape;482;p31">
            <a:extLst>
              <a:ext uri="{FF2B5EF4-FFF2-40B4-BE49-F238E27FC236}">
                <a16:creationId xmlns:a16="http://schemas.microsoft.com/office/drawing/2014/main" id="{196EADFF-E598-1792-F2F3-F385E5BEE763}"/>
              </a:ext>
            </a:extLst>
          </p:cNvPr>
          <p:cNvSpPr txBox="1">
            <a:spLocks/>
          </p:cNvSpPr>
          <p:nvPr/>
        </p:nvSpPr>
        <p:spPr>
          <a:xfrm>
            <a:off x="-21077" y="-27376"/>
            <a:ext cx="9144000" cy="536448"/>
          </a:xfrm>
          <a:prstGeom prst="rect">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chivo Black"/>
              <a:buNone/>
              <a:defRPr sz="32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3600"/>
              <a:buFont typeface="Archivo Black"/>
              <a:buNone/>
              <a:defRPr sz="3600" b="0" i="0" u="none" strike="noStrike" cap="none">
                <a:solidFill>
                  <a:schemeClr val="dk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dk1"/>
              </a:buClr>
              <a:buSzPts val="3600"/>
              <a:buFont typeface="Archivo Black"/>
              <a:buNone/>
              <a:defRPr sz="3600" b="0" i="0" u="none" strike="noStrike" cap="none">
                <a:solidFill>
                  <a:schemeClr val="dk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dk1"/>
              </a:buClr>
              <a:buSzPts val="3600"/>
              <a:buFont typeface="Archivo Black"/>
              <a:buNone/>
              <a:defRPr sz="3600" b="0" i="0" u="none" strike="noStrike" cap="none">
                <a:solidFill>
                  <a:schemeClr val="dk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dk1"/>
              </a:buClr>
              <a:buSzPts val="3600"/>
              <a:buFont typeface="Archivo Black"/>
              <a:buNone/>
              <a:defRPr sz="3600" b="0" i="0" u="none" strike="noStrike" cap="none">
                <a:solidFill>
                  <a:schemeClr val="dk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dk1"/>
              </a:buClr>
              <a:buSzPts val="3600"/>
              <a:buFont typeface="Archivo Black"/>
              <a:buNone/>
              <a:defRPr sz="3600" b="0" i="0" u="none" strike="noStrike" cap="none">
                <a:solidFill>
                  <a:schemeClr val="dk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dk1"/>
              </a:buClr>
              <a:buSzPts val="3600"/>
              <a:buFont typeface="Archivo Black"/>
              <a:buNone/>
              <a:defRPr sz="3600" b="0" i="0" u="none" strike="noStrike" cap="none">
                <a:solidFill>
                  <a:schemeClr val="dk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dk1"/>
              </a:buClr>
              <a:buSzPts val="3600"/>
              <a:buFont typeface="Archivo Black"/>
              <a:buNone/>
              <a:defRPr sz="3600" b="0" i="0" u="none" strike="noStrike" cap="none">
                <a:solidFill>
                  <a:schemeClr val="dk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dk1"/>
              </a:buClr>
              <a:buSzPts val="3600"/>
              <a:buFont typeface="Archivo Black"/>
              <a:buNone/>
              <a:defRPr sz="3600" b="0" i="0" u="none" strike="noStrike" cap="none">
                <a:solidFill>
                  <a:schemeClr val="dk1"/>
                </a:solidFill>
                <a:latin typeface="Archivo Black"/>
                <a:ea typeface="Archivo Black"/>
                <a:cs typeface="Archivo Black"/>
                <a:sym typeface="Archivo Black"/>
              </a:defRPr>
            </a:lvl9pPr>
          </a:lstStyle>
          <a:p>
            <a:r>
              <a:rPr lang="en-IN" b="1" dirty="0">
                <a:solidFill>
                  <a:schemeClr val="bg1"/>
                </a:solidFill>
                <a:latin typeface="Archivo "/>
              </a:rPr>
              <a:t>                                 Table Contents</a:t>
            </a:r>
          </a:p>
        </p:txBody>
      </p:sp>
    </p:spTree>
    <p:extLst>
      <p:ext uri="{BB962C8B-B14F-4D97-AF65-F5344CB8AC3E}">
        <p14:creationId xmlns:p14="http://schemas.microsoft.com/office/powerpoint/2010/main" val="716704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91;p32">
            <a:extLst>
              <a:ext uri="{FF2B5EF4-FFF2-40B4-BE49-F238E27FC236}">
                <a16:creationId xmlns:a16="http://schemas.microsoft.com/office/drawing/2014/main" id="{80AC15A3-20AF-56A7-E80A-E378EC2E59BA}"/>
              </a:ext>
            </a:extLst>
          </p:cNvPr>
          <p:cNvSpPr txBox="1">
            <a:spLocks/>
          </p:cNvSpPr>
          <p:nvPr/>
        </p:nvSpPr>
        <p:spPr>
          <a:xfrm>
            <a:off x="0" y="0"/>
            <a:ext cx="9144000" cy="452906"/>
          </a:xfrm>
          <a:prstGeom prst="rect">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9pPr>
          </a:lstStyle>
          <a:p>
            <a:r>
              <a:rPr lang="en-IN" dirty="0">
                <a:solidFill>
                  <a:schemeClr val="bg1"/>
                </a:solidFill>
              </a:rPr>
              <a:t>Power Bi Dashboard</a:t>
            </a:r>
          </a:p>
        </p:txBody>
      </p:sp>
      <p:pic>
        <p:nvPicPr>
          <p:cNvPr id="10" name="Picture 9">
            <a:extLst>
              <a:ext uri="{FF2B5EF4-FFF2-40B4-BE49-F238E27FC236}">
                <a16:creationId xmlns:a16="http://schemas.microsoft.com/office/drawing/2014/main" id="{03E3B5E6-040E-B9F6-9161-B064D6DFB5F0}"/>
              </a:ext>
            </a:extLst>
          </p:cNvPr>
          <p:cNvPicPr>
            <a:picLocks noChangeAspect="1"/>
          </p:cNvPicPr>
          <p:nvPr/>
        </p:nvPicPr>
        <p:blipFill>
          <a:blip r:embed="rId2"/>
          <a:stretch>
            <a:fillRect/>
          </a:stretch>
        </p:blipFill>
        <p:spPr>
          <a:xfrm>
            <a:off x="292893" y="550070"/>
            <a:ext cx="8479631" cy="4479131"/>
          </a:xfrm>
          <a:prstGeom prst="rect">
            <a:avLst/>
          </a:prstGeom>
        </p:spPr>
      </p:pic>
    </p:spTree>
    <p:extLst>
      <p:ext uri="{BB962C8B-B14F-4D97-AF65-F5344CB8AC3E}">
        <p14:creationId xmlns:p14="http://schemas.microsoft.com/office/powerpoint/2010/main" val="1840260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08D2BD-A520-8072-1361-001307280C8F}"/>
              </a:ext>
            </a:extLst>
          </p:cNvPr>
          <p:cNvPicPr>
            <a:picLocks noChangeAspect="1"/>
          </p:cNvPicPr>
          <p:nvPr/>
        </p:nvPicPr>
        <p:blipFill>
          <a:blip r:embed="rId2"/>
          <a:stretch>
            <a:fillRect/>
          </a:stretch>
        </p:blipFill>
        <p:spPr>
          <a:xfrm>
            <a:off x="192883" y="131361"/>
            <a:ext cx="8651080" cy="4880778"/>
          </a:xfrm>
          <a:prstGeom prst="rect">
            <a:avLst/>
          </a:prstGeom>
        </p:spPr>
      </p:pic>
    </p:spTree>
    <p:extLst>
      <p:ext uri="{BB962C8B-B14F-4D97-AF65-F5344CB8AC3E}">
        <p14:creationId xmlns:p14="http://schemas.microsoft.com/office/powerpoint/2010/main" val="3516332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E917-07EA-0867-EA64-AE8A4FC110A3}"/>
              </a:ext>
            </a:extLst>
          </p:cNvPr>
          <p:cNvSpPr>
            <a:spLocks noGrp="1"/>
          </p:cNvSpPr>
          <p:nvPr>
            <p:ph type="title"/>
          </p:nvPr>
        </p:nvSpPr>
        <p:spPr>
          <a:xfrm>
            <a:off x="127068" y="0"/>
            <a:ext cx="7704000" cy="572700"/>
          </a:xfrm>
        </p:spPr>
        <p:txBody>
          <a:bodyPr/>
          <a:lstStyle/>
          <a:p>
            <a:r>
              <a:rPr lang="en-IN" dirty="0"/>
              <a:t>Power Bi  Insights</a:t>
            </a:r>
            <a:br>
              <a:rPr lang="en-IN" dirty="0"/>
            </a:br>
            <a:endParaRPr lang="en-IN" dirty="0"/>
          </a:p>
        </p:txBody>
      </p:sp>
      <p:sp>
        <p:nvSpPr>
          <p:cNvPr id="6" name="TextBox 5">
            <a:extLst>
              <a:ext uri="{FF2B5EF4-FFF2-40B4-BE49-F238E27FC236}">
                <a16:creationId xmlns:a16="http://schemas.microsoft.com/office/drawing/2014/main" id="{69A5E52A-C3E3-2C03-423F-CD544FD0DDF4}"/>
              </a:ext>
            </a:extLst>
          </p:cNvPr>
          <p:cNvSpPr txBox="1"/>
          <p:nvPr/>
        </p:nvSpPr>
        <p:spPr>
          <a:xfrm>
            <a:off x="55631" y="658425"/>
            <a:ext cx="8724038" cy="4571701"/>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b="0" i="0" dirty="0">
                <a:solidFill>
                  <a:srgbClr val="242424"/>
                </a:solidFill>
                <a:effectLst/>
                <a:latin typeface="Archivo "/>
              </a:rPr>
              <a:t>The dataset includes </a:t>
            </a:r>
            <a:r>
              <a:rPr lang="en-US" b="1" i="0" dirty="0">
                <a:solidFill>
                  <a:srgbClr val="242424"/>
                </a:solidFill>
                <a:effectLst/>
                <a:latin typeface="Archivo "/>
              </a:rPr>
              <a:t>5,630 customers </a:t>
            </a:r>
            <a:r>
              <a:rPr lang="en-US" b="0" i="0" dirty="0">
                <a:solidFill>
                  <a:srgbClr val="242424"/>
                </a:solidFill>
                <a:effectLst/>
                <a:latin typeface="Archivo "/>
              </a:rPr>
              <a:t>and The overall </a:t>
            </a:r>
            <a:r>
              <a:rPr lang="en-US" b="1" i="0" dirty="0">
                <a:solidFill>
                  <a:srgbClr val="242424"/>
                </a:solidFill>
                <a:effectLst/>
                <a:latin typeface="Archivo "/>
              </a:rPr>
              <a:t>churn rate is 16.8%, </a:t>
            </a:r>
            <a:r>
              <a:rPr lang="en-US" b="0" i="0" dirty="0">
                <a:solidFill>
                  <a:srgbClr val="242424"/>
                </a:solidFill>
                <a:effectLst/>
                <a:latin typeface="Archivo "/>
              </a:rPr>
              <a:t>indicating a significant portion of customers disengaging with the platform.</a:t>
            </a:r>
          </a:p>
          <a:p>
            <a:pPr marL="285750" indent="-285750" algn="just">
              <a:lnSpc>
                <a:spcPct val="150000"/>
              </a:lnSpc>
              <a:buFont typeface="Wingdings" panose="05000000000000000000" pitchFamily="2" charset="2"/>
              <a:buChar char="v"/>
            </a:pPr>
            <a:r>
              <a:rPr lang="en-US" b="1" i="0" dirty="0">
                <a:solidFill>
                  <a:srgbClr val="242424"/>
                </a:solidFill>
                <a:effectLst/>
                <a:latin typeface="Archivo "/>
              </a:rPr>
              <a:t>Cash on delivery </a:t>
            </a:r>
            <a:r>
              <a:rPr lang="en-US" b="0" i="0" dirty="0">
                <a:solidFill>
                  <a:srgbClr val="242424"/>
                </a:solidFill>
                <a:effectLst/>
                <a:latin typeface="Archivo "/>
              </a:rPr>
              <a:t>has the </a:t>
            </a:r>
            <a:r>
              <a:rPr lang="en-US" b="1" i="0" dirty="0">
                <a:solidFill>
                  <a:srgbClr val="242424"/>
                </a:solidFill>
                <a:effectLst/>
                <a:latin typeface="Archivo "/>
              </a:rPr>
              <a:t>highest churn rate</a:t>
            </a:r>
            <a:r>
              <a:rPr lang="en-US" b="0" i="0" dirty="0">
                <a:solidFill>
                  <a:srgbClr val="242424"/>
                </a:solidFill>
                <a:effectLst/>
                <a:latin typeface="Archivo "/>
              </a:rPr>
              <a:t>, suggesting a need to enhance the experience for customers using this method. Also, E-wallet and UPI users also show relatively high churn rates, signaling potential issues with the payment process or overall satisfaction.</a:t>
            </a:r>
          </a:p>
          <a:p>
            <a:pPr marL="285750" indent="-285750" algn="just">
              <a:lnSpc>
                <a:spcPct val="150000"/>
              </a:lnSpc>
              <a:buFont typeface="Wingdings" panose="05000000000000000000" pitchFamily="2" charset="2"/>
              <a:buChar char="v"/>
            </a:pPr>
            <a:r>
              <a:rPr lang="en-US" b="0" i="0" dirty="0">
                <a:solidFill>
                  <a:srgbClr val="242424"/>
                </a:solidFill>
                <a:effectLst/>
                <a:latin typeface="Archivo "/>
              </a:rPr>
              <a:t>Customers using </a:t>
            </a:r>
            <a:r>
              <a:rPr lang="en-US" b="1" i="0" dirty="0">
                <a:solidFill>
                  <a:srgbClr val="242424"/>
                </a:solidFill>
                <a:effectLst/>
                <a:latin typeface="Archivo "/>
              </a:rPr>
              <a:t>computers for log-in show a higher churn rate </a:t>
            </a:r>
            <a:r>
              <a:rPr lang="en-US" b="0" i="0" dirty="0">
                <a:solidFill>
                  <a:srgbClr val="242424"/>
                </a:solidFill>
                <a:effectLst/>
                <a:latin typeface="Archivo "/>
              </a:rPr>
              <a:t>compared to those using phones .</a:t>
            </a:r>
          </a:p>
          <a:p>
            <a:pPr marL="285750" indent="-285750" algn="just">
              <a:lnSpc>
                <a:spcPct val="150000"/>
              </a:lnSpc>
              <a:buFont typeface="Wingdings" panose="05000000000000000000" pitchFamily="2" charset="2"/>
              <a:buChar char="v"/>
            </a:pPr>
            <a:r>
              <a:rPr lang="en-US" b="0" i="0" dirty="0">
                <a:solidFill>
                  <a:srgbClr val="242424"/>
                </a:solidFill>
                <a:effectLst/>
                <a:latin typeface="Archivo "/>
              </a:rPr>
              <a:t>Customers with a tenure of </a:t>
            </a:r>
            <a:r>
              <a:rPr lang="en-US" b="1" i="0" dirty="0">
                <a:solidFill>
                  <a:srgbClr val="242424"/>
                </a:solidFill>
                <a:effectLst/>
                <a:latin typeface="Archivo "/>
              </a:rPr>
              <a:t>0–6 months show a higher churn rate </a:t>
            </a:r>
            <a:r>
              <a:rPr lang="en-US" b="0" i="0" dirty="0">
                <a:solidFill>
                  <a:srgbClr val="242424"/>
                </a:solidFill>
                <a:effectLst/>
                <a:latin typeface="Archivo "/>
              </a:rPr>
              <a:t>, indicating a challenge in retaining customers during the initial phases. As the tenure increases, the churn rate consistently decreases, reaching 0.0% for customers with more than 2 years association.</a:t>
            </a:r>
          </a:p>
          <a:p>
            <a:pPr marL="285750" indent="-285750" algn="just">
              <a:lnSpc>
                <a:spcPct val="150000"/>
              </a:lnSpc>
              <a:buFont typeface="Wingdings" panose="05000000000000000000" pitchFamily="2" charset="2"/>
              <a:buChar char="v"/>
            </a:pPr>
            <a:r>
              <a:rPr lang="en-US" b="1" i="0" dirty="0">
                <a:solidFill>
                  <a:srgbClr val="242424"/>
                </a:solidFill>
                <a:effectLst/>
                <a:latin typeface="Archivo "/>
              </a:rPr>
              <a:t>Tier 3 cities have the highest churn rate</a:t>
            </a:r>
            <a:r>
              <a:rPr lang="en-US" b="0" i="0" dirty="0">
                <a:solidFill>
                  <a:srgbClr val="242424"/>
                </a:solidFill>
                <a:effectLst/>
                <a:latin typeface="Archivo "/>
              </a:rPr>
              <a:t>, indicating potential challenges or dissatisfaction specific to these regions. Also, Tier 1 and Tier 2 cities also experience notable churn rates, requiring targeted strategies for each tier.</a:t>
            </a:r>
          </a:p>
          <a:p>
            <a:pPr algn="just">
              <a:lnSpc>
                <a:spcPct val="150000"/>
              </a:lnSpc>
            </a:pPr>
            <a:endParaRPr lang="en-US" b="0" i="0" dirty="0">
              <a:solidFill>
                <a:srgbClr val="242424"/>
              </a:solidFill>
              <a:effectLst/>
              <a:latin typeface="source-serif-pro"/>
            </a:endParaRPr>
          </a:p>
          <a:p>
            <a:pPr algn="l">
              <a:lnSpc>
                <a:spcPts val="2400"/>
              </a:lnSpc>
              <a:buFont typeface="Arial" panose="020B0604020202020204" pitchFamily="34" charset="0"/>
              <a:buChar char="•"/>
            </a:pPr>
            <a:endParaRPr lang="en-US" b="0" i="0" dirty="0">
              <a:solidFill>
                <a:srgbClr val="242424"/>
              </a:solidFill>
              <a:effectLst/>
              <a:latin typeface="source-serif-pro"/>
            </a:endParaRPr>
          </a:p>
        </p:txBody>
      </p:sp>
    </p:spTree>
    <p:extLst>
      <p:ext uri="{BB962C8B-B14F-4D97-AF65-F5344CB8AC3E}">
        <p14:creationId xmlns:p14="http://schemas.microsoft.com/office/powerpoint/2010/main" val="3975496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EDB920-2667-D765-9E5E-C3FBEB258240}"/>
              </a:ext>
            </a:extLst>
          </p:cNvPr>
          <p:cNvSpPr txBox="1"/>
          <p:nvPr/>
        </p:nvSpPr>
        <p:spPr>
          <a:xfrm>
            <a:off x="171448" y="791632"/>
            <a:ext cx="7450933" cy="3290581"/>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b="0" i="0" dirty="0">
                <a:solidFill>
                  <a:srgbClr val="242424"/>
                </a:solidFill>
                <a:effectLst/>
                <a:latin typeface="Archivo "/>
              </a:rPr>
              <a:t>Customers with </a:t>
            </a:r>
            <a:r>
              <a:rPr lang="en-US" b="1" i="0" dirty="0">
                <a:solidFill>
                  <a:srgbClr val="242424"/>
                </a:solidFill>
                <a:effectLst/>
                <a:latin typeface="Archivo "/>
              </a:rPr>
              <a:t>6 registered devices have the highest churn rate </a:t>
            </a:r>
            <a:r>
              <a:rPr lang="en-US" b="0" i="0" dirty="0">
                <a:solidFill>
                  <a:srgbClr val="242424"/>
                </a:solidFill>
                <a:effectLst/>
                <a:latin typeface="Archivo "/>
              </a:rPr>
              <a:t>, possibly due to complex user experiences or account management challenges, while users with fewer registered devices show relatively lower churn rates.</a:t>
            </a:r>
          </a:p>
          <a:p>
            <a:pPr marL="285750" indent="-285750" algn="just">
              <a:lnSpc>
                <a:spcPct val="150000"/>
              </a:lnSpc>
              <a:buFont typeface="Wingdings" panose="05000000000000000000" pitchFamily="2" charset="2"/>
              <a:buChar char="v"/>
            </a:pPr>
            <a:r>
              <a:rPr lang="en-US" b="0" i="0" dirty="0">
                <a:solidFill>
                  <a:srgbClr val="242424"/>
                </a:solidFill>
                <a:effectLst/>
                <a:latin typeface="Archivo "/>
              </a:rPr>
              <a:t>Customers with </a:t>
            </a:r>
            <a:r>
              <a:rPr lang="en-US" b="1" i="0" dirty="0">
                <a:solidFill>
                  <a:srgbClr val="242424"/>
                </a:solidFill>
                <a:effectLst/>
                <a:latin typeface="Archivo "/>
              </a:rPr>
              <a:t>moderate and far distances have higher churn rates</a:t>
            </a:r>
            <a:r>
              <a:rPr lang="en-US" b="0" i="0" dirty="0">
                <a:solidFill>
                  <a:srgbClr val="242424"/>
                </a:solidFill>
                <a:effectLst/>
                <a:latin typeface="Archivo "/>
              </a:rPr>
              <a:t>, indicating potential issues with delivery services.</a:t>
            </a:r>
          </a:p>
          <a:p>
            <a:pPr marL="285750" indent="-285750" algn="just">
              <a:lnSpc>
                <a:spcPct val="150000"/>
              </a:lnSpc>
              <a:buFont typeface="Wingdings" panose="05000000000000000000" pitchFamily="2" charset="2"/>
              <a:buChar char="v"/>
            </a:pPr>
            <a:r>
              <a:rPr lang="en-US" b="0" i="0" dirty="0">
                <a:solidFill>
                  <a:srgbClr val="242424"/>
                </a:solidFill>
                <a:effectLst/>
                <a:latin typeface="Archivo "/>
              </a:rPr>
              <a:t>Churn rates increase with </a:t>
            </a:r>
            <a:r>
              <a:rPr lang="en-US" b="1" i="0" dirty="0">
                <a:solidFill>
                  <a:srgbClr val="242424"/>
                </a:solidFill>
                <a:effectLst/>
                <a:latin typeface="Archivo "/>
              </a:rPr>
              <a:t>lower satisfactory scores</a:t>
            </a:r>
            <a:r>
              <a:rPr lang="en-US" b="0" i="0" dirty="0">
                <a:solidFill>
                  <a:srgbClr val="242424"/>
                </a:solidFill>
                <a:effectLst/>
                <a:latin typeface="Archivo "/>
              </a:rPr>
              <a:t>, emphasizing the importance of customer satisfaction.</a:t>
            </a:r>
          </a:p>
          <a:p>
            <a:pPr marL="285750" indent="-285750" algn="just">
              <a:lnSpc>
                <a:spcPct val="150000"/>
              </a:lnSpc>
              <a:buFont typeface="Wingdings" panose="05000000000000000000" pitchFamily="2" charset="2"/>
              <a:buChar char="v"/>
            </a:pPr>
            <a:r>
              <a:rPr lang="en-US" b="1" i="0" dirty="0">
                <a:solidFill>
                  <a:srgbClr val="242424"/>
                </a:solidFill>
                <a:effectLst/>
                <a:latin typeface="Archivo "/>
              </a:rPr>
              <a:t>Mobile and fashion categories show higher churn rates</a:t>
            </a:r>
            <a:r>
              <a:rPr lang="en-US" b="0" i="0" dirty="0">
                <a:solidFill>
                  <a:srgbClr val="242424"/>
                </a:solidFill>
                <a:effectLst/>
                <a:latin typeface="Archivo "/>
              </a:rPr>
              <a:t>, signaling potential issues or competition in these segments. Focusing on enhancing the user experience in these categories may help retain customers.</a:t>
            </a:r>
          </a:p>
        </p:txBody>
      </p:sp>
    </p:spTree>
    <p:extLst>
      <p:ext uri="{BB962C8B-B14F-4D97-AF65-F5344CB8AC3E}">
        <p14:creationId xmlns:p14="http://schemas.microsoft.com/office/powerpoint/2010/main" val="1943785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2" name="Google Shape;572;p37"/>
          <p:cNvSpPr txBox="1">
            <a:spLocks noGrp="1"/>
          </p:cNvSpPr>
          <p:nvPr>
            <p:ph type="title"/>
          </p:nvPr>
        </p:nvSpPr>
        <p:spPr>
          <a:xfrm>
            <a:off x="50007"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a:t>
            </a:r>
            <a:endParaRPr dirty="0"/>
          </a:p>
        </p:txBody>
      </p:sp>
      <p:sp>
        <p:nvSpPr>
          <p:cNvPr id="15" name="TextBox 14">
            <a:extLst>
              <a:ext uri="{FF2B5EF4-FFF2-40B4-BE49-F238E27FC236}">
                <a16:creationId xmlns:a16="http://schemas.microsoft.com/office/drawing/2014/main" id="{34B6CF3E-D5E7-021B-0E06-F25DA4D9D766}"/>
              </a:ext>
            </a:extLst>
          </p:cNvPr>
          <p:cNvSpPr txBox="1"/>
          <p:nvPr/>
        </p:nvSpPr>
        <p:spPr>
          <a:xfrm>
            <a:off x="257175" y="771525"/>
            <a:ext cx="8308181" cy="3750322"/>
          </a:xfrm>
          <a:prstGeom prst="rect">
            <a:avLst/>
          </a:prstGeom>
          <a:noFill/>
        </p:spPr>
        <p:txBody>
          <a:bodyPr wrap="square">
            <a:spAutoFit/>
          </a:bodyPr>
          <a:lstStyle/>
          <a:p>
            <a:pPr algn="just">
              <a:lnSpc>
                <a:spcPts val="2400"/>
              </a:lnSpc>
              <a:buNone/>
            </a:pPr>
            <a:r>
              <a:rPr lang="en-US" dirty="0">
                <a:solidFill>
                  <a:srgbClr val="242424"/>
                </a:solidFill>
                <a:latin typeface="source-serif-pro"/>
              </a:rPr>
              <a:t>1. </a:t>
            </a:r>
            <a:r>
              <a:rPr lang="en-US" b="0" i="0" dirty="0">
                <a:solidFill>
                  <a:srgbClr val="242424"/>
                </a:solidFill>
                <a:effectLst/>
                <a:latin typeface="Archivo "/>
              </a:rPr>
              <a:t>Improve the Cash on Delivery experience by streamlining the process. Investigate issues with E-wallet and UPI payments to enhance overall satisfaction and trust in the payment system.</a:t>
            </a:r>
          </a:p>
          <a:p>
            <a:pPr algn="just">
              <a:lnSpc>
                <a:spcPts val="2400"/>
              </a:lnSpc>
              <a:buNone/>
            </a:pPr>
            <a:r>
              <a:rPr lang="en-US" b="0" i="0" dirty="0">
                <a:solidFill>
                  <a:srgbClr val="242424"/>
                </a:solidFill>
                <a:effectLst/>
                <a:latin typeface="Archivo "/>
              </a:rPr>
              <a:t>2. Optimize the user experience for computer users, ensuring a seamless and user-friendly shopping experience. Also, consider offering exclusive promotions or features for computer users to boost engagement.</a:t>
            </a:r>
          </a:p>
          <a:p>
            <a:pPr algn="just">
              <a:lnSpc>
                <a:spcPts val="2400"/>
              </a:lnSpc>
            </a:pPr>
            <a:r>
              <a:rPr lang="en-US" b="0" i="0" dirty="0">
                <a:solidFill>
                  <a:srgbClr val="242424"/>
                </a:solidFill>
                <a:effectLst/>
                <a:latin typeface="Archivo "/>
              </a:rPr>
              <a:t>3. Focus on strategies and for customers in the 0–6 months tenure range. Implement loyalty programs and exclusive perks to encourage long-term association. Acknowledge and reward customer loyalty for those exceeding 2 years.</a:t>
            </a:r>
          </a:p>
          <a:p>
            <a:pPr algn="just">
              <a:lnSpc>
                <a:spcPts val="2400"/>
              </a:lnSpc>
              <a:buNone/>
            </a:pPr>
            <a:r>
              <a:rPr lang="en-US" b="0" i="0" dirty="0">
                <a:solidFill>
                  <a:srgbClr val="242424"/>
                </a:solidFill>
                <a:effectLst/>
                <a:latin typeface="source-serif-pro"/>
              </a:rPr>
              <a:t>4.Develop targeted strategies for Tier 3 cities to address specific challenges or concerns. Tailor marketing and service offerings based on the unique characteristics of each tier. Regularly assess and adapt strategies to reduce churn in Tier 1 and Tier 2 cities.</a:t>
            </a:r>
          </a:p>
          <a:p>
            <a:pPr algn="just">
              <a:lnSpc>
                <a:spcPts val="2400"/>
              </a:lnSpc>
            </a:pPr>
            <a:endParaRPr lang="en-US" b="0" i="0" dirty="0">
              <a:solidFill>
                <a:srgbClr val="242424"/>
              </a:solidFill>
              <a:effectLst/>
              <a:latin typeface="Archivo "/>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6F860A3-AEDB-3E0D-F697-70D50DBA75D9}"/>
              </a:ext>
            </a:extLst>
          </p:cNvPr>
          <p:cNvSpPr txBox="1"/>
          <p:nvPr/>
        </p:nvSpPr>
        <p:spPr>
          <a:xfrm>
            <a:off x="185738" y="614362"/>
            <a:ext cx="8086725" cy="2952027"/>
          </a:xfrm>
          <a:prstGeom prst="rect">
            <a:avLst/>
          </a:prstGeom>
          <a:noFill/>
        </p:spPr>
        <p:txBody>
          <a:bodyPr wrap="square">
            <a:spAutoFit/>
          </a:bodyPr>
          <a:lstStyle/>
          <a:p>
            <a:pPr algn="l">
              <a:lnSpc>
                <a:spcPts val="2400"/>
              </a:lnSpc>
              <a:buNone/>
            </a:pPr>
            <a:endParaRPr lang="en-US" b="0" i="0" dirty="0">
              <a:solidFill>
                <a:srgbClr val="242424"/>
              </a:solidFill>
              <a:effectLst/>
              <a:latin typeface="source-serif-pro"/>
            </a:endParaRPr>
          </a:p>
          <a:p>
            <a:pPr algn="just">
              <a:lnSpc>
                <a:spcPct val="150000"/>
              </a:lnSpc>
              <a:buNone/>
            </a:pPr>
            <a:r>
              <a:rPr lang="en-US" b="0" i="0" dirty="0">
                <a:solidFill>
                  <a:srgbClr val="242424"/>
                </a:solidFill>
                <a:effectLst/>
                <a:latin typeface="source-serif-pro"/>
              </a:rPr>
              <a:t>5. Simplify user experiences for customers with 6 registered devices. Provide clear instructions for account management and consider streamlining features.</a:t>
            </a:r>
          </a:p>
          <a:p>
            <a:pPr algn="just">
              <a:lnSpc>
                <a:spcPct val="150000"/>
              </a:lnSpc>
            </a:pPr>
            <a:r>
              <a:rPr lang="en-US" b="0" i="0" dirty="0">
                <a:solidFill>
                  <a:srgbClr val="242424"/>
                </a:solidFill>
                <a:effectLst/>
                <a:latin typeface="source-serif-pro"/>
              </a:rPr>
              <a:t>6. Optimize delivery services in moderate and far-distance areas. Address potential issues causing higher churn rates, such as delivery times, tracking accuracy, or customer communication. Consider partnerships or improvements to expedite deliveries.</a:t>
            </a:r>
          </a:p>
          <a:p>
            <a:pPr algn="just">
              <a:lnSpc>
                <a:spcPct val="150000"/>
              </a:lnSpc>
            </a:pPr>
            <a:r>
              <a:rPr lang="en-US" dirty="0">
                <a:solidFill>
                  <a:srgbClr val="242424"/>
                </a:solidFill>
                <a:latin typeface="source-serif-pro"/>
              </a:rPr>
              <a:t>7.</a:t>
            </a:r>
            <a:r>
              <a:rPr lang="en-US" b="0" i="0" dirty="0">
                <a:solidFill>
                  <a:srgbClr val="242424"/>
                </a:solidFill>
                <a:effectLst/>
                <a:latin typeface="source-serif-pro"/>
              </a:rPr>
              <a:t> Invest in improving user experiences in the mobile and fashion categories. Identify and resolve issues related to product quality and pricing. Implement marketing strategies to highlight unique selling points and capture customer interest in these categories.</a:t>
            </a:r>
          </a:p>
        </p:txBody>
      </p:sp>
    </p:spTree>
    <p:extLst>
      <p:ext uri="{BB962C8B-B14F-4D97-AF65-F5344CB8AC3E}">
        <p14:creationId xmlns:p14="http://schemas.microsoft.com/office/powerpoint/2010/main" val="1822092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86BD-5E7D-6C36-958A-66F828593368}"/>
              </a:ext>
            </a:extLst>
          </p:cNvPr>
          <p:cNvSpPr>
            <a:spLocks noGrp="1"/>
          </p:cNvSpPr>
          <p:nvPr>
            <p:ph type="title"/>
          </p:nvPr>
        </p:nvSpPr>
        <p:spPr>
          <a:xfrm>
            <a:off x="2691675" y="1409432"/>
            <a:ext cx="7704000" cy="572700"/>
          </a:xfrm>
        </p:spPr>
        <p:txBody>
          <a:bodyPr/>
          <a:lstStyle/>
          <a:p>
            <a:r>
              <a:rPr lang="en-IN" sz="6600" b="1" dirty="0">
                <a:latin typeface="Edwardian Script ITC" panose="030303020407070D0804" pitchFamily="66" charset="0"/>
              </a:rPr>
              <a:t>Thank you !!</a:t>
            </a:r>
          </a:p>
        </p:txBody>
      </p:sp>
    </p:spTree>
    <p:extLst>
      <p:ext uri="{BB962C8B-B14F-4D97-AF65-F5344CB8AC3E}">
        <p14:creationId xmlns:p14="http://schemas.microsoft.com/office/powerpoint/2010/main" val="101177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CDCE22-F03C-B922-1ADA-8EA120185C57}"/>
              </a:ext>
            </a:extLst>
          </p:cNvPr>
          <p:cNvSpPr txBox="1">
            <a:spLocks/>
          </p:cNvSpPr>
          <p:nvPr/>
        </p:nvSpPr>
        <p:spPr>
          <a:xfrm>
            <a:off x="1057274" y="1018133"/>
            <a:ext cx="764563" cy="574924"/>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9pPr>
          </a:lstStyle>
          <a:p>
            <a:r>
              <a:rPr lang="en-IN" sz="2400" dirty="0"/>
              <a:t>7</a:t>
            </a:r>
          </a:p>
        </p:txBody>
      </p:sp>
      <p:sp>
        <p:nvSpPr>
          <p:cNvPr id="4" name="Title 2">
            <a:extLst>
              <a:ext uri="{FF2B5EF4-FFF2-40B4-BE49-F238E27FC236}">
                <a16:creationId xmlns:a16="http://schemas.microsoft.com/office/drawing/2014/main" id="{4801016A-0AEB-C214-DF92-3A567ECC490A}"/>
              </a:ext>
            </a:extLst>
          </p:cNvPr>
          <p:cNvSpPr txBox="1">
            <a:spLocks/>
          </p:cNvSpPr>
          <p:nvPr/>
        </p:nvSpPr>
        <p:spPr>
          <a:xfrm>
            <a:off x="4052888" y="1018133"/>
            <a:ext cx="764563" cy="574924"/>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9pPr>
          </a:lstStyle>
          <a:p>
            <a:r>
              <a:rPr lang="en-IN" sz="2400" dirty="0"/>
              <a:t>8</a:t>
            </a:r>
          </a:p>
        </p:txBody>
      </p:sp>
      <p:sp>
        <p:nvSpPr>
          <p:cNvPr id="5" name="Title 2">
            <a:extLst>
              <a:ext uri="{FF2B5EF4-FFF2-40B4-BE49-F238E27FC236}">
                <a16:creationId xmlns:a16="http://schemas.microsoft.com/office/drawing/2014/main" id="{C0169A20-BB25-A916-2773-7CCBC9ABCA2F}"/>
              </a:ext>
            </a:extLst>
          </p:cNvPr>
          <p:cNvSpPr txBox="1">
            <a:spLocks/>
          </p:cNvSpPr>
          <p:nvPr/>
        </p:nvSpPr>
        <p:spPr>
          <a:xfrm>
            <a:off x="7322163" y="949077"/>
            <a:ext cx="764563" cy="574924"/>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9pPr>
          </a:lstStyle>
          <a:p>
            <a:r>
              <a:rPr lang="en-IN" sz="2400" dirty="0"/>
              <a:t>9</a:t>
            </a:r>
          </a:p>
        </p:txBody>
      </p:sp>
      <p:sp>
        <p:nvSpPr>
          <p:cNvPr id="6" name="Title 2">
            <a:extLst>
              <a:ext uri="{FF2B5EF4-FFF2-40B4-BE49-F238E27FC236}">
                <a16:creationId xmlns:a16="http://schemas.microsoft.com/office/drawing/2014/main" id="{90D30419-42DF-EFA5-3FDD-F16CFFBA0C6F}"/>
              </a:ext>
            </a:extLst>
          </p:cNvPr>
          <p:cNvSpPr txBox="1">
            <a:spLocks/>
          </p:cNvSpPr>
          <p:nvPr/>
        </p:nvSpPr>
        <p:spPr>
          <a:xfrm>
            <a:off x="2659856" y="2284288"/>
            <a:ext cx="764563" cy="574924"/>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9pPr>
          </a:lstStyle>
          <a:p>
            <a:r>
              <a:rPr lang="en-IN" sz="2400" dirty="0"/>
              <a:t>10</a:t>
            </a:r>
          </a:p>
        </p:txBody>
      </p:sp>
      <p:sp>
        <p:nvSpPr>
          <p:cNvPr id="7" name="Title 2">
            <a:extLst>
              <a:ext uri="{FF2B5EF4-FFF2-40B4-BE49-F238E27FC236}">
                <a16:creationId xmlns:a16="http://schemas.microsoft.com/office/drawing/2014/main" id="{0B457F99-DBCD-FA0C-2BDE-2E362A208772}"/>
              </a:ext>
            </a:extLst>
          </p:cNvPr>
          <p:cNvSpPr txBox="1">
            <a:spLocks/>
          </p:cNvSpPr>
          <p:nvPr/>
        </p:nvSpPr>
        <p:spPr>
          <a:xfrm>
            <a:off x="6060280" y="2284288"/>
            <a:ext cx="764563" cy="574924"/>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9pPr>
          </a:lstStyle>
          <a:p>
            <a:r>
              <a:rPr lang="en-IN" sz="2400" dirty="0"/>
              <a:t>11</a:t>
            </a:r>
          </a:p>
        </p:txBody>
      </p:sp>
      <p:sp>
        <p:nvSpPr>
          <p:cNvPr id="8" name="Title 2">
            <a:extLst>
              <a:ext uri="{FF2B5EF4-FFF2-40B4-BE49-F238E27FC236}">
                <a16:creationId xmlns:a16="http://schemas.microsoft.com/office/drawing/2014/main" id="{B1401325-4126-4CCF-71CB-7460B82EF99F}"/>
              </a:ext>
            </a:extLst>
          </p:cNvPr>
          <p:cNvSpPr txBox="1">
            <a:spLocks/>
          </p:cNvSpPr>
          <p:nvPr/>
        </p:nvSpPr>
        <p:spPr>
          <a:xfrm>
            <a:off x="4052887" y="3649414"/>
            <a:ext cx="764563" cy="574924"/>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9pPr>
          </a:lstStyle>
          <a:p>
            <a:r>
              <a:rPr lang="en-IN" sz="2400" dirty="0"/>
              <a:t>12</a:t>
            </a:r>
          </a:p>
        </p:txBody>
      </p:sp>
      <p:sp>
        <p:nvSpPr>
          <p:cNvPr id="14" name="TextBox 13">
            <a:extLst>
              <a:ext uri="{FF2B5EF4-FFF2-40B4-BE49-F238E27FC236}">
                <a16:creationId xmlns:a16="http://schemas.microsoft.com/office/drawing/2014/main" id="{D57130C9-87C6-3754-83BE-AF02498B5279}"/>
              </a:ext>
            </a:extLst>
          </p:cNvPr>
          <p:cNvSpPr txBox="1"/>
          <p:nvPr/>
        </p:nvSpPr>
        <p:spPr>
          <a:xfrm>
            <a:off x="3838575" y="1693068"/>
            <a:ext cx="1262064" cy="307777"/>
          </a:xfrm>
          <a:prstGeom prst="rect">
            <a:avLst/>
          </a:prstGeom>
          <a:noFill/>
        </p:spPr>
        <p:txBody>
          <a:bodyPr wrap="square" rtlCol="0">
            <a:spAutoFit/>
          </a:bodyPr>
          <a:lstStyle/>
          <a:p>
            <a:r>
              <a:rPr lang="en-IN" dirty="0"/>
              <a:t>EDA Insights</a:t>
            </a:r>
          </a:p>
        </p:txBody>
      </p:sp>
      <p:sp>
        <p:nvSpPr>
          <p:cNvPr id="15" name="TextBox 14">
            <a:extLst>
              <a:ext uri="{FF2B5EF4-FFF2-40B4-BE49-F238E27FC236}">
                <a16:creationId xmlns:a16="http://schemas.microsoft.com/office/drawing/2014/main" id="{351A1210-ECE6-3CEE-07F9-D76C0BDE4468}"/>
              </a:ext>
            </a:extLst>
          </p:cNvPr>
          <p:cNvSpPr txBox="1"/>
          <p:nvPr/>
        </p:nvSpPr>
        <p:spPr>
          <a:xfrm>
            <a:off x="6824843" y="1614487"/>
            <a:ext cx="2009776" cy="523220"/>
          </a:xfrm>
          <a:prstGeom prst="rect">
            <a:avLst/>
          </a:prstGeom>
          <a:noFill/>
        </p:spPr>
        <p:txBody>
          <a:bodyPr wrap="square" rtlCol="0">
            <a:spAutoFit/>
          </a:bodyPr>
          <a:lstStyle/>
          <a:p>
            <a:pPr algn="ctr"/>
            <a:r>
              <a:rPr lang="en-IN" dirty="0"/>
              <a:t>Model Evaluation             Metrics </a:t>
            </a:r>
          </a:p>
        </p:txBody>
      </p:sp>
      <p:sp>
        <p:nvSpPr>
          <p:cNvPr id="16" name="TextBox 15">
            <a:extLst>
              <a:ext uri="{FF2B5EF4-FFF2-40B4-BE49-F238E27FC236}">
                <a16:creationId xmlns:a16="http://schemas.microsoft.com/office/drawing/2014/main" id="{BE88E0FB-0909-1BCB-3A00-AEB497B177F6}"/>
              </a:ext>
            </a:extLst>
          </p:cNvPr>
          <p:cNvSpPr txBox="1"/>
          <p:nvPr/>
        </p:nvSpPr>
        <p:spPr>
          <a:xfrm>
            <a:off x="2328862" y="2988766"/>
            <a:ext cx="1724025" cy="307777"/>
          </a:xfrm>
          <a:prstGeom prst="rect">
            <a:avLst/>
          </a:prstGeom>
          <a:noFill/>
        </p:spPr>
        <p:txBody>
          <a:bodyPr wrap="square" rtlCol="0">
            <a:spAutoFit/>
          </a:bodyPr>
          <a:lstStyle/>
          <a:p>
            <a:r>
              <a:rPr lang="en-IN" dirty="0"/>
              <a:t>Model Interface</a:t>
            </a:r>
          </a:p>
        </p:txBody>
      </p:sp>
      <p:sp>
        <p:nvSpPr>
          <p:cNvPr id="17" name="TextBox 16">
            <a:extLst>
              <a:ext uri="{FF2B5EF4-FFF2-40B4-BE49-F238E27FC236}">
                <a16:creationId xmlns:a16="http://schemas.microsoft.com/office/drawing/2014/main" id="{43029FC0-566C-7D3A-613A-516A11619685}"/>
              </a:ext>
            </a:extLst>
          </p:cNvPr>
          <p:cNvSpPr txBox="1"/>
          <p:nvPr/>
        </p:nvSpPr>
        <p:spPr>
          <a:xfrm>
            <a:off x="6105706" y="2988765"/>
            <a:ext cx="1724025" cy="307777"/>
          </a:xfrm>
          <a:prstGeom prst="rect">
            <a:avLst/>
          </a:prstGeom>
          <a:noFill/>
        </p:spPr>
        <p:txBody>
          <a:bodyPr wrap="square" rtlCol="0">
            <a:spAutoFit/>
          </a:bodyPr>
          <a:lstStyle/>
          <a:p>
            <a:r>
              <a:rPr lang="en-IN" dirty="0"/>
              <a:t>Result</a:t>
            </a:r>
          </a:p>
        </p:txBody>
      </p:sp>
      <p:sp>
        <p:nvSpPr>
          <p:cNvPr id="18" name="TextBox 17">
            <a:extLst>
              <a:ext uri="{FF2B5EF4-FFF2-40B4-BE49-F238E27FC236}">
                <a16:creationId xmlns:a16="http://schemas.microsoft.com/office/drawing/2014/main" id="{56A00D4D-9075-EB99-0DA8-3D6C4F8C5323}"/>
              </a:ext>
            </a:extLst>
          </p:cNvPr>
          <p:cNvSpPr txBox="1"/>
          <p:nvPr/>
        </p:nvSpPr>
        <p:spPr>
          <a:xfrm>
            <a:off x="3612356" y="4286544"/>
            <a:ext cx="1919288" cy="307777"/>
          </a:xfrm>
          <a:prstGeom prst="rect">
            <a:avLst/>
          </a:prstGeom>
          <a:noFill/>
        </p:spPr>
        <p:txBody>
          <a:bodyPr wrap="square" rtlCol="0">
            <a:spAutoFit/>
          </a:bodyPr>
          <a:lstStyle/>
          <a:p>
            <a:r>
              <a:rPr lang="en-IN" dirty="0"/>
              <a:t>Power Bi Dashboard</a:t>
            </a:r>
          </a:p>
        </p:txBody>
      </p:sp>
      <p:sp>
        <p:nvSpPr>
          <p:cNvPr id="19" name="TextBox 18">
            <a:extLst>
              <a:ext uri="{FF2B5EF4-FFF2-40B4-BE49-F238E27FC236}">
                <a16:creationId xmlns:a16="http://schemas.microsoft.com/office/drawing/2014/main" id="{26118DB6-03D9-5870-9035-2CB0EA00F541}"/>
              </a:ext>
            </a:extLst>
          </p:cNvPr>
          <p:cNvSpPr txBox="1"/>
          <p:nvPr/>
        </p:nvSpPr>
        <p:spPr>
          <a:xfrm>
            <a:off x="828675" y="1693069"/>
            <a:ext cx="1724025" cy="307777"/>
          </a:xfrm>
          <a:prstGeom prst="rect">
            <a:avLst/>
          </a:prstGeom>
          <a:noFill/>
        </p:spPr>
        <p:txBody>
          <a:bodyPr wrap="square" rtlCol="0">
            <a:spAutoFit/>
          </a:bodyPr>
          <a:lstStyle/>
          <a:p>
            <a:r>
              <a:rPr lang="en-IN" dirty="0"/>
              <a:t>Data Processing</a:t>
            </a:r>
          </a:p>
        </p:txBody>
      </p:sp>
    </p:spTree>
    <p:extLst>
      <p:ext uri="{BB962C8B-B14F-4D97-AF65-F5344CB8AC3E}">
        <p14:creationId xmlns:p14="http://schemas.microsoft.com/office/powerpoint/2010/main" val="4211336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571D0D77-8EBE-AA71-D683-6F99D981DE4C}"/>
              </a:ext>
            </a:extLst>
          </p:cNvPr>
          <p:cNvSpPr txBox="1">
            <a:spLocks/>
          </p:cNvSpPr>
          <p:nvPr/>
        </p:nvSpPr>
        <p:spPr>
          <a:xfrm>
            <a:off x="1057274" y="1018133"/>
            <a:ext cx="764563" cy="574924"/>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9pPr>
          </a:lstStyle>
          <a:p>
            <a:r>
              <a:rPr lang="en-IN" sz="2400" dirty="0"/>
              <a:t>13</a:t>
            </a:r>
          </a:p>
        </p:txBody>
      </p:sp>
      <p:sp>
        <p:nvSpPr>
          <p:cNvPr id="7" name="Title 2">
            <a:extLst>
              <a:ext uri="{FF2B5EF4-FFF2-40B4-BE49-F238E27FC236}">
                <a16:creationId xmlns:a16="http://schemas.microsoft.com/office/drawing/2014/main" id="{869060F7-9CDA-61C6-8C96-1543BE996BB8}"/>
              </a:ext>
            </a:extLst>
          </p:cNvPr>
          <p:cNvSpPr txBox="1">
            <a:spLocks/>
          </p:cNvSpPr>
          <p:nvPr/>
        </p:nvSpPr>
        <p:spPr>
          <a:xfrm>
            <a:off x="1057274" y="2189708"/>
            <a:ext cx="764563" cy="574924"/>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9pPr>
          </a:lstStyle>
          <a:p>
            <a:r>
              <a:rPr lang="en-IN" sz="2400" dirty="0"/>
              <a:t>14</a:t>
            </a:r>
          </a:p>
        </p:txBody>
      </p:sp>
      <p:sp>
        <p:nvSpPr>
          <p:cNvPr id="8" name="Title 2">
            <a:extLst>
              <a:ext uri="{FF2B5EF4-FFF2-40B4-BE49-F238E27FC236}">
                <a16:creationId xmlns:a16="http://schemas.microsoft.com/office/drawing/2014/main" id="{F39B3E0C-6491-D5B0-3A20-DFC029781F98}"/>
              </a:ext>
            </a:extLst>
          </p:cNvPr>
          <p:cNvSpPr txBox="1">
            <a:spLocks/>
          </p:cNvSpPr>
          <p:nvPr/>
        </p:nvSpPr>
        <p:spPr>
          <a:xfrm>
            <a:off x="1057274" y="3468439"/>
            <a:ext cx="764563" cy="574924"/>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dk1"/>
              </a:buClr>
              <a:buSzPts val="6000"/>
              <a:buFont typeface="Archivo Black"/>
              <a:buNone/>
              <a:defRPr sz="6000" b="0" i="0" u="none" strike="noStrike" cap="none">
                <a:solidFill>
                  <a:schemeClr val="dk1"/>
                </a:solidFill>
                <a:latin typeface="Archivo Black"/>
                <a:ea typeface="Archivo Black"/>
                <a:cs typeface="Archivo Black"/>
                <a:sym typeface="Archivo Black"/>
              </a:defRPr>
            </a:lvl9pPr>
          </a:lstStyle>
          <a:p>
            <a:r>
              <a:rPr lang="en-IN" sz="2400" dirty="0"/>
              <a:t>15</a:t>
            </a:r>
          </a:p>
        </p:txBody>
      </p:sp>
      <p:sp>
        <p:nvSpPr>
          <p:cNvPr id="12" name="TextBox 11">
            <a:extLst>
              <a:ext uri="{FF2B5EF4-FFF2-40B4-BE49-F238E27FC236}">
                <a16:creationId xmlns:a16="http://schemas.microsoft.com/office/drawing/2014/main" id="{45FC0DAF-35BA-9155-E3AF-D512AA76E722}"/>
              </a:ext>
            </a:extLst>
          </p:cNvPr>
          <p:cNvSpPr txBox="1"/>
          <p:nvPr/>
        </p:nvSpPr>
        <p:spPr>
          <a:xfrm>
            <a:off x="1935956" y="1151706"/>
            <a:ext cx="1724025" cy="307777"/>
          </a:xfrm>
          <a:prstGeom prst="rect">
            <a:avLst/>
          </a:prstGeom>
          <a:noFill/>
        </p:spPr>
        <p:txBody>
          <a:bodyPr wrap="square" rtlCol="0">
            <a:spAutoFit/>
          </a:bodyPr>
          <a:lstStyle/>
          <a:p>
            <a:r>
              <a:rPr lang="en-IN" dirty="0"/>
              <a:t>Power Bi Insights</a:t>
            </a:r>
          </a:p>
        </p:txBody>
      </p:sp>
      <p:sp>
        <p:nvSpPr>
          <p:cNvPr id="13" name="TextBox 12">
            <a:extLst>
              <a:ext uri="{FF2B5EF4-FFF2-40B4-BE49-F238E27FC236}">
                <a16:creationId xmlns:a16="http://schemas.microsoft.com/office/drawing/2014/main" id="{D867118B-A30D-6224-ADDF-E3F0DC3E9A6C}"/>
              </a:ext>
            </a:extLst>
          </p:cNvPr>
          <p:cNvSpPr txBox="1"/>
          <p:nvPr/>
        </p:nvSpPr>
        <p:spPr>
          <a:xfrm>
            <a:off x="1935956" y="2323281"/>
            <a:ext cx="1724025" cy="307777"/>
          </a:xfrm>
          <a:prstGeom prst="rect">
            <a:avLst/>
          </a:prstGeom>
          <a:noFill/>
        </p:spPr>
        <p:txBody>
          <a:bodyPr wrap="square" rtlCol="0">
            <a:spAutoFit/>
          </a:bodyPr>
          <a:lstStyle/>
          <a:p>
            <a:r>
              <a:rPr lang="en-IN" dirty="0"/>
              <a:t>Recommendation</a:t>
            </a:r>
          </a:p>
        </p:txBody>
      </p:sp>
      <p:sp>
        <p:nvSpPr>
          <p:cNvPr id="14" name="TextBox 13">
            <a:extLst>
              <a:ext uri="{FF2B5EF4-FFF2-40B4-BE49-F238E27FC236}">
                <a16:creationId xmlns:a16="http://schemas.microsoft.com/office/drawing/2014/main" id="{87138C41-C9FE-7208-3622-2853F6289F8D}"/>
              </a:ext>
            </a:extLst>
          </p:cNvPr>
          <p:cNvSpPr txBox="1"/>
          <p:nvPr/>
        </p:nvSpPr>
        <p:spPr>
          <a:xfrm>
            <a:off x="1985962" y="3602012"/>
            <a:ext cx="1724025" cy="307777"/>
          </a:xfrm>
          <a:prstGeom prst="rect">
            <a:avLst/>
          </a:prstGeom>
          <a:noFill/>
        </p:spPr>
        <p:txBody>
          <a:bodyPr wrap="square" rtlCol="0">
            <a:spAutoFit/>
          </a:bodyPr>
          <a:lstStyle/>
          <a:p>
            <a:r>
              <a:rPr lang="en-IN" dirty="0"/>
              <a:t>Conclusion</a:t>
            </a:r>
          </a:p>
        </p:txBody>
      </p:sp>
    </p:spTree>
    <p:extLst>
      <p:ext uri="{BB962C8B-B14F-4D97-AF65-F5344CB8AC3E}">
        <p14:creationId xmlns:p14="http://schemas.microsoft.com/office/powerpoint/2010/main" val="86489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C6365EE-6091-6002-D0FB-9FAE716A8EA6}"/>
              </a:ext>
            </a:extLst>
          </p:cNvPr>
          <p:cNvSpPr txBox="1"/>
          <p:nvPr/>
        </p:nvSpPr>
        <p:spPr>
          <a:xfrm>
            <a:off x="100721" y="757430"/>
            <a:ext cx="8900401" cy="4684424"/>
          </a:xfrm>
          <a:prstGeom prst="rect">
            <a:avLst/>
          </a:prstGeom>
          <a:noFill/>
        </p:spPr>
        <p:txBody>
          <a:bodyPr wrap="square">
            <a:spAutoFit/>
          </a:bodyPr>
          <a:lstStyle/>
          <a:p>
            <a:pPr marL="285750" indent="-285750">
              <a:buFont typeface="Wingdings" panose="05000000000000000000" pitchFamily="2" charset="2"/>
              <a:buChar char="q"/>
            </a:pPr>
            <a:endParaRPr lang="en-US" b="1" dirty="0">
              <a:latin typeface="Archivo "/>
            </a:endParaRPr>
          </a:p>
          <a:p>
            <a:pPr marL="285750" indent="-285750">
              <a:buFont typeface="Wingdings" panose="05000000000000000000" pitchFamily="2" charset="2"/>
              <a:buChar char="q"/>
            </a:pPr>
            <a:endParaRPr lang="en-US" b="1" dirty="0">
              <a:latin typeface="Archivo "/>
            </a:endParaRPr>
          </a:p>
          <a:p>
            <a:pPr marL="285750" indent="-285750" algn="just">
              <a:lnSpc>
                <a:spcPct val="150000"/>
              </a:lnSpc>
              <a:buFont typeface="Wingdings" panose="05000000000000000000" pitchFamily="2" charset="2"/>
              <a:buChar char="q"/>
            </a:pPr>
            <a:r>
              <a:rPr lang="en-US" b="1" dirty="0">
                <a:solidFill>
                  <a:schemeClr val="tx1">
                    <a:lumMod val="90000"/>
                    <a:lumOff val="10000"/>
                  </a:schemeClr>
                </a:solidFill>
                <a:latin typeface="Archivo "/>
              </a:rPr>
              <a:t>What is Customer Churn</a:t>
            </a:r>
            <a:r>
              <a:rPr lang="en-US" b="1" dirty="0">
                <a:latin typeface="Archivo "/>
              </a:rPr>
              <a:t>?</a:t>
            </a:r>
          </a:p>
          <a:p>
            <a:pPr algn="just">
              <a:lnSpc>
                <a:spcPct val="150000"/>
              </a:lnSpc>
            </a:pPr>
            <a:r>
              <a:rPr lang="en-US" dirty="0">
                <a:latin typeface="Archivo "/>
              </a:rPr>
              <a:t>Customer churn refers to the </a:t>
            </a:r>
            <a:r>
              <a:rPr lang="en-US" b="1" dirty="0">
                <a:latin typeface="Archivo "/>
              </a:rPr>
              <a:t>percentage of customers who stop doing business with a company</a:t>
            </a:r>
            <a:r>
              <a:rPr lang="en-US" dirty="0">
                <a:latin typeface="Archivo "/>
              </a:rPr>
              <a:t> over a given period. In E-commerce, this could mean customers who stop making purchases, cancel subscriptions, or become inactive.</a:t>
            </a:r>
          </a:p>
          <a:p>
            <a:pPr algn="just">
              <a:lnSpc>
                <a:spcPct val="150000"/>
              </a:lnSpc>
            </a:pPr>
            <a:endParaRPr lang="en-US" dirty="0">
              <a:latin typeface="Archivo "/>
            </a:endParaRPr>
          </a:p>
          <a:p>
            <a:pPr marL="285750" indent="-285750" algn="just">
              <a:lnSpc>
                <a:spcPct val="150000"/>
              </a:lnSpc>
              <a:buFont typeface="Wingdings" panose="05000000000000000000" pitchFamily="2" charset="2"/>
              <a:buChar char="q"/>
            </a:pPr>
            <a:r>
              <a:rPr lang="en-US" b="1" dirty="0">
                <a:solidFill>
                  <a:schemeClr val="tx1">
                    <a:lumMod val="90000"/>
                    <a:lumOff val="10000"/>
                  </a:schemeClr>
                </a:solidFill>
              </a:rPr>
              <a:t>Overview of the Churn Problem</a:t>
            </a:r>
            <a:endParaRPr lang="en-US" b="1" dirty="0">
              <a:solidFill>
                <a:schemeClr val="tx1">
                  <a:lumMod val="90000"/>
                  <a:lumOff val="10000"/>
                </a:schemeClr>
              </a:solidFill>
              <a:latin typeface="Archivo "/>
            </a:endParaRPr>
          </a:p>
          <a:p>
            <a:pPr algn="just">
              <a:lnSpc>
                <a:spcPct val="150000"/>
              </a:lnSpc>
            </a:pPr>
            <a:r>
              <a:rPr kumimoji="0" lang="en-US" altLang="en-US" b="0" i="0" u="none" strike="noStrike" cap="none" normalizeH="0" baseline="0" dirty="0">
                <a:ln>
                  <a:noFill/>
                </a:ln>
                <a:solidFill>
                  <a:schemeClr val="tx1"/>
                </a:solidFill>
                <a:effectLst/>
                <a:latin typeface="Archivo "/>
              </a:rPr>
              <a:t>Customer retention is a big challenge in e-commerce. While companies spend a lot to get new customers, keeping existing ones is more cost-effective. This project uses customer data and machine learning to find out why customers leave (churn) and predict who might leave. This helps businesses take action early and keep more customers.</a:t>
            </a:r>
          </a:p>
          <a:p>
            <a:pPr algn="just">
              <a:lnSpc>
                <a:spcPct val="150000"/>
              </a:lnSpc>
            </a:pPr>
            <a:endParaRPr lang="en-US" dirty="0">
              <a:latin typeface="Archivo "/>
            </a:endParaRPr>
          </a:p>
          <a:p>
            <a:pPr algn="just">
              <a:lnSpc>
                <a:spcPct val="150000"/>
              </a:lnSpc>
            </a:pPr>
            <a:endParaRPr lang="en-US" dirty="0">
              <a:latin typeface="Archivo "/>
            </a:endParaRPr>
          </a:p>
          <a:p>
            <a:pPr algn="just">
              <a:lnSpc>
                <a:spcPct val="150000"/>
              </a:lnSpc>
            </a:pPr>
            <a:endParaRPr lang="en-US" dirty="0"/>
          </a:p>
        </p:txBody>
      </p:sp>
      <p:sp>
        <p:nvSpPr>
          <p:cNvPr id="16" name="Google Shape;482;p31">
            <a:extLst>
              <a:ext uri="{FF2B5EF4-FFF2-40B4-BE49-F238E27FC236}">
                <a16:creationId xmlns:a16="http://schemas.microsoft.com/office/drawing/2014/main" id="{333A9983-D88A-86E2-7CEE-98018654B7BB}"/>
              </a:ext>
            </a:extLst>
          </p:cNvPr>
          <p:cNvSpPr txBox="1">
            <a:spLocks/>
          </p:cNvSpPr>
          <p:nvPr/>
        </p:nvSpPr>
        <p:spPr>
          <a:xfrm>
            <a:off x="-21077" y="-27376"/>
            <a:ext cx="9144000" cy="536448"/>
          </a:xfrm>
          <a:prstGeom prst="rect">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chivo Black"/>
              <a:buNone/>
              <a:defRPr sz="32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3600"/>
              <a:buFont typeface="Archivo Black"/>
              <a:buNone/>
              <a:defRPr sz="3600" b="0" i="0" u="none" strike="noStrike" cap="none">
                <a:solidFill>
                  <a:schemeClr val="dk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dk1"/>
              </a:buClr>
              <a:buSzPts val="3600"/>
              <a:buFont typeface="Archivo Black"/>
              <a:buNone/>
              <a:defRPr sz="3600" b="0" i="0" u="none" strike="noStrike" cap="none">
                <a:solidFill>
                  <a:schemeClr val="dk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dk1"/>
              </a:buClr>
              <a:buSzPts val="3600"/>
              <a:buFont typeface="Archivo Black"/>
              <a:buNone/>
              <a:defRPr sz="3600" b="0" i="0" u="none" strike="noStrike" cap="none">
                <a:solidFill>
                  <a:schemeClr val="dk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dk1"/>
              </a:buClr>
              <a:buSzPts val="3600"/>
              <a:buFont typeface="Archivo Black"/>
              <a:buNone/>
              <a:defRPr sz="3600" b="0" i="0" u="none" strike="noStrike" cap="none">
                <a:solidFill>
                  <a:schemeClr val="dk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dk1"/>
              </a:buClr>
              <a:buSzPts val="3600"/>
              <a:buFont typeface="Archivo Black"/>
              <a:buNone/>
              <a:defRPr sz="3600" b="0" i="0" u="none" strike="noStrike" cap="none">
                <a:solidFill>
                  <a:schemeClr val="dk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dk1"/>
              </a:buClr>
              <a:buSzPts val="3600"/>
              <a:buFont typeface="Archivo Black"/>
              <a:buNone/>
              <a:defRPr sz="3600" b="0" i="0" u="none" strike="noStrike" cap="none">
                <a:solidFill>
                  <a:schemeClr val="dk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dk1"/>
              </a:buClr>
              <a:buSzPts val="3600"/>
              <a:buFont typeface="Archivo Black"/>
              <a:buNone/>
              <a:defRPr sz="3600" b="0" i="0" u="none" strike="noStrike" cap="none">
                <a:solidFill>
                  <a:schemeClr val="dk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dk1"/>
              </a:buClr>
              <a:buSzPts val="3600"/>
              <a:buFont typeface="Archivo Black"/>
              <a:buNone/>
              <a:defRPr sz="3600" b="0" i="0" u="none" strike="noStrike" cap="none">
                <a:solidFill>
                  <a:schemeClr val="dk1"/>
                </a:solidFill>
                <a:latin typeface="Archivo Black"/>
                <a:ea typeface="Archivo Black"/>
                <a:cs typeface="Archivo Black"/>
                <a:sym typeface="Archivo Black"/>
              </a:defRPr>
            </a:lvl9pPr>
          </a:lstStyle>
          <a:p>
            <a:r>
              <a:rPr lang="en-IN" b="1" dirty="0">
                <a:solidFill>
                  <a:schemeClr val="bg1"/>
                </a:solidFill>
                <a:latin typeface="Archivo "/>
              </a:rPr>
              <a:t>  </a:t>
            </a:r>
            <a:r>
              <a:rPr lang="en-IN" dirty="0">
                <a:solidFill>
                  <a:schemeClr val="bg1"/>
                </a:solidFill>
              </a:rPr>
              <a:t>Introduction</a:t>
            </a:r>
            <a:endParaRPr lang="en-IN" b="1" dirty="0">
              <a:solidFill>
                <a:schemeClr val="bg1"/>
              </a:solidFill>
              <a:latin typeface="Archivo "/>
            </a:endParaRPr>
          </a:p>
        </p:txBody>
      </p:sp>
    </p:spTree>
    <p:extLst>
      <p:ext uri="{BB962C8B-B14F-4D97-AF65-F5344CB8AC3E}">
        <p14:creationId xmlns:p14="http://schemas.microsoft.com/office/powerpoint/2010/main" val="123171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6B49E9C-51DC-8DF1-2601-A1DDE78A35FC}"/>
              </a:ext>
            </a:extLst>
          </p:cNvPr>
          <p:cNvSpPr txBox="1"/>
          <p:nvPr/>
        </p:nvSpPr>
        <p:spPr>
          <a:xfrm>
            <a:off x="385762" y="256220"/>
            <a:ext cx="9043277" cy="2530757"/>
          </a:xfrm>
          <a:prstGeom prst="rect">
            <a:avLst/>
          </a:prstGeom>
          <a:noFill/>
        </p:spPr>
        <p:txBody>
          <a:bodyPr wrap="square">
            <a:spAutoFit/>
          </a:bodyPr>
          <a:lstStyle/>
          <a:p>
            <a:pPr>
              <a:lnSpc>
                <a:spcPct val="150000"/>
              </a:lnSpc>
            </a:pPr>
            <a:endParaRPr lang="en-US" b="1" dirty="0">
              <a:latin typeface="Archivo "/>
            </a:endParaRPr>
          </a:p>
          <a:p>
            <a:pPr marL="285750" indent="-285750" algn="just">
              <a:lnSpc>
                <a:spcPct val="200000"/>
              </a:lnSpc>
              <a:buFont typeface="Wingdings" panose="05000000000000000000" pitchFamily="2" charset="2"/>
              <a:buChar char="q"/>
            </a:pPr>
            <a:r>
              <a:rPr lang="en-US" b="1" dirty="0">
                <a:latin typeface="Archivo "/>
              </a:rPr>
              <a:t>Why is Churn Prediction Important in E-commerce?</a:t>
            </a:r>
          </a:p>
          <a:p>
            <a:pPr algn="just">
              <a:lnSpc>
                <a:spcPct val="200000"/>
              </a:lnSpc>
              <a:buFont typeface="Arial" panose="020B0604020202020204" pitchFamily="34" charset="0"/>
              <a:buChar char="•"/>
            </a:pPr>
            <a:r>
              <a:rPr lang="en-US" b="1" dirty="0">
                <a:latin typeface="Archivo "/>
              </a:rPr>
              <a:t>           Cost-effective</a:t>
            </a:r>
            <a:r>
              <a:rPr lang="en-US" dirty="0">
                <a:latin typeface="Archivo "/>
              </a:rPr>
              <a:t>: Acquiring new customers is more expensive than retaining existing ones.</a:t>
            </a:r>
          </a:p>
          <a:p>
            <a:pPr algn="just">
              <a:lnSpc>
                <a:spcPct val="150000"/>
              </a:lnSpc>
              <a:buFont typeface="Arial" panose="020B0604020202020204" pitchFamily="34" charset="0"/>
              <a:buChar char="•"/>
            </a:pPr>
            <a:r>
              <a:rPr lang="en-US" b="1" dirty="0">
                <a:latin typeface="Archivo "/>
              </a:rPr>
              <a:t>          Customer loyalty</a:t>
            </a:r>
            <a:r>
              <a:rPr lang="en-US" dirty="0">
                <a:latin typeface="Archivo "/>
              </a:rPr>
              <a:t>: Helps identify loyal vs. at-risk customers.</a:t>
            </a:r>
          </a:p>
          <a:p>
            <a:pPr algn="just">
              <a:lnSpc>
                <a:spcPct val="150000"/>
              </a:lnSpc>
              <a:buFont typeface="Arial" panose="020B0604020202020204" pitchFamily="34" charset="0"/>
              <a:buChar char="•"/>
            </a:pPr>
            <a:r>
              <a:rPr lang="en-US" b="1" dirty="0">
                <a:latin typeface="Archivo "/>
              </a:rPr>
              <a:t>          Revenue protection</a:t>
            </a:r>
            <a:r>
              <a:rPr lang="en-US" dirty="0">
                <a:latin typeface="Archivo "/>
              </a:rPr>
              <a:t>: Churn prediction allows businesses to take proactive steps to reduce revenue loss.</a:t>
            </a:r>
          </a:p>
          <a:p>
            <a:pPr algn="just">
              <a:lnSpc>
                <a:spcPct val="150000"/>
              </a:lnSpc>
              <a:buFont typeface="Arial" panose="020B0604020202020204" pitchFamily="34" charset="0"/>
              <a:buChar char="•"/>
            </a:pPr>
            <a:r>
              <a:rPr lang="en-US" b="1" dirty="0">
                <a:latin typeface="Archivo "/>
              </a:rPr>
              <a:t>          Targeted marketing</a:t>
            </a:r>
            <a:r>
              <a:rPr lang="en-US" dirty="0">
                <a:latin typeface="Archivo "/>
              </a:rPr>
              <a:t>: Enables personalized offers and retention strategies for customers likely to churn.</a:t>
            </a:r>
          </a:p>
          <a:p>
            <a:pPr>
              <a:lnSpc>
                <a:spcPct val="150000"/>
              </a:lnSpc>
            </a:pPr>
            <a:endParaRPr lang="en-US" dirty="0">
              <a:latin typeface="Archivo "/>
            </a:endParaRPr>
          </a:p>
        </p:txBody>
      </p:sp>
    </p:spTree>
    <p:extLst>
      <p:ext uri="{BB962C8B-B14F-4D97-AF65-F5344CB8AC3E}">
        <p14:creationId xmlns:p14="http://schemas.microsoft.com/office/powerpoint/2010/main" val="138877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1"/>
          <p:cNvSpPr txBox="1">
            <a:spLocks noGrp="1"/>
          </p:cNvSpPr>
          <p:nvPr>
            <p:ph type="title"/>
          </p:nvPr>
        </p:nvSpPr>
        <p:spPr>
          <a:xfrm>
            <a:off x="0" y="0"/>
            <a:ext cx="9144000" cy="536448"/>
          </a:xfrm>
          <a:prstGeom prst="rect">
            <a:avLst/>
          </a:prstGeom>
          <a:solidFill>
            <a:schemeClr val="tx1"/>
          </a:solidFill>
        </p:spPr>
        <p:txBody>
          <a:bodyPr spcFirstLastPara="1" wrap="square" lIns="91425" tIns="91425" rIns="91425" bIns="91425" anchor="ctr" anchorCtr="0">
            <a:noAutofit/>
          </a:bodyPr>
          <a:lstStyle/>
          <a:p>
            <a:pPr marL="0" lvl="0" indent="0" algn="l" rtl="0">
              <a:spcBef>
                <a:spcPts val="0"/>
              </a:spcBef>
              <a:spcAft>
                <a:spcPts val="0"/>
              </a:spcAft>
              <a:buNone/>
            </a:pPr>
            <a:r>
              <a:rPr lang="en-IN" b="1" dirty="0">
                <a:solidFill>
                  <a:schemeClr val="bg1"/>
                </a:solidFill>
                <a:latin typeface="Archivo "/>
              </a:rPr>
              <a:t>  Overview</a:t>
            </a:r>
            <a:endParaRPr b="1" dirty="0">
              <a:solidFill>
                <a:schemeClr val="bg1"/>
              </a:solidFill>
              <a:latin typeface="Archivo "/>
            </a:endParaRPr>
          </a:p>
        </p:txBody>
      </p:sp>
      <p:sp>
        <p:nvSpPr>
          <p:cNvPr id="484" name="Google Shape;484;p31"/>
          <p:cNvSpPr txBox="1"/>
          <p:nvPr/>
        </p:nvSpPr>
        <p:spPr>
          <a:xfrm>
            <a:off x="720000" y="1216125"/>
            <a:ext cx="77040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Manrope"/>
              <a:ea typeface="Manrope"/>
              <a:cs typeface="Manrope"/>
              <a:sym typeface="Manrope"/>
            </a:endParaRPr>
          </a:p>
        </p:txBody>
      </p:sp>
      <p:sp>
        <p:nvSpPr>
          <p:cNvPr id="10" name="Rectangle 9">
            <a:extLst>
              <a:ext uri="{FF2B5EF4-FFF2-40B4-BE49-F238E27FC236}">
                <a16:creationId xmlns:a16="http://schemas.microsoft.com/office/drawing/2014/main" id="{F467734F-20BA-6297-16F3-335958DA1FDF}"/>
              </a:ext>
            </a:extLst>
          </p:cNvPr>
          <p:cNvSpPr/>
          <p:nvPr/>
        </p:nvSpPr>
        <p:spPr>
          <a:xfrm>
            <a:off x="0" y="834723"/>
            <a:ext cx="9144000" cy="89916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200" dirty="0">
                <a:solidFill>
                  <a:schemeClr val="bg1"/>
                </a:solidFill>
                <a:latin typeface="Archivo "/>
              </a:rPr>
              <a:t> </a:t>
            </a:r>
            <a:r>
              <a:rPr lang="en-IN" sz="2400" dirty="0">
                <a:solidFill>
                  <a:schemeClr val="bg1"/>
                </a:solidFill>
                <a:latin typeface="Archivo "/>
              </a:rPr>
              <a:t>Objective</a:t>
            </a:r>
          </a:p>
        </p:txBody>
      </p:sp>
      <p:sp>
        <p:nvSpPr>
          <p:cNvPr id="14" name="TextBox 13">
            <a:extLst>
              <a:ext uri="{FF2B5EF4-FFF2-40B4-BE49-F238E27FC236}">
                <a16:creationId xmlns:a16="http://schemas.microsoft.com/office/drawing/2014/main" id="{E31E41E0-A8C5-B249-B3CD-B8BBDDB6EFBA}"/>
              </a:ext>
            </a:extLst>
          </p:cNvPr>
          <p:cNvSpPr txBox="1"/>
          <p:nvPr/>
        </p:nvSpPr>
        <p:spPr>
          <a:xfrm>
            <a:off x="1471613" y="2357438"/>
            <a:ext cx="6600825" cy="307777"/>
          </a:xfrm>
          <a:prstGeom prst="rect">
            <a:avLst/>
          </a:prstGeom>
          <a:noFill/>
        </p:spPr>
        <p:txBody>
          <a:bodyPr wrap="square" rtlCol="0">
            <a:spAutoFit/>
          </a:bodyPr>
          <a:lstStyle/>
          <a:p>
            <a:pPr marL="285750" indent="-285750">
              <a:buFont typeface="Wingdings" panose="05000000000000000000" pitchFamily="2" charset="2"/>
              <a:buChar char="§"/>
            </a:pPr>
            <a:endParaRPr lang="en-IN" dirty="0">
              <a:solidFill>
                <a:schemeClr val="bg1">
                  <a:lumMod val="10000"/>
                </a:schemeClr>
              </a:solidFill>
            </a:endParaRPr>
          </a:p>
        </p:txBody>
      </p:sp>
      <p:sp>
        <p:nvSpPr>
          <p:cNvPr id="3" name="Rectangle 2">
            <a:extLst>
              <a:ext uri="{FF2B5EF4-FFF2-40B4-BE49-F238E27FC236}">
                <a16:creationId xmlns:a16="http://schemas.microsoft.com/office/drawing/2014/main" id="{5735242B-1030-7E55-1730-749DF1BD848D}"/>
              </a:ext>
            </a:extLst>
          </p:cNvPr>
          <p:cNvSpPr/>
          <p:nvPr/>
        </p:nvSpPr>
        <p:spPr>
          <a:xfrm>
            <a:off x="2043113" y="861719"/>
            <a:ext cx="7100887" cy="822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chemeClr val="bg1">
                    <a:lumMod val="10000"/>
                  </a:schemeClr>
                </a:solidFill>
              </a:rPr>
              <a:t> Analyze customer behavior</a:t>
            </a:r>
          </a:p>
          <a:p>
            <a:pPr marL="285750" indent="-285750">
              <a:buFont typeface="Arial" panose="020B0604020202020204" pitchFamily="34" charset="0"/>
              <a:buChar char="•"/>
            </a:pPr>
            <a:r>
              <a:rPr lang="en-US" sz="1200" dirty="0">
                <a:solidFill>
                  <a:schemeClr val="bg1">
                    <a:lumMod val="10000"/>
                  </a:schemeClr>
                </a:solidFill>
              </a:rPr>
              <a:t> Build predictive model for churn</a:t>
            </a:r>
          </a:p>
          <a:p>
            <a:pPr marL="285750" indent="-285750">
              <a:buFont typeface="Arial" panose="020B0604020202020204" pitchFamily="34" charset="0"/>
              <a:buChar char="•"/>
            </a:pPr>
            <a:r>
              <a:rPr lang="en-US" sz="1200" dirty="0">
                <a:solidFill>
                  <a:schemeClr val="bg1">
                    <a:lumMod val="10000"/>
                  </a:schemeClr>
                </a:solidFill>
              </a:rPr>
              <a:t> Create visual insights using Power BI</a:t>
            </a:r>
          </a:p>
          <a:p>
            <a:pPr marL="285750" indent="-285750">
              <a:buFont typeface="Arial" panose="020B0604020202020204" pitchFamily="34" charset="0"/>
              <a:buChar char="•"/>
            </a:pPr>
            <a:r>
              <a:rPr lang="en-US" sz="1200" dirty="0">
                <a:solidFill>
                  <a:schemeClr val="bg1">
                    <a:lumMod val="10000"/>
                  </a:schemeClr>
                </a:solidFill>
              </a:rPr>
              <a:t> Deploy solution using Streamlit</a:t>
            </a:r>
          </a:p>
        </p:txBody>
      </p:sp>
      <p:sp>
        <p:nvSpPr>
          <p:cNvPr id="5" name="Google Shape;482;p31">
            <a:extLst>
              <a:ext uri="{FF2B5EF4-FFF2-40B4-BE49-F238E27FC236}">
                <a16:creationId xmlns:a16="http://schemas.microsoft.com/office/drawing/2014/main" id="{EFF99A09-C3C4-01ED-D487-616055BDFADC}"/>
              </a:ext>
            </a:extLst>
          </p:cNvPr>
          <p:cNvSpPr txBox="1">
            <a:spLocks/>
          </p:cNvSpPr>
          <p:nvPr/>
        </p:nvSpPr>
        <p:spPr>
          <a:xfrm>
            <a:off x="0" y="2059163"/>
            <a:ext cx="9144000" cy="528054"/>
          </a:xfrm>
          <a:prstGeom prst="rect">
            <a:avLst/>
          </a:prstGeom>
          <a:solidFill>
            <a:schemeClr val="tx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200"/>
              <a:buFont typeface="Archivo Black"/>
              <a:buNone/>
              <a:defRPr sz="3200" b="0" i="0" u="none" strike="noStrike" cap="none">
                <a:solidFill>
                  <a:schemeClr val="dk1"/>
                </a:solidFill>
                <a:latin typeface="Archivo Black"/>
                <a:ea typeface="Archivo Black"/>
                <a:cs typeface="Archivo Black"/>
                <a:sym typeface="Archivo Black"/>
              </a:defRPr>
            </a:lvl9pPr>
          </a:lstStyle>
          <a:p>
            <a:r>
              <a:rPr lang="en-IN" b="1" dirty="0">
                <a:solidFill>
                  <a:schemeClr val="bg1"/>
                </a:solidFill>
                <a:latin typeface="Archivo "/>
              </a:rPr>
              <a:t>                                               </a:t>
            </a:r>
            <a:r>
              <a:rPr lang="en-IN" sz="2000" dirty="0">
                <a:solidFill>
                  <a:schemeClr val="bg1"/>
                </a:solidFill>
                <a:latin typeface="Archivo "/>
              </a:rPr>
              <a:t>Agenda</a:t>
            </a:r>
          </a:p>
        </p:txBody>
      </p:sp>
      <p:sp>
        <p:nvSpPr>
          <p:cNvPr id="8" name="Google Shape;496;p32">
            <a:extLst>
              <a:ext uri="{FF2B5EF4-FFF2-40B4-BE49-F238E27FC236}">
                <a16:creationId xmlns:a16="http://schemas.microsoft.com/office/drawing/2014/main" id="{348542C1-1A6C-5399-5761-DE29037C889E}"/>
              </a:ext>
            </a:extLst>
          </p:cNvPr>
          <p:cNvSpPr txBox="1">
            <a:spLocks/>
          </p:cNvSpPr>
          <p:nvPr/>
        </p:nvSpPr>
        <p:spPr>
          <a:xfrm>
            <a:off x="468263" y="2728445"/>
            <a:ext cx="503474" cy="528054"/>
          </a:xfrm>
          <a:prstGeom prst="rect">
            <a:avLst/>
          </a:prstGeom>
          <a:solidFill>
            <a:schemeClr val="tx1">
              <a:lumMod val="50000"/>
              <a:lumOff val="50000"/>
            </a:schemeClr>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01</a:t>
            </a:r>
          </a:p>
        </p:txBody>
      </p:sp>
      <p:sp>
        <p:nvSpPr>
          <p:cNvPr id="9" name="Google Shape;496;p32">
            <a:extLst>
              <a:ext uri="{FF2B5EF4-FFF2-40B4-BE49-F238E27FC236}">
                <a16:creationId xmlns:a16="http://schemas.microsoft.com/office/drawing/2014/main" id="{1D8AA3C8-7021-13E4-E821-A7E9B8DFE9F6}"/>
              </a:ext>
            </a:extLst>
          </p:cNvPr>
          <p:cNvSpPr txBox="1">
            <a:spLocks/>
          </p:cNvSpPr>
          <p:nvPr/>
        </p:nvSpPr>
        <p:spPr>
          <a:xfrm>
            <a:off x="468263" y="3319729"/>
            <a:ext cx="503474" cy="528054"/>
          </a:xfrm>
          <a:prstGeom prst="rect">
            <a:avLst/>
          </a:prstGeom>
          <a:solidFill>
            <a:schemeClr val="tx1">
              <a:lumMod val="50000"/>
              <a:lumOff val="50000"/>
            </a:schemeClr>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02</a:t>
            </a:r>
          </a:p>
        </p:txBody>
      </p:sp>
      <p:sp>
        <p:nvSpPr>
          <p:cNvPr id="11" name="Google Shape;496;p32">
            <a:extLst>
              <a:ext uri="{FF2B5EF4-FFF2-40B4-BE49-F238E27FC236}">
                <a16:creationId xmlns:a16="http://schemas.microsoft.com/office/drawing/2014/main" id="{3212151C-08BC-05BD-ED9D-9CA9BE14EC9F}"/>
              </a:ext>
            </a:extLst>
          </p:cNvPr>
          <p:cNvSpPr txBox="1">
            <a:spLocks/>
          </p:cNvSpPr>
          <p:nvPr/>
        </p:nvSpPr>
        <p:spPr>
          <a:xfrm>
            <a:off x="468263" y="3927375"/>
            <a:ext cx="503474" cy="528054"/>
          </a:xfrm>
          <a:prstGeom prst="rect">
            <a:avLst/>
          </a:prstGeom>
          <a:solidFill>
            <a:schemeClr val="tx1">
              <a:lumMod val="50000"/>
              <a:lumOff val="50000"/>
            </a:schemeClr>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03</a:t>
            </a:r>
          </a:p>
        </p:txBody>
      </p:sp>
      <p:sp>
        <p:nvSpPr>
          <p:cNvPr id="12" name="Google Shape;496;p32">
            <a:extLst>
              <a:ext uri="{FF2B5EF4-FFF2-40B4-BE49-F238E27FC236}">
                <a16:creationId xmlns:a16="http://schemas.microsoft.com/office/drawing/2014/main" id="{C0204C83-B8B5-F85C-A0E0-FF70A6B76F9F}"/>
              </a:ext>
            </a:extLst>
          </p:cNvPr>
          <p:cNvSpPr txBox="1">
            <a:spLocks/>
          </p:cNvSpPr>
          <p:nvPr/>
        </p:nvSpPr>
        <p:spPr>
          <a:xfrm>
            <a:off x="468263" y="4535021"/>
            <a:ext cx="503474" cy="528054"/>
          </a:xfrm>
          <a:prstGeom prst="rect">
            <a:avLst/>
          </a:prstGeom>
          <a:solidFill>
            <a:schemeClr val="tx1">
              <a:lumMod val="50000"/>
              <a:lumOff val="50000"/>
            </a:schemeClr>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04</a:t>
            </a:r>
          </a:p>
        </p:txBody>
      </p:sp>
      <p:sp>
        <p:nvSpPr>
          <p:cNvPr id="13" name="Rectangle 12">
            <a:extLst>
              <a:ext uri="{FF2B5EF4-FFF2-40B4-BE49-F238E27FC236}">
                <a16:creationId xmlns:a16="http://schemas.microsoft.com/office/drawing/2014/main" id="{76561860-4417-ED44-017A-70748D253936}"/>
              </a:ext>
            </a:extLst>
          </p:cNvPr>
          <p:cNvSpPr/>
          <p:nvPr/>
        </p:nvSpPr>
        <p:spPr>
          <a:xfrm>
            <a:off x="1100138" y="2728445"/>
            <a:ext cx="6036468" cy="528054"/>
          </a:xfrm>
          <a:prstGeom prst="rect">
            <a:avLst/>
          </a:prstGeom>
          <a:solidFill>
            <a:schemeClr val="tx1">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bg1">
                    <a:lumMod val="10000"/>
                  </a:schemeClr>
                </a:solidFill>
              </a:rPr>
              <a:t>Data Collection and Preprocessing</a:t>
            </a:r>
          </a:p>
        </p:txBody>
      </p:sp>
      <p:sp>
        <p:nvSpPr>
          <p:cNvPr id="15" name="Rectangle 14">
            <a:extLst>
              <a:ext uri="{FF2B5EF4-FFF2-40B4-BE49-F238E27FC236}">
                <a16:creationId xmlns:a16="http://schemas.microsoft.com/office/drawing/2014/main" id="{CB124AEB-C23C-E3E8-D45B-9EEA6132029F}"/>
              </a:ext>
            </a:extLst>
          </p:cNvPr>
          <p:cNvSpPr/>
          <p:nvPr/>
        </p:nvSpPr>
        <p:spPr>
          <a:xfrm>
            <a:off x="1100138" y="3338005"/>
            <a:ext cx="6036468" cy="509778"/>
          </a:xfrm>
          <a:prstGeom prst="rect">
            <a:avLst/>
          </a:prstGeom>
          <a:solidFill>
            <a:schemeClr val="tx1">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bg1">
                    <a:lumMod val="10000"/>
                  </a:schemeClr>
                </a:solidFill>
              </a:rPr>
              <a:t>Exploratory Data Analysis (EDA)</a:t>
            </a:r>
          </a:p>
        </p:txBody>
      </p:sp>
      <p:sp>
        <p:nvSpPr>
          <p:cNvPr id="16" name="Rectangle 15">
            <a:extLst>
              <a:ext uri="{FF2B5EF4-FFF2-40B4-BE49-F238E27FC236}">
                <a16:creationId xmlns:a16="http://schemas.microsoft.com/office/drawing/2014/main" id="{31553858-79B3-6DD5-5240-FC1D3973966E}"/>
              </a:ext>
            </a:extLst>
          </p:cNvPr>
          <p:cNvSpPr/>
          <p:nvPr/>
        </p:nvSpPr>
        <p:spPr>
          <a:xfrm>
            <a:off x="1100138" y="3947565"/>
            <a:ext cx="6036468" cy="507864"/>
          </a:xfrm>
          <a:prstGeom prst="rect">
            <a:avLst/>
          </a:prstGeom>
          <a:solidFill>
            <a:schemeClr val="tx1">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bg1">
                    <a:lumMod val="10000"/>
                  </a:schemeClr>
                </a:solidFill>
              </a:rPr>
              <a:t>Model Development and Evaluation</a:t>
            </a:r>
          </a:p>
        </p:txBody>
      </p:sp>
      <p:sp>
        <p:nvSpPr>
          <p:cNvPr id="17" name="Rectangle 16">
            <a:extLst>
              <a:ext uri="{FF2B5EF4-FFF2-40B4-BE49-F238E27FC236}">
                <a16:creationId xmlns:a16="http://schemas.microsoft.com/office/drawing/2014/main" id="{32016883-49F2-8060-EA05-6BA5CAA1FC93}"/>
              </a:ext>
            </a:extLst>
          </p:cNvPr>
          <p:cNvSpPr/>
          <p:nvPr/>
        </p:nvSpPr>
        <p:spPr>
          <a:xfrm>
            <a:off x="1100138" y="4557125"/>
            <a:ext cx="6036468" cy="505950"/>
          </a:xfrm>
          <a:prstGeom prst="rect">
            <a:avLst/>
          </a:prstGeom>
          <a:solidFill>
            <a:schemeClr val="tx1">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bg1">
                    <a:lumMod val="10000"/>
                  </a:schemeClr>
                </a:solidFill>
              </a:rPr>
              <a:t>Business Recommendation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82;p31">
            <a:extLst>
              <a:ext uri="{FF2B5EF4-FFF2-40B4-BE49-F238E27FC236}">
                <a16:creationId xmlns:a16="http://schemas.microsoft.com/office/drawing/2014/main" id="{370B3F0B-C799-1E25-DC47-E27C809384FE}"/>
              </a:ext>
            </a:extLst>
          </p:cNvPr>
          <p:cNvSpPr txBox="1">
            <a:spLocks noGrp="1"/>
          </p:cNvSpPr>
          <p:nvPr>
            <p:ph type="title"/>
          </p:nvPr>
        </p:nvSpPr>
        <p:spPr>
          <a:xfrm>
            <a:off x="0" y="0"/>
            <a:ext cx="9144000" cy="536448"/>
          </a:xfrm>
          <a:prstGeom prst="rect">
            <a:avLst/>
          </a:prstGeom>
          <a:solidFill>
            <a:schemeClr val="tx1"/>
          </a:solidFill>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solidFill>
                  <a:schemeClr val="bg1"/>
                </a:solidFill>
                <a:latin typeface="Archivo "/>
              </a:rPr>
              <a:t>  </a:t>
            </a:r>
            <a:r>
              <a:rPr lang="en-US" sz="1800" dirty="0">
                <a:solidFill>
                  <a:schemeClr val="bg1"/>
                </a:solidFill>
              </a:rPr>
              <a:t>Churn Control : A Data-Driven Retention Strategy</a:t>
            </a:r>
            <a:endParaRPr sz="1800" b="1" dirty="0">
              <a:solidFill>
                <a:schemeClr val="bg1"/>
              </a:solidFill>
              <a:latin typeface="Archivo "/>
            </a:endParaRPr>
          </a:p>
        </p:txBody>
      </p:sp>
      <p:sp>
        <p:nvSpPr>
          <p:cNvPr id="6" name="Rectangle 2">
            <a:extLst>
              <a:ext uri="{FF2B5EF4-FFF2-40B4-BE49-F238E27FC236}">
                <a16:creationId xmlns:a16="http://schemas.microsoft.com/office/drawing/2014/main" id="{7C73085F-0E69-E1E0-3BE6-BAF6232BF96E}"/>
              </a:ext>
            </a:extLst>
          </p:cNvPr>
          <p:cNvSpPr>
            <a:spLocks noChangeArrowheads="1"/>
          </p:cNvSpPr>
          <p:nvPr/>
        </p:nvSpPr>
        <p:spPr bwMode="auto">
          <a:xfrm>
            <a:off x="1194504" y="3849774"/>
            <a:ext cx="6850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0EE6E86A-15AE-45D6-3051-DE7E4C458BB6}"/>
              </a:ext>
            </a:extLst>
          </p:cNvPr>
          <p:cNvSpPr/>
          <p:nvPr/>
        </p:nvSpPr>
        <p:spPr>
          <a:xfrm>
            <a:off x="265470" y="1623802"/>
            <a:ext cx="551451" cy="53644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bIns="540000" rtlCol="0" anchor="t"/>
          <a:lstStyle/>
          <a:p>
            <a:pPr algn="ctr"/>
            <a:r>
              <a:rPr lang="en-US" altLang="en-US" sz="2800" dirty="0">
                <a:solidFill>
                  <a:schemeClr val="tx1"/>
                </a:solidFill>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panose="020B0604020202020204" pitchFamily="34" charset="0"/>
              </a:rPr>
              <a:t> </a:t>
            </a:r>
            <a:endParaRPr lang="en-IN" sz="2800" dirty="0"/>
          </a:p>
        </p:txBody>
      </p:sp>
      <p:sp>
        <p:nvSpPr>
          <p:cNvPr id="10" name="Rectangle 9">
            <a:extLst>
              <a:ext uri="{FF2B5EF4-FFF2-40B4-BE49-F238E27FC236}">
                <a16:creationId xmlns:a16="http://schemas.microsoft.com/office/drawing/2014/main" id="{FC8B89CA-A3C4-8950-D8D9-63C72053E108}"/>
              </a:ext>
            </a:extLst>
          </p:cNvPr>
          <p:cNvSpPr/>
          <p:nvPr/>
        </p:nvSpPr>
        <p:spPr>
          <a:xfrm>
            <a:off x="254408" y="3147356"/>
            <a:ext cx="551451" cy="53644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bIns="540000" rtlCol="0" anchor="t"/>
          <a:lstStyle/>
          <a:p>
            <a:pPr algn="ctr"/>
            <a:r>
              <a:rPr lang="en-US" altLang="en-US" sz="2800" dirty="0">
                <a:solidFill>
                  <a:schemeClr val="tx1"/>
                </a:solidFill>
                <a:latin typeface="Arial" panose="020B0604020202020204" pitchFamily="34" charset="0"/>
              </a:rPr>
              <a:t>🛠️ </a:t>
            </a:r>
            <a:endParaRPr lang="en-IN" sz="2800" dirty="0"/>
          </a:p>
        </p:txBody>
      </p:sp>
      <p:sp>
        <p:nvSpPr>
          <p:cNvPr id="11" name="Rectangle 10">
            <a:extLst>
              <a:ext uri="{FF2B5EF4-FFF2-40B4-BE49-F238E27FC236}">
                <a16:creationId xmlns:a16="http://schemas.microsoft.com/office/drawing/2014/main" id="{0A1EFBFC-B371-5280-A08F-CCCBAFD2770A}"/>
              </a:ext>
            </a:extLst>
          </p:cNvPr>
          <p:cNvSpPr/>
          <p:nvPr/>
        </p:nvSpPr>
        <p:spPr>
          <a:xfrm>
            <a:off x="265470" y="2385579"/>
            <a:ext cx="551451" cy="53644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bIns="540000" rtlCol="0" anchor="t"/>
          <a:lstStyle/>
          <a:p>
            <a:pPr algn="ctr"/>
            <a:r>
              <a:rPr kumimoji="0" lang="en-US" altLang="en-US" sz="2800" b="0" i="0" u="none" strike="noStrike" cap="none" normalizeH="0" baseline="0" dirty="0">
                <a:ln>
                  <a:noFill/>
                </a:ln>
                <a:solidFill>
                  <a:schemeClr val="tx1"/>
                </a:solidFill>
                <a:effectLst/>
                <a:latin typeface="Arial" panose="020B0604020202020204" pitchFamily="34" charset="0"/>
              </a:rPr>
              <a:t>👤 </a:t>
            </a:r>
            <a:endParaRPr lang="en-IN" sz="2800" dirty="0"/>
          </a:p>
        </p:txBody>
      </p:sp>
      <p:sp>
        <p:nvSpPr>
          <p:cNvPr id="12" name="Rectangle 11">
            <a:extLst>
              <a:ext uri="{FF2B5EF4-FFF2-40B4-BE49-F238E27FC236}">
                <a16:creationId xmlns:a16="http://schemas.microsoft.com/office/drawing/2014/main" id="{79256582-5A7A-B18C-C89C-FF12772A2D08}"/>
              </a:ext>
            </a:extLst>
          </p:cNvPr>
          <p:cNvSpPr/>
          <p:nvPr/>
        </p:nvSpPr>
        <p:spPr>
          <a:xfrm>
            <a:off x="265471" y="866711"/>
            <a:ext cx="551451" cy="53644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bIns="540000" rtlCol="0" anchor="t"/>
          <a:lstStyle/>
          <a:p>
            <a:pPr algn="ctr"/>
            <a:r>
              <a:rPr kumimoji="0" lang="en-US" altLang="en-US" sz="2800" b="0" i="0" u="none" strike="noStrike" cap="none" normalizeH="0" baseline="0" dirty="0">
                <a:ln>
                  <a:noFill/>
                </a:ln>
                <a:solidFill>
                  <a:schemeClr val="tx1"/>
                </a:solidFill>
                <a:effectLst/>
                <a:latin typeface="Arial" panose="020B0604020202020204" pitchFamily="34" charset="0"/>
              </a:rPr>
              <a:t>👥 </a:t>
            </a:r>
            <a:endParaRPr lang="en-IN" sz="2800" dirty="0"/>
          </a:p>
        </p:txBody>
      </p:sp>
      <p:sp>
        <p:nvSpPr>
          <p:cNvPr id="13" name="Rectangle 12">
            <a:extLst>
              <a:ext uri="{FF2B5EF4-FFF2-40B4-BE49-F238E27FC236}">
                <a16:creationId xmlns:a16="http://schemas.microsoft.com/office/drawing/2014/main" id="{4662B40D-29C0-3721-043A-EEE185296C4A}"/>
              </a:ext>
            </a:extLst>
          </p:cNvPr>
          <p:cNvSpPr/>
          <p:nvPr/>
        </p:nvSpPr>
        <p:spPr>
          <a:xfrm>
            <a:off x="1054510" y="866711"/>
            <a:ext cx="7130845" cy="536448"/>
          </a:xfrm>
          <a:prstGeom prst="rect">
            <a:avLst/>
          </a:prstGeom>
          <a:solidFill>
            <a:schemeClr val="bg1">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lgn="just">
              <a:buFont typeface="Wingdings" panose="05000000000000000000" pitchFamily="2" charset="2"/>
              <a:buChar char="§"/>
            </a:pPr>
            <a:r>
              <a:rPr kumimoji="0" lang="en-US" altLang="en-US" b="1" i="0" u="none" strike="noStrike" cap="none" normalizeH="0" baseline="0" dirty="0">
                <a:ln>
                  <a:noFill/>
                </a:ln>
                <a:solidFill>
                  <a:schemeClr val="tx1"/>
                </a:solidFill>
                <a:effectLst/>
                <a:latin typeface="Arial" panose="020B0604020202020204" pitchFamily="34" charset="0"/>
              </a:rPr>
              <a:t>Company needs to prevent customers from reducing  their purchases of products and services</a:t>
            </a:r>
          </a:p>
          <a:p>
            <a:pPr algn="ctr"/>
            <a:endParaRPr lang="en-IN" dirty="0"/>
          </a:p>
        </p:txBody>
      </p:sp>
      <p:sp>
        <p:nvSpPr>
          <p:cNvPr id="15" name="Rectangle 14">
            <a:extLst>
              <a:ext uri="{FF2B5EF4-FFF2-40B4-BE49-F238E27FC236}">
                <a16:creationId xmlns:a16="http://schemas.microsoft.com/office/drawing/2014/main" id="{FA089BEC-62DD-5290-663D-CA8B1D0B77B7}"/>
              </a:ext>
            </a:extLst>
          </p:cNvPr>
          <p:cNvSpPr/>
          <p:nvPr/>
        </p:nvSpPr>
        <p:spPr>
          <a:xfrm>
            <a:off x="1054510" y="1591839"/>
            <a:ext cx="7130845" cy="536448"/>
          </a:xfrm>
          <a:prstGeom prst="rect">
            <a:avLst/>
          </a:prstGeom>
          <a:solidFill>
            <a:schemeClr val="bg1">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lgn="just">
              <a:buFont typeface="Wingdings" panose="05000000000000000000" pitchFamily="2" charset="2"/>
              <a:buChar char="§"/>
            </a:pPr>
            <a:r>
              <a:rPr kumimoji="0" lang="en-US" altLang="en-US" sz="1400" b="1" i="0" u="none" strike="noStrike" cap="none" normalizeH="0" baseline="0" dirty="0">
                <a:ln>
                  <a:noFill/>
                </a:ln>
                <a:solidFill>
                  <a:schemeClr val="tx1"/>
                </a:solidFill>
                <a:effectLst/>
                <a:latin typeface="Arial" panose="020B0604020202020204" pitchFamily="34" charset="0"/>
              </a:rPr>
              <a:t>Discussing about various ways through which firm can manage the customer churn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algn="just"/>
            <a:endParaRPr kumimoji="0" lang="en-US" altLang="en-US" b="1" i="0" u="none" strike="noStrike" cap="none" normalizeH="0" baseline="0" dirty="0">
              <a:ln>
                <a:noFill/>
              </a:ln>
              <a:solidFill>
                <a:schemeClr val="tx1"/>
              </a:solidFill>
              <a:effectLst/>
              <a:latin typeface="Arial" panose="020B0604020202020204" pitchFamily="34" charset="0"/>
            </a:endParaRPr>
          </a:p>
          <a:p>
            <a:pPr algn="ctr"/>
            <a:endParaRPr lang="en-IN" dirty="0"/>
          </a:p>
        </p:txBody>
      </p:sp>
      <p:sp>
        <p:nvSpPr>
          <p:cNvPr id="17" name="Rectangle 16">
            <a:extLst>
              <a:ext uri="{FF2B5EF4-FFF2-40B4-BE49-F238E27FC236}">
                <a16:creationId xmlns:a16="http://schemas.microsoft.com/office/drawing/2014/main" id="{10928573-14FD-4E5D-B918-669023178588}"/>
              </a:ext>
            </a:extLst>
          </p:cNvPr>
          <p:cNvSpPr/>
          <p:nvPr/>
        </p:nvSpPr>
        <p:spPr>
          <a:xfrm>
            <a:off x="1054510" y="2378691"/>
            <a:ext cx="7130845" cy="536448"/>
          </a:xfrm>
          <a:prstGeom prst="rect">
            <a:avLst/>
          </a:prstGeom>
          <a:solidFill>
            <a:schemeClr val="bg1">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lgn="just">
              <a:buFont typeface="Wingdings" panose="05000000000000000000" pitchFamily="2" charset="2"/>
              <a:buChar char="§"/>
            </a:pPr>
            <a:r>
              <a:rPr kumimoji="0" lang="en-US" altLang="en-US" sz="1400" b="1" i="0" u="none" strike="noStrike" cap="none" normalizeH="0" baseline="0" dirty="0">
                <a:ln>
                  <a:noFill/>
                </a:ln>
                <a:solidFill>
                  <a:schemeClr val="tx1"/>
                </a:solidFill>
                <a:effectLst/>
                <a:latin typeface="Arial" panose="020B0604020202020204" pitchFamily="34" charset="0"/>
              </a:rPr>
              <a:t>Discussing about churn propensity model</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algn="just"/>
            <a:endParaRPr kumimoji="0" lang="en-US" altLang="en-US" b="1" i="0" u="none" strike="noStrike" cap="none" normalizeH="0" baseline="0" dirty="0">
              <a:ln>
                <a:noFill/>
              </a:ln>
              <a:solidFill>
                <a:schemeClr val="tx1"/>
              </a:solidFill>
              <a:effectLst/>
              <a:latin typeface="Arial" panose="020B0604020202020204" pitchFamily="34" charset="0"/>
            </a:endParaRPr>
          </a:p>
          <a:p>
            <a:pPr algn="ctr"/>
            <a:endParaRPr lang="en-IN" dirty="0"/>
          </a:p>
        </p:txBody>
      </p:sp>
      <p:sp>
        <p:nvSpPr>
          <p:cNvPr id="20" name="Rectangle 19">
            <a:extLst>
              <a:ext uri="{FF2B5EF4-FFF2-40B4-BE49-F238E27FC236}">
                <a16:creationId xmlns:a16="http://schemas.microsoft.com/office/drawing/2014/main" id="{7BCCD802-6BB9-4D38-0246-E8E27F67DB1E}"/>
              </a:ext>
            </a:extLst>
          </p:cNvPr>
          <p:cNvSpPr/>
          <p:nvPr/>
        </p:nvSpPr>
        <p:spPr>
          <a:xfrm>
            <a:off x="1054509" y="3147356"/>
            <a:ext cx="7130845" cy="536448"/>
          </a:xfrm>
          <a:prstGeom prst="rect">
            <a:avLst/>
          </a:prstGeom>
          <a:solidFill>
            <a:schemeClr val="bg1">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lgn="just">
              <a:buFont typeface="Wingdings" panose="05000000000000000000" pitchFamily="2" charset="2"/>
              <a:buChar char="§"/>
            </a:pPr>
            <a:r>
              <a:rPr kumimoji="0" lang="en-US" altLang="en-US" sz="1400" b="1" i="0" u="none" strike="noStrike" cap="none" normalizeH="0" baseline="0" dirty="0">
                <a:ln>
                  <a:noFill/>
                </a:ln>
                <a:solidFill>
                  <a:schemeClr val="tx1"/>
                </a:solidFill>
                <a:effectLst/>
                <a:latin typeface="Arial" panose="020B0604020202020204" pitchFamily="34" charset="0"/>
              </a:rPr>
              <a:t>Implementing predictive insights to take proactive retention actions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algn="just"/>
            <a:endParaRPr kumimoji="0" lang="en-US" altLang="en-US" b="1" i="0" u="none" strike="noStrike" cap="none" normalizeH="0" baseline="0" dirty="0">
              <a:ln>
                <a:noFill/>
              </a:ln>
              <a:solidFill>
                <a:schemeClr val="tx1"/>
              </a:solidFill>
              <a:effectLst/>
              <a:latin typeface="Arial" panose="020B0604020202020204" pitchFamily="34" charset="0"/>
            </a:endParaRPr>
          </a:p>
          <a:p>
            <a:pPr algn="ctr"/>
            <a:endParaRPr lang="en-IN" dirty="0"/>
          </a:p>
        </p:txBody>
      </p:sp>
    </p:spTree>
    <p:extLst>
      <p:ext uri="{BB962C8B-B14F-4D97-AF65-F5344CB8AC3E}">
        <p14:creationId xmlns:p14="http://schemas.microsoft.com/office/powerpoint/2010/main" val="156254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2"/>
          <p:cNvSpPr txBox="1">
            <a:spLocks noGrp="1"/>
          </p:cNvSpPr>
          <p:nvPr>
            <p:ph type="title"/>
          </p:nvPr>
        </p:nvSpPr>
        <p:spPr>
          <a:xfrm>
            <a:off x="0" y="0"/>
            <a:ext cx="7572375" cy="549020"/>
          </a:xfrm>
          <a:prstGeom prst="rect">
            <a:avLst/>
          </a:prstGeom>
          <a:solidFill>
            <a:schemeClr val="tx1"/>
          </a:solidFill>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chemeClr val="bg1"/>
                </a:solidFill>
              </a:rPr>
              <a:t>Churn Classification Model Workflow</a:t>
            </a:r>
            <a:endParaRPr sz="1800" dirty="0">
              <a:solidFill>
                <a:schemeClr val="bg1"/>
              </a:solidFill>
            </a:endParaRPr>
          </a:p>
        </p:txBody>
      </p:sp>
      <p:pic>
        <p:nvPicPr>
          <p:cNvPr id="29" name="Picture 28">
            <a:extLst>
              <a:ext uri="{FF2B5EF4-FFF2-40B4-BE49-F238E27FC236}">
                <a16:creationId xmlns:a16="http://schemas.microsoft.com/office/drawing/2014/main" id="{DE434B2A-730A-AFAD-1088-57EB4AD136BE}"/>
              </a:ext>
            </a:extLst>
          </p:cNvPr>
          <p:cNvPicPr>
            <a:picLocks noChangeAspect="1"/>
          </p:cNvPicPr>
          <p:nvPr/>
        </p:nvPicPr>
        <p:blipFill>
          <a:blip r:embed="rId3"/>
          <a:stretch>
            <a:fillRect/>
          </a:stretch>
        </p:blipFill>
        <p:spPr>
          <a:xfrm>
            <a:off x="116372" y="589442"/>
            <a:ext cx="6131644" cy="1452271"/>
          </a:xfrm>
          <a:prstGeom prst="rect">
            <a:avLst/>
          </a:prstGeom>
        </p:spPr>
      </p:pic>
      <p:pic>
        <p:nvPicPr>
          <p:cNvPr id="2" name="Picture 1">
            <a:extLst>
              <a:ext uri="{FF2B5EF4-FFF2-40B4-BE49-F238E27FC236}">
                <a16:creationId xmlns:a16="http://schemas.microsoft.com/office/drawing/2014/main" id="{94E7F87E-346E-EE0B-5447-D47C8363B18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7632" y="549020"/>
            <a:ext cx="5731510" cy="1815561"/>
          </a:xfrm>
          <a:prstGeom prst="rect">
            <a:avLst/>
          </a:prstGeom>
          <a:noFill/>
          <a:ln>
            <a:noFill/>
          </a:ln>
        </p:spPr>
      </p:pic>
      <p:sp>
        <p:nvSpPr>
          <p:cNvPr id="3" name="Rectangle 1">
            <a:extLst>
              <a:ext uri="{FF2B5EF4-FFF2-40B4-BE49-F238E27FC236}">
                <a16:creationId xmlns:a16="http://schemas.microsoft.com/office/drawing/2014/main" id="{02E90B5C-DC5A-7003-6C3E-881D8846F286}"/>
              </a:ext>
            </a:extLst>
          </p:cNvPr>
          <p:cNvSpPr>
            <a:spLocks noChangeArrowheads="1"/>
          </p:cNvSpPr>
          <p:nvPr/>
        </p:nvSpPr>
        <p:spPr bwMode="auto">
          <a:xfrm>
            <a:off x="59222" y="1866329"/>
            <a:ext cx="8393644" cy="290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chivo "/>
              </a:rPr>
              <a:t>Problem Definition</a:t>
            </a:r>
            <a:r>
              <a:rPr kumimoji="0" lang="en-US" altLang="en-US" sz="1600" b="0" i="0" u="none" strike="noStrike" cap="none" normalizeH="0" baseline="0" dirty="0">
                <a:ln>
                  <a:noFill/>
                </a:ln>
                <a:solidFill>
                  <a:schemeClr val="tx1"/>
                </a:solidFill>
                <a:effectLst/>
                <a:latin typeface="Archivo "/>
              </a:rPr>
              <a:t> – Understand the business problem and goals.</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chivo "/>
              </a:rPr>
              <a:t>Data Collection</a:t>
            </a:r>
            <a:r>
              <a:rPr kumimoji="0" lang="en-US" altLang="en-US" sz="1600" b="0" i="0" u="none" strike="noStrike" cap="none" normalizeH="0" baseline="0" dirty="0">
                <a:ln>
                  <a:noFill/>
                </a:ln>
                <a:solidFill>
                  <a:schemeClr val="tx1"/>
                </a:solidFill>
                <a:effectLst/>
                <a:latin typeface="Archivo "/>
              </a:rPr>
              <a:t> – Gather data from various sources.</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chivo "/>
              </a:rPr>
              <a:t>Data Cleaning</a:t>
            </a:r>
            <a:r>
              <a:rPr kumimoji="0" lang="en-US" altLang="en-US" sz="1600" b="0" i="0" u="none" strike="noStrike" cap="none" normalizeH="0" baseline="0" dirty="0">
                <a:ln>
                  <a:noFill/>
                </a:ln>
                <a:solidFill>
                  <a:schemeClr val="tx1"/>
                </a:solidFill>
                <a:effectLst/>
                <a:latin typeface="Archivo "/>
              </a:rPr>
              <a:t> – Remove errors, handle missing values, and prepare data.</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chivo "/>
              </a:rPr>
              <a:t>Exploratory Data Analysis (EDA)</a:t>
            </a:r>
            <a:r>
              <a:rPr kumimoji="0" lang="en-US" altLang="en-US" sz="1600" b="0" i="0" u="none" strike="noStrike" cap="none" normalizeH="0" baseline="0" dirty="0">
                <a:ln>
                  <a:noFill/>
                </a:ln>
                <a:solidFill>
                  <a:schemeClr val="tx1"/>
                </a:solidFill>
                <a:effectLst/>
                <a:latin typeface="Archivo "/>
              </a:rPr>
              <a:t> – Analyze patterns and trends using stats and visuals.</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Archivo "/>
              </a:rPr>
              <a:t>Feature Engineering</a:t>
            </a:r>
            <a:r>
              <a:rPr kumimoji="0" lang="en-US" altLang="en-US" sz="1600" b="0" i="0" u="none" strike="noStrike" cap="none" normalizeH="0" baseline="0" dirty="0">
                <a:ln>
                  <a:noFill/>
                </a:ln>
                <a:solidFill>
                  <a:schemeClr val="tx1"/>
                </a:solidFill>
                <a:effectLst/>
                <a:latin typeface="Archivo "/>
              </a:rPr>
              <a:t> – Create and transform features to improve model performance.</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chemeClr val="tx1"/>
                </a:solidFill>
                <a:effectLst/>
                <a:latin typeface="Archivo "/>
              </a:rPr>
              <a:t>Modeling</a:t>
            </a:r>
            <a:r>
              <a:rPr kumimoji="0" lang="en-US" altLang="en-US" sz="1600" b="0" i="0" u="none" strike="noStrike" cap="none" normalizeH="0" baseline="0" dirty="0">
                <a:ln>
                  <a:noFill/>
                </a:ln>
                <a:solidFill>
                  <a:schemeClr val="tx1"/>
                </a:solidFill>
                <a:effectLst/>
                <a:latin typeface="Archivo "/>
              </a:rPr>
              <a:t> – Build and train predictive models if needed.</a:t>
            </a:r>
            <a:endParaRPr lang="en-US" altLang="en-US" sz="1600" dirty="0">
              <a:solidFill>
                <a:schemeClr val="tx1"/>
              </a:solidFill>
              <a:latin typeface="Archivo "/>
            </a:endParaRP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chemeClr val="tx1"/>
                </a:solidFill>
                <a:effectLst/>
                <a:latin typeface="Archivo "/>
              </a:rPr>
              <a:t>Deployment</a:t>
            </a:r>
            <a:r>
              <a:rPr kumimoji="0" lang="en-US" altLang="en-US" sz="1600" b="0" i="0" u="none" strike="noStrike" cap="none" normalizeH="0" baseline="0" dirty="0">
                <a:ln>
                  <a:noFill/>
                </a:ln>
                <a:solidFill>
                  <a:schemeClr val="tx1"/>
                </a:solidFill>
                <a:effectLst/>
                <a:latin typeface="Archivo "/>
              </a:rPr>
              <a:t> – Implement models into real-world applications </a:t>
            </a:r>
          </a:p>
        </p:txBody>
      </p:sp>
    </p:spTree>
  </p:cSld>
  <p:clrMapOvr>
    <a:masterClrMapping/>
  </p:clrMapOvr>
</p:sld>
</file>

<file path=ppt/theme/theme1.xml><?xml version="1.0" encoding="utf-8"?>
<a:theme xmlns:a="http://schemas.openxmlformats.org/drawingml/2006/main" name="Business Administration School Center by Slidesgo">
  <a:themeElements>
    <a:clrScheme name="Simple Light">
      <a:dk1>
        <a:srgbClr val="092241"/>
      </a:dk1>
      <a:lt1>
        <a:srgbClr val="F8F8F8"/>
      </a:lt1>
      <a:dk2>
        <a:srgbClr val="B7B7B7"/>
      </a:dk2>
      <a:lt2>
        <a:srgbClr val="6194E6"/>
      </a:lt2>
      <a:accent1>
        <a:srgbClr val="FFFFFF"/>
      </a:accent1>
      <a:accent2>
        <a:srgbClr val="FFFFFF"/>
      </a:accent2>
      <a:accent3>
        <a:srgbClr val="FFFFFF"/>
      </a:accent3>
      <a:accent4>
        <a:srgbClr val="FFFFFF"/>
      </a:accent4>
      <a:accent5>
        <a:srgbClr val="FFFFFF"/>
      </a:accent5>
      <a:accent6>
        <a:srgbClr val="FFFFFF"/>
      </a:accent6>
      <a:hlink>
        <a:srgbClr val="0922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917</TotalTime>
  <Words>1754</Words>
  <Application>Microsoft Office PowerPoint</Application>
  <PresentationFormat>On-screen Show (16:9)</PresentationFormat>
  <Paragraphs>203</Paragraphs>
  <Slides>26</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Arial</vt:lpstr>
      <vt:lpstr>Arial Nova</vt:lpstr>
      <vt:lpstr>Archivo </vt:lpstr>
      <vt:lpstr>Wingdings</vt:lpstr>
      <vt:lpstr>Edwardian Script ITC</vt:lpstr>
      <vt:lpstr>Manrope</vt:lpstr>
      <vt:lpstr>Times New Roman</vt:lpstr>
      <vt:lpstr>DM Sans</vt:lpstr>
      <vt:lpstr>source-serif-pro</vt:lpstr>
      <vt:lpstr>Archivo Black</vt:lpstr>
      <vt:lpstr>Courier New</vt:lpstr>
      <vt:lpstr>Archivo</vt:lpstr>
      <vt:lpstr>Business Administration School Center by Slidesgo</vt:lpstr>
      <vt:lpstr>E-commerce Customer  churn Analysis and prediction </vt:lpstr>
      <vt:lpstr>1</vt:lpstr>
      <vt:lpstr>PowerPoint Presentation</vt:lpstr>
      <vt:lpstr>PowerPoint Presentation</vt:lpstr>
      <vt:lpstr>PowerPoint Presentation</vt:lpstr>
      <vt:lpstr>PowerPoint Presentation</vt:lpstr>
      <vt:lpstr>  Overview</vt:lpstr>
      <vt:lpstr>  Churn Control : A Data-Driven Retention Strategy</vt:lpstr>
      <vt:lpstr>Churn Classification Model Workflow</vt:lpstr>
      <vt:lpstr>Technology Stack</vt:lpstr>
      <vt:lpstr>PowerPoint Presentation</vt:lpstr>
      <vt:lpstr> Dataset Overview</vt:lpstr>
      <vt:lpstr>PowerPoint Presentation</vt:lpstr>
      <vt:lpstr>PowerPoint Presentation</vt:lpstr>
      <vt:lpstr>PowerPoint Presentation</vt:lpstr>
      <vt:lpstr>Model Evaluation Metrics</vt:lpstr>
      <vt:lpstr>Streamlit-Based Churn Prediction Interface</vt:lpstr>
      <vt:lpstr>Result</vt:lpstr>
      <vt:lpstr>PowerPoint Presentation</vt:lpstr>
      <vt:lpstr>PowerPoint Presentation</vt:lpstr>
      <vt:lpstr>PowerPoint Presentation</vt:lpstr>
      <vt:lpstr>Power Bi  Insights </vt:lpstr>
      <vt:lpstr>PowerPoint Presentation</vt:lpstr>
      <vt:lpstr>Recommendation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DHRUVI PATEL</dc:creator>
  <cp:lastModifiedBy>DHRUVI PATEL</cp:lastModifiedBy>
  <cp:revision>18</cp:revision>
  <dcterms:modified xsi:type="dcterms:W3CDTF">2025-04-24T09:49:09Z</dcterms:modified>
</cp:coreProperties>
</file>