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9"/>
  </p:notesMasterIdLst>
  <p:sldIdLst>
    <p:sldId id="1864" r:id="rId5"/>
    <p:sldId id="1846" r:id="rId6"/>
    <p:sldId id="1848" r:id="rId7"/>
    <p:sldId id="1849" r:id="rId8"/>
    <p:sldId id="1852" r:id="rId9"/>
    <p:sldId id="1868" r:id="rId10"/>
    <p:sldId id="1872" r:id="rId11"/>
    <p:sldId id="1865" r:id="rId12"/>
    <p:sldId id="1859" r:id="rId13"/>
    <p:sldId id="1873" r:id="rId14"/>
    <p:sldId id="1869" r:id="rId15"/>
    <p:sldId id="1867" r:id="rId16"/>
    <p:sldId id="1870" r:id="rId17"/>
    <p:sldId id="1871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EA0000"/>
    <a:srgbClr val="FE4387"/>
    <a:srgbClr val="007788"/>
    <a:srgbClr val="297C2A"/>
    <a:srgbClr val="F69000"/>
    <a:srgbClr val="01C2D1"/>
    <a:srgbClr val="D6D734"/>
    <a:srgbClr val="005C68"/>
    <a:srgbClr val="3B2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E8686-4FD9-47DA-90F7-C4D9B5A8A099}" v="481" dt="2025-02-27T14:22:45.573"/>
    <p1510:client id="{CB7C2FB5-3429-48E6-8E46-E90E66B7DF6C}" v="82" dt="2025-02-27T17:06:54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24" autoAdjust="0"/>
  </p:normalViewPr>
  <p:slideViewPr>
    <p:cSldViewPr snapToGrid="0">
      <p:cViewPr varScale="1">
        <p:scale>
          <a:sx n="84" d="100"/>
          <a:sy n="84" d="100"/>
        </p:scale>
        <p:origin x="658" y="101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i Gohel" userId="0c547a4a6b0afd0b" providerId="LiveId" clId="{CB7C2FB5-3429-48E6-8E46-E90E66B7DF6C}"/>
    <pc:docChg chg="modSld">
      <pc:chgData name="Dhruvi Gohel" userId="0c547a4a6b0afd0b" providerId="LiveId" clId="{CB7C2FB5-3429-48E6-8E46-E90E66B7DF6C}" dt="2025-02-27T17:06:54.254" v="78" actId="20577"/>
      <pc:docMkLst>
        <pc:docMk/>
      </pc:docMkLst>
      <pc:sldChg chg="modSp">
        <pc:chgData name="Dhruvi Gohel" userId="0c547a4a6b0afd0b" providerId="LiveId" clId="{CB7C2FB5-3429-48E6-8E46-E90E66B7DF6C}" dt="2025-02-27T17:06:54.254" v="78" actId="20577"/>
        <pc:sldMkLst>
          <pc:docMk/>
          <pc:sldMk cId="1430663837" sldId="1865"/>
        </pc:sldMkLst>
        <pc:spChg chg="mod">
          <ac:chgData name="Dhruvi Gohel" userId="0c547a4a6b0afd0b" providerId="LiveId" clId="{CB7C2FB5-3429-48E6-8E46-E90E66B7DF6C}" dt="2025-02-27T17:06:54.254" v="78" actId="20577"/>
          <ac:spMkLst>
            <pc:docMk/>
            <pc:sldMk cId="1430663837" sldId="1865"/>
            <ac:spMk id="11" creationId="{B22DD94C-D7F3-0940-D988-9D5B400E48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FB1A6-40C5-A74D-93EF-B1D1046D7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352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71CB6-89C0-2096-C417-D9423B62C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65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09AE5-F684-8732-A85C-1CAD84386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7A7D17-2186-D5FC-D793-D4E7FA903A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B1C52-A425-55BA-426E-35728F695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55389-5EA4-FF3D-6151-6350287F0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4237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80E80-545A-2AA5-5CA4-ED5B7A2F2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12EFB791-33C6-640E-40BD-5AC78E8844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14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7E76E9C-A970-ADF0-30D6-7C89173540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FC62E89-4594-5D80-FCB4-06C869568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4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 colleagues planning on board with sticky notes">
            <a:extLst>
              <a:ext uri="{FF2B5EF4-FFF2-40B4-BE49-F238E27FC236}">
                <a16:creationId xmlns:a16="http://schemas.microsoft.com/office/drawing/2014/main" id="{5F4349A3-F19D-044D-B799-8B528373EE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/>
          <a:stretch/>
        </p:blipFill>
        <p:spPr>
          <a:xfrm>
            <a:off x="4343400" y="0"/>
            <a:ext cx="78486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78628" y="1304046"/>
            <a:ext cx="6806649" cy="4443983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7200" u="sng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COLLABORATIVE TASK MANAGEMENT SYSTEM</a:t>
            </a:r>
            <a:endParaRPr lang="en-US" altLang="en-US" sz="7200" dirty="0">
              <a:solidFill>
                <a:srgbClr val="FF2625"/>
              </a:solidFill>
              <a:latin typeface="Gabriola" panose="04040605051002020D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AAF20C-3550-2649-4B98-A466A94A569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9" y="44551"/>
            <a:ext cx="741512" cy="776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DFADE8-BB33-8465-48FE-88250A5998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0E33E-6F80-CC3A-8C03-7CDC23AF8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usinessman using digital tablet in meeting">
            <a:extLst>
              <a:ext uri="{FF2B5EF4-FFF2-40B4-BE49-F238E27FC236}">
                <a16:creationId xmlns:a16="http://schemas.microsoft.com/office/drawing/2014/main" id="{0275DF19-BE3E-2F45-66A9-73E0B3D8B0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/>
          <a:stretch/>
        </p:blipFill>
        <p:spPr>
          <a:xfrm>
            <a:off x="1" y="0"/>
            <a:ext cx="12191999" cy="6007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49E3EFD-5B49-BCBF-E91F-183B734C5C84}"/>
              </a:ext>
            </a:extLst>
          </p:cNvPr>
          <p:cNvSpPr txBox="1"/>
          <p:nvPr/>
        </p:nvSpPr>
        <p:spPr>
          <a:xfrm>
            <a:off x="3730752" y="0"/>
            <a:ext cx="37353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2625"/>
                </a:solidFill>
                <a:latin typeface="Gabriola" panose="04040605051002020D02" pitchFamily="82" charset="0"/>
              </a:rPr>
              <a:t> Merits (Advantages)</a:t>
            </a:r>
            <a:endParaRPr lang="en-IN" sz="4400" dirty="0">
              <a:solidFill>
                <a:srgbClr val="FF2625"/>
              </a:solidFill>
              <a:latin typeface="Gabriola" panose="04040605051002020D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83B0C8-CFB9-A13A-3C05-FC58842AE9D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9E48D1-7B87-A90F-0B23-7492AB0720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1F27544-17C0-47AB-944B-7A18B2A3A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64" y="901386"/>
            <a:ext cx="9001182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4. Secure &amp; Reliable 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MySQL database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 securely stores user data and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Password security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 is maintained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getpass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5. Insightful Analytics 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Matplotlib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 provides task progress visualizations.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Users can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analyze trends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 in completed vs. pending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6. Organized &amp; Milestone-Based Workflow 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Users can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categorize tasks by milestones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, ensuring structured progress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08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wo colleagues planning on board with sticky notes">
            <a:extLst>
              <a:ext uri="{FF2B5EF4-FFF2-40B4-BE49-F238E27FC236}">
                <a16:creationId xmlns:a16="http://schemas.microsoft.com/office/drawing/2014/main" id="{6FAF467E-2C8E-9C72-0DAC-67D95CA236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/>
          <a:stretch/>
        </p:blipFill>
        <p:spPr>
          <a:xfrm>
            <a:off x="0" y="0"/>
            <a:ext cx="12192000" cy="6062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4EED2EB-D18F-F550-41C8-F8879D41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37" y="901898"/>
            <a:ext cx="10374536" cy="5663089"/>
          </a:xfrm>
        </p:spPr>
        <p:txBody>
          <a:bodyPr/>
          <a:lstStyle/>
          <a:p>
            <a:pPr algn="l"/>
            <a:b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❌ 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Initial Learning Curve - Users may take time to understand the system, especially those unfamiliar with command-line interfaces.</a:t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❌ Database Dependency - Requires MySQL for data storage, which may not be ideal for users unfamiliar with database management.</a:t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❌ No Real-Time Notifications - Lacks instant alerts or reminders for upcoming or overdue tasks.</a:t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❌ Scalability Challenges</a:t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May require optimization when handling a very large number of tasks or users.</a:t>
            </a:r>
            <a:b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br>
              <a:rPr lang="en-US" sz="3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endParaRPr lang="en-IN" sz="28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FF0F2C0-B034-C7EF-6F0D-97066847C5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03114" y="298049"/>
            <a:ext cx="7799387" cy="497479"/>
          </a:xfrm>
        </p:spPr>
        <p:txBody>
          <a:bodyPr/>
          <a:lstStyle/>
          <a:p>
            <a:r>
              <a:rPr lang="en-US" sz="4400" b="1" dirty="0">
                <a:solidFill>
                  <a:srgbClr val="FF2625"/>
                </a:solidFill>
                <a:latin typeface="Gabriola" panose="04040605051002020D02" pitchFamily="82" charset="0"/>
              </a:rPr>
              <a:t>❌ Demerits (Limitations)</a:t>
            </a:r>
            <a:endParaRPr lang="en-IN" sz="4400" dirty="0">
              <a:solidFill>
                <a:srgbClr val="FF2625"/>
              </a:solidFill>
              <a:latin typeface="Gabriola" panose="04040605051002020D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85420F-CDEB-9CCA-3D76-17C8BBB2C68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F1B2F1-52FA-00DB-216E-5531CE8B58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61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usinessman using digital tablet in meeting">
            <a:extLst>
              <a:ext uri="{FF2B5EF4-FFF2-40B4-BE49-F238E27FC236}">
                <a16:creationId xmlns:a16="http://schemas.microsoft.com/office/drawing/2014/main" id="{4E21CB44-8A86-A190-544B-787DBEC05E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/>
          <a:stretch/>
        </p:blipFill>
        <p:spPr>
          <a:xfrm>
            <a:off x="4733544" y="0"/>
            <a:ext cx="745845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E116D714-CD05-9A69-32E3-4CD01384B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887" y="233187"/>
            <a:ext cx="6477000" cy="1189037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Gabriola" panose="04040605051002020D02" pitchFamily="82" charset="0"/>
              </a:rPr>
              <a:t>TOOLS USED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5B53AE2-C8F7-0EE6-1058-DE210CEA4A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33544" y="1051560"/>
            <a:ext cx="7812024" cy="6017367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b="1" dirty="0">
                <a:solidFill>
                  <a:srgbClr val="FF2625"/>
                </a:solidFill>
                <a:latin typeface="Gabriola" panose="04040605051002020D02" pitchFamily="82" charset="0"/>
              </a:rPr>
              <a:t>🔹 </a:t>
            </a:r>
            <a:r>
              <a:rPr lang="en-US" altLang="en-US" sz="2800" u="sng" dirty="0">
                <a:solidFill>
                  <a:srgbClr val="FF2625"/>
                </a:solidFill>
                <a:latin typeface="Gabriola" panose="04040605051002020D02" pitchFamily="82" charset="0"/>
              </a:rPr>
              <a:t>Programming Language:</a:t>
            </a:r>
          </a:p>
          <a:p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	✅ </a:t>
            </a:r>
            <a:r>
              <a:rPr lang="en-US" altLang="en-US" sz="2400" b="0" dirty="0">
                <a:solidFill>
                  <a:srgbClr val="FF2625"/>
                </a:solidFill>
                <a:latin typeface="Gabriola" panose="04040605051002020D02" pitchFamily="82" charset="0"/>
              </a:rPr>
              <a:t>Python (for backend logic and console-based interface).</a:t>
            </a:r>
            <a:endParaRPr lang="en-IN" sz="2400" dirty="0">
              <a:solidFill>
                <a:srgbClr val="FF2625"/>
              </a:solidFill>
              <a:latin typeface="Gabriola" panose="04040605051002020D02" pitchFamily="82" charset="0"/>
            </a:endParaRPr>
          </a:p>
          <a:p>
            <a:r>
              <a:rPr lang="en-IN" sz="2800" b="1" dirty="0">
                <a:solidFill>
                  <a:srgbClr val="FF2625"/>
                </a:solidFill>
                <a:latin typeface="Gabriola" panose="04040605051002020D02" pitchFamily="82" charset="0"/>
              </a:rPr>
              <a:t>🔹 </a:t>
            </a:r>
            <a:r>
              <a:rPr lang="en-IN" sz="2800" b="1" u="sng" dirty="0">
                <a:solidFill>
                  <a:srgbClr val="FF2625"/>
                </a:solidFill>
                <a:latin typeface="Gabriola" panose="04040605051002020D02" pitchFamily="82" charset="0"/>
              </a:rPr>
              <a:t>Database Management</a:t>
            </a:r>
          </a:p>
          <a:p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	✅ </a:t>
            </a:r>
            <a:r>
              <a:rPr lang="en-US" altLang="en-US" sz="2000" dirty="0">
                <a:solidFill>
                  <a:srgbClr val="FF2625"/>
                </a:solidFill>
                <a:latin typeface="Gabriola" panose="04040605051002020D02" pitchFamily="82" charset="0"/>
              </a:rPr>
              <a:t>MySQL (for storing inventory, sales, customer, and employee data).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b="1" dirty="0">
                <a:solidFill>
                  <a:srgbClr val="FF2625"/>
                </a:solidFill>
                <a:latin typeface="Gabriola" panose="04040605051002020D02" pitchFamily="82" charset="0"/>
              </a:rPr>
              <a:t>🔹 </a:t>
            </a:r>
            <a:r>
              <a:rPr lang="en-US" altLang="en-US" sz="2800" u="sng" dirty="0">
                <a:solidFill>
                  <a:srgbClr val="FF2625"/>
                </a:solidFill>
                <a:latin typeface="Gabriola" panose="04040605051002020D02" pitchFamily="82" charset="0"/>
              </a:rPr>
              <a:t>Libraries:</a:t>
            </a:r>
            <a:endParaRPr lang="en-US" altLang="en-US" sz="2800" b="0" u="sng" dirty="0">
              <a:solidFill>
                <a:srgbClr val="FF2625"/>
              </a:solidFill>
              <a:latin typeface="Gabriola" panose="04040605051002020D02" pitchFamily="82" charset="0"/>
            </a:endParaRPr>
          </a:p>
          <a:p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	✅ </a:t>
            </a:r>
            <a:r>
              <a:rPr lang="en-US" sz="2400" dirty="0" err="1">
                <a:solidFill>
                  <a:srgbClr val="FF2625"/>
                </a:solidFill>
                <a:latin typeface="Gabriola" panose="04040605051002020D02" pitchFamily="82" charset="0"/>
              </a:rPr>
              <a:t>mysql.connector</a:t>
            </a:r>
            <a:r>
              <a:rPr lang="en-US" sz="2400" dirty="0">
                <a:solidFill>
                  <a:srgbClr val="FF2625"/>
                </a:solidFill>
                <a:latin typeface="Gabriola" panose="04040605051002020D02" pitchFamily="82" charset="0"/>
              </a:rPr>
              <a:t> – Python library to connect and interact 	with the MySQL database.</a:t>
            </a:r>
          </a:p>
          <a:p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	✅ </a:t>
            </a:r>
            <a:r>
              <a:rPr lang="en-US" sz="2400" dirty="0">
                <a:solidFill>
                  <a:srgbClr val="FF2625"/>
                </a:solidFill>
                <a:latin typeface="Gabriola" panose="04040605051002020D02" pitchFamily="82" charset="0"/>
              </a:rPr>
              <a:t>tabulate – Formats task lists into readable tables in the 	console.</a:t>
            </a:r>
          </a:p>
          <a:p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	✅ rich library </a:t>
            </a:r>
            <a:r>
              <a:rPr lang="en-US" sz="2400" dirty="0">
                <a:solidFill>
                  <a:srgbClr val="FF2625"/>
                </a:solidFill>
                <a:latin typeface="Gabriola" panose="04040605051002020D02" pitchFamily="82" charset="0"/>
              </a:rPr>
              <a:t> – </a:t>
            </a:r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Improves console output readability.</a:t>
            </a:r>
          </a:p>
          <a:p>
            <a:r>
              <a:rPr lang="en-IN" sz="2400" dirty="0"/>
              <a:t>	✅</a:t>
            </a:r>
            <a:r>
              <a:rPr lang="en-US" sz="2400" dirty="0">
                <a:solidFill>
                  <a:srgbClr val="FF2625"/>
                </a:solidFill>
                <a:latin typeface="Gabriola" panose="04040605051002020D02" pitchFamily="82" charset="0"/>
              </a:rPr>
              <a:t>datetime – Used to handle timestamps for task creation, 	deadlines, and history tracking.</a:t>
            </a:r>
            <a:endParaRPr lang="en-IN" sz="3200" dirty="0">
              <a:solidFill>
                <a:srgbClr val="FF2625"/>
              </a:solidFill>
              <a:latin typeface="Gabriola" panose="04040605051002020D02" pitchFamily="82" charset="0"/>
            </a:endParaRPr>
          </a:p>
          <a:p>
            <a:endParaRPr lang="en-IN" sz="2400" dirty="0">
              <a:solidFill>
                <a:srgbClr val="FF2625"/>
              </a:solidFill>
              <a:latin typeface="Gabriola" panose="04040605051002020D02" pitchFamily="82" charset="0"/>
            </a:endParaRPr>
          </a:p>
          <a:p>
            <a:endParaRPr lang="en-IN" sz="2400" dirty="0">
              <a:solidFill>
                <a:srgbClr val="FF2625"/>
              </a:solidFill>
              <a:latin typeface="Gabriola" panose="04040605051002020D02" pitchFamily="82" charset="0"/>
            </a:endParaRPr>
          </a:p>
          <a:p>
            <a:endParaRPr lang="en-IN" sz="2400" b="1" dirty="0">
              <a:solidFill>
                <a:srgbClr val="FF2625"/>
              </a:solidFill>
              <a:latin typeface="Gabriola" panose="04040605051002020D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D40FED-935C-4FDB-D491-DC8F3922606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6E4F69-2680-67E0-7DA3-FA3CCFCF7F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wo colleagues planning on board with sticky notes">
            <a:extLst>
              <a:ext uri="{FF2B5EF4-FFF2-40B4-BE49-F238E27FC236}">
                <a16:creationId xmlns:a16="http://schemas.microsoft.com/office/drawing/2014/main" id="{C01CE907-4063-8E48-BBFD-ACF2FC7538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/>
          <a:stretch/>
        </p:blipFill>
        <p:spPr>
          <a:xfrm>
            <a:off x="0" y="0"/>
            <a:ext cx="12192000" cy="6044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1859D14-E43D-3212-75C3-F4901BB0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005" y="237744"/>
            <a:ext cx="9141397" cy="738664"/>
          </a:xfrm>
        </p:spPr>
        <p:txBody>
          <a:bodyPr/>
          <a:lstStyle/>
          <a:p>
            <a:r>
              <a:rPr lang="en-US" sz="4800" dirty="0">
                <a:latin typeface="Gabriola" panose="04040605051002020D02" pitchFamily="82" charset="0"/>
              </a:rPr>
              <a:t>FUTURE  SCOPE</a:t>
            </a:r>
            <a:endParaRPr lang="en-IN" sz="4800" dirty="0">
              <a:latin typeface="Gabriola" panose="04040605051002020D02" pitchFamily="8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EEFB42B-3CAC-20D8-70C4-EECB9A4B2D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2680" y="1288646"/>
            <a:ext cx="11042045" cy="3698182"/>
          </a:xfrm>
        </p:spPr>
        <p:txBody>
          <a:bodyPr/>
          <a:lstStyle/>
          <a:p>
            <a:pPr algn="l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🚀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Graphical User Interface (GUI)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- Integrating a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web or desktop-based GUI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to enhance user experience and accessibility. </a:t>
            </a:r>
          </a:p>
          <a:p>
            <a:pPr algn="l"/>
            <a:endParaRPr lang="en-US" sz="22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algn="l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📱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Mobile App Development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- Creating a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mobile version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for on-the-go task management and seamless synchronization.</a:t>
            </a:r>
          </a:p>
          <a:p>
            <a:pPr algn="l"/>
            <a:endParaRPr lang="en-US" sz="22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algn="l"/>
            <a:r>
              <a:rPr lang="en-IN" sz="2200" dirty="0"/>
              <a:t>🔔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Real-Time Notifications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- Implementing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email or in-app alerts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for upcoming deadlines, overdue tasks, and status updates.</a:t>
            </a:r>
          </a:p>
          <a:p>
            <a:pPr algn="l"/>
            <a:endParaRPr lang="en-US" sz="22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algn="l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👥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Multi-User &amp; Role-Based Access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- Expanding the system to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support multiple users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with different roles (e.g., Admin, Team Lead, Member).</a:t>
            </a:r>
          </a:p>
          <a:p>
            <a:pPr algn="l"/>
            <a:endParaRPr lang="en-US" sz="22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algn="l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🔄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Automated Task Scheduling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- Introducing a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smart scheduling feature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to auto-prioritize tasks based on urgency and workload.</a:t>
            </a:r>
          </a:p>
          <a:p>
            <a:pPr algn="l"/>
            <a:endParaRPr lang="en-US" sz="22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algn="l"/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☁️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Cloud Integration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-Allowing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task storage and access from anywhere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by integrating cloud-based databases.</a:t>
            </a:r>
            <a:endParaRPr lang="en-IN" sz="22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7D6440-6AAD-2F03-6D3D-522A92BEF2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BFC497-7766-129E-FF59-F9E244E525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9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62C8C-FEB3-2C15-DFB8-AFEF4487F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usinessman using digital tablet in meeting">
            <a:extLst>
              <a:ext uri="{FF2B5EF4-FFF2-40B4-BE49-F238E27FC236}">
                <a16:creationId xmlns:a16="http://schemas.microsoft.com/office/drawing/2014/main" id="{68DDED25-F47A-A065-F28B-27DA73CA30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/>
          <a:stretch/>
        </p:blipFill>
        <p:spPr>
          <a:xfrm>
            <a:off x="4343400" y="0"/>
            <a:ext cx="784860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74" name="Rectangle 2">
            <a:extLst>
              <a:ext uri="{FF2B5EF4-FFF2-40B4-BE49-F238E27FC236}">
                <a16:creationId xmlns:a16="http://schemas.microsoft.com/office/drawing/2014/main" id="{4DDE1117-E275-EEF2-0634-7BEE5753C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78628" y="1304046"/>
            <a:ext cx="6806649" cy="4443983"/>
          </a:xfrm>
        </p:spPr>
        <p:txBody>
          <a:bodyPr anchor="ctr">
            <a:noAutofit/>
          </a:bodyPr>
          <a:lstStyle/>
          <a:p>
            <a:pPr algn="ctr"/>
            <a:r>
              <a:rPr lang="en-US" altLang="en-US" sz="13800" dirty="0">
                <a:solidFill>
                  <a:srgbClr val="FF2625"/>
                </a:solidFill>
                <a:latin typeface="Gabriola" panose="04040605051002020D02" pitchFamily="82" charset="0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A7C447-81BA-88B1-9610-4C04A48F779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0A7F7F-22CE-F04E-389A-2B0BC2A859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10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usinessman using digital tablet in meeting">
            <a:extLst>
              <a:ext uri="{FF2B5EF4-FFF2-40B4-BE49-F238E27FC236}">
                <a16:creationId xmlns:a16="http://schemas.microsoft.com/office/drawing/2014/main" id="{38D46D32-8614-FCF2-1C8F-A8E0F6D6A7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/>
          <a:stretch/>
        </p:blipFill>
        <p:spPr>
          <a:xfrm>
            <a:off x="-1" y="0"/>
            <a:ext cx="744582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14" y="1088517"/>
            <a:ext cx="6477000" cy="1189038"/>
          </a:xfrm>
        </p:spPr>
        <p:txBody>
          <a:bodyPr/>
          <a:lstStyle/>
          <a:p>
            <a:r>
              <a:rPr lang="en-US" sz="6600" dirty="0">
                <a:solidFill>
                  <a:srgbClr val="FF2625"/>
                </a:solidFill>
                <a:latin typeface="Gabriola" panose="04040605051002020D02" pitchFamily="82" charset="0"/>
              </a:rPr>
              <a:t>PREPARED BY 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3FB22-5E8E-793F-B548-1088EF6A146E}"/>
              </a:ext>
            </a:extLst>
          </p:cNvPr>
          <p:cNvSpPr txBox="1"/>
          <p:nvPr/>
        </p:nvSpPr>
        <p:spPr>
          <a:xfrm>
            <a:off x="256907" y="2807259"/>
            <a:ext cx="69516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NAME		             :	        GOHEL DHRUVI HIRENBHAI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ROLL NO	             :	         25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ENROLLMENT NO        :          23002170110044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BATCH 		             :          A1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BRANCH	             :	         CE</a:t>
            </a:r>
            <a:endParaRPr lang="en-IN" sz="28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851FD-1FDA-2A8D-E934-4E5AE1B9D1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19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A7634F-E9DC-1B54-C6B0-71F680DD61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95457" y="-5718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wo colleagues planning on board with sticky notes">
            <a:extLst>
              <a:ext uri="{FF2B5EF4-FFF2-40B4-BE49-F238E27FC236}">
                <a16:creationId xmlns:a16="http://schemas.microsoft.com/office/drawing/2014/main" id="{4F19255A-0ECD-5DDF-0FBB-10D41AAB0C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/>
          <a:stretch/>
        </p:blipFill>
        <p:spPr>
          <a:xfrm>
            <a:off x="0" y="0"/>
            <a:ext cx="12192000" cy="5989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77CB2DD2-C7E8-EE5A-C1DE-7A051557E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2" y="277052"/>
            <a:ext cx="10591800" cy="646332"/>
          </a:xfrm>
        </p:spPr>
        <p:txBody>
          <a:bodyPr/>
          <a:lstStyle/>
          <a:p>
            <a:pPr algn="ctr"/>
            <a:r>
              <a:rPr lang="en-US" sz="5400" dirty="0">
                <a:latin typeface="Gabriola" panose="04040605051002020D02" pitchFamily="82" charset="0"/>
              </a:rPr>
              <a:t>PROJECT OUTLINE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E2BE41C-0C48-F910-6CD6-5B14702CAB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2081" y="1216152"/>
            <a:ext cx="5931408" cy="42062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A0000"/>
                </a:solidFill>
                <a:latin typeface="Gabriola" panose="04040605051002020D02" pitchFamily="82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A0000"/>
                </a:solidFill>
                <a:latin typeface="Gabriola" panose="04040605051002020D02" pitchFamily="82" charset="0"/>
              </a:rPr>
              <a:t>Functionalities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A0000"/>
                </a:solidFill>
                <a:latin typeface="Gabriola" panose="04040605051002020D02" pitchFamily="82" charset="0"/>
              </a:rPr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A0000"/>
                </a:solidFill>
                <a:latin typeface="Gabriola" panose="04040605051002020D02" pitchFamily="82" charset="0"/>
              </a:rPr>
              <a:t>Merits &amp; Demerits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A0000"/>
                </a:solidFill>
                <a:latin typeface="Gabriola" panose="04040605051002020D02" pitchFamily="82" charset="0"/>
              </a:rPr>
              <a:t>Tools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A0000"/>
                </a:solidFill>
                <a:latin typeface="Gabriola" panose="04040605051002020D02" pitchFamily="82" charset="0"/>
              </a:rPr>
              <a:t>Future Scope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498273-18D9-2B24-EB43-DDC221D2179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CF3DC2-5AAF-1937-B4B8-28E3F651E1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7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A5DADE-BA71-EEBE-C02A-8246B2EB953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5" name="Picture 4" descr="Businessman using digital tablet in meeting">
            <a:extLst>
              <a:ext uri="{FF2B5EF4-FFF2-40B4-BE49-F238E27FC236}">
                <a16:creationId xmlns:a16="http://schemas.microsoft.com/office/drawing/2014/main" id="{A2165DF7-D830-C134-555D-0B4BEE6B8B3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755563" y="0"/>
            <a:ext cx="746861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264003-6EC3-E3A2-F40D-FC96EF19F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sp>
        <p:nvSpPr>
          <p:cNvPr id="13" name="Title 4">
            <a:extLst>
              <a:ext uri="{FF2B5EF4-FFF2-40B4-BE49-F238E27FC236}">
                <a16:creationId xmlns:a16="http://schemas.microsoft.com/office/drawing/2014/main" id="{5B9B6BC9-C763-9A43-12C9-C4CA95956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3" y="811714"/>
            <a:ext cx="6477000" cy="12252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EA0000"/>
                </a:solidFill>
                <a:latin typeface="Gabriola" panose="04040605051002020D02" pitchFamily="82" charset="0"/>
              </a:rPr>
              <a:t>INTRODUCTION</a:t>
            </a:r>
            <a:br>
              <a:rPr lang="en-US" sz="4400" dirty="0">
                <a:latin typeface="Gabriola" panose="04040605051002020D02" pitchFamily="82" charset="0"/>
              </a:rPr>
            </a:br>
            <a:endParaRPr lang="en-US" sz="4400" dirty="0">
              <a:latin typeface="Gabriola" panose="04040605051002020D02" pitchFamily="82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FC2BCA2-B2EE-C35C-7A25-A66607D5B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1369" y="2037009"/>
            <a:ext cx="6477000" cy="45049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The Collaborative Task Management System is a tool designed to help users efficiently manage tasks, track progress, and collaborate with others.</a:t>
            </a:r>
          </a:p>
          <a:p>
            <a:endParaRPr lang="en-US" sz="28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It is built using Python for backend logic and MySQL for database storage, ensuring data persistence and security.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Two colleagues planning on board with sticky notes">
            <a:extLst>
              <a:ext uri="{FF2B5EF4-FFF2-40B4-BE49-F238E27FC236}">
                <a16:creationId xmlns:a16="http://schemas.microsoft.com/office/drawing/2014/main" id="{7FB6B767-3292-739E-B7F1-11A0E0E3DBD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/>
          <a:stretch/>
        </p:blipFill>
        <p:spPr>
          <a:xfrm>
            <a:off x="3896" y="0"/>
            <a:ext cx="12192000" cy="6011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itle 2">
            <a:extLst>
              <a:ext uri="{FF2B5EF4-FFF2-40B4-BE49-F238E27FC236}">
                <a16:creationId xmlns:a16="http://schemas.microsoft.com/office/drawing/2014/main" id="{F342278C-8FCA-0037-DFB5-06F74064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744" y="26193"/>
            <a:ext cx="5334000" cy="7699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EA0000"/>
                </a:solidFill>
                <a:latin typeface="Gabriola" panose="04040605051002020D02" pitchFamily="82" charset="0"/>
              </a:rPr>
              <a:t>FUNCTIONALITIES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0C6827-D308-BC36-BF55-113837B6577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AA4151-0EA7-3CAC-D7A7-2E5E7274BA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F8501D21-94B3-FF61-A266-00612D54CCB3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763762" y="705177"/>
            <a:ext cx="11370326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sng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1. User Registration &amp; Login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New users must register by providing credentials.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Registered users can log in to access task management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2. Add Task</a:t>
            </a:r>
            <a:endParaRPr kumimoji="0" lang="en-US" altLang="en-US" sz="2800" b="0" i="0" u="sng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Users can create new tasks by specifying task details such as title, description, assigned to, priority, and milestone.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3. View All Tasks</a:t>
            </a:r>
            <a:endParaRPr kumimoji="0" lang="en-US" altLang="en-US" sz="2800" b="0" i="0" u="sng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Displays a list of all tasks created by the user.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Helps in tracking pending, in-progress, and completed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4. View Tasks by Milestone</a:t>
            </a:r>
            <a:endParaRPr kumimoji="0" lang="en-US" altLang="en-US" sz="2800" b="0" i="0" u="sng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Users can filter tasks based on predefined milestones or project phases.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A25C9-783A-1D54-2CBE-24C4A36A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Businessman using digital tablet in meeting">
            <a:extLst>
              <a:ext uri="{FF2B5EF4-FFF2-40B4-BE49-F238E27FC236}">
                <a16:creationId xmlns:a16="http://schemas.microsoft.com/office/drawing/2014/main" id="{AB1B456A-4F4B-FF67-FF91-6F2BE9E074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/>
          <a:stretch/>
        </p:blipFill>
        <p:spPr>
          <a:xfrm>
            <a:off x="0" y="0"/>
            <a:ext cx="12192000" cy="5980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Title 2">
            <a:extLst>
              <a:ext uri="{FF2B5EF4-FFF2-40B4-BE49-F238E27FC236}">
                <a16:creationId xmlns:a16="http://schemas.microsoft.com/office/drawing/2014/main" id="{A09490B0-8600-9C54-B89A-CB8B608F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888" y="0"/>
            <a:ext cx="5334000" cy="7699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EA0000"/>
                </a:solidFill>
                <a:latin typeface="Gabriola" panose="04040605051002020D02" pitchFamily="82" charset="0"/>
              </a:rPr>
              <a:t>FUNCTIONALITIES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821396-CB3D-5AF4-8E74-2038F2893C3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059B0B-FBFF-B1D6-1A92-58E0169759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A3565B30-5447-8A0C-6F96-8532E94A040D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1023027" y="877824"/>
            <a:ext cx="10840888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5. View Comments for a Task</a:t>
            </a:r>
            <a:endParaRPr kumimoji="0" lang="en-US" altLang="en-US" sz="2800" b="0" i="0" u="sng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Displays all comments associated with a specific task.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Helps in tracking discussions and progress updates.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6. Update Task Status</a:t>
            </a:r>
            <a:endParaRPr kumimoji="0" lang="en-US" altLang="en-US" sz="2800" b="0" i="0" u="sng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Users can modify the status of a task (e.g., Pending → In Progress → Completed).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7. Update Task Priority</a:t>
            </a:r>
            <a:endParaRPr kumimoji="0" lang="en-US" altLang="en-US" sz="2800" b="0" i="0" u="sng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Tasks can be prioritized (e.g., High, Medium, Low) for better workflow management.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8. Add Comment to Task</a:t>
            </a:r>
            <a:endParaRPr kumimoji="0" lang="en-US" altLang="en-US" sz="2800" b="0" i="0" u="sng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Users can add comments to tasks for collaboration and communication.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82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058C4-DD17-91F8-4ABB-9E52568C7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Two colleagues planning on board with sticky notes">
            <a:extLst>
              <a:ext uri="{FF2B5EF4-FFF2-40B4-BE49-F238E27FC236}">
                <a16:creationId xmlns:a16="http://schemas.microsoft.com/office/drawing/2014/main" id="{23DD0DC3-7160-8069-CF58-6EAD45E8E1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/>
          <a:stretch/>
        </p:blipFill>
        <p:spPr>
          <a:xfrm>
            <a:off x="0" y="0"/>
            <a:ext cx="12192000" cy="5980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Title 2">
            <a:extLst>
              <a:ext uri="{FF2B5EF4-FFF2-40B4-BE49-F238E27FC236}">
                <a16:creationId xmlns:a16="http://schemas.microsoft.com/office/drawing/2014/main" id="{50125290-1CB8-3848-DFEA-72F98C4E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888" y="0"/>
            <a:ext cx="5334000" cy="7699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solidFill>
                  <a:srgbClr val="EA0000"/>
                </a:solidFill>
                <a:latin typeface="Gabriola" panose="04040605051002020D02" pitchFamily="82" charset="0"/>
              </a:rPr>
              <a:t>FUNCTIONALITIES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60FEF5-215D-FB9B-74B8-FAA94A1A152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5D6674-36A5-D5ED-9585-CCB91EA8FC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7665193-7306-D871-41C5-9FEEDF53566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1023027" y="3216926"/>
            <a:ext cx="1084088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BA7C945-20A1-127E-C128-D96354372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851" y="991327"/>
            <a:ext cx="9571851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9. Delete Task</a:t>
            </a:r>
            <a:endParaRPr kumimoji="0" lang="en-US" altLang="en-US" sz="2800" b="0" i="0" u="sng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lvl="1" eaLnBrk="0" hangingPunct="0"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Tasks that are no longer needed can be removed from the system.</a:t>
            </a:r>
          </a:p>
          <a:p>
            <a:pPr lvl="1" eaLnBrk="0" hangingPunct="0"/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10. Analyze Tasks</a:t>
            </a:r>
            <a:endParaRPr kumimoji="0" lang="en-US" altLang="en-US" sz="2800" b="0" i="0" u="sng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lvl="1" eaLnBrk="0" hangingPunct="0"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Provides insights such as completed vs. pending tasks, overdue tasks, and productivity trends.</a:t>
            </a:r>
          </a:p>
          <a:p>
            <a:pPr lvl="1" eaLnBrk="0" hangingPunct="0"/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11. Search Tasks</a:t>
            </a:r>
            <a:endParaRPr kumimoji="0" lang="en-US" altLang="en-US" sz="2800" b="0" i="0" u="sng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lvl="1" eaLnBrk="0" hangingPunct="0"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Users can quickly find tasks using keywords or filters.</a:t>
            </a:r>
          </a:p>
          <a:p>
            <a:pPr lvl="1" eaLnBrk="0" hangingPunct="0"/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12. View Task History</a:t>
            </a:r>
            <a:endParaRPr kumimoji="0" lang="en-US" altLang="en-US" sz="2800" b="0" i="0" u="sng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lvl="1" eaLnBrk="0" hangingPunct="0"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Shows past updates, status changes, and modifications for better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35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usinessman using digital tablet in meeting">
            <a:extLst>
              <a:ext uri="{FF2B5EF4-FFF2-40B4-BE49-F238E27FC236}">
                <a16:creationId xmlns:a16="http://schemas.microsoft.com/office/drawing/2014/main" id="{5D16FCC1-3595-B52E-29E3-D49CD41E93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/>
          <a:stretch/>
        </p:blipFill>
        <p:spPr>
          <a:xfrm>
            <a:off x="0" y="0"/>
            <a:ext cx="744321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708C68C9-E4FB-658A-76C6-4E6C37FD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28" y="310896"/>
            <a:ext cx="6477000" cy="1189038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Key Features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22DD94C-D7F3-0940-D988-9D5B400E4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1084" y="1362455"/>
            <a:ext cx="6477000" cy="5031197"/>
          </a:xfrm>
        </p:spPr>
        <p:txBody>
          <a:bodyPr/>
          <a:lstStyle/>
          <a:p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✅ Secure Authentication – </a:t>
            </a:r>
            <a:r>
              <a:rPr lang="en-IN" sz="2400" b="0" dirty="0">
                <a:solidFill>
                  <a:srgbClr val="FF2625"/>
                </a:solidFill>
                <a:latin typeface="Gabriola" panose="04040605051002020D02" pitchFamily="82" charset="0"/>
              </a:rPr>
              <a:t>User registration &amp; login with encrypted passwords.</a:t>
            </a:r>
            <a:b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</a:br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✅ Task Management – </a:t>
            </a:r>
            <a:r>
              <a:rPr lang="en-IN" sz="2400" b="0" dirty="0">
                <a:solidFill>
                  <a:srgbClr val="FF2625"/>
                </a:solidFill>
                <a:latin typeface="Gabriola" panose="04040605051002020D02" pitchFamily="82" charset="0"/>
              </a:rPr>
              <a:t>Add, update, delete, search, and filter tasks easily.</a:t>
            </a:r>
            <a:b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</a:br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✅ Task Prioritization – </a:t>
            </a:r>
            <a:r>
              <a:rPr lang="en-IN" sz="2400" b="0" dirty="0">
                <a:solidFill>
                  <a:srgbClr val="FF2625"/>
                </a:solidFill>
                <a:latin typeface="Gabriola" panose="04040605051002020D02" pitchFamily="82" charset="0"/>
              </a:rPr>
              <a:t>Set tasks as High, Medium, or Low priority.</a:t>
            </a:r>
            <a:b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</a:br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✅ Collaboration – </a:t>
            </a:r>
            <a:r>
              <a:rPr lang="en-IN" sz="2400" b="0" dirty="0">
                <a:solidFill>
                  <a:srgbClr val="FF2625"/>
                </a:solidFill>
                <a:latin typeface="Gabriola" panose="04040605051002020D02" pitchFamily="82" charset="0"/>
              </a:rPr>
              <a:t>Add &amp; view comments on tasks for better communication.</a:t>
            </a:r>
            <a:b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</a:br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✅ Task Tracking – </a:t>
            </a:r>
            <a:r>
              <a:rPr lang="en-IN" sz="2400" b="0" dirty="0">
                <a:solidFill>
                  <a:srgbClr val="FF2625"/>
                </a:solidFill>
                <a:latin typeface="Gabriola" panose="04040605051002020D02" pitchFamily="82" charset="0"/>
              </a:rPr>
              <a:t>View task history &amp; progress updates.</a:t>
            </a:r>
            <a:br>
              <a:rPr lang="en-IN" sz="2400" b="0" dirty="0">
                <a:solidFill>
                  <a:srgbClr val="FF2625"/>
                </a:solidFill>
                <a:latin typeface="Gabriola" panose="04040605051002020D02" pitchFamily="82" charset="0"/>
              </a:rPr>
            </a:br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✅ Performance Analytics – </a:t>
            </a:r>
            <a:r>
              <a:rPr lang="en-IN" sz="2400" b="0" dirty="0">
                <a:solidFill>
                  <a:srgbClr val="FF2625"/>
                </a:solidFill>
                <a:latin typeface="Gabriola" panose="04040605051002020D02" pitchFamily="82" charset="0"/>
              </a:rPr>
              <a:t>Track completed vs. pending tasks.</a:t>
            </a:r>
            <a:br>
              <a:rPr lang="en-IN" sz="2400" b="0" dirty="0">
                <a:solidFill>
                  <a:srgbClr val="FF2625"/>
                </a:solidFill>
                <a:latin typeface="Gabriola" panose="04040605051002020D02" pitchFamily="82" charset="0"/>
              </a:rPr>
            </a:br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✅ Milestone-Based View – </a:t>
            </a:r>
            <a:r>
              <a:rPr lang="en-IN" sz="2400" b="0" dirty="0">
                <a:solidFill>
                  <a:srgbClr val="FF2625"/>
                </a:solidFill>
                <a:latin typeface="Gabriola" panose="04040605051002020D02" pitchFamily="82" charset="0"/>
              </a:rPr>
              <a:t>Organize tasks by project milestones.</a:t>
            </a:r>
            <a:br>
              <a:rPr lang="en-IN" sz="2400" b="0" dirty="0">
                <a:solidFill>
                  <a:srgbClr val="FF2625"/>
                </a:solidFill>
                <a:latin typeface="Gabriola" panose="04040605051002020D02" pitchFamily="82" charset="0"/>
              </a:rPr>
            </a:br>
            <a:r>
              <a:rPr lang="en-IN" sz="2400" dirty="0">
                <a:solidFill>
                  <a:srgbClr val="FF2625"/>
                </a:solidFill>
                <a:latin typeface="Gabriola" panose="04040605051002020D02" pitchFamily="82" charset="0"/>
              </a:rPr>
              <a:t>✅Task Remainders – </a:t>
            </a:r>
            <a:r>
              <a:rPr lang="en-IN" sz="2400" b="0" dirty="0">
                <a:solidFill>
                  <a:srgbClr val="FF2625"/>
                </a:solidFill>
                <a:latin typeface="Gabriola" panose="04040605051002020D02" pitchFamily="82" charset="0"/>
              </a:rPr>
              <a:t>Get remainders for</a:t>
            </a:r>
            <a:r>
              <a:rPr lang="en-US" b="0" dirty="0"/>
              <a:t> </a:t>
            </a:r>
            <a:r>
              <a:rPr lang="en-US" sz="2400" b="0" dirty="0">
                <a:solidFill>
                  <a:srgbClr val="FF0000"/>
                </a:solidFill>
                <a:latin typeface="Gabriola" panose="04040605051002020D02" pitchFamily="82" charset="0"/>
              </a:rPr>
              <a:t>tasks that are nearing their </a:t>
            </a:r>
            <a:r>
              <a:rPr lang="en-US" sz="2400" b="0">
                <a:solidFill>
                  <a:srgbClr val="FF0000"/>
                </a:solidFill>
                <a:latin typeface="Gabriola" panose="04040605051002020D02" pitchFamily="82" charset="0"/>
              </a:rPr>
              <a:t>due date.</a:t>
            </a:r>
            <a:endParaRPr lang="en-US" sz="2400" b="0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1AFAF-61BC-3B61-F032-2F26932CFA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4BF636-11BD-B372-7CDF-0CB1738F31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wo colleagues planning on board with sticky notes">
            <a:extLst>
              <a:ext uri="{FF2B5EF4-FFF2-40B4-BE49-F238E27FC236}">
                <a16:creationId xmlns:a16="http://schemas.microsoft.com/office/drawing/2014/main" id="{ED65EE8C-F258-A60E-4249-E5ED00282AA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/>
          <a:stretch/>
        </p:blipFill>
        <p:spPr>
          <a:xfrm>
            <a:off x="0" y="0"/>
            <a:ext cx="12191999" cy="6007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8BA5B1-9146-DDD5-1372-AF00D640C5A3}"/>
              </a:ext>
            </a:extLst>
          </p:cNvPr>
          <p:cNvSpPr txBox="1"/>
          <p:nvPr/>
        </p:nvSpPr>
        <p:spPr>
          <a:xfrm>
            <a:off x="3730752" y="0"/>
            <a:ext cx="37353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2625"/>
                </a:solidFill>
                <a:latin typeface="Gabriola" panose="04040605051002020D02" pitchFamily="82" charset="0"/>
              </a:rPr>
              <a:t> Merits (Advantages)</a:t>
            </a:r>
            <a:endParaRPr lang="en-IN" sz="4400" dirty="0">
              <a:solidFill>
                <a:srgbClr val="FF2625"/>
              </a:solidFill>
              <a:latin typeface="Gabriola" panose="04040605051002020D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306720-BCA1-EF22-BF11-09555451193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35337"/>
            <a:ext cx="741512" cy="7763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5A4A50-1681-73F3-7963-362FD0F3B4B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71657" y="0"/>
            <a:ext cx="3152518" cy="60384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26EA0D5-5F45-10E6-E63B-EDFC2E267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85279" y="947326"/>
            <a:ext cx="1160672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1. Efficient Task Management 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Users can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create, update, delete, and track tasks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Task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prioritization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  <a:t> helps focus on urgent tasks first.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Gabriola" panose="04040605051002020D02" pitchFamily="82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Gabriola" panose="04040605051002020D02" pitchFamily="82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AC7C927-5AEA-C122-3E20-ABF0A949A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79" y="2707133"/>
            <a:ext cx="1160672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l" eaLnBrk="0" hangingPunct="0"/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2. Enhanced Collaboration 🤝</a:t>
            </a:r>
            <a:endParaRPr lang="en-IN" sz="28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algn="l" eaLnBrk="0" hangingPunct="0"/>
            <a:r>
              <a:rPr lang="en-US" sz="2800" b="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Team members can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add comments</a:t>
            </a:r>
            <a:r>
              <a:rPr lang="en-US" sz="2800" b="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and track discussions.</a:t>
            </a:r>
            <a:endParaRPr lang="en-IN" sz="28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algn="l" eaLnBrk="0" hangingPunct="0"/>
            <a:r>
              <a:rPr lang="en-US" sz="2800" b="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View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task history</a:t>
            </a:r>
            <a:r>
              <a:rPr lang="en-US" sz="2800" b="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to monitor changes and updates.</a:t>
            </a:r>
            <a:br>
              <a:rPr lang="en-US" b="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endParaRPr lang="en-IN" sz="32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algn="l" eaLnBrk="0" hangingPunct="0"/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3. User-Friendly Interface 🎨</a:t>
            </a:r>
            <a:endParaRPr lang="en-IN" sz="28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algn="l" eaLnBrk="0" hangingPunct="0"/>
            <a:r>
              <a:rPr lang="en-US" sz="2800" b="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Uses the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Rich library</a:t>
            </a:r>
            <a:r>
              <a:rPr lang="en-US" sz="2800" b="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to display tasks in an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interactive</a:t>
            </a:r>
            <a:r>
              <a:rPr lang="en-US" sz="2800" b="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and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structured</a:t>
            </a:r>
            <a:r>
              <a:rPr lang="en-US" sz="2800" b="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format.</a:t>
            </a:r>
            <a:endParaRPr lang="en-IN" sz="2800" dirty="0"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algn="l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Tabulate</a:t>
            </a:r>
            <a:r>
              <a:rPr lang="en-US" sz="2800" b="0" dirty="0"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  <a:t> ensures tasks are displayed in an easy-to-read table.</a:t>
            </a:r>
            <a:br>
              <a:rPr lang="en-US" altLang="en-US" sz="2800" b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endParaRPr lang="en-US" altLang="en-US" sz="2800" b="0" dirty="0">
              <a:ln>
                <a:noFill/>
              </a:ln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algn="l" defTabSz="914400" eaLnBrk="0" fontAlgn="base" hangingPunct="0">
              <a:spcAft>
                <a:spcPct val="0"/>
              </a:spcAft>
            </a:pPr>
            <a:br>
              <a:rPr lang="en-US" altLang="en-US" sz="2400" b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latin typeface="Gabriola" panose="04040605051002020D02" pitchFamily="82" charset="0"/>
              </a:rPr>
            </a:br>
            <a:endParaRPr lang="en-US" altLang="en-US" sz="2400" b="0" dirty="0">
              <a:ln>
                <a:noFill/>
              </a:ln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  <a:p>
            <a:pPr algn="l" defTabSz="914400" eaLnBrk="0" fontAlgn="base" hangingPunct="0">
              <a:spcAft>
                <a:spcPct val="0"/>
              </a:spcAft>
            </a:pPr>
            <a:endParaRPr lang="en-US" altLang="en-US" sz="2400" b="0" dirty="0">
              <a:ln>
                <a:noFill/>
              </a:ln>
              <a:solidFill>
                <a:schemeClr val="accent2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230e9df3-be65-4c73-a93b-d1236ebd677e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289</TotalTime>
  <Words>956</Words>
  <Application>Microsoft Office PowerPoint</Application>
  <PresentationFormat>Widescreen</PresentationFormat>
  <Paragraphs>113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Gabriola</vt:lpstr>
      <vt:lpstr>Office Theme</vt:lpstr>
      <vt:lpstr>COLLABORATIVE TASK MANAGEMENT SYSTEM</vt:lpstr>
      <vt:lpstr>PREPARED BY :-</vt:lpstr>
      <vt:lpstr>PROJECT OUTLINE</vt:lpstr>
      <vt:lpstr>INTRODUCTION </vt:lpstr>
      <vt:lpstr>FUNCTIONALITIES</vt:lpstr>
      <vt:lpstr>FUNCTIONALITIES</vt:lpstr>
      <vt:lpstr>FUNCTIONALITIES</vt:lpstr>
      <vt:lpstr>Key Features</vt:lpstr>
      <vt:lpstr>1. Efficient Task Management ✅ Users can create, update, delete, and track tasks easily. Task prioritization helps focus on urgent tasks first.    </vt:lpstr>
      <vt:lpstr>PowerPoint Presentation</vt:lpstr>
      <vt:lpstr> ❌  Initial Learning Curve - Users may take time to understand the system, especially those unfamiliar with command-line interfaces.  ❌ Database Dependency - Requires MySQL for data storage, which may not be ideal for users unfamiliar with database management.  ❌ No Real-Time Notifications - Lacks instant alerts or reminders for upcoming or overdue tasks.  ❌ Scalability Challenges May require optimization when handling a very large number of tasks or users.  </vt:lpstr>
      <vt:lpstr>TOOLS USED</vt:lpstr>
      <vt:lpstr>FUTURE  SCOPE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Dhruvi Gohel</dc:creator>
  <cp:keywords/>
  <dc:description/>
  <cp:lastModifiedBy>Dhruvi Gohel</cp:lastModifiedBy>
  <cp:revision>3</cp:revision>
  <dcterms:created xsi:type="dcterms:W3CDTF">2025-02-21T16:24:34Z</dcterms:created>
  <dcterms:modified xsi:type="dcterms:W3CDTF">2025-02-27T17:06:55Z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