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303" r:id="rId3"/>
    <p:sldId id="301" r:id="rId4"/>
    <p:sldId id="302" r:id="rId5"/>
    <p:sldId id="304" r:id="rId6"/>
    <p:sldId id="305" r:id="rId7"/>
    <p:sldId id="307" r:id="rId8"/>
    <p:sldId id="308" r:id="rId9"/>
    <p:sldId id="309" r:id="rId10"/>
    <p:sldId id="310" r:id="rId11"/>
    <p:sldId id="311" r:id="rId12"/>
    <p:sldId id="312" r:id="rId13"/>
    <p:sldId id="313" r:id="rId14"/>
    <p:sldId id="314" r:id="rId15"/>
    <p:sldId id="315" r:id="rId16"/>
    <p:sldId id="317" r:id="rId17"/>
    <p:sldId id="318" r:id="rId18"/>
    <p:sldId id="319" r:id="rId19"/>
    <p:sldId id="320" r:id="rId20"/>
    <p:sldId id="321" r:id="rId21"/>
    <p:sldId id="322" r:id="rId22"/>
    <p:sldId id="323" r:id="rId23"/>
    <p:sldId id="32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5" autoAdjust="0"/>
    <p:restoredTop sz="94660"/>
  </p:normalViewPr>
  <p:slideViewPr>
    <p:cSldViewPr>
      <p:cViewPr>
        <p:scale>
          <a:sx n="75" d="100"/>
          <a:sy n="75" d="100"/>
        </p:scale>
        <p:origin x="-148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92C42-0D3C-4D3B-AC44-979B90D123B5}" type="datetimeFigureOut">
              <a:rPr lang="en-IN" smtClean="0"/>
              <a:t>17-10-2022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67B128-58A4-40F6-89D4-E03E06480562}" type="slidenum">
              <a:rPr lang="en-IN" smtClean="0"/>
              <a:t>‹#›</a:t>
            </a:fld>
            <a:endParaRPr lang="en-IN"/>
          </a:p>
        </p:txBody>
      </p:sp>
    </p:spTree>
    <p:extLst>
      <p:ext uri="{BB962C8B-B14F-4D97-AF65-F5344CB8AC3E}">
        <p14:creationId xmlns:p14="http://schemas.microsoft.com/office/powerpoint/2010/main" val="192853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F0572CB-0619-4BA6-8CE8-3A3E3065C3A8}" type="datetime1">
              <a:rPr lang="en-IN" smtClean="0"/>
              <a:t>17-10-2022</a:t>
            </a:fld>
            <a:endParaRPr lang="en-IN"/>
          </a:p>
        </p:txBody>
      </p:sp>
      <p:sp>
        <p:nvSpPr>
          <p:cNvPr id="17" name="Footer Placeholder 16"/>
          <p:cNvSpPr>
            <a:spLocks noGrp="1"/>
          </p:cNvSpPr>
          <p:nvPr>
            <p:ph type="ftr" sz="quarter" idx="11"/>
          </p:nvPr>
        </p:nvSpPr>
        <p:spPr>
          <a:xfrm>
            <a:off x="5410200" y="4205288"/>
            <a:ext cx="1295400" cy="457200"/>
          </a:xfrm>
        </p:spPr>
        <p:txBody>
          <a:bodyPr/>
          <a:lstStyle/>
          <a:p>
            <a:r>
              <a:rPr lang="en-IN" smtClean="0"/>
              <a:t>201906100110041 </a:t>
            </a:r>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ECF6AF9-162D-47D3-9FEA-CC9C3131F0D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0F90BE-086C-4CA9-8AF2-AC5B72888B03}" type="datetime1">
              <a:rPr lang="en-IN" smtClean="0"/>
              <a:t>17-10-2022</a:t>
            </a:fld>
            <a:endParaRPr lang="en-IN"/>
          </a:p>
        </p:txBody>
      </p:sp>
      <p:sp>
        <p:nvSpPr>
          <p:cNvPr id="5" name="Footer Placeholder 4"/>
          <p:cNvSpPr>
            <a:spLocks noGrp="1"/>
          </p:cNvSpPr>
          <p:nvPr>
            <p:ph type="ftr" sz="quarter" idx="11"/>
          </p:nvPr>
        </p:nvSpPr>
        <p:spPr/>
        <p:txBody>
          <a:bodyPr/>
          <a:lstStyle/>
          <a:p>
            <a:r>
              <a:rPr lang="en-IN" smtClean="0"/>
              <a:t>201906100110041 </a:t>
            </a:r>
            <a:endParaRPr lang="en-IN"/>
          </a:p>
        </p:txBody>
      </p:sp>
      <p:sp>
        <p:nvSpPr>
          <p:cNvPr id="6" name="Slide Number Placeholder 5"/>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EBA6B4-E5F6-42AB-BA23-8C3D7B50B5B6}" type="datetime1">
              <a:rPr lang="en-IN" smtClean="0"/>
              <a:t>17-10-2022</a:t>
            </a:fld>
            <a:endParaRPr lang="en-IN"/>
          </a:p>
        </p:txBody>
      </p:sp>
      <p:sp>
        <p:nvSpPr>
          <p:cNvPr id="5" name="Footer Placeholder 4"/>
          <p:cNvSpPr>
            <a:spLocks noGrp="1"/>
          </p:cNvSpPr>
          <p:nvPr>
            <p:ph type="ftr" sz="quarter" idx="11"/>
          </p:nvPr>
        </p:nvSpPr>
        <p:spPr/>
        <p:txBody>
          <a:bodyPr/>
          <a:lstStyle/>
          <a:p>
            <a:r>
              <a:rPr lang="en-IN" smtClean="0"/>
              <a:t>201906100110041 </a:t>
            </a:r>
            <a:endParaRPr lang="en-IN"/>
          </a:p>
        </p:txBody>
      </p:sp>
      <p:sp>
        <p:nvSpPr>
          <p:cNvPr id="6" name="Slide Number Placeholder 5"/>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4BA2C-45C0-4E92-AE9B-57F3DC24F02B}" type="datetime1">
              <a:rPr lang="en-IN" smtClean="0"/>
              <a:t>17-10-2022</a:t>
            </a:fld>
            <a:endParaRPr lang="en-IN"/>
          </a:p>
        </p:txBody>
      </p:sp>
      <p:sp>
        <p:nvSpPr>
          <p:cNvPr id="5" name="Footer Placeholder 4"/>
          <p:cNvSpPr>
            <a:spLocks noGrp="1"/>
          </p:cNvSpPr>
          <p:nvPr>
            <p:ph type="ftr" sz="quarter" idx="11"/>
          </p:nvPr>
        </p:nvSpPr>
        <p:spPr/>
        <p:txBody>
          <a:bodyPr/>
          <a:lstStyle/>
          <a:p>
            <a:r>
              <a:rPr lang="en-IN" smtClean="0"/>
              <a:t>201906100110041 </a:t>
            </a:r>
            <a:endParaRPr lang="en-IN"/>
          </a:p>
        </p:txBody>
      </p:sp>
      <p:sp>
        <p:nvSpPr>
          <p:cNvPr id="6" name="Slide Number Placeholder 5"/>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526A2A-7842-4DA4-92EF-865D4FB4226F}" type="datetime1">
              <a:rPr lang="en-IN" smtClean="0"/>
              <a:t>17-10-2022</a:t>
            </a:fld>
            <a:endParaRPr lang="en-IN"/>
          </a:p>
        </p:txBody>
      </p:sp>
      <p:sp>
        <p:nvSpPr>
          <p:cNvPr id="5" name="Footer Placeholder 4"/>
          <p:cNvSpPr>
            <a:spLocks noGrp="1"/>
          </p:cNvSpPr>
          <p:nvPr>
            <p:ph type="ftr" sz="quarter" idx="11"/>
          </p:nvPr>
        </p:nvSpPr>
        <p:spPr/>
        <p:txBody>
          <a:bodyPr/>
          <a:lstStyle/>
          <a:p>
            <a:r>
              <a:rPr lang="en-IN" smtClean="0"/>
              <a:t>201906100110041 </a:t>
            </a:r>
            <a:endParaRPr lang="en-IN"/>
          </a:p>
        </p:txBody>
      </p:sp>
      <p:sp>
        <p:nvSpPr>
          <p:cNvPr id="6" name="Slide Number Placeholder 5"/>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EB2500-8539-4519-A2B5-D5AD8FE168F3}" type="datetime1">
              <a:rPr lang="en-IN" smtClean="0"/>
              <a:t>17-10-2022</a:t>
            </a:fld>
            <a:endParaRPr lang="en-IN"/>
          </a:p>
        </p:txBody>
      </p:sp>
      <p:sp>
        <p:nvSpPr>
          <p:cNvPr id="6" name="Footer Placeholder 5"/>
          <p:cNvSpPr>
            <a:spLocks noGrp="1"/>
          </p:cNvSpPr>
          <p:nvPr>
            <p:ph type="ftr" sz="quarter" idx="11"/>
          </p:nvPr>
        </p:nvSpPr>
        <p:spPr/>
        <p:txBody>
          <a:bodyPr/>
          <a:lstStyle/>
          <a:p>
            <a:r>
              <a:rPr lang="en-IN" smtClean="0"/>
              <a:t>201906100110041 </a:t>
            </a:r>
            <a:endParaRPr lang="en-IN"/>
          </a:p>
        </p:txBody>
      </p:sp>
      <p:sp>
        <p:nvSpPr>
          <p:cNvPr id="7" name="Slide Number Placeholder 6"/>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ED5C5BE-766D-43B0-BD28-ADB4DCFA7C65}" type="datetime1">
              <a:rPr lang="en-IN" smtClean="0"/>
              <a:t>17-10-2022</a:t>
            </a:fld>
            <a:endParaRPr lang="en-IN"/>
          </a:p>
        </p:txBody>
      </p:sp>
      <p:sp>
        <p:nvSpPr>
          <p:cNvPr id="27" name="Slide Number Placeholder 26"/>
          <p:cNvSpPr>
            <a:spLocks noGrp="1"/>
          </p:cNvSpPr>
          <p:nvPr>
            <p:ph type="sldNum" sz="quarter" idx="11"/>
          </p:nvPr>
        </p:nvSpPr>
        <p:spPr/>
        <p:txBody>
          <a:bodyPr rtlCol="0"/>
          <a:lstStyle/>
          <a:p>
            <a:fld id="{9ECF6AF9-162D-47D3-9FEA-CC9C3131F0DB}" type="slidenum">
              <a:rPr lang="en-IN" smtClean="0"/>
              <a:t>‹#›</a:t>
            </a:fld>
            <a:endParaRPr lang="en-IN"/>
          </a:p>
        </p:txBody>
      </p:sp>
      <p:sp>
        <p:nvSpPr>
          <p:cNvPr id="28" name="Footer Placeholder 27"/>
          <p:cNvSpPr>
            <a:spLocks noGrp="1"/>
          </p:cNvSpPr>
          <p:nvPr>
            <p:ph type="ftr" sz="quarter" idx="12"/>
          </p:nvPr>
        </p:nvSpPr>
        <p:spPr/>
        <p:txBody>
          <a:bodyPr rtlCol="0"/>
          <a:lstStyle/>
          <a:p>
            <a:r>
              <a:rPr lang="en-IN" smtClean="0"/>
              <a:t>201906100110041 </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8ACA4F2-D628-401B-B328-704EC3F7865C}" type="datetime1">
              <a:rPr lang="en-IN" smtClean="0"/>
              <a:t>17-10-2022</a:t>
            </a:fld>
            <a:endParaRPr lang="en-IN"/>
          </a:p>
        </p:txBody>
      </p:sp>
      <p:sp>
        <p:nvSpPr>
          <p:cNvPr id="4" name="Footer Placeholder 3"/>
          <p:cNvSpPr>
            <a:spLocks noGrp="1"/>
          </p:cNvSpPr>
          <p:nvPr>
            <p:ph type="ftr" sz="quarter" idx="11"/>
          </p:nvPr>
        </p:nvSpPr>
        <p:spPr>
          <a:xfrm>
            <a:off x="5257800" y="612648"/>
            <a:ext cx="1325880" cy="457200"/>
          </a:xfrm>
        </p:spPr>
        <p:txBody>
          <a:bodyPr/>
          <a:lstStyle/>
          <a:p>
            <a:r>
              <a:rPr lang="en-IN" smtClean="0"/>
              <a:t>201906100110041 </a:t>
            </a:r>
            <a:endParaRPr lang="en-IN"/>
          </a:p>
        </p:txBody>
      </p:sp>
      <p:sp>
        <p:nvSpPr>
          <p:cNvPr id="5" name="Slide Number Placeholder 4"/>
          <p:cNvSpPr>
            <a:spLocks noGrp="1"/>
          </p:cNvSpPr>
          <p:nvPr>
            <p:ph type="sldNum" sz="quarter" idx="12"/>
          </p:nvPr>
        </p:nvSpPr>
        <p:spPr>
          <a:xfrm>
            <a:off x="8174736" y="2272"/>
            <a:ext cx="762000" cy="365760"/>
          </a:xfrm>
        </p:spPr>
        <p:txBody>
          <a:bodyPr/>
          <a:lstStyle/>
          <a:p>
            <a:fld id="{9ECF6AF9-162D-47D3-9FEA-CC9C3131F0D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A1F24-B68D-4DFF-A4ED-94223C2DF772}" type="datetime1">
              <a:rPr lang="en-IN" smtClean="0"/>
              <a:t>17-10-2022</a:t>
            </a:fld>
            <a:endParaRPr lang="en-IN"/>
          </a:p>
        </p:txBody>
      </p:sp>
      <p:sp>
        <p:nvSpPr>
          <p:cNvPr id="3" name="Footer Placeholder 2"/>
          <p:cNvSpPr>
            <a:spLocks noGrp="1"/>
          </p:cNvSpPr>
          <p:nvPr>
            <p:ph type="ftr" sz="quarter" idx="11"/>
          </p:nvPr>
        </p:nvSpPr>
        <p:spPr/>
        <p:txBody>
          <a:bodyPr/>
          <a:lstStyle/>
          <a:p>
            <a:r>
              <a:rPr lang="en-IN" smtClean="0"/>
              <a:t>201906100110041 </a:t>
            </a:r>
            <a:endParaRPr lang="en-IN"/>
          </a:p>
        </p:txBody>
      </p:sp>
      <p:sp>
        <p:nvSpPr>
          <p:cNvPr id="4" name="Slide Number Placeholder 3"/>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071D79-B78C-4465-B43D-05744D9B1F8C}" type="datetime1">
              <a:rPr lang="en-IN" smtClean="0"/>
              <a:t>17-10-2022</a:t>
            </a:fld>
            <a:endParaRPr lang="en-IN"/>
          </a:p>
        </p:txBody>
      </p:sp>
      <p:sp>
        <p:nvSpPr>
          <p:cNvPr id="6" name="Footer Placeholder 5"/>
          <p:cNvSpPr>
            <a:spLocks noGrp="1"/>
          </p:cNvSpPr>
          <p:nvPr>
            <p:ph type="ftr" sz="quarter" idx="11"/>
          </p:nvPr>
        </p:nvSpPr>
        <p:spPr/>
        <p:txBody>
          <a:bodyPr/>
          <a:lstStyle/>
          <a:p>
            <a:r>
              <a:rPr lang="en-IN" smtClean="0"/>
              <a:t>201906100110041 </a:t>
            </a:r>
            <a:endParaRPr lang="en-IN"/>
          </a:p>
        </p:txBody>
      </p:sp>
      <p:sp>
        <p:nvSpPr>
          <p:cNvPr id="7" name="Slide Number Placeholder 6"/>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A3F34A-4943-4E00-A604-01C62F24F6F9}" type="datetime1">
              <a:rPr lang="en-IN" smtClean="0"/>
              <a:t>17-10-2022</a:t>
            </a:fld>
            <a:endParaRPr lang="en-IN"/>
          </a:p>
        </p:txBody>
      </p:sp>
      <p:sp>
        <p:nvSpPr>
          <p:cNvPr id="6" name="Footer Placeholder 5"/>
          <p:cNvSpPr>
            <a:spLocks noGrp="1"/>
          </p:cNvSpPr>
          <p:nvPr>
            <p:ph type="ftr" sz="quarter" idx="11"/>
          </p:nvPr>
        </p:nvSpPr>
        <p:spPr/>
        <p:txBody>
          <a:bodyPr/>
          <a:lstStyle/>
          <a:p>
            <a:r>
              <a:rPr lang="en-IN" smtClean="0"/>
              <a:t>201906100110041 </a:t>
            </a:r>
            <a:endParaRPr lang="en-IN"/>
          </a:p>
        </p:txBody>
      </p:sp>
      <p:sp>
        <p:nvSpPr>
          <p:cNvPr id="7" name="Slide Number Placeholder 6"/>
          <p:cNvSpPr>
            <a:spLocks noGrp="1"/>
          </p:cNvSpPr>
          <p:nvPr>
            <p:ph type="sldNum" sz="quarter" idx="12"/>
          </p:nvPr>
        </p:nvSpPr>
        <p:spPr/>
        <p:txBody>
          <a:bodyPr/>
          <a:lstStyle/>
          <a:p>
            <a:fld id="{9ECF6AF9-162D-47D3-9FEA-CC9C3131F0D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3782DD3-046E-4A53-8888-D1F0A80AEC9D}" type="datetime1">
              <a:rPr lang="en-IN" smtClean="0"/>
              <a:t>17-10-2022</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IN" smtClean="0"/>
              <a:t>201906100110041 </a:t>
            </a:r>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ECF6AF9-162D-47D3-9FEA-CC9C3131F0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12777"/>
            <a:ext cx="9144000" cy="2187674"/>
          </a:xfrm>
        </p:spPr>
        <p:txBody>
          <a:bodyPr>
            <a:normAutofit/>
          </a:bodyPr>
          <a:lstStyle/>
          <a:p>
            <a:pPr algn="ctr"/>
            <a:r>
              <a:rPr lang="en-US" sz="4000" b="1" smtClean="0"/>
              <a:t>Line and Word Segmentation  Approch for Printed Documents</a:t>
            </a:r>
            <a:endParaRPr lang="en-IN" sz="4000" b="1"/>
          </a:p>
        </p:txBody>
      </p:sp>
      <p:sp>
        <p:nvSpPr>
          <p:cNvPr id="3" name="Subtitle 2"/>
          <p:cNvSpPr>
            <a:spLocks noGrp="1"/>
          </p:cNvSpPr>
          <p:nvPr>
            <p:ph type="subTitle" idx="1"/>
          </p:nvPr>
        </p:nvSpPr>
        <p:spPr/>
        <p:txBody>
          <a:bodyPr>
            <a:normAutofit fontScale="62500" lnSpcReduction="20000"/>
          </a:bodyPr>
          <a:lstStyle/>
          <a:p>
            <a:r>
              <a:rPr lang="en-US" sz="2800" smtClean="0">
                <a:solidFill>
                  <a:schemeClr val="tx1"/>
                </a:solidFill>
              </a:rPr>
              <a:t>Presented By: Dhruvi sakariya</a:t>
            </a:r>
          </a:p>
          <a:p>
            <a:endParaRPr lang="en-US" sz="2800" smtClean="0">
              <a:solidFill>
                <a:schemeClr val="tx1"/>
              </a:solidFill>
            </a:endParaRPr>
          </a:p>
          <a:p>
            <a:endParaRPr lang="en-US" sz="2800">
              <a:solidFill>
                <a:schemeClr val="tx1"/>
              </a:solidFill>
            </a:endParaRPr>
          </a:p>
          <a:p>
            <a:r>
              <a:rPr lang="en-US" sz="2800" smtClean="0">
                <a:solidFill>
                  <a:schemeClr val="tx1"/>
                </a:solidFill>
              </a:rPr>
              <a:t>Author:</a:t>
            </a:r>
          </a:p>
          <a:p>
            <a:r>
              <a:rPr lang="en-US"/>
              <a:t>Nallapareddy Priyanka </a:t>
            </a:r>
            <a:endParaRPr lang="en-US" smtClean="0"/>
          </a:p>
          <a:p>
            <a:r>
              <a:rPr lang="en-US"/>
              <a:t>Srikanta Pal</a:t>
            </a:r>
            <a:endParaRPr lang="en-IN"/>
          </a:p>
          <a:p>
            <a:r>
              <a:rPr lang="en-US" sz="2000"/>
              <a:t>Ranju Mandal</a:t>
            </a:r>
            <a:endParaRPr lang="en-IN" sz="2000"/>
          </a:p>
          <a:p>
            <a:endParaRPr lang="en-IN" sz="2800">
              <a:solidFill>
                <a:schemeClr val="tx1"/>
              </a:solidFill>
            </a:endParaRPr>
          </a:p>
        </p:txBody>
      </p:sp>
      <p:sp>
        <p:nvSpPr>
          <p:cNvPr id="4" name="Footer Placeholder 3"/>
          <p:cNvSpPr>
            <a:spLocks noGrp="1"/>
          </p:cNvSpPr>
          <p:nvPr>
            <p:ph type="ftr" sz="quarter" idx="11"/>
          </p:nvPr>
        </p:nvSpPr>
        <p:spPr/>
        <p:txBody>
          <a:bodyPr/>
          <a:lstStyle/>
          <a:p>
            <a:r>
              <a:rPr lang="en-IN" smtClean="0"/>
              <a:t>201906100110041</a:t>
            </a:r>
          </a:p>
          <a:p>
            <a:endParaRPr lang="en-IN"/>
          </a:p>
        </p:txBody>
      </p:sp>
      <p:sp>
        <p:nvSpPr>
          <p:cNvPr id="5" name="Slide Number Placeholder 4"/>
          <p:cNvSpPr>
            <a:spLocks noGrp="1"/>
          </p:cNvSpPr>
          <p:nvPr>
            <p:ph type="sldNum" sz="quarter" idx="12"/>
          </p:nvPr>
        </p:nvSpPr>
        <p:spPr/>
        <p:txBody>
          <a:bodyPr/>
          <a:lstStyle/>
          <a:p>
            <a:fld id="{9ECF6AF9-162D-47D3-9FEA-CC9C3131F0DB}" type="slidenum">
              <a:rPr lang="en-IN" smtClean="0"/>
              <a:t>1</a:t>
            </a:fld>
            <a:endParaRPr lang="en-IN"/>
          </a:p>
        </p:txBody>
      </p:sp>
    </p:spTree>
    <p:extLst>
      <p:ext uri="{BB962C8B-B14F-4D97-AF65-F5344CB8AC3E}">
        <p14:creationId xmlns:p14="http://schemas.microsoft.com/office/powerpoint/2010/main" val="2994485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936104"/>
          </a:xfrm>
        </p:spPr>
        <p:txBody>
          <a:bodyPr/>
          <a:lstStyle/>
          <a:p>
            <a:r>
              <a:rPr lang="en-US" smtClean="0"/>
              <a:t>Con…</a:t>
            </a: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10</a:t>
            </a:fld>
            <a:endParaRPr lang="en-IN"/>
          </a:p>
        </p:txBody>
      </p:sp>
      <p:sp>
        <p:nvSpPr>
          <p:cNvPr id="5" name="Rectangle 4"/>
          <p:cNvSpPr/>
          <p:nvPr/>
        </p:nvSpPr>
        <p:spPr>
          <a:xfrm>
            <a:off x="899592" y="2082788"/>
            <a:ext cx="7560840" cy="3139321"/>
          </a:xfrm>
          <a:prstGeom prst="rect">
            <a:avLst/>
          </a:prstGeom>
        </p:spPr>
        <p:txBody>
          <a:bodyPr wrap="square">
            <a:spAutoFit/>
          </a:bodyPr>
          <a:lstStyle/>
          <a:p>
            <a:pPr marL="285750" indent="-285750">
              <a:buFont typeface="Arial" pitchFamily="34" charset="0"/>
              <a:buChar char="•"/>
            </a:pPr>
            <a:r>
              <a:rPr lang="en-US" smtClean="0"/>
              <a:t>We </a:t>
            </a:r>
            <a:r>
              <a:rPr lang="en-US"/>
              <a:t>have used histogram based properties to binarize the </a:t>
            </a:r>
            <a:r>
              <a:rPr lang="en-US"/>
              <a:t>documents </a:t>
            </a:r>
            <a:r>
              <a:rPr lang="en-US" smtClean="0"/>
              <a:t>             taken </a:t>
            </a:r>
            <a:r>
              <a:rPr lang="en-US"/>
              <a:t>as a data set</a:t>
            </a:r>
            <a:r>
              <a:rPr lang="en-US"/>
              <a:t>. </a:t>
            </a:r>
            <a:endParaRPr lang="en-US" smtClean="0"/>
          </a:p>
          <a:p>
            <a:pPr marL="285750" indent="-285750">
              <a:buFont typeface="Arial" pitchFamily="34" charset="0"/>
              <a:buChar char="•"/>
            </a:pPr>
            <a:r>
              <a:rPr lang="en-US"/>
              <a:t>The digitized text images are first converted into two-tone images using a histogram based thresholding approach</a:t>
            </a:r>
            <a:r>
              <a:rPr lang="en-US"/>
              <a:t>. </a:t>
            </a:r>
            <a:endParaRPr lang="en-US" smtClean="0"/>
          </a:p>
          <a:p>
            <a:pPr marL="285750" indent="-285750">
              <a:buFont typeface="Arial" pitchFamily="34" charset="0"/>
              <a:buChar char="•"/>
            </a:pPr>
            <a:r>
              <a:rPr lang="en-US"/>
              <a:t>Here we </a:t>
            </a:r>
            <a:r>
              <a:rPr lang="en-US"/>
              <a:t>represent </a:t>
            </a:r>
            <a:endParaRPr lang="en-US"/>
          </a:p>
          <a:p>
            <a:r>
              <a:rPr lang="en-US" smtClean="0"/>
              <a:t>                         object </a:t>
            </a:r>
            <a:r>
              <a:rPr lang="en-US"/>
              <a:t>pixels by </a:t>
            </a:r>
            <a:r>
              <a:rPr lang="en-US"/>
              <a:t>1 </a:t>
            </a:r>
            <a:endParaRPr lang="en-US"/>
          </a:p>
          <a:p>
            <a:r>
              <a:rPr lang="en-US" smtClean="0"/>
              <a:t>	         background </a:t>
            </a:r>
            <a:r>
              <a:rPr lang="en-US"/>
              <a:t>pixels by </a:t>
            </a:r>
            <a:r>
              <a:rPr lang="en-US"/>
              <a:t>0</a:t>
            </a:r>
            <a:r>
              <a:rPr lang="en-US" smtClean="0"/>
              <a:t>.</a:t>
            </a:r>
          </a:p>
          <a:p>
            <a:pPr marL="285750" indent="-285750">
              <a:buFont typeface="Arial" pitchFamily="34" charset="0"/>
              <a:buChar char="•"/>
            </a:pPr>
            <a:r>
              <a:rPr lang="en-US" smtClean="0"/>
              <a:t> </a:t>
            </a:r>
            <a:r>
              <a:rPr lang="en-US"/>
              <a:t>The two-tone image generally shows protrusions and dents in the characters as well as isolated object pixels over the backgrounds, which are cleaned by a logical </a:t>
            </a:r>
            <a:r>
              <a:rPr lang="en-US"/>
              <a:t>smoothing </a:t>
            </a:r>
            <a:r>
              <a:rPr lang="en-US" smtClean="0"/>
              <a:t>approach.</a:t>
            </a:r>
            <a:endParaRPr lang="en-IN"/>
          </a:p>
          <a:p>
            <a:endParaRPr lang="en-IN">
              <a:solidFill>
                <a:prstClr val="black"/>
              </a:solidFill>
            </a:endParaRPr>
          </a:p>
        </p:txBody>
      </p:sp>
    </p:spTree>
    <p:extLst>
      <p:ext uri="{BB962C8B-B14F-4D97-AF65-F5344CB8AC3E}">
        <p14:creationId xmlns:p14="http://schemas.microsoft.com/office/powerpoint/2010/main" val="127190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936104"/>
          </a:xfrm>
        </p:spPr>
        <p:txBody>
          <a:bodyPr/>
          <a:lstStyle/>
          <a:p>
            <a:r>
              <a:rPr lang="en-US" smtClean="0"/>
              <a:t>Skew estimation and correction</a:t>
            </a: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11</a:t>
            </a:fld>
            <a:endParaRPr lang="en-IN"/>
          </a:p>
        </p:txBody>
      </p:sp>
      <p:sp>
        <p:nvSpPr>
          <p:cNvPr id="5" name="Rectangle 4"/>
          <p:cNvSpPr/>
          <p:nvPr/>
        </p:nvSpPr>
        <p:spPr>
          <a:xfrm>
            <a:off x="899592" y="2082788"/>
            <a:ext cx="7560840" cy="3693319"/>
          </a:xfrm>
          <a:prstGeom prst="rect">
            <a:avLst/>
          </a:prstGeom>
        </p:spPr>
        <p:txBody>
          <a:bodyPr wrap="square">
            <a:spAutoFit/>
          </a:bodyPr>
          <a:lstStyle/>
          <a:p>
            <a:pPr marL="285750" indent="-285750">
              <a:buFont typeface="Arial" pitchFamily="34" charset="0"/>
              <a:buChar char="•"/>
            </a:pPr>
            <a:r>
              <a:rPr lang="en-US"/>
              <a:t>When a document is fed to </a:t>
            </a:r>
            <a:r>
              <a:rPr lang="en-US"/>
              <a:t>the </a:t>
            </a:r>
            <a:r>
              <a:rPr lang="en-US" smtClean="0"/>
              <a:t>mechanically </a:t>
            </a:r>
            <a:r>
              <a:rPr lang="en-US"/>
              <a:t>or by a human operator to get the digital image, a few degrees of skew (tilt) is unavoidable. </a:t>
            </a:r>
            <a:endParaRPr lang="en-US" smtClean="0"/>
          </a:p>
          <a:p>
            <a:pPr marL="285750" indent="-285750">
              <a:buFont typeface="Arial" pitchFamily="34" charset="0"/>
              <a:buChar char="•"/>
            </a:pPr>
            <a:r>
              <a:rPr lang="en-US" smtClean="0"/>
              <a:t>Skew </a:t>
            </a:r>
            <a:r>
              <a:rPr lang="en-US"/>
              <a:t>angle is the angle that the text lines in the digital image makes with the horizontal </a:t>
            </a:r>
            <a:r>
              <a:rPr lang="en-US"/>
              <a:t>direction</a:t>
            </a:r>
            <a:r>
              <a:rPr lang="en-US" smtClean="0"/>
              <a:t>.</a:t>
            </a:r>
          </a:p>
          <a:p>
            <a:pPr marL="285750" indent="-285750">
              <a:buFont typeface="Arial" pitchFamily="34" charset="0"/>
              <a:buChar char="•"/>
            </a:pPr>
            <a:r>
              <a:rPr lang="en-US"/>
              <a:t>Skew estimation and correction are important preprocessing steps of line and word segmentation </a:t>
            </a:r>
            <a:r>
              <a:rPr lang="en-US"/>
              <a:t>approaches</a:t>
            </a:r>
            <a:r>
              <a:rPr lang="en-US" smtClean="0"/>
              <a:t>.</a:t>
            </a:r>
          </a:p>
          <a:p>
            <a:pPr marL="285750" indent="-285750">
              <a:buFont typeface="Arial" pitchFamily="34" charset="0"/>
              <a:buChar char="•"/>
            </a:pPr>
            <a:r>
              <a:rPr lang="en-US"/>
              <a:t>Skew correction can be achieved </a:t>
            </a:r>
            <a:r>
              <a:rPr lang="en-US"/>
              <a:t>by </a:t>
            </a:r>
            <a:endParaRPr lang="en-US" smtClean="0"/>
          </a:p>
          <a:p>
            <a:r>
              <a:rPr lang="en-US" smtClean="0"/>
              <a:t>      (</a:t>
            </a:r>
            <a:r>
              <a:rPr lang="en-US"/>
              <a:t>i) estimating the </a:t>
            </a:r>
            <a:r>
              <a:rPr lang="en-US"/>
              <a:t>skew </a:t>
            </a:r>
            <a:r>
              <a:rPr lang="en-US" smtClean="0"/>
              <a:t>angle</a:t>
            </a:r>
            <a:endParaRPr lang="en-US"/>
          </a:p>
          <a:p>
            <a:r>
              <a:rPr lang="en-US" smtClean="0"/>
              <a:t>     </a:t>
            </a:r>
            <a:r>
              <a:rPr lang="en-US"/>
              <a:t>(ii) rotating the image by the skew angle in the opposite </a:t>
            </a:r>
            <a:r>
              <a:rPr lang="en-US"/>
              <a:t>direction</a:t>
            </a:r>
            <a:r>
              <a:rPr lang="en-US" smtClean="0"/>
              <a:t>.</a:t>
            </a:r>
          </a:p>
          <a:p>
            <a:pPr marL="285750" indent="-285750">
              <a:buFont typeface="Arial" pitchFamily="34" charset="0"/>
              <a:buChar char="•"/>
            </a:pPr>
            <a:r>
              <a:rPr lang="en-US"/>
              <a:t>we use a Hough transform based technique for skew angle estimation</a:t>
            </a:r>
            <a:r>
              <a:rPr lang="en-US"/>
              <a:t>. </a:t>
            </a:r>
            <a:endParaRPr lang="en-US" smtClean="0"/>
          </a:p>
          <a:p>
            <a:pPr marL="285750" indent="-285750">
              <a:buFont typeface="Arial" pitchFamily="34" charset="0"/>
              <a:buChar char="•"/>
            </a:pPr>
            <a:r>
              <a:rPr lang="en-US"/>
              <a:t>We detect the topmost and bottom most points of the components and we this points for skew detection.</a:t>
            </a:r>
            <a:endParaRPr lang="en-IN"/>
          </a:p>
          <a:p>
            <a:pPr marL="285750" indent="-285750">
              <a:buFont typeface="Arial" pitchFamily="34" charset="0"/>
              <a:buChar char="•"/>
            </a:pPr>
            <a:endParaRPr lang="en-IN">
              <a:solidFill>
                <a:prstClr val="black"/>
              </a:solidFill>
            </a:endParaRPr>
          </a:p>
        </p:txBody>
      </p:sp>
    </p:spTree>
    <p:extLst>
      <p:ext uri="{BB962C8B-B14F-4D97-AF65-F5344CB8AC3E}">
        <p14:creationId xmlns:p14="http://schemas.microsoft.com/office/powerpoint/2010/main" val="367005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936104"/>
          </a:xfrm>
        </p:spPr>
        <p:txBody>
          <a:bodyPr/>
          <a:lstStyle/>
          <a:p>
            <a:r>
              <a:rPr lang="en-US"/>
              <a:t>L</a:t>
            </a:r>
            <a:r>
              <a:rPr lang="en-US" smtClean="0"/>
              <a:t>ine Segmentation</a:t>
            </a: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12</a:t>
            </a:fld>
            <a:endParaRPr lang="en-IN"/>
          </a:p>
        </p:txBody>
      </p:sp>
      <p:sp>
        <p:nvSpPr>
          <p:cNvPr id="5" name="Rectangle 4"/>
          <p:cNvSpPr/>
          <p:nvPr/>
        </p:nvSpPr>
        <p:spPr>
          <a:xfrm>
            <a:off x="899592" y="2082788"/>
            <a:ext cx="7560840" cy="2031325"/>
          </a:xfrm>
          <a:prstGeom prst="rect">
            <a:avLst/>
          </a:prstGeom>
        </p:spPr>
        <p:txBody>
          <a:bodyPr wrap="square">
            <a:spAutoFit/>
          </a:bodyPr>
          <a:lstStyle/>
          <a:p>
            <a:r>
              <a:rPr lang="en-US" smtClean="0"/>
              <a:t> Steps </a:t>
            </a:r>
            <a:r>
              <a:rPr lang="en-US"/>
              <a:t>in the line </a:t>
            </a:r>
            <a:r>
              <a:rPr lang="en-US"/>
              <a:t>segmentation </a:t>
            </a:r>
            <a:r>
              <a:rPr lang="en-US" smtClean="0"/>
              <a:t>method:</a:t>
            </a:r>
          </a:p>
          <a:p>
            <a:r>
              <a:rPr lang="en-US"/>
              <a:t> </a:t>
            </a:r>
            <a:r>
              <a:rPr lang="en-US" smtClean="0"/>
              <a:t>1) </a:t>
            </a:r>
            <a:r>
              <a:rPr lang="en-US"/>
              <a:t>Run </a:t>
            </a:r>
            <a:r>
              <a:rPr lang="en-US"/>
              <a:t>length </a:t>
            </a:r>
            <a:r>
              <a:rPr lang="en-US" smtClean="0"/>
              <a:t>smearing</a:t>
            </a:r>
          </a:p>
          <a:p>
            <a:r>
              <a:rPr lang="en-US" smtClean="0"/>
              <a:t>2) </a:t>
            </a:r>
            <a:r>
              <a:rPr lang="en-US"/>
              <a:t>Recursive procedure to get middle lines </a:t>
            </a:r>
            <a:r>
              <a:rPr lang="en-US"/>
              <a:t>for </a:t>
            </a:r>
            <a:r>
              <a:rPr lang="en-US" smtClean="0"/>
              <a:t>segmentation</a:t>
            </a:r>
          </a:p>
          <a:p>
            <a:r>
              <a:rPr lang="en-US" smtClean="0"/>
              <a:t>3) </a:t>
            </a:r>
            <a:r>
              <a:rPr lang="en-US"/>
              <a:t>Finding </a:t>
            </a:r>
            <a:r>
              <a:rPr lang="en-US"/>
              <a:t>candidate </a:t>
            </a:r>
            <a:r>
              <a:rPr lang="en-US" smtClean="0"/>
              <a:t>line</a:t>
            </a:r>
          </a:p>
          <a:p>
            <a:r>
              <a:rPr lang="en-US" smtClean="0"/>
              <a:t>4) </a:t>
            </a:r>
            <a:r>
              <a:rPr lang="en-US"/>
              <a:t>Resolving the problems of overlapping and touching component</a:t>
            </a:r>
            <a:endParaRPr lang="en-IN"/>
          </a:p>
          <a:p>
            <a:endParaRPr lang="en-IN"/>
          </a:p>
          <a:p>
            <a:r>
              <a:rPr lang="en-US" smtClean="0"/>
              <a:t> </a:t>
            </a:r>
            <a:endParaRPr lang="en-IN">
              <a:solidFill>
                <a:prstClr val="black"/>
              </a:solidFill>
            </a:endParaRPr>
          </a:p>
        </p:txBody>
      </p:sp>
    </p:spTree>
    <p:extLst>
      <p:ext uri="{BB962C8B-B14F-4D97-AF65-F5344CB8AC3E}">
        <p14:creationId xmlns:p14="http://schemas.microsoft.com/office/powerpoint/2010/main" val="273362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936104"/>
          </a:xfrm>
        </p:spPr>
        <p:txBody>
          <a:bodyPr>
            <a:normAutofit/>
          </a:bodyPr>
          <a:lstStyle/>
          <a:p>
            <a:r>
              <a:rPr lang="en-US"/>
              <a:t>1) Run </a:t>
            </a:r>
            <a:r>
              <a:rPr lang="en-US"/>
              <a:t>length </a:t>
            </a:r>
            <a:r>
              <a:rPr lang="en-US" smtClean="0"/>
              <a:t>smearing</a:t>
            </a: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13</a:t>
            </a:fld>
            <a:endParaRPr lang="en-IN"/>
          </a:p>
        </p:txBody>
      </p:sp>
      <p:sp>
        <p:nvSpPr>
          <p:cNvPr id="5" name="Rectangle 4"/>
          <p:cNvSpPr/>
          <p:nvPr/>
        </p:nvSpPr>
        <p:spPr>
          <a:xfrm>
            <a:off x="899592" y="2082788"/>
            <a:ext cx="7560840" cy="2308324"/>
          </a:xfrm>
          <a:prstGeom prst="rect">
            <a:avLst/>
          </a:prstGeom>
        </p:spPr>
        <p:txBody>
          <a:bodyPr wrap="square">
            <a:spAutoFit/>
          </a:bodyPr>
          <a:lstStyle/>
          <a:p>
            <a:pPr marL="285750" indent="-285750">
              <a:buFont typeface="Arial" pitchFamily="34" charset="0"/>
              <a:buChar char="•"/>
            </a:pPr>
            <a:r>
              <a:rPr lang="en-US" smtClean="0"/>
              <a:t>A </a:t>
            </a:r>
            <a:r>
              <a:rPr lang="en-US"/>
              <a:t>smoothing algorithm is applied in the text of a document page</a:t>
            </a:r>
            <a:r>
              <a:rPr lang="en-US"/>
              <a:t>. </a:t>
            </a:r>
            <a:r>
              <a:rPr lang="en-US"/>
              <a:t>In this step we use run length </a:t>
            </a:r>
            <a:r>
              <a:rPr lang="en-US"/>
              <a:t>smearing </a:t>
            </a:r>
            <a:r>
              <a:rPr lang="en-US" smtClean="0"/>
              <a:t>technique to </a:t>
            </a:r>
            <a:r>
              <a:rPr lang="en-US"/>
              <a:t>increase the strength of the histogram</a:t>
            </a:r>
            <a:r>
              <a:rPr lang="en-US"/>
              <a:t>. </a:t>
            </a:r>
            <a:endParaRPr lang="en-US" smtClean="0"/>
          </a:p>
          <a:p>
            <a:pPr marL="285750" indent="-285750">
              <a:buFont typeface="Arial" pitchFamily="34" charset="0"/>
              <a:buChar char="•"/>
            </a:pPr>
            <a:r>
              <a:rPr lang="en-US"/>
              <a:t>Here we consider the consecutive run of white pixels in between two black pixels and we compute the length of that white run. If the length of white run is less than five times of stoke width (thickness of a line in a font character), we fill up the white run length into black.</a:t>
            </a:r>
            <a:endParaRPr lang="en-IN"/>
          </a:p>
          <a:p>
            <a:r>
              <a:rPr lang="en-US" smtClean="0"/>
              <a:t> </a:t>
            </a:r>
            <a:endParaRPr lang="en-IN">
              <a:solidFill>
                <a:prstClr val="black"/>
              </a:solidFill>
            </a:endParaRPr>
          </a:p>
        </p:txBody>
      </p:sp>
    </p:spTree>
    <p:extLst>
      <p:ext uri="{BB962C8B-B14F-4D97-AF65-F5344CB8AC3E}">
        <p14:creationId xmlns:p14="http://schemas.microsoft.com/office/powerpoint/2010/main" val="205672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201906100110041 </a:t>
            </a:r>
            <a:endParaRPr lang="en-IN"/>
          </a:p>
        </p:txBody>
      </p:sp>
      <p:sp>
        <p:nvSpPr>
          <p:cNvPr id="3" name="Slide Number Placeholder 2"/>
          <p:cNvSpPr>
            <a:spLocks noGrp="1"/>
          </p:cNvSpPr>
          <p:nvPr>
            <p:ph type="sldNum" sz="quarter" idx="12"/>
          </p:nvPr>
        </p:nvSpPr>
        <p:spPr/>
        <p:txBody>
          <a:bodyPr/>
          <a:lstStyle/>
          <a:p>
            <a:fld id="{9ECF6AF9-162D-47D3-9FEA-CC9C3131F0DB}" type="slidenum">
              <a:rPr lang="en-IN" smtClean="0"/>
              <a:t>14</a:t>
            </a:fld>
            <a:endParaRPr lang="en-IN"/>
          </a:p>
        </p:txBody>
      </p:sp>
      <p:sp>
        <p:nvSpPr>
          <p:cNvPr id="8" name="Rectangle 7"/>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histogram corresponding of their two text lines.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152400" y="240268"/>
            <a:ext cx="4728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1855" tIns="45720" rIns="20631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9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 name="Group 13"/>
          <p:cNvGrpSpPr>
            <a:grpSpLocks/>
          </p:cNvGrpSpPr>
          <p:nvPr/>
        </p:nvGrpSpPr>
        <p:grpSpPr bwMode="auto">
          <a:xfrm>
            <a:off x="2843807" y="1484784"/>
            <a:ext cx="3399963" cy="1008112"/>
            <a:chOff x="6233" y="212"/>
            <a:chExt cx="4471" cy="812"/>
          </a:xfrm>
        </p:grpSpPr>
        <p:pic>
          <p:nvPicPr>
            <p:cNvPr id="20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 y="241"/>
              <a:ext cx="4264" cy="742"/>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4"/>
            <p:cNvSpPr>
              <a:spLocks/>
            </p:cNvSpPr>
            <p:nvPr/>
          </p:nvSpPr>
          <p:spPr bwMode="auto">
            <a:xfrm>
              <a:off x="6232" y="212"/>
              <a:ext cx="4471" cy="812"/>
            </a:xfrm>
            <a:custGeom>
              <a:avLst/>
              <a:gdLst>
                <a:gd name="T0" fmla="+- 0 6252 6233"/>
                <a:gd name="T1" fmla="*/ T0 w 4471"/>
                <a:gd name="T2" fmla="+- 0 212 212"/>
                <a:gd name="T3" fmla="*/ 212 h 812"/>
                <a:gd name="T4" fmla="+- 0 6233 6233"/>
                <a:gd name="T5" fmla="*/ T4 w 4471"/>
                <a:gd name="T6" fmla="+- 0 212 212"/>
                <a:gd name="T7" fmla="*/ 212 h 812"/>
                <a:gd name="T8" fmla="+- 0 6233 6233"/>
                <a:gd name="T9" fmla="*/ T8 w 4471"/>
                <a:gd name="T10" fmla="+- 0 1024 212"/>
                <a:gd name="T11" fmla="*/ 1024 h 812"/>
                <a:gd name="T12" fmla="+- 0 6252 6233"/>
                <a:gd name="T13" fmla="*/ T12 w 4471"/>
                <a:gd name="T14" fmla="+- 0 1024 212"/>
                <a:gd name="T15" fmla="*/ 1024 h 812"/>
                <a:gd name="T16" fmla="+- 0 6252 6233"/>
                <a:gd name="T17" fmla="*/ T16 w 4471"/>
                <a:gd name="T18" fmla="+- 0 212 212"/>
                <a:gd name="T19" fmla="*/ 212 h 812"/>
                <a:gd name="T20" fmla="+- 0 10704 6233"/>
                <a:gd name="T21" fmla="*/ T20 w 4471"/>
                <a:gd name="T22" fmla="+- 0 212 212"/>
                <a:gd name="T23" fmla="*/ 212 h 812"/>
                <a:gd name="T24" fmla="+- 0 10684 6233"/>
                <a:gd name="T25" fmla="*/ T24 w 4471"/>
                <a:gd name="T26" fmla="+- 0 212 212"/>
                <a:gd name="T27" fmla="*/ 212 h 812"/>
                <a:gd name="T28" fmla="+- 0 6252 6233"/>
                <a:gd name="T29" fmla="*/ T28 w 4471"/>
                <a:gd name="T30" fmla="+- 0 212 212"/>
                <a:gd name="T31" fmla="*/ 212 h 812"/>
                <a:gd name="T32" fmla="+- 0 6252 6233"/>
                <a:gd name="T33" fmla="*/ T32 w 4471"/>
                <a:gd name="T34" fmla="+- 0 232 212"/>
                <a:gd name="T35" fmla="*/ 232 h 812"/>
                <a:gd name="T36" fmla="+- 0 10684 6233"/>
                <a:gd name="T37" fmla="*/ T36 w 4471"/>
                <a:gd name="T38" fmla="+- 0 232 212"/>
                <a:gd name="T39" fmla="*/ 232 h 812"/>
                <a:gd name="T40" fmla="+- 0 10684 6233"/>
                <a:gd name="T41" fmla="*/ T40 w 4471"/>
                <a:gd name="T42" fmla="+- 0 1004 212"/>
                <a:gd name="T43" fmla="*/ 1004 h 812"/>
                <a:gd name="T44" fmla="+- 0 6252 6233"/>
                <a:gd name="T45" fmla="*/ T44 w 4471"/>
                <a:gd name="T46" fmla="+- 0 1004 212"/>
                <a:gd name="T47" fmla="*/ 1004 h 812"/>
                <a:gd name="T48" fmla="+- 0 6252 6233"/>
                <a:gd name="T49" fmla="*/ T48 w 4471"/>
                <a:gd name="T50" fmla="+- 0 1024 212"/>
                <a:gd name="T51" fmla="*/ 1024 h 812"/>
                <a:gd name="T52" fmla="+- 0 10684 6233"/>
                <a:gd name="T53" fmla="*/ T52 w 4471"/>
                <a:gd name="T54" fmla="+- 0 1024 212"/>
                <a:gd name="T55" fmla="*/ 1024 h 812"/>
                <a:gd name="T56" fmla="+- 0 10704 6233"/>
                <a:gd name="T57" fmla="*/ T56 w 4471"/>
                <a:gd name="T58" fmla="+- 0 1024 212"/>
                <a:gd name="T59" fmla="*/ 1024 h 812"/>
                <a:gd name="T60" fmla="+- 0 10704 6233"/>
                <a:gd name="T61" fmla="*/ T60 w 4471"/>
                <a:gd name="T62" fmla="+- 0 212 212"/>
                <a:gd name="T63" fmla="*/ 212 h 8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471" h="812">
                  <a:moveTo>
                    <a:pt x="19" y="0"/>
                  </a:moveTo>
                  <a:lnTo>
                    <a:pt x="0" y="0"/>
                  </a:lnTo>
                  <a:lnTo>
                    <a:pt x="0" y="812"/>
                  </a:lnTo>
                  <a:lnTo>
                    <a:pt x="19" y="812"/>
                  </a:lnTo>
                  <a:lnTo>
                    <a:pt x="19" y="0"/>
                  </a:lnTo>
                  <a:close/>
                  <a:moveTo>
                    <a:pt x="4471" y="0"/>
                  </a:moveTo>
                  <a:lnTo>
                    <a:pt x="4451" y="0"/>
                  </a:lnTo>
                  <a:lnTo>
                    <a:pt x="19" y="0"/>
                  </a:lnTo>
                  <a:lnTo>
                    <a:pt x="19" y="20"/>
                  </a:lnTo>
                  <a:lnTo>
                    <a:pt x="4451" y="20"/>
                  </a:lnTo>
                  <a:lnTo>
                    <a:pt x="4451" y="792"/>
                  </a:lnTo>
                  <a:lnTo>
                    <a:pt x="19" y="792"/>
                  </a:lnTo>
                  <a:lnTo>
                    <a:pt x="19" y="812"/>
                  </a:lnTo>
                  <a:lnTo>
                    <a:pt x="4451" y="812"/>
                  </a:lnTo>
                  <a:lnTo>
                    <a:pt x="4471" y="812"/>
                  </a:lnTo>
                  <a:lnTo>
                    <a:pt x="44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3" name="Group 10"/>
          <p:cNvGrpSpPr>
            <a:grpSpLocks/>
          </p:cNvGrpSpPr>
          <p:nvPr/>
        </p:nvGrpSpPr>
        <p:grpSpPr bwMode="auto">
          <a:xfrm>
            <a:off x="2843046" y="3356992"/>
            <a:ext cx="3399963" cy="1080120"/>
            <a:chOff x="6180" y="206"/>
            <a:chExt cx="4543" cy="677"/>
          </a:xfrm>
        </p:grpSpPr>
        <p:pic>
          <p:nvPicPr>
            <p:cNvPr id="2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 y="223"/>
              <a:ext cx="4472" cy="624"/>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11"/>
            <p:cNvSpPr>
              <a:spLocks/>
            </p:cNvSpPr>
            <p:nvPr/>
          </p:nvSpPr>
          <p:spPr bwMode="auto">
            <a:xfrm>
              <a:off x="6180" y="206"/>
              <a:ext cx="4543" cy="677"/>
            </a:xfrm>
            <a:custGeom>
              <a:avLst/>
              <a:gdLst>
                <a:gd name="T0" fmla="+- 0 6199 6180"/>
                <a:gd name="T1" fmla="*/ T0 w 4543"/>
                <a:gd name="T2" fmla="+- 0 206 206"/>
                <a:gd name="T3" fmla="*/ 206 h 677"/>
                <a:gd name="T4" fmla="+- 0 6180 6180"/>
                <a:gd name="T5" fmla="*/ T4 w 4543"/>
                <a:gd name="T6" fmla="+- 0 206 206"/>
                <a:gd name="T7" fmla="*/ 206 h 677"/>
                <a:gd name="T8" fmla="+- 0 6180 6180"/>
                <a:gd name="T9" fmla="*/ T8 w 4543"/>
                <a:gd name="T10" fmla="+- 0 883 206"/>
                <a:gd name="T11" fmla="*/ 883 h 677"/>
                <a:gd name="T12" fmla="+- 0 6199 6180"/>
                <a:gd name="T13" fmla="*/ T12 w 4543"/>
                <a:gd name="T14" fmla="+- 0 883 206"/>
                <a:gd name="T15" fmla="*/ 883 h 677"/>
                <a:gd name="T16" fmla="+- 0 6199 6180"/>
                <a:gd name="T17" fmla="*/ T16 w 4543"/>
                <a:gd name="T18" fmla="+- 0 206 206"/>
                <a:gd name="T19" fmla="*/ 206 h 677"/>
                <a:gd name="T20" fmla="+- 0 10723 6180"/>
                <a:gd name="T21" fmla="*/ T20 w 4543"/>
                <a:gd name="T22" fmla="+- 0 206 206"/>
                <a:gd name="T23" fmla="*/ 206 h 677"/>
                <a:gd name="T24" fmla="+- 0 10704 6180"/>
                <a:gd name="T25" fmla="*/ T24 w 4543"/>
                <a:gd name="T26" fmla="+- 0 206 206"/>
                <a:gd name="T27" fmla="*/ 206 h 677"/>
                <a:gd name="T28" fmla="+- 0 10704 6180"/>
                <a:gd name="T29" fmla="*/ T28 w 4543"/>
                <a:gd name="T30" fmla="+- 0 206 206"/>
                <a:gd name="T31" fmla="*/ 206 h 677"/>
                <a:gd name="T32" fmla="+- 0 6199 6180"/>
                <a:gd name="T33" fmla="*/ T32 w 4543"/>
                <a:gd name="T34" fmla="+- 0 206 206"/>
                <a:gd name="T35" fmla="*/ 206 h 677"/>
                <a:gd name="T36" fmla="+- 0 6199 6180"/>
                <a:gd name="T37" fmla="*/ T36 w 4543"/>
                <a:gd name="T38" fmla="+- 0 225 206"/>
                <a:gd name="T39" fmla="*/ 225 h 677"/>
                <a:gd name="T40" fmla="+- 0 10704 6180"/>
                <a:gd name="T41" fmla="*/ T40 w 4543"/>
                <a:gd name="T42" fmla="+- 0 225 206"/>
                <a:gd name="T43" fmla="*/ 225 h 677"/>
                <a:gd name="T44" fmla="+- 0 10704 6180"/>
                <a:gd name="T45" fmla="*/ T44 w 4543"/>
                <a:gd name="T46" fmla="+- 0 864 206"/>
                <a:gd name="T47" fmla="*/ 864 h 677"/>
                <a:gd name="T48" fmla="+- 0 6199 6180"/>
                <a:gd name="T49" fmla="*/ T48 w 4543"/>
                <a:gd name="T50" fmla="+- 0 864 206"/>
                <a:gd name="T51" fmla="*/ 864 h 677"/>
                <a:gd name="T52" fmla="+- 0 6199 6180"/>
                <a:gd name="T53" fmla="*/ T52 w 4543"/>
                <a:gd name="T54" fmla="+- 0 883 206"/>
                <a:gd name="T55" fmla="*/ 883 h 677"/>
                <a:gd name="T56" fmla="+- 0 10704 6180"/>
                <a:gd name="T57" fmla="*/ T56 w 4543"/>
                <a:gd name="T58" fmla="+- 0 883 206"/>
                <a:gd name="T59" fmla="*/ 883 h 677"/>
                <a:gd name="T60" fmla="+- 0 10704 6180"/>
                <a:gd name="T61" fmla="*/ T60 w 4543"/>
                <a:gd name="T62" fmla="+- 0 883 206"/>
                <a:gd name="T63" fmla="*/ 883 h 677"/>
                <a:gd name="T64" fmla="+- 0 10723 6180"/>
                <a:gd name="T65" fmla="*/ T64 w 4543"/>
                <a:gd name="T66" fmla="+- 0 883 206"/>
                <a:gd name="T67" fmla="*/ 883 h 677"/>
                <a:gd name="T68" fmla="+- 0 10723 6180"/>
                <a:gd name="T69" fmla="*/ T68 w 4543"/>
                <a:gd name="T70" fmla="+- 0 206 206"/>
                <a:gd name="T71" fmla="*/ 206 h 6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543" h="677">
                  <a:moveTo>
                    <a:pt x="19" y="0"/>
                  </a:moveTo>
                  <a:lnTo>
                    <a:pt x="0" y="0"/>
                  </a:lnTo>
                  <a:lnTo>
                    <a:pt x="0" y="677"/>
                  </a:lnTo>
                  <a:lnTo>
                    <a:pt x="19" y="677"/>
                  </a:lnTo>
                  <a:lnTo>
                    <a:pt x="19" y="0"/>
                  </a:lnTo>
                  <a:close/>
                  <a:moveTo>
                    <a:pt x="4543" y="0"/>
                  </a:moveTo>
                  <a:lnTo>
                    <a:pt x="4524" y="0"/>
                  </a:lnTo>
                  <a:lnTo>
                    <a:pt x="19" y="0"/>
                  </a:lnTo>
                  <a:lnTo>
                    <a:pt x="19" y="19"/>
                  </a:lnTo>
                  <a:lnTo>
                    <a:pt x="4524" y="19"/>
                  </a:lnTo>
                  <a:lnTo>
                    <a:pt x="4524" y="658"/>
                  </a:lnTo>
                  <a:lnTo>
                    <a:pt x="19" y="658"/>
                  </a:lnTo>
                  <a:lnTo>
                    <a:pt x="19" y="677"/>
                  </a:lnTo>
                  <a:lnTo>
                    <a:pt x="4524" y="677"/>
                  </a:lnTo>
                  <a:lnTo>
                    <a:pt x="4543" y="677"/>
                  </a:lnTo>
                  <a:lnTo>
                    <a:pt x="45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5" name="Rectangle 16"/>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histogram corresponding of their two text lines.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8"/>
          <p:cNvSpPr>
            <a:spLocks noChangeArrowheads="1"/>
          </p:cNvSpPr>
          <p:nvPr/>
        </p:nvSpPr>
        <p:spPr bwMode="auto">
          <a:xfrm>
            <a:off x="4632035" y="374248"/>
            <a:ext cx="18473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7"/>
          <p:cNvSpPr/>
          <p:nvPr/>
        </p:nvSpPr>
        <p:spPr>
          <a:xfrm>
            <a:off x="2853193" y="4581128"/>
            <a:ext cx="4572000" cy="369332"/>
          </a:xfrm>
          <a:prstGeom prst="rect">
            <a:avLst/>
          </a:prstGeom>
        </p:spPr>
        <p:txBody>
          <a:bodyPr>
            <a:spAutoFit/>
          </a:bodyPr>
          <a:lstStyle/>
          <a:p>
            <a:pPr lvl="0" algn="ctr" eaLnBrk="0" fontAlgn="base" hangingPunct="0">
              <a:spcBef>
                <a:spcPct val="0"/>
              </a:spcBef>
              <a:spcAft>
                <a:spcPct val="0"/>
              </a:spcAft>
            </a:pPr>
            <a:r>
              <a:rPr lang="en-US" b="1" smtClean="0">
                <a:latin typeface="Arial" pitchFamily="34" charset="0"/>
                <a:ea typeface="Times New Roman" pitchFamily="18" charset="0"/>
                <a:cs typeface="Arial" pitchFamily="34" charset="0"/>
              </a:rPr>
              <a:t> </a:t>
            </a:r>
            <a:r>
              <a:rPr lang="en-US" b="1">
                <a:latin typeface="Arial" pitchFamily="34" charset="0"/>
                <a:ea typeface="Times New Roman" pitchFamily="18" charset="0"/>
                <a:cs typeface="Arial" pitchFamily="34" charset="0"/>
              </a:rPr>
              <a:t>(b) Smoothed text lines with histogram.</a:t>
            </a:r>
            <a:endParaRPr lang="en-US" sz="4400">
              <a:latin typeface="Arial" pitchFamily="34" charset="0"/>
              <a:cs typeface="Arial" pitchFamily="34" charset="0"/>
            </a:endParaRPr>
          </a:p>
        </p:txBody>
      </p:sp>
      <p:sp>
        <p:nvSpPr>
          <p:cNvPr id="19" name="Rectangle 18"/>
          <p:cNvSpPr/>
          <p:nvPr/>
        </p:nvSpPr>
        <p:spPr>
          <a:xfrm>
            <a:off x="3309357" y="2501404"/>
            <a:ext cx="2467342" cy="369332"/>
          </a:xfrm>
          <a:prstGeom prst="rect">
            <a:avLst/>
          </a:prstGeom>
        </p:spPr>
        <p:txBody>
          <a:bodyPr wrap="none">
            <a:spAutoFit/>
          </a:bodyPr>
          <a:lstStyle/>
          <a:p>
            <a:r>
              <a:rPr lang="en-US" b="1">
                <a:solidFill>
                  <a:prstClr val="black"/>
                </a:solidFill>
                <a:latin typeface="Arial" pitchFamily="34" charset="0"/>
                <a:ea typeface="Times New Roman" pitchFamily="18" charset="0"/>
                <a:cs typeface="Arial" pitchFamily="34" charset="0"/>
              </a:rPr>
              <a:t>(a) Original text lines</a:t>
            </a:r>
            <a:endParaRPr lang="en-IN"/>
          </a:p>
        </p:txBody>
      </p:sp>
      <p:sp>
        <p:nvSpPr>
          <p:cNvPr id="24" name="Title 1"/>
          <p:cNvSpPr txBox="1">
            <a:spLocks/>
          </p:cNvSpPr>
          <p:nvPr/>
        </p:nvSpPr>
        <p:spPr>
          <a:xfrm>
            <a:off x="395536" y="764704"/>
            <a:ext cx="8229600" cy="633304"/>
          </a:xfrm>
          <a:prstGeom prst="rect">
            <a:avLst/>
          </a:prstGeom>
        </p:spPr>
        <p:txBody>
          <a:bodyPr>
            <a:normAutofit fontScale="300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9600" smtClean="0"/>
              <a:t>Con...</a:t>
            </a:r>
            <a:r>
              <a:rPr lang="en-IN" smtClean="0"/>
              <a:t/>
            </a:r>
            <a:br>
              <a:rPr lang="en-IN" smtClean="0"/>
            </a:br>
            <a:endParaRPr lang="en-IN"/>
          </a:p>
        </p:txBody>
      </p:sp>
    </p:spTree>
    <p:extLst>
      <p:ext uri="{BB962C8B-B14F-4D97-AF65-F5344CB8AC3E}">
        <p14:creationId xmlns:p14="http://schemas.microsoft.com/office/powerpoint/2010/main" val="325542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224136"/>
          </a:xfrm>
        </p:spPr>
        <p:txBody>
          <a:bodyPr>
            <a:normAutofit fontScale="90000"/>
          </a:bodyPr>
          <a:lstStyle/>
          <a:p>
            <a:r>
              <a:rPr lang="en-US" smtClean="0"/>
              <a:t>2</a:t>
            </a:r>
            <a:r>
              <a:rPr lang="en-US" smtClean="0"/>
              <a:t>)</a:t>
            </a:r>
            <a:r>
              <a:rPr lang="en-US" b="1" smtClean="0"/>
              <a:t> </a:t>
            </a:r>
            <a:r>
              <a:rPr lang="en-US" b="1"/>
              <a:t>Recursive procedure to get middle lines for segmentation.</a:t>
            </a: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15</a:t>
            </a:fld>
            <a:endParaRPr lang="en-IN"/>
          </a:p>
        </p:txBody>
      </p:sp>
      <p:sp>
        <p:nvSpPr>
          <p:cNvPr id="5" name="Rectangle 4"/>
          <p:cNvSpPr/>
          <p:nvPr/>
        </p:nvSpPr>
        <p:spPr>
          <a:xfrm>
            <a:off x="899592" y="2082788"/>
            <a:ext cx="7560840" cy="3139321"/>
          </a:xfrm>
          <a:prstGeom prst="rect">
            <a:avLst/>
          </a:prstGeom>
        </p:spPr>
        <p:txBody>
          <a:bodyPr wrap="square">
            <a:spAutoFit/>
          </a:bodyPr>
          <a:lstStyle/>
          <a:p>
            <a:pPr marL="285750" indent="-285750">
              <a:buFont typeface="Arial" pitchFamily="34" charset="0"/>
              <a:buChar char="•"/>
            </a:pPr>
            <a:r>
              <a:rPr lang="en-US" smtClean="0"/>
              <a:t>After getting </a:t>
            </a:r>
            <a:r>
              <a:rPr lang="en-US"/>
              <a:t>the histogram of every line from the smoothed document page, we consider the highest peak among all the peaks of the horizontal projection profile</a:t>
            </a:r>
            <a:r>
              <a:rPr lang="en-US"/>
              <a:t>. </a:t>
            </a:r>
            <a:endParaRPr lang="en-US" smtClean="0"/>
          </a:p>
          <a:p>
            <a:pPr marL="285750" indent="-285750">
              <a:buFont typeface="Arial" pitchFamily="34" charset="0"/>
              <a:buChar char="•"/>
            </a:pPr>
            <a:r>
              <a:rPr lang="en-US" smtClean="0"/>
              <a:t>After </a:t>
            </a:r>
            <a:r>
              <a:rPr lang="en-US"/>
              <a:t>that we find  the middle point of length of highest peak, and then we draw a vertical line from top to bottom at the middle point of the </a:t>
            </a:r>
            <a:r>
              <a:rPr lang="en-US"/>
              <a:t>highest </a:t>
            </a:r>
            <a:r>
              <a:rPr lang="en-US" smtClean="0"/>
              <a:t>peak.</a:t>
            </a:r>
          </a:p>
          <a:p>
            <a:pPr marL="285750" indent="-285750">
              <a:buFont typeface="Arial" pitchFamily="34" charset="0"/>
              <a:buChar char="•"/>
            </a:pPr>
            <a:r>
              <a:rPr lang="en-US"/>
              <a:t>After getting that region (the region between two middle lines of peaks) we apply the same procedure to find vertical line through the middle of highest peak and middle lines of that particular region</a:t>
            </a:r>
            <a:r>
              <a:rPr lang="en-US"/>
              <a:t>. </a:t>
            </a:r>
            <a:endParaRPr lang="en-US" smtClean="0"/>
          </a:p>
          <a:p>
            <a:pPr marL="285750" indent="-285750">
              <a:buFont typeface="Arial" pitchFamily="34" charset="0"/>
              <a:buChar char="•"/>
            </a:pPr>
            <a:r>
              <a:rPr lang="en-US" smtClean="0"/>
              <a:t>This </a:t>
            </a:r>
            <a:r>
              <a:rPr lang="en-US"/>
              <a:t>procedure </a:t>
            </a:r>
            <a:r>
              <a:rPr lang="en-US"/>
              <a:t>runs </a:t>
            </a:r>
            <a:r>
              <a:rPr lang="en-US" smtClean="0"/>
              <a:t>recursively, </a:t>
            </a:r>
            <a:r>
              <a:rPr lang="en-US"/>
              <a:t>until we find middle lines of </a:t>
            </a:r>
            <a:r>
              <a:rPr lang="en-US"/>
              <a:t>particular </a:t>
            </a:r>
            <a:r>
              <a:rPr lang="en-US" smtClean="0"/>
              <a:t>image.</a:t>
            </a:r>
            <a:endParaRPr lang="en-IN">
              <a:solidFill>
                <a:prstClr val="black"/>
              </a:solidFill>
            </a:endParaRPr>
          </a:p>
        </p:txBody>
      </p:sp>
    </p:spTree>
    <p:extLst>
      <p:ext uri="{BB962C8B-B14F-4D97-AF65-F5344CB8AC3E}">
        <p14:creationId xmlns:p14="http://schemas.microsoft.com/office/powerpoint/2010/main" val="338905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633304"/>
          </a:xfrm>
        </p:spPr>
        <p:txBody>
          <a:bodyPr>
            <a:normAutofit fontScale="90000"/>
          </a:bodyPr>
          <a:lstStyle/>
          <a:p>
            <a:r>
              <a:rPr lang="en-US" smtClean="0"/>
              <a:t>Con...</a:t>
            </a: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16</a:t>
            </a:fld>
            <a:endParaRPr lang="en-IN"/>
          </a:p>
        </p:txBody>
      </p:sp>
      <p:pic>
        <p:nvPicPr>
          <p:cNvPr id="6" name="image11.png"/>
          <p:cNvPicPr/>
          <p:nvPr/>
        </p:nvPicPr>
        <p:blipFill>
          <a:blip r:embed="rId2" cstate="print"/>
          <a:stretch>
            <a:fillRect/>
          </a:stretch>
        </p:blipFill>
        <p:spPr>
          <a:xfrm>
            <a:off x="1454199" y="1398008"/>
            <a:ext cx="4320480" cy="1633044"/>
          </a:xfrm>
          <a:prstGeom prst="rect">
            <a:avLst/>
          </a:prstGeom>
        </p:spPr>
      </p:pic>
      <p:sp>
        <p:nvSpPr>
          <p:cNvPr id="15" name="Rectangle 14"/>
          <p:cNvSpPr/>
          <p:nvPr/>
        </p:nvSpPr>
        <p:spPr>
          <a:xfrm>
            <a:off x="3350584" y="3059668"/>
            <a:ext cx="527709" cy="369332"/>
          </a:xfrm>
          <a:prstGeom prst="rect">
            <a:avLst/>
          </a:prstGeom>
        </p:spPr>
        <p:txBody>
          <a:bodyPr wrap="none">
            <a:spAutoFit/>
          </a:bodyPr>
          <a:lstStyle/>
          <a:p>
            <a:r>
              <a:rPr lang="en-US" b="1"/>
              <a:t>(a)</a:t>
            </a:r>
            <a:endParaRPr lang="en-IN" b="1"/>
          </a:p>
        </p:txBody>
      </p:sp>
      <p:grpSp>
        <p:nvGrpSpPr>
          <p:cNvPr id="16" name="Group 11"/>
          <p:cNvGrpSpPr>
            <a:grpSpLocks/>
          </p:cNvGrpSpPr>
          <p:nvPr/>
        </p:nvGrpSpPr>
        <p:grpSpPr bwMode="auto">
          <a:xfrm>
            <a:off x="1331640" y="3489052"/>
            <a:ext cx="5929934" cy="1584176"/>
            <a:chOff x="6238" y="212"/>
            <a:chExt cx="4466" cy="711"/>
          </a:xfrm>
        </p:grpSpPr>
        <p:pic>
          <p:nvPicPr>
            <p:cNvPr id="30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 y="242"/>
              <a:ext cx="4426" cy="642"/>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13"/>
            <p:cNvSpPr>
              <a:spLocks/>
            </p:cNvSpPr>
            <p:nvPr/>
          </p:nvSpPr>
          <p:spPr bwMode="auto">
            <a:xfrm>
              <a:off x="6237" y="211"/>
              <a:ext cx="4466" cy="711"/>
            </a:xfrm>
            <a:custGeom>
              <a:avLst/>
              <a:gdLst>
                <a:gd name="T0" fmla="+- 0 6257 6238"/>
                <a:gd name="T1" fmla="*/ T0 w 4466"/>
                <a:gd name="T2" fmla="+- 0 212 212"/>
                <a:gd name="T3" fmla="*/ 212 h 711"/>
                <a:gd name="T4" fmla="+- 0 6238 6238"/>
                <a:gd name="T5" fmla="*/ T4 w 4466"/>
                <a:gd name="T6" fmla="+- 0 212 212"/>
                <a:gd name="T7" fmla="*/ 212 h 711"/>
                <a:gd name="T8" fmla="+- 0 6238 6238"/>
                <a:gd name="T9" fmla="*/ T8 w 4466"/>
                <a:gd name="T10" fmla="+- 0 922 212"/>
                <a:gd name="T11" fmla="*/ 922 h 711"/>
                <a:gd name="T12" fmla="+- 0 6257 6238"/>
                <a:gd name="T13" fmla="*/ T12 w 4466"/>
                <a:gd name="T14" fmla="+- 0 922 212"/>
                <a:gd name="T15" fmla="*/ 922 h 711"/>
                <a:gd name="T16" fmla="+- 0 6257 6238"/>
                <a:gd name="T17" fmla="*/ T16 w 4466"/>
                <a:gd name="T18" fmla="+- 0 212 212"/>
                <a:gd name="T19" fmla="*/ 212 h 711"/>
                <a:gd name="T20" fmla="+- 0 10704 6238"/>
                <a:gd name="T21" fmla="*/ T20 w 4466"/>
                <a:gd name="T22" fmla="+- 0 212 212"/>
                <a:gd name="T23" fmla="*/ 212 h 711"/>
                <a:gd name="T24" fmla="+- 0 10684 6238"/>
                <a:gd name="T25" fmla="*/ T24 w 4466"/>
                <a:gd name="T26" fmla="+- 0 212 212"/>
                <a:gd name="T27" fmla="*/ 212 h 711"/>
                <a:gd name="T28" fmla="+- 0 6257 6238"/>
                <a:gd name="T29" fmla="*/ T28 w 4466"/>
                <a:gd name="T30" fmla="+- 0 212 212"/>
                <a:gd name="T31" fmla="*/ 212 h 711"/>
                <a:gd name="T32" fmla="+- 0 6257 6238"/>
                <a:gd name="T33" fmla="*/ T32 w 4466"/>
                <a:gd name="T34" fmla="+- 0 231 212"/>
                <a:gd name="T35" fmla="*/ 231 h 711"/>
                <a:gd name="T36" fmla="+- 0 10684 6238"/>
                <a:gd name="T37" fmla="*/ T36 w 4466"/>
                <a:gd name="T38" fmla="+- 0 231 212"/>
                <a:gd name="T39" fmla="*/ 231 h 711"/>
                <a:gd name="T40" fmla="+- 0 10684 6238"/>
                <a:gd name="T41" fmla="*/ T40 w 4466"/>
                <a:gd name="T42" fmla="+- 0 903 212"/>
                <a:gd name="T43" fmla="*/ 903 h 711"/>
                <a:gd name="T44" fmla="+- 0 6257 6238"/>
                <a:gd name="T45" fmla="*/ T44 w 4466"/>
                <a:gd name="T46" fmla="+- 0 903 212"/>
                <a:gd name="T47" fmla="*/ 903 h 711"/>
                <a:gd name="T48" fmla="+- 0 6257 6238"/>
                <a:gd name="T49" fmla="*/ T48 w 4466"/>
                <a:gd name="T50" fmla="+- 0 922 212"/>
                <a:gd name="T51" fmla="*/ 922 h 711"/>
                <a:gd name="T52" fmla="+- 0 10684 6238"/>
                <a:gd name="T53" fmla="*/ T52 w 4466"/>
                <a:gd name="T54" fmla="+- 0 922 212"/>
                <a:gd name="T55" fmla="*/ 922 h 711"/>
                <a:gd name="T56" fmla="+- 0 10704 6238"/>
                <a:gd name="T57" fmla="*/ T56 w 4466"/>
                <a:gd name="T58" fmla="+- 0 922 212"/>
                <a:gd name="T59" fmla="*/ 922 h 711"/>
                <a:gd name="T60" fmla="+- 0 10704 6238"/>
                <a:gd name="T61" fmla="*/ T60 w 4466"/>
                <a:gd name="T62" fmla="+- 0 212 212"/>
                <a:gd name="T63" fmla="*/ 212 h 7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466" h="711">
                  <a:moveTo>
                    <a:pt x="19" y="0"/>
                  </a:moveTo>
                  <a:lnTo>
                    <a:pt x="0" y="0"/>
                  </a:lnTo>
                  <a:lnTo>
                    <a:pt x="0" y="710"/>
                  </a:lnTo>
                  <a:lnTo>
                    <a:pt x="19" y="710"/>
                  </a:lnTo>
                  <a:lnTo>
                    <a:pt x="19" y="0"/>
                  </a:lnTo>
                  <a:close/>
                  <a:moveTo>
                    <a:pt x="4466" y="0"/>
                  </a:moveTo>
                  <a:lnTo>
                    <a:pt x="4446" y="0"/>
                  </a:lnTo>
                  <a:lnTo>
                    <a:pt x="19" y="0"/>
                  </a:lnTo>
                  <a:lnTo>
                    <a:pt x="19" y="19"/>
                  </a:lnTo>
                  <a:lnTo>
                    <a:pt x="4446" y="19"/>
                  </a:lnTo>
                  <a:lnTo>
                    <a:pt x="4446" y="691"/>
                  </a:lnTo>
                  <a:lnTo>
                    <a:pt x="19" y="691"/>
                  </a:lnTo>
                  <a:lnTo>
                    <a:pt x="19" y="710"/>
                  </a:lnTo>
                  <a:lnTo>
                    <a:pt x="4446" y="710"/>
                  </a:lnTo>
                  <a:lnTo>
                    <a:pt x="4466" y="710"/>
                  </a:lnTo>
                  <a:lnTo>
                    <a:pt x="44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8" name="Rectangle 17"/>
          <p:cNvSpPr/>
          <p:nvPr/>
        </p:nvSpPr>
        <p:spPr>
          <a:xfrm>
            <a:off x="1330312" y="5229200"/>
            <a:ext cx="6842088" cy="923330"/>
          </a:xfrm>
          <a:prstGeom prst="rect">
            <a:avLst/>
          </a:prstGeom>
        </p:spPr>
        <p:txBody>
          <a:bodyPr wrap="square">
            <a:spAutoFit/>
          </a:bodyPr>
          <a:lstStyle/>
          <a:p>
            <a:r>
              <a:rPr lang="en-US"/>
              <a:t>(a) Highest peak and vertical line drawn at the middle of highest peak is shown in a Telugu script document (b) Middle line detection for considering small length text line (shown in Telugu).</a:t>
            </a:r>
            <a:endParaRPr lang="en-IN"/>
          </a:p>
        </p:txBody>
      </p:sp>
    </p:spTree>
    <p:extLst>
      <p:ext uri="{BB962C8B-B14F-4D97-AF65-F5344CB8AC3E}">
        <p14:creationId xmlns:p14="http://schemas.microsoft.com/office/powerpoint/2010/main" val="3301193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792088"/>
          </a:xfrm>
        </p:spPr>
        <p:txBody>
          <a:bodyPr>
            <a:normAutofit fontScale="90000"/>
          </a:bodyPr>
          <a:lstStyle/>
          <a:p>
            <a:r>
              <a:rPr lang="en-US"/>
              <a:t/>
            </a:r>
            <a:br>
              <a:rPr lang="en-US"/>
            </a:br>
            <a:r>
              <a:rPr lang="en-US" b="1" smtClean="0"/>
              <a:t> </a:t>
            </a:r>
            <a:r>
              <a:rPr lang="en-US" b="1"/>
              <a:t>Step-3: Finding candidate line</a:t>
            </a:r>
            <a:r>
              <a:rPr lang="en-IN"/>
              <a:t/>
            </a:r>
            <a:br>
              <a:rPr lang="en-IN"/>
            </a:b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17</a:t>
            </a:fld>
            <a:endParaRPr lang="en-IN"/>
          </a:p>
        </p:txBody>
      </p:sp>
      <p:sp>
        <p:nvSpPr>
          <p:cNvPr id="5" name="Rectangle 4"/>
          <p:cNvSpPr/>
          <p:nvPr/>
        </p:nvSpPr>
        <p:spPr>
          <a:xfrm>
            <a:off x="611560" y="1484784"/>
            <a:ext cx="7560840" cy="2031325"/>
          </a:xfrm>
          <a:prstGeom prst="rect">
            <a:avLst/>
          </a:prstGeom>
        </p:spPr>
        <p:txBody>
          <a:bodyPr wrap="square">
            <a:spAutoFit/>
          </a:bodyPr>
          <a:lstStyle/>
          <a:p>
            <a:pPr marL="285750" indent="-285750">
              <a:buFont typeface="Arial" pitchFamily="34" charset="0"/>
              <a:buChar char="•"/>
            </a:pPr>
            <a:r>
              <a:rPr lang="en-US"/>
              <a:t>In this step, from the starting point of first histogram we vertically scan the region in between the first middle and second middle line of histogram until we get first two white pixels</a:t>
            </a:r>
            <a:r>
              <a:rPr lang="en-US"/>
              <a:t>. </a:t>
            </a:r>
            <a:endParaRPr lang="en-US" smtClean="0"/>
          </a:p>
          <a:p>
            <a:pPr marL="285750" indent="-285750">
              <a:buFont typeface="Arial" pitchFamily="34" charset="0"/>
              <a:buChar char="•"/>
            </a:pPr>
            <a:r>
              <a:rPr lang="en-US"/>
              <a:t>We consider that two white pixels as minimum </a:t>
            </a:r>
            <a:r>
              <a:rPr lang="en-US"/>
              <a:t>points</a:t>
            </a:r>
            <a:r>
              <a:rPr lang="en-US" smtClean="0"/>
              <a:t>.</a:t>
            </a:r>
          </a:p>
          <a:p>
            <a:pPr marL="285750" indent="-285750">
              <a:buFont typeface="Arial" pitchFamily="34" charset="0"/>
              <a:buChar char="•"/>
            </a:pPr>
            <a:r>
              <a:rPr lang="en-US"/>
              <a:t>The line, where we get the first white pixel, we consider that line as first minimum. Similarly the line where we get second white pixel, we consider that line as second minimum. </a:t>
            </a:r>
            <a:endParaRPr lang="en-IN"/>
          </a:p>
        </p:txBody>
      </p:sp>
      <p:grpSp>
        <p:nvGrpSpPr>
          <p:cNvPr id="7" name="Group 2"/>
          <p:cNvGrpSpPr>
            <a:grpSpLocks/>
          </p:cNvGrpSpPr>
          <p:nvPr/>
        </p:nvGrpSpPr>
        <p:grpSpPr bwMode="auto">
          <a:xfrm>
            <a:off x="884238" y="4005262"/>
            <a:ext cx="2967682" cy="791889"/>
            <a:chOff x="1152" y="-749"/>
            <a:chExt cx="4486" cy="75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 y="-671"/>
              <a:ext cx="4445" cy="605"/>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4"/>
            <p:cNvSpPr>
              <a:spLocks/>
            </p:cNvSpPr>
            <p:nvPr/>
          </p:nvSpPr>
          <p:spPr bwMode="auto">
            <a:xfrm>
              <a:off x="1152" y="-750"/>
              <a:ext cx="4486" cy="750"/>
            </a:xfrm>
            <a:custGeom>
              <a:avLst/>
              <a:gdLst>
                <a:gd name="T0" fmla="+- 0 5638 1152"/>
                <a:gd name="T1" fmla="*/ T0 w 4486"/>
                <a:gd name="T2" fmla="+- 0 -749 -749"/>
                <a:gd name="T3" fmla="*/ -749 h 750"/>
                <a:gd name="T4" fmla="+- 0 5618 1152"/>
                <a:gd name="T5" fmla="*/ T4 w 4486"/>
                <a:gd name="T6" fmla="+- 0 -749 -749"/>
                <a:gd name="T7" fmla="*/ -749 h 750"/>
                <a:gd name="T8" fmla="+- 0 5618 1152"/>
                <a:gd name="T9" fmla="*/ T8 w 4486"/>
                <a:gd name="T10" fmla="+- 0 -730 -749"/>
                <a:gd name="T11" fmla="*/ -730 h 750"/>
                <a:gd name="T12" fmla="+- 0 5618 1152"/>
                <a:gd name="T13" fmla="*/ T12 w 4486"/>
                <a:gd name="T14" fmla="+- 0 -19 -749"/>
                <a:gd name="T15" fmla="*/ -19 h 750"/>
                <a:gd name="T16" fmla="+- 0 1172 1152"/>
                <a:gd name="T17" fmla="*/ T16 w 4486"/>
                <a:gd name="T18" fmla="+- 0 -19 -749"/>
                <a:gd name="T19" fmla="*/ -19 h 750"/>
                <a:gd name="T20" fmla="+- 0 1172 1152"/>
                <a:gd name="T21" fmla="*/ T20 w 4486"/>
                <a:gd name="T22" fmla="+- 0 -730 -749"/>
                <a:gd name="T23" fmla="*/ -730 h 750"/>
                <a:gd name="T24" fmla="+- 0 5618 1152"/>
                <a:gd name="T25" fmla="*/ T24 w 4486"/>
                <a:gd name="T26" fmla="+- 0 -730 -749"/>
                <a:gd name="T27" fmla="*/ -730 h 750"/>
                <a:gd name="T28" fmla="+- 0 5618 1152"/>
                <a:gd name="T29" fmla="*/ T28 w 4486"/>
                <a:gd name="T30" fmla="+- 0 -749 -749"/>
                <a:gd name="T31" fmla="*/ -749 h 750"/>
                <a:gd name="T32" fmla="+- 0 1172 1152"/>
                <a:gd name="T33" fmla="*/ T32 w 4486"/>
                <a:gd name="T34" fmla="+- 0 -749 -749"/>
                <a:gd name="T35" fmla="*/ -749 h 750"/>
                <a:gd name="T36" fmla="+- 0 1152 1152"/>
                <a:gd name="T37" fmla="*/ T36 w 4486"/>
                <a:gd name="T38" fmla="+- 0 -749 -749"/>
                <a:gd name="T39" fmla="*/ -749 h 750"/>
                <a:gd name="T40" fmla="+- 0 1152 1152"/>
                <a:gd name="T41" fmla="*/ T40 w 4486"/>
                <a:gd name="T42" fmla="+- 0 0 -749"/>
                <a:gd name="T43" fmla="*/ 0 h 750"/>
                <a:gd name="T44" fmla="+- 0 1172 1152"/>
                <a:gd name="T45" fmla="*/ T44 w 4486"/>
                <a:gd name="T46" fmla="+- 0 0 -749"/>
                <a:gd name="T47" fmla="*/ 0 h 750"/>
                <a:gd name="T48" fmla="+- 0 5618 1152"/>
                <a:gd name="T49" fmla="*/ T48 w 4486"/>
                <a:gd name="T50" fmla="+- 0 0 -749"/>
                <a:gd name="T51" fmla="*/ 0 h 750"/>
                <a:gd name="T52" fmla="+- 0 5638 1152"/>
                <a:gd name="T53" fmla="*/ T52 w 4486"/>
                <a:gd name="T54" fmla="+- 0 0 -749"/>
                <a:gd name="T55" fmla="*/ 0 h 750"/>
                <a:gd name="T56" fmla="+- 0 5638 1152"/>
                <a:gd name="T57" fmla="*/ T56 w 4486"/>
                <a:gd name="T58" fmla="+- 0 -749 -749"/>
                <a:gd name="T59" fmla="*/ -749 h 7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486" h="750">
                  <a:moveTo>
                    <a:pt x="4486" y="0"/>
                  </a:moveTo>
                  <a:lnTo>
                    <a:pt x="4466" y="0"/>
                  </a:lnTo>
                  <a:lnTo>
                    <a:pt x="4466" y="19"/>
                  </a:lnTo>
                  <a:lnTo>
                    <a:pt x="4466" y="730"/>
                  </a:lnTo>
                  <a:lnTo>
                    <a:pt x="20" y="730"/>
                  </a:lnTo>
                  <a:lnTo>
                    <a:pt x="20" y="19"/>
                  </a:lnTo>
                  <a:lnTo>
                    <a:pt x="4466" y="19"/>
                  </a:lnTo>
                  <a:lnTo>
                    <a:pt x="4466" y="0"/>
                  </a:lnTo>
                  <a:lnTo>
                    <a:pt x="20" y="0"/>
                  </a:lnTo>
                  <a:lnTo>
                    <a:pt x="0" y="0"/>
                  </a:lnTo>
                  <a:lnTo>
                    <a:pt x="0" y="749"/>
                  </a:lnTo>
                  <a:lnTo>
                    <a:pt x="20" y="749"/>
                  </a:lnTo>
                  <a:lnTo>
                    <a:pt x="4466" y="749"/>
                  </a:lnTo>
                  <a:lnTo>
                    <a:pt x="4486" y="749"/>
                  </a:lnTo>
                  <a:lnTo>
                    <a:pt x="44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 name="Group 5"/>
          <p:cNvGrpSpPr>
            <a:grpSpLocks/>
          </p:cNvGrpSpPr>
          <p:nvPr/>
        </p:nvGrpSpPr>
        <p:grpSpPr bwMode="auto">
          <a:xfrm>
            <a:off x="4211960" y="3970177"/>
            <a:ext cx="3240360" cy="825918"/>
            <a:chOff x="1152" y="206"/>
            <a:chExt cx="4490" cy="678"/>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 y="268"/>
              <a:ext cx="4450" cy="563"/>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7"/>
            <p:cNvSpPr>
              <a:spLocks/>
            </p:cNvSpPr>
            <p:nvPr/>
          </p:nvSpPr>
          <p:spPr bwMode="auto">
            <a:xfrm>
              <a:off x="1152" y="206"/>
              <a:ext cx="4490" cy="678"/>
            </a:xfrm>
            <a:custGeom>
              <a:avLst/>
              <a:gdLst>
                <a:gd name="T0" fmla="+- 0 5642 1152"/>
                <a:gd name="T1" fmla="*/ T0 w 4490"/>
                <a:gd name="T2" fmla="+- 0 206 206"/>
                <a:gd name="T3" fmla="*/ 206 h 678"/>
                <a:gd name="T4" fmla="+- 0 5623 1152"/>
                <a:gd name="T5" fmla="*/ T4 w 4490"/>
                <a:gd name="T6" fmla="+- 0 206 206"/>
                <a:gd name="T7" fmla="*/ 206 h 678"/>
                <a:gd name="T8" fmla="+- 0 5623 1152"/>
                <a:gd name="T9" fmla="*/ T8 w 4490"/>
                <a:gd name="T10" fmla="+- 0 226 206"/>
                <a:gd name="T11" fmla="*/ 226 h 678"/>
                <a:gd name="T12" fmla="+- 0 5623 1152"/>
                <a:gd name="T13" fmla="*/ T12 w 4490"/>
                <a:gd name="T14" fmla="+- 0 864 206"/>
                <a:gd name="T15" fmla="*/ 864 h 678"/>
                <a:gd name="T16" fmla="+- 0 1172 1152"/>
                <a:gd name="T17" fmla="*/ T16 w 4490"/>
                <a:gd name="T18" fmla="+- 0 864 206"/>
                <a:gd name="T19" fmla="*/ 864 h 678"/>
                <a:gd name="T20" fmla="+- 0 1172 1152"/>
                <a:gd name="T21" fmla="*/ T20 w 4490"/>
                <a:gd name="T22" fmla="+- 0 226 206"/>
                <a:gd name="T23" fmla="*/ 226 h 678"/>
                <a:gd name="T24" fmla="+- 0 5623 1152"/>
                <a:gd name="T25" fmla="*/ T24 w 4490"/>
                <a:gd name="T26" fmla="+- 0 226 206"/>
                <a:gd name="T27" fmla="*/ 226 h 678"/>
                <a:gd name="T28" fmla="+- 0 5623 1152"/>
                <a:gd name="T29" fmla="*/ T28 w 4490"/>
                <a:gd name="T30" fmla="+- 0 206 206"/>
                <a:gd name="T31" fmla="*/ 206 h 678"/>
                <a:gd name="T32" fmla="+- 0 1172 1152"/>
                <a:gd name="T33" fmla="*/ T32 w 4490"/>
                <a:gd name="T34" fmla="+- 0 206 206"/>
                <a:gd name="T35" fmla="*/ 206 h 678"/>
                <a:gd name="T36" fmla="+- 0 1152 1152"/>
                <a:gd name="T37" fmla="*/ T36 w 4490"/>
                <a:gd name="T38" fmla="+- 0 206 206"/>
                <a:gd name="T39" fmla="*/ 206 h 678"/>
                <a:gd name="T40" fmla="+- 0 1152 1152"/>
                <a:gd name="T41" fmla="*/ T40 w 4490"/>
                <a:gd name="T42" fmla="+- 0 884 206"/>
                <a:gd name="T43" fmla="*/ 884 h 678"/>
                <a:gd name="T44" fmla="+- 0 1172 1152"/>
                <a:gd name="T45" fmla="*/ T44 w 4490"/>
                <a:gd name="T46" fmla="+- 0 884 206"/>
                <a:gd name="T47" fmla="*/ 884 h 678"/>
                <a:gd name="T48" fmla="+- 0 5623 1152"/>
                <a:gd name="T49" fmla="*/ T48 w 4490"/>
                <a:gd name="T50" fmla="+- 0 884 206"/>
                <a:gd name="T51" fmla="*/ 884 h 678"/>
                <a:gd name="T52" fmla="+- 0 5642 1152"/>
                <a:gd name="T53" fmla="*/ T52 w 4490"/>
                <a:gd name="T54" fmla="+- 0 884 206"/>
                <a:gd name="T55" fmla="*/ 884 h 678"/>
                <a:gd name="T56" fmla="+- 0 5642 1152"/>
                <a:gd name="T57" fmla="*/ T56 w 4490"/>
                <a:gd name="T58" fmla="+- 0 206 206"/>
                <a:gd name="T59" fmla="*/ 206 h 6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490" h="678">
                  <a:moveTo>
                    <a:pt x="4490" y="0"/>
                  </a:moveTo>
                  <a:lnTo>
                    <a:pt x="4471" y="0"/>
                  </a:lnTo>
                  <a:lnTo>
                    <a:pt x="4471" y="20"/>
                  </a:lnTo>
                  <a:lnTo>
                    <a:pt x="4471" y="658"/>
                  </a:lnTo>
                  <a:lnTo>
                    <a:pt x="20" y="658"/>
                  </a:lnTo>
                  <a:lnTo>
                    <a:pt x="20" y="20"/>
                  </a:lnTo>
                  <a:lnTo>
                    <a:pt x="4471" y="20"/>
                  </a:lnTo>
                  <a:lnTo>
                    <a:pt x="4471" y="0"/>
                  </a:lnTo>
                  <a:lnTo>
                    <a:pt x="20" y="0"/>
                  </a:lnTo>
                  <a:lnTo>
                    <a:pt x="0" y="0"/>
                  </a:lnTo>
                  <a:lnTo>
                    <a:pt x="0" y="678"/>
                  </a:lnTo>
                  <a:lnTo>
                    <a:pt x="20" y="678"/>
                  </a:lnTo>
                  <a:lnTo>
                    <a:pt x="4471" y="678"/>
                  </a:lnTo>
                  <a:lnTo>
                    <a:pt x="4490" y="678"/>
                  </a:lnTo>
                  <a:lnTo>
                    <a:pt x="44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2" name="Rectangle 11"/>
          <p:cNvSpPr/>
          <p:nvPr/>
        </p:nvSpPr>
        <p:spPr>
          <a:xfrm>
            <a:off x="896807" y="5013176"/>
            <a:ext cx="6771537" cy="461665"/>
          </a:xfrm>
          <a:prstGeom prst="rect">
            <a:avLst/>
          </a:prstGeom>
        </p:spPr>
        <p:txBody>
          <a:bodyPr wrap="square">
            <a:spAutoFit/>
          </a:bodyPr>
          <a:lstStyle/>
          <a:p>
            <a:r>
              <a:rPr lang="en-US" sz="1200"/>
              <a:t>(a) Initial segmentation line through the white pixels of horizontal histogram (b) Result after considering only the candidate lines from the initial line segmentation.</a:t>
            </a:r>
            <a:endParaRPr lang="en-IN" sz="1200"/>
          </a:p>
        </p:txBody>
      </p:sp>
    </p:spTree>
    <p:extLst>
      <p:ext uri="{BB962C8B-B14F-4D97-AF65-F5344CB8AC3E}">
        <p14:creationId xmlns:p14="http://schemas.microsoft.com/office/powerpoint/2010/main" val="280279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3"/>
            <a:ext cx="8229600" cy="1440161"/>
          </a:xfrm>
        </p:spPr>
        <p:txBody>
          <a:bodyPr>
            <a:normAutofit fontScale="90000"/>
          </a:bodyPr>
          <a:lstStyle/>
          <a:p>
            <a:r>
              <a:rPr lang="en-US"/>
              <a:t/>
            </a:r>
            <a:br>
              <a:rPr lang="en-US"/>
            </a:br>
            <a:r>
              <a:rPr lang="en-US" b="1" smtClean="0"/>
              <a:t> Step-4</a:t>
            </a:r>
            <a:r>
              <a:rPr lang="en-US" b="1"/>
              <a:t>: Resolving the problems of overlapping and touching component</a:t>
            </a: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18</a:t>
            </a:fld>
            <a:endParaRPr lang="en-IN"/>
          </a:p>
        </p:txBody>
      </p:sp>
      <p:sp>
        <p:nvSpPr>
          <p:cNvPr id="5" name="Rectangle 4"/>
          <p:cNvSpPr/>
          <p:nvPr/>
        </p:nvSpPr>
        <p:spPr>
          <a:xfrm>
            <a:off x="539552" y="2276872"/>
            <a:ext cx="7560840" cy="3693319"/>
          </a:xfrm>
          <a:prstGeom prst="rect">
            <a:avLst/>
          </a:prstGeom>
        </p:spPr>
        <p:txBody>
          <a:bodyPr wrap="square">
            <a:spAutoFit/>
          </a:bodyPr>
          <a:lstStyle/>
          <a:p>
            <a:pPr marL="285750" indent="-285750">
              <a:buFont typeface="Arial" pitchFamily="34" charset="0"/>
              <a:buChar char="•"/>
            </a:pPr>
            <a:r>
              <a:rPr lang="en-US"/>
              <a:t>In this step, from the starting point of first histogram we vertically scan the region in between the first middle and second middle line of histogram until we get first two white pixels</a:t>
            </a:r>
            <a:r>
              <a:rPr lang="en-US"/>
              <a:t>. </a:t>
            </a:r>
            <a:endParaRPr lang="en-US" smtClean="0"/>
          </a:p>
          <a:p>
            <a:pPr marL="285750" indent="-285750">
              <a:buFont typeface="Arial" pitchFamily="34" charset="0"/>
              <a:buChar char="•"/>
            </a:pPr>
            <a:r>
              <a:rPr lang="en-US"/>
              <a:t>We consider that two white pixels as minimum </a:t>
            </a:r>
            <a:r>
              <a:rPr lang="en-US"/>
              <a:t>points</a:t>
            </a:r>
            <a:r>
              <a:rPr lang="en-US" smtClean="0"/>
              <a:t>.</a:t>
            </a:r>
          </a:p>
          <a:p>
            <a:pPr marL="285750" indent="-285750">
              <a:buFont typeface="Arial" pitchFamily="34" charset="0"/>
              <a:buChar char="•"/>
            </a:pPr>
            <a:r>
              <a:rPr lang="en-US"/>
              <a:t>The line, where we get the first white pixel, we consider that line as first minimum. Similarly the line where we get second white pixel, we consider that line as second minimum</a:t>
            </a:r>
            <a:r>
              <a:rPr lang="en-US"/>
              <a:t>. </a:t>
            </a:r>
            <a:endParaRPr lang="en-US" smtClean="0"/>
          </a:p>
          <a:p>
            <a:pPr marL="285750" indent="-285750">
              <a:buFont typeface="Arial" pitchFamily="34" charset="0"/>
              <a:buChar char="•"/>
            </a:pPr>
            <a:r>
              <a:rPr lang="en-US"/>
              <a:t>In the present technique subsequent to getting separating lines, it should be checked whether each separating line passes through the white gap between two consecutive lines or it crosses some components of </a:t>
            </a:r>
            <a:r>
              <a:rPr lang="en-US"/>
              <a:t>text </a:t>
            </a:r>
            <a:r>
              <a:rPr lang="en-US" smtClean="0"/>
              <a:t>lines.</a:t>
            </a:r>
          </a:p>
          <a:p>
            <a:pPr marL="285750" indent="-285750">
              <a:buFont typeface="Arial" pitchFamily="34" charset="0"/>
              <a:buChar char="•"/>
            </a:pPr>
            <a:r>
              <a:rPr lang="en-US"/>
              <a:t>To take care of the problem of overlapping, the contour points of the component are traced.</a:t>
            </a:r>
            <a:endParaRPr lang="en-IN"/>
          </a:p>
        </p:txBody>
      </p:sp>
    </p:spTree>
    <p:extLst>
      <p:ext uri="{BB962C8B-B14F-4D97-AF65-F5344CB8AC3E}">
        <p14:creationId xmlns:p14="http://schemas.microsoft.com/office/powerpoint/2010/main" val="86118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3"/>
            <a:ext cx="8229600" cy="1008113"/>
          </a:xfrm>
        </p:spPr>
        <p:txBody>
          <a:bodyPr>
            <a:normAutofit fontScale="90000"/>
          </a:bodyPr>
          <a:lstStyle/>
          <a:p>
            <a:r>
              <a:rPr lang="en-US"/>
              <a:t/>
            </a:r>
            <a:br>
              <a:rPr lang="en-US"/>
            </a:br>
            <a:r>
              <a:rPr lang="en-US" b="1" smtClean="0"/>
              <a:t>Con…</a:t>
            </a: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19</a:t>
            </a:fld>
            <a:endParaRPr lang="en-IN"/>
          </a:p>
        </p:txBody>
      </p:sp>
      <p:grpSp>
        <p:nvGrpSpPr>
          <p:cNvPr id="6" name="Group 2"/>
          <p:cNvGrpSpPr>
            <a:grpSpLocks/>
          </p:cNvGrpSpPr>
          <p:nvPr/>
        </p:nvGrpSpPr>
        <p:grpSpPr bwMode="auto">
          <a:xfrm>
            <a:off x="971600" y="1916832"/>
            <a:ext cx="5040560" cy="414337"/>
            <a:chOff x="6180" y="211"/>
            <a:chExt cx="4490" cy="654"/>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 y="229"/>
              <a:ext cx="4329" cy="61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p:cNvSpPr>
              <a:spLocks/>
            </p:cNvSpPr>
            <p:nvPr/>
          </p:nvSpPr>
          <p:spPr bwMode="auto">
            <a:xfrm>
              <a:off x="6180" y="210"/>
              <a:ext cx="4490" cy="654"/>
            </a:xfrm>
            <a:custGeom>
              <a:avLst/>
              <a:gdLst>
                <a:gd name="T0" fmla="+- 0 6199 6180"/>
                <a:gd name="T1" fmla="*/ T0 w 4490"/>
                <a:gd name="T2" fmla="+- 0 211 211"/>
                <a:gd name="T3" fmla="*/ 211 h 654"/>
                <a:gd name="T4" fmla="+- 0 6180 6180"/>
                <a:gd name="T5" fmla="*/ T4 w 4490"/>
                <a:gd name="T6" fmla="+- 0 211 211"/>
                <a:gd name="T7" fmla="*/ 211 h 654"/>
                <a:gd name="T8" fmla="+- 0 6180 6180"/>
                <a:gd name="T9" fmla="*/ T8 w 4490"/>
                <a:gd name="T10" fmla="+- 0 864 211"/>
                <a:gd name="T11" fmla="*/ 864 h 654"/>
                <a:gd name="T12" fmla="+- 0 6199 6180"/>
                <a:gd name="T13" fmla="*/ T12 w 4490"/>
                <a:gd name="T14" fmla="+- 0 864 211"/>
                <a:gd name="T15" fmla="*/ 864 h 654"/>
                <a:gd name="T16" fmla="+- 0 6199 6180"/>
                <a:gd name="T17" fmla="*/ T16 w 4490"/>
                <a:gd name="T18" fmla="+- 0 211 211"/>
                <a:gd name="T19" fmla="*/ 211 h 654"/>
                <a:gd name="T20" fmla="+- 0 10670 6180"/>
                <a:gd name="T21" fmla="*/ T20 w 4490"/>
                <a:gd name="T22" fmla="+- 0 211 211"/>
                <a:gd name="T23" fmla="*/ 211 h 654"/>
                <a:gd name="T24" fmla="+- 0 10651 6180"/>
                <a:gd name="T25" fmla="*/ T24 w 4490"/>
                <a:gd name="T26" fmla="+- 0 211 211"/>
                <a:gd name="T27" fmla="*/ 211 h 654"/>
                <a:gd name="T28" fmla="+- 0 6199 6180"/>
                <a:gd name="T29" fmla="*/ T28 w 4490"/>
                <a:gd name="T30" fmla="+- 0 211 211"/>
                <a:gd name="T31" fmla="*/ 211 h 654"/>
                <a:gd name="T32" fmla="+- 0 6199 6180"/>
                <a:gd name="T33" fmla="*/ T32 w 4490"/>
                <a:gd name="T34" fmla="+- 0 230 211"/>
                <a:gd name="T35" fmla="*/ 230 h 654"/>
                <a:gd name="T36" fmla="+- 0 10651 6180"/>
                <a:gd name="T37" fmla="*/ T36 w 4490"/>
                <a:gd name="T38" fmla="+- 0 230 211"/>
                <a:gd name="T39" fmla="*/ 230 h 654"/>
                <a:gd name="T40" fmla="+- 0 10651 6180"/>
                <a:gd name="T41" fmla="*/ T40 w 4490"/>
                <a:gd name="T42" fmla="+- 0 845 211"/>
                <a:gd name="T43" fmla="*/ 845 h 654"/>
                <a:gd name="T44" fmla="+- 0 6199 6180"/>
                <a:gd name="T45" fmla="*/ T44 w 4490"/>
                <a:gd name="T46" fmla="+- 0 845 211"/>
                <a:gd name="T47" fmla="*/ 845 h 654"/>
                <a:gd name="T48" fmla="+- 0 6199 6180"/>
                <a:gd name="T49" fmla="*/ T48 w 4490"/>
                <a:gd name="T50" fmla="+- 0 864 211"/>
                <a:gd name="T51" fmla="*/ 864 h 654"/>
                <a:gd name="T52" fmla="+- 0 10651 6180"/>
                <a:gd name="T53" fmla="*/ T52 w 4490"/>
                <a:gd name="T54" fmla="+- 0 864 211"/>
                <a:gd name="T55" fmla="*/ 864 h 654"/>
                <a:gd name="T56" fmla="+- 0 10670 6180"/>
                <a:gd name="T57" fmla="*/ T56 w 4490"/>
                <a:gd name="T58" fmla="+- 0 864 211"/>
                <a:gd name="T59" fmla="*/ 864 h 654"/>
                <a:gd name="T60" fmla="+- 0 10670 6180"/>
                <a:gd name="T61" fmla="*/ T60 w 4490"/>
                <a:gd name="T62" fmla="+- 0 211 211"/>
                <a:gd name="T63" fmla="*/ 211 h 6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490" h="654">
                  <a:moveTo>
                    <a:pt x="19" y="0"/>
                  </a:moveTo>
                  <a:lnTo>
                    <a:pt x="0" y="0"/>
                  </a:lnTo>
                  <a:lnTo>
                    <a:pt x="0" y="653"/>
                  </a:lnTo>
                  <a:lnTo>
                    <a:pt x="19" y="653"/>
                  </a:lnTo>
                  <a:lnTo>
                    <a:pt x="19" y="0"/>
                  </a:lnTo>
                  <a:close/>
                  <a:moveTo>
                    <a:pt x="4490" y="0"/>
                  </a:moveTo>
                  <a:lnTo>
                    <a:pt x="4471" y="0"/>
                  </a:lnTo>
                  <a:lnTo>
                    <a:pt x="19" y="0"/>
                  </a:lnTo>
                  <a:lnTo>
                    <a:pt x="19" y="19"/>
                  </a:lnTo>
                  <a:lnTo>
                    <a:pt x="4471" y="19"/>
                  </a:lnTo>
                  <a:lnTo>
                    <a:pt x="4471" y="634"/>
                  </a:lnTo>
                  <a:lnTo>
                    <a:pt x="19" y="634"/>
                  </a:lnTo>
                  <a:lnTo>
                    <a:pt x="19" y="653"/>
                  </a:lnTo>
                  <a:lnTo>
                    <a:pt x="4471" y="653"/>
                  </a:lnTo>
                  <a:lnTo>
                    <a:pt x="4490" y="653"/>
                  </a:lnTo>
                  <a:lnTo>
                    <a:pt x="44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8" name="Rectangle 7"/>
          <p:cNvSpPr/>
          <p:nvPr/>
        </p:nvSpPr>
        <p:spPr>
          <a:xfrm>
            <a:off x="3136018" y="2330535"/>
            <a:ext cx="474810" cy="369332"/>
          </a:xfrm>
          <a:prstGeom prst="rect">
            <a:avLst/>
          </a:prstGeom>
        </p:spPr>
        <p:txBody>
          <a:bodyPr wrap="none">
            <a:spAutoFit/>
          </a:bodyPr>
          <a:lstStyle/>
          <a:p>
            <a:r>
              <a:rPr lang="en-US"/>
              <a:t>(a)</a:t>
            </a:r>
            <a:endParaRPr lang="en-IN"/>
          </a:p>
        </p:txBody>
      </p:sp>
      <p:grpSp>
        <p:nvGrpSpPr>
          <p:cNvPr id="9" name="Group 5"/>
          <p:cNvGrpSpPr>
            <a:grpSpLocks/>
          </p:cNvGrpSpPr>
          <p:nvPr/>
        </p:nvGrpSpPr>
        <p:grpSpPr bwMode="auto">
          <a:xfrm>
            <a:off x="971600" y="2933065"/>
            <a:ext cx="5013617" cy="384175"/>
            <a:chOff x="6180" y="211"/>
            <a:chExt cx="4490" cy="605"/>
          </a:xfrm>
        </p:grpSpPr>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 y="228"/>
              <a:ext cx="4449" cy="567"/>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7"/>
            <p:cNvSpPr>
              <a:spLocks/>
            </p:cNvSpPr>
            <p:nvPr/>
          </p:nvSpPr>
          <p:spPr bwMode="auto">
            <a:xfrm>
              <a:off x="6180" y="210"/>
              <a:ext cx="4490" cy="605"/>
            </a:xfrm>
            <a:custGeom>
              <a:avLst/>
              <a:gdLst>
                <a:gd name="T0" fmla="+- 0 6199 6180"/>
                <a:gd name="T1" fmla="*/ T0 w 4490"/>
                <a:gd name="T2" fmla="+- 0 211 211"/>
                <a:gd name="T3" fmla="*/ 211 h 605"/>
                <a:gd name="T4" fmla="+- 0 6180 6180"/>
                <a:gd name="T5" fmla="*/ T4 w 4490"/>
                <a:gd name="T6" fmla="+- 0 211 211"/>
                <a:gd name="T7" fmla="*/ 211 h 605"/>
                <a:gd name="T8" fmla="+- 0 6180 6180"/>
                <a:gd name="T9" fmla="*/ T8 w 4490"/>
                <a:gd name="T10" fmla="+- 0 815 211"/>
                <a:gd name="T11" fmla="*/ 815 h 605"/>
                <a:gd name="T12" fmla="+- 0 6199 6180"/>
                <a:gd name="T13" fmla="*/ T12 w 4490"/>
                <a:gd name="T14" fmla="+- 0 815 211"/>
                <a:gd name="T15" fmla="*/ 815 h 605"/>
                <a:gd name="T16" fmla="+- 0 6199 6180"/>
                <a:gd name="T17" fmla="*/ T16 w 4490"/>
                <a:gd name="T18" fmla="+- 0 211 211"/>
                <a:gd name="T19" fmla="*/ 211 h 605"/>
                <a:gd name="T20" fmla="+- 0 10670 6180"/>
                <a:gd name="T21" fmla="*/ T20 w 4490"/>
                <a:gd name="T22" fmla="+- 0 211 211"/>
                <a:gd name="T23" fmla="*/ 211 h 605"/>
                <a:gd name="T24" fmla="+- 0 10651 6180"/>
                <a:gd name="T25" fmla="*/ T24 w 4490"/>
                <a:gd name="T26" fmla="+- 0 211 211"/>
                <a:gd name="T27" fmla="*/ 211 h 605"/>
                <a:gd name="T28" fmla="+- 0 6199 6180"/>
                <a:gd name="T29" fmla="*/ T28 w 4490"/>
                <a:gd name="T30" fmla="+- 0 211 211"/>
                <a:gd name="T31" fmla="*/ 211 h 605"/>
                <a:gd name="T32" fmla="+- 0 6199 6180"/>
                <a:gd name="T33" fmla="*/ T32 w 4490"/>
                <a:gd name="T34" fmla="+- 0 230 211"/>
                <a:gd name="T35" fmla="*/ 230 h 605"/>
                <a:gd name="T36" fmla="+- 0 10651 6180"/>
                <a:gd name="T37" fmla="*/ T36 w 4490"/>
                <a:gd name="T38" fmla="+- 0 230 211"/>
                <a:gd name="T39" fmla="*/ 230 h 605"/>
                <a:gd name="T40" fmla="+- 0 10651 6180"/>
                <a:gd name="T41" fmla="*/ T40 w 4490"/>
                <a:gd name="T42" fmla="+- 0 796 211"/>
                <a:gd name="T43" fmla="*/ 796 h 605"/>
                <a:gd name="T44" fmla="+- 0 6199 6180"/>
                <a:gd name="T45" fmla="*/ T44 w 4490"/>
                <a:gd name="T46" fmla="+- 0 796 211"/>
                <a:gd name="T47" fmla="*/ 796 h 605"/>
                <a:gd name="T48" fmla="+- 0 6199 6180"/>
                <a:gd name="T49" fmla="*/ T48 w 4490"/>
                <a:gd name="T50" fmla="+- 0 815 211"/>
                <a:gd name="T51" fmla="*/ 815 h 605"/>
                <a:gd name="T52" fmla="+- 0 10651 6180"/>
                <a:gd name="T53" fmla="*/ T52 w 4490"/>
                <a:gd name="T54" fmla="+- 0 815 211"/>
                <a:gd name="T55" fmla="*/ 815 h 605"/>
                <a:gd name="T56" fmla="+- 0 10670 6180"/>
                <a:gd name="T57" fmla="*/ T56 w 4490"/>
                <a:gd name="T58" fmla="+- 0 815 211"/>
                <a:gd name="T59" fmla="*/ 815 h 605"/>
                <a:gd name="T60" fmla="+- 0 10670 6180"/>
                <a:gd name="T61" fmla="*/ T60 w 4490"/>
                <a:gd name="T62" fmla="+- 0 211 211"/>
                <a:gd name="T63" fmla="*/ 211 h 60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490" h="605">
                  <a:moveTo>
                    <a:pt x="19" y="0"/>
                  </a:moveTo>
                  <a:lnTo>
                    <a:pt x="0" y="0"/>
                  </a:lnTo>
                  <a:lnTo>
                    <a:pt x="0" y="604"/>
                  </a:lnTo>
                  <a:lnTo>
                    <a:pt x="19" y="604"/>
                  </a:lnTo>
                  <a:lnTo>
                    <a:pt x="19" y="0"/>
                  </a:lnTo>
                  <a:close/>
                  <a:moveTo>
                    <a:pt x="4490" y="0"/>
                  </a:moveTo>
                  <a:lnTo>
                    <a:pt x="4471" y="0"/>
                  </a:lnTo>
                  <a:lnTo>
                    <a:pt x="19" y="0"/>
                  </a:lnTo>
                  <a:lnTo>
                    <a:pt x="19" y="19"/>
                  </a:lnTo>
                  <a:lnTo>
                    <a:pt x="4471" y="19"/>
                  </a:lnTo>
                  <a:lnTo>
                    <a:pt x="4471" y="585"/>
                  </a:lnTo>
                  <a:lnTo>
                    <a:pt x="19" y="585"/>
                  </a:lnTo>
                  <a:lnTo>
                    <a:pt x="19" y="604"/>
                  </a:lnTo>
                  <a:lnTo>
                    <a:pt x="4471" y="604"/>
                  </a:lnTo>
                  <a:lnTo>
                    <a:pt x="4490" y="604"/>
                  </a:lnTo>
                  <a:lnTo>
                    <a:pt x="44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1" name="Rectangle 10"/>
          <p:cNvSpPr/>
          <p:nvPr/>
        </p:nvSpPr>
        <p:spPr>
          <a:xfrm>
            <a:off x="3136018" y="3373239"/>
            <a:ext cx="487634" cy="369332"/>
          </a:xfrm>
          <a:prstGeom prst="rect">
            <a:avLst/>
          </a:prstGeom>
        </p:spPr>
        <p:txBody>
          <a:bodyPr wrap="none">
            <a:spAutoFit/>
          </a:bodyPr>
          <a:lstStyle/>
          <a:p>
            <a:r>
              <a:rPr lang="en-US"/>
              <a:t>(b)</a:t>
            </a:r>
            <a:endParaRPr lang="en-IN"/>
          </a:p>
        </p:txBody>
      </p:sp>
      <p:sp>
        <p:nvSpPr>
          <p:cNvPr id="12"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3" name="Group 8"/>
          <p:cNvGrpSpPr>
            <a:grpSpLocks/>
          </p:cNvGrpSpPr>
          <p:nvPr/>
        </p:nvGrpSpPr>
        <p:grpSpPr bwMode="auto">
          <a:xfrm>
            <a:off x="1086303" y="4207141"/>
            <a:ext cx="4895090" cy="374650"/>
            <a:chOff x="0" y="0"/>
            <a:chExt cx="4481" cy="591"/>
          </a:xfrm>
        </p:grpSpPr>
        <p:pic>
          <p:nvPicPr>
            <p:cNvPr id="51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 y="22"/>
              <a:ext cx="4440" cy="547"/>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9"/>
            <p:cNvSpPr>
              <a:spLocks/>
            </p:cNvSpPr>
            <p:nvPr/>
          </p:nvSpPr>
          <p:spPr bwMode="auto">
            <a:xfrm>
              <a:off x="0" y="0"/>
              <a:ext cx="4481" cy="591"/>
            </a:xfrm>
            <a:custGeom>
              <a:avLst/>
              <a:gdLst>
                <a:gd name="T0" fmla="*/ 4480 w 4481"/>
                <a:gd name="T1" fmla="*/ 0 h 591"/>
                <a:gd name="T2" fmla="*/ 4461 w 4481"/>
                <a:gd name="T3" fmla="*/ 0 h 591"/>
                <a:gd name="T4" fmla="*/ 4461 w 4481"/>
                <a:gd name="T5" fmla="*/ 19 h 591"/>
                <a:gd name="T6" fmla="*/ 4461 w 4481"/>
                <a:gd name="T7" fmla="*/ 572 h 591"/>
                <a:gd name="T8" fmla="*/ 19 w 4481"/>
                <a:gd name="T9" fmla="*/ 572 h 591"/>
                <a:gd name="T10" fmla="*/ 19 w 4481"/>
                <a:gd name="T11" fmla="*/ 19 h 591"/>
                <a:gd name="T12" fmla="*/ 4461 w 4481"/>
                <a:gd name="T13" fmla="*/ 19 h 591"/>
                <a:gd name="T14" fmla="*/ 4461 w 4481"/>
                <a:gd name="T15" fmla="*/ 0 h 591"/>
                <a:gd name="T16" fmla="*/ 19 w 4481"/>
                <a:gd name="T17" fmla="*/ 0 h 591"/>
                <a:gd name="T18" fmla="*/ 0 w 4481"/>
                <a:gd name="T19" fmla="*/ 0 h 591"/>
                <a:gd name="T20" fmla="*/ 0 w 4481"/>
                <a:gd name="T21" fmla="*/ 591 h 591"/>
                <a:gd name="T22" fmla="*/ 19 w 4481"/>
                <a:gd name="T23" fmla="*/ 591 h 591"/>
                <a:gd name="T24" fmla="*/ 4461 w 4481"/>
                <a:gd name="T25" fmla="*/ 591 h 591"/>
                <a:gd name="T26" fmla="*/ 4480 w 4481"/>
                <a:gd name="T27" fmla="*/ 591 h 591"/>
                <a:gd name="T28" fmla="*/ 4480 w 4481"/>
                <a:gd name="T2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81" h="591">
                  <a:moveTo>
                    <a:pt x="4480" y="0"/>
                  </a:moveTo>
                  <a:lnTo>
                    <a:pt x="4461" y="0"/>
                  </a:lnTo>
                  <a:lnTo>
                    <a:pt x="4461" y="19"/>
                  </a:lnTo>
                  <a:lnTo>
                    <a:pt x="4461" y="572"/>
                  </a:lnTo>
                  <a:lnTo>
                    <a:pt x="19" y="572"/>
                  </a:lnTo>
                  <a:lnTo>
                    <a:pt x="19" y="19"/>
                  </a:lnTo>
                  <a:lnTo>
                    <a:pt x="4461" y="19"/>
                  </a:lnTo>
                  <a:lnTo>
                    <a:pt x="4461" y="0"/>
                  </a:lnTo>
                  <a:lnTo>
                    <a:pt x="19" y="0"/>
                  </a:lnTo>
                  <a:lnTo>
                    <a:pt x="0" y="0"/>
                  </a:lnTo>
                  <a:lnTo>
                    <a:pt x="0" y="591"/>
                  </a:lnTo>
                  <a:lnTo>
                    <a:pt x="19" y="591"/>
                  </a:lnTo>
                  <a:lnTo>
                    <a:pt x="4461" y="591"/>
                  </a:lnTo>
                  <a:lnTo>
                    <a:pt x="4480" y="591"/>
                  </a:lnTo>
                  <a:lnTo>
                    <a:pt x="44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5" name="Rectangle 14"/>
          <p:cNvSpPr/>
          <p:nvPr/>
        </p:nvSpPr>
        <p:spPr>
          <a:xfrm>
            <a:off x="683568" y="4598477"/>
            <a:ext cx="6408711" cy="1261884"/>
          </a:xfrm>
          <a:prstGeom prst="rect">
            <a:avLst/>
          </a:prstGeom>
        </p:spPr>
        <p:txBody>
          <a:bodyPr wrap="square">
            <a:spAutoFit/>
          </a:bodyPr>
          <a:lstStyle/>
          <a:p>
            <a:r>
              <a:rPr lang="en-US"/>
              <a:t> </a:t>
            </a:r>
            <a:r>
              <a:rPr lang="en-US" smtClean="0"/>
              <a:t>                                           (</a:t>
            </a:r>
            <a:r>
              <a:rPr lang="en-US"/>
              <a:t>c)</a:t>
            </a:r>
            <a:endParaRPr lang="en-IN"/>
          </a:p>
          <a:p>
            <a:r>
              <a:rPr lang="en-US"/>
              <a:t> </a:t>
            </a:r>
            <a:endParaRPr lang="en-IN" sz="1100"/>
          </a:p>
          <a:p>
            <a:r>
              <a:rPr lang="en-US" sz="1100" smtClean="0"/>
              <a:t>Illustration </a:t>
            </a:r>
            <a:r>
              <a:rPr lang="en-US" sz="1100"/>
              <a:t>for overlapping (a) Part of Input image with overlapping characters (b) Smoothed image with overlapping characters (c) Movement of separator line for text line separation is shown.</a:t>
            </a:r>
            <a:endParaRPr lang="en-IN" sz="1100"/>
          </a:p>
          <a:p>
            <a:r>
              <a:rPr lang="en-US"/>
              <a:t> </a:t>
            </a:r>
            <a:endParaRPr lang="en-IN"/>
          </a:p>
        </p:txBody>
      </p:sp>
    </p:spTree>
    <p:extLst>
      <p:ext uri="{BB962C8B-B14F-4D97-AF65-F5344CB8AC3E}">
        <p14:creationId xmlns:p14="http://schemas.microsoft.com/office/powerpoint/2010/main" val="7614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Introduction</a:t>
            </a:r>
            <a:endParaRPr lang="en-IN" sz="3600"/>
          </a:p>
        </p:txBody>
      </p:sp>
      <p:sp>
        <p:nvSpPr>
          <p:cNvPr id="3" name="Content Placeholder 2"/>
          <p:cNvSpPr>
            <a:spLocks noGrp="1"/>
          </p:cNvSpPr>
          <p:nvPr>
            <p:ph idx="1"/>
          </p:nvPr>
        </p:nvSpPr>
        <p:spPr/>
        <p:txBody>
          <a:bodyPr>
            <a:normAutofit/>
          </a:bodyPr>
          <a:lstStyle/>
          <a:p>
            <a:r>
              <a:rPr lang="en-US" sz="2000"/>
              <a:t>The objective of Optical Character Recognition (OCR) is automatic reading of optically sensed document text materials to translate human-readable characters to machine-readable codes. </a:t>
            </a:r>
            <a:endParaRPr lang="en-US" sz="2000" smtClean="0"/>
          </a:p>
          <a:p>
            <a:r>
              <a:rPr lang="en-US" sz="2000" smtClean="0"/>
              <a:t>In OCR, </a:t>
            </a:r>
            <a:r>
              <a:rPr lang="en-US" sz="2000"/>
              <a:t>the text lines in a document must be segmented properly before </a:t>
            </a:r>
            <a:r>
              <a:rPr lang="en-US" sz="2000" smtClean="0"/>
              <a:t>recognition.</a:t>
            </a:r>
          </a:p>
          <a:p>
            <a:r>
              <a:rPr lang="en-US" sz="2000" smtClean="0"/>
              <a:t>The application  for the OCR is library automation, Post-offices, Banks, Language processing.</a:t>
            </a:r>
          </a:p>
          <a:p>
            <a:r>
              <a:rPr lang="en-US" sz="2000" smtClean="0"/>
              <a:t>For the first time OCR was released as a data  processing approach with particular applications for the bussiness world.</a:t>
            </a:r>
          </a:p>
          <a:p>
            <a:r>
              <a:rPr lang="en-US" sz="2000"/>
              <a:t>David Shepard, founder of the Intelligent Machine Research Co. can be considered as a pioneer of the development of commercial OCR </a:t>
            </a:r>
            <a:r>
              <a:rPr lang="en-US" sz="2000" smtClean="0"/>
              <a:t>equipment. </a:t>
            </a:r>
            <a:endParaRPr lang="en-IN" sz="2000"/>
          </a:p>
        </p:txBody>
      </p:sp>
      <p:sp>
        <p:nvSpPr>
          <p:cNvPr id="4" name="Footer Placeholder 3"/>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5" name="Slide Number Placeholder 4"/>
          <p:cNvSpPr>
            <a:spLocks noGrp="1"/>
          </p:cNvSpPr>
          <p:nvPr>
            <p:ph type="sldNum" sz="quarter" idx="12"/>
          </p:nvPr>
        </p:nvSpPr>
        <p:spPr/>
        <p:txBody>
          <a:bodyPr/>
          <a:lstStyle/>
          <a:p>
            <a:fld id="{9ECF6AF9-162D-47D3-9FEA-CC9C3131F0DB}" type="slidenum">
              <a:rPr lang="en-IN" smtClean="0"/>
              <a:pPr/>
              <a:t>2</a:t>
            </a:fld>
            <a:endParaRPr lang="en-IN"/>
          </a:p>
        </p:txBody>
      </p:sp>
    </p:spTree>
    <p:extLst>
      <p:ext uri="{BB962C8B-B14F-4D97-AF65-F5344CB8AC3E}">
        <p14:creationId xmlns:p14="http://schemas.microsoft.com/office/powerpoint/2010/main" val="3486923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3"/>
            <a:ext cx="8229600" cy="1008113"/>
          </a:xfrm>
        </p:spPr>
        <p:txBody>
          <a:bodyPr>
            <a:normAutofit fontScale="90000"/>
          </a:bodyPr>
          <a:lstStyle/>
          <a:p>
            <a:r>
              <a:rPr lang="en-US"/>
              <a:t/>
            </a:r>
            <a:br>
              <a:rPr lang="en-US"/>
            </a:br>
            <a:r>
              <a:rPr lang="en-US" b="1" smtClean="0"/>
              <a:t> </a:t>
            </a:r>
            <a:r>
              <a:rPr lang="en-US" b="1"/>
              <a:t>Word </a:t>
            </a:r>
            <a:r>
              <a:rPr lang="en-US" b="1" smtClean="0"/>
              <a:t>segmentation</a:t>
            </a: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20</a:t>
            </a:fld>
            <a:endParaRPr lang="en-IN"/>
          </a:p>
        </p:txBody>
      </p:sp>
      <p:sp>
        <p:nvSpPr>
          <p:cNvPr id="12"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p:cNvSpPr/>
          <p:nvPr/>
        </p:nvSpPr>
        <p:spPr>
          <a:xfrm>
            <a:off x="755576" y="1772816"/>
            <a:ext cx="6624736" cy="2862322"/>
          </a:xfrm>
          <a:prstGeom prst="rect">
            <a:avLst/>
          </a:prstGeom>
        </p:spPr>
        <p:txBody>
          <a:bodyPr wrap="square">
            <a:spAutoFit/>
          </a:bodyPr>
          <a:lstStyle/>
          <a:p>
            <a:pPr marL="285750" indent="-285750">
              <a:buFont typeface="Arial" pitchFamily="34" charset="0"/>
              <a:buChar char="•"/>
            </a:pPr>
            <a:r>
              <a:rPr lang="en-US"/>
              <a:t>In word segmentation method, a text line has taken as an input. After a text line is segmented, it is scanned vertically. If in one vertical scan two or less black pixels are encountered then the scan is denoted by 0, else the scan is denoted by the number of </a:t>
            </a:r>
            <a:r>
              <a:rPr lang="en-US"/>
              <a:t>black </a:t>
            </a:r>
            <a:r>
              <a:rPr lang="en-US" smtClean="0"/>
              <a:t>pixels.</a:t>
            </a:r>
          </a:p>
          <a:p>
            <a:pPr marL="285750" indent="-285750">
              <a:buFont typeface="Arial" pitchFamily="34" charset="0"/>
              <a:buChar char="•"/>
            </a:pPr>
            <a:r>
              <a:rPr lang="en-US"/>
              <a:t>In this way a vertical projection profile is constructed. Now, if in the profile there exist a run of at least  </a:t>
            </a:r>
            <a:r>
              <a:rPr lang="en-US" i="1"/>
              <a:t>k</a:t>
            </a:r>
            <a:r>
              <a:rPr lang="en-US"/>
              <a:t>1 consecutive 0’s then the midpoint of that run is considered as the boundary of a word. The value of </a:t>
            </a:r>
            <a:r>
              <a:rPr lang="en-US" i="1"/>
              <a:t>k</a:t>
            </a:r>
            <a:r>
              <a:rPr lang="en-US"/>
              <a:t>1 is taken as 1/3 of  the text line height. </a:t>
            </a:r>
            <a:endParaRPr lang="en-IN"/>
          </a:p>
        </p:txBody>
      </p:sp>
    </p:spTree>
    <p:extLst>
      <p:ext uri="{BB962C8B-B14F-4D97-AF65-F5344CB8AC3E}">
        <p14:creationId xmlns:p14="http://schemas.microsoft.com/office/powerpoint/2010/main" val="2256561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3"/>
            <a:ext cx="8229600" cy="1008113"/>
          </a:xfrm>
        </p:spPr>
        <p:txBody>
          <a:bodyPr>
            <a:normAutofit fontScale="90000"/>
          </a:bodyPr>
          <a:lstStyle/>
          <a:p>
            <a:r>
              <a:rPr lang="en-US" smtClean="0"/>
              <a:t/>
            </a:r>
            <a:br>
              <a:rPr lang="en-US" smtClean="0"/>
            </a:br>
            <a:r>
              <a:rPr lang="en-US" smtClean="0"/>
              <a:t>Con…</a:t>
            </a: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21</a:t>
            </a:fld>
            <a:endParaRPr lang="en-IN"/>
          </a:p>
        </p:txBody>
      </p:sp>
      <p:sp>
        <p:nvSpPr>
          <p:cNvPr id="12"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6" name="Group 2"/>
          <p:cNvGrpSpPr>
            <a:grpSpLocks/>
          </p:cNvGrpSpPr>
          <p:nvPr/>
        </p:nvGrpSpPr>
        <p:grpSpPr bwMode="auto">
          <a:xfrm>
            <a:off x="1403648" y="1657896"/>
            <a:ext cx="5039719" cy="1238622"/>
            <a:chOff x="1200" y="211"/>
            <a:chExt cx="4486" cy="932"/>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 y="227"/>
              <a:ext cx="4445" cy="892"/>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4"/>
            <p:cNvSpPr>
              <a:spLocks/>
            </p:cNvSpPr>
            <p:nvPr/>
          </p:nvSpPr>
          <p:spPr bwMode="auto">
            <a:xfrm>
              <a:off x="1200" y="211"/>
              <a:ext cx="4486" cy="932"/>
            </a:xfrm>
            <a:custGeom>
              <a:avLst/>
              <a:gdLst>
                <a:gd name="T0" fmla="+- 0 5686 1200"/>
                <a:gd name="T1" fmla="*/ T0 w 4486"/>
                <a:gd name="T2" fmla="+- 0 211 211"/>
                <a:gd name="T3" fmla="*/ 211 h 932"/>
                <a:gd name="T4" fmla="+- 0 5666 1200"/>
                <a:gd name="T5" fmla="*/ T4 w 4486"/>
                <a:gd name="T6" fmla="+- 0 211 211"/>
                <a:gd name="T7" fmla="*/ 211 h 932"/>
                <a:gd name="T8" fmla="+- 0 5666 1200"/>
                <a:gd name="T9" fmla="*/ T8 w 4486"/>
                <a:gd name="T10" fmla="+- 0 231 211"/>
                <a:gd name="T11" fmla="*/ 231 h 932"/>
                <a:gd name="T12" fmla="+- 0 5666 1200"/>
                <a:gd name="T13" fmla="*/ T12 w 4486"/>
                <a:gd name="T14" fmla="+- 0 1124 211"/>
                <a:gd name="T15" fmla="*/ 1124 h 932"/>
                <a:gd name="T16" fmla="+- 0 1220 1200"/>
                <a:gd name="T17" fmla="*/ T16 w 4486"/>
                <a:gd name="T18" fmla="+- 0 1124 211"/>
                <a:gd name="T19" fmla="*/ 1124 h 932"/>
                <a:gd name="T20" fmla="+- 0 1220 1200"/>
                <a:gd name="T21" fmla="*/ T20 w 4486"/>
                <a:gd name="T22" fmla="+- 0 231 211"/>
                <a:gd name="T23" fmla="*/ 231 h 932"/>
                <a:gd name="T24" fmla="+- 0 5666 1200"/>
                <a:gd name="T25" fmla="*/ T24 w 4486"/>
                <a:gd name="T26" fmla="+- 0 231 211"/>
                <a:gd name="T27" fmla="*/ 231 h 932"/>
                <a:gd name="T28" fmla="+- 0 5666 1200"/>
                <a:gd name="T29" fmla="*/ T28 w 4486"/>
                <a:gd name="T30" fmla="+- 0 211 211"/>
                <a:gd name="T31" fmla="*/ 211 h 932"/>
                <a:gd name="T32" fmla="+- 0 1220 1200"/>
                <a:gd name="T33" fmla="*/ T32 w 4486"/>
                <a:gd name="T34" fmla="+- 0 211 211"/>
                <a:gd name="T35" fmla="*/ 211 h 932"/>
                <a:gd name="T36" fmla="+- 0 1200 1200"/>
                <a:gd name="T37" fmla="*/ T36 w 4486"/>
                <a:gd name="T38" fmla="+- 0 211 211"/>
                <a:gd name="T39" fmla="*/ 211 h 932"/>
                <a:gd name="T40" fmla="+- 0 1200 1200"/>
                <a:gd name="T41" fmla="*/ T40 w 4486"/>
                <a:gd name="T42" fmla="+- 0 1143 211"/>
                <a:gd name="T43" fmla="*/ 1143 h 932"/>
                <a:gd name="T44" fmla="+- 0 1220 1200"/>
                <a:gd name="T45" fmla="*/ T44 w 4486"/>
                <a:gd name="T46" fmla="+- 0 1143 211"/>
                <a:gd name="T47" fmla="*/ 1143 h 932"/>
                <a:gd name="T48" fmla="+- 0 5666 1200"/>
                <a:gd name="T49" fmla="*/ T48 w 4486"/>
                <a:gd name="T50" fmla="+- 0 1143 211"/>
                <a:gd name="T51" fmla="*/ 1143 h 932"/>
                <a:gd name="T52" fmla="+- 0 5686 1200"/>
                <a:gd name="T53" fmla="*/ T52 w 4486"/>
                <a:gd name="T54" fmla="+- 0 1143 211"/>
                <a:gd name="T55" fmla="*/ 1143 h 932"/>
                <a:gd name="T56" fmla="+- 0 5686 1200"/>
                <a:gd name="T57" fmla="*/ T56 w 4486"/>
                <a:gd name="T58" fmla="+- 0 211 211"/>
                <a:gd name="T59" fmla="*/ 211 h 9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486" h="932">
                  <a:moveTo>
                    <a:pt x="4486" y="0"/>
                  </a:moveTo>
                  <a:lnTo>
                    <a:pt x="4466" y="0"/>
                  </a:lnTo>
                  <a:lnTo>
                    <a:pt x="4466" y="20"/>
                  </a:lnTo>
                  <a:lnTo>
                    <a:pt x="4466" y="913"/>
                  </a:lnTo>
                  <a:lnTo>
                    <a:pt x="20" y="913"/>
                  </a:lnTo>
                  <a:lnTo>
                    <a:pt x="20" y="20"/>
                  </a:lnTo>
                  <a:lnTo>
                    <a:pt x="4466" y="20"/>
                  </a:lnTo>
                  <a:lnTo>
                    <a:pt x="4466" y="0"/>
                  </a:lnTo>
                  <a:lnTo>
                    <a:pt x="20" y="0"/>
                  </a:lnTo>
                  <a:lnTo>
                    <a:pt x="0" y="0"/>
                  </a:lnTo>
                  <a:lnTo>
                    <a:pt x="0" y="932"/>
                  </a:lnTo>
                  <a:lnTo>
                    <a:pt x="20" y="932"/>
                  </a:lnTo>
                  <a:lnTo>
                    <a:pt x="4466" y="932"/>
                  </a:lnTo>
                  <a:lnTo>
                    <a:pt x="4486" y="932"/>
                  </a:lnTo>
                  <a:lnTo>
                    <a:pt x="44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8" name="Rectangle 7"/>
          <p:cNvSpPr/>
          <p:nvPr/>
        </p:nvSpPr>
        <p:spPr>
          <a:xfrm>
            <a:off x="2267744" y="2898913"/>
            <a:ext cx="2589170" cy="307777"/>
          </a:xfrm>
          <a:prstGeom prst="rect">
            <a:avLst/>
          </a:prstGeom>
        </p:spPr>
        <p:txBody>
          <a:bodyPr wrap="none">
            <a:spAutoFit/>
          </a:bodyPr>
          <a:lstStyle/>
          <a:p>
            <a:r>
              <a:rPr lang="en-US" sz="1400"/>
              <a:t>Output for word segmentation</a:t>
            </a:r>
            <a:endParaRPr lang="en-IN" sz="1400"/>
          </a:p>
        </p:txBody>
      </p:sp>
    </p:spTree>
    <p:extLst>
      <p:ext uri="{BB962C8B-B14F-4D97-AF65-F5344CB8AC3E}">
        <p14:creationId xmlns:p14="http://schemas.microsoft.com/office/powerpoint/2010/main" val="266501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3"/>
            <a:ext cx="8229600" cy="1008113"/>
          </a:xfrm>
        </p:spPr>
        <p:txBody>
          <a:bodyPr>
            <a:normAutofit fontScale="90000"/>
          </a:bodyPr>
          <a:lstStyle/>
          <a:p>
            <a:r>
              <a:rPr lang="en-US"/>
              <a:t/>
            </a:r>
            <a:br>
              <a:rPr lang="en-US"/>
            </a:br>
            <a:r>
              <a:rPr lang="en-US" b="1" smtClean="0"/>
              <a:t> </a:t>
            </a:r>
            <a:r>
              <a:rPr lang="en-US" smtClean="0"/>
              <a:t>Results </a:t>
            </a:r>
            <a:r>
              <a:rPr lang="en-US"/>
              <a:t>on single script</a:t>
            </a:r>
            <a:r>
              <a:rPr lang="en-IN"/>
              <a:t/>
            </a:r>
            <a:br>
              <a:rPr lang="en-IN"/>
            </a:br>
            <a:endParaRPr lang="en-IN"/>
          </a:p>
        </p:txBody>
      </p:sp>
      <p:sp>
        <p:nvSpPr>
          <p:cNvPr id="3" name="Footer Placeholder 2"/>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4" name="Slide Number Placeholder 3"/>
          <p:cNvSpPr>
            <a:spLocks noGrp="1"/>
          </p:cNvSpPr>
          <p:nvPr>
            <p:ph type="sldNum" sz="quarter" idx="12"/>
          </p:nvPr>
        </p:nvSpPr>
        <p:spPr/>
        <p:txBody>
          <a:bodyPr/>
          <a:lstStyle/>
          <a:p>
            <a:fld id="{9ECF6AF9-162D-47D3-9FEA-CC9C3131F0DB}" type="slidenum">
              <a:rPr lang="en-IN" smtClean="0"/>
              <a:pPr/>
              <a:t>22</a:t>
            </a:fld>
            <a:endParaRPr lang="en-IN"/>
          </a:p>
        </p:txBody>
      </p:sp>
      <p:sp>
        <p:nvSpPr>
          <p:cNvPr id="12"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solidFill>
                <a:prstClr val="black"/>
              </a:solidFill>
            </a:endParaRPr>
          </a:p>
        </p:txBody>
      </p:sp>
      <p:sp>
        <p:nvSpPr>
          <p:cNvPr id="5" name="Rectangle 4"/>
          <p:cNvSpPr/>
          <p:nvPr/>
        </p:nvSpPr>
        <p:spPr>
          <a:xfrm>
            <a:off x="755576" y="1772816"/>
            <a:ext cx="7272808" cy="646331"/>
          </a:xfrm>
          <a:prstGeom prst="rect">
            <a:avLst/>
          </a:prstGeom>
        </p:spPr>
        <p:txBody>
          <a:bodyPr wrap="square">
            <a:spAutoFit/>
          </a:bodyPr>
          <a:lstStyle/>
          <a:p>
            <a:pPr marL="285750" indent="-285750">
              <a:buFont typeface="Arial" pitchFamily="34" charset="0"/>
              <a:buChar char="•"/>
            </a:pPr>
            <a:r>
              <a:rPr lang="en-US"/>
              <a:t>We tested our algorithm on 4147 lines of  single script documents and we got overall 99.5</a:t>
            </a:r>
            <a:r>
              <a:rPr lang="en-US"/>
              <a:t>% </a:t>
            </a:r>
            <a:r>
              <a:rPr lang="en-US" smtClean="0"/>
              <a:t>accuracy.</a:t>
            </a:r>
            <a:endParaRPr lang="en-US" smtClean="0">
              <a:solidFill>
                <a:prstClr val="black"/>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452799342"/>
              </p:ext>
            </p:extLst>
          </p:nvPr>
        </p:nvGraphicFramePr>
        <p:xfrm>
          <a:off x="1547664" y="2924946"/>
          <a:ext cx="5688632" cy="2952325"/>
        </p:xfrm>
        <a:graphic>
          <a:graphicData uri="http://schemas.openxmlformats.org/drawingml/2006/table">
            <a:tbl>
              <a:tblPr firstRow="1" firstCol="1" lastRow="1" lastCol="1" bandRow="1" bandCol="1"/>
              <a:tblGrid>
                <a:gridCol w="1943425"/>
                <a:gridCol w="1538916"/>
                <a:gridCol w="2206291"/>
              </a:tblGrid>
              <a:tr h="1287282">
                <a:tc>
                  <a:txBody>
                    <a:bodyPr/>
                    <a:lstStyle/>
                    <a:p>
                      <a:pPr algn="l">
                        <a:spcAft>
                          <a:spcPts val="0"/>
                        </a:spcAft>
                      </a:pPr>
                      <a:r>
                        <a:rPr lang="en-US" sz="1800" b="1">
                          <a:effectLst/>
                          <a:latin typeface="Times New Roman"/>
                          <a:ea typeface="Times New Roman"/>
                          <a:cs typeface="Times New Roman"/>
                        </a:rPr>
                        <a:t> </a:t>
                      </a:r>
                      <a:endParaRPr lang="en-IN" sz="1800">
                        <a:effectLst/>
                        <a:latin typeface="Times New Roman"/>
                        <a:ea typeface="Times New Roman"/>
                        <a:cs typeface="Times New Roman"/>
                      </a:endParaRPr>
                    </a:p>
                    <a:p>
                      <a:pPr algn="l">
                        <a:spcBef>
                          <a:spcPts val="30"/>
                        </a:spcBef>
                        <a:spcAft>
                          <a:spcPts val="0"/>
                        </a:spcAft>
                      </a:pPr>
                      <a:r>
                        <a:rPr lang="en-US" sz="1800" b="1">
                          <a:effectLst/>
                          <a:latin typeface="Times New Roman"/>
                          <a:ea typeface="Times New Roman"/>
                          <a:cs typeface="Times New Roman"/>
                        </a:rPr>
                        <a:t> </a:t>
                      </a:r>
                      <a:endParaRPr lang="en-IN" sz="1800">
                        <a:effectLst/>
                        <a:latin typeface="Times New Roman"/>
                        <a:ea typeface="Times New Roman"/>
                        <a:cs typeface="Times New Roman"/>
                      </a:endParaRPr>
                    </a:p>
                    <a:p>
                      <a:pPr marL="204470" marR="202565" algn="ctr">
                        <a:spcAft>
                          <a:spcPts val="0"/>
                        </a:spcAft>
                      </a:pPr>
                      <a:r>
                        <a:rPr lang="en-US" sz="1800" b="1">
                          <a:effectLst/>
                          <a:latin typeface="Times New Roman"/>
                          <a:ea typeface="Times New Roman"/>
                          <a:cs typeface="Times New Roman"/>
                        </a:rPr>
                        <a:t>Languages</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30"/>
                        </a:spcBef>
                        <a:spcAft>
                          <a:spcPts val="0"/>
                        </a:spcAft>
                      </a:pPr>
                      <a:r>
                        <a:rPr lang="en-US" sz="1800" b="1">
                          <a:effectLst/>
                          <a:latin typeface="Times New Roman"/>
                          <a:ea typeface="Times New Roman"/>
                          <a:cs typeface="Times New Roman"/>
                        </a:rPr>
                        <a:t> </a:t>
                      </a:r>
                      <a:endParaRPr lang="en-IN" sz="1800">
                        <a:effectLst/>
                        <a:latin typeface="Times New Roman"/>
                        <a:ea typeface="Times New Roman"/>
                        <a:cs typeface="Times New Roman"/>
                      </a:endParaRPr>
                    </a:p>
                    <a:p>
                      <a:pPr marL="118110" marR="109855" indent="-635" algn="ctr">
                        <a:spcBef>
                          <a:spcPts val="5"/>
                        </a:spcBef>
                        <a:spcAft>
                          <a:spcPts val="0"/>
                        </a:spcAft>
                      </a:pPr>
                      <a:r>
                        <a:rPr lang="en-US" sz="1800" b="1">
                          <a:effectLst/>
                          <a:latin typeface="Times New Roman"/>
                          <a:ea typeface="Times New Roman"/>
                          <a:cs typeface="Times New Roman"/>
                        </a:rPr>
                        <a:t>No of lines in the documents</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20"/>
                        </a:spcBef>
                        <a:spcAft>
                          <a:spcPts val="0"/>
                        </a:spcAft>
                      </a:pPr>
                      <a:r>
                        <a:rPr lang="en-US" sz="1800" b="1">
                          <a:effectLst/>
                          <a:latin typeface="Times New Roman"/>
                          <a:ea typeface="Times New Roman"/>
                          <a:cs typeface="Times New Roman"/>
                        </a:rPr>
                        <a:t> </a:t>
                      </a:r>
                      <a:endParaRPr lang="en-IN" sz="1800">
                        <a:effectLst/>
                        <a:latin typeface="Times New Roman"/>
                        <a:ea typeface="Times New Roman"/>
                        <a:cs typeface="Times New Roman"/>
                      </a:endParaRPr>
                    </a:p>
                    <a:p>
                      <a:pPr marL="325120" marR="83820" indent="-228600" algn="l">
                        <a:lnSpc>
                          <a:spcPct val="101000"/>
                        </a:lnSpc>
                        <a:spcAft>
                          <a:spcPts val="0"/>
                        </a:spcAft>
                      </a:pPr>
                      <a:r>
                        <a:rPr lang="en-US" sz="1800" b="1">
                          <a:effectLst/>
                          <a:latin typeface="Times New Roman"/>
                          <a:ea typeface="Times New Roman"/>
                          <a:cs typeface="Times New Roman"/>
                        </a:rPr>
                        <a:t>Line segmentation accuracy</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437">
                <a:tc>
                  <a:txBody>
                    <a:bodyPr/>
                    <a:lstStyle/>
                    <a:p>
                      <a:pPr marL="204470" marR="200025" algn="ctr">
                        <a:spcBef>
                          <a:spcPts val="140"/>
                        </a:spcBef>
                        <a:spcAft>
                          <a:spcPts val="0"/>
                        </a:spcAft>
                      </a:pPr>
                      <a:r>
                        <a:rPr lang="en-US" sz="1800">
                          <a:effectLst/>
                          <a:latin typeface="Times New Roman"/>
                          <a:ea typeface="Times New Roman"/>
                          <a:cs typeface="Times New Roman"/>
                        </a:rPr>
                        <a:t>Bangla</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6540" marR="248920" algn="ctr">
                        <a:spcBef>
                          <a:spcPts val="140"/>
                        </a:spcBef>
                        <a:spcAft>
                          <a:spcPts val="0"/>
                        </a:spcAft>
                      </a:pPr>
                      <a:r>
                        <a:rPr lang="en-US" sz="1800">
                          <a:effectLst/>
                          <a:latin typeface="Times New Roman"/>
                          <a:ea typeface="Times New Roman"/>
                          <a:cs typeface="Times New Roman"/>
                        </a:rPr>
                        <a:t>1108</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1290" marR="161290" algn="ctr">
                        <a:spcBef>
                          <a:spcPts val="140"/>
                        </a:spcBef>
                        <a:spcAft>
                          <a:spcPts val="0"/>
                        </a:spcAft>
                      </a:pPr>
                      <a:r>
                        <a:rPr lang="en-US" sz="1800">
                          <a:effectLst/>
                          <a:latin typeface="Times New Roman"/>
                          <a:ea typeface="Times New Roman"/>
                          <a:cs typeface="Times New Roman"/>
                        </a:rPr>
                        <a:t>99.54%</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437">
                <a:tc>
                  <a:txBody>
                    <a:bodyPr/>
                    <a:lstStyle/>
                    <a:p>
                      <a:pPr marL="203200" marR="202565" algn="ctr">
                        <a:spcBef>
                          <a:spcPts val="140"/>
                        </a:spcBef>
                        <a:spcAft>
                          <a:spcPts val="0"/>
                        </a:spcAft>
                      </a:pPr>
                      <a:r>
                        <a:rPr lang="en-US" sz="1800">
                          <a:effectLst/>
                          <a:latin typeface="Times New Roman"/>
                          <a:ea typeface="Times New Roman"/>
                          <a:cs typeface="Times New Roman"/>
                        </a:rPr>
                        <a:t>Hindi</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6540" marR="248920" algn="ctr">
                        <a:spcBef>
                          <a:spcPts val="140"/>
                        </a:spcBef>
                        <a:spcAft>
                          <a:spcPts val="0"/>
                        </a:spcAft>
                      </a:pPr>
                      <a:r>
                        <a:rPr lang="en-US" sz="1800">
                          <a:effectLst/>
                          <a:latin typeface="Times New Roman"/>
                          <a:ea typeface="Times New Roman"/>
                          <a:cs typeface="Times New Roman"/>
                        </a:rPr>
                        <a:t>1022</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1290" marR="161290" algn="ctr">
                        <a:spcBef>
                          <a:spcPts val="140"/>
                        </a:spcBef>
                        <a:spcAft>
                          <a:spcPts val="0"/>
                        </a:spcAft>
                      </a:pPr>
                      <a:r>
                        <a:rPr lang="en-US" sz="1800">
                          <a:effectLst/>
                          <a:latin typeface="Times New Roman"/>
                          <a:ea typeface="Times New Roman"/>
                          <a:cs typeface="Times New Roman"/>
                        </a:rPr>
                        <a:t>99.41%</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609">
                <a:tc>
                  <a:txBody>
                    <a:bodyPr/>
                    <a:lstStyle/>
                    <a:p>
                      <a:pPr marL="204470" marR="199390" algn="ctr">
                        <a:spcBef>
                          <a:spcPts val="120"/>
                        </a:spcBef>
                        <a:spcAft>
                          <a:spcPts val="0"/>
                        </a:spcAft>
                      </a:pPr>
                      <a:r>
                        <a:rPr lang="en-US" sz="1800">
                          <a:effectLst/>
                          <a:latin typeface="Times New Roman"/>
                          <a:ea typeface="Times New Roman"/>
                          <a:cs typeface="Times New Roman"/>
                        </a:rPr>
                        <a:t>Telugu</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6540" marR="248920" algn="ctr">
                        <a:spcBef>
                          <a:spcPts val="120"/>
                        </a:spcBef>
                        <a:spcAft>
                          <a:spcPts val="0"/>
                        </a:spcAft>
                      </a:pPr>
                      <a:r>
                        <a:rPr lang="en-US" sz="1800">
                          <a:effectLst/>
                          <a:latin typeface="Times New Roman"/>
                          <a:ea typeface="Times New Roman"/>
                          <a:cs typeface="Times New Roman"/>
                        </a:rPr>
                        <a:t>1010</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1290" marR="161290" algn="ctr">
                        <a:spcBef>
                          <a:spcPts val="120"/>
                        </a:spcBef>
                        <a:spcAft>
                          <a:spcPts val="0"/>
                        </a:spcAft>
                      </a:pPr>
                      <a:r>
                        <a:rPr lang="en-US" sz="1800">
                          <a:effectLst/>
                          <a:latin typeface="Times New Roman"/>
                          <a:ea typeface="Times New Roman"/>
                          <a:cs typeface="Times New Roman"/>
                        </a:rPr>
                        <a:t>99.10%</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280">
                <a:tc>
                  <a:txBody>
                    <a:bodyPr/>
                    <a:lstStyle/>
                    <a:p>
                      <a:pPr marL="204470" marR="202565" algn="ctr">
                        <a:spcBef>
                          <a:spcPts val="165"/>
                        </a:spcBef>
                        <a:spcAft>
                          <a:spcPts val="0"/>
                        </a:spcAft>
                      </a:pPr>
                      <a:r>
                        <a:rPr lang="en-US" sz="1800">
                          <a:effectLst/>
                          <a:latin typeface="Times New Roman"/>
                          <a:ea typeface="Times New Roman"/>
                          <a:cs typeface="Times New Roman"/>
                        </a:rPr>
                        <a:t>Kannada</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6540" marR="248920" algn="ctr">
                        <a:spcBef>
                          <a:spcPts val="165"/>
                        </a:spcBef>
                        <a:spcAft>
                          <a:spcPts val="0"/>
                        </a:spcAft>
                      </a:pPr>
                      <a:r>
                        <a:rPr lang="en-US" sz="1800">
                          <a:effectLst/>
                          <a:latin typeface="Times New Roman"/>
                          <a:ea typeface="Times New Roman"/>
                          <a:cs typeface="Times New Roman"/>
                        </a:rPr>
                        <a:t>1007</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1290" marR="161290" algn="ctr">
                        <a:spcBef>
                          <a:spcPts val="165"/>
                        </a:spcBef>
                        <a:spcAft>
                          <a:spcPts val="0"/>
                        </a:spcAft>
                      </a:pPr>
                      <a:r>
                        <a:rPr lang="en-US" sz="1800">
                          <a:effectLst/>
                          <a:latin typeface="Times New Roman"/>
                          <a:ea typeface="Times New Roman"/>
                          <a:cs typeface="Times New Roman"/>
                        </a:rPr>
                        <a:t>99.70%</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280">
                <a:tc>
                  <a:txBody>
                    <a:bodyPr/>
                    <a:lstStyle/>
                    <a:p>
                      <a:pPr marL="203200" marR="202565" algn="ctr">
                        <a:spcBef>
                          <a:spcPts val="165"/>
                        </a:spcBef>
                        <a:spcAft>
                          <a:spcPts val="0"/>
                        </a:spcAft>
                      </a:pPr>
                      <a:r>
                        <a:rPr lang="en-US" sz="1800">
                          <a:effectLst/>
                          <a:latin typeface="Times New Roman"/>
                          <a:ea typeface="Times New Roman"/>
                          <a:cs typeface="Times New Roman"/>
                        </a:rPr>
                        <a:t>Total</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6540" marR="248920" algn="ctr">
                        <a:spcBef>
                          <a:spcPts val="165"/>
                        </a:spcBef>
                        <a:spcAft>
                          <a:spcPts val="0"/>
                        </a:spcAft>
                      </a:pPr>
                      <a:r>
                        <a:rPr lang="en-US" sz="1800">
                          <a:effectLst/>
                          <a:latin typeface="Times New Roman"/>
                          <a:ea typeface="Times New Roman"/>
                          <a:cs typeface="Times New Roman"/>
                        </a:rPr>
                        <a:t>4147</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1290" marR="161925" algn="ctr">
                        <a:spcBef>
                          <a:spcPts val="165"/>
                        </a:spcBef>
                        <a:spcAft>
                          <a:spcPts val="0"/>
                        </a:spcAft>
                      </a:pPr>
                      <a:r>
                        <a:rPr lang="en-US" sz="1800">
                          <a:effectLst/>
                          <a:latin typeface="Times New Roman"/>
                          <a:ea typeface="Times New Roman"/>
                          <a:cs typeface="Times New Roman"/>
                        </a:rPr>
                        <a:t>99.5% (Overall)</a:t>
                      </a:r>
                      <a:endParaRPr lang="en-IN" sz="1800">
                        <a:effectLst/>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7107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80928"/>
            <a:ext cx="7416824" cy="1069848"/>
          </a:xfrm>
        </p:spPr>
        <p:txBody>
          <a:bodyPr>
            <a:noAutofit/>
          </a:bodyPr>
          <a:lstStyle/>
          <a:p>
            <a:pPr algn="ctr"/>
            <a:r>
              <a:rPr lang="en-US" sz="8800" i="1" smtClean="0">
                <a:solidFill>
                  <a:schemeClr val="tx2">
                    <a:lumMod val="60000"/>
                    <a:lumOff val="40000"/>
                  </a:schemeClr>
                </a:solidFill>
              </a:rPr>
              <a:t>Thank You</a:t>
            </a:r>
            <a:endParaRPr lang="en-IN" sz="8800" i="1">
              <a:solidFill>
                <a:schemeClr val="tx2">
                  <a:lumMod val="60000"/>
                  <a:lumOff val="40000"/>
                </a:schemeClr>
              </a:solidFill>
            </a:endParaRPr>
          </a:p>
        </p:txBody>
      </p:sp>
      <p:sp>
        <p:nvSpPr>
          <p:cNvPr id="3" name="Footer Placeholder 2"/>
          <p:cNvSpPr>
            <a:spLocks noGrp="1"/>
          </p:cNvSpPr>
          <p:nvPr>
            <p:ph type="ftr" sz="quarter" idx="11"/>
          </p:nvPr>
        </p:nvSpPr>
        <p:spPr/>
        <p:txBody>
          <a:bodyPr/>
          <a:lstStyle/>
          <a:p>
            <a:r>
              <a:rPr lang="en-IN" smtClean="0"/>
              <a:t>201906100110041 </a:t>
            </a:r>
            <a:endParaRPr lang="en-IN"/>
          </a:p>
        </p:txBody>
      </p:sp>
      <p:sp>
        <p:nvSpPr>
          <p:cNvPr id="4" name="Slide Number Placeholder 3"/>
          <p:cNvSpPr>
            <a:spLocks noGrp="1"/>
          </p:cNvSpPr>
          <p:nvPr>
            <p:ph type="sldNum" sz="quarter" idx="12"/>
          </p:nvPr>
        </p:nvSpPr>
        <p:spPr/>
        <p:txBody>
          <a:bodyPr/>
          <a:lstStyle/>
          <a:p>
            <a:fld id="{9ECF6AF9-162D-47D3-9FEA-CC9C3131F0DB}" type="slidenum">
              <a:rPr lang="en-IN" smtClean="0"/>
              <a:t>23</a:t>
            </a:fld>
            <a:endParaRPr lang="en-IN"/>
          </a:p>
        </p:txBody>
      </p:sp>
    </p:spTree>
    <p:extLst>
      <p:ext uri="{BB962C8B-B14F-4D97-AF65-F5344CB8AC3E}">
        <p14:creationId xmlns:p14="http://schemas.microsoft.com/office/powerpoint/2010/main" val="418702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201906100110041 </a:t>
            </a:r>
            <a:endParaRPr lang="en-IN"/>
          </a:p>
        </p:txBody>
      </p:sp>
      <p:sp>
        <p:nvSpPr>
          <p:cNvPr id="3" name="Slide Number Placeholder 2"/>
          <p:cNvSpPr>
            <a:spLocks noGrp="1"/>
          </p:cNvSpPr>
          <p:nvPr>
            <p:ph type="sldNum" sz="quarter" idx="12"/>
          </p:nvPr>
        </p:nvSpPr>
        <p:spPr/>
        <p:txBody>
          <a:bodyPr/>
          <a:lstStyle/>
          <a:p>
            <a:fld id="{9ECF6AF9-162D-47D3-9FEA-CC9C3131F0DB}" type="slidenum">
              <a:rPr lang="en-IN" smtClean="0"/>
              <a:t>3</a:t>
            </a:fld>
            <a:endParaRPr lang="en-IN"/>
          </a:p>
        </p:txBody>
      </p:sp>
      <p:sp>
        <p:nvSpPr>
          <p:cNvPr id="4" name="Content Placeholder 2"/>
          <p:cNvSpPr txBox="1">
            <a:spLocks/>
          </p:cNvSpPr>
          <p:nvPr/>
        </p:nvSpPr>
        <p:spPr>
          <a:xfrm>
            <a:off x="457200" y="1988840"/>
            <a:ext cx="8229600" cy="3816424"/>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000" smtClean="0"/>
              <a:t>There are several techniques for line segemantation  are available.</a:t>
            </a:r>
          </a:p>
          <a:p>
            <a:r>
              <a:rPr lang="en-US" sz="2000"/>
              <a:t>These techniques may be categorized into three groups as follows: (i) Projection profile based </a:t>
            </a:r>
            <a:r>
              <a:rPr lang="en-US" sz="2000" smtClean="0"/>
              <a:t>techniques</a:t>
            </a:r>
            <a:endParaRPr lang="en-US" sz="2000"/>
          </a:p>
          <a:p>
            <a:pPr marL="109728" indent="0">
              <a:buNone/>
            </a:pPr>
            <a:r>
              <a:rPr lang="en-US" sz="2000" smtClean="0"/>
              <a:t>    (ii</a:t>
            </a:r>
            <a:r>
              <a:rPr lang="en-US" sz="2000"/>
              <a:t>) Hough transform based </a:t>
            </a:r>
            <a:r>
              <a:rPr lang="en-US" sz="2000" smtClean="0"/>
              <a:t>techniques</a:t>
            </a:r>
          </a:p>
          <a:p>
            <a:pPr marL="109728" indent="0">
              <a:buNone/>
            </a:pPr>
            <a:r>
              <a:rPr lang="en-US" sz="2000" smtClean="0"/>
              <a:t>    (</a:t>
            </a:r>
            <a:r>
              <a:rPr lang="en-US" sz="2000"/>
              <a:t>iii) Thinning based approach.</a:t>
            </a:r>
            <a:endParaRPr lang="en-IN" sz="2000"/>
          </a:p>
          <a:p>
            <a:r>
              <a:rPr lang="en-US" sz="2000" smtClean="0"/>
              <a:t> </a:t>
            </a:r>
            <a:r>
              <a:rPr lang="en-US" sz="2000"/>
              <a:t>Concept of the Hough transform is employed in the field of document analysis in many research areas as skew detection, slant </a:t>
            </a:r>
            <a:r>
              <a:rPr lang="en-US" sz="2000" smtClean="0"/>
              <a:t>detection.</a:t>
            </a:r>
          </a:p>
          <a:p>
            <a:r>
              <a:rPr lang="en-US" sz="2000" smtClean="0"/>
              <a:t> </a:t>
            </a:r>
            <a:r>
              <a:rPr lang="en-US" sz="2000"/>
              <a:t>Thinning operation also is used by researchers for text line segmentation from documents </a:t>
            </a:r>
            <a:r>
              <a:rPr lang="en-US" sz="2000" smtClean="0"/>
              <a:t>.</a:t>
            </a:r>
            <a:endParaRPr lang="en-US" sz="2000" smtClean="0"/>
          </a:p>
          <a:p>
            <a:endParaRPr lang="en-IN" sz="2000"/>
          </a:p>
        </p:txBody>
      </p:sp>
      <p:sp>
        <p:nvSpPr>
          <p:cNvPr id="5" name="Title 1"/>
          <p:cNvSpPr txBox="1">
            <a:spLocks/>
          </p:cNvSpPr>
          <p:nvPr/>
        </p:nvSpPr>
        <p:spPr>
          <a:xfrm>
            <a:off x="457200" y="1143000"/>
            <a:ext cx="8229600" cy="701824"/>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b="1" smtClean="0"/>
              <a:t>Con…</a:t>
            </a:r>
            <a:endParaRPr lang="en-IN" sz="3600"/>
          </a:p>
        </p:txBody>
      </p:sp>
    </p:spTree>
    <p:extLst>
      <p:ext uri="{BB962C8B-B14F-4D97-AF65-F5344CB8AC3E}">
        <p14:creationId xmlns:p14="http://schemas.microsoft.com/office/powerpoint/2010/main" val="3042363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3" name="Slide Number Placeholder 2"/>
          <p:cNvSpPr>
            <a:spLocks noGrp="1"/>
          </p:cNvSpPr>
          <p:nvPr>
            <p:ph type="sldNum" sz="quarter" idx="12"/>
          </p:nvPr>
        </p:nvSpPr>
        <p:spPr/>
        <p:txBody>
          <a:bodyPr/>
          <a:lstStyle/>
          <a:p>
            <a:fld id="{9ECF6AF9-162D-47D3-9FEA-CC9C3131F0DB}" type="slidenum">
              <a:rPr lang="en-IN" smtClean="0"/>
              <a:pPr/>
              <a:t>4</a:t>
            </a:fld>
            <a:endParaRPr lang="en-IN"/>
          </a:p>
        </p:txBody>
      </p:sp>
      <p:sp>
        <p:nvSpPr>
          <p:cNvPr id="4" name="Content Placeholder 2"/>
          <p:cNvSpPr txBox="1">
            <a:spLocks/>
          </p:cNvSpPr>
          <p:nvPr/>
        </p:nvSpPr>
        <p:spPr>
          <a:xfrm>
            <a:off x="457200" y="1626568"/>
            <a:ext cx="8229600" cy="3389008"/>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Clr>
                <a:srgbClr val="A04DA3"/>
              </a:buClr>
            </a:pPr>
            <a:r>
              <a:rPr lang="en-US" sz="2000"/>
              <a:t>In this paper we have proposed a robust method for segmentation of documents info lines and words and the method is based on the modified histogram obtained from run length based smearing. </a:t>
            </a:r>
            <a:endParaRPr lang="en-US" sz="2000" smtClean="0"/>
          </a:p>
          <a:p>
            <a:pPr>
              <a:buClr>
                <a:srgbClr val="A04DA3"/>
              </a:buClr>
            </a:pPr>
            <a:r>
              <a:rPr lang="en-US" sz="2000"/>
              <a:t>Foreground and background information is also used for accurate line </a:t>
            </a:r>
            <a:r>
              <a:rPr lang="en-US" sz="2000" smtClean="0"/>
              <a:t>segmentation.</a:t>
            </a:r>
          </a:p>
          <a:p>
            <a:pPr>
              <a:buClr>
                <a:srgbClr val="A04DA3"/>
              </a:buClr>
            </a:pPr>
            <a:r>
              <a:rPr lang="en-US" sz="2000"/>
              <a:t>There may be some touching or overlapping characters between two consecutive text lines and most of the line segmentation errors are generated due to this.</a:t>
            </a:r>
            <a:endParaRPr lang="en-US" sz="2000" smtClean="0">
              <a:solidFill>
                <a:prstClr val="black"/>
              </a:solidFill>
            </a:endParaRPr>
          </a:p>
          <a:p>
            <a:pPr>
              <a:buClr>
                <a:srgbClr val="A04DA3"/>
              </a:buClr>
            </a:pPr>
            <a:endParaRPr lang="en-IN" sz="2000">
              <a:solidFill>
                <a:prstClr val="black"/>
              </a:solidFill>
            </a:endParaRPr>
          </a:p>
        </p:txBody>
      </p:sp>
      <p:sp>
        <p:nvSpPr>
          <p:cNvPr id="5" name="Title 1"/>
          <p:cNvSpPr txBox="1">
            <a:spLocks/>
          </p:cNvSpPr>
          <p:nvPr/>
        </p:nvSpPr>
        <p:spPr>
          <a:xfrm>
            <a:off x="457200" y="908720"/>
            <a:ext cx="8229600" cy="701824"/>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b="1" smtClean="0"/>
              <a:t>Con…</a:t>
            </a:r>
            <a:endParaRPr lang="en-IN" sz="3600"/>
          </a:p>
        </p:txBody>
      </p:sp>
    </p:spTree>
    <p:extLst>
      <p:ext uri="{BB962C8B-B14F-4D97-AF65-F5344CB8AC3E}">
        <p14:creationId xmlns:p14="http://schemas.microsoft.com/office/powerpoint/2010/main" val="3596343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Properties Of Indian Scripts</a:t>
            </a:r>
            <a:endParaRPr lang="en-IN"/>
          </a:p>
        </p:txBody>
      </p:sp>
      <p:sp>
        <p:nvSpPr>
          <p:cNvPr id="3" name="Footer Placeholder 2"/>
          <p:cNvSpPr>
            <a:spLocks noGrp="1"/>
          </p:cNvSpPr>
          <p:nvPr>
            <p:ph type="ftr" sz="quarter" idx="11"/>
          </p:nvPr>
        </p:nvSpPr>
        <p:spPr/>
        <p:txBody>
          <a:bodyPr/>
          <a:lstStyle/>
          <a:p>
            <a:r>
              <a:rPr lang="en-IN" smtClean="0"/>
              <a:t>201906100110041 </a:t>
            </a:r>
            <a:endParaRPr lang="en-IN"/>
          </a:p>
        </p:txBody>
      </p:sp>
      <p:sp>
        <p:nvSpPr>
          <p:cNvPr id="4" name="Slide Number Placeholder 3"/>
          <p:cNvSpPr>
            <a:spLocks noGrp="1"/>
          </p:cNvSpPr>
          <p:nvPr>
            <p:ph type="sldNum" sz="quarter" idx="12"/>
          </p:nvPr>
        </p:nvSpPr>
        <p:spPr/>
        <p:txBody>
          <a:bodyPr/>
          <a:lstStyle/>
          <a:p>
            <a:fld id="{9ECF6AF9-162D-47D3-9FEA-CC9C3131F0DB}" type="slidenum">
              <a:rPr lang="en-IN" smtClean="0"/>
              <a:t>5</a:t>
            </a:fld>
            <a:endParaRPr lang="en-IN"/>
          </a:p>
        </p:txBody>
      </p:sp>
      <p:sp>
        <p:nvSpPr>
          <p:cNvPr id="5" name="Rectangle 4"/>
          <p:cNvSpPr/>
          <p:nvPr/>
        </p:nvSpPr>
        <p:spPr>
          <a:xfrm>
            <a:off x="539552" y="2276872"/>
            <a:ext cx="8281434" cy="3139321"/>
          </a:xfrm>
          <a:prstGeom prst="rect">
            <a:avLst/>
          </a:prstGeom>
        </p:spPr>
        <p:txBody>
          <a:bodyPr wrap="none">
            <a:spAutoFit/>
          </a:bodyPr>
          <a:lstStyle/>
          <a:p>
            <a:pPr marL="285750" indent="-285750">
              <a:buFont typeface="Arial" pitchFamily="34" charset="0"/>
              <a:buChar char="•"/>
            </a:pPr>
            <a:r>
              <a:rPr lang="en-US"/>
              <a:t>There are twelve scripts in </a:t>
            </a:r>
            <a:r>
              <a:rPr lang="en-US" smtClean="0"/>
              <a:t>India.</a:t>
            </a:r>
          </a:p>
          <a:p>
            <a:pPr marL="285750" indent="-285750">
              <a:buFont typeface="Arial" pitchFamily="34" charset="0"/>
              <a:buChar char="•"/>
            </a:pPr>
            <a:r>
              <a:rPr lang="en-US"/>
              <a:t>Most of the Indian scripts are originated from Brahmi script through </a:t>
            </a:r>
            <a:r>
              <a:rPr lang="en-US" smtClean="0"/>
              <a:t>various</a:t>
            </a:r>
          </a:p>
          <a:p>
            <a:r>
              <a:rPr lang="en-US"/>
              <a:t> </a:t>
            </a:r>
            <a:r>
              <a:rPr lang="en-US" smtClean="0"/>
              <a:t>    transformations.</a:t>
            </a:r>
          </a:p>
          <a:p>
            <a:pPr marL="285750" indent="-285750">
              <a:buFont typeface="Arial" pitchFamily="34" charset="0"/>
              <a:buChar char="•"/>
            </a:pPr>
            <a:r>
              <a:rPr lang="en-US"/>
              <a:t>Among Indian scripts, Devnagari is the most popular script in India  and </a:t>
            </a:r>
            <a:r>
              <a:rPr lang="en-US" smtClean="0"/>
              <a:t>the</a:t>
            </a:r>
          </a:p>
          <a:p>
            <a:r>
              <a:rPr lang="en-US"/>
              <a:t> </a:t>
            </a:r>
            <a:r>
              <a:rPr lang="en-US" smtClean="0"/>
              <a:t>    </a:t>
            </a:r>
            <a:r>
              <a:rPr lang="en-US"/>
              <a:t>most popular Indian language Hindi is written in Devnagari script</a:t>
            </a:r>
            <a:r>
              <a:rPr lang="en-US" smtClean="0"/>
              <a:t>.</a:t>
            </a:r>
          </a:p>
          <a:p>
            <a:pPr marL="285750" indent="-285750">
              <a:buFont typeface="Arial" pitchFamily="34" charset="0"/>
              <a:buChar char="•"/>
            </a:pPr>
            <a:r>
              <a:rPr lang="en-US" smtClean="0"/>
              <a:t>Nepali</a:t>
            </a:r>
            <a:r>
              <a:rPr lang="en-US"/>
              <a:t>, Sanskrit and Marathi are also written in Devnagari script</a:t>
            </a:r>
            <a:r>
              <a:rPr lang="en-US" smtClean="0"/>
              <a:t>.</a:t>
            </a:r>
          </a:p>
          <a:p>
            <a:pPr marL="285750" indent="-285750">
              <a:buFont typeface="Arial" pitchFamily="34" charset="0"/>
              <a:buChar char="•"/>
            </a:pPr>
            <a:r>
              <a:rPr lang="en-US"/>
              <a:t>Devnagari script has 52 symbols (10 vowels, 2 modifiers and</a:t>
            </a:r>
            <a:endParaRPr lang="en-IN"/>
          </a:p>
          <a:p>
            <a:r>
              <a:rPr lang="en-US" smtClean="0"/>
              <a:t>     40 </a:t>
            </a:r>
            <a:r>
              <a:rPr lang="en-US"/>
              <a:t>consonants). </a:t>
            </a:r>
            <a:endParaRPr lang="en-US" smtClean="0"/>
          </a:p>
          <a:p>
            <a:pPr marL="285750" indent="-285750">
              <a:buFont typeface="Arial" pitchFamily="34" charset="0"/>
              <a:buChar char="•"/>
            </a:pPr>
            <a:r>
              <a:rPr lang="en-US" smtClean="0"/>
              <a:t>Alphabets </a:t>
            </a:r>
            <a:r>
              <a:rPr lang="en-US"/>
              <a:t>are known as "matra" symbols.</a:t>
            </a:r>
            <a:endParaRPr lang="en-US" smtClean="0"/>
          </a:p>
          <a:p>
            <a:r>
              <a:rPr lang="en-US" smtClean="0"/>
              <a:t>   </a:t>
            </a:r>
          </a:p>
          <a:p>
            <a:endParaRPr lang="en-IN"/>
          </a:p>
        </p:txBody>
      </p:sp>
    </p:spTree>
    <p:extLst>
      <p:ext uri="{BB962C8B-B14F-4D97-AF65-F5344CB8AC3E}">
        <p14:creationId xmlns:p14="http://schemas.microsoft.com/office/powerpoint/2010/main" val="205728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201906100110041 </a:t>
            </a:r>
            <a:endParaRPr lang="en-IN"/>
          </a:p>
        </p:txBody>
      </p:sp>
      <p:sp>
        <p:nvSpPr>
          <p:cNvPr id="3" name="Slide Number Placeholder 2"/>
          <p:cNvSpPr>
            <a:spLocks noGrp="1"/>
          </p:cNvSpPr>
          <p:nvPr>
            <p:ph type="sldNum" sz="quarter" idx="12"/>
          </p:nvPr>
        </p:nvSpPr>
        <p:spPr/>
        <p:txBody>
          <a:bodyPr/>
          <a:lstStyle/>
          <a:p>
            <a:fld id="{9ECF6AF9-162D-47D3-9FEA-CC9C3131F0DB}" type="slidenum">
              <a:rPr lang="en-IN" smtClean="0"/>
              <a:t>6</a:t>
            </a:fld>
            <a:endParaRPr lang="en-IN"/>
          </a:p>
        </p:txBody>
      </p:sp>
      <p:sp>
        <p:nvSpPr>
          <p:cNvPr id="7"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8" name="Group 5"/>
          <p:cNvGrpSpPr>
            <a:grpSpLocks/>
          </p:cNvGrpSpPr>
          <p:nvPr/>
        </p:nvGrpSpPr>
        <p:grpSpPr bwMode="auto">
          <a:xfrm>
            <a:off x="335828" y="980728"/>
            <a:ext cx="3444083" cy="1512168"/>
            <a:chOff x="0" y="0"/>
            <a:chExt cx="4370" cy="946"/>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 y="42"/>
              <a:ext cx="4014" cy="876"/>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p:cNvSpPr>
              <a:spLocks/>
            </p:cNvSpPr>
            <p:nvPr/>
          </p:nvSpPr>
          <p:spPr bwMode="auto">
            <a:xfrm>
              <a:off x="0" y="0"/>
              <a:ext cx="4370" cy="946"/>
            </a:xfrm>
            <a:custGeom>
              <a:avLst/>
              <a:gdLst>
                <a:gd name="T0" fmla="*/ 19 w 4370"/>
                <a:gd name="T1" fmla="*/ 0 h 946"/>
                <a:gd name="T2" fmla="*/ 0 w 4370"/>
                <a:gd name="T3" fmla="*/ 0 h 946"/>
                <a:gd name="T4" fmla="*/ 0 w 4370"/>
                <a:gd name="T5" fmla="*/ 946 h 946"/>
                <a:gd name="T6" fmla="*/ 19 w 4370"/>
                <a:gd name="T7" fmla="*/ 946 h 946"/>
                <a:gd name="T8" fmla="*/ 19 w 4370"/>
                <a:gd name="T9" fmla="*/ 0 h 946"/>
                <a:gd name="T10" fmla="*/ 4370 w 4370"/>
                <a:gd name="T11" fmla="*/ 0 h 946"/>
                <a:gd name="T12" fmla="*/ 4351 w 4370"/>
                <a:gd name="T13" fmla="*/ 0 h 946"/>
                <a:gd name="T14" fmla="*/ 19 w 4370"/>
                <a:gd name="T15" fmla="*/ 0 h 946"/>
                <a:gd name="T16" fmla="*/ 19 w 4370"/>
                <a:gd name="T17" fmla="*/ 19 h 946"/>
                <a:gd name="T18" fmla="*/ 4351 w 4370"/>
                <a:gd name="T19" fmla="*/ 19 h 946"/>
                <a:gd name="T20" fmla="*/ 4351 w 4370"/>
                <a:gd name="T21" fmla="*/ 926 h 946"/>
                <a:gd name="T22" fmla="*/ 19 w 4370"/>
                <a:gd name="T23" fmla="*/ 926 h 946"/>
                <a:gd name="T24" fmla="*/ 19 w 4370"/>
                <a:gd name="T25" fmla="*/ 946 h 946"/>
                <a:gd name="T26" fmla="*/ 4351 w 4370"/>
                <a:gd name="T27" fmla="*/ 946 h 946"/>
                <a:gd name="T28" fmla="*/ 4370 w 4370"/>
                <a:gd name="T29" fmla="*/ 946 h 946"/>
                <a:gd name="T30" fmla="*/ 4370 w 4370"/>
                <a:gd name="T31"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70" h="946">
                  <a:moveTo>
                    <a:pt x="19" y="0"/>
                  </a:moveTo>
                  <a:lnTo>
                    <a:pt x="0" y="0"/>
                  </a:lnTo>
                  <a:lnTo>
                    <a:pt x="0" y="946"/>
                  </a:lnTo>
                  <a:lnTo>
                    <a:pt x="19" y="946"/>
                  </a:lnTo>
                  <a:lnTo>
                    <a:pt x="19" y="0"/>
                  </a:lnTo>
                  <a:close/>
                  <a:moveTo>
                    <a:pt x="4370" y="0"/>
                  </a:moveTo>
                  <a:lnTo>
                    <a:pt x="4351" y="0"/>
                  </a:lnTo>
                  <a:lnTo>
                    <a:pt x="19" y="0"/>
                  </a:lnTo>
                  <a:lnTo>
                    <a:pt x="19" y="19"/>
                  </a:lnTo>
                  <a:lnTo>
                    <a:pt x="4351" y="19"/>
                  </a:lnTo>
                  <a:lnTo>
                    <a:pt x="4351" y="926"/>
                  </a:lnTo>
                  <a:lnTo>
                    <a:pt x="19" y="926"/>
                  </a:lnTo>
                  <a:lnTo>
                    <a:pt x="19" y="946"/>
                  </a:lnTo>
                  <a:lnTo>
                    <a:pt x="4351" y="946"/>
                  </a:lnTo>
                  <a:lnTo>
                    <a:pt x="4370" y="946"/>
                  </a:lnTo>
                  <a:lnTo>
                    <a:pt x="43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0" name="Rectangle 9"/>
          <p:cNvSpPr/>
          <p:nvPr/>
        </p:nvSpPr>
        <p:spPr>
          <a:xfrm>
            <a:off x="308870" y="2539643"/>
            <a:ext cx="3366120" cy="600164"/>
          </a:xfrm>
          <a:prstGeom prst="rect">
            <a:avLst/>
          </a:prstGeom>
        </p:spPr>
        <p:txBody>
          <a:bodyPr wrap="square">
            <a:spAutoFit/>
          </a:bodyPr>
          <a:lstStyle/>
          <a:p>
            <a:r>
              <a:rPr lang="en-US" sz="1100"/>
              <a:t>Basic characters of Devnagari scripts (First 11 are vowels </a:t>
            </a:r>
            <a:endParaRPr lang="en-US" sz="1100" smtClean="0"/>
          </a:p>
          <a:p>
            <a:r>
              <a:rPr lang="en-US" sz="1100" smtClean="0"/>
              <a:t>and rest </a:t>
            </a:r>
            <a:r>
              <a:rPr lang="en-US" sz="1100"/>
              <a:t>are consonants)</a:t>
            </a:r>
            <a:endParaRPr lang="en-IN" sz="1100"/>
          </a:p>
        </p:txBody>
      </p:sp>
      <p:pic>
        <p:nvPicPr>
          <p:cNvPr id="13" name="image2.png"/>
          <p:cNvPicPr/>
          <p:nvPr/>
        </p:nvPicPr>
        <p:blipFill>
          <a:blip r:embed="rId3" cstate="print"/>
          <a:stretch>
            <a:fillRect/>
          </a:stretch>
        </p:blipFill>
        <p:spPr>
          <a:xfrm>
            <a:off x="5076056" y="1047864"/>
            <a:ext cx="2880320" cy="1445032"/>
          </a:xfrm>
          <a:prstGeom prst="rect">
            <a:avLst/>
          </a:prstGeom>
        </p:spPr>
      </p:pic>
      <p:sp>
        <p:nvSpPr>
          <p:cNvPr id="11" name="Rectangle 10"/>
          <p:cNvSpPr/>
          <p:nvPr/>
        </p:nvSpPr>
        <p:spPr>
          <a:xfrm>
            <a:off x="5076056" y="2554790"/>
            <a:ext cx="2575560" cy="430887"/>
          </a:xfrm>
          <a:prstGeom prst="rect">
            <a:avLst/>
          </a:prstGeom>
        </p:spPr>
        <p:txBody>
          <a:bodyPr wrap="square">
            <a:spAutoFit/>
          </a:bodyPr>
          <a:lstStyle/>
          <a:p>
            <a:pPr marL="167640" marR="263525" algn="ctr">
              <a:spcBef>
                <a:spcPts val="550"/>
              </a:spcBef>
              <a:spcAft>
                <a:spcPts val="0"/>
              </a:spcAft>
            </a:pPr>
            <a:r>
              <a:rPr lang="en-US" sz="1100">
                <a:latin typeface="Times New Roman"/>
                <a:ea typeface="Times New Roman"/>
              </a:rPr>
              <a:t>Vowels modifiers of Bangla and Devnagari</a:t>
            </a:r>
            <a:endParaRPr lang="en-IN" sz="1100">
              <a:effectLst/>
              <a:latin typeface="Times New Roman"/>
              <a:ea typeface="Times New Roman"/>
            </a:endParaRPr>
          </a:p>
        </p:txBody>
      </p:sp>
      <p:grpSp>
        <p:nvGrpSpPr>
          <p:cNvPr id="12" name="Group 9"/>
          <p:cNvGrpSpPr>
            <a:grpSpLocks/>
          </p:cNvGrpSpPr>
          <p:nvPr/>
        </p:nvGrpSpPr>
        <p:grpSpPr bwMode="auto">
          <a:xfrm>
            <a:off x="347842" y="3429000"/>
            <a:ext cx="2778125" cy="765175"/>
            <a:chOff x="1152" y="-1251"/>
            <a:chExt cx="4375" cy="1206"/>
          </a:xfrm>
        </p:grpSpPr>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 y="-1207"/>
              <a:ext cx="3895" cy="111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1"/>
            <p:cNvSpPr>
              <a:spLocks/>
            </p:cNvSpPr>
            <p:nvPr/>
          </p:nvSpPr>
          <p:spPr bwMode="auto">
            <a:xfrm>
              <a:off x="1152" y="-1251"/>
              <a:ext cx="4375" cy="1206"/>
            </a:xfrm>
            <a:custGeom>
              <a:avLst/>
              <a:gdLst>
                <a:gd name="T0" fmla="+- 0 5527 1152"/>
                <a:gd name="T1" fmla="*/ T0 w 4375"/>
                <a:gd name="T2" fmla="+- 0 -1251 -1251"/>
                <a:gd name="T3" fmla="*/ -1251 h 1206"/>
                <a:gd name="T4" fmla="+- 0 5508 1152"/>
                <a:gd name="T5" fmla="*/ T4 w 4375"/>
                <a:gd name="T6" fmla="+- 0 -1251 -1251"/>
                <a:gd name="T7" fmla="*/ -1251 h 1206"/>
                <a:gd name="T8" fmla="+- 0 5508 1152"/>
                <a:gd name="T9" fmla="*/ T8 w 4375"/>
                <a:gd name="T10" fmla="+- 0 -1231 -1251"/>
                <a:gd name="T11" fmla="*/ -1231 h 1206"/>
                <a:gd name="T12" fmla="+- 0 5508 1152"/>
                <a:gd name="T13" fmla="*/ T12 w 4375"/>
                <a:gd name="T14" fmla="+- 0 -64 -1251"/>
                <a:gd name="T15" fmla="*/ -64 h 1206"/>
                <a:gd name="T16" fmla="+- 0 1172 1152"/>
                <a:gd name="T17" fmla="*/ T16 w 4375"/>
                <a:gd name="T18" fmla="+- 0 -64 -1251"/>
                <a:gd name="T19" fmla="*/ -64 h 1206"/>
                <a:gd name="T20" fmla="+- 0 1172 1152"/>
                <a:gd name="T21" fmla="*/ T20 w 4375"/>
                <a:gd name="T22" fmla="+- 0 -1231 -1251"/>
                <a:gd name="T23" fmla="*/ -1231 h 1206"/>
                <a:gd name="T24" fmla="+- 0 5508 1152"/>
                <a:gd name="T25" fmla="*/ T24 w 4375"/>
                <a:gd name="T26" fmla="+- 0 -1231 -1251"/>
                <a:gd name="T27" fmla="*/ -1231 h 1206"/>
                <a:gd name="T28" fmla="+- 0 5508 1152"/>
                <a:gd name="T29" fmla="*/ T28 w 4375"/>
                <a:gd name="T30" fmla="+- 0 -1251 -1251"/>
                <a:gd name="T31" fmla="*/ -1251 h 1206"/>
                <a:gd name="T32" fmla="+- 0 1172 1152"/>
                <a:gd name="T33" fmla="*/ T32 w 4375"/>
                <a:gd name="T34" fmla="+- 0 -1251 -1251"/>
                <a:gd name="T35" fmla="*/ -1251 h 1206"/>
                <a:gd name="T36" fmla="+- 0 1152 1152"/>
                <a:gd name="T37" fmla="*/ T36 w 4375"/>
                <a:gd name="T38" fmla="+- 0 -1251 -1251"/>
                <a:gd name="T39" fmla="*/ -1251 h 1206"/>
                <a:gd name="T40" fmla="+- 0 1152 1152"/>
                <a:gd name="T41" fmla="*/ T40 w 4375"/>
                <a:gd name="T42" fmla="+- 0 -45 -1251"/>
                <a:gd name="T43" fmla="*/ -45 h 1206"/>
                <a:gd name="T44" fmla="+- 0 1172 1152"/>
                <a:gd name="T45" fmla="*/ T44 w 4375"/>
                <a:gd name="T46" fmla="+- 0 -45 -1251"/>
                <a:gd name="T47" fmla="*/ -45 h 1206"/>
                <a:gd name="T48" fmla="+- 0 5508 1152"/>
                <a:gd name="T49" fmla="*/ T48 w 4375"/>
                <a:gd name="T50" fmla="+- 0 -45 -1251"/>
                <a:gd name="T51" fmla="*/ -45 h 1206"/>
                <a:gd name="T52" fmla="+- 0 5527 1152"/>
                <a:gd name="T53" fmla="*/ T52 w 4375"/>
                <a:gd name="T54" fmla="+- 0 -45 -1251"/>
                <a:gd name="T55" fmla="*/ -45 h 1206"/>
                <a:gd name="T56" fmla="+- 0 5527 1152"/>
                <a:gd name="T57" fmla="*/ T56 w 4375"/>
                <a:gd name="T58" fmla="+- 0 -1251 -1251"/>
                <a:gd name="T59" fmla="*/ -1251 h 12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375" h="1206">
                  <a:moveTo>
                    <a:pt x="4375" y="0"/>
                  </a:moveTo>
                  <a:lnTo>
                    <a:pt x="4356" y="0"/>
                  </a:lnTo>
                  <a:lnTo>
                    <a:pt x="4356" y="20"/>
                  </a:lnTo>
                  <a:lnTo>
                    <a:pt x="4356" y="1187"/>
                  </a:lnTo>
                  <a:lnTo>
                    <a:pt x="20" y="1187"/>
                  </a:lnTo>
                  <a:lnTo>
                    <a:pt x="20" y="20"/>
                  </a:lnTo>
                  <a:lnTo>
                    <a:pt x="4356" y="20"/>
                  </a:lnTo>
                  <a:lnTo>
                    <a:pt x="4356" y="0"/>
                  </a:lnTo>
                  <a:lnTo>
                    <a:pt x="20" y="0"/>
                  </a:lnTo>
                  <a:lnTo>
                    <a:pt x="0" y="0"/>
                  </a:lnTo>
                  <a:lnTo>
                    <a:pt x="0" y="1206"/>
                  </a:lnTo>
                  <a:lnTo>
                    <a:pt x="20" y="1206"/>
                  </a:lnTo>
                  <a:lnTo>
                    <a:pt x="4356" y="1206"/>
                  </a:lnTo>
                  <a:lnTo>
                    <a:pt x="4375" y="1206"/>
                  </a:lnTo>
                  <a:lnTo>
                    <a:pt x="43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5"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6" name="Group 12"/>
          <p:cNvGrpSpPr>
            <a:grpSpLocks/>
          </p:cNvGrpSpPr>
          <p:nvPr/>
        </p:nvGrpSpPr>
        <p:grpSpPr bwMode="auto">
          <a:xfrm>
            <a:off x="5055830" y="3429000"/>
            <a:ext cx="2778125" cy="1450975"/>
            <a:chOff x="0" y="0"/>
            <a:chExt cx="4375" cy="2286"/>
          </a:xfrm>
        </p:grpSpPr>
        <p:pic>
          <p:nvPicPr>
            <p:cNvPr id="10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 y="28"/>
              <a:ext cx="4281" cy="219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3"/>
            <p:cNvSpPr>
              <a:spLocks/>
            </p:cNvSpPr>
            <p:nvPr/>
          </p:nvSpPr>
          <p:spPr bwMode="auto">
            <a:xfrm>
              <a:off x="0" y="0"/>
              <a:ext cx="4375" cy="2286"/>
            </a:xfrm>
            <a:custGeom>
              <a:avLst/>
              <a:gdLst>
                <a:gd name="T0" fmla="*/ 4375 w 4375"/>
                <a:gd name="T1" fmla="*/ 0 h 2286"/>
                <a:gd name="T2" fmla="*/ 4356 w 4375"/>
                <a:gd name="T3" fmla="*/ 0 h 2286"/>
                <a:gd name="T4" fmla="*/ 4356 w 4375"/>
                <a:gd name="T5" fmla="*/ 19 h 2286"/>
                <a:gd name="T6" fmla="*/ 4356 w 4375"/>
                <a:gd name="T7" fmla="*/ 2266 h 2286"/>
                <a:gd name="T8" fmla="*/ 19 w 4375"/>
                <a:gd name="T9" fmla="*/ 2266 h 2286"/>
                <a:gd name="T10" fmla="*/ 19 w 4375"/>
                <a:gd name="T11" fmla="*/ 19 h 2286"/>
                <a:gd name="T12" fmla="*/ 4356 w 4375"/>
                <a:gd name="T13" fmla="*/ 19 h 2286"/>
                <a:gd name="T14" fmla="*/ 4356 w 4375"/>
                <a:gd name="T15" fmla="*/ 0 h 2286"/>
                <a:gd name="T16" fmla="*/ 19 w 4375"/>
                <a:gd name="T17" fmla="*/ 0 h 2286"/>
                <a:gd name="T18" fmla="*/ 0 w 4375"/>
                <a:gd name="T19" fmla="*/ 0 h 2286"/>
                <a:gd name="T20" fmla="*/ 0 w 4375"/>
                <a:gd name="T21" fmla="*/ 2285 h 2286"/>
                <a:gd name="T22" fmla="*/ 19 w 4375"/>
                <a:gd name="T23" fmla="*/ 2285 h 2286"/>
                <a:gd name="T24" fmla="*/ 4356 w 4375"/>
                <a:gd name="T25" fmla="*/ 2285 h 2286"/>
                <a:gd name="T26" fmla="*/ 4375 w 4375"/>
                <a:gd name="T27" fmla="*/ 2285 h 2286"/>
                <a:gd name="T28" fmla="*/ 4375 w 4375"/>
                <a:gd name="T29" fmla="*/ 0 h 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5" h="2286">
                  <a:moveTo>
                    <a:pt x="4375" y="0"/>
                  </a:moveTo>
                  <a:lnTo>
                    <a:pt x="4356" y="0"/>
                  </a:lnTo>
                  <a:lnTo>
                    <a:pt x="4356" y="19"/>
                  </a:lnTo>
                  <a:lnTo>
                    <a:pt x="4356" y="2266"/>
                  </a:lnTo>
                  <a:lnTo>
                    <a:pt x="19" y="2266"/>
                  </a:lnTo>
                  <a:lnTo>
                    <a:pt x="19" y="19"/>
                  </a:lnTo>
                  <a:lnTo>
                    <a:pt x="4356" y="19"/>
                  </a:lnTo>
                  <a:lnTo>
                    <a:pt x="4356" y="0"/>
                  </a:lnTo>
                  <a:lnTo>
                    <a:pt x="19" y="0"/>
                  </a:lnTo>
                  <a:lnTo>
                    <a:pt x="0" y="0"/>
                  </a:lnTo>
                  <a:lnTo>
                    <a:pt x="0" y="2285"/>
                  </a:lnTo>
                  <a:lnTo>
                    <a:pt x="19" y="2285"/>
                  </a:lnTo>
                  <a:lnTo>
                    <a:pt x="4356" y="2285"/>
                  </a:lnTo>
                  <a:lnTo>
                    <a:pt x="4375" y="2285"/>
                  </a:lnTo>
                  <a:lnTo>
                    <a:pt x="43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8" name="Rectangle 17"/>
          <p:cNvSpPr/>
          <p:nvPr/>
        </p:nvSpPr>
        <p:spPr>
          <a:xfrm>
            <a:off x="347842" y="4194175"/>
            <a:ext cx="4017698" cy="430887"/>
          </a:xfrm>
          <a:prstGeom prst="rect">
            <a:avLst/>
          </a:prstGeom>
        </p:spPr>
        <p:txBody>
          <a:bodyPr wrap="square">
            <a:spAutoFit/>
          </a:bodyPr>
          <a:lstStyle/>
          <a:p>
            <a:r>
              <a:rPr lang="en-US" sz="1100" smtClean="0"/>
              <a:t>Basic </a:t>
            </a:r>
            <a:r>
              <a:rPr lang="en-US" sz="1100"/>
              <a:t>characters (First 11 are Vowels and rest are Consonants) </a:t>
            </a:r>
            <a:endParaRPr lang="en-US" sz="1100" smtClean="0"/>
          </a:p>
          <a:p>
            <a:r>
              <a:rPr lang="en-US" sz="1100" smtClean="0"/>
              <a:t>of </a:t>
            </a:r>
            <a:r>
              <a:rPr lang="en-US" sz="1100"/>
              <a:t>Bangla Script</a:t>
            </a:r>
            <a:endParaRPr lang="en-IN" sz="1100"/>
          </a:p>
        </p:txBody>
      </p:sp>
      <p:sp>
        <p:nvSpPr>
          <p:cNvPr id="19" name="Rectangle 18"/>
          <p:cNvSpPr/>
          <p:nvPr/>
        </p:nvSpPr>
        <p:spPr>
          <a:xfrm>
            <a:off x="5055830" y="4895582"/>
            <a:ext cx="2446504" cy="261610"/>
          </a:xfrm>
          <a:prstGeom prst="rect">
            <a:avLst/>
          </a:prstGeom>
        </p:spPr>
        <p:txBody>
          <a:bodyPr wrap="none">
            <a:spAutoFit/>
          </a:bodyPr>
          <a:lstStyle/>
          <a:p>
            <a:r>
              <a:rPr lang="en-US" sz="1100" smtClean="0"/>
              <a:t>Some </a:t>
            </a:r>
            <a:r>
              <a:rPr lang="en-US" sz="1100"/>
              <a:t>Bangla compound characters</a:t>
            </a:r>
            <a:endParaRPr lang="en-IN" sz="1100"/>
          </a:p>
        </p:txBody>
      </p:sp>
    </p:spTree>
    <p:extLst>
      <p:ext uri="{BB962C8B-B14F-4D97-AF65-F5344CB8AC3E}">
        <p14:creationId xmlns:p14="http://schemas.microsoft.com/office/powerpoint/2010/main" val="26623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3" name="Slide Number Placeholder 2"/>
          <p:cNvSpPr>
            <a:spLocks noGrp="1"/>
          </p:cNvSpPr>
          <p:nvPr>
            <p:ph type="sldNum" sz="quarter" idx="12"/>
          </p:nvPr>
        </p:nvSpPr>
        <p:spPr/>
        <p:txBody>
          <a:bodyPr/>
          <a:lstStyle/>
          <a:p>
            <a:fld id="{9ECF6AF9-162D-47D3-9FEA-CC9C3131F0DB}" type="slidenum">
              <a:rPr lang="en-IN" smtClean="0"/>
              <a:pPr/>
              <a:t>7</a:t>
            </a:fld>
            <a:endParaRPr lang="en-IN"/>
          </a:p>
        </p:txBody>
      </p:sp>
      <p:sp>
        <p:nvSpPr>
          <p:cNvPr id="4" name="Content Placeholder 2"/>
          <p:cNvSpPr txBox="1">
            <a:spLocks/>
          </p:cNvSpPr>
          <p:nvPr/>
        </p:nvSpPr>
        <p:spPr>
          <a:xfrm>
            <a:off x="457200" y="1626568"/>
            <a:ext cx="8229600" cy="3389008"/>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Clr>
                <a:srgbClr val="A04DA3"/>
              </a:buClr>
            </a:pPr>
            <a:r>
              <a:rPr lang="en-US" sz="2000" smtClean="0">
                <a:solidFill>
                  <a:prstClr val="black"/>
                </a:solidFill>
              </a:rPr>
              <a:t>The </a:t>
            </a:r>
            <a:r>
              <a:rPr lang="en-US" sz="2000"/>
              <a:t>Alphabet set of </a:t>
            </a:r>
            <a:r>
              <a:rPr lang="en-US" sz="2000" smtClean="0"/>
              <a:t>Bangla language </a:t>
            </a:r>
            <a:r>
              <a:rPr lang="en-US" sz="2000"/>
              <a:t>script has 11 vowels, 40 consonents, and 10 numerals  called basic characters</a:t>
            </a:r>
            <a:r>
              <a:rPr lang="en-US" sz="2000" smtClean="0"/>
              <a:t>.</a:t>
            </a:r>
          </a:p>
          <a:p>
            <a:pPr>
              <a:buClr>
                <a:srgbClr val="A04DA3"/>
              </a:buClr>
            </a:pPr>
            <a:r>
              <a:rPr lang="en-US" sz="2000" smtClean="0"/>
              <a:t>The Telugu language script </a:t>
            </a:r>
            <a:r>
              <a:rPr lang="en-US" sz="2000"/>
              <a:t>has 16 vowels and 36 consonants. </a:t>
            </a:r>
            <a:endParaRPr lang="en-US" sz="2000" smtClean="0"/>
          </a:p>
          <a:p>
            <a:pPr>
              <a:buClr>
                <a:srgbClr val="A04DA3"/>
              </a:buClr>
            </a:pPr>
            <a:r>
              <a:rPr lang="en-US" sz="2000"/>
              <a:t>The </a:t>
            </a:r>
            <a:r>
              <a:rPr lang="en-US" sz="2000" smtClean="0"/>
              <a:t>Kannada language </a:t>
            </a:r>
            <a:r>
              <a:rPr lang="en-US" sz="2000"/>
              <a:t>has 52 characters in its alphabet set. </a:t>
            </a:r>
            <a:endParaRPr lang="en-IN" sz="2000">
              <a:solidFill>
                <a:prstClr val="black"/>
              </a:solidFill>
            </a:endParaRPr>
          </a:p>
        </p:txBody>
      </p:sp>
      <p:sp>
        <p:nvSpPr>
          <p:cNvPr id="5" name="Title 1"/>
          <p:cNvSpPr txBox="1">
            <a:spLocks/>
          </p:cNvSpPr>
          <p:nvPr/>
        </p:nvSpPr>
        <p:spPr>
          <a:xfrm>
            <a:off x="457200" y="908720"/>
            <a:ext cx="8229600" cy="701824"/>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b="1" smtClean="0">
                <a:solidFill>
                  <a:srgbClr val="424456"/>
                </a:solidFill>
              </a:rPr>
              <a:t>Con…</a:t>
            </a:r>
            <a:endParaRPr lang="en-IN" sz="3600">
              <a:solidFill>
                <a:srgbClr val="424456"/>
              </a:solidFill>
            </a:endParaRPr>
          </a:p>
        </p:txBody>
      </p:sp>
    </p:spTree>
    <p:extLst>
      <p:ext uri="{BB962C8B-B14F-4D97-AF65-F5344CB8AC3E}">
        <p14:creationId xmlns:p14="http://schemas.microsoft.com/office/powerpoint/2010/main" val="15118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solidFill>
                  <a:srgbClr val="438086"/>
                </a:solidFill>
              </a:rPr>
              <a:t>201906100110041 </a:t>
            </a:r>
            <a:endParaRPr lang="en-IN">
              <a:solidFill>
                <a:srgbClr val="438086"/>
              </a:solidFill>
            </a:endParaRPr>
          </a:p>
        </p:txBody>
      </p:sp>
      <p:sp>
        <p:nvSpPr>
          <p:cNvPr id="3" name="Slide Number Placeholder 2"/>
          <p:cNvSpPr>
            <a:spLocks noGrp="1"/>
          </p:cNvSpPr>
          <p:nvPr>
            <p:ph type="sldNum" sz="quarter" idx="12"/>
          </p:nvPr>
        </p:nvSpPr>
        <p:spPr/>
        <p:txBody>
          <a:bodyPr/>
          <a:lstStyle/>
          <a:p>
            <a:fld id="{9ECF6AF9-162D-47D3-9FEA-CC9C3131F0DB}" type="slidenum">
              <a:rPr lang="en-IN" smtClean="0"/>
              <a:pPr/>
              <a:t>8</a:t>
            </a:fld>
            <a:endParaRPr lang="en-IN"/>
          </a:p>
        </p:txBody>
      </p:sp>
      <p:sp>
        <p:nvSpPr>
          <p:cNvPr id="4" name="Content Placeholder 2"/>
          <p:cNvSpPr txBox="1">
            <a:spLocks/>
          </p:cNvSpPr>
          <p:nvPr/>
        </p:nvSpPr>
        <p:spPr>
          <a:xfrm>
            <a:off x="457200" y="1626568"/>
            <a:ext cx="8229600" cy="3389008"/>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000" smtClean="0"/>
              <a:t>Before </a:t>
            </a:r>
            <a:r>
              <a:rPr lang="en-US" sz="2000"/>
              <a:t>the actual line and word segmentation step, the input image must be pre- processed; </a:t>
            </a:r>
            <a:endParaRPr lang="en-US" sz="2000" smtClean="0"/>
          </a:p>
          <a:p>
            <a:r>
              <a:rPr lang="en-US" sz="2000" smtClean="0"/>
              <a:t>There are 3 steps of line and word segmentation:</a:t>
            </a:r>
          </a:p>
          <a:p>
            <a:pPr marL="109728" indent="0">
              <a:buNone/>
            </a:pPr>
            <a:r>
              <a:rPr lang="en-US" sz="2000" smtClean="0"/>
              <a:t>      1) Binarization</a:t>
            </a:r>
            <a:endParaRPr lang="en-US" sz="2000"/>
          </a:p>
          <a:p>
            <a:pPr marL="109728" indent="0">
              <a:buNone/>
            </a:pPr>
            <a:r>
              <a:rPr lang="en-US" sz="2000"/>
              <a:t> </a:t>
            </a:r>
            <a:r>
              <a:rPr lang="en-US" sz="2000" smtClean="0"/>
              <a:t>     2) skew </a:t>
            </a:r>
            <a:r>
              <a:rPr lang="en-US" sz="2000"/>
              <a:t>detection and </a:t>
            </a:r>
            <a:r>
              <a:rPr lang="en-US" sz="2000" smtClean="0"/>
              <a:t>correction</a:t>
            </a:r>
          </a:p>
          <a:p>
            <a:pPr marL="109728" indent="0">
              <a:buNone/>
            </a:pPr>
            <a:r>
              <a:rPr lang="en-US" sz="2000"/>
              <a:t> </a:t>
            </a:r>
            <a:r>
              <a:rPr lang="en-US" sz="2000" smtClean="0"/>
              <a:t>     3) lines </a:t>
            </a:r>
            <a:r>
              <a:rPr lang="en-US" sz="2000"/>
              <a:t>and </a:t>
            </a:r>
            <a:r>
              <a:rPr lang="en-US" sz="2000" smtClean="0"/>
              <a:t>words segmentation</a:t>
            </a:r>
            <a:endParaRPr lang="en-IN" sz="2000"/>
          </a:p>
        </p:txBody>
      </p:sp>
      <p:sp>
        <p:nvSpPr>
          <p:cNvPr id="5" name="Title 1"/>
          <p:cNvSpPr txBox="1">
            <a:spLocks/>
          </p:cNvSpPr>
          <p:nvPr/>
        </p:nvSpPr>
        <p:spPr>
          <a:xfrm>
            <a:off x="457200" y="908720"/>
            <a:ext cx="8229600" cy="701824"/>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lvl="0"/>
            <a:r>
              <a:rPr lang="en-US" sz="3600" b="1" smtClean="0"/>
              <a:t>Proposed Approach</a:t>
            </a:r>
            <a:endParaRPr lang="en-IN" sz="3600"/>
          </a:p>
          <a:p>
            <a:endParaRPr lang="en-IN" sz="3600">
              <a:solidFill>
                <a:srgbClr val="424456"/>
              </a:solidFill>
            </a:endParaRPr>
          </a:p>
        </p:txBody>
      </p:sp>
    </p:spTree>
    <p:extLst>
      <p:ext uri="{BB962C8B-B14F-4D97-AF65-F5344CB8AC3E}">
        <p14:creationId xmlns:p14="http://schemas.microsoft.com/office/powerpoint/2010/main" val="130173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Binarization</a:t>
            </a:r>
            <a:endParaRPr lang="en-IN"/>
          </a:p>
        </p:txBody>
      </p:sp>
      <p:sp>
        <p:nvSpPr>
          <p:cNvPr id="3" name="Footer Placeholder 2"/>
          <p:cNvSpPr>
            <a:spLocks noGrp="1"/>
          </p:cNvSpPr>
          <p:nvPr>
            <p:ph type="ftr" sz="quarter" idx="11"/>
          </p:nvPr>
        </p:nvSpPr>
        <p:spPr/>
        <p:txBody>
          <a:bodyPr/>
          <a:lstStyle/>
          <a:p>
            <a:r>
              <a:rPr lang="en-IN" smtClean="0"/>
              <a:t>201906100110041 </a:t>
            </a:r>
            <a:endParaRPr lang="en-IN"/>
          </a:p>
        </p:txBody>
      </p:sp>
      <p:sp>
        <p:nvSpPr>
          <p:cNvPr id="4" name="Slide Number Placeholder 3"/>
          <p:cNvSpPr>
            <a:spLocks noGrp="1"/>
          </p:cNvSpPr>
          <p:nvPr>
            <p:ph type="sldNum" sz="quarter" idx="12"/>
          </p:nvPr>
        </p:nvSpPr>
        <p:spPr/>
        <p:txBody>
          <a:bodyPr/>
          <a:lstStyle/>
          <a:p>
            <a:fld id="{9ECF6AF9-162D-47D3-9FEA-CC9C3131F0DB}" type="slidenum">
              <a:rPr lang="en-IN" smtClean="0"/>
              <a:t>9</a:t>
            </a:fld>
            <a:endParaRPr lang="en-IN"/>
          </a:p>
        </p:txBody>
      </p:sp>
      <p:sp>
        <p:nvSpPr>
          <p:cNvPr id="5" name="Rectangle 4"/>
          <p:cNvSpPr/>
          <p:nvPr/>
        </p:nvSpPr>
        <p:spPr>
          <a:xfrm>
            <a:off x="899592" y="2082788"/>
            <a:ext cx="7560840" cy="3970318"/>
          </a:xfrm>
          <a:prstGeom prst="rect">
            <a:avLst/>
          </a:prstGeom>
        </p:spPr>
        <p:txBody>
          <a:bodyPr wrap="square">
            <a:spAutoFit/>
          </a:bodyPr>
          <a:lstStyle/>
          <a:p>
            <a:pPr marL="285750" indent="-285750">
              <a:buFont typeface="Arial" pitchFamily="34" charset="0"/>
              <a:buChar char="•"/>
            </a:pPr>
            <a:r>
              <a:rPr lang="en-US"/>
              <a:t>Document image binarization is an useful method to convert a gray image into </a:t>
            </a:r>
            <a:r>
              <a:rPr lang="en-US"/>
              <a:t>two </a:t>
            </a:r>
            <a:r>
              <a:rPr lang="en-US" smtClean="0"/>
              <a:t>tone.</a:t>
            </a:r>
          </a:p>
          <a:p>
            <a:r>
              <a:rPr lang="en-US" smtClean="0"/>
              <a:t>        Popular types of binarization method:</a:t>
            </a:r>
          </a:p>
          <a:p>
            <a:r>
              <a:rPr lang="en-US" smtClean="0"/>
              <a:t>          1) Global Binarization</a:t>
            </a:r>
          </a:p>
          <a:p>
            <a:r>
              <a:rPr lang="en-US" smtClean="0"/>
              <a:t>          2) Locally Adaptive Binarization</a:t>
            </a:r>
          </a:p>
          <a:p>
            <a:endParaRPr lang="en-US"/>
          </a:p>
          <a:p>
            <a:r>
              <a:rPr lang="en-US" smtClean="0"/>
              <a:t>Categories of binarization method:</a:t>
            </a:r>
          </a:p>
          <a:p>
            <a:pPr marL="285750" indent="-285750">
              <a:buFont typeface="Arial" pitchFamily="34" charset="0"/>
              <a:buChar char="•"/>
            </a:pPr>
            <a:r>
              <a:rPr lang="en-US"/>
              <a:t> </a:t>
            </a:r>
            <a:r>
              <a:rPr lang="en-US" smtClean="0"/>
              <a:t> Histogram-based</a:t>
            </a:r>
          </a:p>
          <a:p>
            <a:pPr marL="285750" indent="-285750">
              <a:buFont typeface="Arial" pitchFamily="34" charset="0"/>
              <a:buChar char="•"/>
            </a:pPr>
            <a:r>
              <a:rPr lang="en-US"/>
              <a:t> </a:t>
            </a:r>
            <a:r>
              <a:rPr lang="en-US" smtClean="0"/>
              <a:t> Clustering-based</a:t>
            </a:r>
          </a:p>
          <a:p>
            <a:pPr marL="285750" indent="-285750">
              <a:buFont typeface="Arial" pitchFamily="34" charset="0"/>
              <a:buChar char="•"/>
            </a:pPr>
            <a:r>
              <a:rPr lang="en-US"/>
              <a:t> </a:t>
            </a:r>
            <a:r>
              <a:rPr lang="en-US" smtClean="0"/>
              <a:t> Entropy-based</a:t>
            </a:r>
          </a:p>
          <a:p>
            <a:pPr marL="285750" indent="-285750">
              <a:buFont typeface="Arial" pitchFamily="34" charset="0"/>
              <a:buChar char="•"/>
            </a:pPr>
            <a:r>
              <a:rPr lang="en-US"/>
              <a:t> </a:t>
            </a:r>
            <a:r>
              <a:rPr lang="en-US" smtClean="0"/>
              <a:t> </a:t>
            </a:r>
            <a:r>
              <a:rPr lang="en-US"/>
              <a:t>Object </a:t>
            </a:r>
            <a:r>
              <a:rPr lang="en-US" smtClean="0"/>
              <a:t>attribute-based</a:t>
            </a:r>
          </a:p>
          <a:p>
            <a:pPr marL="285750" indent="-285750">
              <a:buFont typeface="Arial" pitchFamily="34" charset="0"/>
              <a:buChar char="•"/>
            </a:pPr>
            <a:r>
              <a:rPr lang="en-US"/>
              <a:t> </a:t>
            </a:r>
            <a:r>
              <a:rPr lang="en-US" smtClean="0"/>
              <a:t> </a:t>
            </a:r>
            <a:r>
              <a:rPr lang="en-US"/>
              <a:t>Spatial </a:t>
            </a:r>
            <a:r>
              <a:rPr lang="en-US"/>
              <a:t>binarization </a:t>
            </a:r>
            <a:endParaRPr lang="en-US" smtClean="0"/>
          </a:p>
          <a:p>
            <a:pPr marL="285750" indent="-285750">
              <a:buFont typeface="Arial" pitchFamily="34" charset="0"/>
              <a:buChar char="•"/>
            </a:pPr>
            <a:r>
              <a:rPr lang="en-US"/>
              <a:t> </a:t>
            </a:r>
            <a:r>
              <a:rPr lang="en-US" smtClean="0"/>
              <a:t> </a:t>
            </a:r>
            <a:r>
              <a:rPr lang="en-US"/>
              <a:t>Locally Adaptive Binarization</a:t>
            </a:r>
          </a:p>
          <a:p>
            <a:pPr marL="285750" indent="-285750">
              <a:buFont typeface="Arial" pitchFamily="34" charset="0"/>
              <a:buChar char="•"/>
            </a:pPr>
            <a:endParaRPr lang="en-IN"/>
          </a:p>
        </p:txBody>
      </p:sp>
    </p:spTree>
    <p:extLst>
      <p:ext uri="{BB962C8B-B14F-4D97-AF65-F5344CB8AC3E}">
        <p14:creationId xmlns:p14="http://schemas.microsoft.com/office/powerpoint/2010/main" val="3369517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844</TotalTime>
  <Words>1537</Words>
  <Application>Microsoft Office PowerPoint</Application>
  <PresentationFormat>On-screen Show (4:3)</PresentationFormat>
  <Paragraphs>202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vt:lpstr>
      <vt:lpstr>Line and Word Segmentation  Approch for Printed Documents</vt:lpstr>
      <vt:lpstr>Introduction</vt:lpstr>
      <vt:lpstr>PowerPoint Presentation</vt:lpstr>
      <vt:lpstr>PowerPoint Presentation</vt:lpstr>
      <vt:lpstr>Properties Of Indian Scripts</vt:lpstr>
      <vt:lpstr>PowerPoint Presentation</vt:lpstr>
      <vt:lpstr>PowerPoint Presentation</vt:lpstr>
      <vt:lpstr>PowerPoint Presentation</vt:lpstr>
      <vt:lpstr>1. Binarization</vt:lpstr>
      <vt:lpstr>Con…</vt:lpstr>
      <vt:lpstr>Skew estimation and correction</vt:lpstr>
      <vt:lpstr>Line Segmentation</vt:lpstr>
      <vt:lpstr>1) Run length smearing</vt:lpstr>
      <vt:lpstr>PowerPoint Presentation</vt:lpstr>
      <vt:lpstr>2) Recursive procedure to get middle lines for segmentation. </vt:lpstr>
      <vt:lpstr>Con... </vt:lpstr>
      <vt:lpstr>  Step-3: Finding candidate line  </vt:lpstr>
      <vt:lpstr>  Step-4: Resolving the problems of overlapping and touching component </vt:lpstr>
      <vt:lpstr> Con… </vt:lpstr>
      <vt:lpstr>  Word segmentation </vt:lpstr>
      <vt:lpstr> Con… </vt:lpstr>
      <vt:lpstr>  Results on single script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WatchShop Management System</dc:title>
  <dc:creator>LENOVO</dc:creator>
  <cp:lastModifiedBy>LENOVO</cp:lastModifiedBy>
  <cp:revision>226</cp:revision>
  <dcterms:created xsi:type="dcterms:W3CDTF">2022-02-11T13:49:24Z</dcterms:created>
  <dcterms:modified xsi:type="dcterms:W3CDTF">2022-10-17T08:43:01Z</dcterms:modified>
</cp:coreProperties>
</file>