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Rockwell" panose="02060603020205020403" pitchFamily="18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4f80c96d7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24f80c96d7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4f80c96d7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4f80c96d7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4f80c96d7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4f80c96d7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f80c96d7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4f80c96d7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4f80c96d7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4f80c96d7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4f80c96d7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4f80c96d7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4f80c96d7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24f80c96d7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4f80c96d7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4f80c96d7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4f80c96d7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4f80c96d7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f80c96d7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4f80c96d7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4f80c96d7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4f80c96d7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16170" y="138619"/>
            <a:ext cx="5388900" cy="13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Sales Assessment</a:t>
            </a:r>
            <a:endParaRPr sz="480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17400" y="2591367"/>
            <a:ext cx="3518400" cy="13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Analysis project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DAB-303- Marketing Analytics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Last Updated: April 18th, 2022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4657700" y="2311155"/>
            <a:ext cx="4289700" cy="25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Group 6</a:t>
            </a:r>
            <a:endParaRPr sz="1600" b="1" dirty="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AutoNum type="arabicPeriod"/>
            </a:pPr>
            <a:r>
              <a:rPr lang="en" sz="1600" dirty="0">
                <a:solidFill>
                  <a:schemeClr val="lt1"/>
                </a:solidFill>
              </a:rPr>
              <a:t>Ashok Sri Harsha  Nettem  </a:t>
            </a:r>
            <a:r>
              <a:rPr lang="en" sz="1600" b="1" dirty="0">
                <a:solidFill>
                  <a:schemeClr val="lt1"/>
                </a:solidFill>
              </a:rPr>
              <a:t>0781998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AutoNum type="arabicPeriod"/>
            </a:pPr>
            <a:r>
              <a:rPr lang="en" sz="1600" dirty="0">
                <a:solidFill>
                  <a:schemeClr val="lt1"/>
                </a:solidFill>
              </a:rPr>
              <a:t>Prathapreddy Pannala  </a:t>
            </a:r>
            <a:r>
              <a:rPr lang="en" sz="1600" b="1" dirty="0">
                <a:solidFill>
                  <a:schemeClr val="lt1"/>
                </a:solidFill>
              </a:rPr>
              <a:t>0788713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AutoNum type="arabicPeriod"/>
            </a:pPr>
            <a:r>
              <a:rPr lang="en" sz="1600" dirty="0">
                <a:solidFill>
                  <a:schemeClr val="lt1"/>
                </a:solidFill>
              </a:rPr>
              <a:t>Dhruviben Hitendrabhai  Patel  </a:t>
            </a:r>
            <a:r>
              <a:rPr lang="en" sz="1600" b="1" dirty="0">
                <a:solidFill>
                  <a:schemeClr val="lt1"/>
                </a:solidFill>
              </a:rPr>
              <a:t>0788987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AutoNum type="arabicPeriod"/>
            </a:pPr>
            <a:r>
              <a:rPr lang="en" sz="1600" dirty="0">
                <a:solidFill>
                  <a:schemeClr val="lt1"/>
                </a:solidFill>
              </a:rPr>
              <a:t>Fenil Ashwinbhai Patel   </a:t>
            </a:r>
            <a:r>
              <a:rPr lang="en" sz="1600" b="1" dirty="0">
                <a:solidFill>
                  <a:schemeClr val="lt1"/>
                </a:solidFill>
              </a:rPr>
              <a:t>0779094</a:t>
            </a:r>
            <a:endParaRPr sz="1600" dirty="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Font typeface="Rockwell"/>
              <a:buAutoNum type="arabicPeriod"/>
            </a:pPr>
            <a:r>
              <a:rPr lang="en" sz="1600" dirty="0">
                <a:solidFill>
                  <a:schemeClr val="lt1"/>
                </a:solidFill>
              </a:rPr>
              <a:t>Kenil Chandrakant Patel  </a:t>
            </a:r>
            <a:r>
              <a:rPr lang="en" sz="1600" b="1" dirty="0">
                <a:solidFill>
                  <a:schemeClr val="lt1"/>
                </a:solidFill>
              </a:rPr>
              <a:t>0786809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 idx="4294967295"/>
          </p:nvPr>
        </p:nvSpPr>
        <p:spPr>
          <a:xfrm>
            <a:off x="4657700" y="1654625"/>
            <a:ext cx="3041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195800" y="101449"/>
            <a:ext cx="8527800" cy="789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Discovering the revenue-generating components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200" y="2107925"/>
            <a:ext cx="2841350" cy="28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508" y="2107913"/>
            <a:ext cx="3425309" cy="28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 txBox="1"/>
          <p:nvPr/>
        </p:nvSpPr>
        <p:spPr>
          <a:xfrm>
            <a:off x="1171700" y="1312200"/>
            <a:ext cx="3498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Major Stated Time has made the maximum revenue</a:t>
            </a:r>
            <a:endParaRPr dirty="0"/>
          </a:p>
        </p:txBody>
      </p:sp>
      <p:sp>
        <p:nvSpPr>
          <p:cNvPr id="349" name="Google Shape;349;p21"/>
          <p:cNvSpPr txBox="1"/>
          <p:nvPr/>
        </p:nvSpPr>
        <p:spPr>
          <a:xfrm>
            <a:off x="5092500" y="1143000"/>
            <a:ext cx="3425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 ID </a:t>
            </a:r>
            <a:r>
              <a:rPr lang="en" b="1" dirty="0"/>
              <a:t>736057360 </a:t>
            </a:r>
            <a:r>
              <a:rPr lang="en" dirty="0"/>
              <a:t>has made a maximum revenue with New Majors Stated Time attribute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 txBox="1">
            <a:spLocks noGrp="1"/>
          </p:cNvSpPr>
          <p:nvPr>
            <p:ph type="title"/>
          </p:nvPr>
        </p:nvSpPr>
        <p:spPr>
          <a:xfrm>
            <a:off x="338100" y="232650"/>
            <a:ext cx="2306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2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9135" y="2074801"/>
            <a:ext cx="4495825" cy="27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2"/>
          <p:cNvSpPr txBox="1"/>
          <p:nvPr/>
        </p:nvSpPr>
        <p:spPr>
          <a:xfrm>
            <a:off x="4462937" y="1059075"/>
            <a:ext cx="42882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Created a model by removing the strongly correlated variables like, 2021 and 2020 Revenue </a:t>
            </a:r>
            <a:endParaRPr dirty="0"/>
          </a:p>
        </p:txBody>
      </p:sp>
      <p:sp>
        <p:nvSpPr>
          <p:cNvPr id="358" name="Google Shape;358;p22"/>
          <p:cNvSpPr txBox="1"/>
          <p:nvPr/>
        </p:nvSpPr>
        <p:spPr>
          <a:xfrm>
            <a:off x="315000" y="3976600"/>
            <a:ext cx="3132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dirty="0">
                <a:solidFill>
                  <a:srgbClr val="000000"/>
                </a:solidFill>
              </a:rPr>
              <a:t>Linear regression model</a:t>
            </a:r>
            <a:endParaRPr b="1" dirty="0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0" u="none" strike="noStrike" dirty="0">
                <a:solidFill>
                  <a:srgbClr val="000000"/>
                </a:solidFill>
              </a:rPr>
              <a:t>Getting 94% of accuracy(r-squared) which is quite good</a:t>
            </a:r>
            <a:endParaRPr dirty="0">
              <a:solidFill>
                <a:srgbClr val="000000"/>
              </a:solidFill>
            </a:endParaRPr>
          </a:p>
        </p:txBody>
      </p:sp>
      <p:cxnSp>
        <p:nvCxnSpPr>
          <p:cNvPr id="359" name="Google Shape;359;p22"/>
          <p:cNvCxnSpPr>
            <a:stCxn id="357" idx="2"/>
            <a:endCxn id="356" idx="0"/>
          </p:cNvCxnSpPr>
          <p:nvPr/>
        </p:nvCxnSpPr>
        <p:spPr>
          <a:xfrm>
            <a:off x="6607037" y="1614675"/>
            <a:ext cx="0" cy="46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22"/>
          <p:cNvCxnSpPr>
            <a:cxnSpLocks/>
            <a:stCxn id="358" idx="0"/>
          </p:cNvCxnSpPr>
          <p:nvPr/>
        </p:nvCxnSpPr>
        <p:spPr>
          <a:xfrm rot="10800000">
            <a:off x="1881300" y="3509200"/>
            <a:ext cx="0" cy="46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E4EDE5-598A-436E-8A40-0D11F7C8B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52" y="1166900"/>
            <a:ext cx="3280696" cy="236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>
            <a:spLocks noGrp="1"/>
          </p:cNvSpPr>
          <p:nvPr>
            <p:ph type="title"/>
          </p:nvPr>
        </p:nvSpPr>
        <p:spPr>
          <a:xfrm>
            <a:off x="292350" y="222450"/>
            <a:ext cx="33336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3"/>
          <p:cNvSpPr txBox="1">
            <a:spLocks noGrp="1"/>
          </p:cNvSpPr>
          <p:nvPr>
            <p:ph type="body" idx="1"/>
          </p:nvPr>
        </p:nvSpPr>
        <p:spPr>
          <a:xfrm>
            <a:off x="887025" y="1563125"/>
            <a:ext cx="7030500" cy="27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Dealers should try to attend the star program which helps to improve the annual revenue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stores that have small customer size like B size, made a good revenue because dealers had attended the STAR Program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are more likely to buy new and used major stated time, CPOV based warranties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need to focus on stores which have made revenue in a negative  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"/>
          <p:cNvSpPr txBox="1">
            <a:spLocks noGrp="1"/>
          </p:cNvSpPr>
          <p:nvPr>
            <p:ph type="title"/>
          </p:nvPr>
        </p:nvSpPr>
        <p:spPr>
          <a:xfrm>
            <a:off x="317775" y="222475"/>
            <a:ext cx="43905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recommendation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4"/>
          <p:cNvSpPr txBox="1">
            <a:spLocks noGrp="1"/>
          </p:cNvSpPr>
          <p:nvPr>
            <p:ph type="body" idx="1"/>
          </p:nvPr>
        </p:nvSpPr>
        <p:spPr>
          <a:xfrm>
            <a:off x="785375" y="1756250"/>
            <a:ext cx="7030500" cy="22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to keep track of highest and lowest purchase products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feedback from the customer and try to fulfill their requirements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offers to the customers based on current market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to figure out relationship between customers and product categories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8924-D03E-4E66-9FDC-E38C321B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49" y="234145"/>
            <a:ext cx="2044417" cy="797132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Road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19470-B697-4BCD-878B-F8D48CCAE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3802" y="1570666"/>
            <a:ext cx="5179497" cy="2746952"/>
          </a:xfrm>
        </p:spPr>
        <p:txBody>
          <a:bodyPr>
            <a:normAutofit/>
          </a:bodyPr>
          <a:lstStyle/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Over view of problem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Data Description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EDA: outliers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Data analysis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Result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Interpretation</a:t>
            </a:r>
          </a:p>
          <a:p>
            <a:pPr marL="488950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Future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1664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795550" y="1634275"/>
            <a:ext cx="6566100" cy="25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Analyzing how the dealers' revenue is distributed.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How much revenue is generated based on customer size?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Is the revenue increased in 2021 compare to 2020?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Any reason behind the maximum revenue ?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Assessing the top ten and lowest ten stores' performance.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Discovering the revenue-generating components.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416900" y="117950"/>
            <a:ext cx="35901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Overview Of Problem</a:t>
            </a: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302525" y="191975"/>
            <a:ext cx="30033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Rockwell"/>
              <a:buNone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Description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932825" y="922800"/>
            <a:ext cx="8145000" cy="4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For 2020 and 2021, this is the Stores data from a sales assessment dataset with over 2500 vehicle store records. The columns that provide information about the stores are as follows: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Store Master: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28 features and 2586 observations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20 Numerical features and 8 Categorical features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Products Sold by type(Qty):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17 features and 2589 observations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16 Numerical features and 1 Categorical features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Products Sold by type(Price): 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17 features and 2589 observations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16 Numerical features and 1 Categorical features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 sz="1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We replaced the missing values with 0 in numerical variables and with ‘Unknown’ in categorical variables.</a:t>
            </a:r>
            <a:endParaRPr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55400" y="160350"/>
            <a:ext cx="87816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EDA: Analyzing how the dealers' revenue is distributed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91450" y="4172450"/>
            <a:ext cx="4200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9E3611"/>
              </a:buClr>
              <a:buSzPts val="1400"/>
              <a:buFont typeface="Arial"/>
              <a:buChar char="●"/>
            </a:pPr>
            <a:r>
              <a:rPr lang="en"/>
              <a:t>Compare to Non-star dealers, star dealers have made the highest revenue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t="4704" r="10031" b="12465"/>
          <a:stretch/>
        </p:blipFill>
        <p:spPr>
          <a:xfrm>
            <a:off x="489375" y="1098875"/>
            <a:ext cx="3604050" cy="293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 rotWithShape="1">
          <a:blip r:embed="rId4">
            <a:alphaModFix/>
          </a:blip>
          <a:srcRect t="4706" r="10031" b="9567"/>
          <a:stretch/>
        </p:blipFill>
        <p:spPr>
          <a:xfrm>
            <a:off x="5174075" y="1144675"/>
            <a:ext cx="3555800" cy="29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4572000" y="4124750"/>
            <a:ext cx="44055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9E3611"/>
              </a:buClr>
              <a:buSzPts val="1400"/>
              <a:buFont typeface="Arial"/>
              <a:buChar char="●"/>
            </a:pPr>
            <a:r>
              <a:rPr lang="en"/>
              <a:t>And there are only few Revenue_totals values after 3.5M for both the graphs that we can consider it as outliers.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145075" y="125850"/>
            <a:ext cx="90462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How Much Revenue Is Generated Based On Customer Size?</a:t>
            </a:r>
            <a:endParaRPr sz="2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1018600" y="4166375"/>
            <a:ext cx="66684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Found that nearly 30% stores have the customer size (B) but customer size (E) have made a maximum revenue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00" y="1050500"/>
            <a:ext cx="3179850" cy="27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900" y="1006075"/>
            <a:ext cx="3123675" cy="29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53525" y="141150"/>
            <a:ext cx="89040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Revenue Increased In 2021 Compare To 2020?</a:t>
            </a:r>
            <a:endParaRPr sz="2400"/>
          </a:p>
        </p:txBody>
      </p:sp>
      <p:pic>
        <p:nvPicPr>
          <p:cNvPr id="315" name="Google Shape;31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50" y="1260411"/>
            <a:ext cx="2889825" cy="238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7075" y="1115725"/>
            <a:ext cx="5738500" cy="31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/>
        </p:nvSpPr>
        <p:spPr>
          <a:xfrm>
            <a:off x="137350" y="4115975"/>
            <a:ext cx="29448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California has made a maximum revenue compare to other regions</a:t>
            </a:r>
            <a:endParaRPr/>
          </a:p>
        </p:txBody>
      </p:sp>
      <p:cxnSp>
        <p:nvCxnSpPr>
          <p:cNvPr id="318" name="Google Shape;318;p18"/>
          <p:cNvCxnSpPr>
            <a:stCxn id="317" idx="0"/>
            <a:endCxn id="315" idx="2"/>
          </p:cNvCxnSpPr>
          <p:nvPr/>
        </p:nvCxnSpPr>
        <p:spPr>
          <a:xfrm rot="10800000">
            <a:off x="1609750" y="3644375"/>
            <a:ext cx="0" cy="4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9" name="Google Shape;319;p18"/>
          <p:cNvSpPr txBox="1"/>
          <p:nvPr/>
        </p:nvSpPr>
        <p:spPr>
          <a:xfrm>
            <a:off x="3681900" y="4359950"/>
            <a:ext cx="45438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Mostly revenue increased in </a:t>
            </a:r>
            <a:r>
              <a:rPr lang="en" b="1" dirty="0"/>
              <a:t>2021 </a:t>
            </a:r>
            <a:r>
              <a:rPr lang="en" dirty="0"/>
              <a:t>compare to 2020 </a:t>
            </a:r>
            <a:r>
              <a:rPr lang="en" b="1" dirty="0"/>
              <a:t>except 3 stores </a:t>
            </a:r>
            <a:r>
              <a:rPr lang="en" dirty="0"/>
              <a:t>which we can see in the below plot. </a:t>
            </a:r>
            <a:endParaRPr dirty="0"/>
          </a:p>
        </p:txBody>
      </p:sp>
      <p:cxnSp>
        <p:nvCxnSpPr>
          <p:cNvPr id="320" name="Google Shape;320;p18"/>
          <p:cNvCxnSpPr>
            <a:stCxn id="319" idx="0"/>
            <a:endCxn id="316" idx="2"/>
          </p:cNvCxnSpPr>
          <p:nvPr/>
        </p:nvCxnSpPr>
        <p:spPr>
          <a:xfrm flipV="1">
            <a:off x="5953800" y="4246400"/>
            <a:ext cx="122525" cy="1135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title"/>
          </p:nvPr>
        </p:nvSpPr>
        <p:spPr>
          <a:xfrm>
            <a:off x="116200" y="171650"/>
            <a:ext cx="87819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One of the reason behind the maximum revenue ?</a:t>
            </a:r>
            <a:endParaRPr sz="2400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00" y="1311697"/>
            <a:ext cx="3900925" cy="2779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076" y="1303400"/>
            <a:ext cx="3805625" cy="28661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9"/>
          <p:cNvSpPr txBox="1"/>
          <p:nvPr/>
        </p:nvSpPr>
        <p:spPr>
          <a:xfrm>
            <a:off x="195525" y="4219425"/>
            <a:ext cx="4248600" cy="835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Top 20 stores have large customer size (E) except </a:t>
            </a:r>
            <a:r>
              <a:rPr lang="en" b="1" dirty="0">
                <a:solidFill>
                  <a:srgbClr val="000000"/>
                </a:solidFill>
              </a:rPr>
              <a:t>56050560 </a:t>
            </a:r>
            <a:r>
              <a:rPr lang="en" dirty="0">
                <a:solidFill>
                  <a:srgbClr val="000000"/>
                </a:solidFill>
              </a:rPr>
              <a:t>and </a:t>
            </a:r>
            <a:r>
              <a:rPr lang="en" b="1" dirty="0">
                <a:solidFill>
                  <a:srgbClr val="000000"/>
                </a:solidFill>
              </a:rPr>
              <a:t>596615966 </a:t>
            </a:r>
            <a:r>
              <a:rPr lang="en" dirty="0">
                <a:solidFill>
                  <a:srgbClr val="000000"/>
                </a:solidFill>
              </a:rPr>
              <a:t>store id have the small customer size (B).</a:t>
            </a:r>
            <a:endParaRPr dirty="0"/>
          </a:p>
        </p:txBody>
      </p:sp>
      <p:sp>
        <p:nvSpPr>
          <p:cNvPr id="329" name="Google Shape;329;p19"/>
          <p:cNvSpPr txBox="1"/>
          <p:nvPr/>
        </p:nvSpPr>
        <p:spPr>
          <a:xfrm>
            <a:off x="4637275" y="4387275"/>
            <a:ext cx="4452900" cy="58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Found that small customer size who have made maximum revenue have attended the </a:t>
            </a:r>
            <a:r>
              <a:rPr lang="en" b="1" dirty="0">
                <a:solidFill>
                  <a:srgbClr val="000000"/>
                </a:solidFill>
              </a:rPr>
              <a:t>STAR </a:t>
            </a:r>
            <a:r>
              <a:rPr lang="en" dirty="0">
                <a:solidFill>
                  <a:srgbClr val="000000"/>
                </a:solidFill>
              </a:rPr>
              <a:t>program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>
            <a:spLocks noGrp="1"/>
          </p:cNvSpPr>
          <p:nvPr>
            <p:ph type="title"/>
          </p:nvPr>
        </p:nvSpPr>
        <p:spPr>
          <a:xfrm>
            <a:off x="196524" y="181800"/>
            <a:ext cx="8947475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Assessing the top ten and lowest ten stores' performance.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198" y="1315483"/>
            <a:ext cx="3142200" cy="265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75450" y="1315483"/>
            <a:ext cx="3351525" cy="270444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0"/>
          <p:cNvSpPr txBox="1"/>
          <p:nvPr/>
        </p:nvSpPr>
        <p:spPr>
          <a:xfrm>
            <a:off x="379351" y="4425425"/>
            <a:ext cx="377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Stores that have made a maximum revenue</a:t>
            </a:r>
            <a:endParaRPr/>
          </a:p>
        </p:txBody>
      </p:sp>
      <p:sp>
        <p:nvSpPr>
          <p:cNvPr id="338" name="Google Shape;338;p20"/>
          <p:cNvSpPr txBox="1"/>
          <p:nvPr/>
        </p:nvSpPr>
        <p:spPr>
          <a:xfrm>
            <a:off x="5471114" y="4317721"/>
            <a:ext cx="314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Stores needs to be more focus on so can make a better revenue</a:t>
            </a:r>
            <a:endParaRPr/>
          </a:p>
        </p:txBody>
      </p:sp>
      <p:cxnSp>
        <p:nvCxnSpPr>
          <p:cNvPr id="339" name="Google Shape;339;p20"/>
          <p:cNvCxnSpPr>
            <a:stCxn id="337" idx="0"/>
            <a:endCxn id="335" idx="2"/>
          </p:cNvCxnSpPr>
          <p:nvPr/>
        </p:nvCxnSpPr>
        <p:spPr>
          <a:xfrm rot="10800000">
            <a:off x="2265301" y="3969125"/>
            <a:ext cx="0" cy="45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20"/>
          <p:cNvCxnSpPr>
            <a:stCxn id="338" idx="0"/>
            <a:endCxn id="336" idx="2"/>
          </p:cNvCxnSpPr>
          <p:nvPr/>
        </p:nvCxnSpPr>
        <p:spPr>
          <a:xfrm rot="10800000">
            <a:off x="6851114" y="4019821"/>
            <a:ext cx="191100" cy="29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586</Words>
  <Application>Microsoft Office PowerPoint</Application>
  <PresentationFormat>On-screen Show (16:9)</PresentationFormat>
  <Paragraphs>70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Maven Pro</vt:lpstr>
      <vt:lpstr>Arial</vt:lpstr>
      <vt:lpstr>Rockwell</vt:lpstr>
      <vt:lpstr>Nunito</vt:lpstr>
      <vt:lpstr>Momentum</vt:lpstr>
      <vt:lpstr>Sales Assessment</vt:lpstr>
      <vt:lpstr>Road Map</vt:lpstr>
      <vt:lpstr>PowerPoint Presentation</vt:lpstr>
      <vt:lpstr>Data Description</vt:lpstr>
      <vt:lpstr>PowerPoint Presentation</vt:lpstr>
      <vt:lpstr>How Much Revenue Is Generated Based On Customer Size?</vt:lpstr>
      <vt:lpstr>Is The Revenue Increased In 2021 Compare To 2020?</vt:lpstr>
      <vt:lpstr>One of the reason behind the maximum revenue ?</vt:lpstr>
      <vt:lpstr>Assessing the top ten and lowest ten stores' performance.</vt:lpstr>
      <vt:lpstr>Discovering the revenue-generating components</vt:lpstr>
      <vt:lpstr>Results</vt:lpstr>
      <vt:lpstr>Interpretation</vt:lpstr>
      <vt:lpstr>Future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Assessment</dc:title>
  <cp:lastModifiedBy>dhruvi patel</cp:lastModifiedBy>
  <cp:revision>21</cp:revision>
  <dcterms:modified xsi:type="dcterms:W3CDTF">2022-04-19T19:40:25Z</dcterms:modified>
</cp:coreProperties>
</file>