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24" r:id="rId1"/>
  </p:sldMasterIdLst>
  <p:notesMasterIdLst>
    <p:notesMasterId r:id="rId8"/>
  </p:notesMasterIdLst>
  <p:handoutMasterIdLst>
    <p:handoutMasterId r:id="rId9"/>
  </p:handoutMasterIdLst>
  <p:sldIdLst>
    <p:sldId id="405" r:id="rId2"/>
    <p:sldId id="438" r:id="rId3"/>
    <p:sldId id="439" r:id="rId4"/>
    <p:sldId id="440" r:id="rId5"/>
    <p:sldId id="368" r:id="rId6"/>
    <p:sldId id="442" r:id="rId7"/>
  </p:sldIdLst>
  <p:sldSz cx="18288000" cy="10287000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IBM Plex Sans Medium" panose="020B0603050203000203" pitchFamily="34" charset="0"/>
      <p:regular r:id="rId14"/>
      <p:italic r:id="rId15"/>
    </p:embeddedFont>
    <p:embeddedFont>
      <p:font typeface="IBM Plex Sans Regular" panose="020B0604020202020204" charset="0"/>
      <p:regular r:id="rId16"/>
      <p:bold r:id="rId17"/>
      <p:italic r:id="rId18"/>
      <p:boldItalic r:id="rId19"/>
    </p:embeddedFont>
    <p:embeddedFont>
      <p:font typeface="IBM Plex Sans SemiBold" panose="020B070305020300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98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966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94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932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91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5898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1880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7864" algn="l" defTabSz="1371966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5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E28"/>
    <a:srgbClr val="FFFFFF"/>
    <a:srgbClr val="F2F4F8"/>
    <a:srgbClr val="24A148"/>
    <a:srgbClr val="D0E2FF"/>
    <a:srgbClr val="A56EFF"/>
    <a:srgbClr val="A6C8FF"/>
    <a:srgbClr val="F1C21B"/>
    <a:srgbClr val="FF832B"/>
    <a:srgbClr val="78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6" autoAdjust="0"/>
    <p:restoredTop sz="96327" autoAdjust="0"/>
  </p:normalViewPr>
  <p:slideViewPr>
    <p:cSldViewPr snapToGrid="0" snapToObjects="1">
      <p:cViewPr>
        <p:scale>
          <a:sx n="39" d="100"/>
          <a:sy n="39" d="100"/>
        </p:scale>
        <p:origin x="1326" y="29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32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17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8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IBM Plex Sans" charset="-120"/>
              <a:buChar char="»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828800" rtl="0" eaLnBrk="1" latinLnBrk="0" hangingPunct="1">
      <a:spcBef>
        <a:spcPts val="1200"/>
      </a:spcBef>
      <a:defRPr sz="4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349250" indent="-339726" algn="l" defTabSz="1828800" rtl="0" eaLnBrk="1" latinLnBrk="0" hangingPunct="1">
      <a:spcBef>
        <a:spcPts val="1200"/>
      </a:spcBef>
      <a:buFont typeface="IBM Plex Sans"/>
      <a:buChar char="–"/>
      <a:tabLst/>
      <a:defRPr sz="4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694944" indent="-347472" algn="l" defTabSz="1828800" rtl="0" eaLnBrk="1" latinLnBrk="0" hangingPunct="1">
      <a:spcBef>
        <a:spcPts val="1200"/>
      </a:spcBef>
      <a:buFont typeface="Arial" panose="020B0604020202020204" pitchFamily="34" charset="0"/>
      <a:buChar char="•"/>
      <a:tabLst/>
      <a:defRPr sz="36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1261872" indent="-347472" algn="l" defTabSz="1828800" rtl="0" eaLnBrk="1" latinLnBrk="0" hangingPunct="1">
      <a:spcBef>
        <a:spcPts val="1200"/>
      </a:spcBef>
      <a:buFont typeface="IBM Plex Sans"/>
      <a:buChar char="–"/>
      <a:tabLst/>
      <a:defRPr sz="32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631825" marR="0" indent="0" algn="l" defTabSz="1828800" rtl="0" eaLnBrk="1" fontAlgn="base" latinLnBrk="0" hangingPunct="1">
      <a:lnSpc>
        <a:spcPct val="100000"/>
      </a:lnSpc>
      <a:spcBef>
        <a:spcPts val="1200"/>
      </a:spcBef>
      <a:spcAft>
        <a:spcPct val="0"/>
      </a:spcAft>
      <a:buClr>
        <a:srgbClr val="000000"/>
      </a:buClr>
      <a:buSzTx/>
      <a:buFont typeface="IBM Plex Sans" charset="-120"/>
      <a:buNone/>
      <a:tabLst/>
      <a:defRPr sz="28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02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to add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2020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3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7019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0FB105-D4D5-5A4E-985A-7D990FBF8835}"/>
              </a:ext>
            </a:extLst>
          </p:cNvPr>
          <p:cNvSpPr/>
          <p:nvPr userDrawn="1"/>
        </p:nvSpPr>
        <p:spPr>
          <a:xfrm>
            <a:off x="420625" y="9469165"/>
            <a:ext cx="2792752" cy="338554"/>
          </a:xfrm>
          <a:prstGeom prst="rect">
            <a:avLst/>
          </a:prstGeom>
        </p:spPr>
        <p:txBody>
          <a:bodyPr wrap="none" lIns="91440" rIns="91440" anchor="ctr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© Copyright IBM Corp. 2023</a:t>
            </a:r>
          </a:p>
        </p:txBody>
      </p:sp>
    </p:spTree>
    <p:extLst>
      <p:ext uri="{BB962C8B-B14F-4D97-AF65-F5344CB8AC3E}">
        <p14:creationId xmlns:p14="http://schemas.microsoft.com/office/powerpoint/2010/main" val="320052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3A5A8-3E36-474F-8D81-FB2FB00BB8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5439905" cy="10287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876036" y="340343"/>
            <a:ext cx="12225984" cy="9780050"/>
          </a:xfrm>
        </p:spPr>
        <p:txBody>
          <a:bodyPr/>
          <a:lstStyle>
            <a:lvl1pPr>
              <a:defRPr>
                <a:solidFill>
                  <a:srgbClr val="16161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" descr="IBM 8-bar logo">
            <a:extLst>
              <a:ext uri="{FF2B5EF4-FFF2-40B4-BE49-F238E27FC236}">
                <a16:creationId xmlns:a16="http://schemas.microsoft.com/office/drawing/2014/main" id="{0BF3E00E-5117-7448-9392-5547E63CF6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87625" y="9386155"/>
            <a:ext cx="1043178" cy="4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2AEEAD-CF87-9A4D-997D-56C3EF3C82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041606" y="483183"/>
            <a:ext cx="8247720" cy="26050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0759E-3E21-144D-8893-ECCCDC30238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160500" y="0"/>
            <a:ext cx="41275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5138926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7739"/>
            <a:ext cx="4572000" cy="770926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4572002" y="2577739"/>
            <a:ext cx="4572000" cy="7709262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9144000" y="2577736"/>
            <a:ext cx="4572000" cy="7709264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13716000" y="2577736"/>
            <a:ext cx="4572000" cy="7709264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C82BDA-1A4A-C581-2C24-251B8B7329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4559985" cy="102687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66FEE74-B9F1-F746-8B54-4A4DE0A57905}"/>
              </a:ext>
            </a:extLst>
          </p:cNvPr>
          <p:cNvSpPr/>
          <p:nvPr userDrawn="1"/>
        </p:nvSpPr>
        <p:spPr bwMode="auto">
          <a:xfrm>
            <a:off x="4571973" y="1568862"/>
            <a:ext cx="684905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962F5F-E2F9-8D4E-B6DA-DB8A775D0A02}"/>
              </a:ext>
            </a:extLst>
          </p:cNvPr>
          <p:cNvSpPr/>
          <p:nvPr userDrawn="1"/>
        </p:nvSpPr>
        <p:spPr bwMode="auto">
          <a:xfrm>
            <a:off x="11418224" y="1552752"/>
            <a:ext cx="6869728" cy="8734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1FDA1-FB4D-9149-8D67-279339A3B65B}"/>
              </a:ext>
            </a:extLst>
          </p:cNvPr>
          <p:cNvSpPr/>
          <p:nvPr userDrawn="1"/>
        </p:nvSpPr>
        <p:spPr bwMode="auto">
          <a:xfrm>
            <a:off x="4551308" y="1"/>
            <a:ext cx="6869728" cy="1552754"/>
          </a:xfrm>
          <a:prstGeom prst="rect">
            <a:avLst/>
          </a:prstGeom>
          <a:solidFill>
            <a:srgbClr val="0043CE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A7323-5127-D64A-AD64-AB6308401CD0}"/>
              </a:ext>
            </a:extLst>
          </p:cNvPr>
          <p:cNvSpPr/>
          <p:nvPr userDrawn="1"/>
        </p:nvSpPr>
        <p:spPr bwMode="auto">
          <a:xfrm>
            <a:off x="11418275" y="-1"/>
            <a:ext cx="6869726" cy="1552754"/>
          </a:xfrm>
          <a:prstGeom prst="rect">
            <a:avLst/>
          </a:prstGeom>
          <a:solidFill>
            <a:srgbClr val="6929C4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371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BM Plex Sans Medium" panose="020B0503050203000203" pitchFamily="34" charset="0"/>
              <a:ea typeface="IBM Plex Sans" charset="0"/>
              <a:cs typeface="IBM Plex Sans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DA1C59-5427-D346-9B69-C0F285E2E31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8224" y="-2"/>
            <a:ext cx="0" cy="1028700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A47F9D-7BB4-6844-8EB4-AD6B018B67AA}"/>
              </a:ext>
            </a:extLst>
          </p:cNvPr>
          <p:cNvCxnSpPr>
            <a:cxnSpLocks/>
          </p:cNvCxnSpPr>
          <p:nvPr userDrawn="1"/>
        </p:nvCxnSpPr>
        <p:spPr bwMode="auto">
          <a:xfrm flipH="1">
            <a:off x="4551308" y="1552752"/>
            <a:ext cx="13736692" cy="0"/>
          </a:xfrm>
          <a:prstGeom prst="line">
            <a:avLst/>
          </a:prstGeom>
          <a:ln w="25400">
            <a:solidFill>
              <a:srgbClr val="C6C6C6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">
            <a:extLst>
              <a:ext uri="{FF2B5EF4-FFF2-40B4-BE49-F238E27FC236}">
                <a16:creationId xmlns:a16="http://schemas.microsoft.com/office/drawing/2014/main" id="{3D8DE089-87DB-3747-8F04-849133B0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51" y="554703"/>
            <a:ext cx="3657410" cy="4741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30CB5523-C55B-7048-8A85-FC656824288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79912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94668D63-0C97-7747-955C-DB6FABC5A7E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26258" y="285957"/>
            <a:ext cx="6430280" cy="996950"/>
          </a:xfrm>
        </p:spPr>
        <p:txBody>
          <a:bodyPr anchor="ctr"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b="1" dirty="0"/>
              <a:t>Header</a:t>
            </a:r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D5611E5-6521-3D4F-9EE4-8EE27FBEF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79912" y="1856124"/>
            <a:ext cx="6430280" cy="814492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E5C2B5-44EA-7C44-95EF-01491F58B4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39350" y="1857465"/>
            <a:ext cx="6430280" cy="8163506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chemeClr val="tx1"/>
                </a:solidFill>
              </a:defRPr>
            </a:lvl1pPr>
            <a:lvl2pPr>
              <a:buClr>
                <a:srgbClr val="000000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00000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0000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000000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8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420624" y="402336"/>
            <a:ext cx="8284464" cy="85892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9582912" y="402336"/>
            <a:ext cx="8247888" cy="85892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219460" y="-220980"/>
            <a:ext cx="18728440" cy="1072896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1" r:id="rId1"/>
    <p:sldLayoutId id="2147483986" r:id="rId2"/>
    <p:sldLayoutId id="2147483845" r:id="rId3"/>
    <p:sldLayoutId id="2147483964" r:id="rId4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 b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5pPr>
      <a:lvl6pPr marL="72513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6pPr>
      <a:lvl7pPr marL="145027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7pPr>
      <a:lvl8pPr marL="217541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8pPr>
      <a:lvl9pPr marL="29005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4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1pPr>
      <a:lvl2pPr marL="342904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3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2pPr>
      <a:lvl3pPr marL="68581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30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3pPr>
      <a:lvl4pPr marL="1257316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SzPct val="100000"/>
        <a:buFont typeface="IBM Plex Sans" charset="-120"/>
        <a:buChar char="–"/>
        <a:tabLst/>
        <a:defRPr sz="2400" baseline="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4pPr>
      <a:lvl5pPr marL="1606570" indent="-347472" algn="l" rtl="0" eaLnBrk="1" fontAlgn="base" hangingPunct="1">
        <a:lnSpc>
          <a:spcPct val="100000"/>
        </a:lnSpc>
        <a:spcBef>
          <a:spcPts val="2200"/>
        </a:spcBef>
        <a:spcAft>
          <a:spcPct val="0"/>
        </a:spcAft>
        <a:buClr>
          <a:schemeClr val="bg1"/>
        </a:buClr>
        <a:buFont typeface="IBM Plex Sans" charset="-120"/>
        <a:buChar char="»"/>
        <a:tabLst/>
        <a:defRPr sz="2200">
          <a:solidFill>
            <a:schemeClr val="bg1"/>
          </a:solidFill>
          <a:latin typeface="IBM Plex Sans" panose="020B0503050203000203" pitchFamily="34" charset="0"/>
          <a:ea typeface="IBM Plex Sans" panose="020B0503050203000203" pitchFamily="34" charset="0"/>
          <a:cs typeface="IBM Plex Sans" panose="020B0503050203000203" pitchFamily="34" charset="0"/>
        </a:defRPr>
      </a:lvl5pPr>
      <a:lvl6pPr marL="316744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6pPr>
      <a:lvl7pPr marL="3892582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7pPr>
      <a:lvl8pPr marL="461772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8pPr>
      <a:lvl9pPr marL="5342860" indent="-25934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2538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72513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2pPr>
      <a:lvl3pPr marL="145027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3pPr>
      <a:lvl4pPr marL="217541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4pPr>
      <a:lvl5pPr marL="290055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5pPr>
      <a:lvl6pPr marL="3625692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6pPr>
      <a:lvl7pPr marL="4350828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7pPr>
      <a:lvl8pPr marL="5075966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8pPr>
      <a:lvl9pPr marL="5801104" algn="l" defTabSz="1450278" rtl="0" eaLnBrk="1" latinLnBrk="0" hangingPunct="1">
        <a:defRPr sz="28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11232" userDrawn="1">
          <p15:clr>
            <a:srgbClr val="F26B43"/>
          </p15:clr>
        </p15:guide>
        <p15:guide id="4" orient="horz" pos="5664" userDrawn="1">
          <p15:clr>
            <a:srgbClr val="F26B43"/>
          </p15:clr>
        </p15:guide>
        <p15:guide id="5" orient="horz" pos="6176" userDrawn="1">
          <p15:clr>
            <a:srgbClr val="F26B43"/>
          </p15:clr>
        </p15:guide>
        <p15:guide id="6" pos="5760" userDrawn="1">
          <p15:clr>
            <a:srgbClr val="F26B43"/>
          </p15:clr>
        </p15:guide>
        <p15:guide id="7" pos="5472" userDrawn="1">
          <p15:clr>
            <a:srgbClr val="F26B43"/>
          </p15:clr>
        </p15:guide>
        <p15:guide id="8" pos="2880" userDrawn="1">
          <p15:clr>
            <a:srgbClr val="F26B43"/>
          </p15:clr>
        </p15:guide>
        <p15:guide id="9" pos="6048" userDrawn="1">
          <p15:clr>
            <a:srgbClr val="F26B43"/>
          </p15:clr>
        </p15:guide>
        <p15:guide id="10" pos="2592" userDrawn="1">
          <p15:clr>
            <a:srgbClr val="F26B43"/>
          </p15:clr>
        </p15:guide>
        <p15:guide id="11" pos="3168" userDrawn="1">
          <p15:clr>
            <a:srgbClr val="F26B43"/>
          </p15:clr>
        </p15:guide>
        <p15:guide id="12" pos="8640" userDrawn="1">
          <p15:clr>
            <a:srgbClr val="F26B43"/>
          </p15:clr>
        </p15:guide>
        <p15:guide id="13" pos="8352" userDrawn="1">
          <p15:clr>
            <a:srgbClr val="F26B43"/>
          </p15:clr>
        </p15:guide>
        <p15:guide id="14" pos="8928" userDrawn="1">
          <p15:clr>
            <a:srgbClr val="F26B43"/>
          </p15:clr>
        </p15:guide>
        <p15:guide id="15" orient="horz" pos="824" userDrawn="1">
          <p15:clr>
            <a:srgbClr val="F26B43"/>
          </p15:clr>
        </p15:guide>
        <p15:guide id="17" orient="horz" pos="1624" userDrawn="1">
          <p15:clr>
            <a:srgbClr val="F26B43"/>
          </p15:clr>
        </p15:guide>
        <p15:guide id="18" orient="horz" pos="3240" userDrawn="1">
          <p15:clr>
            <a:srgbClr val="F26B43"/>
          </p15:clr>
        </p15:guide>
        <p15:guide id="19" orient="horz" pos="2432" userDrawn="1">
          <p15:clr>
            <a:srgbClr val="F26B43"/>
          </p15:clr>
        </p15:guide>
        <p15:guide id="20" orient="horz" pos="4044" userDrawn="1">
          <p15:clr>
            <a:srgbClr val="F26B43"/>
          </p15:clr>
        </p15:guide>
        <p15:guide id="21" orient="horz" pos="48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rnincident.ca/" TargetMode="External"/><Relationship Id="rId2" Type="http://schemas.openxmlformats.org/officeDocument/2006/relationships/hyperlink" Target="https://www.bornontario.ca/en/index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c7.com/place/ontar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DC3-C6C8-1E4C-AAED-FA3436A6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  <a:br>
              <a:rPr lang="en-US" dirty="0"/>
            </a:br>
            <a:br>
              <a:rPr lang="en-US" dirty="0"/>
            </a:br>
            <a:r>
              <a:rPr lang="en-CA" dirty="0"/>
              <a:t>Data Breach</a:t>
            </a: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r>
              <a:rPr lang="en-US" sz="4000" b="0" i="0" dirty="0">
                <a:effectLst/>
                <a:latin typeface="Google Sans"/>
              </a:rPr>
              <a:t>BORN Ontario Data Breach (May 2023)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br>
              <a:rPr lang="en-US" dirty="0"/>
            </a:br>
            <a:br>
              <a:rPr lang="en-US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85980" y="3342670"/>
            <a:ext cx="520343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Attack Category:</a:t>
            </a:r>
          </a:p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r>
              <a:rPr lang="en-CA" sz="4000" b="0" i="0" dirty="0">
                <a:solidFill>
                  <a:schemeClr val="tx2"/>
                </a:solidFill>
                <a:effectLst/>
                <a:latin typeface="Google Sans"/>
              </a:rPr>
              <a:t>Third-party software vulnerability exploit. 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defTabSz="914400"/>
            <a:br>
              <a:rPr lang="en-US" sz="2400" kern="0" dirty="0">
                <a:solidFill>
                  <a:schemeClr val="tx1"/>
                </a:solidFill>
              </a:rPr>
            </a:br>
            <a:r>
              <a:rPr lang="en-US" sz="2400" kern="0" dirty="0">
                <a:solidFill>
                  <a:schemeClr val="tx1"/>
                </a:solidFill>
              </a:rPr>
              <a:t>1.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 The breach leveraged a vulnerability in a file transfer software used by BORN Ontario, called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Google Sans"/>
              </a:rPr>
              <a:t>MOVEit</a:t>
            </a:r>
            <a:r>
              <a:rPr lang="en-US" sz="2400" dirty="0">
                <a:solidFill>
                  <a:schemeClr val="tx1"/>
                </a:solidFill>
                <a:latin typeface="Google Sans"/>
              </a:rPr>
              <a:t>.</a:t>
            </a:r>
          </a:p>
          <a:p>
            <a:pPr defTabSz="914400"/>
            <a:endParaRPr lang="en-US" sz="2400" kern="0" dirty="0">
              <a:solidFill>
                <a:schemeClr val="tx1"/>
              </a:solidFill>
            </a:endParaRPr>
          </a:p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2. Statistics: Victims: 3.4 million individuals, including: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1.4 million people who received pregnancy care in Ontario between January 2012 and May 2023.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1.9 million infants born in Ontario between April 2010 and May 2023.</a:t>
            </a:r>
          </a:p>
          <a:p>
            <a:pPr defTabSz="914400"/>
            <a:br>
              <a:rPr lang="en-US" sz="2400" kern="0" dirty="0">
                <a:solidFill>
                  <a:schemeClr val="tx1"/>
                </a:solidFill>
              </a:rPr>
            </a:br>
            <a:r>
              <a:rPr lang="en-US" sz="2400" kern="0" dirty="0">
                <a:solidFill>
                  <a:schemeClr val="tx1"/>
                </a:solidFill>
              </a:rPr>
              <a:t>3.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Exposed Data: Personal health information (PHI) such as names, addresses, dates of birth, medical diagnoses, and pregnancy details.</a:t>
            </a:r>
          </a:p>
          <a:p>
            <a:pPr defTabSz="914400"/>
            <a:endParaRPr lang="en-US" sz="2400" kern="0" dirty="0">
              <a:solidFill>
                <a:schemeClr val="tx1"/>
              </a:solidFill>
            </a:endParaRPr>
          </a:p>
          <a:p>
            <a:pPr defTabSz="914400"/>
            <a:br>
              <a:rPr lang="en-US" sz="2400" kern="0" dirty="0">
                <a:solidFill>
                  <a:schemeClr val="tx1"/>
                </a:solidFill>
              </a:rPr>
            </a:br>
            <a:r>
              <a:rPr lang="en-US" sz="2400" kern="0" dirty="0">
                <a:solidFill>
                  <a:schemeClr val="tx1"/>
                </a:solidFill>
              </a:rPr>
              <a:t>Cite your sources.</a:t>
            </a:r>
          </a:p>
          <a:p>
            <a:pPr defTabSz="914400"/>
            <a:endParaRPr lang="en-US" sz="2400" kern="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BORN Ontario website: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  <a:hlinkClick r:id="rId2"/>
              </a:rPr>
              <a:t>https://www.bornontario.ca/en/index.aspx</a:t>
            </a: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News announcement about the breach: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  <a:hlinkClick r:id="rId3"/>
              </a:rPr>
              <a:t>https://www.bornincident.ca/</a:t>
            </a: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Updates and FAQs: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  <a:hlinkClick r:id="rId2"/>
              </a:rPr>
              <a:t>https://www.bornontario.ca/en/index.aspx</a:t>
            </a: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Government of Ontario press releases: 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  <a:hlinkClick r:id="rId4"/>
              </a:rPr>
              <a:t>https://abc7.com/place/ontario/</a:t>
            </a:r>
            <a:endParaRPr lang="en-US" sz="2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Search for press releases mentioning the BORN Ontario breach</a:t>
            </a:r>
          </a:p>
          <a:p>
            <a:pPr defTabSz="914400"/>
            <a:br>
              <a:rPr lang="en-US" sz="2400" kern="0" dirty="0">
                <a:solidFill>
                  <a:schemeClr val="tx1"/>
                </a:solidFill>
              </a:rPr>
            </a:br>
            <a:br>
              <a:rPr lang="en-US" sz="2400" kern="0" dirty="0">
                <a:solidFill>
                  <a:schemeClr val="tx1"/>
                </a:solidFill>
              </a:rPr>
            </a:br>
            <a:endParaRPr 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4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337135" y="3989338"/>
            <a:ext cx="52034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Company Description and Breach Summary</a:t>
            </a:r>
            <a:endParaRPr lang="en-US" sz="4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B0530E-A6D1-CEA6-7E07-75FAB5799A89}"/>
              </a:ext>
            </a:extLst>
          </p:cNvPr>
          <p:cNvSpPr txBox="1">
            <a:spLocks/>
          </p:cNvSpPr>
          <p:nvPr/>
        </p:nvSpPr>
        <p:spPr>
          <a:xfrm>
            <a:off x="5724882" y="340343"/>
            <a:ext cx="12225983" cy="960631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 b="0">
                <a:solidFill>
                  <a:srgbClr val="161616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5pPr>
            <a:lvl6pPr marL="72513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6pPr>
            <a:lvl7pPr marL="145027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7pPr>
            <a:lvl8pPr marL="217541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8pPr>
            <a:lvl9pPr marL="2900552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40">
                <a:solidFill>
                  <a:srgbClr val="191919"/>
                </a:solidFill>
                <a:latin typeface="IBM Plex Sans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1F1F1F"/>
              </a:solidFill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4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1F1F1F"/>
                </a:solidFill>
                <a:effectLst/>
                <a:latin typeface="Google Sans"/>
              </a:rPr>
              <a:t>BORN Ontario: A government-funded agency responsible for collecting and analyzing data on pregnancy and childbirth in Ontario.</a:t>
            </a:r>
          </a:p>
          <a:p>
            <a:pPr algn="just"/>
            <a:endParaRPr lang="en-US" sz="44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1F1F1F"/>
                </a:solidFill>
                <a:effectLst/>
                <a:latin typeface="Google Sans"/>
              </a:rPr>
              <a:t>Incident Summary: In May 2023, unauthorized actors accessed and copied files from BORN Ontario's server due to the exploited vulnerability in the </a:t>
            </a:r>
            <a:r>
              <a:rPr lang="en-US" sz="4400" b="0" i="0" dirty="0" err="1">
                <a:solidFill>
                  <a:srgbClr val="1F1F1F"/>
                </a:solidFill>
                <a:effectLst/>
                <a:latin typeface="Google Sans"/>
              </a:rPr>
              <a:t>MOVEit</a:t>
            </a:r>
            <a:r>
              <a:rPr lang="en-US" sz="4400" b="0" i="0" dirty="0">
                <a:solidFill>
                  <a:srgbClr val="1F1F1F"/>
                </a:solidFill>
                <a:effectLst/>
                <a:latin typeface="Google Sans"/>
              </a:rPr>
              <a:t> software. These files contained the sensitive PHI of millions of individuals.</a:t>
            </a:r>
          </a:p>
          <a:p>
            <a:pPr algn="just" defTabSz="914400"/>
            <a:endParaRPr lang="en-US" sz="3600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7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F7313-6A04-2C40-F8EA-D3AF9F59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800" dirty="0">
                <a:solidFill>
                  <a:srgbClr val="C00000"/>
                </a:solidFill>
                <a:latin typeface="IBM Plex Sans" panose="020B050305020300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7F6E7-6215-F67F-47BF-EC9F4DE8035F}"/>
              </a:ext>
            </a:extLst>
          </p:cNvPr>
          <p:cNvSpPr txBox="1"/>
          <p:nvPr/>
        </p:nvSpPr>
        <p:spPr>
          <a:xfrm>
            <a:off x="1294344" y="4728001"/>
            <a:ext cx="26542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IBM Plex Sans" panose="020B0503050203000203" pitchFamily="34" charset="0"/>
              </a:rPr>
              <a:t>Timeline</a:t>
            </a:r>
            <a:endParaRPr lang="en-US" sz="4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8750BE-80A4-86A3-8C5B-6D437F2F5A59}"/>
              </a:ext>
            </a:extLst>
          </p:cNvPr>
          <p:cNvGrpSpPr/>
          <p:nvPr/>
        </p:nvGrpSpPr>
        <p:grpSpPr>
          <a:xfrm>
            <a:off x="5678711" y="320468"/>
            <a:ext cx="12423309" cy="10302720"/>
            <a:chOff x="4972129" y="612362"/>
            <a:chExt cx="6594851" cy="59222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87AA68-D0D8-01B5-36B9-06575FB16806}"/>
                </a:ext>
              </a:extLst>
            </p:cNvPr>
            <p:cNvGrpSpPr/>
            <p:nvPr/>
          </p:nvGrpSpPr>
          <p:grpSpPr>
            <a:xfrm>
              <a:off x="4972129" y="612362"/>
              <a:ext cx="6594851" cy="5633275"/>
              <a:chOff x="4972129" y="897103"/>
              <a:chExt cx="6594851" cy="5633275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690D94C-8F5D-4262-DFA2-0E72765AB9A6}"/>
                  </a:ext>
                </a:extLst>
              </p:cNvPr>
              <p:cNvSpPr/>
              <p:nvPr/>
            </p:nvSpPr>
            <p:spPr>
              <a:xfrm>
                <a:off x="5348055" y="897103"/>
                <a:ext cx="6218924" cy="751853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5E1702-1901-6938-83B4-1197572C0009}"/>
                  </a:ext>
                </a:extLst>
              </p:cNvPr>
              <p:cNvSpPr/>
              <p:nvPr/>
            </p:nvSpPr>
            <p:spPr>
              <a:xfrm>
                <a:off x="4972129" y="897104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F797D8A3-EF36-006E-0117-0DA16460DE0F}"/>
                  </a:ext>
                </a:extLst>
              </p:cNvPr>
              <p:cNvSpPr/>
              <p:nvPr/>
            </p:nvSpPr>
            <p:spPr>
              <a:xfrm>
                <a:off x="5348055" y="1873389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0" rIns="234696" bIns="125731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795346D-FFF4-7CAB-F9FF-C1BB9F292041}"/>
                  </a:ext>
                </a:extLst>
              </p:cNvPr>
              <p:cNvSpPr/>
              <p:nvPr/>
            </p:nvSpPr>
            <p:spPr>
              <a:xfrm>
                <a:off x="4972129" y="1873389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7204A7F-B877-DA23-F617-32DFE7B74712}"/>
                  </a:ext>
                </a:extLst>
              </p:cNvPr>
              <p:cNvSpPr/>
              <p:nvPr/>
            </p:nvSpPr>
            <p:spPr>
              <a:xfrm>
                <a:off x="5348055" y="284967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EB7295-EA15-3109-F42A-D968134EC95E}"/>
                  </a:ext>
                </a:extLst>
              </p:cNvPr>
              <p:cNvSpPr/>
              <p:nvPr/>
            </p:nvSpPr>
            <p:spPr>
              <a:xfrm>
                <a:off x="4972129" y="284967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6132EE3-D4CB-AD41-B6D8-60E9EE5EF9D5}"/>
                  </a:ext>
                </a:extLst>
              </p:cNvPr>
              <p:cNvSpPr/>
              <p:nvPr/>
            </p:nvSpPr>
            <p:spPr>
              <a:xfrm>
                <a:off x="5348055" y="3825957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ADE55D6-A1FB-F8FF-F083-B52F77AAD3E7}"/>
                  </a:ext>
                </a:extLst>
              </p:cNvPr>
              <p:cNvSpPr/>
              <p:nvPr/>
            </p:nvSpPr>
            <p:spPr>
              <a:xfrm>
                <a:off x="4972129" y="3825958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A0D7899-92DF-F4F8-55BF-CB15046D0999}"/>
                  </a:ext>
                </a:extLst>
              </p:cNvPr>
              <p:cNvSpPr/>
              <p:nvPr/>
            </p:nvSpPr>
            <p:spPr>
              <a:xfrm>
                <a:off x="5348055" y="4802242"/>
                <a:ext cx="6218924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6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6AADDB8-8264-238A-E946-EEF9C822063A}"/>
                  </a:ext>
                </a:extLst>
              </p:cNvPr>
              <p:cNvSpPr/>
              <p:nvPr/>
            </p:nvSpPr>
            <p:spPr>
              <a:xfrm>
                <a:off x="4972129" y="4802243"/>
                <a:ext cx="751851" cy="75185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F7275A33-632B-6837-5C73-2DE0F64075C7}"/>
                  </a:ext>
                </a:extLst>
              </p:cNvPr>
              <p:cNvSpPr/>
              <p:nvPr/>
            </p:nvSpPr>
            <p:spPr>
              <a:xfrm>
                <a:off x="5348055" y="5778526"/>
                <a:ext cx="6218925" cy="751852"/>
              </a:xfrm>
              <a:custGeom>
                <a:avLst/>
                <a:gdLst>
                  <a:gd name="connsiteX0" fmla="*/ 0 w 6218924"/>
                  <a:gd name="connsiteY0" fmla="*/ 0 h 751851"/>
                  <a:gd name="connsiteX1" fmla="*/ 5842999 w 6218924"/>
                  <a:gd name="connsiteY1" fmla="*/ 0 h 751851"/>
                  <a:gd name="connsiteX2" fmla="*/ 6218924 w 6218924"/>
                  <a:gd name="connsiteY2" fmla="*/ 375926 h 751851"/>
                  <a:gd name="connsiteX3" fmla="*/ 5842999 w 6218924"/>
                  <a:gd name="connsiteY3" fmla="*/ 751851 h 751851"/>
                  <a:gd name="connsiteX4" fmla="*/ 0 w 6218924"/>
                  <a:gd name="connsiteY4" fmla="*/ 751851 h 751851"/>
                  <a:gd name="connsiteX5" fmla="*/ 0 w 6218924"/>
                  <a:gd name="connsiteY5" fmla="*/ 0 h 75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8924" h="751851">
                    <a:moveTo>
                      <a:pt x="6218924" y="751850"/>
                    </a:moveTo>
                    <a:lnTo>
                      <a:pt x="375925" y="751850"/>
                    </a:lnTo>
                    <a:lnTo>
                      <a:pt x="0" y="375925"/>
                    </a:lnTo>
                    <a:lnTo>
                      <a:pt x="375925" y="1"/>
                    </a:lnTo>
                    <a:lnTo>
                      <a:pt x="6218924" y="1"/>
                    </a:lnTo>
                    <a:lnTo>
                      <a:pt x="6218924" y="751850"/>
                    </a:lnTo>
                    <a:close/>
                  </a:path>
                </a:pathLst>
              </a:custGeom>
              <a:no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19509" tIns="125731" rIns="234697" bIns="125730" numCol="1" spcCol="1270" anchor="ctr" anchorCtr="0">
                <a:noAutofit/>
              </a:bodyPr>
              <a:lstStyle/>
              <a:p>
                <a:pPr marL="0" lvl="0" indent="0" algn="ctr" defTabSz="1466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300" kern="12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BD99B-C1B6-2329-9025-677B60940842}"/>
                  </a:ext>
                </a:extLst>
              </p:cNvPr>
              <p:cNvSpPr/>
              <p:nvPr/>
            </p:nvSpPr>
            <p:spPr>
              <a:xfrm>
                <a:off x="4972129" y="5778527"/>
                <a:ext cx="751851" cy="751851"/>
              </a:xfrm>
              <a:prstGeom prst="ellipse">
                <a:avLst/>
              </a:prstGeom>
              <a:solidFill>
                <a:srgbClr val="6929C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A132DE-AC43-F146-5B76-A73CBEED536A}"/>
                  </a:ext>
                </a:extLst>
              </p:cNvPr>
              <p:cNvSpPr txBox="1"/>
              <p:nvPr/>
            </p:nvSpPr>
            <p:spPr>
              <a:xfrm>
                <a:off x="5237211" y="5027788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5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C74F92-D2EC-1153-4907-F0DC8161B3D1}"/>
                  </a:ext>
                </a:extLst>
              </p:cNvPr>
              <p:cNvSpPr txBox="1"/>
              <p:nvPr/>
            </p:nvSpPr>
            <p:spPr>
              <a:xfrm>
                <a:off x="5237211" y="2098933"/>
                <a:ext cx="22168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060A33-B53E-E527-601F-5877E43B3A48}"/>
                  </a:ext>
                </a:extLst>
              </p:cNvPr>
              <p:cNvSpPr txBox="1"/>
              <p:nvPr/>
            </p:nvSpPr>
            <p:spPr>
              <a:xfrm>
                <a:off x="5245751" y="3075217"/>
                <a:ext cx="204606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76F1C2-F348-D82B-A986-7B62045EF8B1}"/>
                  </a:ext>
                </a:extLst>
              </p:cNvPr>
              <p:cNvSpPr txBox="1"/>
              <p:nvPr/>
            </p:nvSpPr>
            <p:spPr>
              <a:xfrm>
                <a:off x="5237211" y="4051502"/>
                <a:ext cx="221687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30938A-DB6C-6F3B-39DC-1366C21512D8}"/>
                  </a:ext>
                </a:extLst>
              </p:cNvPr>
              <p:cNvSpPr txBox="1"/>
              <p:nvPr/>
            </p:nvSpPr>
            <p:spPr>
              <a:xfrm>
                <a:off x="5250824" y="1122648"/>
                <a:ext cx="194462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5F7D61-684A-CAA6-52D0-E32C69943D89}"/>
                  </a:ext>
                </a:extLst>
              </p:cNvPr>
              <p:cNvSpPr txBox="1"/>
              <p:nvPr/>
            </p:nvSpPr>
            <p:spPr>
              <a:xfrm>
                <a:off x="5237211" y="6004071"/>
                <a:ext cx="221688" cy="300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bg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6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95F8A-9D64-0AB8-1F31-BBE2C21EBDC5}"/>
                </a:ext>
              </a:extLst>
            </p:cNvPr>
            <p:cNvSpPr txBox="1"/>
            <p:nvPr/>
          </p:nvSpPr>
          <p:spPr>
            <a:xfrm>
              <a:off x="5723836" y="618956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1</a:t>
              </a:r>
            </a:p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May 31, 2023: Unauthorized access to BORN Ontario server through the </a:t>
              </a:r>
              <a:r>
                <a:rPr lang="en-US" b="0" i="0" dirty="0" err="1">
                  <a:solidFill>
                    <a:srgbClr val="1F1F1F"/>
                  </a:solidFill>
                  <a:effectLst/>
                  <a:latin typeface="Google Sans"/>
                </a:rPr>
                <a:t>MOVEit</a:t>
              </a:r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 software vulnerability.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D819D1-11F8-570E-51A5-AC4EB15D54FC}"/>
                </a:ext>
              </a:extLst>
            </p:cNvPr>
            <p:cNvSpPr txBox="1"/>
            <p:nvPr/>
          </p:nvSpPr>
          <p:spPr>
            <a:xfrm>
              <a:off x="5693304" y="1586168"/>
              <a:ext cx="5843143" cy="124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2</a:t>
              </a:r>
            </a:p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 May 31, 2023: Unauthorized access to BORN Ontario server through the </a:t>
              </a:r>
              <a:r>
                <a:rPr lang="en-US" b="0" i="0" dirty="0" err="1">
                  <a:solidFill>
                    <a:srgbClr val="1F1F1F"/>
                  </a:solidFill>
                  <a:effectLst/>
                  <a:latin typeface="Google Sans"/>
                </a:rPr>
                <a:t>MOVEit</a:t>
              </a:r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 software vulnerability.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0078B5-3AE4-40AE-02B3-7F8731ED0BD3}"/>
                </a:ext>
              </a:extLst>
            </p:cNvPr>
            <p:cNvSpPr txBox="1"/>
            <p:nvPr/>
          </p:nvSpPr>
          <p:spPr>
            <a:xfrm>
              <a:off x="5693305" y="2557513"/>
              <a:ext cx="5843143" cy="769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3</a:t>
              </a:r>
            </a:p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 June-July 2023: Investigation into the nature and scope of the breach.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9C3B8D-6A64-3EFE-ADD6-BEF4871DC971}"/>
                </a:ext>
              </a:extLst>
            </p:cNvPr>
            <p:cNvSpPr txBox="1"/>
            <p:nvPr/>
          </p:nvSpPr>
          <p:spPr>
            <a:xfrm>
              <a:off x="5693303" y="3548004"/>
              <a:ext cx="5843143" cy="124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4</a:t>
              </a:r>
            </a:p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September 25, 2023: BORN Ontario provides an update, including details about the copied files and affected individuals.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CEF771-2D11-117E-2933-27DB3320E27F}"/>
                </a:ext>
              </a:extLst>
            </p:cNvPr>
            <p:cNvSpPr txBox="1"/>
            <p:nvPr/>
          </p:nvSpPr>
          <p:spPr>
            <a:xfrm>
              <a:off x="5723833" y="4524288"/>
              <a:ext cx="5843143" cy="124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5</a:t>
              </a:r>
            </a:p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October 2023: Implementation of additional security measures and ongoing support for impacted individuals.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D50F34-EF76-313D-F3A4-EF8440AAE2F6}"/>
                </a:ext>
              </a:extLst>
            </p:cNvPr>
            <p:cNvSpPr txBox="1"/>
            <p:nvPr/>
          </p:nvSpPr>
          <p:spPr>
            <a:xfrm>
              <a:off x="5723833" y="5526222"/>
              <a:ext cx="5843143" cy="1008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IBM Plex Sans" charset="0"/>
                  <a:ea typeface="IBM Plex Sans" charset="0"/>
                  <a:cs typeface="IBM Plex Sans" charset="0"/>
                </a:rPr>
                <a:t>Event 6</a:t>
              </a:r>
            </a:p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Ongoing: Continued investigations and potential legal actions.</a:t>
              </a: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  <a:p>
              <a:pPr algn="l"/>
              <a:endParaRPr lang="en-US" dirty="0">
                <a:solidFill>
                  <a:srgbClr val="C00000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34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BD8E-D3A0-3E4C-A5CF-FD6692C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8288000" cy="2840183"/>
          </a:xfrm>
        </p:spPr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017DAE-159D-A94A-B455-4F0E3D6FBF2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0" y="3034145"/>
            <a:ext cx="4572000" cy="725285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3600" dirty="0"/>
              <a:t>Vulnerability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F55029A-01CC-DC41-B3F7-1B0A58DC5EB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716000" y="3034142"/>
            <a:ext cx="4572000" cy="7252858"/>
          </a:xfrm>
          <a:solidFill>
            <a:srgbClr val="A56EFF"/>
          </a:solidFill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Vulnerability 4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C3BAB0-2A72-1749-AD9A-F02308902FC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72002" y="3034145"/>
            <a:ext cx="4572000" cy="7252856"/>
          </a:xfrm>
          <a:solidFill>
            <a:srgbClr val="6929C4"/>
          </a:solidFill>
        </p:spPr>
        <p:txBody>
          <a:bodyPr/>
          <a:lstStyle/>
          <a:p>
            <a:r>
              <a:rPr lang="en-US" sz="3600" dirty="0"/>
              <a:t>Vulnerability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B6C12C-C2D5-BC47-B090-97D6384D1A0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0" y="3034142"/>
            <a:ext cx="4572000" cy="725285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600" dirty="0"/>
              <a:t>Vulnerability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464EC-60B5-E49F-CF56-A0E24F37D795}"/>
              </a:ext>
            </a:extLst>
          </p:cNvPr>
          <p:cNvSpPr txBox="1"/>
          <p:nvPr/>
        </p:nvSpPr>
        <p:spPr>
          <a:xfrm>
            <a:off x="195672" y="940198"/>
            <a:ext cx="17896655" cy="18004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Vulnerability 1: 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Third-party software vulnerability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Vulnerability 2: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Data security practices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Vulnerability 3: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Cybersecurity awareness</a:t>
            </a:r>
            <a:b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</a:br>
            <a:r>
              <a:rPr lang="en-US" sz="2800" dirty="0">
                <a:solidFill>
                  <a:srgbClr val="FF0000"/>
                </a:solidFill>
              </a:rPr>
              <a:t>Vulnerability 4: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Incident response preparedness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E364F-7C8D-04E9-71DE-A091382BA2A9}"/>
              </a:ext>
            </a:extLst>
          </p:cNvPr>
          <p:cNvSpPr txBox="1"/>
          <p:nvPr/>
        </p:nvSpPr>
        <p:spPr>
          <a:xfrm>
            <a:off x="98690" y="3947390"/>
            <a:ext cx="429320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Google Sans"/>
              </a:rPr>
              <a:t>The primary vulnerability was the flaw in the </a:t>
            </a:r>
            <a:r>
              <a:rPr lang="en-US" sz="4000" b="0" i="0" dirty="0" err="1">
                <a:solidFill>
                  <a:srgbClr val="FF0000"/>
                </a:solidFill>
                <a:effectLst/>
                <a:latin typeface="Google Sans"/>
              </a:rPr>
              <a:t>MOVEit</a:t>
            </a:r>
            <a:r>
              <a:rPr lang="en-US" sz="4000" b="0" i="0" dirty="0">
                <a:solidFill>
                  <a:srgbClr val="FF0000"/>
                </a:solidFill>
                <a:effectLst/>
                <a:latin typeface="Google Sans"/>
              </a:rPr>
              <a:t> software used for file transfer.</a:t>
            </a:r>
          </a:p>
          <a:p>
            <a:pPr algn="l"/>
            <a:endParaRPr lang="en-US" sz="3200" dirty="0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2704B-79F4-3D56-CE07-CCAA742B1964}"/>
              </a:ext>
            </a:extLst>
          </p:cNvPr>
          <p:cNvSpPr txBox="1"/>
          <p:nvPr/>
        </p:nvSpPr>
        <p:spPr>
          <a:xfrm>
            <a:off x="4697830" y="3984335"/>
            <a:ext cx="429320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Questions arose about BORN Ontario's data security practices, including potential weaknesses in access controls and data encryption.</a:t>
            </a:r>
          </a:p>
          <a:p>
            <a:pPr algn="l"/>
            <a:endParaRPr lang="en-US" sz="3200" dirty="0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033D1A-1C5E-6997-F809-2230D53B1699}"/>
              </a:ext>
            </a:extLst>
          </p:cNvPr>
          <p:cNvSpPr txBox="1"/>
          <p:nvPr/>
        </p:nvSpPr>
        <p:spPr>
          <a:xfrm>
            <a:off x="9296970" y="4021281"/>
            <a:ext cx="42932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Google Sans"/>
              </a:rPr>
              <a:t>Lack of awareness or training among employees regarding phishing attacks and other cyber threats may have played a role.</a:t>
            </a:r>
          </a:p>
          <a:p>
            <a:pPr algn="l"/>
            <a:endParaRPr lang="en-US" sz="4000" dirty="0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44766-B02B-D8F5-1F6D-285BEC5E50DF}"/>
              </a:ext>
            </a:extLst>
          </p:cNvPr>
          <p:cNvSpPr txBox="1"/>
          <p:nvPr/>
        </p:nvSpPr>
        <p:spPr>
          <a:xfrm>
            <a:off x="13896109" y="4021281"/>
            <a:ext cx="4293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FF0000"/>
                </a:solidFill>
                <a:effectLst/>
                <a:latin typeface="Google Sans"/>
              </a:rPr>
              <a:t>The effectiveness and timeliness of BORN Ontario's response to the breach has been subject to scrutiny.</a:t>
            </a:r>
          </a:p>
          <a:p>
            <a:pPr algn="l"/>
            <a:endParaRPr lang="en-US" sz="4000" dirty="0">
              <a:solidFill>
                <a:srgbClr val="FF0000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5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69C0-6F6A-F5AF-1495-FD14DC6CB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44" y="4260170"/>
            <a:ext cx="3657410" cy="1766660"/>
          </a:xfrm>
        </p:spPr>
        <p:txBody>
          <a:bodyPr/>
          <a:lstStyle/>
          <a:p>
            <a:r>
              <a:rPr lang="en-US" dirty="0"/>
              <a:t>Costs and Prevention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4767-6E58-81D0-B471-62722A148A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5FDB-C1B9-3BEC-C15D-957F09D6A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30C91-6256-256F-80AD-5AEC76CB500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The full financial impact of the breach is still unknown, but it likely includes costs for investigation, notification, credit monitoring, potential lawsuits, and reputational damage.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E03C1-9655-9984-FAC7-7B20A381DA1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Implement strong data security practices, including robust access controls, data encryption, and regular security audits.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Choose reliable and secure third-party software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Increase employee awareness of cyber threats and train them on best practices for cybersecurity.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Have a well-defined incident response plan in place to mitigate the impact of future breaches.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0455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IBM Plex Sans" charset="0"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Presentation1" id="{4B80B82A-1279-4178-9886-B18B114535F4}" vid="{D26516B1-6ACD-4DD0-BA69-F78BF1096990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2020 Master template (black background)</Template>
  <TotalTime>216</TotalTime>
  <Words>613</Words>
  <Application>Microsoft Office PowerPoint</Application>
  <PresentationFormat>Custom</PresentationFormat>
  <Paragraphs>71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IBM Plex Sans Medium</vt:lpstr>
      <vt:lpstr>Google Sans</vt:lpstr>
      <vt:lpstr>IBM Plex Sans SemiBold</vt:lpstr>
      <vt:lpstr>Arial</vt:lpstr>
      <vt:lpstr>IBM Plex Sans Regular</vt:lpstr>
      <vt:lpstr>IBM Plex Sans</vt:lpstr>
      <vt:lpstr>IBM 2020 Master template (black background)</vt:lpstr>
      <vt:lpstr>Case Study  Data Breach  BORN Ontario Data Breach (May 2023)     </vt:lpstr>
      <vt:lpstr> </vt:lpstr>
      <vt:lpstr>PowerPoint Presentation</vt:lpstr>
      <vt:lpstr> </vt:lpstr>
      <vt:lpstr>Vulnerabilities</vt:lpstr>
      <vt:lpstr>Costs and Prevention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Instructions</dc:title>
  <dc:creator>Terri Puckett</dc:creator>
  <cp:lastModifiedBy>DHRUVI Rajput</cp:lastModifiedBy>
  <cp:revision>8</cp:revision>
  <cp:lastPrinted>2019-04-25T15:14:05Z</cp:lastPrinted>
  <dcterms:created xsi:type="dcterms:W3CDTF">2023-03-29T14:48:07Z</dcterms:created>
  <dcterms:modified xsi:type="dcterms:W3CDTF">2023-12-27T22:25:25Z</dcterms:modified>
</cp:coreProperties>
</file>