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86" r:id="rId4"/>
    <p:sldId id="272" r:id="rId5"/>
    <p:sldId id="287" r:id="rId6"/>
    <p:sldId id="273" r:id="rId7"/>
    <p:sldId id="302" r:id="rId8"/>
    <p:sldId id="303" r:id="rId9"/>
    <p:sldId id="304" r:id="rId10"/>
    <p:sldId id="258" r:id="rId11"/>
    <p:sldId id="274" r:id="rId12"/>
    <p:sldId id="275" r:id="rId13"/>
    <p:sldId id="271" r:id="rId14"/>
    <p:sldId id="305" r:id="rId15"/>
    <p:sldId id="306" r:id="rId16"/>
    <p:sldId id="307" r:id="rId17"/>
    <p:sldId id="308" r:id="rId18"/>
    <p:sldId id="309"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2" d="100"/>
          <a:sy n="62" d="100"/>
        </p:scale>
        <p:origin x="79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https://www.javatpoint.com/matplotlib</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Unit # 6</a:t>
            </a:r>
          </a:p>
        </p:txBody>
      </p:sp>
      <p:sp>
        <p:nvSpPr>
          <p:cNvPr id="3" name="Subtitle 2"/>
          <p:cNvSpPr>
            <a:spLocks noGrp="1"/>
          </p:cNvSpPr>
          <p:nvPr>
            <p:ph type="subTitle" idx="1"/>
          </p:nvPr>
        </p:nvSpPr>
        <p:spPr/>
        <p:txBody>
          <a:bodyPr/>
          <a:lstStyle/>
          <a:p>
            <a:r>
              <a:rPr lang="en-IN" altLang="en-US" sz="5400"/>
              <a:t>Data Visualization using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96215"/>
            <a:ext cx="10515600" cy="666115"/>
          </a:xfrm>
        </p:spPr>
        <p:txBody>
          <a:bodyPr>
            <a:normAutofit fontScale="90000"/>
          </a:bodyPr>
          <a:lstStyle/>
          <a:p>
            <a:r>
              <a:rPr lang="en-US"/>
              <a:t>Matplotlib</a:t>
            </a:r>
          </a:p>
        </p:txBody>
      </p:sp>
      <p:sp>
        <p:nvSpPr>
          <p:cNvPr id="3" name="Content Placeholder 2"/>
          <p:cNvSpPr>
            <a:spLocks noGrp="1"/>
          </p:cNvSpPr>
          <p:nvPr>
            <p:ph idx="1"/>
          </p:nvPr>
        </p:nvSpPr>
        <p:spPr>
          <a:xfrm>
            <a:off x="177165" y="996950"/>
            <a:ext cx="11176635" cy="5180330"/>
          </a:xfrm>
        </p:spPr>
        <p:txBody>
          <a:bodyPr>
            <a:normAutofit fontScale="90000"/>
          </a:bodyPr>
          <a:lstStyle/>
          <a:p>
            <a:r>
              <a:rPr lang="en-US"/>
              <a:t>Matplotlib is a Library used for plotting graphs in the Python programming language. It is used plot 2 - dimensional arrays. Matplotlib is built on NumPy arrays. It is designed to work with the b</a:t>
            </a:r>
            <a:r>
              <a:rPr lang="en-IN" altLang="en-US"/>
              <a:t>r</a:t>
            </a:r>
            <a:r>
              <a:rPr lang="en-US"/>
              <a:t>order SciPy stack. It was developed by John Hunter in 2002.</a:t>
            </a:r>
          </a:p>
          <a:p>
            <a:r>
              <a:rPr lang="en-US"/>
              <a:t>The benefit of visualization is that user can have visual access to large amounts of the dataset. Matplotlib is a library which is consists of various plots such as histogram, bar, line, scatter, etc.</a:t>
            </a:r>
          </a:p>
          <a:p>
            <a:r>
              <a:rPr lang="en-US"/>
              <a:t>Matplotlib comes with a huge variety of plots. Plots are helpful for understanding patterns, trends and for making correlations. It has instruments for reasoning about quantitative information.</a:t>
            </a:r>
          </a:p>
          <a:p>
            <a:r>
              <a:rPr lang="en-US"/>
              <a:t>As matplotlib was the very first library of data visualization in python, many other libraries are developed on top of it or designed to work parallel to it for the analysis of the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95" y="229235"/>
            <a:ext cx="11190605" cy="5948045"/>
          </a:xfrm>
        </p:spPr>
        <p:txBody>
          <a:bodyPr/>
          <a:lstStyle/>
          <a:p>
            <a:endParaRPr lang="en-US"/>
          </a:p>
          <a:p>
            <a:endParaRPr lang="en-US"/>
          </a:p>
          <a:p>
            <a:r>
              <a:rPr lang="en-US"/>
              <a:t>Pyplot is a Matplotlib module that provides a MATLAB-like interface.</a:t>
            </a:r>
          </a:p>
          <a:p>
            <a:r>
              <a:rPr lang="en-US"/>
              <a:t>Matplotlib is designed to be as usable as MATLAB, with the ability to use Python and the advantage of being free and open-source. </a:t>
            </a:r>
          </a:p>
          <a:p>
            <a:r>
              <a:rPr lang="en-US"/>
              <a:t>Each pyplot function makes some changes to a figure: e.g., creates a figure, creates a plotting area in a figure, plots some lines in a plotting area, decorates the plot with labels, etc. </a:t>
            </a:r>
          </a:p>
          <a:p>
            <a:r>
              <a:rPr lang="en-US"/>
              <a:t>The various plots we can utilize using Pyplot are Line Plot, Histogram, Scatter, 3D Plot, Image, Contour, and Polar.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4520" y="256540"/>
            <a:ext cx="11311255" cy="6344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 y="-635"/>
            <a:ext cx="11207115" cy="429895"/>
          </a:xfrm>
        </p:spPr>
        <p:txBody>
          <a:bodyPr>
            <a:normAutofit fontScale="90000"/>
          </a:bodyPr>
          <a:lstStyle/>
          <a:p>
            <a:r>
              <a:rPr lang="en-IN" altLang="en-US"/>
              <a:t>Plots in Matplotlib</a:t>
            </a:r>
          </a:p>
        </p:txBody>
      </p:sp>
      <p:sp>
        <p:nvSpPr>
          <p:cNvPr id="3" name="Content Placeholder 2"/>
          <p:cNvSpPr>
            <a:spLocks noGrp="1"/>
          </p:cNvSpPr>
          <p:nvPr>
            <p:ph idx="1"/>
          </p:nvPr>
        </p:nvSpPr>
        <p:spPr>
          <a:xfrm>
            <a:off x="146685" y="429260"/>
            <a:ext cx="11835765" cy="6208395"/>
          </a:xfrm>
        </p:spPr>
        <p:txBody>
          <a:bodyPr>
            <a:noAutofit/>
          </a:bodyPr>
          <a:lstStyle/>
          <a:p>
            <a:r>
              <a:rPr lang="en-US" sz="2400"/>
              <a:t>Line plot : The line graph is one of charts which shows information as a series of the line. The graph is plotted by the plot() function. The line graph is simple to plot;</a:t>
            </a:r>
          </a:p>
          <a:p>
            <a:r>
              <a:rPr lang="en-US" sz="2400"/>
              <a:t>Bar graphs are one of the most common types of graphs and are used to show data associated with the categorical variables. Matplotlib provides a bar() to make bar graphs which accepts arguments such as: categorical variables, their value and color.</a:t>
            </a:r>
          </a:p>
          <a:p>
            <a:r>
              <a:rPr lang="en-US" sz="2400"/>
              <a:t>A pie chart is a circular graph that is broken down in the segment or slices of pie. It is generally used to represent the percentage or proportional data where each slice of pie represents a particular category. Let's have a look at the below example:</a:t>
            </a:r>
          </a:p>
          <a:p>
            <a:r>
              <a:rPr lang="en-US" sz="2400"/>
              <a:t>Histogram</a:t>
            </a:r>
            <a:r>
              <a:rPr lang="en-IN" altLang="en-US" sz="2400"/>
              <a:t>: First, we need to understand the difference between the bar graph and histogram. A histogram is used for the distribution, whereas a bar chart is used to compare different entities. A histogram is a type of bar plot that shows the frequency of a number of values compared to a set of values ranges.For example we take the data of the different age group of the people and plot a histogram with respect to the bin. Now, bin represents the range of values that are divided into series of intervals. Bins are generally created of the same size</a:t>
            </a:r>
          </a:p>
          <a:p>
            <a:r>
              <a:rPr lang="en-IN" altLang="en-US" sz="2400"/>
              <a:t>Scatter plot: The scatter plots are mostly used for comparing variables when we need to define how much one variable is affected by another variable. The data is displayed as a collection of points. Each point has the value of one variable, which defines the position on the horizontal axes, and the value of other variable represents the position on the vertical axis.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0" y="557530"/>
            <a:ext cx="8129905" cy="4676775"/>
          </a:xfrm>
          <a:prstGeom prst="rect">
            <a:avLst/>
          </a:prstGeom>
        </p:spPr>
      </p:pic>
      <p:pic>
        <p:nvPicPr>
          <p:cNvPr id="5" name="Content Placeholder 4"/>
          <p:cNvPicPr>
            <a:picLocks noGrp="1" noChangeAspect="1"/>
          </p:cNvPicPr>
          <p:nvPr>
            <p:ph sz="half" idx="2"/>
          </p:nvPr>
        </p:nvPicPr>
        <p:blipFill>
          <a:blip r:embed="rId3"/>
          <a:stretch>
            <a:fillRect/>
          </a:stretch>
        </p:blipFill>
        <p:spPr>
          <a:xfrm>
            <a:off x="8130540" y="1349375"/>
            <a:ext cx="4061460" cy="3522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01625" y="1062990"/>
            <a:ext cx="6807835" cy="460121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016115" y="1624330"/>
            <a:ext cx="5012690" cy="4353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654050" y="283845"/>
            <a:ext cx="10555605" cy="985520"/>
          </a:xfrm>
          <a:prstGeom prst="rect">
            <a:avLst/>
          </a:prstGeom>
        </p:spPr>
      </p:pic>
      <p:pic>
        <p:nvPicPr>
          <p:cNvPr id="6" name="Content Placeholder 5"/>
          <p:cNvPicPr>
            <a:picLocks noGrp="1" noChangeAspect="1"/>
          </p:cNvPicPr>
          <p:nvPr>
            <p:ph sz="half" idx="2"/>
          </p:nvPr>
        </p:nvPicPr>
        <p:blipFill>
          <a:blip r:embed="rId3"/>
          <a:stretch>
            <a:fillRect/>
          </a:stretch>
        </p:blipFill>
        <p:spPr>
          <a:xfrm>
            <a:off x="290830" y="1577340"/>
            <a:ext cx="6231255" cy="4556125"/>
          </a:xfrm>
          <a:prstGeom prst="rect">
            <a:avLst/>
          </a:prstGeom>
        </p:spPr>
      </p:pic>
      <p:pic>
        <p:nvPicPr>
          <p:cNvPr id="7" name="Picture 6"/>
          <p:cNvPicPr>
            <a:picLocks noChangeAspect="1"/>
          </p:cNvPicPr>
          <p:nvPr/>
        </p:nvPicPr>
        <p:blipFill>
          <a:blip r:embed="rId4"/>
          <a:stretch>
            <a:fillRect/>
          </a:stretch>
        </p:blipFill>
        <p:spPr>
          <a:xfrm>
            <a:off x="6553200" y="1929765"/>
            <a:ext cx="4981575" cy="3609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694690" y="337185"/>
            <a:ext cx="9760585" cy="1297940"/>
          </a:xfrm>
          <a:prstGeom prst="rect">
            <a:avLst/>
          </a:prstGeom>
        </p:spPr>
      </p:pic>
      <p:pic>
        <p:nvPicPr>
          <p:cNvPr id="6" name="Content Placeholder 5"/>
          <p:cNvPicPr>
            <a:picLocks noGrp="1" noChangeAspect="1"/>
          </p:cNvPicPr>
          <p:nvPr>
            <p:ph sz="half" idx="2"/>
          </p:nvPr>
        </p:nvPicPr>
        <p:blipFill>
          <a:blip r:embed="rId3"/>
          <a:stretch>
            <a:fillRect/>
          </a:stretch>
        </p:blipFill>
        <p:spPr>
          <a:xfrm>
            <a:off x="414020" y="2002790"/>
            <a:ext cx="7524750" cy="4141470"/>
          </a:xfrm>
          <a:prstGeom prst="rect">
            <a:avLst/>
          </a:prstGeom>
        </p:spPr>
      </p:pic>
      <p:pic>
        <p:nvPicPr>
          <p:cNvPr id="7" name="Picture 6"/>
          <p:cNvPicPr>
            <a:picLocks noChangeAspect="1"/>
          </p:cNvPicPr>
          <p:nvPr/>
        </p:nvPicPr>
        <p:blipFill>
          <a:blip r:embed="rId4"/>
          <a:stretch>
            <a:fillRect/>
          </a:stretch>
        </p:blipFill>
        <p:spPr>
          <a:xfrm>
            <a:off x="8444865" y="2271395"/>
            <a:ext cx="4269105" cy="3390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56870" y="368935"/>
            <a:ext cx="7167245" cy="5696585"/>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15580" y="631190"/>
            <a:ext cx="4270375" cy="46208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5055"/>
          </a:xfrm>
        </p:spPr>
        <p:txBody>
          <a:bodyPr/>
          <a:lstStyle/>
          <a:p>
            <a:pPr algn="ctr"/>
            <a:r>
              <a:rPr lang="en-IN" altLang="en-US" sz="66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4635" y="709295"/>
            <a:ext cx="11937365" cy="5161280"/>
          </a:xfrm>
        </p:spPr>
        <p:txBody>
          <a:bodyPr>
            <a:noAutofit/>
          </a:bodyPr>
          <a:lstStyle/>
          <a:p>
            <a:pPr marL="0" indent="0">
              <a:buNone/>
            </a:pPr>
            <a:endParaRPr lang="en-US"/>
          </a:p>
          <a:p>
            <a:r>
              <a:rPr lang="en-US"/>
              <a:t>Graphics provides an excellent approach for exploring the data, which is essential for presenting results. </a:t>
            </a:r>
          </a:p>
          <a:p>
            <a:r>
              <a:rPr lang="en-US"/>
              <a:t>Data visualization is a new term. It expresses the idea that involves more than just representing data in the graphical form (instead of using textual form).</a:t>
            </a:r>
          </a:p>
          <a:p>
            <a:r>
              <a:rPr lang="en-US"/>
              <a:t>This can be very helpful when discovering and getting to know a dataset and can help with classifying patterns, corrupt data, outliers, and much more. </a:t>
            </a:r>
          </a:p>
          <a:p>
            <a:r>
              <a:rPr lang="en-US"/>
              <a:t>With a little domain knowledge, data visualizations can be used to express and demonstrate key relationships in plots and charts. </a:t>
            </a:r>
          </a:p>
          <a:p>
            <a:r>
              <a:rPr lang="en-US"/>
              <a:t>The stati</a:t>
            </a:r>
            <a:r>
              <a:rPr lang="en-IN" altLang="en-US"/>
              <a:t>sti</a:t>
            </a:r>
            <a:r>
              <a:rPr lang="en-US"/>
              <a:t>c</a:t>
            </a:r>
            <a:r>
              <a:rPr lang="en-IN" altLang="en-US"/>
              <a:t>s</a:t>
            </a:r>
            <a:r>
              <a:rPr lang="en-US"/>
              <a:t> does indeed focus on quantitative description and estimations of data. It provides an important set of tools for gaining a qualitative understanding.</a:t>
            </a:r>
          </a:p>
          <a:p>
            <a:endParaRPr lang="en-US"/>
          </a:p>
          <a:p>
            <a:endParaRPr lang="en-US"/>
          </a:p>
        </p:txBody>
      </p:sp>
      <p:sp>
        <p:nvSpPr>
          <p:cNvPr id="5" name="Text Box 4"/>
          <p:cNvSpPr txBox="1"/>
          <p:nvPr/>
        </p:nvSpPr>
        <p:spPr>
          <a:xfrm>
            <a:off x="254635" y="138430"/>
            <a:ext cx="10116820" cy="706755"/>
          </a:xfrm>
          <a:prstGeom prst="rect">
            <a:avLst/>
          </a:prstGeom>
          <a:noFill/>
        </p:spPr>
        <p:txBody>
          <a:bodyPr wrap="square" rtlCol="0">
            <a:spAutoFit/>
          </a:bodyPr>
          <a:lstStyle/>
          <a:p>
            <a:r>
              <a:rPr lang="en-IN" altLang="en-US" sz="4000"/>
              <a:t>Data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547370"/>
            <a:ext cx="11063605" cy="5629910"/>
          </a:xfrm>
        </p:spPr>
        <p:txBody>
          <a:bodyPr/>
          <a:lstStyle/>
          <a:p>
            <a:r>
              <a:rPr lang="en-US">
                <a:sym typeface="+mn-ea"/>
              </a:rPr>
              <a:t>There are five key plots that are used for data visualization.</a:t>
            </a:r>
            <a:endParaRPr lang="en-US"/>
          </a:p>
          <a:p>
            <a:endParaRPr lang="en-US"/>
          </a:p>
          <a:p>
            <a:endParaRPr lang="en-US"/>
          </a:p>
        </p:txBody>
      </p:sp>
      <p:pic>
        <p:nvPicPr>
          <p:cNvPr id="5" name="Content Placeholder 4"/>
          <p:cNvPicPr>
            <a:picLocks noGrp="1" noChangeAspect="1"/>
          </p:cNvPicPr>
          <p:nvPr>
            <p:ph sz="half" idx="2"/>
          </p:nvPr>
        </p:nvPicPr>
        <p:blipFill>
          <a:blip r:embed="rId2"/>
          <a:stretch>
            <a:fillRect/>
          </a:stretch>
        </p:blipFill>
        <p:spPr>
          <a:xfrm>
            <a:off x="838200" y="2099310"/>
            <a:ext cx="10509885" cy="25260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 y="0"/>
            <a:ext cx="12155805" cy="1121410"/>
          </a:xfrm>
        </p:spPr>
        <p:txBody>
          <a:bodyPr>
            <a:normAutofit/>
          </a:bodyPr>
          <a:lstStyle/>
          <a:p>
            <a:r>
              <a:rPr lang="en-US" sz="2800"/>
              <a:t>There are five phases which are essential to make the decision for the organization:</a:t>
            </a:r>
          </a:p>
        </p:txBody>
      </p:sp>
      <p:sp>
        <p:nvSpPr>
          <p:cNvPr id="6" name="Text Box 5"/>
          <p:cNvSpPr txBox="1"/>
          <p:nvPr/>
        </p:nvSpPr>
        <p:spPr>
          <a:xfrm>
            <a:off x="168910" y="720725"/>
            <a:ext cx="11740515" cy="4773295"/>
          </a:xfrm>
          <a:prstGeom prst="rect">
            <a:avLst/>
          </a:prstGeom>
          <a:noFill/>
        </p:spPr>
        <p:txBody>
          <a:bodyPr wrap="square" rtlCol="0">
            <a:noAutofit/>
          </a:bodyPr>
          <a:lstStyle/>
          <a:p>
            <a:r>
              <a:rPr lang="en-US" sz="2800" b="1" u="sng"/>
              <a:t>Visualize:</a:t>
            </a:r>
            <a:r>
              <a:rPr lang="en-US" sz="2800"/>
              <a:t> We analyze the raw data, which means it makes complex data more accessible, understandable, and more usable. Tabular data representation is used where the user will look up a specific measurement, while the chart of several types is used to show patterns or relationships in the data for one or more variables.</a:t>
            </a:r>
          </a:p>
          <a:p>
            <a:r>
              <a:rPr lang="en-US" sz="2800" b="1" u="sng"/>
              <a:t>Analysis:</a:t>
            </a:r>
            <a:r>
              <a:rPr lang="en-US" sz="2800"/>
              <a:t> Data analysis is defined as cleaning, inspecting, transforming, and modeling data to derive useful information. Whenever we make a decision for the business or in daily life, is by past experience. What will happen to choose a particular decision, it is nothing but analyzing our past. That may be affected in the future, so the proper analysis is necessary for better decisions for any business or organization.</a:t>
            </a:r>
          </a:p>
          <a:p>
            <a:r>
              <a:rPr lang="en-US" sz="2800" b="1" u="sng"/>
              <a:t>Document Insight: </a:t>
            </a:r>
            <a:r>
              <a:rPr lang="en-US" sz="2800"/>
              <a:t>Document insight is the process where the useful data or information is organized in the document in the standard format.</a:t>
            </a:r>
          </a:p>
          <a:p>
            <a:r>
              <a:rPr lang="en-US" sz="2800" b="1" u="sng"/>
              <a:t>Transform Data Set:</a:t>
            </a:r>
            <a:r>
              <a:rPr lang="en-US" sz="2800"/>
              <a:t> Standard data is used to make the decision more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2308860" y="1027430"/>
            <a:ext cx="8224520" cy="4803140"/>
          </a:xfrm>
          <a:prstGeom prst="rect">
            <a:avLst/>
          </a:prstGeom>
        </p:spPr>
      </p:pic>
      <p:sp>
        <p:nvSpPr>
          <p:cNvPr id="6" name="Text Box 5"/>
          <p:cNvSpPr txBox="1"/>
          <p:nvPr/>
        </p:nvSpPr>
        <p:spPr>
          <a:xfrm>
            <a:off x="3103245" y="240030"/>
            <a:ext cx="6484620" cy="583565"/>
          </a:xfrm>
          <a:prstGeom prst="rect">
            <a:avLst/>
          </a:prstGeom>
          <a:noFill/>
        </p:spPr>
        <p:txBody>
          <a:bodyPr wrap="square" rtlCol="0">
            <a:spAutoFit/>
          </a:bodyPr>
          <a:lstStyle/>
          <a:p>
            <a:r>
              <a:rPr lang="en-IN" altLang="en-US" sz="3200">
                <a:sym typeface="+mn-ea"/>
              </a:rPr>
              <a:t>F</a:t>
            </a:r>
            <a:r>
              <a:rPr lang="en-US" sz="3200">
                <a:sym typeface="+mn-ea"/>
              </a:rPr>
              <a:t>ive phases</a:t>
            </a:r>
            <a:r>
              <a:rPr lang="en-IN" altLang="en-US" sz="3200">
                <a:sym typeface="+mn-ea"/>
              </a:rPr>
              <a:t> for decision 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need data visualization?</a:t>
            </a:r>
          </a:p>
        </p:txBody>
      </p:sp>
      <p:sp>
        <p:nvSpPr>
          <p:cNvPr id="3" name="Content Placeholder 2"/>
          <p:cNvSpPr>
            <a:spLocks noGrp="1"/>
          </p:cNvSpPr>
          <p:nvPr>
            <p:ph sz="half" idx="1"/>
          </p:nvPr>
        </p:nvSpPr>
        <p:spPr>
          <a:xfrm>
            <a:off x="838200" y="1503045"/>
            <a:ext cx="10356215" cy="4674235"/>
          </a:xfrm>
        </p:spPr>
        <p:txBody>
          <a:bodyPr/>
          <a:lstStyle/>
          <a:p>
            <a:pPr marL="0" indent="0">
              <a:buNone/>
            </a:pPr>
            <a:r>
              <a:rPr lang="en-US"/>
              <a:t>Data visualization can perform below tasks:</a:t>
            </a:r>
          </a:p>
          <a:p>
            <a:pPr marL="0" indent="0">
              <a:buNone/>
            </a:pPr>
            <a:endParaRPr lang="en-US"/>
          </a:p>
          <a:p>
            <a:r>
              <a:rPr lang="en-US"/>
              <a:t>It identifies areas that need improvement and attention.</a:t>
            </a:r>
          </a:p>
          <a:p>
            <a:r>
              <a:rPr lang="en-US"/>
              <a:t>It clarifies the factors.</a:t>
            </a:r>
          </a:p>
          <a:p>
            <a:r>
              <a:rPr lang="en-US"/>
              <a:t>It helps to understand which product to place where.</a:t>
            </a:r>
          </a:p>
          <a:p>
            <a:r>
              <a:rPr lang="en-US"/>
              <a:t>Predict sales volumes.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 y="168275"/>
            <a:ext cx="10515600" cy="862965"/>
          </a:xfrm>
        </p:spPr>
        <p:txBody>
          <a:bodyPr/>
          <a:lstStyle/>
          <a:p>
            <a:r>
              <a:rPr lang="en-IN" altLang="en-US"/>
              <a:t>Library vs Module</a:t>
            </a:r>
          </a:p>
        </p:txBody>
      </p:sp>
      <p:graphicFrame>
        <p:nvGraphicFramePr>
          <p:cNvPr id="5" name="Content Placeholder 4"/>
          <p:cNvGraphicFramePr>
            <a:graphicFrameLocks noGrp="1"/>
          </p:cNvGraphicFramePr>
          <p:nvPr>
            <p:ph sz="half" idx="1"/>
          </p:nvPr>
        </p:nvGraphicFramePr>
        <p:xfrm>
          <a:off x="286385" y="1031240"/>
          <a:ext cx="11356340" cy="1524000"/>
        </p:xfrm>
        <a:graphic>
          <a:graphicData uri="http://schemas.openxmlformats.org/drawingml/2006/table">
            <a:tbl>
              <a:tblPr firstRow="1" bandRow="1">
                <a:tableStyleId>{5C22544A-7EE6-4342-B048-85BDC9FD1C3A}</a:tableStyleId>
              </a:tblPr>
              <a:tblGrid>
                <a:gridCol w="5329555">
                  <a:extLst>
                    <a:ext uri="{9D8B030D-6E8A-4147-A177-3AD203B41FA5}">
                      <a16:colId xmlns:a16="http://schemas.microsoft.com/office/drawing/2014/main" val="20000"/>
                    </a:ext>
                  </a:extLst>
                </a:gridCol>
                <a:gridCol w="6026785">
                  <a:extLst>
                    <a:ext uri="{9D8B030D-6E8A-4147-A177-3AD203B41FA5}">
                      <a16:colId xmlns:a16="http://schemas.microsoft.com/office/drawing/2014/main" val="20001"/>
                    </a:ext>
                  </a:extLst>
                </a:gridCol>
              </a:tblGrid>
              <a:tr h="381000">
                <a:tc>
                  <a:txBody>
                    <a:bodyPr/>
                    <a:lstStyle/>
                    <a:p>
                      <a:pPr>
                        <a:buNone/>
                      </a:pPr>
                      <a:r>
                        <a:rPr lang="en-IN" altLang="en-US"/>
                        <a:t>Library</a:t>
                      </a:r>
                    </a:p>
                  </a:txBody>
                  <a:tcPr/>
                </a:tc>
                <a:tc>
                  <a:txBody>
                    <a:bodyPr/>
                    <a:lstStyle/>
                    <a:p>
                      <a:pPr>
                        <a:buNone/>
                      </a:pPr>
                      <a:r>
                        <a:rPr lang="en-IN" altLang="en-US"/>
                        <a:t>Module</a:t>
                      </a:r>
                    </a:p>
                  </a:txBody>
                  <a:tcPr/>
                </a:tc>
                <a:extLst>
                  <a:ext uri="{0D108BD9-81ED-4DB2-BD59-A6C34878D82A}">
                    <a16:rowId xmlns:a16="http://schemas.microsoft.com/office/drawing/2014/main" val="10000"/>
                  </a:ext>
                </a:extLst>
              </a:tr>
              <a:tr h="381000">
                <a:tc>
                  <a:txBody>
                    <a:bodyPr/>
                    <a:lstStyle/>
                    <a:p>
                      <a:pPr>
                        <a:buNone/>
                      </a:pPr>
                      <a:r>
                        <a:rPr lang="en-US"/>
                        <a:t>A library is a collection of modules or packages that provide additional functionality to Python. It can consist of multiple modules organized in a directory structure.</a:t>
                      </a:r>
                    </a:p>
                  </a:txBody>
                  <a:tcPr/>
                </a:tc>
                <a:tc>
                  <a:txBody>
                    <a:bodyPr/>
                    <a:lstStyle/>
                    <a:p>
                      <a:pPr>
                        <a:buNone/>
                      </a:pPr>
                      <a:r>
                        <a:rPr lang="en-US"/>
                        <a:t>A module is a single Python file that contains reusable code. It can define functions, classes, and variables that can be imported and used in other Python scripts or modules.</a:t>
                      </a:r>
                    </a:p>
                  </a:txBody>
                  <a:tcPr/>
                </a:tc>
                <a:extLst>
                  <a:ext uri="{0D108BD9-81ED-4DB2-BD59-A6C34878D82A}">
                    <a16:rowId xmlns:a16="http://schemas.microsoft.com/office/drawing/2014/main" val="10001"/>
                  </a:ext>
                </a:extLst>
              </a:tr>
              <a:tr h="381000">
                <a:tc>
                  <a:txBody>
                    <a:bodyPr/>
                    <a:lstStyle/>
                    <a:p>
                      <a:pPr>
                        <a:buNone/>
                      </a:pPr>
                      <a:r>
                        <a:rPr lang="en-US"/>
                        <a:t>Libraries are often created to solve specific problems or provide specialized tools for particular tasks.</a:t>
                      </a:r>
                    </a:p>
                  </a:txBody>
                  <a:tcPr/>
                </a:tc>
                <a:tc>
                  <a:txBody>
                    <a:bodyPr/>
                    <a:lstStyle/>
                    <a:p>
                      <a:pPr>
                        <a:buNone/>
                      </a:pPr>
                      <a:r>
                        <a:rPr lang="en-US"/>
                        <a:t>Modules are a way to organize and encapsulate code for better code organization and reusability.</a:t>
                      </a:r>
                    </a:p>
                  </a:txBody>
                  <a:tcPr/>
                </a:tc>
                <a:extLst>
                  <a:ext uri="{0D108BD9-81ED-4DB2-BD59-A6C34878D82A}">
                    <a16:rowId xmlns:a16="http://schemas.microsoft.com/office/drawing/2014/main" val="10002"/>
                  </a:ext>
                </a:extLst>
              </a:tr>
              <a:tr h="381000">
                <a:tc>
                  <a:txBody>
                    <a:bodyPr/>
                    <a:lstStyle/>
                    <a:p>
                      <a:pPr>
                        <a:buNone/>
                      </a:pPr>
                      <a:r>
                        <a:rPr lang="en-US"/>
                        <a:t>Examples of Python libraries include NumPy (for numerical operations), Pandas (for data manipulation), and Matplotlib (for data visualization). These libraries contain multiple modules that work together to provide comprehensive functionality.</a:t>
                      </a:r>
                    </a:p>
                  </a:txBody>
                  <a:tcPr/>
                </a:tc>
                <a:tc>
                  <a:txBody>
                    <a:bodyPr/>
                    <a:lstStyle/>
                    <a:p>
                      <a:pPr>
                        <a:buNone/>
                      </a:pPr>
                      <a:r>
                        <a:rPr lang="en-US"/>
                        <a:t>Examples of Python modules include math.py, random.py, and os.py. You can create your own custom modules as well.</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945"/>
            <a:ext cx="10515600" cy="605790"/>
          </a:xfrm>
        </p:spPr>
        <p:txBody>
          <a:bodyPr>
            <a:normAutofit fontScale="90000"/>
          </a:bodyPr>
          <a:lstStyle/>
          <a:p>
            <a:r>
              <a:rPr lang="en-IN" altLang="en-US"/>
              <a:t>IDE vs Framework</a:t>
            </a:r>
          </a:p>
        </p:txBody>
      </p:sp>
      <p:graphicFrame>
        <p:nvGraphicFramePr>
          <p:cNvPr id="5" name="Content Placeholder 4"/>
          <p:cNvGraphicFramePr>
            <a:graphicFrameLocks noGrp="1"/>
          </p:cNvGraphicFramePr>
          <p:nvPr>
            <p:ph sz="half" idx="1"/>
          </p:nvPr>
        </p:nvGraphicFramePr>
        <p:xfrm>
          <a:off x="255270" y="1057910"/>
          <a:ext cx="11492230" cy="2286000"/>
        </p:xfrm>
        <a:graphic>
          <a:graphicData uri="http://schemas.openxmlformats.org/drawingml/2006/table">
            <a:tbl>
              <a:tblPr firstRow="1" bandRow="1">
                <a:tableStyleId>{5C22544A-7EE6-4342-B048-85BDC9FD1C3A}</a:tableStyleId>
              </a:tblPr>
              <a:tblGrid>
                <a:gridCol w="5746115">
                  <a:extLst>
                    <a:ext uri="{9D8B030D-6E8A-4147-A177-3AD203B41FA5}">
                      <a16:colId xmlns:a16="http://schemas.microsoft.com/office/drawing/2014/main" val="20000"/>
                    </a:ext>
                  </a:extLst>
                </a:gridCol>
                <a:gridCol w="5746115">
                  <a:extLst>
                    <a:ext uri="{9D8B030D-6E8A-4147-A177-3AD203B41FA5}">
                      <a16:colId xmlns:a16="http://schemas.microsoft.com/office/drawing/2014/main" val="20001"/>
                    </a:ext>
                  </a:extLst>
                </a:gridCol>
              </a:tblGrid>
              <a:tr h="381000">
                <a:tc>
                  <a:txBody>
                    <a:bodyPr/>
                    <a:lstStyle/>
                    <a:p>
                      <a:pPr>
                        <a:buNone/>
                      </a:pPr>
                      <a:r>
                        <a:rPr lang="en-IN" altLang="en-US"/>
                        <a:t>IDE (Integrated Development Environment)</a:t>
                      </a:r>
                    </a:p>
                  </a:txBody>
                  <a:tcPr/>
                </a:tc>
                <a:tc>
                  <a:txBody>
                    <a:bodyPr/>
                    <a:lstStyle/>
                    <a:p>
                      <a:pPr>
                        <a:buNone/>
                      </a:pPr>
                      <a:r>
                        <a:rPr lang="en-IN" altLang="en-US"/>
                        <a:t>Framework</a:t>
                      </a:r>
                    </a:p>
                  </a:txBody>
                  <a:tcPr/>
                </a:tc>
                <a:extLst>
                  <a:ext uri="{0D108BD9-81ED-4DB2-BD59-A6C34878D82A}">
                    <a16:rowId xmlns:a16="http://schemas.microsoft.com/office/drawing/2014/main" val="10000"/>
                  </a:ext>
                </a:extLst>
              </a:tr>
              <a:tr h="381000">
                <a:tc>
                  <a:txBody>
                    <a:bodyPr/>
                    <a:lstStyle/>
                    <a:p>
                      <a:pPr>
                        <a:buNone/>
                      </a:pPr>
                      <a:r>
                        <a:rPr lang="en-US"/>
                        <a:t>An IDE is a software application that provides a comprehensive development environment for programmers and developers. It typically includes a text editor for writing code, a compiler or interpreter for executing code, debugging tools, and other features to streamline the development process.</a:t>
                      </a:r>
                    </a:p>
                  </a:txBody>
                  <a:tcPr/>
                </a:tc>
                <a:tc>
                  <a:txBody>
                    <a:bodyPr/>
                    <a:lstStyle/>
                    <a:p>
                      <a:pPr>
                        <a:buNone/>
                      </a:pPr>
                      <a:r>
                        <a:rPr lang="en-US"/>
                        <a:t>A framework is a pre-designed, reusable set of code and guidelines that provide a structured foundation for developing software applications. Frameworks define the overall architecture and provide a structure for building applications.</a:t>
                      </a:r>
                    </a:p>
                  </a:txBody>
                  <a:tcPr/>
                </a:tc>
                <a:extLst>
                  <a:ext uri="{0D108BD9-81ED-4DB2-BD59-A6C34878D82A}">
                    <a16:rowId xmlns:a16="http://schemas.microsoft.com/office/drawing/2014/main" val="10001"/>
                  </a:ext>
                </a:extLst>
              </a:tr>
              <a:tr h="381000">
                <a:tc>
                  <a:txBody>
                    <a:bodyPr/>
                    <a:lstStyle/>
                    <a:p>
                      <a:pPr>
                        <a:buNone/>
                      </a:pPr>
                      <a:r>
                        <a:rPr lang="en-US"/>
                        <a:t>IDEs are highly customizable and often support multiple programming languages. They are designed to enhance productivity by providing features like code completion, syntax highlighting, project management, and version control integration.</a:t>
                      </a:r>
                    </a:p>
                  </a:txBody>
                  <a:tcPr/>
                </a:tc>
                <a:tc>
                  <a:txBody>
                    <a:bodyPr/>
                    <a:lstStyle/>
                    <a:p>
                      <a:pPr>
                        <a:buNone/>
                      </a:pPr>
                      <a:r>
                        <a:rPr lang="en-US"/>
                        <a:t>Frameworks often include libraries, APIs, and predefined components that help developers solve common problems efficiently. They guide developers in how to structure their code and enforce certain coding conventions.</a:t>
                      </a:r>
                    </a:p>
                  </a:txBody>
                  <a:tcPr/>
                </a:tc>
                <a:extLst>
                  <a:ext uri="{0D108BD9-81ED-4DB2-BD59-A6C34878D82A}">
                    <a16:rowId xmlns:a16="http://schemas.microsoft.com/office/drawing/2014/main" val="10002"/>
                  </a:ext>
                </a:extLst>
              </a:tr>
              <a:tr h="381000">
                <a:tc>
                  <a:txBody>
                    <a:bodyPr/>
                    <a:lstStyle/>
                    <a:p>
                      <a:pPr>
                        <a:buNone/>
                      </a:pPr>
                      <a:r>
                        <a:rPr lang="en-US"/>
                        <a:t>Examples of popular IDEs include Visual Studio, Visual Studio Code, PyCharm, Eclipse, and IntelliJ IDEA.</a:t>
                      </a:r>
                    </a:p>
                  </a:txBody>
                  <a:tcPr/>
                </a:tc>
                <a:tc>
                  <a:txBody>
                    <a:bodyPr/>
                    <a:lstStyle/>
                    <a:p>
                      <a:pPr>
                        <a:buNone/>
                      </a:pPr>
                      <a:r>
                        <a:rPr lang="en-US"/>
                        <a:t>Frameworks can be general-purpose, like Ruby on Rails, which is a web application framework, or domain-specific, like TensorFlow for machine learning or Django for web development.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9150"/>
          </a:xfrm>
        </p:spPr>
        <p:txBody>
          <a:bodyPr/>
          <a:lstStyle/>
          <a:p>
            <a:r>
              <a:rPr lang="en-IN" altLang="en-US"/>
              <a:t>Different Libraries for Visualizations in python</a:t>
            </a:r>
          </a:p>
        </p:txBody>
      </p:sp>
      <p:sp>
        <p:nvSpPr>
          <p:cNvPr id="3" name="Content Placeholder 2"/>
          <p:cNvSpPr>
            <a:spLocks noGrp="1"/>
          </p:cNvSpPr>
          <p:nvPr>
            <p:ph sz="half" idx="1"/>
          </p:nvPr>
        </p:nvSpPr>
        <p:spPr>
          <a:xfrm>
            <a:off x="0" y="819150"/>
            <a:ext cx="11838940" cy="5803265"/>
          </a:xfrm>
        </p:spPr>
        <p:txBody>
          <a:bodyPr>
            <a:normAutofit lnSpcReduction="20000"/>
          </a:bodyPr>
          <a:lstStyle/>
          <a:p>
            <a:r>
              <a:rPr lang="en-US"/>
              <a:t>There are many data visualization libraries in Python that are built to perform numerous functions, contain tools, and have methods to manage and analyze data.</a:t>
            </a:r>
          </a:p>
          <a:p>
            <a:pPr marL="514350" indent="-514350">
              <a:buAutoNum type="arabicPeriod"/>
            </a:pPr>
            <a:r>
              <a:rPr lang="en-US"/>
              <a:t>Matplotlib is one of the best python data visualization libraries for generating powerful yet simple visualization. It is a 2-D plotting library that can be used in various ways, including Python, iPython sheets, and Jupyter notebooks.</a:t>
            </a:r>
          </a:p>
          <a:p>
            <a:pPr marL="514350" indent="-514350">
              <a:buAutoNum type="arabicPeriod"/>
            </a:pPr>
            <a:r>
              <a:rPr lang="en-US"/>
              <a:t>Plotly</a:t>
            </a:r>
            <a:r>
              <a:rPr lang="en-IN" altLang="en-US"/>
              <a:t> :-</a:t>
            </a:r>
            <a:r>
              <a:rPr lang="en-US"/>
              <a:t>The most popular data visualization library in Python is Plotly, which delivers an interactive plot and is easily readable to beginners. It is widely used for handling financial, geographical, statistical, and scientific data. </a:t>
            </a:r>
          </a:p>
          <a:p>
            <a:pPr marL="514350" indent="-514350">
              <a:buAutoNum type="arabicPeriod"/>
            </a:pPr>
            <a:r>
              <a:rPr lang="en-US"/>
              <a:t>Seaborn is the best python library for data visualization, which offers a variety of visualized patterns. It is designed to work more compatible with Pandas data form and is widely used for statistical visualization. </a:t>
            </a:r>
          </a:p>
          <a:p>
            <a:pPr marL="514350" indent="-514350">
              <a:buAutoNum type="arabicPeriod"/>
            </a:pPr>
            <a:r>
              <a:rPr lang="en-US"/>
              <a:t>GGplot is another popular data visualization library in Python, known as the python implementation of graphics grammar. It refers to the map of the data, with its aesthetic attributes including color, shape, and geometric objects like points and bars.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1548</Words>
  <Application>Microsoft Office PowerPoint</Application>
  <PresentationFormat>Widescreen</PresentationFormat>
  <Paragraphs>66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Unit # 6</vt:lpstr>
      <vt:lpstr>PowerPoint Presentation</vt:lpstr>
      <vt:lpstr>PowerPoint Presentation</vt:lpstr>
      <vt:lpstr>There are five phases which are essential to make the decision for the organization:</vt:lpstr>
      <vt:lpstr>PowerPoint Presentation</vt:lpstr>
      <vt:lpstr>Why need data visualization?</vt:lpstr>
      <vt:lpstr>Library vs Module</vt:lpstr>
      <vt:lpstr>IDE vs Framework</vt:lpstr>
      <vt:lpstr>Different Libraries for Visualizations in python</vt:lpstr>
      <vt:lpstr>Matplotlib</vt:lpstr>
      <vt:lpstr>PowerPoint Presentation</vt:lpstr>
      <vt:lpstr>PowerPoint Presentation</vt:lpstr>
      <vt:lpstr>Plots in Matplotlib</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6</dc:title>
  <dc:creator>dhruvi thakkar</dc:creator>
  <cp:lastModifiedBy>dhruvi thakkar</cp:lastModifiedBy>
  <cp:revision>86</cp:revision>
  <dcterms:created xsi:type="dcterms:W3CDTF">2023-09-11T05:41:00Z</dcterms:created>
  <dcterms:modified xsi:type="dcterms:W3CDTF">2023-12-20T08:38:54Z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22DBCA6B14284475ADA332F700968561_11</vt:lpwstr>
  </property>
  <property fmtid="{D5CDD505-2E9C-101B-9397-08002B2CF9AE}" pid="3" name="KSOProductBuildVer">
    <vt:lpwstr>1033-12.2.0.13215</vt:lpwstr>
  </property>
</Properties>
</file>